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EB1E1E-4D18-4174-A315-01AA8DE49748}" v="5" dt="2023-04-12T17:42:30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nitin5668@outlook.com" userId="bd0a7e94574187b8" providerId="LiveId" clId="{83EB1E1E-4D18-4174-A315-01AA8DE49748}"/>
    <pc:docChg chg="modSld">
      <pc:chgData name="lamnitin5668@outlook.com" userId="bd0a7e94574187b8" providerId="LiveId" clId="{83EB1E1E-4D18-4174-A315-01AA8DE49748}" dt="2023-04-12T17:42:30.075" v="3"/>
      <pc:docMkLst>
        <pc:docMk/>
      </pc:docMkLst>
      <pc:sldChg chg="modSp">
        <pc:chgData name="lamnitin5668@outlook.com" userId="bd0a7e94574187b8" providerId="LiveId" clId="{83EB1E1E-4D18-4174-A315-01AA8DE49748}" dt="2023-04-12T17:42:30.075" v="3"/>
        <pc:sldMkLst>
          <pc:docMk/>
          <pc:sldMk cId="2333439403" sldId="259"/>
        </pc:sldMkLst>
        <pc:graphicFrameChg chg="mod">
          <ac:chgData name="lamnitin5668@outlook.com" userId="bd0a7e94574187b8" providerId="LiveId" clId="{83EB1E1E-4D18-4174-A315-01AA8DE49748}" dt="2023-04-12T17:42:30.075" v="3"/>
          <ac:graphicFrameMkLst>
            <pc:docMk/>
            <pc:sldMk cId="2333439403" sldId="259"/>
            <ac:graphicFrameMk id="7" creationId="{B136A485-DA8B-4598-8B36-4AF30331F1E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LECOM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TELECOM%20DATASE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LECOM%20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LECOM%20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LECOM%20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D:\TELECOM%20DATASE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LECOM%20DATAS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 DATASET.xlsx]Findings!PivotTable7</c:name>
    <c:fmtId val="8"/>
  </c:pivotSource>
  <c:chart>
    <c:autoTitleDeleted val="1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Findings!$G$4:$G$6</c:f>
              <c:strCache>
                <c:ptCount val="1"/>
                <c:pt idx="0">
                  <c:v>Female - Count of Age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Findings!$F$7:$F$14</c:f>
              <c:strCache>
                <c:ptCount val="7"/>
                <c:pt idx="0">
                  <c:v>19-28</c:v>
                </c:pt>
                <c:pt idx="1">
                  <c:v>29-38</c:v>
                </c:pt>
                <c:pt idx="2">
                  <c:v>39-48</c:v>
                </c:pt>
                <c:pt idx="3">
                  <c:v>49-58</c:v>
                </c:pt>
                <c:pt idx="4">
                  <c:v>59-68</c:v>
                </c:pt>
                <c:pt idx="5">
                  <c:v>69-78</c:v>
                </c:pt>
                <c:pt idx="6">
                  <c:v>79-88</c:v>
                </c:pt>
              </c:strCache>
            </c:strRef>
          </c:cat>
          <c:val>
            <c:numRef>
              <c:f>Findings!$G$7:$G$14</c:f>
              <c:numCache>
                <c:formatCode>General</c:formatCode>
                <c:ptCount val="7"/>
                <c:pt idx="0">
                  <c:v>149</c:v>
                </c:pt>
                <c:pt idx="1">
                  <c:v>147</c:v>
                </c:pt>
                <c:pt idx="2">
                  <c:v>170</c:v>
                </c:pt>
                <c:pt idx="3">
                  <c:v>152</c:v>
                </c:pt>
                <c:pt idx="4">
                  <c:v>142</c:v>
                </c:pt>
                <c:pt idx="5">
                  <c:v>148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75-494E-8E96-816C60742D23}"/>
            </c:ext>
          </c:extLst>
        </c:ser>
        <c:ser>
          <c:idx val="1"/>
          <c:order val="1"/>
          <c:tx>
            <c:strRef>
              <c:f>Findings!$H$4:$H$6</c:f>
              <c:strCache>
                <c:ptCount val="1"/>
                <c:pt idx="0">
                  <c:v>Female - Percentage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Findings!$F$7:$F$14</c:f>
              <c:strCache>
                <c:ptCount val="7"/>
                <c:pt idx="0">
                  <c:v>19-28</c:v>
                </c:pt>
                <c:pt idx="1">
                  <c:v>29-38</c:v>
                </c:pt>
                <c:pt idx="2">
                  <c:v>39-48</c:v>
                </c:pt>
                <c:pt idx="3">
                  <c:v>49-58</c:v>
                </c:pt>
                <c:pt idx="4">
                  <c:v>59-68</c:v>
                </c:pt>
                <c:pt idx="5">
                  <c:v>69-78</c:v>
                </c:pt>
                <c:pt idx="6">
                  <c:v>79-88</c:v>
                </c:pt>
              </c:strCache>
            </c:strRef>
          </c:cat>
          <c:val>
            <c:numRef>
              <c:f>Findings!$H$7:$H$14</c:f>
              <c:numCache>
                <c:formatCode>0.00%</c:formatCode>
                <c:ptCount val="7"/>
                <c:pt idx="0">
                  <c:v>7.9721776350989829E-2</c:v>
                </c:pt>
                <c:pt idx="1">
                  <c:v>7.8651685393258425E-2</c:v>
                </c:pt>
                <c:pt idx="2">
                  <c:v>9.0957731407169604E-2</c:v>
                </c:pt>
                <c:pt idx="3">
                  <c:v>8.1326912787586941E-2</c:v>
                </c:pt>
                <c:pt idx="4">
                  <c:v>7.5976457998929908E-2</c:v>
                </c:pt>
                <c:pt idx="5">
                  <c:v>7.9186730872124134E-2</c:v>
                </c:pt>
                <c:pt idx="6">
                  <c:v>1.6586409844836811E-2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75-494E-8E96-816C60742D23}"/>
            </c:ext>
          </c:extLst>
        </c:ser>
        <c:ser>
          <c:idx val="2"/>
          <c:order val="2"/>
          <c:tx>
            <c:strRef>
              <c:f>Findings!$I$4:$I$6</c:f>
              <c:strCache>
                <c:ptCount val="1"/>
                <c:pt idx="0">
                  <c:v>Male - Count of Age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Findings!$F$7:$F$14</c:f>
              <c:strCache>
                <c:ptCount val="7"/>
                <c:pt idx="0">
                  <c:v>19-28</c:v>
                </c:pt>
                <c:pt idx="1">
                  <c:v>29-38</c:v>
                </c:pt>
                <c:pt idx="2">
                  <c:v>39-48</c:v>
                </c:pt>
                <c:pt idx="3">
                  <c:v>49-58</c:v>
                </c:pt>
                <c:pt idx="4">
                  <c:v>59-68</c:v>
                </c:pt>
                <c:pt idx="5">
                  <c:v>69-78</c:v>
                </c:pt>
                <c:pt idx="6">
                  <c:v>79-88</c:v>
                </c:pt>
              </c:strCache>
            </c:strRef>
          </c:cat>
          <c:val>
            <c:numRef>
              <c:f>Findings!$I$7:$I$14</c:f>
              <c:numCache>
                <c:formatCode>General</c:formatCode>
                <c:ptCount val="7"/>
                <c:pt idx="0">
                  <c:v>131</c:v>
                </c:pt>
                <c:pt idx="1">
                  <c:v>147</c:v>
                </c:pt>
                <c:pt idx="2">
                  <c:v>157</c:v>
                </c:pt>
                <c:pt idx="3">
                  <c:v>162</c:v>
                </c:pt>
                <c:pt idx="4">
                  <c:v>156</c:v>
                </c:pt>
                <c:pt idx="5">
                  <c:v>152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75-494E-8E96-816C60742D23}"/>
            </c:ext>
          </c:extLst>
        </c:ser>
        <c:ser>
          <c:idx val="3"/>
          <c:order val="3"/>
          <c:tx>
            <c:strRef>
              <c:f>Findings!$J$4:$J$6</c:f>
              <c:strCache>
                <c:ptCount val="1"/>
                <c:pt idx="0">
                  <c:v>Male - Percentage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Findings!$F$7:$F$14</c:f>
              <c:strCache>
                <c:ptCount val="7"/>
                <c:pt idx="0">
                  <c:v>19-28</c:v>
                </c:pt>
                <c:pt idx="1">
                  <c:v>29-38</c:v>
                </c:pt>
                <c:pt idx="2">
                  <c:v>39-48</c:v>
                </c:pt>
                <c:pt idx="3">
                  <c:v>49-58</c:v>
                </c:pt>
                <c:pt idx="4">
                  <c:v>59-68</c:v>
                </c:pt>
                <c:pt idx="5">
                  <c:v>69-78</c:v>
                </c:pt>
                <c:pt idx="6">
                  <c:v>79-88</c:v>
                </c:pt>
              </c:strCache>
            </c:strRef>
          </c:cat>
          <c:val>
            <c:numRef>
              <c:f>Findings!$J$7:$J$14</c:f>
              <c:numCache>
                <c:formatCode>0.00%</c:formatCode>
                <c:ptCount val="7"/>
                <c:pt idx="0">
                  <c:v>7.0090957731407166E-2</c:v>
                </c:pt>
                <c:pt idx="1">
                  <c:v>7.8651685393258425E-2</c:v>
                </c:pt>
                <c:pt idx="2">
                  <c:v>8.4002140181915458E-2</c:v>
                </c:pt>
                <c:pt idx="3">
                  <c:v>8.6677367576243974E-2</c:v>
                </c:pt>
                <c:pt idx="4">
                  <c:v>8.3467094703049763E-2</c:v>
                </c:pt>
                <c:pt idx="5">
                  <c:v>8.1326912787586941E-2</c:v>
                </c:pt>
                <c:pt idx="6">
                  <c:v>1.337613697164259E-2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75-494E-8E96-816C60742D2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401699824"/>
        <c:axId val="401698384"/>
      </c:barChart>
      <c:catAx>
        <c:axId val="4016998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698384"/>
        <c:crosses val="autoZero"/>
        <c:auto val="1"/>
        <c:lblAlgn val="ctr"/>
        <c:lblOffset val="100"/>
        <c:noMultiLvlLbl val="0"/>
      </c:catAx>
      <c:valAx>
        <c:axId val="4016983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69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 DATASET.xlsx]Findings!PivotTable5</c:name>
    <c:fmtId val="8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Findings!$H$38</c:f>
              <c:strCache>
                <c:ptCount val="1"/>
                <c:pt idx="0">
                  <c:v>Total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1">
                    <a:shade val="88000"/>
                    <a:lumMod val="88000"/>
                  </a:schemeClr>
                  <a:schemeClr val="accent1"/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25400" dist="127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Findings!$G$39:$G$42</c:f>
              <c:strCache>
                <c:ptCount val="3"/>
                <c:pt idx="0">
                  <c:v>Churned</c:v>
                </c:pt>
                <c:pt idx="1">
                  <c:v>Joined</c:v>
                </c:pt>
                <c:pt idx="2">
                  <c:v>Stayed</c:v>
                </c:pt>
              </c:strCache>
            </c:strRef>
          </c:cat>
          <c:val>
            <c:numRef>
              <c:f>Findings!$H$39:$H$42</c:f>
              <c:numCache>
                <c:formatCode>0.00%</c:formatCode>
                <c:ptCount val="3"/>
                <c:pt idx="0">
                  <c:v>0.26536987079369589</c:v>
                </c:pt>
                <c:pt idx="1">
                  <c:v>6.4461167116285675E-2</c:v>
                </c:pt>
                <c:pt idx="2">
                  <c:v>0.67016896209001842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73-488E-806C-C31C44CC6C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80364736"/>
        <c:axId val="280390176"/>
      </c:barChart>
      <c:catAx>
        <c:axId val="280364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390176"/>
        <c:crosses val="autoZero"/>
        <c:auto val="1"/>
        <c:lblAlgn val="ctr"/>
        <c:lblOffset val="100"/>
        <c:noMultiLvlLbl val="0"/>
      </c:catAx>
      <c:valAx>
        <c:axId val="280390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36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 DATASET.xlsx]Findings!PivotTable3</c:name>
    <c:fmtId val="5"/>
  </c:pivotSource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Findings!$C$38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Findings!$B$39:$B$44</c:f>
              <c:strCache>
                <c:ptCount val="5"/>
                <c:pt idx="0">
                  <c:v>Attitude</c:v>
                </c:pt>
                <c:pt idx="1">
                  <c:v>Competitor</c:v>
                </c:pt>
                <c:pt idx="2">
                  <c:v>Dissatisfaction</c:v>
                </c:pt>
                <c:pt idx="3">
                  <c:v>Other</c:v>
                </c:pt>
                <c:pt idx="4">
                  <c:v>Price</c:v>
                </c:pt>
              </c:strCache>
            </c:strRef>
          </c:cat>
          <c:val>
            <c:numRef>
              <c:f>Findings!$C$39:$C$44</c:f>
              <c:numCache>
                <c:formatCode>General</c:formatCode>
                <c:ptCount val="5"/>
                <c:pt idx="0">
                  <c:v>314</c:v>
                </c:pt>
                <c:pt idx="1">
                  <c:v>841</c:v>
                </c:pt>
                <c:pt idx="2">
                  <c:v>321</c:v>
                </c:pt>
                <c:pt idx="3">
                  <c:v>182</c:v>
                </c:pt>
                <c:pt idx="4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5-4C11-99D8-92B792EF2B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51084240"/>
        <c:axId val="1451102960"/>
      </c:barChart>
      <c:catAx>
        <c:axId val="1451084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102960"/>
        <c:crosses val="autoZero"/>
        <c:auto val="1"/>
        <c:lblAlgn val="ctr"/>
        <c:lblOffset val="100"/>
        <c:noMultiLvlLbl val="0"/>
      </c:catAx>
      <c:valAx>
        <c:axId val="1451102960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5108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6">
            <a:lumMod val="110000"/>
            <a:satMod val="105000"/>
            <a:tint val="67000"/>
          </a:schemeClr>
        </a:gs>
        <a:gs pos="50000">
          <a:schemeClr val="accent6">
            <a:lumMod val="105000"/>
            <a:satMod val="103000"/>
            <a:tint val="73000"/>
          </a:schemeClr>
        </a:gs>
        <a:gs pos="100000">
          <a:schemeClr val="accent6">
            <a:lumMod val="105000"/>
            <a:satMod val="109000"/>
            <a:tint val="81000"/>
          </a:schemeClr>
        </a:gs>
      </a:gsLst>
      <a:lin ang="5400000" scaled="0"/>
      <a:tileRect/>
    </a:gradFill>
    <a:ln w="635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 DATASET.xlsx]Findings!PivotTable5</c:name>
    <c:fmtId val="1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Findings!$H$38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Findings!$G$39:$G$42</c:f>
              <c:strCache>
                <c:ptCount val="3"/>
                <c:pt idx="0">
                  <c:v>Churned</c:v>
                </c:pt>
                <c:pt idx="1">
                  <c:v>Joined</c:v>
                </c:pt>
                <c:pt idx="2">
                  <c:v>Stayed</c:v>
                </c:pt>
              </c:strCache>
            </c:strRef>
          </c:cat>
          <c:val>
            <c:numRef>
              <c:f>Findings!$H$39:$H$42</c:f>
              <c:numCache>
                <c:formatCode>0.00%</c:formatCode>
                <c:ptCount val="3"/>
                <c:pt idx="0">
                  <c:v>0.26536987079369589</c:v>
                </c:pt>
                <c:pt idx="1">
                  <c:v>6.4461167116285675E-2</c:v>
                </c:pt>
                <c:pt idx="2">
                  <c:v>0.67016896209001842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6C-49A7-ABE0-4165AD486E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80364736"/>
        <c:axId val="280390176"/>
      </c:barChart>
      <c:catAx>
        <c:axId val="280364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390176"/>
        <c:crosses val="autoZero"/>
        <c:auto val="1"/>
        <c:lblAlgn val="ctr"/>
        <c:lblOffset val="100"/>
        <c:noMultiLvlLbl val="0"/>
      </c:catAx>
      <c:valAx>
        <c:axId val="280390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36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6">
            <a:lumMod val="110000"/>
            <a:satMod val="105000"/>
            <a:tint val="67000"/>
          </a:schemeClr>
        </a:gs>
        <a:gs pos="50000">
          <a:schemeClr val="accent6">
            <a:lumMod val="105000"/>
            <a:satMod val="103000"/>
            <a:tint val="73000"/>
          </a:schemeClr>
        </a:gs>
        <a:gs pos="100000">
          <a:schemeClr val="accent6">
            <a:lumMod val="105000"/>
            <a:satMod val="109000"/>
            <a:tint val="81000"/>
          </a:schemeClr>
        </a:gs>
      </a:gsLst>
      <a:lin ang="5400000" scaled="0"/>
      <a:tileRect/>
    </a:gradFill>
    <a:ln w="635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 DATASET.xlsx]Findings!PivotTable9</c:name>
    <c:fmtId val="8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Findings!$C$48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Findings!$B$49:$B$52</c:f>
              <c:strCache>
                <c:ptCount val="3"/>
                <c:pt idx="0">
                  <c:v>Bank Withdrawal</c:v>
                </c:pt>
                <c:pt idx="1">
                  <c:v>Credit Card</c:v>
                </c:pt>
                <c:pt idx="2">
                  <c:v>Mailed Check</c:v>
                </c:pt>
              </c:strCache>
            </c:strRef>
          </c:cat>
          <c:val>
            <c:numRef>
              <c:f>Findings!$C$49:$C$52</c:f>
              <c:numCache>
                <c:formatCode>General</c:formatCode>
                <c:ptCount val="3"/>
                <c:pt idx="0">
                  <c:v>1329</c:v>
                </c:pt>
                <c:pt idx="1">
                  <c:v>398</c:v>
                </c:pt>
                <c:pt idx="2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E2-422E-9892-1E10A67F4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80386816"/>
        <c:axId val="280391136"/>
      </c:barChart>
      <c:catAx>
        <c:axId val="28038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391136"/>
        <c:crosses val="autoZero"/>
        <c:auto val="1"/>
        <c:lblAlgn val="ctr"/>
        <c:lblOffset val="100"/>
        <c:noMultiLvlLbl val="0"/>
      </c:catAx>
      <c:valAx>
        <c:axId val="28039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38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6">
            <a:lumMod val="110000"/>
            <a:satMod val="105000"/>
            <a:tint val="67000"/>
          </a:schemeClr>
        </a:gs>
        <a:gs pos="50000">
          <a:schemeClr val="accent6">
            <a:lumMod val="105000"/>
            <a:satMod val="103000"/>
            <a:tint val="73000"/>
          </a:schemeClr>
        </a:gs>
        <a:gs pos="100000">
          <a:schemeClr val="accent6">
            <a:lumMod val="105000"/>
            <a:satMod val="109000"/>
            <a:tint val="81000"/>
          </a:schemeClr>
        </a:gs>
      </a:gsLst>
      <a:lin ang="5400000" scaled="0"/>
      <a:tileRect/>
    </a:gradFill>
    <a:ln w="635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 DATASET.xlsx]Findings!PivotTable11</c:name>
    <c:fmtId val="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>
              <a:duotone>
                <a:schemeClr val="accent1">
                  <a:shade val="88000"/>
                  <a:lumMod val="88000"/>
                </a:schemeClr>
                <a:schemeClr val="accent1"/>
              </a:duotone>
            </a:blip>
            <a:tile tx="0" ty="0" sx="100000" sy="100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Findings!$H$48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diamond"/>
            <c:size val="5"/>
            <c:spPr>
              <a:gradFill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Findings!$G$49:$G$61</c:f>
              <c:strCache>
                <c:ptCount val="12"/>
                <c:pt idx="0">
                  <c:v>San Diego</c:v>
                </c:pt>
                <c:pt idx="1">
                  <c:v>Los Angeles</c:v>
                </c:pt>
                <c:pt idx="2">
                  <c:v>San Francisco</c:v>
                </c:pt>
                <c:pt idx="3">
                  <c:v>San Jose</c:v>
                </c:pt>
                <c:pt idx="4">
                  <c:v>Sacramento</c:v>
                </c:pt>
                <c:pt idx="5">
                  <c:v>Fallbrook</c:v>
                </c:pt>
                <c:pt idx="6">
                  <c:v>Temecula</c:v>
                </c:pt>
                <c:pt idx="7">
                  <c:v>Escondido</c:v>
                </c:pt>
                <c:pt idx="8">
                  <c:v>Long Beach</c:v>
                </c:pt>
                <c:pt idx="9">
                  <c:v>Glendale</c:v>
                </c:pt>
                <c:pt idx="10">
                  <c:v>Fresno</c:v>
                </c:pt>
                <c:pt idx="11">
                  <c:v>Oakland</c:v>
                </c:pt>
              </c:strCache>
            </c:strRef>
          </c:cat>
          <c:val>
            <c:numRef>
              <c:f>Findings!$H$49:$H$61</c:f>
              <c:numCache>
                <c:formatCode>General</c:formatCode>
                <c:ptCount val="12"/>
                <c:pt idx="0">
                  <c:v>185</c:v>
                </c:pt>
                <c:pt idx="1">
                  <c:v>78</c:v>
                </c:pt>
                <c:pt idx="2">
                  <c:v>31</c:v>
                </c:pt>
                <c:pt idx="3">
                  <c:v>29</c:v>
                </c:pt>
                <c:pt idx="4">
                  <c:v>26</c:v>
                </c:pt>
                <c:pt idx="5">
                  <c:v>26</c:v>
                </c:pt>
                <c:pt idx="6">
                  <c:v>22</c:v>
                </c:pt>
                <c:pt idx="7">
                  <c:v>16</c:v>
                </c:pt>
                <c:pt idx="8">
                  <c:v>15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48-4693-83F4-08B7ED7593D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80378176"/>
        <c:axId val="280373856"/>
      </c:lineChart>
      <c:catAx>
        <c:axId val="28037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373856"/>
        <c:crosses val="autoZero"/>
        <c:auto val="1"/>
        <c:lblAlgn val="ctr"/>
        <c:lblOffset val="100"/>
        <c:noMultiLvlLbl val="0"/>
      </c:catAx>
      <c:valAx>
        <c:axId val="28037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37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6">
            <a:lumMod val="110000"/>
            <a:satMod val="105000"/>
            <a:tint val="67000"/>
          </a:schemeClr>
        </a:gs>
        <a:gs pos="50000">
          <a:schemeClr val="accent6">
            <a:lumMod val="105000"/>
            <a:satMod val="103000"/>
            <a:tint val="73000"/>
          </a:schemeClr>
        </a:gs>
        <a:gs pos="100000">
          <a:schemeClr val="accent6">
            <a:lumMod val="105000"/>
            <a:satMod val="109000"/>
            <a:tint val="81000"/>
          </a:schemeClr>
        </a:gs>
      </a:gsLst>
      <a:lin ang="5400000" scaled="0"/>
      <a:tileRect/>
    </a:gradFill>
    <a:ln w="635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 DATASET.xlsx]Findings!PivotTable12</c:name>
    <c:fmtId val="5"/>
  </c:pivotSource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ysClr val="windowText" lastClr="000000">
                <a:lumMod val="65000"/>
                <a:lumOff val="35000"/>
                <a:alpha val="7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ysClr val="windowText" lastClr="000000">
                <a:lumMod val="65000"/>
                <a:lumOff val="35000"/>
                <a:alpha val="7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ysClr val="windowText" lastClr="000000">
                <a:lumMod val="65000"/>
                <a:lumOff val="35000"/>
                <a:alpha val="75000"/>
              </a:sys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Findings!$C$58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A6-4BBA-A9C5-B774543A2316}"/>
              </c:ext>
            </c:extLst>
          </c:dPt>
          <c:dPt>
            <c:idx val="1"/>
            <c:bubble3D val="0"/>
            <c:spPr>
              <a:solidFill>
                <a:schemeClr val="accent2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A6-4BBA-A9C5-B774543A2316}"/>
              </c:ext>
            </c:extLst>
          </c:dPt>
          <c:dPt>
            <c:idx val="2"/>
            <c:bubble3D val="0"/>
            <c:spPr>
              <a:solidFill>
                <a:schemeClr val="accent3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FA6-4BBA-A9C5-B774543A2316}"/>
              </c:ext>
            </c:extLst>
          </c:dPt>
          <c:dPt>
            <c:idx val="3"/>
            <c:bubble3D val="0"/>
            <c:spPr>
              <a:solidFill>
                <a:schemeClr val="accent4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FA6-4BBA-A9C5-B774543A2316}"/>
              </c:ext>
            </c:extLst>
          </c:dPt>
          <c:dPt>
            <c:idx val="4"/>
            <c:bubble3D val="0"/>
            <c:spPr>
              <a:solidFill>
                <a:schemeClr val="accent5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0FA6-4BBA-A9C5-B774543A2316}"/>
              </c:ext>
            </c:extLst>
          </c:dPt>
          <c:dLbls>
            <c:spPr>
              <a:solidFill>
                <a:sysClr val="windowText" lastClr="000000">
                  <a:lumMod val="65000"/>
                  <a:lumOff val="35000"/>
                  <a:alpha val="75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Findings!$B$59:$B$64</c:f>
              <c:strCache>
                <c:ptCount val="5"/>
                <c:pt idx="0">
                  <c:v>Offer A</c:v>
                </c:pt>
                <c:pt idx="1">
                  <c:v>Offer B</c:v>
                </c:pt>
                <c:pt idx="2">
                  <c:v>Offer C</c:v>
                </c:pt>
                <c:pt idx="3">
                  <c:v>Offer D</c:v>
                </c:pt>
                <c:pt idx="4">
                  <c:v>Offer E</c:v>
                </c:pt>
              </c:strCache>
            </c:strRef>
          </c:cat>
          <c:val>
            <c:numRef>
              <c:f>Findings!$C$59:$C$64</c:f>
              <c:numCache>
                <c:formatCode>General</c:formatCode>
                <c:ptCount val="5"/>
                <c:pt idx="0">
                  <c:v>35</c:v>
                </c:pt>
                <c:pt idx="1">
                  <c:v>101</c:v>
                </c:pt>
                <c:pt idx="2">
                  <c:v>95</c:v>
                </c:pt>
                <c:pt idx="3">
                  <c:v>161</c:v>
                </c:pt>
                <c:pt idx="4">
                  <c:v>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FA6-4BBA-A9C5-B774543A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6">
            <a:lumMod val="110000"/>
            <a:satMod val="105000"/>
            <a:tint val="67000"/>
          </a:schemeClr>
        </a:gs>
        <a:gs pos="50000">
          <a:schemeClr val="accent6">
            <a:lumMod val="105000"/>
            <a:satMod val="103000"/>
            <a:tint val="73000"/>
          </a:schemeClr>
        </a:gs>
        <a:gs pos="100000">
          <a:schemeClr val="accent6">
            <a:lumMod val="105000"/>
            <a:satMod val="109000"/>
            <a:tint val="81000"/>
          </a:schemeClr>
        </a:gs>
      </a:gsLst>
      <a:lin ang="5400000" scaled="0"/>
      <a:tileRect/>
    </a:gradFill>
    <a:ln w="635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654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7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6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4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151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879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24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8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652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37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618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800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2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43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49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5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54A2D64-20A6-4F73-BF3B-9E31B82D0242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7A25C5-4C6A-43F5-90CA-DF323FD4F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09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  <p:sldLayoutId id="2147483828" r:id="rId19"/>
    <p:sldLayoutId id="2147483829" r:id="rId20"/>
    <p:sldLayoutId id="214748383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6147-D770-1E18-D2F9-FEA4671FD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7425" y="1380979"/>
            <a:ext cx="8020454" cy="204802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  <a:latin typeface="Algerian" panose="04020705040A02060702" pitchFamily="82" charset="0"/>
              </a:rPr>
              <a:t>TELECOM CHURN                  DASHBOARD</a:t>
            </a:r>
          </a:p>
        </p:txBody>
      </p:sp>
    </p:spTree>
    <p:extLst>
      <p:ext uri="{BB962C8B-B14F-4D97-AF65-F5344CB8AC3E}">
        <p14:creationId xmlns:p14="http://schemas.microsoft.com/office/powerpoint/2010/main" val="180116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EEE6-04C1-CA41-163A-0B51027B5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849" y="343332"/>
            <a:ext cx="8910735" cy="112986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effectLst/>
                <a:latin typeface="Bauhaus 93" panose="04030905020B02020C02" pitchFamily="82" charset="0"/>
              </a:rPr>
              <a:t>CHURN OFFERS  WHICH WERE MORE PREFERABLE BY</a:t>
            </a:r>
            <a:br>
              <a:rPr lang="en-US" sz="3200" dirty="0">
                <a:effectLst/>
                <a:latin typeface="Bauhaus 93" panose="04030905020B02020C02" pitchFamily="82" charset="0"/>
              </a:rPr>
            </a:br>
            <a:r>
              <a:rPr lang="en-US" sz="3200" dirty="0">
                <a:effectLst/>
                <a:latin typeface="Bauhaus 93" panose="04030905020B02020C02" pitchFamily="82" charset="0"/>
              </a:rPr>
              <a:t> THE CUSTOMERS</a:t>
            </a:r>
            <a:endParaRPr lang="en-IN" sz="3200" dirty="0">
              <a:latin typeface="Bauhaus 93" panose="04030905020B02020C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7FA6E-BA0C-D091-B3E6-6355AA534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9761" y="4795935"/>
            <a:ext cx="7371823" cy="662474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rgbClr val="002060"/>
                </a:solidFill>
                <a:effectLst/>
                <a:latin typeface="Century Schoolbook" panose="02040604050505020304" pitchFamily="18" charset="0"/>
              </a:rPr>
              <a:t>In the Churn </a:t>
            </a:r>
            <a:r>
              <a:rPr lang="en-US" sz="2400" b="1" dirty="0">
                <a:solidFill>
                  <a:srgbClr val="002060"/>
                </a:solidFill>
                <a:effectLst/>
                <a:latin typeface="Century Schoolbook" panose="02040604050505020304" pitchFamily="18" charset="0"/>
              </a:rPr>
              <a:t>Offer E</a:t>
            </a:r>
            <a:r>
              <a:rPr lang="en-US" sz="2400" dirty="0">
                <a:solidFill>
                  <a:srgbClr val="002060"/>
                </a:solidFill>
                <a:effectLst/>
                <a:latin typeface="Century Schoolbook" panose="02040604050505020304" pitchFamily="18" charset="0"/>
              </a:rPr>
              <a:t> were more Preferable by the</a:t>
            </a:r>
            <a:br>
              <a:rPr lang="en-US" sz="2400" dirty="0">
                <a:solidFill>
                  <a:srgbClr val="002060"/>
                </a:solidFill>
                <a:latin typeface="Century Schoolbook" panose="020406040505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effectLst/>
                <a:latin typeface="Century Schoolbook" panose="02040604050505020304" pitchFamily="18" charset="0"/>
              </a:rPr>
              <a:t>Customers</a:t>
            </a:r>
            <a:endParaRPr lang="en-IN" sz="24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0AE3F3-A5AA-47B5-84CF-36B33869AA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511857"/>
              </p:ext>
            </p:extLst>
          </p:nvPr>
        </p:nvGraphicFramePr>
        <p:xfrm>
          <a:off x="461865" y="1435449"/>
          <a:ext cx="5654351" cy="2819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337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A78B-217B-EA73-8A0C-501CC7F0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8088" y="838893"/>
            <a:ext cx="6772403" cy="1481665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Bauhaus 93" panose="04030905020B02020C02" pitchFamily="82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CF69-214A-12CA-F188-2F8321BC5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2367" y="3249818"/>
            <a:ext cx="7520473" cy="774441"/>
          </a:xfrm>
        </p:spPr>
        <p:txBody>
          <a:bodyPr>
            <a:normAutofit/>
          </a:bodyPr>
          <a:lstStyle/>
          <a:p>
            <a:r>
              <a:rPr lang="en-IN" sz="3200" dirty="0">
                <a:effectLst/>
                <a:latin typeface="Bauhaus 93" panose="04030905020B02020C02" pitchFamily="82" charset="0"/>
              </a:rPr>
              <a:t>PROJECT OWNER : NITIN KUMAR</a:t>
            </a:r>
            <a:endParaRPr lang="en-IN" sz="32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0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C8BE-A4CC-ADD7-5791-6860460C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7678350" cy="1752599"/>
          </a:xfrm>
        </p:spPr>
        <p:txBody>
          <a:bodyPr/>
          <a:lstStyle/>
          <a:p>
            <a:r>
              <a:rPr lang="en-IN" dirty="0">
                <a:effectLst/>
                <a:latin typeface="Algerian" panose="04020705040A02060702" pitchFamily="82" charset="0"/>
              </a:rPr>
              <a:t>ABOUT THE DATASET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33DE-1327-D352-FAEF-9F5A8301C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2153668"/>
            <a:ext cx="10554574" cy="308080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• </a:t>
            </a: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A Telecom Company facing a lot of customer churning, provides it’s customer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data to analysis it and provide some recommended analysis.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• The Data contains around 7000 rows and 39 columns for analysis .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endParaRPr 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A Telecom Customer Company providing a data related to their customers (Data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Source- Maven Analytics). The data includes, Customer ID, demographic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information of the customers, and various services used by the customer,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customer’s monthly charges and average revenue generated by the customer,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also provide data about customer’s status i.e. Churned, Stayed, Joined.</a:t>
            </a:r>
            <a:endParaRPr 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From this data we have to find out the useful information that helps us to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identified that how many customer joined the company? And also find out the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customer profile for a customer that churned, joined, and stayed</a:t>
            </a:r>
            <a:r>
              <a:rPr lang="en-US" dirty="0">
                <a:effectLst/>
                <a:latin typeface="Algerian" panose="04020705040A02060702" pitchFamily="82" charset="0"/>
              </a:rPr>
              <a:t>?</a:t>
            </a: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4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FA8F-8F5C-5EE7-1224-AC96789E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81948"/>
            <a:ext cx="10018713" cy="956387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/>
                <a:latin typeface="Algerian" panose="04020705040A02060702" pitchFamily="82" charset="0"/>
              </a:rPr>
              <a:t>METHODOLOGY &amp; PROJECT SCOPE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B425-757F-C092-4B79-01DE33FCA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375" y="1138335"/>
            <a:ext cx="10018713" cy="43107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From this data set our final motive is to find out some questions , and with the help of</a:t>
            </a:r>
            <a:b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analysis it is easy to us . With the help of Excel we will do some Calculation, and make</a:t>
            </a:r>
            <a:b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data Understandable.</a:t>
            </a:r>
          </a:p>
          <a:p>
            <a:pPr marL="0" indent="0">
              <a:buNone/>
            </a:pPr>
            <a:b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1. In the starting we will arrange the 3 data sheet in one excel book . That help us to</a:t>
            </a:r>
            <a:b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find information in one book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2. After arranged the sheet we will do some basics operation, like find out the blanks cells,</a:t>
            </a:r>
            <a:b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Duplicate values that helps us to understand data.</a:t>
            </a:r>
          </a:p>
          <a:p>
            <a:pPr marL="0" indent="0">
              <a:buNone/>
            </a:pPr>
            <a:b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3. Important information is given in Data dictionary. Which contains 3 columns and a lot of</a:t>
            </a:r>
            <a:b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important information about the data.</a:t>
            </a:r>
          </a:p>
          <a:p>
            <a:pPr marL="0" indent="0">
              <a:buNone/>
            </a:pPr>
            <a:b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4. After reading the Data dictionary , I will use the Pivot table to generated the information .</a:t>
            </a:r>
            <a:b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and also use of slicers , and also perform the operations.</a:t>
            </a:r>
          </a:p>
          <a:p>
            <a:pPr marL="0" indent="0">
              <a:buNone/>
            </a:pPr>
            <a:b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5. In the last step Visualization is generated right after the pivot table and also answered</a:t>
            </a:r>
            <a:b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some of the important questions of my analysis</a:t>
            </a:r>
            <a:endParaRPr lang="en-IN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1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5CC3-8ED3-98D5-BC50-E8047860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3472"/>
            <a:ext cx="10018713" cy="133894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HOW MANY CUSTOMERS JOINED THE COMPANY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59E08-0363-7A04-E0F3-907479312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7845" y="1572415"/>
            <a:ext cx="2495886" cy="576262"/>
          </a:xfrm>
        </p:spPr>
        <p:txBody>
          <a:bodyPr/>
          <a:lstStyle/>
          <a:p>
            <a:r>
              <a:rPr lang="en-IN" dirty="0"/>
              <a:t>AS PER AGE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8E442-770F-E81D-AF38-FE27F7D1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5690" y="2225531"/>
            <a:ext cx="4048743" cy="313855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100" dirty="0">
                <a:solidFill>
                  <a:srgbClr val="002060"/>
                </a:solidFill>
                <a:effectLst/>
                <a:latin typeface="Berlin Sans FB" panose="020E0602020502020306" pitchFamily="34" charset="0"/>
              </a:rPr>
              <a:t>This Analysis Is Done With The</a:t>
            </a:r>
            <a:br>
              <a:rPr lang="en-US" sz="2100" dirty="0">
                <a:solidFill>
                  <a:srgbClr val="002060"/>
                </a:solidFill>
                <a:latin typeface="Berlin Sans FB" panose="020E0602020502020306" pitchFamily="34" charset="0"/>
              </a:rPr>
            </a:br>
            <a:r>
              <a:rPr lang="en-US" sz="2100" dirty="0">
                <a:solidFill>
                  <a:srgbClr val="002060"/>
                </a:solidFill>
                <a:effectLst/>
                <a:latin typeface="Berlin Sans FB" panose="020E0602020502020306" pitchFamily="34" charset="0"/>
              </a:rPr>
              <a:t>Help Of The Pivot Table And This</a:t>
            </a:r>
            <a:br>
              <a:rPr lang="en-US" sz="2100" dirty="0">
                <a:solidFill>
                  <a:srgbClr val="002060"/>
                </a:solidFill>
                <a:latin typeface="Berlin Sans FB" panose="020E0602020502020306" pitchFamily="34" charset="0"/>
              </a:rPr>
            </a:br>
            <a:r>
              <a:rPr lang="en-US" sz="2100" dirty="0">
                <a:solidFill>
                  <a:srgbClr val="002060"/>
                </a:solidFill>
                <a:effectLst/>
                <a:latin typeface="Berlin Sans FB" panose="020E0602020502020306" pitchFamily="34" charset="0"/>
              </a:rPr>
              <a:t>Graph Shows The Total Number</a:t>
            </a:r>
            <a:br>
              <a:rPr lang="en-US" sz="2100" dirty="0">
                <a:solidFill>
                  <a:srgbClr val="002060"/>
                </a:solidFill>
                <a:latin typeface="Berlin Sans FB" panose="020E0602020502020306" pitchFamily="34" charset="0"/>
              </a:rPr>
            </a:br>
            <a:r>
              <a:rPr lang="en-US" sz="2100" dirty="0">
                <a:solidFill>
                  <a:srgbClr val="002060"/>
                </a:solidFill>
                <a:effectLst/>
                <a:latin typeface="Berlin Sans FB" panose="020E0602020502020306" pitchFamily="34" charset="0"/>
              </a:rPr>
              <a:t>Of The Male And Female.</a:t>
            </a:r>
          </a:p>
          <a:p>
            <a:r>
              <a:rPr lang="en-US" sz="2100" dirty="0">
                <a:solidFill>
                  <a:srgbClr val="002060"/>
                </a:solidFill>
                <a:effectLst/>
                <a:latin typeface="Berlin Sans FB" panose="020E0602020502020306" pitchFamily="34" charset="0"/>
              </a:rPr>
              <a:t>Also This Graph Represent The</a:t>
            </a:r>
            <a:br>
              <a:rPr lang="en-US" sz="2100" dirty="0">
                <a:solidFill>
                  <a:srgbClr val="002060"/>
                </a:solidFill>
                <a:latin typeface="Berlin Sans FB" panose="020E0602020502020306" pitchFamily="34" charset="0"/>
              </a:rPr>
            </a:br>
            <a:r>
              <a:rPr lang="en-US" sz="2100" dirty="0">
                <a:solidFill>
                  <a:srgbClr val="002060"/>
                </a:solidFill>
                <a:effectLst/>
                <a:latin typeface="Berlin Sans FB" panose="020E0602020502020306" pitchFamily="34" charset="0"/>
              </a:rPr>
              <a:t>Age Group Of The Male And</a:t>
            </a:r>
            <a:br>
              <a:rPr lang="en-US" sz="2100" dirty="0">
                <a:solidFill>
                  <a:srgbClr val="002060"/>
                </a:solidFill>
                <a:latin typeface="Berlin Sans FB" panose="020E0602020502020306" pitchFamily="34" charset="0"/>
              </a:rPr>
            </a:br>
            <a:r>
              <a:rPr lang="en-US" sz="2100" dirty="0">
                <a:solidFill>
                  <a:srgbClr val="002060"/>
                </a:solidFill>
                <a:effectLst/>
                <a:latin typeface="Berlin Sans FB" panose="020E0602020502020306" pitchFamily="34" charset="0"/>
              </a:rPr>
              <a:t>Female.</a:t>
            </a:r>
          </a:p>
          <a:p>
            <a:r>
              <a:rPr lang="en-US" sz="2100" dirty="0">
                <a:solidFill>
                  <a:srgbClr val="002060"/>
                </a:solidFill>
                <a:effectLst/>
                <a:latin typeface="Berlin Sans FB" panose="020E0602020502020306" pitchFamily="34" charset="0"/>
              </a:rPr>
              <a:t>With The Help Of This Analysis ,</a:t>
            </a:r>
            <a:br>
              <a:rPr lang="en-US" sz="2100" dirty="0">
                <a:solidFill>
                  <a:srgbClr val="002060"/>
                </a:solidFill>
                <a:latin typeface="Berlin Sans FB" panose="020E0602020502020306" pitchFamily="34" charset="0"/>
              </a:rPr>
            </a:br>
            <a:r>
              <a:rPr lang="en-US" sz="2100" dirty="0">
                <a:solidFill>
                  <a:srgbClr val="002060"/>
                </a:solidFill>
                <a:effectLst/>
                <a:latin typeface="Berlin Sans FB" panose="020E0602020502020306" pitchFamily="34" charset="0"/>
              </a:rPr>
              <a:t>It Is Easy To Understand The Age</a:t>
            </a:r>
            <a:br>
              <a:rPr lang="en-US" sz="2100" dirty="0">
                <a:solidFill>
                  <a:srgbClr val="002060"/>
                </a:solidFill>
                <a:latin typeface="Berlin Sans FB" panose="020E0602020502020306" pitchFamily="34" charset="0"/>
              </a:rPr>
            </a:br>
            <a:r>
              <a:rPr lang="en-US" sz="2100" dirty="0">
                <a:solidFill>
                  <a:srgbClr val="002060"/>
                </a:solidFill>
                <a:effectLst/>
                <a:latin typeface="Berlin Sans FB" panose="020E0602020502020306" pitchFamily="34" charset="0"/>
              </a:rPr>
              <a:t>Group Of The Customer </a:t>
            </a:r>
            <a:r>
              <a:rPr lang="en-US" dirty="0"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136A485-DA8B-4598-8B36-4AF30331F1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968160"/>
              </p:ext>
            </p:extLst>
          </p:nvPr>
        </p:nvGraphicFramePr>
        <p:xfrm>
          <a:off x="5374433" y="1860546"/>
          <a:ext cx="5850294" cy="321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43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E327-8589-C1A2-0B58-5E071A49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94" y="307909"/>
            <a:ext cx="10001672" cy="121297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WHAT IS THE CUSTOMER PROFILE FOR A CUSTOMER THAT CHURNED,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JOINED, AND STAYED? ARE THEY DIFFERENT?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B05DE-13EF-5FD5-1DD4-3F717B3E2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873" y="1828799"/>
            <a:ext cx="5578961" cy="29764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effectLst/>
                <a:latin typeface="Gill Sans Ultra Bold Condensed" panose="020B0A06020104020203" pitchFamily="34" charset="0"/>
              </a:rPr>
              <a:t>The Graph shows the total number of customer percentage.</a:t>
            </a:r>
            <a:br>
              <a:rPr lang="en-US" dirty="0">
                <a:solidFill>
                  <a:srgbClr val="002060"/>
                </a:solidFill>
                <a:latin typeface="Gill Sans Ultra Bold Condensed" panose="020B0A06020104020203" pitchFamily="34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Gill Sans Ultra Bold Condensed" panose="020B0A06020104020203" pitchFamily="34" charset="0"/>
              </a:rPr>
              <a:t>As per the graph it is clear that the total percentage of the customer is 100%.</a:t>
            </a:r>
            <a:br>
              <a:rPr lang="en-US" dirty="0">
                <a:solidFill>
                  <a:srgbClr val="002060"/>
                </a:solidFill>
                <a:latin typeface="Gill Sans Ultra Bold Condensed" panose="020B0A06020104020203" pitchFamily="34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Gill Sans Ultra Bold Condensed" panose="020B0A06020104020203" pitchFamily="34" charset="0"/>
              </a:rPr>
              <a:t>• From which Churned is -------- 26.54 %</a:t>
            </a:r>
            <a:br>
              <a:rPr lang="en-US" dirty="0">
                <a:solidFill>
                  <a:srgbClr val="002060"/>
                </a:solidFill>
                <a:latin typeface="Gill Sans Ultra Bold Condensed" panose="020B0A06020104020203" pitchFamily="34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Gill Sans Ultra Bold Condensed" panose="020B0A06020104020203" pitchFamily="34" charset="0"/>
              </a:rPr>
              <a:t>• Joined ----------- 6.45 %</a:t>
            </a:r>
            <a:br>
              <a:rPr lang="en-US" dirty="0">
                <a:solidFill>
                  <a:srgbClr val="002060"/>
                </a:solidFill>
                <a:latin typeface="Gill Sans Ultra Bold Condensed" panose="020B0A06020104020203" pitchFamily="34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Gill Sans Ultra Bold Condensed" panose="020B0A06020104020203" pitchFamily="34" charset="0"/>
              </a:rPr>
              <a:t>• Stayed ---------- 67.02 %</a:t>
            </a:r>
            <a:endParaRPr lang="en-US" dirty="0">
              <a:solidFill>
                <a:srgbClr val="002060"/>
              </a:solidFill>
              <a:latin typeface="Gill Sans Ultra Bold Condensed" panose="020B0A060201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effectLst/>
                <a:latin typeface="Gill Sans Ultra Bold Condensed" panose="020B0A06020104020203" pitchFamily="34" charset="0"/>
              </a:rPr>
              <a:t>With this analysis it is easy to understand that</a:t>
            </a:r>
            <a:br>
              <a:rPr lang="en-US" dirty="0">
                <a:solidFill>
                  <a:srgbClr val="002060"/>
                </a:solidFill>
                <a:latin typeface="Gill Sans Ultra Bold Condensed" panose="020B0A06020104020203" pitchFamily="34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Gill Sans Ultra Bold Condensed" panose="020B0A06020104020203" pitchFamily="34" charset="0"/>
              </a:rPr>
              <a:t>the all Status of the Customer is totally</a:t>
            </a:r>
            <a:br>
              <a:rPr lang="en-US" dirty="0">
                <a:solidFill>
                  <a:srgbClr val="002060"/>
                </a:solidFill>
                <a:latin typeface="Gill Sans Ultra Bold Condensed" panose="020B0A06020104020203" pitchFamily="34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Gill Sans Ultra Bold Condensed" panose="020B0A06020104020203" pitchFamily="34" charset="0"/>
              </a:rPr>
              <a:t>different form each other</a:t>
            </a:r>
            <a:endParaRPr lang="en-IN" dirty="0">
              <a:solidFill>
                <a:srgbClr val="002060"/>
              </a:solidFill>
              <a:latin typeface="Gill Sans Ultra Bold Condensed" panose="020B0A06020104020203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E8E4F0-41C2-4AD3-8E5A-4B52D102A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19514"/>
              </p:ext>
            </p:extLst>
          </p:nvPr>
        </p:nvGraphicFramePr>
        <p:xfrm>
          <a:off x="6676363" y="1945431"/>
          <a:ext cx="47548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254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3FBC-FA77-ABDC-64D1-F7EFD8F9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0" y="303245"/>
            <a:ext cx="10018713" cy="937727"/>
          </a:xfrm>
        </p:spPr>
        <p:txBody>
          <a:bodyPr/>
          <a:lstStyle/>
          <a:p>
            <a:r>
              <a:rPr lang="en-US" sz="2400" b="1" dirty="0">
                <a:effectLst/>
                <a:latin typeface="Arial" panose="020B0604020202020204" pitchFamily="34" charset="0"/>
              </a:rPr>
              <a:t>WHAT SEEM TO BE THE KEY DRIVERS OF CUSTOMER CHURN</a:t>
            </a:r>
            <a:r>
              <a:rPr lang="en-US" dirty="0">
                <a:effectLst/>
                <a:latin typeface="Arial" panose="020B0604020202020204" pitchFamily="34" charset="0"/>
              </a:rPr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7E47-1AA4-C3BA-B838-834B2D1D7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2081" y="1203649"/>
            <a:ext cx="4895055" cy="41894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From this graph the information is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generated and the information is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help us to identified the Key driver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of customer churn.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The reason to do this analysis is to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identified the cause why customer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is left the company because the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Competitor 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The range of the Competitor is 841.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On the other hand the range of the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Attitude is 314, then the range of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the Dissatisfaction is 321, The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range of the Other is 182, and the</a:t>
            </a:r>
            <a:b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2060"/>
                </a:solidFill>
                <a:effectLst/>
                <a:latin typeface="Algerian" panose="04020705040A02060702" pitchFamily="82" charset="0"/>
              </a:rPr>
              <a:t>last , Price its range is 211 .</a:t>
            </a:r>
            <a:endParaRPr lang="en-IN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3DCC19-5858-42A7-A7BD-41FB510493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1055512"/>
              </p:ext>
            </p:extLst>
          </p:nvPr>
        </p:nvGraphicFramePr>
        <p:xfrm>
          <a:off x="6164866" y="1388712"/>
          <a:ext cx="5084082" cy="336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701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99D5-5371-83A4-B44C-AB169166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932" y="173038"/>
            <a:ext cx="9443217" cy="117099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effectLst/>
                <a:latin typeface="Bauhaus 93" panose="04030905020B02020C02" pitchFamily="82" charset="0"/>
              </a:rPr>
              <a:t>OUT OF THE 3 CUSTOMER STATUS, STAYED, CHURNED AND JOINED,</a:t>
            </a:r>
            <a:br>
              <a:rPr lang="en-US" sz="2800" dirty="0">
                <a:latin typeface="Bauhaus 93" panose="04030905020B02020C02" pitchFamily="82" charset="0"/>
              </a:rPr>
            </a:br>
            <a:r>
              <a:rPr lang="en-US" sz="2800" dirty="0">
                <a:effectLst/>
                <a:latin typeface="Bauhaus 93" panose="04030905020B02020C02" pitchFamily="82" charset="0"/>
              </a:rPr>
              <a:t>WHICH HAS THE HIGHEST %?</a:t>
            </a:r>
            <a:endParaRPr lang="en-IN" sz="2800" dirty="0">
              <a:latin typeface="Bauhaus 93" panose="04030905020B02020C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92103-A069-7084-F7A4-11184550A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3823" y="1868877"/>
            <a:ext cx="4682887" cy="29270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Out of these 3 Customer status, the Stayed</a:t>
            </a:r>
            <a:br>
              <a:rPr lang="en-US" sz="3200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3200" dirty="0">
                <a:solidFill>
                  <a:srgbClr val="002060"/>
                </a:solidFill>
                <a:effectLst/>
                <a:latin typeface="Bookman Old Style" panose="02050604050505020204" pitchFamily="18" charset="0"/>
              </a:rPr>
              <a:t>status has the Highest percentage 67% .</a:t>
            </a:r>
            <a:endParaRPr lang="en-IN" sz="32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E8E4F0-41C2-4AD3-8E5A-4B52D102A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071375"/>
              </p:ext>
            </p:extLst>
          </p:nvPr>
        </p:nvGraphicFramePr>
        <p:xfrm>
          <a:off x="5442433" y="1518979"/>
          <a:ext cx="5815744" cy="3276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737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2F9D-4740-6C87-6F2A-90E2052C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effectLst/>
                <a:latin typeface="Bauhaus 93" panose="04030905020B02020C02" pitchFamily="82" charset="0"/>
              </a:rPr>
              <a:t>WHAT PAYMENT METHOD WAS PREFERRED BY CHURNED USERS?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89BF-BCB3-277A-CF0D-E732D866F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5145" y="2084614"/>
            <a:ext cx="4895055" cy="26887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olidFill>
                  <a:srgbClr val="002060"/>
                </a:solidFill>
                <a:latin typeface="Berlin Sans FB" panose="020E0602020502020306" pitchFamily="34" charset="0"/>
              </a:rPr>
              <a:t>AS WE CLEARLY SEE THAT VHURNED USERS    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Berlin Sans FB" panose="020E0602020502020306" pitchFamily="34" charset="0"/>
              </a:rPr>
              <a:t>       USED BANK WITHDRAWAL PAYMENT  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Berlin Sans FB" panose="020E0602020502020306" pitchFamily="34" charset="0"/>
              </a:rPr>
              <a:t>               METHOD…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Berlin Sans FB" panose="020E0602020502020306" pitchFamily="34" charset="0"/>
              </a:rPr>
              <a:t>             ITS ABOUT ---- 1329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0B20DB6-071A-4E00-B561-2534CEC75C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2477901"/>
              </p:ext>
            </p:extLst>
          </p:nvPr>
        </p:nvGraphicFramePr>
        <p:xfrm>
          <a:off x="6096000" y="1649186"/>
          <a:ext cx="5373331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585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1A68-C515-FB77-8F3C-1434FBF4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10" y="443203"/>
            <a:ext cx="8416212" cy="91906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Bauhaus 93" panose="04030905020B02020C02" pitchFamily="82" charset="0"/>
              </a:rPr>
              <a:t>TOP 12 CITIES THAT CHURNED?</a:t>
            </a:r>
            <a:endParaRPr lang="en-IN" dirty="0">
              <a:latin typeface="Bauhaus 93" panose="04030905020B02020C02" pitchFamily="82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AA1A603-B653-4FBD-8450-F379FDFA13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295660"/>
              </p:ext>
            </p:extLst>
          </p:nvPr>
        </p:nvGraphicFramePr>
        <p:xfrm>
          <a:off x="1707502" y="1573763"/>
          <a:ext cx="8304246" cy="3710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7160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90</TotalTime>
  <Words>734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Arial Black</vt:lpstr>
      <vt:lpstr>Bahnschrift</vt:lpstr>
      <vt:lpstr>Bauhaus 93</vt:lpstr>
      <vt:lpstr>Berlin Sans FB</vt:lpstr>
      <vt:lpstr>Bookman Old Style</vt:lpstr>
      <vt:lpstr>Century Schoolbook</vt:lpstr>
      <vt:lpstr>Gill Sans Ultra Bold Condensed</vt:lpstr>
      <vt:lpstr>Impact</vt:lpstr>
      <vt:lpstr>Main Event</vt:lpstr>
      <vt:lpstr>TELECOM CHURN                  DASHBOARD</vt:lpstr>
      <vt:lpstr>ABOUT THE DATASET</vt:lpstr>
      <vt:lpstr>METHODOLOGY &amp; PROJECT SCOPE</vt:lpstr>
      <vt:lpstr>HOW MANY CUSTOMERS JOINED THE COMPANY</vt:lpstr>
      <vt:lpstr>WHAT IS THE CUSTOMER PROFILE FOR A CUSTOMER THAT CHURNED, JOINED, AND STAYED? ARE THEY DIFFERENT?</vt:lpstr>
      <vt:lpstr>WHAT SEEM TO BE THE KEY DRIVERS OF CUSTOMER CHURN?</vt:lpstr>
      <vt:lpstr>OUT OF THE 3 CUSTOMER STATUS, STAYED, CHURNED AND JOINED, WHICH HAS THE HIGHEST %?</vt:lpstr>
      <vt:lpstr>WHAT PAYMENT METHOD WAS PREFERRED BY CHURNED USERS?</vt:lpstr>
      <vt:lpstr>TOP 12 CITIES THAT CHURNED?</vt:lpstr>
      <vt:lpstr>CHURN OFFERS  WHICH WERE MORE PREFERABLE BY  THE CUSTOMERS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                 DASHBOARD</dc:title>
  <dc:creator>lamnitin5668@outlook.com</dc:creator>
  <cp:lastModifiedBy>lamnitin5668@outlook.com</cp:lastModifiedBy>
  <cp:revision>1</cp:revision>
  <dcterms:created xsi:type="dcterms:W3CDTF">2023-04-12T16:06:38Z</dcterms:created>
  <dcterms:modified xsi:type="dcterms:W3CDTF">2023-04-12T17:42:38Z</dcterms:modified>
</cp:coreProperties>
</file>