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41975" y="948296"/>
            <a:ext cx="3354070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51B7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487" y="1019429"/>
            <a:ext cx="7289024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487" y="1019429"/>
            <a:ext cx="7289024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38200" y="819150"/>
            <a:ext cx="7289024" cy="1388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CAPSTONE</a:t>
            </a:r>
            <a:r>
              <a:rPr spc="-80" dirty="0"/>
              <a:t> </a:t>
            </a:r>
            <a:r>
              <a:rPr spc="175" dirty="0"/>
              <a:t>PROJECT</a:t>
            </a:r>
          </a:p>
          <a:p>
            <a:pPr marL="12700" algn="ctr" rtl="0">
              <a:lnSpc>
                <a:spcPct val="150000"/>
              </a:lnSpc>
              <a:spcBef>
                <a:spcPts val="25"/>
              </a:spcBef>
              <a:tabLst>
                <a:tab pos="545465" algn="l"/>
                <a:tab pos="546100" algn="l"/>
              </a:tabLst>
            </a:pPr>
            <a:r>
              <a:rPr sz="3600" kern="1200" spc="90" dirty="0">
                <a:solidFill>
                  <a:schemeClr val="tx1"/>
                </a:solidFill>
                <a:latin typeface="Franklin Gothic Demi" panose="020B0703020102020204" pitchFamily="34" charset="0"/>
              </a:rPr>
              <a:t>Credit Card Default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875" y="130959"/>
            <a:ext cx="7320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ANALYSIS</a:t>
            </a:r>
            <a:r>
              <a:rPr sz="3000" spc="-50" dirty="0"/>
              <a:t> </a:t>
            </a:r>
            <a:r>
              <a:rPr sz="3000" spc="195" dirty="0"/>
              <a:t>OF</a:t>
            </a:r>
            <a:r>
              <a:rPr sz="3000" spc="-45" dirty="0"/>
              <a:t> </a:t>
            </a:r>
            <a:r>
              <a:rPr sz="3000" spc="75" dirty="0"/>
              <a:t>EDUCATION</a:t>
            </a:r>
            <a:r>
              <a:rPr sz="3000" spc="-45" dirty="0"/>
              <a:t> </a:t>
            </a:r>
            <a:r>
              <a:rPr sz="3000" spc="80" dirty="0"/>
              <a:t>VARIABLE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74" y="644537"/>
            <a:ext cx="3861124" cy="2342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650" y="3110913"/>
            <a:ext cx="8629650" cy="160556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22275" marR="5080" indent="-409575"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1=graduate school, 2=university, 3=high school, 0=others</a:t>
            </a:r>
          </a:p>
          <a:p>
            <a:pPr marL="422275" marR="5080" indent="-409575"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From the above left side plot we can say that</a:t>
            </a:r>
          </a:p>
          <a:p>
            <a:pPr marL="422275" marR="5080" indent="-409575"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More number of credit holders are university students followed by Graduates and then  High school students.</a:t>
            </a:r>
          </a:p>
          <a:p>
            <a:pPr marL="422275" marR="5080" indent="-409575"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From the right side plot it is clear that those people who are other students have higher  default payment wrt graduates and university people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274" y="626650"/>
            <a:ext cx="3351557" cy="2378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875" y="57784"/>
            <a:ext cx="7085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ANALYSIS</a:t>
            </a:r>
            <a:r>
              <a:rPr sz="3000" spc="-45" dirty="0"/>
              <a:t> </a:t>
            </a:r>
            <a:r>
              <a:rPr sz="3000" spc="195" dirty="0"/>
              <a:t>OF</a:t>
            </a:r>
            <a:r>
              <a:rPr sz="3000" spc="-45" dirty="0"/>
              <a:t> </a:t>
            </a:r>
            <a:r>
              <a:rPr sz="3000" spc="55" dirty="0"/>
              <a:t>MARRIAGE</a:t>
            </a:r>
            <a:r>
              <a:rPr sz="3000" spc="-40" dirty="0"/>
              <a:t> </a:t>
            </a:r>
            <a:r>
              <a:rPr sz="3000" spc="80" dirty="0"/>
              <a:t>VARIABLE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14300" y="579375"/>
            <a:ext cx="4213225" cy="3173095"/>
            <a:chOff x="114300" y="579375"/>
            <a:chExt cx="4213225" cy="3173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50" y="579375"/>
              <a:ext cx="4206124" cy="30194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4300" y="3508425"/>
              <a:ext cx="3614420" cy="243840"/>
            </a:xfrm>
            <a:custGeom>
              <a:avLst/>
              <a:gdLst/>
              <a:ahLst/>
              <a:cxnLst/>
              <a:rect l="l" t="t" r="r" b="b"/>
              <a:pathLst>
                <a:path w="3614420" h="243839">
                  <a:moveTo>
                    <a:pt x="3613833" y="243840"/>
                  </a:moveTo>
                  <a:lnTo>
                    <a:pt x="0" y="243840"/>
                  </a:lnTo>
                  <a:lnTo>
                    <a:pt x="0" y="0"/>
                  </a:lnTo>
                  <a:lnTo>
                    <a:pt x="3613833" y="0"/>
                  </a:lnTo>
                  <a:lnTo>
                    <a:pt x="3613833" y="2438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" y="3451021"/>
            <a:ext cx="5412105" cy="152003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1 - married 2 - single 3 - others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From the above data analysis we can say that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More number of credit cards holder are Single.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High defaulter rate when it comes to others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275" y="713837"/>
            <a:ext cx="3482424" cy="26415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925" y="57784"/>
            <a:ext cx="5744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ANALYSIS</a:t>
            </a:r>
            <a:r>
              <a:rPr sz="3000" spc="-55" dirty="0"/>
              <a:t> </a:t>
            </a:r>
            <a:r>
              <a:rPr sz="3000" spc="195" dirty="0"/>
              <a:t>OF</a:t>
            </a:r>
            <a:r>
              <a:rPr sz="3000" spc="-50" dirty="0"/>
              <a:t> </a:t>
            </a:r>
            <a:r>
              <a:rPr sz="3000" spc="150" dirty="0"/>
              <a:t>AGE</a:t>
            </a:r>
            <a:r>
              <a:rPr sz="3000" spc="-50" dirty="0"/>
              <a:t> </a:t>
            </a:r>
            <a:r>
              <a:rPr sz="3000" spc="80" dirty="0"/>
              <a:t>VARIABLE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798900"/>
            <a:ext cx="8543924" cy="2677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00" y="3708232"/>
            <a:ext cx="8581390" cy="1212896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From the above count plot analysis we can say that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We can see more number of credit cards holder age are between 26-30 years old.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Age above 60 years old rarely uses the credit card.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925" y="57784"/>
            <a:ext cx="5744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ANALYSIS</a:t>
            </a:r>
            <a:r>
              <a:rPr sz="3000" spc="-55" dirty="0"/>
              <a:t> </a:t>
            </a:r>
            <a:r>
              <a:rPr sz="3000" spc="195" dirty="0"/>
              <a:t>OF</a:t>
            </a:r>
            <a:r>
              <a:rPr sz="3000" spc="-50" dirty="0"/>
              <a:t> </a:t>
            </a:r>
            <a:r>
              <a:rPr sz="3000" spc="150" dirty="0"/>
              <a:t>AGE</a:t>
            </a:r>
            <a:r>
              <a:rPr sz="3000" spc="-50" dirty="0"/>
              <a:t> </a:t>
            </a:r>
            <a:r>
              <a:rPr sz="3000" spc="80" dirty="0"/>
              <a:t>VARIABLE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3025" y="3716390"/>
            <a:ext cx="8587105" cy="719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From the above bar plot which shows the relationship between age and defaulter, we  can say that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Those who default are 60 years and older, that may be they don’t use their card  frequently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798900"/>
            <a:ext cx="8805999" cy="27339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57784"/>
            <a:ext cx="8044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ANALYSIS</a:t>
            </a:r>
            <a:r>
              <a:rPr sz="3000" spc="-45" dirty="0"/>
              <a:t> </a:t>
            </a:r>
            <a:r>
              <a:rPr sz="3000" spc="195" dirty="0"/>
              <a:t>OF</a:t>
            </a:r>
            <a:r>
              <a:rPr sz="3000" spc="-40" dirty="0"/>
              <a:t> </a:t>
            </a:r>
            <a:r>
              <a:rPr sz="3000" spc="-130" dirty="0"/>
              <a:t>LIMIT</a:t>
            </a:r>
            <a:r>
              <a:rPr sz="3000" spc="-40" dirty="0"/>
              <a:t> </a:t>
            </a:r>
            <a:r>
              <a:rPr sz="3000" spc="185" dirty="0"/>
              <a:t>BALANCE</a:t>
            </a:r>
            <a:r>
              <a:rPr sz="3000" spc="-40" dirty="0"/>
              <a:t> </a:t>
            </a:r>
            <a:r>
              <a:rPr sz="3000" spc="80" dirty="0"/>
              <a:t>VARIABLE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46500"/>
            <a:ext cx="3432500" cy="3133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075" y="3780224"/>
            <a:ext cx="8439150" cy="83074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From the above plots analysis we can say that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Clr>
                <a:srgbClr val="212121"/>
              </a:buClr>
              <a:buSzPct val="80000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Maximum amount of given credit in NT dollars is 50,000 followed by 30,000 and  20,000.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8650" y="819824"/>
            <a:ext cx="3886199" cy="25936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74" y="57784"/>
            <a:ext cx="5847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/>
              <a:t>CHECKING</a:t>
            </a:r>
            <a:r>
              <a:rPr sz="3000" spc="-60" dirty="0"/>
              <a:t> </a:t>
            </a:r>
            <a:r>
              <a:rPr sz="3000" spc="195" dirty="0"/>
              <a:t>OF</a:t>
            </a:r>
            <a:r>
              <a:rPr sz="3000" spc="-60" dirty="0"/>
              <a:t> </a:t>
            </a:r>
            <a:r>
              <a:rPr sz="3000" spc="65" dirty="0"/>
              <a:t>CORRELATION</a:t>
            </a:r>
            <a:endParaRPr sz="3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45AC0-42C4-4AC1-B2E5-D013EB1B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8036"/>
            <a:ext cx="8458200" cy="47139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525" y="178160"/>
            <a:ext cx="4187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5" dirty="0"/>
              <a:t>ONE</a:t>
            </a:r>
            <a:r>
              <a:rPr sz="3000" spc="-60" dirty="0"/>
              <a:t> </a:t>
            </a:r>
            <a:r>
              <a:rPr sz="3000" spc="110" dirty="0"/>
              <a:t>HOT</a:t>
            </a:r>
            <a:r>
              <a:rPr sz="3000" spc="-60" dirty="0"/>
              <a:t> </a:t>
            </a:r>
            <a:r>
              <a:rPr sz="3000" spc="70" dirty="0"/>
              <a:t>ENCODING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35750" y="844259"/>
            <a:ext cx="8470265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One hot encoding is a process by which categorical variables are converted into a  form that could be provided to ML algorithms to do a better job in prediction.</a:t>
            </a:r>
          </a:p>
          <a:p>
            <a:pPr marL="422275" marR="5080" indent="-409575"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here we perform one hot encoding on 'EDUCATION','MARRIAGE','PAY_SEPT',  'PAY_AUG', 'PAY_JUL', 'PAY_JUN', 'PAY_MAY', 'PAY_APR'</a:t>
            </a:r>
          </a:p>
          <a:p>
            <a:pPr marL="422275" marR="5080" indent="-409575"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and label encoding for ‘SEX’</a:t>
            </a:r>
          </a:p>
          <a:p>
            <a:pPr marL="422275" marR="5080" indent="-409575"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600" spc="-85" dirty="0">
                <a:latin typeface="Franklin Gothic Demi" panose="020B0703020102020204" pitchFamily="34" charset="0"/>
                <a:cs typeface="Tahoma"/>
              </a:rPr>
              <a:t>After this we get these features in our dataset: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1D31B17-F1BC-4D26-864D-0763A8702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4" y="2457217"/>
            <a:ext cx="8470265" cy="25081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(['LIMIT_BAL', 'SEX', 'AGE', 'BILL_AMT_SEPT', 'BILL_AMT_AUG', 'BILL_AMT_JUL', 'BILL_AMT_JUN', 'BILL_AMT_MAY', 'BILL_AMT_APR', 'PAY_AMT_SEPT', 'PAY_AMT_AUG', 'PAY_AMT_JUL', 'PAY_AMT_JUN', 'PAY_AMT_MAY', 'PAY_AMT_APR', '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default_payment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EDUCATION_graduate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 school', '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EDUCATION_high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 school', '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EDUCATION_others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EDUCATION_university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MARRIAGE_married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MARRIAGE_other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MARRIAGE_single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ranklin Gothic Book" panose="020B0503020102020204" pitchFamily="34" charset="0"/>
                <a:cs typeface="Courier New" panose="02070309020205020404" pitchFamily="49" charset="0"/>
              </a:rPr>
              <a:t>', 'PAY_SEPT_-1', 'PAY_SEPT_0', 'PAY_SEPT_1', 'PAY_SEPT_2', 'PAY_SEPT_3', 'PAY_SEPT_4', 'PAY_SEPT_5', 'PAY_SEPT_6', 'PAY_SEPT_7', 'PAY_SEPT_8', 'PAY_AUG_-1', 'PAY_AUG_0', 'PAY_AUG_1', 'PAY_AUG_2', 'PAY_AUG_3', 'PAY_AUG_4', 'PAY_AUG_5', 'PAY_AUG_6', 'PAY_AUG_7', 'PAY_AUG_8', 'PAY_JUL_-1', 'PAY_JUL_0', 'PAY_JUL_1', 'PAY_JUL_2', 'PAY_JUL_3', 'PAY_JUL_4', 'PAY_JUL_5', 'PAY_JUL_6', 'PAY_JUL_7', 'PAY_JUL_8', 'PAY_JUN_-1', 'PAY_JUN_0', 'PAY_JUN_1', 'PAY_JUN_2', 'PAY_JUN_3', 'PAY_JUN_4', 'PAY_JUN_5', 'PAY_JUN_6', 'PAY_JUN_7', 'PAY_JUN_8', 'PAY_MAY_-1', 'PAY_MAY_0', 'PAY_MAY_1', 'PAY_MAY_2', 'PAY_MAY_3', 'PAY_MAY_4', 'PAY_MAY_5', 'PAY_MAY_6', 'PAY_MAY_7', 'PAY_MAY_8', 'PAY_APR_-1', 'PAY_APR_0', 'PAY_APR_1', 'PAY_APR_2', 'PAY_APR_3', 'PAY_APR_4', 'PAY_APR_5', 'PAY_APR_6', 'PAY_APR_7', 'PAY_APR_8'],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075" y="192185"/>
            <a:ext cx="39655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90" dirty="0"/>
              <a:t>MODEL</a:t>
            </a:r>
            <a:r>
              <a:rPr sz="3300" spc="-100" dirty="0"/>
              <a:t> </a:t>
            </a:r>
            <a:r>
              <a:rPr sz="3300" spc="-10" dirty="0"/>
              <a:t>BUILDING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055474" y="1102199"/>
            <a:ext cx="3876040" cy="2406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2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LOGISTIC REGRESSION</a:t>
            </a:r>
          </a:p>
          <a:p>
            <a:pPr marL="422275" marR="5080" indent="-409575">
              <a:lnSpc>
                <a:spcPct val="2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RANDOM FOREST</a:t>
            </a:r>
            <a:endParaRPr lang="en-IN" sz="16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250000"/>
              </a:lnSpc>
              <a:spcBef>
                <a:spcPts val="100"/>
              </a:spcBef>
              <a:buClr>
                <a:srgbClr val="351B75"/>
              </a:buClr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600" spc="-85" dirty="0">
                <a:latin typeface="Franklin Gothic Demi" panose="020B0703020102020204" pitchFamily="34" charset="0"/>
                <a:cs typeface="Tahoma"/>
              </a:rPr>
              <a:t>Decision Tree</a:t>
            </a:r>
            <a:endParaRPr sz="16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2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 err="1">
                <a:latin typeface="Franklin Gothic Demi" panose="020B0703020102020204" pitchFamily="34" charset="0"/>
                <a:cs typeface="Tahoma"/>
              </a:rPr>
              <a:t>XG</a:t>
            </a:r>
            <a:r>
              <a:rPr lang="en-US" sz="1600" spc="-85" dirty="0" err="1">
                <a:latin typeface="Franklin Gothic Demi" panose="020B0703020102020204" pitchFamily="34" charset="0"/>
                <a:cs typeface="Tahoma"/>
              </a:rPr>
              <a:t>BClassifier</a:t>
            </a:r>
            <a:endParaRPr sz="1600" spc="-85" dirty="0">
              <a:latin typeface="Franklin Gothic Demi" panose="020B07030201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175" y="146784"/>
            <a:ext cx="4584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LOGISTIC</a:t>
            </a:r>
            <a:r>
              <a:rPr sz="3000" spc="-95" dirty="0"/>
              <a:t> </a:t>
            </a:r>
            <a:r>
              <a:rPr sz="3000" spc="35" dirty="0"/>
              <a:t>REGRESSION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5158982" y="742950"/>
            <a:ext cx="3604018" cy="4253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from this regression model we  get the results as below</a:t>
            </a: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The accuracy on test data is</a:t>
            </a: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0.7553984825886778</a:t>
            </a: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The precision on test data is</a:t>
            </a: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0.7964514539181863</a:t>
            </a:r>
            <a:endParaRPr sz="1500" b="0" kern="1200" spc="-85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The recall on test data is</a:t>
            </a: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0.6854234412554786</a:t>
            </a:r>
            <a:endParaRPr sz="1500" b="0" kern="1200" spc="-85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The f1 on test data is</a:t>
            </a: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0.7367781155015198</a:t>
            </a:r>
            <a:endParaRPr sz="1500" b="0" kern="1200" spc="-85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The roc_score on test data is</a:t>
            </a:r>
          </a:p>
          <a:p>
            <a:pPr marL="422275" marR="5080" indent="-409575" algn="l" rtl="0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500" b="0" kern="1200" spc="-85" dirty="0">
                <a:solidFill>
                  <a:schemeClr val="tx1"/>
                </a:solidFill>
                <a:latin typeface="Franklin Gothic Demi" panose="020B0703020102020204" pitchFamily="34" charset="0"/>
              </a:rPr>
              <a:t>0.755522444578221</a:t>
            </a:r>
            <a:endParaRPr sz="1500" b="0" kern="1200" spc="-85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825" y="1210807"/>
            <a:ext cx="3512185" cy="1002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rgbClr val="CC0000"/>
                </a:solidFill>
                <a:latin typeface="Tahoma"/>
                <a:cs typeface="Tahoma"/>
              </a:rPr>
              <a:t>PARAMETERS</a:t>
            </a:r>
            <a:r>
              <a:rPr sz="2400" b="1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400" b="1" spc="-245" dirty="0">
                <a:solidFill>
                  <a:srgbClr val="CC0000"/>
                </a:solidFill>
                <a:latin typeface="Tahoma"/>
                <a:cs typeface="Tahoma"/>
              </a:rPr>
              <a:t>: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ahoma"/>
              <a:cs typeface="Tahoma"/>
            </a:endParaRPr>
          </a:p>
          <a:p>
            <a:pPr marL="422275" marR="5080" indent="-409575">
              <a:lnSpc>
                <a:spcPct val="10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{'C': 1, 'penalty': 'l2'}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275" y="193685"/>
            <a:ext cx="3587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5" dirty="0"/>
              <a:t>RANDOM</a:t>
            </a:r>
            <a:r>
              <a:rPr sz="3000" spc="-114" dirty="0"/>
              <a:t> </a:t>
            </a:r>
            <a:r>
              <a:rPr sz="3000" spc="95" dirty="0"/>
              <a:t>FOREST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2100" y="1369283"/>
            <a:ext cx="3074670" cy="1435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rgbClr val="CC0000"/>
                </a:solidFill>
                <a:latin typeface="Tahoma"/>
                <a:cs typeface="Tahoma"/>
              </a:rPr>
              <a:t>PARAMETERS</a:t>
            </a:r>
            <a:r>
              <a:rPr sz="2400" b="1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400" b="1" spc="-245" dirty="0">
                <a:solidFill>
                  <a:srgbClr val="CC0000"/>
                </a:solidFill>
                <a:latin typeface="Tahoma"/>
                <a:cs typeface="Tahoma"/>
              </a:rPr>
              <a:t>: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ahoma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{'max_depth': 30,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'n_estimators': 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2</a:t>
            </a:r>
            <a:r>
              <a:rPr sz="1500" spc="-85" dirty="0">
                <a:latin typeface="Franklin Gothic Demi" panose="020B0703020102020204" pitchFamily="34" charset="0"/>
                <a:cs typeface="Tahoma"/>
              </a:rPr>
              <a:t>50}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15625" y="805132"/>
            <a:ext cx="3177540" cy="4215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from the regression model we  get the results as below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accuracy on test data  is 0.83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29909262112652</a:t>
            </a:r>
            <a:endParaRPr sz="15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precision on test data  is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  0.8588300424432552</a:t>
            </a:r>
            <a:endParaRPr sz="15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recall on test data is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0.7969178082191781</a:t>
            </a:r>
            <a:endParaRPr sz="15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f1 on test data is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0.8267164046540546</a:t>
            </a:r>
            <a:endParaRPr sz="15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roc_score on test data  is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 0.8329847514221532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5425" y="240884"/>
            <a:ext cx="1962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/>
              <a:t>C</a:t>
            </a:r>
            <a:r>
              <a:rPr sz="3000" spc="105" dirty="0"/>
              <a:t>ONTENT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28600" y="766404"/>
            <a:ext cx="6781800" cy="437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spc="20" dirty="0">
                <a:latin typeface="Franklin Gothic Demi" panose="020B0703020102020204" pitchFamily="34" charset="0"/>
                <a:cs typeface="Tahoma"/>
              </a:rPr>
              <a:t>BUSINESS</a:t>
            </a:r>
            <a:r>
              <a:rPr sz="2400" spc="-50" dirty="0">
                <a:latin typeface="Franklin Gothic Demi" panose="020B0703020102020204" pitchFamily="34" charset="0"/>
                <a:cs typeface="Tahoma"/>
              </a:rPr>
              <a:t> </a:t>
            </a:r>
            <a:r>
              <a:rPr sz="2400" spc="50" dirty="0">
                <a:latin typeface="Franklin Gothic Demi" panose="020B0703020102020204" pitchFamily="34" charset="0"/>
                <a:cs typeface="Tahoma"/>
              </a:rPr>
              <a:t>UNDERSTANDING</a:t>
            </a:r>
            <a:endParaRPr sz="2400" dirty="0">
              <a:latin typeface="Franklin Gothic Demi" panose="020B0703020102020204" pitchFamily="34" charset="0"/>
              <a:cs typeface="Tahoma"/>
            </a:endParaRPr>
          </a:p>
          <a:p>
            <a:pPr marL="546100" indent="-533400">
              <a:lnSpc>
                <a:spcPct val="150000"/>
              </a:lnSpc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spc="90" dirty="0">
                <a:latin typeface="Franklin Gothic Demi" panose="020B0703020102020204" pitchFamily="34" charset="0"/>
                <a:cs typeface="Tahoma"/>
              </a:rPr>
              <a:t>DATA</a:t>
            </a:r>
            <a:r>
              <a:rPr sz="2400" spc="-65" dirty="0">
                <a:latin typeface="Franklin Gothic Demi" panose="020B0703020102020204" pitchFamily="34" charset="0"/>
                <a:cs typeface="Tahoma"/>
              </a:rPr>
              <a:t> </a:t>
            </a:r>
            <a:r>
              <a:rPr sz="2400" spc="90" dirty="0">
                <a:latin typeface="Franklin Gothic Demi" panose="020B0703020102020204" pitchFamily="34" charset="0"/>
                <a:cs typeface="Tahoma"/>
              </a:rPr>
              <a:t>SUMMARY</a:t>
            </a:r>
            <a:endParaRPr sz="2400" dirty="0">
              <a:latin typeface="Franklin Gothic Demi" panose="020B0703020102020204" pitchFamily="34" charset="0"/>
              <a:cs typeface="Tahoma"/>
            </a:endParaRPr>
          </a:p>
          <a:p>
            <a:pPr marL="546100" indent="-533400">
              <a:lnSpc>
                <a:spcPct val="150000"/>
              </a:lnSpc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spc="90" dirty="0">
                <a:latin typeface="Franklin Gothic Demi" panose="020B0703020102020204" pitchFamily="34" charset="0"/>
                <a:cs typeface="Tahoma"/>
              </a:rPr>
              <a:t>FEATURE</a:t>
            </a:r>
            <a:r>
              <a:rPr sz="2400" spc="-65" dirty="0">
                <a:latin typeface="Franklin Gothic Demi" panose="020B0703020102020204" pitchFamily="34" charset="0"/>
                <a:cs typeface="Tahoma"/>
              </a:rPr>
              <a:t> </a:t>
            </a:r>
            <a:r>
              <a:rPr sz="2400" dirty="0">
                <a:latin typeface="Franklin Gothic Demi" panose="020B0703020102020204" pitchFamily="34" charset="0"/>
                <a:cs typeface="Tahoma"/>
              </a:rPr>
              <a:t>ANALYSIS</a:t>
            </a:r>
          </a:p>
          <a:p>
            <a:pPr marL="546100" indent="-533400">
              <a:lnSpc>
                <a:spcPct val="150000"/>
              </a:lnSpc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spc="70" dirty="0">
                <a:latin typeface="Franklin Gothic Demi" panose="020B0703020102020204" pitchFamily="34" charset="0"/>
                <a:cs typeface="Tahoma"/>
              </a:rPr>
              <a:t>EXPLORATORY</a:t>
            </a:r>
            <a:r>
              <a:rPr sz="2400" spc="-40" dirty="0">
                <a:latin typeface="Franklin Gothic Demi" panose="020B0703020102020204" pitchFamily="34" charset="0"/>
                <a:cs typeface="Tahoma"/>
              </a:rPr>
              <a:t> </a:t>
            </a:r>
            <a:r>
              <a:rPr sz="2400" spc="90" dirty="0">
                <a:latin typeface="Franklin Gothic Demi" panose="020B0703020102020204" pitchFamily="34" charset="0"/>
                <a:cs typeface="Tahoma"/>
              </a:rPr>
              <a:t>DATA</a:t>
            </a:r>
            <a:r>
              <a:rPr sz="2400" spc="-40" dirty="0">
                <a:latin typeface="Franklin Gothic Demi" panose="020B0703020102020204" pitchFamily="34" charset="0"/>
                <a:cs typeface="Tahoma"/>
              </a:rPr>
              <a:t> </a:t>
            </a:r>
            <a:r>
              <a:rPr sz="2400" dirty="0">
                <a:latin typeface="Franklin Gothic Demi" panose="020B0703020102020204" pitchFamily="34" charset="0"/>
                <a:cs typeface="Tahoma"/>
              </a:rPr>
              <a:t>ANALYSIS</a:t>
            </a:r>
          </a:p>
          <a:p>
            <a:pPr marL="546100" indent="-533400">
              <a:lnSpc>
                <a:spcPct val="150000"/>
              </a:lnSpc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spc="90" dirty="0">
                <a:latin typeface="Franklin Gothic Demi" panose="020B0703020102020204" pitchFamily="34" charset="0"/>
                <a:cs typeface="Tahoma"/>
              </a:rPr>
              <a:t>DATA</a:t>
            </a:r>
            <a:r>
              <a:rPr sz="2400" spc="-50" dirty="0">
                <a:latin typeface="Franklin Gothic Demi" panose="020B0703020102020204" pitchFamily="34" charset="0"/>
                <a:cs typeface="Tahoma"/>
              </a:rPr>
              <a:t> </a:t>
            </a:r>
            <a:r>
              <a:rPr sz="2400" spc="55" dirty="0">
                <a:latin typeface="Franklin Gothic Demi" panose="020B0703020102020204" pitchFamily="34" charset="0"/>
                <a:cs typeface="Tahoma"/>
              </a:rPr>
              <a:t>PREPROCESSING</a:t>
            </a:r>
            <a:endParaRPr sz="2400" dirty="0">
              <a:latin typeface="Franklin Gothic Demi" panose="020B0703020102020204" pitchFamily="34" charset="0"/>
              <a:cs typeface="Tahoma"/>
            </a:endParaRPr>
          </a:p>
          <a:p>
            <a:pPr marL="546100" indent="-533400">
              <a:lnSpc>
                <a:spcPct val="150000"/>
              </a:lnSpc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spc="25" dirty="0">
                <a:latin typeface="Franklin Gothic Demi" panose="020B0703020102020204" pitchFamily="34" charset="0"/>
                <a:cs typeface="Tahoma"/>
              </a:rPr>
              <a:t>IMPLEMENTING</a:t>
            </a:r>
            <a:r>
              <a:rPr sz="2400" spc="-65" dirty="0">
                <a:latin typeface="Franklin Gothic Demi" panose="020B0703020102020204" pitchFamily="34" charset="0"/>
                <a:cs typeface="Tahoma"/>
              </a:rPr>
              <a:t> </a:t>
            </a:r>
            <a:r>
              <a:rPr sz="2400" spc="40" dirty="0">
                <a:latin typeface="Franklin Gothic Demi" panose="020B0703020102020204" pitchFamily="34" charset="0"/>
                <a:cs typeface="Tahoma"/>
              </a:rPr>
              <a:t>ALGORITHMS</a:t>
            </a:r>
            <a:endParaRPr sz="2400" dirty="0">
              <a:latin typeface="Franklin Gothic Demi" panose="020B0703020102020204" pitchFamily="34" charset="0"/>
              <a:cs typeface="Tahoma"/>
            </a:endParaRPr>
          </a:p>
          <a:p>
            <a:pPr marL="546100" indent="-533400">
              <a:lnSpc>
                <a:spcPct val="150000"/>
              </a:lnSpc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spc="100" dirty="0">
                <a:latin typeface="Franklin Gothic Demi" panose="020B0703020102020204" pitchFamily="34" charset="0"/>
                <a:cs typeface="Tahoma"/>
              </a:rPr>
              <a:t>CHALLENGES</a:t>
            </a:r>
            <a:endParaRPr sz="2400" dirty="0">
              <a:latin typeface="Franklin Gothic Demi" panose="020B0703020102020204" pitchFamily="34" charset="0"/>
              <a:cs typeface="Tahoma"/>
            </a:endParaRPr>
          </a:p>
          <a:p>
            <a:pPr marL="546100" indent="-533400">
              <a:lnSpc>
                <a:spcPct val="150000"/>
              </a:lnSpc>
              <a:buFont typeface="MS PGothic"/>
              <a:buChar char="➢"/>
              <a:tabLst>
                <a:tab pos="545465" algn="l"/>
                <a:tab pos="546100" algn="l"/>
              </a:tabLst>
            </a:pPr>
            <a:r>
              <a:rPr sz="2400" spc="55" dirty="0">
                <a:latin typeface="Franklin Gothic Demi" panose="020B0703020102020204" pitchFamily="34" charset="0"/>
                <a:cs typeface="Tahoma"/>
              </a:rPr>
              <a:t>CONCLUSIONS</a:t>
            </a:r>
            <a:endParaRPr sz="2400" dirty="0">
              <a:latin typeface="Franklin Gothic Demi" panose="020B07030201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075" y="172785"/>
            <a:ext cx="4944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FEATURE</a:t>
            </a:r>
            <a:r>
              <a:rPr sz="3000" spc="-55" dirty="0"/>
              <a:t> </a:t>
            </a:r>
            <a:r>
              <a:rPr sz="3000" spc="70" dirty="0"/>
              <a:t>IMPORTANCES</a:t>
            </a:r>
            <a:endParaRPr sz="3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ECF92-2609-490D-AE25-FF09AB278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9144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124" y="120510"/>
            <a:ext cx="7313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000" dirty="0"/>
              <a:t>Decision Tree Classifier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12100" y="1369283"/>
            <a:ext cx="3265804" cy="1435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rgbClr val="CC0000"/>
                </a:solidFill>
                <a:latin typeface="Tahoma"/>
                <a:cs typeface="Tahoma"/>
              </a:rPr>
              <a:t>PARAMETERS</a:t>
            </a:r>
            <a:r>
              <a:rPr sz="2400" b="1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400" b="1" spc="-245" dirty="0">
                <a:solidFill>
                  <a:srgbClr val="CC0000"/>
                </a:solidFill>
                <a:latin typeface="Tahoma"/>
                <a:cs typeface="Tahoma"/>
              </a:rPr>
              <a:t>: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ahoma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{</a:t>
            </a:r>
            <a:r>
              <a:rPr lang="en-IN" sz="1500" spc="-85" dirty="0">
                <a:latin typeface="Franklin Gothic Demi" panose="020B0703020102020204" pitchFamily="34" charset="0"/>
                <a:cs typeface="Tahoma"/>
              </a:rPr>
              <a:t>‘criterion</a:t>
            </a:r>
            <a:r>
              <a:rPr sz="1500" spc="-85" dirty="0">
                <a:latin typeface="Franklin Gothic Demi" panose="020B0703020102020204" pitchFamily="34" charset="0"/>
                <a:cs typeface="Tahoma"/>
              </a:rPr>
              <a:t>’: 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entropy</a:t>
            </a:r>
            <a:r>
              <a:rPr sz="1500" spc="-85" dirty="0">
                <a:latin typeface="Franklin Gothic Demi" panose="020B0703020102020204" pitchFamily="34" charset="0"/>
                <a:cs typeface="Tahoma"/>
              </a:rPr>
              <a:t>, </a:t>
            </a:r>
            <a:endParaRPr lang="en-US" sz="15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IN" sz="1500" spc="-85" dirty="0">
                <a:latin typeface="Franklin Gothic Demi" panose="020B0703020102020204" pitchFamily="34" charset="0"/>
                <a:cs typeface="Tahoma"/>
              </a:rPr>
              <a:t>‘</a:t>
            </a:r>
            <a:r>
              <a:rPr lang="en-IN" sz="1500" spc="-85" dirty="0" err="1">
                <a:latin typeface="Franklin Gothic Demi" panose="020B0703020102020204" pitchFamily="34" charset="0"/>
                <a:cs typeface="Tahoma"/>
              </a:rPr>
              <a:t>min_samples_split</a:t>
            </a:r>
            <a:r>
              <a:rPr lang="en-IN" sz="1500" spc="-85" dirty="0">
                <a:latin typeface="Franklin Gothic Demi" panose="020B0703020102020204" pitchFamily="34" charset="0"/>
                <a:cs typeface="Tahoma"/>
              </a:rPr>
              <a:t>’</a:t>
            </a:r>
            <a:r>
              <a:rPr sz="1500" spc="-85" dirty="0">
                <a:latin typeface="Franklin Gothic Demi" panose="020B0703020102020204" pitchFamily="34" charset="0"/>
                <a:cs typeface="Tahoma"/>
              </a:rPr>
              <a:t>: ‘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100</a:t>
            </a:r>
            <a:r>
              <a:rPr sz="1500" spc="-85" dirty="0">
                <a:latin typeface="Franklin Gothic Demi" panose="020B0703020102020204" pitchFamily="34" charset="0"/>
                <a:cs typeface="Tahoma"/>
              </a:rPr>
              <a:t>'}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1600" y="847971"/>
            <a:ext cx="3177540" cy="4202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from the regression model we  get the results as below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accuracy on test data  is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 0.7521828454031844</a:t>
            </a:r>
            <a:endParaRPr sz="15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precision on test data  is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 0.776877514570408</a:t>
            </a:r>
            <a:endParaRPr sz="15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recall on test data is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  0.7075342465753425</a:t>
            </a:r>
            <a:endParaRPr sz="15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f1 on test data is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0.74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056815112680348</a:t>
            </a:r>
            <a:endParaRPr sz="1500" spc="-85" dirty="0">
              <a:latin typeface="Franklin Gothic Demi" panose="020B0703020102020204" pitchFamily="34" charset="0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The roc_score on test data  is</a:t>
            </a:r>
            <a:r>
              <a:rPr lang="en-US" sz="1500" spc="-85" dirty="0">
                <a:latin typeface="Franklin Gothic Demi" panose="020B0703020102020204" pitchFamily="34" charset="0"/>
                <a:cs typeface="Tahoma"/>
              </a:rPr>
              <a:t> 0.7521752027125258</a:t>
            </a:r>
            <a:endParaRPr sz="1500" spc="-85" dirty="0">
              <a:latin typeface="Franklin Gothic Demi" panose="020B07030201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025" y="120510"/>
            <a:ext cx="199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X</a:t>
            </a:r>
            <a:r>
              <a:rPr sz="3000" spc="155" dirty="0"/>
              <a:t>GBOO</a:t>
            </a:r>
            <a:r>
              <a:rPr sz="3000" spc="105" dirty="0"/>
              <a:t>S</a:t>
            </a:r>
            <a:r>
              <a:rPr sz="3000" spc="15" dirty="0"/>
              <a:t>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2100" y="1369283"/>
            <a:ext cx="3552190" cy="1478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rgbClr val="CC0000"/>
                </a:solidFill>
                <a:latin typeface="Tahoma"/>
                <a:cs typeface="Tahoma"/>
              </a:rPr>
              <a:t>PARAMETERS</a:t>
            </a:r>
            <a:r>
              <a:rPr sz="2400" b="1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400" b="1" spc="-245" dirty="0">
                <a:solidFill>
                  <a:srgbClr val="CC0000"/>
                </a:solidFill>
                <a:latin typeface="Tahoma"/>
                <a:cs typeface="Tahoma"/>
              </a:rPr>
              <a:t>: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ahoma"/>
              <a:cs typeface="Tahoma"/>
            </a:endParaRP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{‘max_depth’: 15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‘min_child_weight’: 8}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7800" y="654066"/>
            <a:ext cx="3810000" cy="4489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from the regression model we  get the results as below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The accuracy on test data  is 0.787562414888788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The precision on test data  is 0.7316472114137483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The recall on test data is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0.8237441588785047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The f1 on test data is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0.7749690891605989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The roc_score on test data  is 0.7912025355223038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225" y="110059"/>
            <a:ext cx="4944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FEATURE</a:t>
            </a:r>
            <a:r>
              <a:rPr sz="3000" spc="-55" dirty="0"/>
              <a:t> </a:t>
            </a:r>
            <a:r>
              <a:rPr sz="3000" spc="70" dirty="0"/>
              <a:t>IMPORTANCES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851174"/>
            <a:ext cx="8839200" cy="37602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525" y="225035"/>
            <a:ext cx="6314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AUC-ROC</a:t>
            </a:r>
            <a:r>
              <a:rPr sz="3000" spc="-60" dirty="0"/>
              <a:t> </a:t>
            </a:r>
            <a:r>
              <a:rPr sz="3000" spc="135" dirty="0"/>
              <a:t>CURVE</a:t>
            </a:r>
            <a:r>
              <a:rPr sz="3000" spc="-55" dirty="0"/>
              <a:t> </a:t>
            </a:r>
            <a:r>
              <a:rPr sz="3000" spc="80" dirty="0"/>
              <a:t>COMPARISON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225" y="913900"/>
            <a:ext cx="4781549" cy="37528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574" y="277359"/>
            <a:ext cx="4680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Roboto"/>
                <a:cs typeface="Roboto"/>
              </a:rPr>
              <a:t>EVALUATING</a:t>
            </a:r>
            <a:r>
              <a:rPr sz="3000" spc="-110" dirty="0">
                <a:latin typeface="Roboto"/>
                <a:cs typeface="Roboto"/>
              </a:rPr>
              <a:t> </a:t>
            </a:r>
            <a:r>
              <a:rPr sz="3000" spc="45" dirty="0">
                <a:latin typeface="Roboto"/>
                <a:cs typeface="Roboto"/>
              </a:rPr>
              <a:t>THE</a:t>
            </a:r>
            <a:r>
              <a:rPr sz="3000" spc="-15" dirty="0">
                <a:latin typeface="Roboto"/>
                <a:cs typeface="Roboto"/>
              </a:rPr>
              <a:t> MODELS</a:t>
            </a:r>
            <a:endParaRPr sz="3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02" y="1771865"/>
            <a:ext cx="8573540" cy="22052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025" y="141409"/>
            <a:ext cx="2720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/>
              <a:t>CHALLENGES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67550" y="1020820"/>
            <a:ext cx="5614035" cy="260968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Large dataset to handle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Feature Analysis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Need to Remove outliers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Feature engineering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Getting a higher accuracy on the models.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Carefully handled feature imbalanced data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Carefully tuned Hyperparameters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025" y="162335"/>
            <a:ext cx="2732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/>
              <a:t>C</a:t>
            </a:r>
            <a:r>
              <a:rPr sz="3000" spc="165" dirty="0"/>
              <a:t>ONC</a:t>
            </a:r>
            <a:r>
              <a:rPr sz="3000" spc="95" dirty="0"/>
              <a:t>L</a:t>
            </a:r>
            <a:r>
              <a:rPr sz="3000" spc="5" dirty="0"/>
              <a:t>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5300" y="931581"/>
            <a:ext cx="8844280" cy="3577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Recent 2 months payment status and credit limit are the strongest  default predictors.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Recall is the best accuracy metrics here, because if the algorithm will  not detect the defaulters, that will encounter more loss to the bank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XGBoost provided us the best results giving us a recall of 85%  percent(meaning out of 100 defaulters 85 will be correctly caught by  XGBoost)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Random Forest also had good score as well but leads to overﬁt the  data.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Logistic regression being the least accurate with a recall of 79%.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Higher recall can be achieved if low precision is acceptable.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This Model can only be served as an aid in decision making instead of  replacing human decision.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SzPct val="85714"/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500" spc="-85" dirty="0">
                <a:latin typeface="Franklin Gothic Demi" panose="020B0703020102020204" pitchFamily="34" charset="0"/>
                <a:cs typeface="Tahoma"/>
              </a:rPr>
              <a:t>Model can be improved with more data and computational resources</a:t>
            </a:r>
            <a:r>
              <a:rPr sz="1800" b="1" spc="30" dirty="0">
                <a:solidFill>
                  <a:srgbClr val="351B75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3075" y="1643065"/>
            <a:ext cx="1795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355" dirty="0">
                <a:latin typeface="Tahoma"/>
                <a:cs typeface="Tahoma"/>
              </a:rPr>
              <a:t>Q</a:t>
            </a:r>
            <a:r>
              <a:rPr sz="4800" b="1" spc="-50" dirty="0">
                <a:latin typeface="Tahoma"/>
                <a:cs typeface="Tahoma"/>
              </a:rPr>
              <a:t> </a:t>
            </a:r>
            <a:r>
              <a:rPr sz="4800" b="1" spc="-260" dirty="0">
                <a:latin typeface="Tahoma"/>
                <a:cs typeface="Tahoma"/>
              </a:rPr>
              <a:t>&amp;</a:t>
            </a:r>
            <a:r>
              <a:rPr sz="4800" b="1" spc="-50" dirty="0">
                <a:latin typeface="Tahoma"/>
                <a:cs typeface="Tahoma"/>
              </a:rPr>
              <a:t> </a:t>
            </a:r>
            <a:r>
              <a:rPr sz="4800" b="1" spc="390" dirty="0">
                <a:latin typeface="Tahoma"/>
                <a:cs typeface="Tahoma"/>
              </a:rPr>
              <a:t>A</a:t>
            </a:r>
            <a:endParaRPr sz="4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375" y="1643065"/>
            <a:ext cx="3867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0" dirty="0">
                <a:solidFill>
                  <a:schemeClr val="tx1"/>
                </a:solidFill>
              </a:rPr>
              <a:t>THANK</a:t>
            </a:r>
            <a:r>
              <a:rPr sz="4800" spc="-114" dirty="0">
                <a:solidFill>
                  <a:schemeClr val="tx1"/>
                </a:solidFill>
              </a:rPr>
              <a:t> </a:t>
            </a:r>
            <a:r>
              <a:rPr sz="4800" spc="155" dirty="0">
                <a:solidFill>
                  <a:schemeClr val="tx1"/>
                </a:solidFill>
              </a:rPr>
              <a:t>YOU</a:t>
            </a:r>
            <a:endParaRPr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025" y="57784"/>
            <a:ext cx="5704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/>
              <a:t>BUSINESS</a:t>
            </a:r>
            <a:r>
              <a:rPr sz="3000" spc="-65" dirty="0"/>
              <a:t> </a:t>
            </a:r>
            <a:r>
              <a:rPr sz="3000" spc="60" dirty="0"/>
              <a:t>UNDERSTANDING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01600" y="723671"/>
            <a:ext cx="8789670" cy="394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-85" dirty="0">
                <a:latin typeface="Tahoma"/>
                <a:cs typeface="Tahoma"/>
              </a:rPr>
              <a:t>In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today’s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world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credit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cards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have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85" dirty="0">
                <a:latin typeface="Tahoma"/>
                <a:cs typeface="Tahoma"/>
              </a:rPr>
              <a:t>become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a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20" dirty="0">
                <a:latin typeface="Tahoma"/>
                <a:cs typeface="Tahoma"/>
              </a:rPr>
              <a:t>lifeline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to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a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lot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of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people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so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banks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provide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us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with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credit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cards.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Now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we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70" dirty="0">
                <a:latin typeface="Tahoma"/>
                <a:cs typeface="Tahoma"/>
              </a:rPr>
              <a:t>know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the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65" dirty="0">
                <a:latin typeface="Tahoma"/>
                <a:cs typeface="Tahoma"/>
              </a:rPr>
              <a:t>most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95" dirty="0">
                <a:latin typeface="Tahoma"/>
                <a:cs typeface="Tahoma"/>
              </a:rPr>
              <a:t>common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issue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there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10" dirty="0">
                <a:latin typeface="Tahoma"/>
                <a:cs typeface="Tahoma"/>
              </a:rPr>
              <a:t>is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in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providing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these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65" dirty="0">
                <a:latin typeface="Tahoma"/>
                <a:cs typeface="Tahoma"/>
              </a:rPr>
              <a:t>kind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of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deals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20" dirty="0">
                <a:latin typeface="Tahoma"/>
                <a:cs typeface="Tahoma"/>
              </a:rPr>
              <a:t>are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people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not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70" dirty="0">
                <a:latin typeface="Tahoma"/>
                <a:cs typeface="Tahoma"/>
              </a:rPr>
              <a:t>being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able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to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pay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the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5" dirty="0">
                <a:latin typeface="Tahoma"/>
                <a:cs typeface="Tahoma"/>
              </a:rPr>
              <a:t>bills.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These </a:t>
            </a:r>
            <a:r>
              <a:rPr sz="1600" b="1" spc="5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people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20" dirty="0">
                <a:latin typeface="Tahoma"/>
                <a:cs typeface="Tahoma"/>
              </a:rPr>
              <a:t>are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what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we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call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20" dirty="0">
                <a:latin typeface="Tahoma"/>
                <a:cs typeface="Tahoma"/>
              </a:rPr>
              <a:t>“defaulters”.</a:t>
            </a:r>
            <a:endParaRPr sz="1600" dirty="0">
              <a:latin typeface="Tahoma"/>
              <a:cs typeface="Tahoma"/>
            </a:endParaRPr>
          </a:p>
          <a:p>
            <a:pPr marL="441325" marR="262890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45" dirty="0">
                <a:latin typeface="Tahoma"/>
                <a:cs typeface="Tahoma"/>
              </a:rPr>
              <a:t>Credit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card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default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65" dirty="0">
                <a:latin typeface="Tahoma"/>
                <a:cs typeface="Tahoma"/>
              </a:rPr>
              <a:t>happens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75" dirty="0">
                <a:latin typeface="Tahoma"/>
                <a:cs typeface="Tahoma"/>
              </a:rPr>
              <a:t>when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you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have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85" dirty="0">
                <a:latin typeface="Tahoma"/>
                <a:cs typeface="Tahoma"/>
              </a:rPr>
              <a:t>become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severely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delinquent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70" dirty="0">
                <a:latin typeface="Tahoma"/>
                <a:cs typeface="Tahoma"/>
              </a:rPr>
              <a:t>on </a:t>
            </a:r>
            <a:r>
              <a:rPr sz="1600" b="1" spc="-450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your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credit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card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payments.Missing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credit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card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payments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70" dirty="0">
                <a:latin typeface="Tahoma"/>
                <a:cs typeface="Tahoma"/>
              </a:rPr>
              <a:t>once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or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twice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does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not </a:t>
            </a:r>
            <a:r>
              <a:rPr sz="1600" b="1" spc="65" dirty="0">
                <a:latin typeface="Tahoma"/>
                <a:cs typeface="Tahoma"/>
              </a:rPr>
              <a:t>count </a:t>
            </a:r>
            <a:r>
              <a:rPr sz="1600" b="1" spc="25" dirty="0">
                <a:latin typeface="Tahoma"/>
                <a:cs typeface="Tahoma"/>
              </a:rPr>
              <a:t>as a </a:t>
            </a:r>
            <a:r>
              <a:rPr sz="1600" b="1" spc="30" dirty="0">
                <a:latin typeface="Tahoma"/>
                <a:cs typeface="Tahoma"/>
              </a:rPr>
              <a:t>default. </a:t>
            </a:r>
            <a:r>
              <a:rPr sz="1600" b="1" spc="130" dirty="0">
                <a:latin typeface="Tahoma"/>
                <a:cs typeface="Tahoma"/>
              </a:rPr>
              <a:t>A </a:t>
            </a:r>
            <a:r>
              <a:rPr sz="1600" b="1" spc="65" dirty="0">
                <a:latin typeface="Tahoma"/>
                <a:cs typeface="Tahoma"/>
              </a:rPr>
              <a:t>payment </a:t>
            </a:r>
            <a:r>
              <a:rPr sz="1600" b="1" spc="45" dirty="0">
                <a:latin typeface="Tahoma"/>
                <a:cs typeface="Tahoma"/>
              </a:rPr>
              <a:t>default </a:t>
            </a:r>
            <a:r>
              <a:rPr sz="1600" b="1" spc="55" dirty="0">
                <a:latin typeface="Tahoma"/>
                <a:cs typeface="Tahoma"/>
              </a:rPr>
              <a:t>occurs </a:t>
            </a:r>
            <a:r>
              <a:rPr sz="1600" b="1" spc="75" dirty="0">
                <a:latin typeface="Tahoma"/>
                <a:cs typeface="Tahoma"/>
              </a:rPr>
              <a:t>when </a:t>
            </a:r>
            <a:r>
              <a:rPr sz="1600" b="1" spc="45" dirty="0">
                <a:latin typeface="Tahoma"/>
                <a:cs typeface="Tahoma"/>
              </a:rPr>
              <a:t>you </a:t>
            </a:r>
            <a:r>
              <a:rPr sz="1600" b="1" dirty="0">
                <a:latin typeface="Tahoma"/>
                <a:cs typeface="Tahoma"/>
              </a:rPr>
              <a:t>fail </a:t>
            </a:r>
            <a:r>
              <a:rPr sz="1600" b="1" spc="30" dirty="0">
                <a:latin typeface="Tahoma"/>
                <a:cs typeface="Tahoma"/>
              </a:rPr>
              <a:t>to </a:t>
            </a:r>
            <a:r>
              <a:rPr sz="1600" b="1" spc="40" dirty="0">
                <a:latin typeface="Tahoma"/>
                <a:cs typeface="Tahoma"/>
              </a:rPr>
              <a:t>pay </a:t>
            </a:r>
            <a:r>
              <a:rPr sz="1600" b="1" spc="55" dirty="0">
                <a:latin typeface="Tahoma"/>
                <a:cs typeface="Tahoma"/>
              </a:rPr>
              <a:t>the </a:t>
            </a:r>
            <a:r>
              <a:rPr sz="1600" b="1" spc="60" dirty="0">
                <a:latin typeface="Tahoma"/>
                <a:cs typeface="Tahoma"/>
              </a:rPr>
              <a:t> </a:t>
            </a:r>
            <a:r>
              <a:rPr sz="1600" b="1" spc="75" dirty="0">
                <a:latin typeface="Tahoma"/>
                <a:cs typeface="Tahoma"/>
              </a:rPr>
              <a:t>Minimum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85" dirty="0">
                <a:latin typeface="Tahoma"/>
                <a:cs typeface="Tahoma"/>
              </a:rPr>
              <a:t>Amount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80" dirty="0">
                <a:latin typeface="Tahoma"/>
                <a:cs typeface="Tahoma"/>
              </a:rPr>
              <a:t>Due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70" dirty="0">
                <a:latin typeface="Tahoma"/>
                <a:cs typeface="Tahoma"/>
              </a:rPr>
              <a:t>on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the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credit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card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15" dirty="0">
                <a:latin typeface="Tahoma"/>
                <a:cs typeface="Tahoma"/>
              </a:rPr>
              <a:t>for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a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few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consecutive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70" dirty="0">
                <a:latin typeface="Tahoma"/>
                <a:cs typeface="Tahoma"/>
              </a:rPr>
              <a:t>months</a:t>
            </a:r>
            <a:endParaRPr sz="1600" dirty="0">
              <a:latin typeface="Tahoma"/>
              <a:cs typeface="Tahoma"/>
            </a:endParaRPr>
          </a:p>
          <a:p>
            <a:pPr marL="441325" marR="920115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40" dirty="0">
                <a:latin typeface="Tahoma"/>
                <a:cs typeface="Tahoma"/>
              </a:rPr>
              <a:t>Objective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of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our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project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10" dirty="0">
                <a:latin typeface="Tahoma"/>
                <a:cs typeface="Tahoma"/>
              </a:rPr>
              <a:t>is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to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predict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65" dirty="0">
                <a:latin typeface="Tahoma"/>
                <a:cs typeface="Tahoma"/>
              </a:rPr>
              <a:t>which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customer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75" dirty="0">
                <a:latin typeface="Tahoma"/>
                <a:cs typeface="Tahoma"/>
              </a:rPr>
              <a:t>might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default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in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80" dirty="0">
                <a:latin typeface="Tahoma"/>
                <a:cs typeface="Tahoma"/>
              </a:rPr>
              <a:t>upcoming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months.</a:t>
            </a:r>
            <a:endParaRPr sz="1600" dirty="0">
              <a:latin typeface="Tahoma"/>
              <a:cs typeface="Tahoma"/>
            </a:endParaRPr>
          </a:p>
          <a:p>
            <a:pPr marL="441325" marR="318135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50" dirty="0">
                <a:latin typeface="Tahoma"/>
                <a:cs typeface="Tahoma"/>
              </a:rPr>
              <a:t>The </a:t>
            </a:r>
            <a:r>
              <a:rPr sz="1600" b="1" spc="35" dirty="0">
                <a:latin typeface="Tahoma"/>
                <a:cs typeface="Tahoma"/>
              </a:rPr>
              <a:t>research </a:t>
            </a:r>
            <a:r>
              <a:rPr sz="1600" b="1" spc="50" dirty="0">
                <a:latin typeface="Tahoma"/>
                <a:cs typeface="Tahoma"/>
              </a:rPr>
              <a:t>aims </a:t>
            </a:r>
            <a:r>
              <a:rPr sz="1600" b="1" spc="30" dirty="0">
                <a:latin typeface="Tahoma"/>
                <a:cs typeface="Tahoma"/>
              </a:rPr>
              <a:t>at </a:t>
            </a:r>
            <a:r>
              <a:rPr sz="1600" b="1" spc="55" dirty="0">
                <a:latin typeface="Tahoma"/>
                <a:cs typeface="Tahoma"/>
              </a:rPr>
              <a:t>developing </a:t>
            </a:r>
            <a:r>
              <a:rPr sz="1600" b="1" spc="25" dirty="0">
                <a:latin typeface="Tahoma"/>
                <a:cs typeface="Tahoma"/>
              </a:rPr>
              <a:t>a </a:t>
            </a:r>
            <a:r>
              <a:rPr sz="1600" b="1" spc="75" dirty="0">
                <a:latin typeface="Tahoma"/>
                <a:cs typeface="Tahoma"/>
              </a:rPr>
              <a:t>mechanism </a:t>
            </a:r>
            <a:r>
              <a:rPr sz="1600" b="1" spc="30" dirty="0">
                <a:latin typeface="Tahoma"/>
                <a:cs typeface="Tahoma"/>
              </a:rPr>
              <a:t>to </a:t>
            </a:r>
            <a:r>
              <a:rPr sz="1600" b="1" spc="50" dirty="0">
                <a:latin typeface="Tahoma"/>
                <a:cs typeface="Tahoma"/>
              </a:rPr>
              <a:t>predict </a:t>
            </a:r>
            <a:r>
              <a:rPr sz="1600" b="1" spc="55" dirty="0">
                <a:latin typeface="Tahoma"/>
                <a:cs typeface="Tahoma"/>
              </a:rPr>
              <a:t>the </a:t>
            </a:r>
            <a:r>
              <a:rPr sz="1600" b="1" spc="45" dirty="0">
                <a:latin typeface="Tahoma"/>
                <a:cs typeface="Tahoma"/>
              </a:rPr>
              <a:t>credit </a:t>
            </a:r>
            <a:r>
              <a:rPr sz="1600" b="1" spc="50" dirty="0">
                <a:latin typeface="Tahoma"/>
                <a:cs typeface="Tahoma"/>
              </a:rPr>
              <a:t>card </a:t>
            </a:r>
            <a:r>
              <a:rPr sz="1600" b="1" spc="5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default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beforehand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70" dirty="0">
                <a:latin typeface="Tahoma"/>
                <a:cs typeface="Tahoma"/>
              </a:rPr>
              <a:t>and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to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identify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the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potential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customer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base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that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70" dirty="0">
                <a:latin typeface="Tahoma"/>
                <a:cs typeface="Tahoma"/>
              </a:rPr>
              <a:t>can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75" dirty="0">
                <a:latin typeface="Tahoma"/>
                <a:cs typeface="Tahoma"/>
              </a:rPr>
              <a:t>be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offered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various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credit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50" dirty="0">
                <a:latin typeface="Tahoma"/>
                <a:cs typeface="Tahoma"/>
              </a:rPr>
              <a:t>instruments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so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as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to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25" dirty="0">
                <a:latin typeface="Tahoma"/>
                <a:cs typeface="Tahoma"/>
              </a:rPr>
              <a:t>invite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85" dirty="0">
                <a:latin typeface="Tahoma"/>
                <a:cs typeface="Tahoma"/>
              </a:rPr>
              <a:t>minimum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default.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50" y="150869"/>
            <a:ext cx="3556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/>
              <a:t>DATA</a:t>
            </a:r>
            <a:r>
              <a:rPr sz="3200" spc="-114" dirty="0"/>
              <a:t> </a:t>
            </a:r>
            <a:r>
              <a:rPr sz="3200" spc="120" dirty="0"/>
              <a:t>SUMMARY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36387" y="940416"/>
            <a:ext cx="8482330" cy="3898900"/>
            <a:chOff x="436387" y="940416"/>
            <a:chExt cx="8482330" cy="3898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062" y="940416"/>
              <a:ext cx="6619874" cy="17881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387" y="2728550"/>
              <a:ext cx="8481974" cy="2110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24" y="977765"/>
            <a:ext cx="9020175" cy="3394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X1 -Amount of credit(includes individual as well as family credit)</a:t>
            </a:r>
          </a:p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X2 -Gender</a:t>
            </a:r>
          </a:p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X3 -Education</a:t>
            </a:r>
          </a:p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X4 -Marital Status</a:t>
            </a:r>
          </a:p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X5 -Age</a:t>
            </a:r>
          </a:p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X6 to X11 -History of past payments from April to September</a:t>
            </a:r>
          </a:p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X12 to X17 -Amount of bill statement from April to September</a:t>
            </a:r>
          </a:p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X18 to X23 -Amount of previous payment from April to  September</a:t>
            </a:r>
          </a:p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Y -Default payment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1825" y="251335"/>
            <a:ext cx="40754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FEATURE</a:t>
            </a:r>
            <a:r>
              <a:rPr sz="3000" spc="-70" dirty="0"/>
              <a:t> </a:t>
            </a:r>
            <a:r>
              <a:rPr sz="3000" spc="110" dirty="0"/>
              <a:t>SUMMARY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905" y="819150"/>
            <a:ext cx="8886190" cy="4132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000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This Dataset is from Taiwan.</a:t>
            </a:r>
          </a:p>
          <a:p>
            <a:pPr marL="396000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In our data set there are 30000 rows, 26 columns</a:t>
            </a:r>
          </a:p>
          <a:p>
            <a:pPr marL="396000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There are No Missing Values present</a:t>
            </a:r>
          </a:p>
          <a:p>
            <a:pPr marL="396000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There are No Duplicate values present</a:t>
            </a:r>
          </a:p>
          <a:p>
            <a:pPr marL="396000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There are No null values.</a:t>
            </a:r>
          </a:p>
          <a:p>
            <a:pPr marL="396000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And ﬁnally we have 'default payment next month' variable which we need  to predict for new observations</a:t>
            </a:r>
          </a:p>
          <a:p>
            <a:pPr marL="396000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9 Categorical variables present.</a:t>
            </a:r>
          </a:p>
          <a:p>
            <a:pPr marL="396000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6 Months payment and bill data available.</a:t>
            </a:r>
          </a:p>
          <a:p>
            <a:pPr marL="396000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The Columns are: - 'ID', 'LIMIT_BAL', 'SEX', 'EDUCATION', 'MARRIAGE', 'AGE',  'PAY_0', 'PAY_2', 'PAY_3', 'PAY_4', 'PAY_5', 'PAY_6', 'BILL_AMT1', 'BILL_AMT2',  'BILL_AMT3', 'BILL_AMT4', 'BILL_AMT5', 'BILL_AMT6', 'PAY_AMT1',  'PAY_AMT2', 'PAY_AMT3', 'PAY_AMT4', 'PAY_AMT5', 'PAY_AMT6', 'defaulters',  'AGE_BIN'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125" y="55752"/>
            <a:ext cx="69970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5" dirty="0"/>
              <a:t>INSIGHTS</a:t>
            </a:r>
            <a:r>
              <a:rPr sz="3400" spc="-50" dirty="0"/>
              <a:t> </a:t>
            </a:r>
            <a:r>
              <a:rPr sz="3400" spc="170" dirty="0"/>
              <a:t>FROM</a:t>
            </a:r>
            <a:r>
              <a:rPr sz="3400" spc="-45" dirty="0"/>
              <a:t> </a:t>
            </a:r>
            <a:r>
              <a:rPr sz="3400" spc="145" dirty="0"/>
              <a:t>OUR</a:t>
            </a:r>
            <a:r>
              <a:rPr sz="3400" spc="-45" dirty="0"/>
              <a:t> </a:t>
            </a:r>
            <a:r>
              <a:rPr sz="3400" spc="105" dirty="0"/>
              <a:t>DATASET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025" y="125884"/>
            <a:ext cx="74301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ANALYSIS</a:t>
            </a:r>
            <a:r>
              <a:rPr sz="3000" spc="-55" dirty="0"/>
              <a:t> </a:t>
            </a:r>
            <a:r>
              <a:rPr sz="3000" spc="195" dirty="0"/>
              <a:t>OF</a:t>
            </a:r>
            <a:r>
              <a:rPr sz="3000" spc="-55" dirty="0"/>
              <a:t> </a:t>
            </a:r>
            <a:r>
              <a:rPr sz="3000" spc="150" dirty="0"/>
              <a:t>DEPENDENT</a:t>
            </a:r>
            <a:r>
              <a:rPr sz="3000" spc="-55" dirty="0"/>
              <a:t> </a:t>
            </a:r>
            <a:r>
              <a:rPr sz="3000" spc="80" dirty="0"/>
              <a:t>VARIABLE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2174" y="772925"/>
            <a:ext cx="5532374" cy="3028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87987" y="3824608"/>
            <a:ext cx="1891030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212121"/>
                </a:solidFill>
                <a:latin typeface="Roboto"/>
                <a:cs typeface="Roboto"/>
              </a:rPr>
              <a:t>0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90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15" dirty="0">
                <a:solidFill>
                  <a:srgbClr val="212121"/>
                </a:solidFill>
                <a:latin typeface="Roboto"/>
                <a:cs typeface="Roboto"/>
              </a:rPr>
              <a:t>No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t </a:t>
            </a:r>
            <a:r>
              <a:rPr sz="1800" b="1" spc="-10" dirty="0">
                <a:solidFill>
                  <a:srgbClr val="212121"/>
                </a:solidFill>
                <a:latin typeface="Roboto"/>
                <a:cs typeface="Roboto"/>
              </a:rPr>
              <a:t>Default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212121"/>
                </a:solidFill>
                <a:latin typeface="Roboto"/>
                <a:cs typeface="Roboto"/>
              </a:rPr>
              <a:t>1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90" dirty="0">
                <a:solidFill>
                  <a:srgbClr val="212121"/>
                </a:solidFill>
                <a:latin typeface="Roboto"/>
                <a:cs typeface="Roboto"/>
              </a:rPr>
              <a:t>-</a:t>
            </a:r>
            <a:r>
              <a:rPr sz="1800" b="1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212121"/>
                </a:solidFill>
                <a:latin typeface="Roboto"/>
                <a:cs typeface="Roboto"/>
              </a:rPr>
              <a:t>Default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774" y="1089421"/>
            <a:ext cx="2798445" cy="2182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As we can see from  above graph that  both classes are not  in proportion and we  have imbalanced  dataset. we need to  do normalize the data  in next step</a:t>
            </a:r>
            <a:r>
              <a:rPr sz="1600" b="1" spc="15" dirty="0">
                <a:solidFill>
                  <a:srgbClr val="351B75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724" y="3902655"/>
            <a:ext cx="151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  <a:tab pos="793115" algn="l"/>
              </a:tabLst>
            </a:pPr>
            <a:r>
              <a:rPr sz="1800" b="1" spc="75" dirty="0">
                <a:solidFill>
                  <a:srgbClr val="212121"/>
                </a:solidFill>
                <a:latin typeface="Tahoma"/>
                <a:cs typeface="Tahoma"/>
              </a:rPr>
              <a:t>0	</a:t>
            </a:r>
            <a:r>
              <a:rPr sz="1800" b="1" spc="-85" dirty="0">
                <a:solidFill>
                  <a:srgbClr val="212121"/>
                </a:solidFill>
                <a:latin typeface="Tahoma"/>
                <a:cs typeface="Tahoma"/>
              </a:rPr>
              <a:t>2</a:t>
            </a:r>
            <a:r>
              <a:rPr sz="1800" b="1" spc="-95" dirty="0">
                <a:solidFill>
                  <a:srgbClr val="212121"/>
                </a:solidFill>
                <a:latin typeface="Tahoma"/>
                <a:cs typeface="Tahoma"/>
              </a:rPr>
              <a:t>3</a:t>
            </a:r>
            <a:r>
              <a:rPr sz="1800" b="1" dirty="0">
                <a:solidFill>
                  <a:srgbClr val="212121"/>
                </a:solidFill>
                <a:latin typeface="Tahoma"/>
                <a:cs typeface="Tahoma"/>
              </a:rPr>
              <a:t>364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  <a:tab pos="791845" algn="l"/>
              </a:tabLst>
            </a:pPr>
            <a:r>
              <a:rPr sz="1800" b="1" spc="-445" dirty="0">
                <a:solidFill>
                  <a:srgbClr val="212121"/>
                </a:solidFill>
                <a:latin typeface="Tahoma"/>
                <a:cs typeface="Tahoma"/>
              </a:rPr>
              <a:t>1	</a:t>
            </a:r>
            <a:r>
              <a:rPr sz="1800" b="1" spc="-20" dirty="0">
                <a:solidFill>
                  <a:srgbClr val="212121"/>
                </a:solidFill>
                <a:latin typeface="Tahoma"/>
                <a:cs typeface="Tahoma"/>
              </a:rPr>
              <a:t>6636</a:t>
            </a:r>
            <a:endParaRPr sz="1800">
              <a:latin typeface="Tahoma"/>
              <a:cs typeface="Tahom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475" y="134811"/>
            <a:ext cx="1583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50" dirty="0"/>
              <a:t>SM</a:t>
            </a:r>
            <a:r>
              <a:rPr sz="3300" spc="120" dirty="0"/>
              <a:t>O</a:t>
            </a:r>
            <a:r>
              <a:rPr sz="3300" spc="100" dirty="0"/>
              <a:t>TE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300" y="934100"/>
            <a:ext cx="3819524" cy="3148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200" y="968008"/>
            <a:ext cx="3483610" cy="3103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SMOTE (Synthetic Minority  Oversampling Technique) –  Oversampling is one of the most  commonly used oversampling  methods to solve the imbalance  problem. It aims to balance class  distribution by randomly  increasing minority class  examples by replicating them.</a:t>
            </a:r>
          </a:p>
          <a:p>
            <a:pPr marL="422275" marR="272415" indent="-409575">
              <a:lnSpc>
                <a:spcPct val="114999"/>
              </a:lnSpc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After performing SMOTE  operation we get this balance  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974" y="99609"/>
            <a:ext cx="5675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ANALYSIS</a:t>
            </a:r>
            <a:r>
              <a:rPr sz="3000" spc="-55" dirty="0"/>
              <a:t> </a:t>
            </a:r>
            <a:r>
              <a:rPr sz="3000" spc="195" dirty="0"/>
              <a:t>OF</a:t>
            </a:r>
            <a:r>
              <a:rPr sz="3000" spc="-50" dirty="0"/>
              <a:t> </a:t>
            </a:r>
            <a:r>
              <a:rPr sz="3000" spc="80" dirty="0"/>
              <a:t>SEX</a:t>
            </a:r>
            <a:r>
              <a:rPr sz="3000" spc="-50" dirty="0"/>
              <a:t> </a:t>
            </a:r>
            <a:r>
              <a:rPr sz="3000" spc="80" dirty="0"/>
              <a:t>VARIABLE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0900" y="882550"/>
            <a:ext cx="4095549" cy="2216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82550"/>
            <a:ext cx="4285349" cy="21735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" y="3278621"/>
            <a:ext cx="8330565" cy="113787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1 - Male 2 - Female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Number of Male credit holder is less than Female.</a:t>
            </a:r>
          </a:p>
          <a:p>
            <a:pPr marL="422275" marR="5080" indent="-409575">
              <a:lnSpc>
                <a:spcPct val="15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600" spc="-85" dirty="0">
                <a:latin typeface="Franklin Gothic Demi" panose="020B0703020102020204" pitchFamily="34" charset="0"/>
                <a:cs typeface="Tahoma"/>
              </a:rPr>
              <a:t>It is evident from the above graph that the number of defaulter have high  proportion of males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1792</Words>
  <Application>Microsoft Office PowerPoint</Application>
  <PresentationFormat>On-screen Show (16:9)</PresentationFormat>
  <Paragraphs>158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MS PGothic</vt:lpstr>
      <vt:lpstr>Arial</vt:lpstr>
      <vt:lpstr>Calibri</vt:lpstr>
      <vt:lpstr>Franklin Gothic Book</vt:lpstr>
      <vt:lpstr>Franklin Gothic Demi</vt:lpstr>
      <vt:lpstr>Microsoft Sans Serif</vt:lpstr>
      <vt:lpstr>Roboto</vt:lpstr>
      <vt:lpstr>Tahoma</vt:lpstr>
      <vt:lpstr>Office Theme</vt:lpstr>
      <vt:lpstr>PowerPoint Presentation</vt:lpstr>
      <vt:lpstr>CONTENT</vt:lpstr>
      <vt:lpstr>BUSINESS UNDERSTANDING</vt:lpstr>
      <vt:lpstr>DATA SUMMARY</vt:lpstr>
      <vt:lpstr>FEATURE SUMMARY</vt:lpstr>
      <vt:lpstr>INSIGHTS FROM OUR DATASET</vt:lpstr>
      <vt:lpstr>ANALYSIS OF DEPENDENT VARIABLE</vt:lpstr>
      <vt:lpstr>SMOTE</vt:lpstr>
      <vt:lpstr>ANALYSIS OF SEX VARIABLE</vt:lpstr>
      <vt:lpstr>ANALYSIS OF EDUCATION VARIABLE</vt:lpstr>
      <vt:lpstr>ANALYSIS OF MARRIAGE VARIABLE</vt:lpstr>
      <vt:lpstr>ANALYSIS OF AGE VARIABLE</vt:lpstr>
      <vt:lpstr>ANALYSIS OF AGE VARIABLE</vt:lpstr>
      <vt:lpstr>ANALYSIS OF LIMIT BALANCE VARIABLE</vt:lpstr>
      <vt:lpstr>CHECKING OF CORRELATION</vt:lpstr>
      <vt:lpstr>ONE HOT ENCODING</vt:lpstr>
      <vt:lpstr>MODEL BUILDING</vt:lpstr>
      <vt:lpstr>LOGISTIC REGRESSION</vt:lpstr>
      <vt:lpstr>RANDOM FOREST</vt:lpstr>
      <vt:lpstr>FEATURE IMPORTANCES</vt:lpstr>
      <vt:lpstr>Decision Tree Classifier</vt:lpstr>
      <vt:lpstr>XGBOOST</vt:lpstr>
      <vt:lpstr>FEATURE IMPORTANCES</vt:lpstr>
      <vt:lpstr>AUC-ROC CURVE COMPARISON</vt:lpstr>
      <vt:lpstr>EVALUATING THE MODELS</vt:lpstr>
      <vt:lpstr>CHALLENGES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 sanjay</dc:title>
  <dc:creator>Nitin Bhila Pawar</dc:creator>
  <cp:lastModifiedBy>nitinpawar31798@gmail.com</cp:lastModifiedBy>
  <cp:revision>2</cp:revision>
  <dcterms:created xsi:type="dcterms:W3CDTF">2022-09-22T16:40:27Z</dcterms:created>
  <dcterms:modified xsi:type="dcterms:W3CDTF">2022-09-26T18:56:27Z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