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24F5C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4504" y="67055"/>
            <a:ext cx="347472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204" y="194309"/>
            <a:ext cx="794959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492" y="1510741"/>
            <a:ext cx="8275015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24F5C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373" y="635888"/>
            <a:ext cx="37795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60" dirty="0"/>
              <a:t>C</a:t>
            </a:r>
            <a:r>
              <a:rPr sz="2800" spc="-75" dirty="0"/>
              <a:t>a</a:t>
            </a:r>
            <a:r>
              <a:rPr sz="2800" spc="-65" dirty="0"/>
              <a:t>p</a:t>
            </a:r>
            <a:r>
              <a:rPr sz="2800" spc="-85" dirty="0"/>
              <a:t>sto</a:t>
            </a:r>
            <a:r>
              <a:rPr sz="2800" spc="-75" dirty="0"/>
              <a:t>n</a:t>
            </a:r>
            <a:r>
              <a:rPr sz="2800" spc="5" dirty="0"/>
              <a:t>e</a:t>
            </a:r>
            <a:r>
              <a:rPr sz="2800" spc="-200" dirty="0"/>
              <a:t> </a:t>
            </a:r>
            <a:r>
              <a:rPr sz="2800" spc="-85" dirty="0"/>
              <a:t>P</a:t>
            </a:r>
            <a:r>
              <a:rPr sz="2800" spc="-100" dirty="0"/>
              <a:t>roj</a:t>
            </a:r>
            <a:r>
              <a:rPr sz="2800" spc="-85" dirty="0"/>
              <a:t>e</a:t>
            </a:r>
            <a:r>
              <a:rPr sz="2800" spc="-95" dirty="0"/>
              <a:t>c</a:t>
            </a:r>
            <a:r>
              <a:rPr sz="2800" dirty="0"/>
              <a:t>t</a:t>
            </a:r>
            <a:r>
              <a:rPr sz="2800" spc="-275" dirty="0"/>
              <a:t> </a:t>
            </a:r>
            <a:r>
              <a:rPr sz="2800" spc="165" dirty="0"/>
              <a:t>:</a:t>
            </a:r>
            <a:r>
              <a:rPr sz="2800" spc="5" dirty="0"/>
              <a:t>4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9378" y="1093469"/>
            <a:ext cx="7459980" cy="10752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F5FBFF"/>
              </a:buClr>
              <a:buSzPct val="64285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2800" b="1" spc="-65" dirty="0">
                <a:solidFill>
                  <a:srgbClr val="124F5C"/>
                </a:solidFill>
                <a:latin typeface="Verdana"/>
                <a:cs typeface="Verdana"/>
              </a:rPr>
              <a:t>Online</a:t>
            </a:r>
            <a:r>
              <a:rPr sz="2800" b="1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800" b="1" spc="-100" dirty="0">
                <a:solidFill>
                  <a:srgbClr val="124F5C"/>
                </a:solidFill>
                <a:latin typeface="Verdana"/>
                <a:cs typeface="Verdana"/>
              </a:rPr>
              <a:t>Retail</a:t>
            </a:r>
            <a:r>
              <a:rPr sz="28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800" b="1" spc="-85" dirty="0">
                <a:solidFill>
                  <a:srgbClr val="124F5C"/>
                </a:solidFill>
                <a:latin typeface="Verdana"/>
                <a:cs typeface="Verdana"/>
              </a:rPr>
              <a:t>Customer</a:t>
            </a:r>
            <a:r>
              <a:rPr sz="2800" b="1" spc="-3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800" b="1" spc="-90" dirty="0">
                <a:solidFill>
                  <a:srgbClr val="124F5C"/>
                </a:solidFill>
                <a:latin typeface="Verdana"/>
                <a:cs typeface="Verdana"/>
              </a:rPr>
              <a:t>Segmentation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6768"/>
            <a:ext cx="47688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Microsoft Sans Serif"/>
                <a:cs typeface="Microsoft Sans Serif"/>
              </a:rPr>
              <a:t>Analysis</a:t>
            </a:r>
            <a:r>
              <a:rPr sz="2800" b="0" spc="-35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Of</a:t>
            </a:r>
            <a:r>
              <a:rPr sz="2800" b="0" spc="-10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Numerical</a:t>
            </a:r>
            <a:r>
              <a:rPr sz="2800" b="0" spc="5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column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2664" y="4427931"/>
            <a:ext cx="15659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Da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t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-4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r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an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sf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or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m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ti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o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n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07" y="795718"/>
            <a:ext cx="4255277" cy="35661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1913" y="795718"/>
            <a:ext cx="3603834" cy="35661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404" y="117424"/>
            <a:ext cx="21971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/>
              <a:t>Conclusion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49604" y="916210"/>
            <a:ext cx="7549515" cy="290703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We</a:t>
            </a:r>
            <a:r>
              <a:rPr sz="1400" spc="1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can</a:t>
            </a:r>
            <a:r>
              <a:rPr sz="1400" spc="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conclude</a:t>
            </a:r>
            <a:r>
              <a:rPr sz="1400" spc="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that</a:t>
            </a:r>
            <a:r>
              <a:rPr sz="1400" spc="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most</a:t>
            </a:r>
            <a:r>
              <a:rPr sz="1400" spc="6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sz="1400" spc="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400" spc="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customers</a:t>
            </a:r>
            <a:r>
              <a:rPr sz="1400" spc="1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have</a:t>
            </a:r>
            <a:r>
              <a:rPr sz="1400" spc="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purchase</a:t>
            </a:r>
            <a:r>
              <a:rPr sz="1400" spc="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items</a:t>
            </a:r>
            <a:r>
              <a:rPr sz="1400" spc="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in</a:t>
            </a:r>
            <a:r>
              <a:rPr sz="1400" spc="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Thursday</a:t>
            </a:r>
            <a:r>
              <a:rPr sz="1400" spc="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Wednesday</a:t>
            </a:r>
            <a:r>
              <a:rPr sz="1400" spc="6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Tuesday</a:t>
            </a:r>
            <a:endParaRPr sz="1400">
              <a:latin typeface="Times New Roman"/>
              <a:cs typeface="Times New Roman"/>
            </a:endParaRPr>
          </a:p>
          <a:p>
            <a:pPr marL="299085" marR="393700" indent="-287020">
              <a:lnSpc>
                <a:spcPts val="2520"/>
              </a:lnSpc>
              <a:spcBef>
                <a:spcPts val="22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The most </a:t>
            </a:r>
            <a:r>
              <a:rPr sz="1400" spc="-25" dirty="0">
                <a:solidFill>
                  <a:srgbClr val="124F5C"/>
                </a:solidFill>
                <a:latin typeface="Times New Roman"/>
                <a:cs typeface="Times New Roman"/>
              </a:rPr>
              <a:t>numbers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customers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have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purchase the </a:t>
            </a:r>
            <a:r>
              <a:rPr sz="1400" spc="-25" dirty="0">
                <a:solidFill>
                  <a:srgbClr val="124F5C"/>
                </a:solidFill>
                <a:latin typeface="Times New Roman"/>
                <a:cs typeface="Times New Roman"/>
              </a:rPr>
              <a:t>gifts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 in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sz="1400" spc="-25" dirty="0">
                <a:solidFill>
                  <a:srgbClr val="124F5C"/>
                </a:solidFill>
                <a:latin typeface="Times New Roman"/>
                <a:cs typeface="Times New Roman"/>
              </a:rPr>
              <a:t>month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November </a:t>
            </a: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,October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sz="1400" spc="-3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December</a:t>
            </a:r>
            <a:r>
              <a:rPr sz="1400" spc="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September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2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Most</a:t>
            </a:r>
            <a:r>
              <a:rPr sz="1400" spc="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400" spc="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customers</a:t>
            </a:r>
            <a:r>
              <a:rPr sz="1400" spc="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have</a:t>
            </a:r>
            <a:r>
              <a:rPr sz="1400" spc="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purchase</a:t>
            </a:r>
            <a:r>
              <a:rPr sz="1400" spc="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400" spc="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items</a:t>
            </a:r>
            <a:r>
              <a:rPr sz="1400" spc="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in</a:t>
            </a:r>
            <a:r>
              <a:rPr sz="1400" spc="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Afternoon</a:t>
            </a:r>
            <a:r>
              <a:rPr sz="1400" spc="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,moderate</a:t>
            </a:r>
            <a:r>
              <a:rPr sz="1400" spc="6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numbers</a:t>
            </a:r>
            <a:r>
              <a:rPr sz="1400" spc="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customers</a:t>
            </a:r>
            <a:r>
              <a:rPr sz="1400" spc="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have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845"/>
              </a:spcBef>
            </a:pP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purchase</a:t>
            </a:r>
            <a:r>
              <a:rPr sz="1400" spc="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400" spc="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items</a:t>
            </a:r>
            <a:r>
              <a:rPr sz="1400" spc="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in</a:t>
            </a:r>
            <a:r>
              <a:rPr sz="1400" spc="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Morning</a:t>
            </a:r>
            <a:r>
              <a:rPr sz="1400" spc="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sz="1400" spc="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least</a:t>
            </a:r>
            <a:r>
              <a:rPr sz="1400" spc="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Times New Roman"/>
                <a:cs typeface="Times New Roman"/>
              </a:rPr>
              <a:t>numbers</a:t>
            </a:r>
            <a:r>
              <a:rPr sz="1400" spc="14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sz="1400" spc="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customers</a:t>
            </a:r>
            <a:r>
              <a:rPr sz="1400" spc="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have</a:t>
            </a:r>
            <a:r>
              <a:rPr sz="1400" spc="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purchase</a:t>
            </a:r>
            <a:r>
              <a:rPr sz="1400" spc="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400" spc="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items</a:t>
            </a:r>
            <a:r>
              <a:rPr sz="1400" spc="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in</a:t>
            </a:r>
            <a:r>
              <a:rPr sz="1400" spc="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Evening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Top</a:t>
            </a:r>
            <a:r>
              <a:rPr sz="1400" spc="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countries</a:t>
            </a:r>
            <a:r>
              <a:rPr sz="1400" spc="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with</a:t>
            </a:r>
            <a:r>
              <a:rPr sz="1400" spc="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respect</a:t>
            </a:r>
            <a:r>
              <a:rPr sz="1400" spc="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purchase</a:t>
            </a:r>
            <a:r>
              <a:rPr sz="1400" spc="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are</a:t>
            </a:r>
            <a:r>
              <a:rPr sz="1400" spc="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UK</a:t>
            </a:r>
            <a:r>
              <a:rPr sz="1400" spc="1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Germany</a:t>
            </a:r>
            <a:r>
              <a:rPr sz="1400" spc="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France</a:t>
            </a:r>
            <a:endParaRPr sz="1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100"/>
              </a:lnSpc>
              <a:buClr>
                <a:srgbClr val="124F5C"/>
              </a:buClr>
              <a:buFont typeface="Wingdings"/>
              <a:buChar char=""/>
              <a:tabLst>
                <a:tab pos="344805" algn="l"/>
                <a:tab pos="345440" algn="l"/>
              </a:tabLst>
            </a:pPr>
            <a:r>
              <a:rPr dirty="0"/>
              <a:t>	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Top</a:t>
            </a:r>
            <a:r>
              <a:rPr sz="1400" spc="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Items</a:t>
            </a:r>
            <a:r>
              <a:rPr sz="1400" spc="7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are</a:t>
            </a:r>
            <a:r>
              <a:rPr sz="1400" spc="1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WHITE</a:t>
            </a:r>
            <a:r>
              <a:rPr sz="1400" spc="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HANGING</a:t>
            </a:r>
            <a:r>
              <a:rPr sz="1400" spc="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HEART</a:t>
            </a:r>
            <a:r>
              <a:rPr sz="1400" spc="7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T-LIGHT</a:t>
            </a:r>
            <a:r>
              <a:rPr sz="1400" spc="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HOLDER,REGENCY</a:t>
            </a:r>
            <a:r>
              <a:rPr sz="1400" spc="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Times New Roman"/>
                <a:cs typeface="Times New Roman"/>
              </a:rPr>
              <a:t>CAKESTAND</a:t>
            </a:r>
            <a:r>
              <a:rPr sz="1400" spc="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imes New Roman"/>
                <a:cs typeface="Times New Roman"/>
              </a:rPr>
              <a:t>3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TIER </a:t>
            </a:r>
            <a:r>
              <a:rPr sz="1400" spc="-3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JUMBO</a:t>
            </a:r>
            <a:r>
              <a:rPr sz="1400" spc="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Times New Roman"/>
                <a:cs typeface="Times New Roman"/>
              </a:rPr>
              <a:t>BAG</a:t>
            </a:r>
            <a:r>
              <a:rPr sz="1400" spc="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RED</a:t>
            </a:r>
            <a:r>
              <a:rPr sz="1400" spc="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RETROSPOT</a:t>
            </a:r>
            <a:r>
              <a:rPr sz="1400" spc="4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ASSORTED</a:t>
            </a:r>
            <a:r>
              <a:rPr sz="1400" spc="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COLOUR</a:t>
            </a:r>
            <a:r>
              <a:rPr sz="1400" spc="6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BIRD</a:t>
            </a:r>
            <a:r>
              <a:rPr sz="1400" spc="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Times New Roman"/>
                <a:cs typeface="Times New Roman"/>
              </a:rPr>
              <a:t>ORNAMENT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24" y="322326"/>
            <a:ext cx="256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Times New Roman"/>
                <a:cs typeface="Times New Roman"/>
              </a:rPr>
              <a:t>RFM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629" y="833299"/>
            <a:ext cx="8246745" cy="3318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156210" indent="-287020">
              <a:lnSpc>
                <a:spcPct val="150100"/>
              </a:lnSpc>
              <a:spcBef>
                <a:spcPts val="9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RFM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stands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Recency,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Frequency,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Monetary.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RFM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commonly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technique to </a:t>
            </a:r>
            <a:r>
              <a:rPr sz="1600" spc="-5" dirty="0">
                <a:latin typeface="Times New Roman"/>
                <a:cs typeface="Times New Roman"/>
              </a:rPr>
              <a:t>generate </a:t>
            </a:r>
            <a:r>
              <a:rPr sz="1600" spc="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assign a </a:t>
            </a:r>
            <a:r>
              <a:rPr sz="1600" spc="-5" dirty="0">
                <a:latin typeface="Times New Roman"/>
                <a:cs typeface="Times New Roman"/>
              </a:rPr>
              <a:t>score </a:t>
            </a:r>
            <a:r>
              <a:rPr sz="1600" spc="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each </a:t>
            </a:r>
            <a:r>
              <a:rPr sz="1600" dirty="0">
                <a:latin typeface="Times New Roman"/>
                <a:cs typeface="Times New Roman"/>
              </a:rPr>
              <a:t>customer based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how </a:t>
            </a:r>
            <a:r>
              <a:rPr sz="1600" spc="-5" dirty="0">
                <a:latin typeface="Times New Roman"/>
                <a:cs typeface="Times New Roman"/>
              </a:rPr>
              <a:t>recent </a:t>
            </a:r>
            <a:r>
              <a:rPr sz="1600" dirty="0">
                <a:latin typeface="Times New Roman"/>
                <a:cs typeface="Times New Roman"/>
              </a:rPr>
              <a:t>their </a:t>
            </a:r>
            <a:r>
              <a:rPr sz="1600" spc="-5" dirty="0">
                <a:latin typeface="Times New Roman"/>
                <a:cs typeface="Times New Roman"/>
              </a:rPr>
              <a:t>last </a:t>
            </a:r>
            <a:r>
              <a:rPr sz="1600" dirty="0">
                <a:latin typeface="Times New Roman"/>
                <a:cs typeface="Times New Roman"/>
              </a:rPr>
              <a:t> transaction </a:t>
            </a:r>
            <a:r>
              <a:rPr sz="1600" spc="-10" dirty="0">
                <a:latin typeface="Times New Roman"/>
                <a:cs typeface="Times New Roman"/>
              </a:rPr>
              <a:t>was </a:t>
            </a:r>
            <a:r>
              <a:rPr sz="1600" spc="-5" dirty="0">
                <a:latin typeface="Times New Roman"/>
                <a:cs typeface="Times New Roman"/>
              </a:rPr>
              <a:t>(Recency), </a:t>
            </a:r>
            <a:r>
              <a:rPr sz="1600" dirty="0">
                <a:latin typeface="Times New Roman"/>
                <a:cs typeface="Times New Roman"/>
              </a:rPr>
              <a:t>how </a:t>
            </a:r>
            <a:r>
              <a:rPr sz="1600" spc="5" dirty="0">
                <a:latin typeface="Times New Roman"/>
                <a:cs typeface="Times New Roman"/>
              </a:rPr>
              <a:t>many </a:t>
            </a:r>
            <a:r>
              <a:rPr sz="1600" dirty="0">
                <a:latin typeface="Times New Roman"/>
                <a:cs typeface="Times New Roman"/>
              </a:rPr>
              <a:t>transactions they have </a:t>
            </a:r>
            <a:r>
              <a:rPr sz="1600" spc="5" dirty="0">
                <a:latin typeface="Times New Roman"/>
                <a:cs typeface="Times New Roman"/>
              </a:rPr>
              <a:t>made in the </a:t>
            </a:r>
            <a:r>
              <a:rPr sz="1600" spc="-5" dirty="0">
                <a:latin typeface="Times New Roman"/>
                <a:cs typeface="Times New Roman"/>
              </a:rPr>
              <a:t>last </a:t>
            </a:r>
            <a:r>
              <a:rPr sz="1600" spc="-15" dirty="0">
                <a:latin typeface="Times New Roman"/>
                <a:cs typeface="Times New Roman"/>
              </a:rPr>
              <a:t>year </a:t>
            </a:r>
            <a:r>
              <a:rPr sz="1600" spc="-10" dirty="0">
                <a:latin typeface="Times New Roman"/>
                <a:cs typeface="Times New Roman"/>
              </a:rPr>
              <a:t>(Frequency),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what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monetary value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transaction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(Monetary).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1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RFM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helps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answer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following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questions: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was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customer?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How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many </a:t>
            </a:r>
            <a:r>
              <a:rPr sz="1600" dirty="0">
                <a:latin typeface="Times New Roman"/>
                <a:cs typeface="Times New Roman"/>
              </a:rPr>
              <a:t>times </a:t>
            </a:r>
            <a:r>
              <a:rPr sz="1600" spc="5" dirty="0">
                <a:latin typeface="Times New Roman"/>
                <a:cs typeface="Times New Roman"/>
              </a:rPr>
              <a:t>has he </a:t>
            </a:r>
            <a:r>
              <a:rPr sz="1600" dirty="0">
                <a:latin typeface="Times New Roman"/>
                <a:cs typeface="Times New Roman"/>
              </a:rPr>
              <a:t>purchased items </a:t>
            </a:r>
            <a:r>
              <a:rPr sz="1600" spc="-5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our shop? </a:t>
            </a:r>
            <a:r>
              <a:rPr sz="1600" spc="-1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what </a:t>
            </a:r>
            <a:r>
              <a:rPr sz="1600" spc="5" dirty="0">
                <a:latin typeface="Times New Roman"/>
                <a:cs typeface="Times New Roman"/>
              </a:rPr>
              <a:t>is the </a:t>
            </a:r>
            <a:r>
              <a:rPr sz="1600" dirty="0">
                <a:latin typeface="Times New Roman"/>
                <a:cs typeface="Times New Roman"/>
              </a:rPr>
              <a:t>total </a:t>
            </a:r>
            <a:r>
              <a:rPr sz="1600" spc="-5" dirty="0">
                <a:latin typeface="Times New Roman"/>
                <a:cs typeface="Times New Roman"/>
              </a:rPr>
              <a:t>value of </a:t>
            </a:r>
            <a:r>
              <a:rPr sz="1600" spc="5" dirty="0">
                <a:latin typeface="Times New Roman"/>
                <a:cs typeface="Times New Roman"/>
              </a:rPr>
              <a:t>his </a:t>
            </a:r>
            <a:r>
              <a:rPr sz="1600" dirty="0">
                <a:latin typeface="Times New Roman"/>
                <a:cs typeface="Times New Roman"/>
              </a:rPr>
              <a:t>trade? </a:t>
            </a:r>
            <a:r>
              <a:rPr sz="1600" spc="-20" dirty="0">
                <a:latin typeface="Times New Roman"/>
                <a:cs typeface="Times New Roman"/>
              </a:rPr>
              <a:t>All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information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critical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understanding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how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good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bad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customer</a:t>
            </a:r>
            <a:r>
              <a:rPr sz="1600" spc="5" dirty="0">
                <a:latin typeface="Times New Roman"/>
                <a:cs typeface="Times New Roman"/>
              </a:rPr>
              <a:t> 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company.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After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getting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RFM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common </a:t>
            </a:r>
            <a:r>
              <a:rPr sz="1600" spc="5" dirty="0">
                <a:latin typeface="Times New Roman"/>
                <a:cs typeface="Times New Roman"/>
              </a:rPr>
              <a:t>practice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create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‘quartiles’ on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metrics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5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assigning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order.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4344" y="196672"/>
            <a:ext cx="33210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5" dirty="0">
                <a:latin typeface="Microsoft Sans Serif"/>
                <a:cs typeface="Microsoft Sans Serif"/>
              </a:rPr>
              <a:t>RFM</a:t>
            </a:r>
            <a:r>
              <a:rPr sz="2800" b="0" spc="-130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Implementation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629" y="1499107"/>
            <a:ext cx="6352540" cy="230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60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FM</a:t>
            </a:r>
            <a:r>
              <a:rPr sz="1600" b="1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imp</a:t>
            </a: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r>
              <a:rPr sz="16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600" spc="-2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an </a:t>
            </a:r>
            <a:r>
              <a:rPr sz="1600" spc="10" dirty="0">
                <a:solidFill>
                  <a:srgbClr val="1F1F1F"/>
                </a:solidFill>
                <a:latin typeface="Times New Roman"/>
                <a:cs typeface="Times New Roman"/>
              </a:rPr>
              <a:t> R</a:t>
            </a: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c</a:t>
            </a: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600" spc="1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,</a:t>
            </a: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1F1F1F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600" spc="10" dirty="0">
                <a:solidFill>
                  <a:srgbClr val="1F1F1F"/>
                </a:solidFill>
                <a:latin typeface="Times New Roman"/>
                <a:cs typeface="Times New Roman"/>
              </a:rPr>
              <a:t>qu</a:t>
            </a: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600" spc="1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,</a:t>
            </a:r>
            <a:r>
              <a:rPr sz="1600" spc="-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"/>
            </a:pP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RFM</a:t>
            </a:r>
            <a:r>
              <a:rPr sz="1600" spc="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model</a:t>
            </a:r>
            <a:r>
              <a:rPr sz="1600" spc="-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based</a:t>
            </a:r>
            <a:r>
              <a:rPr sz="1600" spc="-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on three</a:t>
            </a:r>
            <a:r>
              <a:rPr sz="1600" spc="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quantitative</a:t>
            </a:r>
            <a:r>
              <a:rPr sz="1600" spc="-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factors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10" dirty="0">
                <a:solidFill>
                  <a:srgbClr val="124F5C"/>
                </a:solidFill>
                <a:latin typeface="Times New Roman"/>
                <a:cs typeface="Times New Roman"/>
              </a:rPr>
              <a:t>Frequency:</a:t>
            </a:r>
            <a:r>
              <a:rPr sz="1600" spc="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How</a:t>
            </a:r>
            <a:r>
              <a:rPr sz="1600" spc="-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often</a:t>
            </a:r>
            <a:r>
              <a:rPr sz="1600" spc="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customer</a:t>
            </a: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makes</a:t>
            </a:r>
            <a:r>
              <a:rPr sz="1600" spc="-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purchase.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Monetary</a:t>
            </a: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 Value:</a:t>
            </a:r>
            <a:r>
              <a:rPr sz="1600" spc="-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How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Times New Roman"/>
                <a:cs typeface="Times New Roman"/>
              </a:rPr>
              <a:t>much</a:t>
            </a:r>
            <a:r>
              <a:rPr sz="1600" spc="-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money</a:t>
            </a:r>
            <a:r>
              <a:rPr sz="1600" spc="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customer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 spends</a:t>
            </a:r>
            <a:r>
              <a:rPr sz="1600" spc="-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on.</a:t>
            </a:r>
            <a:r>
              <a:rPr sz="1600" spc="-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(Sum</a:t>
            </a:r>
            <a:r>
              <a:rPr sz="1600" spc="-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Times New Roman"/>
                <a:cs typeface="Times New Roman"/>
              </a:rPr>
              <a:t>Total)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solidFill>
                  <a:srgbClr val="124F5C"/>
                </a:solidFill>
                <a:latin typeface="Times New Roman"/>
                <a:cs typeface="Times New Roman"/>
              </a:rPr>
              <a:t>Recency</a:t>
            </a:r>
            <a:r>
              <a:rPr sz="1600" spc="-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=</a:t>
            </a:r>
            <a:r>
              <a:rPr sz="1600" spc="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Times New Roman"/>
                <a:cs typeface="Times New Roman"/>
              </a:rPr>
              <a:t>Latest</a:t>
            </a:r>
            <a:r>
              <a:rPr sz="1600" spc="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Date</a:t>
            </a:r>
            <a:r>
              <a:rPr sz="1600" spc="-1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-</a:t>
            </a:r>
            <a:r>
              <a:rPr sz="1600" spc="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Times New Roman"/>
                <a:cs typeface="Times New Roman"/>
              </a:rPr>
              <a:t>Last</a:t>
            </a:r>
            <a:r>
              <a:rPr sz="1600" spc="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Times New Roman"/>
                <a:cs typeface="Times New Roman"/>
              </a:rPr>
              <a:t>Invoice</a:t>
            </a:r>
            <a:r>
              <a:rPr sz="1600" spc="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solidFill>
                  <a:srgbClr val="124F5C"/>
                </a:solidFill>
                <a:latin typeface="Microsoft Sans Serif"/>
                <a:cs typeface="Microsoft Sans Serif"/>
              </a:rPr>
              <a:t>Split</a:t>
            </a:r>
            <a:r>
              <a:rPr sz="1600" spc="-20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24F5C"/>
                </a:solidFill>
                <a:latin typeface="Microsoft Sans Serif"/>
                <a:cs typeface="Microsoft Sans Serif"/>
              </a:rPr>
              <a:t>into</a:t>
            </a:r>
            <a:r>
              <a:rPr sz="1600" spc="-5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24F5C"/>
                </a:solidFill>
                <a:latin typeface="Microsoft Sans Serif"/>
                <a:cs typeface="Microsoft Sans Serif"/>
              </a:rPr>
              <a:t>four</a:t>
            </a:r>
            <a:r>
              <a:rPr sz="1600" spc="15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24F5C"/>
                </a:solidFill>
                <a:latin typeface="Microsoft Sans Serif"/>
                <a:cs typeface="Microsoft Sans Serif"/>
              </a:rPr>
              <a:t>segments</a:t>
            </a:r>
            <a:r>
              <a:rPr sz="1600" spc="-35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24F5C"/>
                </a:solidFill>
                <a:latin typeface="Microsoft Sans Serif"/>
                <a:cs typeface="Microsoft Sans Serif"/>
              </a:rPr>
              <a:t>using</a:t>
            </a:r>
            <a:r>
              <a:rPr sz="1600" spc="-35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Microsoft Sans Serif"/>
                <a:cs typeface="Microsoft Sans Serif"/>
              </a:rPr>
              <a:t>quantiles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349757"/>
            <a:ext cx="76212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CC0000"/>
                </a:solidFill>
                <a:latin typeface="Verdana"/>
                <a:cs typeface="Verdana"/>
              </a:rPr>
              <a:t>K</a:t>
            </a:r>
            <a:r>
              <a:rPr sz="2000" b="1" spc="1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15" dirty="0">
                <a:solidFill>
                  <a:srgbClr val="CC0000"/>
                </a:solidFill>
                <a:latin typeface="Verdana"/>
                <a:cs typeface="Verdana"/>
              </a:rPr>
              <a:t>mean</a:t>
            </a:r>
            <a:r>
              <a:rPr sz="2000" b="1" spc="2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15" dirty="0">
                <a:solidFill>
                  <a:srgbClr val="CC0000"/>
                </a:solidFill>
                <a:latin typeface="Verdana"/>
                <a:cs typeface="Verdana"/>
              </a:rPr>
              <a:t>clustering</a:t>
            </a:r>
            <a:r>
              <a:rPr sz="2000" b="1" spc="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15" dirty="0">
                <a:solidFill>
                  <a:srgbClr val="CC0000"/>
                </a:solidFill>
                <a:latin typeface="Verdana"/>
                <a:cs typeface="Verdana"/>
              </a:rPr>
              <a:t>and</a:t>
            </a:r>
            <a:r>
              <a:rPr sz="2000" b="1" spc="2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Verdana"/>
                <a:cs typeface="Verdana"/>
              </a:rPr>
              <a:t>Silhouette</a:t>
            </a:r>
            <a:r>
              <a:rPr sz="2000" b="1" spc="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Verdana"/>
                <a:cs typeface="Verdana"/>
              </a:rPr>
              <a:t>Method</a:t>
            </a:r>
            <a:r>
              <a:rPr sz="2000" b="1" spc="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Verdana"/>
                <a:cs typeface="Verdana"/>
              </a:rPr>
              <a:t>on</a:t>
            </a:r>
            <a:r>
              <a:rPr sz="2000" b="1" spc="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Verdana"/>
                <a:cs typeface="Verdana"/>
              </a:rPr>
              <a:t>Recency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CC0000"/>
                </a:solidFill>
                <a:latin typeface="Verdana"/>
                <a:cs typeface="Verdana"/>
              </a:rPr>
              <a:t>,Frequency</a:t>
            </a:r>
            <a:r>
              <a:rPr sz="2000" b="1" spc="2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15" dirty="0">
                <a:solidFill>
                  <a:srgbClr val="CC0000"/>
                </a:solidFill>
                <a:latin typeface="Verdana"/>
                <a:cs typeface="Verdana"/>
              </a:rPr>
              <a:t>and</a:t>
            </a:r>
            <a:r>
              <a:rPr sz="2000" b="1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Verdana"/>
                <a:cs typeface="Verdana"/>
              </a:rPr>
              <a:t>Monetary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05" y="1203325"/>
            <a:ext cx="8669595" cy="37511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6511"/>
            <a:ext cx="9128760" cy="42184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DBSCAN </a:t>
            </a:r>
            <a:r>
              <a:rPr dirty="0"/>
              <a:t>and </a:t>
            </a:r>
            <a:r>
              <a:rPr spc="-5" dirty="0"/>
              <a:t>Elbow method </a:t>
            </a:r>
            <a:r>
              <a:rPr dirty="0"/>
              <a:t>to </a:t>
            </a:r>
            <a:r>
              <a:rPr spc="-10" dirty="0"/>
              <a:t>Recency </a:t>
            </a:r>
            <a:r>
              <a:rPr spc="-810" dirty="0"/>
              <a:t> </a:t>
            </a:r>
            <a:r>
              <a:rPr spc="-10" dirty="0"/>
              <a:t>Frequency</a:t>
            </a:r>
            <a:r>
              <a:rPr spc="2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Monetary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329901"/>
            <a:ext cx="4047970" cy="3393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BE525-2D42-45DB-AD46-782FE3EBF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31925"/>
            <a:ext cx="4638832" cy="30477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060" y="661492"/>
            <a:ext cx="17907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10" dirty="0">
                <a:latin typeface="Microsoft Sans Serif"/>
                <a:cs typeface="Microsoft Sans Serif"/>
              </a:rPr>
              <a:t>C</a:t>
            </a:r>
            <a:r>
              <a:rPr sz="2800" b="0" dirty="0">
                <a:latin typeface="Microsoft Sans Serif"/>
                <a:cs typeface="Microsoft Sans Serif"/>
              </a:rPr>
              <a:t>onclu</a:t>
            </a:r>
            <a:r>
              <a:rPr sz="2800" b="0" spc="10" dirty="0">
                <a:latin typeface="Microsoft Sans Serif"/>
                <a:cs typeface="Microsoft Sans Serif"/>
              </a:rPr>
              <a:t>s</a:t>
            </a:r>
            <a:r>
              <a:rPr sz="2800" b="0" spc="-5" dirty="0">
                <a:latin typeface="Microsoft Sans Serif"/>
                <a:cs typeface="Microsoft Sans Serif"/>
              </a:rPr>
              <a:t>ion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123" y="1757332"/>
            <a:ext cx="7456805" cy="1010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5"/>
              </a:spcBef>
            </a:pP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Although</a:t>
            </a:r>
            <a:r>
              <a:rPr sz="14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we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didn't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obtain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two</a:t>
            </a:r>
            <a:r>
              <a:rPr sz="1400" spc="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clearly</a:t>
            </a:r>
            <a:r>
              <a:rPr sz="1400" spc="6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separated</a:t>
            </a:r>
            <a:r>
              <a:rPr sz="1400" spc="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clusters,</a:t>
            </a:r>
            <a:r>
              <a:rPr sz="14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we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were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able</a:t>
            </a:r>
            <a:r>
              <a:rPr sz="14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to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build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model</a:t>
            </a:r>
            <a:r>
              <a:rPr sz="1400" spc="2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that</a:t>
            </a:r>
            <a:r>
              <a:rPr sz="1400" spc="-22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can </a:t>
            </a:r>
            <a:r>
              <a:rPr sz="1400" spc="-3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classify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new</a:t>
            </a:r>
            <a:r>
              <a:rPr sz="1400" spc="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customers</a:t>
            </a:r>
            <a:r>
              <a:rPr sz="14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into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"low</a:t>
            </a:r>
            <a:r>
              <a:rPr sz="1400" spc="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value"</a:t>
            </a:r>
            <a:r>
              <a:rPr sz="1400" spc="2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and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"high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value"</a:t>
            </a:r>
            <a:r>
              <a:rPr sz="1400" spc="2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groups.</a:t>
            </a:r>
            <a:r>
              <a:rPr sz="1400" spc="6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1F1F1F"/>
                </a:solidFill>
                <a:latin typeface="Microsoft Sans Serif"/>
                <a:cs typeface="Microsoft Sans Serif"/>
              </a:rPr>
              <a:t>Generally,</a:t>
            </a:r>
            <a:r>
              <a:rPr sz="14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if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customer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only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transacted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with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us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few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times,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they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needed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to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be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at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least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in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top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50th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percentile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in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monetary </a:t>
            </a:r>
            <a:r>
              <a:rPr sz="1400" spc="-3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spending</a:t>
            </a:r>
            <a:r>
              <a:rPr sz="1400" spc="5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to</a:t>
            </a:r>
            <a:r>
              <a:rPr sz="1400" spc="2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be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considered</a:t>
            </a:r>
            <a:r>
              <a:rPr sz="1400" spc="7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"high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value</a:t>
            </a:r>
            <a:r>
              <a:rPr sz="1400" spc="-16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customer".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931" y="3273932"/>
            <a:ext cx="55245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90"/>
              </a:spcBef>
              <a:buAutoNum type="arabicParenR"/>
              <a:tabLst>
                <a:tab pos="196215" algn="l"/>
              </a:tabLst>
            </a:pPr>
            <a:r>
              <a:rPr sz="1400" spc="-5" dirty="0">
                <a:latin typeface="Calibri"/>
                <a:cs typeface="Calibri"/>
              </a:rPr>
              <a:t>K-Means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silhouette_score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RFM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Optimal_Number_of_cluster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95580" indent="-183515">
              <a:lnSpc>
                <a:spcPct val="100000"/>
              </a:lnSpc>
              <a:buAutoNum type="arabicParenR"/>
              <a:tabLst>
                <a:tab pos="196215" algn="l"/>
              </a:tabLst>
            </a:pPr>
            <a:r>
              <a:rPr sz="1400" spc="-5" dirty="0">
                <a:latin typeface="Calibri"/>
                <a:cs typeface="Calibri"/>
              </a:rPr>
              <a:t>K-Means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with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Elbow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methos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RFM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Optimal_Number_of_cluster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are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59" y="0"/>
            <a:ext cx="2612136" cy="1865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2106"/>
            <a:ext cx="18078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5" dirty="0">
                <a:latin typeface="Microsoft Sans Serif"/>
                <a:cs typeface="Microsoft Sans Serif"/>
              </a:rPr>
              <a:t>Challenges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355" y="1513027"/>
            <a:ext cx="3541395" cy="17157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390"/>
              </a:spcBef>
              <a:buChar char="●"/>
              <a:tabLst>
                <a:tab pos="193040" algn="l"/>
              </a:tabLst>
            </a:pP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Large</a:t>
            </a:r>
            <a:r>
              <a:rPr sz="16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Dataset</a:t>
            </a:r>
            <a:r>
              <a:rPr sz="1600" spc="-5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to</a:t>
            </a:r>
            <a:r>
              <a:rPr sz="1600" spc="2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handle</a:t>
            </a:r>
            <a:endParaRPr sz="1600">
              <a:latin typeface="Microsoft Sans Serif"/>
              <a:cs typeface="Microsoft Sans Serif"/>
            </a:endParaRPr>
          </a:p>
          <a:p>
            <a:pPr marL="192405" indent="-180340">
              <a:lnSpc>
                <a:spcPct val="100000"/>
              </a:lnSpc>
              <a:spcBef>
                <a:spcPts val="290"/>
              </a:spcBef>
              <a:buChar char="●"/>
              <a:tabLst>
                <a:tab pos="193040" algn="l"/>
              </a:tabLst>
            </a:pP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Need</a:t>
            </a:r>
            <a:r>
              <a:rPr sz="1600" spc="-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to</a:t>
            </a:r>
            <a:r>
              <a:rPr sz="1600" spc="-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analyze</a:t>
            </a:r>
            <a:r>
              <a:rPr sz="1600" spc="-5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lot</a:t>
            </a:r>
            <a:r>
              <a:rPr sz="16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of</a:t>
            </a:r>
            <a:r>
              <a:rPr sz="16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variable</a:t>
            </a:r>
            <a:endParaRPr sz="1600">
              <a:latin typeface="Microsoft Sans Serif"/>
              <a:cs typeface="Microsoft Sans Serif"/>
            </a:endParaRPr>
          </a:p>
          <a:p>
            <a:pPr marL="192405" indent="-180340">
              <a:lnSpc>
                <a:spcPct val="100000"/>
              </a:lnSpc>
              <a:spcBef>
                <a:spcPts val="310"/>
              </a:spcBef>
              <a:buChar char="●"/>
              <a:tabLst>
                <a:tab pos="193040" algn="l"/>
              </a:tabLst>
            </a:pPr>
            <a:r>
              <a:rPr sz="16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Null</a:t>
            </a:r>
            <a:r>
              <a:rPr sz="1600" spc="-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value</a:t>
            </a:r>
            <a:r>
              <a:rPr sz="1600" spc="-6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handling</a:t>
            </a:r>
            <a:endParaRPr sz="1600">
              <a:latin typeface="Microsoft Sans Serif"/>
              <a:cs typeface="Microsoft Sans Serif"/>
            </a:endParaRPr>
          </a:p>
          <a:p>
            <a:pPr marL="192405" indent="-180340">
              <a:lnSpc>
                <a:spcPct val="100000"/>
              </a:lnSpc>
              <a:spcBef>
                <a:spcPts val="290"/>
              </a:spcBef>
              <a:buChar char="●"/>
              <a:tabLst>
                <a:tab pos="193040" algn="l"/>
              </a:tabLst>
            </a:pP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Feature</a:t>
            </a:r>
            <a:r>
              <a:rPr sz="16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engineering</a:t>
            </a:r>
            <a:endParaRPr sz="1600">
              <a:latin typeface="Microsoft Sans Serif"/>
              <a:cs typeface="Microsoft Sans Serif"/>
            </a:endParaRPr>
          </a:p>
          <a:p>
            <a:pPr marL="192405" indent="-180340">
              <a:lnSpc>
                <a:spcPct val="100000"/>
              </a:lnSpc>
              <a:spcBef>
                <a:spcPts val="315"/>
              </a:spcBef>
              <a:buChar char="●"/>
              <a:tabLst>
                <a:tab pos="193040" algn="l"/>
              </a:tabLst>
            </a:pP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Selecting</a:t>
            </a:r>
            <a:r>
              <a:rPr sz="1600" spc="-8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F1F1F"/>
                </a:solidFill>
                <a:latin typeface="Microsoft Sans Serif"/>
                <a:cs typeface="Microsoft Sans Serif"/>
              </a:rPr>
              <a:t>Optimum</a:t>
            </a:r>
            <a:r>
              <a:rPr sz="1600" spc="-4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F1F1F"/>
                </a:solidFill>
                <a:latin typeface="Microsoft Sans Serif"/>
                <a:cs typeface="Microsoft Sans Serif"/>
              </a:rPr>
              <a:t>number</a:t>
            </a:r>
            <a:r>
              <a:rPr sz="1600" spc="-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of</a:t>
            </a:r>
            <a:r>
              <a:rPr sz="16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F1F1F"/>
                </a:solidFill>
                <a:latin typeface="Microsoft Sans Serif"/>
                <a:cs typeface="Microsoft Sans Serif"/>
              </a:rPr>
              <a:t>cluster</a:t>
            </a:r>
            <a:endParaRPr sz="1600">
              <a:latin typeface="Microsoft Sans Serif"/>
              <a:cs typeface="Microsoft Sans Serif"/>
            </a:endParaRPr>
          </a:p>
          <a:p>
            <a:pPr marL="219710" indent="-180340">
              <a:lnSpc>
                <a:spcPct val="100000"/>
              </a:lnSpc>
              <a:spcBef>
                <a:spcPts val="290"/>
              </a:spcBef>
              <a:buChar char="●"/>
              <a:tabLst>
                <a:tab pos="220345" algn="l"/>
              </a:tabLst>
            </a:pP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Deciding</a:t>
            </a:r>
            <a:r>
              <a:rPr sz="1600" spc="-8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F1F1F"/>
                </a:solidFill>
                <a:latin typeface="Microsoft Sans Serif"/>
                <a:cs typeface="Microsoft Sans Serif"/>
              </a:rPr>
              <a:t>the</a:t>
            </a: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F1F1F"/>
                </a:solidFill>
                <a:latin typeface="Microsoft Sans Serif"/>
                <a:cs typeface="Microsoft Sans Serif"/>
              </a:rPr>
              <a:t>flow</a:t>
            </a:r>
            <a:r>
              <a:rPr sz="1600" spc="-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of</a:t>
            </a:r>
            <a:r>
              <a:rPr sz="16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F1F1F"/>
                </a:solidFill>
                <a:latin typeface="Microsoft Sans Serif"/>
                <a:cs typeface="Microsoft Sans Serif"/>
              </a:rPr>
              <a:t>the</a:t>
            </a:r>
            <a:r>
              <a:rPr sz="16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presentation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7047" y="585215"/>
            <a:ext cx="3743325" cy="3243580"/>
            <a:chOff x="5337047" y="585215"/>
            <a:chExt cx="3743325" cy="3243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7047" y="585215"/>
              <a:ext cx="3742944" cy="32430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495" y="743711"/>
              <a:ext cx="3230879" cy="2727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5435" y="2148992"/>
            <a:ext cx="286956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-10" dirty="0">
                <a:latin typeface="Microsoft Sans Serif"/>
                <a:cs typeface="Microsoft Sans Serif"/>
              </a:rPr>
              <a:t>Thank</a:t>
            </a:r>
            <a:r>
              <a:rPr sz="4800" b="0" spc="-30" dirty="0">
                <a:latin typeface="Microsoft Sans Serif"/>
                <a:cs typeface="Microsoft Sans Serif"/>
              </a:rPr>
              <a:t> </a:t>
            </a:r>
            <a:r>
              <a:rPr sz="4800" b="0" dirty="0">
                <a:latin typeface="Microsoft Sans Serif"/>
                <a:cs typeface="Microsoft Sans Serif"/>
              </a:rPr>
              <a:t>you</a:t>
            </a:r>
            <a:endParaRPr sz="4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2106"/>
            <a:ext cx="57397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Arial"/>
                <a:cs typeface="Arial"/>
              </a:rPr>
              <a:t>Understanding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Business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10"/>
              </a:spcBef>
            </a:pPr>
            <a:r>
              <a:rPr spc="10" dirty="0">
                <a:solidFill>
                  <a:srgbClr val="1F1F1F"/>
                </a:solidFill>
                <a:latin typeface="Wingdings"/>
                <a:cs typeface="Wingdings"/>
              </a:rPr>
              <a:t></a:t>
            </a:r>
            <a:r>
              <a:rPr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1F1F1F"/>
                </a:solidFill>
              </a:rPr>
              <a:t>Topic</a:t>
            </a:r>
            <a:r>
              <a:rPr spc="-30" dirty="0">
                <a:solidFill>
                  <a:srgbClr val="1F1F1F"/>
                </a:solidFill>
              </a:rPr>
              <a:t> </a:t>
            </a:r>
            <a:r>
              <a:rPr spc="425" dirty="0"/>
              <a:t>–</a:t>
            </a:r>
            <a:r>
              <a:rPr spc="15" dirty="0"/>
              <a:t> </a:t>
            </a:r>
            <a:r>
              <a:rPr spc="-5" dirty="0"/>
              <a:t>“Online</a:t>
            </a:r>
            <a:r>
              <a:rPr spc="-50" dirty="0"/>
              <a:t> </a:t>
            </a:r>
            <a:r>
              <a:rPr spc="-5" dirty="0"/>
              <a:t>Retail</a:t>
            </a:r>
            <a:r>
              <a:rPr spc="-45" dirty="0"/>
              <a:t> </a:t>
            </a:r>
            <a:r>
              <a:rPr spc="5" dirty="0"/>
              <a:t>Customer </a:t>
            </a:r>
            <a:r>
              <a:rPr spc="-5" dirty="0"/>
              <a:t>Segmentation”</a:t>
            </a:r>
          </a:p>
          <a:p>
            <a:pPr marL="74295">
              <a:lnSpc>
                <a:spcPct val="100000"/>
              </a:lnSpc>
              <a:spcBef>
                <a:spcPts val="45"/>
              </a:spcBef>
            </a:pPr>
            <a:endParaRPr sz="2250"/>
          </a:p>
          <a:p>
            <a:pPr marL="86995">
              <a:lnSpc>
                <a:spcPct val="100000"/>
              </a:lnSpc>
            </a:pPr>
            <a:r>
              <a:rPr spc="10" dirty="0">
                <a:solidFill>
                  <a:srgbClr val="1F1F1F"/>
                </a:solidFill>
                <a:latin typeface="Wingdings"/>
                <a:cs typeface="Wingdings"/>
              </a:rPr>
              <a:t></a:t>
            </a:r>
            <a:r>
              <a:rPr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1F1F1F"/>
                </a:solidFill>
              </a:rPr>
              <a:t>Problem</a:t>
            </a:r>
            <a:r>
              <a:rPr spc="-5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Statement</a:t>
            </a:r>
            <a:r>
              <a:rPr spc="4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:</a:t>
            </a:r>
          </a:p>
          <a:p>
            <a:pPr marL="403860" marR="5080" indent="-317500">
              <a:lnSpc>
                <a:spcPct val="111700"/>
              </a:lnSpc>
              <a:spcBef>
                <a:spcPts val="90"/>
              </a:spcBef>
              <a:buClr>
                <a:srgbClr val="F5FBFF"/>
              </a:buClr>
              <a:buSzPct val="87500"/>
              <a:buChar char="●"/>
              <a:tabLst>
                <a:tab pos="404495" algn="l"/>
                <a:tab pos="405130" algn="l"/>
              </a:tabLst>
            </a:pPr>
            <a:r>
              <a:rPr dirty="0">
                <a:solidFill>
                  <a:srgbClr val="1F1F1F"/>
                </a:solidFill>
              </a:rPr>
              <a:t>“In </a:t>
            </a:r>
            <a:r>
              <a:rPr spc="-5" dirty="0">
                <a:solidFill>
                  <a:srgbClr val="1F1F1F"/>
                </a:solidFill>
              </a:rPr>
              <a:t>this</a:t>
            </a:r>
            <a:r>
              <a:rPr spc="-25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project,</a:t>
            </a:r>
            <a:r>
              <a:rPr spc="-20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your</a:t>
            </a:r>
            <a:r>
              <a:rPr spc="-2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task</a:t>
            </a:r>
            <a:r>
              <a:rPr spc="-35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is</a:t>
            </a:r>
            <a:r>
              <a:rPr spc="25" dirty="0">
                <a:solidFill>
                  <a:srgbClr val="1F1F1F"/>
                </a:solidFill>
              </a:rPr>
              <a:t> </a:t>
            </a:r>
            <a:r>
              <a:rPr spc="5" dirty="0">
                <a:solidFill>
                  <a:srgbClr val="1F1F1F"/>
                </a:solidFill>
              </a:rPr>
              <a:t>to</a:t>
            </a:r>
            <a:r>
              <a:rPr spc="-20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identify</a:t>
            </a:r>
            <a:r>
              <a:rPr spc="-55" dirty="0">
                <a:solidFill>
                  <a:srgbClr val="1F1F1F"/>
                </a:solidFill>
              </a:rPr>
              <a:t> </a:t>
            </a:r>
            <a:r>
              <a:rPr spc="5" dirty="0">
                <a:solidFill>
                  <a:srgbClr val="1F1F1F"/>
                </a:solidFill>
              </a:rPr>
              <a:t>major</a:t>
            </a:r>
            <a:r>
              <a:rPr spc="-5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customer</a:t>
            </a:r>
            <a:r>
              <a:rPr spc="-5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segments</a:t>
            </a:r>
            <a:r>
              <a:rPr spc="-50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on</a:t>
            </a:r>
            <a:r>
              <a:rPr dirty="0">
                <a:solidFill>
                  <a:srgbClr val="1F1F1F"/>
                </a:solidFill>
              </a:rPr>
              <a:t> a</a:t>
            </a:r>
            <a:r>
              <a:rPr spc="5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transnational</a:t>
            </a:r>
            <a:r>
              <a:rPr spc="32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data </a:t>
            </a:r>
            <a:r>
              <a:rPr spc="-409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set</a:t>
            </a:r>
            <a:r>
              <a:rPr spc="30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which</a:t>
            </a:r>
            <a:r>
              <a:rPr dirty="0">
                <a:solidFill>
                  <a:srgbClr val="1F1F1F"/>
                </a:solidFill>
              </a:rPr>
              <a:t> contains</a:t>
            </a:r>
            <a:r>
              <a:rPr spc="-15" dirty="0">
                <a:solidFill>
                  <a:srgbClr val="1F1F1F"/>
                </a:solidFill>
              </a:rPr>
              <a:t> </a:t>
            </a:r>
            <a:r>
              <a:rPr spc="-10" dirty="0">
                <a:solidFill>
                  <a:srgbClr val="1F1F1F"/>
                </a:solidFill>
              </a:rPr>
              <a:t>all</a:t>
            </a:r>
            <a:r>
              <a:rPr spc="3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the</a:t>
            </a:r>
            <a:r>
              <a:rPr spc="40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transactions</a:t>
            </a:r>
            <a:r>
              <a:rPr spc="-15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occurring </a:t>
            </a:r>
            <a:r>
              <a:rPr spc="-10" dirty="0">
                <a:solidFill>
                  <a:srgbClr val="1F1F1F"/>
                </a:solidFill>
              </a:rPr>
              <a:t>between</a:t>
            </a:r>
            <a:r>
              <a:rPr spc="10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01/12/2010 and</a:t>
            </a:r>
            <a:r>
              <a:rPr spc="40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09/12/2011 </a:t>
            </a:r>
            <a:r>
              <a:rPr dirty="0">
                <a:solidFill>
                  <a:srgbClr val="1F1F1F"/>
                </a:solidFill>
              </a:rPr>
              <a:t> for a </a:t>
            </a:r>
            <a:r>
              <a:rPr spc="-5" dirty="0">
                <a:solidFill>
                  <a:srgbClr val="1F1F1F"/>
                </a:solidFill>
              </a:rPr>
              <a:t>UK-based and registered non-store online retail. </a:t>
            </a:r>
            <a:r>
              <a:rPr dirty="0">
                <a:solidFill>
                  <a:srgbClr val="1F1F1F"/>
                </a:solidFill>
              </a:rPr>
              <a:t>The company </a:t>
            </a:r>
            <a:r>
              <a:rPr spc="-5" dirty="0">
                <a:solidFill>
                  <a:srgbClr val="1F1F1F"/>
                </a:solidFill>
              </a:rPr>
              <a:t>mainly sells unique </a:t>
            </a:r>
            <a:r>
              <a:rPr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all-occasion</a:t>
            </a:r>
            <a:r>
              <a:rPr spc="-7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gifts.</a:t>
            </a:r>
            <a:r>
              <a:rPr spc="-40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Many</a:t>
            </a:r>
            <a:r>
              <a:rPr spc="-1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customers</a:t>
            </a:r>
            <a:r>
              <a:rPr spc="-50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of</a:t>
            </a:r>
            <a:r>
              <a:rPr spc="1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the</a:t>
            </a:r>
            <a:r>
              <a:rPr spc="-3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company</a:t>
            </a:r>
            <a:r>
              <a:rPr spc="-50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are</a:t>
            </a:r>
            <a:r>
              <a:rPr spc="160" dirty="0">
                <a:solidFill>
                  <a:srgbClr val="1F1F1F"/>
                </a:solidFill>
              </a:rPr>
              <a:t> </a:t>
            </a:r>
            <a:r>
              <a:rPr spc="-15" dirty="0">
                <a:solidFill>
                  <a:srgbClr val="1F1F1F"/>
                </a:solidFill>
              </a:rPr>
              <a:t>wholesalers”.</a:t>
            </a:r>
          </a:p>
          <a:p>
            <a:pPr marL="74295">
              <a:lnSpc>
                <a:spcPct val="100000"/>
              </a:lnSpc>
              <a:spcBef>
                <a:spcPts val="45"/>
              </a:spcBef>
            </a:pPr>
            <a:endParaRPr sz="2400"/>
          </a:p>
          <a:p>
            <a:pPr marL="86995">
              <a:lnSpc>
                <a:spcPct val="100000"/>
              </a:lnSpc>
            </a:pPr>
            <a:r>
              <a:rPr b="1" spc="-5" dirty="0">
                <a:solidFill>
                  <a:srgbClr val="1F1F1F"/>
                </a:solidFill>
                <a:latin typeface="Arial"/>
                <a:cs typeface="Arial"/>
              </a:rPr>
              <a:t>-&gt;</a:t>
            </a:r>
            <a:r>
              <a:rPr b="1" spc="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1F1F1F"/>
                </a:solidFill>
                <a:latin typeface="Arial"/>
                <a:cs typeface="Arial"/>
              </a:rPr>
              <a:t>Target</a:t>
            </a:r>
            <a:r>
              <a:rPr b="1" spc="-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1F1F1F"/>
                </a:solidFill>
              </a:rPr>
              <a:t>is</a:t>
            </a:r>
            <a:r>
              <a:rPr dirty="0">
                <a:solidFill>
                  <a:srgbClr val="1F1F1F"/>
                </a:solidFill>
              </a:rPr>
              <a:t> </a:t>
            </a:r>
            <a:r>
              <a:rPr spc="5" dirty="0">
                <a:solidFill>
                  <a:srgbClr val="1F1F1F"/>
                </a:solidFill>
              </a:rPr>
              <a:t>to</a:t>
            </a:r>
            <a:r>
              <a:rPr dirty="0">
                <a:solidFill>
                  <a:srgbClr val="1F1F1F"/>
                </a:solidFill>
              </a:rPr>
              <a:t> know</a:t>
            </a:r>
            <a:r>
              <a:rPr spc="-25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our</a:t>
            </a:r>
            <a:r>
              <a:rPr dirty="0">
                <a:solidFill>
                  <a:srgbClr val="1F1F1F"/>
                </a:solidFill>
              </a:rPr>
              <a:t> customer,</a:t>
            </a:r>
            <a:r>
              <a:rPr spc="-55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and</a:t>
            </a:r>
            <a:r>
              <a:rPr dirty="0">
                <a:solidFill>
                  <a:srgbClr val="1F1F1F"/>
                </a:solidFill>
              </a:rPr>
              <a:t> maximize</a:t>
            </a:r>
            <a:r>
              <a:rPr spc="-7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the </a:t>
            </a:r>
            <a:r>
              <a:rPr spc="-5" dirty="0">
                <a:solidFill>
                  <a:srgbClr val="1F1F1F"/>
                </a:solidFill>
              </a:rPr>
              <a:t>profit</a:t>
            </a:r>
            <a:r>
              <a:rPr spc="-30" dirty="0">
                <a:solidFill>
                  <a:srgbClr val="1F1F1F"/>
                </a:solidFill>
              </a:rPr>
              <a:t> </a:t>
            </a:r>
            <a:r>
              <a:rPr spc="-5" dirty="0">
                <a:solidFill>
                  <a:srgbClr val="1F1F1F"/>
                </a:solidFill>
              </a:rPr>
              <a:t>of</a:t>
            </a:r>
            <a:r>
              <a:rPr spc="1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the </a:t>
            </a:r>
            <a:r>
              <a:rPr spc="-5" dirty="0">
                <a:solidFill>
                  <a:srgbClr val="1F1F1F"/>
                </a:solidFill>
              </a:rPr>
              <a:t>retail</a:t>
            </a:r>
            <a:r>
              <a:rPr spc="23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2106"/>
            <a:ext cx="31267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Microsoft Sans Serif"/>
                <a:cs typeface="Microsoft Sans Serif"/>
              </a:rPr>
              <a:t>Dataset</a:t>
            </a:r>
            <a:r>
              <a:rPr sz="2800" b="0" spc="-120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Information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545" y="1197224"/>
            <a:ext cx="7272020" cy="1040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solidFill>
                  <a:srgbClr val="1F1F1F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This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dataset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contains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541909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observations</a:t>
            </a:r>
            <a:r>
              <a:rPr sz="1400" spc="2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and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8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features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that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contain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the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data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of</a:t>
            </a:r>
            <a:r>
              <a:rPr sz="1400" spc="-2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between</a:t>
            </a:r>
            <a:endParaRPr sz="1400">
              <a:latin typeface="Microsoft Sans Serif"/>
              <a:cs typeface="Microsoft Sans Serif"/>
            </a:endParaRPr>
          </a:p>
          <a:p>
            <a:pPr marL="40005">
              <a:lnSpc>
                <a:spcPct val="100000"/>
              </a:lnSpc>
              <a:spcBef>
                <a:spcPts val="290"/>
              </a:spcBef>
            </a:pP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01/12/2010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09/12/2011</a:t>
            </a:r>
            <a:r>
              <a:rPr sz="1400" spc="-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for</a:t>
            </a:r>
            <a:r>
              <a:rPr sz="140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UK-based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registered</a:t>
            </a:r>
            <a:r>
              <a:rPr sz="1400" spc="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non-store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online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retail.</a:t>
            </a:r>
            <a:endParaRPr sz="14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310"/>
              </a:spcBef>
              <a:buClr>
                <a:srgbClr val="124F5C"/>
              </a:buClr>
              <a:buSzPct val="128571"/>
              <a:buChar char="●"/>
              <a:tabLst>
                <a:tab pos="356870" algn="l"/>
                <a:tab pos="357505" algn="l"/>
              </a:tabLst>
            </a:pP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There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are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3</a:t>
            </a:r>
            <a:r>
              <a:rPr sz="140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categorical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features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 in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our</a:t>
            </a:r>
            <a:r>
              <a:rPr sz="1400" spc="-1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dataset.</a:t>
            </a:r>
            <a:endParaRPr sz="14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lr>
                <a:srgbClr val="124F5C"/>
              </a:buClr>
              <a:buSzPct val="128571"/>
              <a:buChar char="●"/>
              <a:tabLst>
                <a:tab pos="356870" algn="l"/>
                <a:tab pos="357505" algn="l"/>
              </a:tabLst>
            </a:pP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T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h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is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da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s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e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h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ve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null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an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d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dupli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c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te</a:t>
            </a:r>
            <a:r>
              <a:rPr sz="1400" spc="-9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v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lu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e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384" y="2846831"/>
            <a:ext cx="7900416" cy="1539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2106"/>
            <a:ext cx="28695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Microsoft Sans Serif"/>
                <a:cs typeface="Microsoft Sans Serif"/>
              </a:rPr>
              <a:t>Feature</a:t>
            </a:r>
            <a:r>
              <a:rPr sz="2800" b="0" spc="-85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Summary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443" y="1197224"/>
            <a:ext cx="7722234" cy="30181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5"/>
              </a:spcBef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400" b="1" spc="-15" dirty="0">
                <a:solidFill>
                  <a:srgbClr val="1F1F1F"/>
                </a:solidFill>
                <a:latin typeface="Arial"/>
                <a:cs typeface="Arial"/>
              </a:rPr>
              <a:t>InvoiceNo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:</a:t>
            </a:r>
            <a:r>
              <a:rPr sz="1400" spc="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Invoice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number.</a:t>
            </a:r>
            <a:r>
              <a:rPr sz="1400" spc="4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Nominal,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6-digit</a:t>
            </a:r>
            <a:r>
              <a:rPr sz="1400" spc="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integral</a:t>
            </a:r>
            <a:r>
              <a:rPr sz="1400" spc="6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number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uniquely</a:t>
            </a:r>
            <a:r>
              <a:rPr sz="1400" spc="6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assigned</a:t>
            </a:r>
            <a:r>
              <a:rPr sz="1400" spc="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to</a:t>
            </a:r>
            <a:r>
              <a:rPr sz="1400" spc="-22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each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  <a:spcBef>
                <a:spcPts val="290"/>
              </a:spcBef>
            </a:pP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transaction.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If</a:t>
            </a:r>
            <a:r>
              <a:rPr sz="1400" spc="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this</a:t>
            </a:r>
            <a:r>
              <a:rPr sz="1400" spc="4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code</a:t>
            </a:r>
            <a:r>
              <a:rPr sz="1400" spc="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starts</a:t>
            </a:r>
            <a:r>
              <a:rPr sz="1400" spc="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with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letter</a:t>
            </a:r>
            <a:r>
              <a:rPr sz="1400" spc="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'c',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it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indicates</a:t>
            </a:r>
            <a:r>
              <a:rPr sz="1400" spc="6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acancellation.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95"/>
              </a:spcBef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400" b="1" spc="-15" dirty="0">
                <a:solidFill>
                  <a:srgbClr val="1F1F1F"/>
                </a:solidFill>
                <a:latin typeface="Arial"/>
                <a:cs typeface="Arial"/>
              </a:rPr>
              <a:t>StockCode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: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Product</a:t>
            </a:r>
            <a:r>
              <a:rPr sz="1400" spc="4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(item)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code.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Nominal,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5-digit</a:t>
            </a:r>
            <a:r>
              <a:rPr sz="1400" spc="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integral</a:t>
            </a:r>
            <a:r>
              <a:rPr sz="1400" spc="7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number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uniquely</a:t>
            </a:r>
            <a:r>
              <a:rPr sz="1400" spc="7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assigned</a:t>
            </a:r>
            <a:r>
              <a:rPr sz="1400" spc="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toeach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  <a:spcBef>
                <a:spcPts val="244"/>
              </a:spcBef>
            </a:pP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distinct</a:t>
            </a:r>
            <a:r>
              <a:rPr sz="1400" spc="-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product.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480"/>
              </a:spcBef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solidFill>
                  <a:srgbClr val="1F1F1F"/>
                </a:solidFill>
                <a:latin typeface="Arial"/>
                <a:cs typeface="Arial"/>
              </a:rPr>
              <a:t>De</a:t>
            </a:r>
            <a:r>
              <a:rPr sz="1400" b="1" spc="-15" dirty="0">
                <a:solidFill>
                  <a:srgbClr val="1F1F1F"/>
                </a:solidFill>
                <a:latin typeface="Arial"/>
                <a:cs typeface="Arial"/>
              </a:rPr>
              <a:t>sc</a:t>
            </a:r>
            <a:r>
              <a:rPr sz="1400" b="1" dirty="0">
                <a:solidFill>
                  <a:srgbClr val="1F1F1F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1F1F1F"/>
                </a:solidFill>
                <a:latin typeface="Arial"/>
                <a:cs typeface="Arial"/>
              </a:rPr>
              <a:t>i</a:t>
            </a:r>
            <a:r>
              <a:rPr sz="1400" b="1" spc="-20" dirty="0">
                <a:solidFill>
                  <a:srgbClr val="1F1F1F"/>
                </a:solidFill>
                <a:latin typeface="Arial"/>
                <a:cs typeface="Arial"/>
              </a:rPr>
              <a:t>p</a:t>
            </a:r>
            <a:r>
              <a:rPr sz="1400" b="1" spc="-15" dirty="0">
                <a:solidFill>
                  <a:srgbClr val="1F1F1F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1F1F1F"/>
                </a:solidFill>
                <a:latin typeface="Arial"/>
                <a:cs typeface="Arial"/>
              </a:rPr>
              <a:t>i</a:t>
            </a:r>
            <a:r>
              <a:rPr sz="1400" b="1" spc="-20" dirty="0">
                <a:solidFill>
                  <a:srgbClr val="1F1F1F"/>
                </a:solidFill>
                <a:latin typeface="Arial"/>
                <a:cs typeface="Arial"/>
              </a:rPr>
              <a:t>o</a:t>
            </a:r>
            <a:r>
              <a:rPr sz="1400" b="1" spc="-15" dirty="0">
                <a:solidFill>
                  <a:srgbClr val="1F1F1F"/>
                </a:solidFill>
                <a:latin typeface="Arial"/>
                <a:cs typeface="Arial"/>
              </a:rPr>
              <a:t>n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: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P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rodu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ct</a:t>
            </a:r>
            <a:r>
              <a:rPr sz="1400" spc="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(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it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e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m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)</a:t>
            </a:r>
            <a:r>
              <a:rPr sz="1400" spc="2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na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m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e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.</a:t>
            </a:r>
            <a:r>
              <a:rPr sz="1400" spc="-10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o</a:t>
            </a:r>
            <a:r>
              <a:rPr sz="1400" dirty="0">
                <a:solidFill>
                  <a:srgbClr val="1F1F1F"/>
                </a:solidFill>
                <a:latin typeface="Microsoft Sans Serif"/>
                <a:cs typeface="Microsoft Sans Serif"/>
              </a:rPr>
              <a:t>m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i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n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al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400" b="1" spc="-20" dirty="0">
                <a:solidFill>
                  <a:srgbClr val="1F1F1F"/>
                </a:solidFill>
                <a:latin typeface="Arial"/>
                <a:cs typeface="Arial"/>
              </a:rPr>
              <a:t>Quantity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: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quantities</a:t>
            </a:r>
            <a:r>
              <a:rPr sz="14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of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each</a:t>
            </a:r>
            <a:r>
              <a:rPr sz="14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product</a:t>
            </a:r>
            <a:r>
              <a:rPr sz="1400" spc="6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(item)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per</a:t>
            </a:r>
            <a:r>
              <a:rPr sz="1400" spc="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transaction.</a:t>
            </a:r>
            <a:r>
              <a:rPr sz="1400" spc="-18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Numeric.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95"/>
              </a:spcBef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400" b="1" spc="-15" dirty="0">
                <a:solidFill>
                  <a:srgbClr val="1F1F1F"/>
                </a:solidFill>
                <a:latin typeface="Arial"/>
                <a:cs typeface="Arial"/>
              </a:rPr>
              <a:t>InvoiceDate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:</a:t>
            </a:r>
            <a:r>
              <a:rPr sz="14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Invoice</a:t>
            </a:r>
            <a:r>
              <a:rPr sz="1400" spc="2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Date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and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time.</a:t>
            </a:r>
            <a:r>
              <a:rPr sz="1400" spc="-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Numeric,</a:t>
            </a:r>
            <a:r>
              <a:rPr sz="1400" spc="2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day</a:t>
            </a:r>
            <a:r>
              <a:rPr sz="1400" spc="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time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when</a:t>
            </a:r>
            <a:r>
              <a:rPr sz="1400" spc="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each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transaction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was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generated.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480"/>
              </a:spcBef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solidFill>
                  <a:srgbClr val="1F1F1F"/>
                </a:solidFill>
                <a:latin typeface="Arial"/>
                <a:cs typeface="Arial"/>
              </a:rPr>
              <a:t>UnitPrice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:</a:t>
            </a:r>
            <a:r>
              <a:rPr sz="1400" spc="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Unit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price.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Numeric,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Product</a:t>
            </a:r>
            <a:r>
              <a:rPr sz="14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price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per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unit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in</a:t>
            </a:r>
            <a:r>
              <a:rPr sz="1400" spc="-17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sterling.</a:t>
            </a:r>
            <a:endParaRPr sz="1400">
              <a:latin typeface="Microsoft Sans Serif"/>
              <a:cs typeface="Microsoft Sans Serif"/>
            </a:endParaRPr>
          </a:p>
          <a:p>
            <a:pPr marL="329565" marR="59690" indent="-317500">
              <a:lnSpc>
                <a:spcPts val="1989"/>
              </a:lnSpc>
              <a:spcBef>
                <a:spcPts val="100"/>
              </a:spcBef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solidFill>
                  <a:srgbClr val="1F1F1F"/>
                </a:solidFill>
                <a:latin typeface="Arial"/>
                <a:cs typeface="Arial"/>
              </a:rPr>
              <a:t>CustomerID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:</a:t>
            </a:r>
            <a:r>
              <a:rPr sz="1400" spc="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Customer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number.</a:t>
            </a:r>
            <a:r>
              <a:rPr sz="1400" spc="4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Nominal,</a:t>
            </a:r>
            <a:r>
              <a:rPr sz="140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5-digit</a:t>
            </a:r>
            <a:r>
              <a:rPr sz="1400" spc="5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integral</a:t>
            </a:r>
            <a:r>
              <a:rPr sz="1400" spc="7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number</a:t>
            </a:r>
            <a:r>
              <a:rPr sz="1400" spc="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uniquely</a:t>
            </a:r>
            <a:r>
              <a:rPr sz="1400" spc="7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assigned</a:t>
            </a:r>
            <a:r>
              <a:rPr sz="14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F1F1F"/>
                </a:solidFill>
                <a:latin typeface="Microsoft Sans Serif"/>
                <a:cs typeface="Microsoft Sans Serif"/>
              </a:rPr>
              <a:t>toeach </a:t>
            </a:r>
            <a:r>
              <a:rPr sz="1400" spc="-3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customer.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7500">
              <a:lnSpc>
                <a:spcPct val="100000"/>
              </a:lnSpc>
              <a:spcBef>
                <a:spcPts val="170"/>
              </a:spcBef>
              <a:buFont typeface="Microsoft Sans Serif"/>
              <a:buChar char="●"/>
              <a:tabLst>
                <a:tab pos="329565" algn="l"/>
                <a:tab pos="330200" algn="l"/>
              </a:tabLst>
            </a:pPr>
            <a:r>
              <a:rPr sz="1400" b="1" spc="-20" dirty="0">
                <a:solidFill>
                  <a:srgbClr val="1F1F1F"/>
                </a:solidFill>
                <a:latin typeface="Arial"/>
                <a:cs typeface="Arial"/>
              </a:rPr>
              <a:t>Country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:</a:t>
            </a:r>
            <a:r>
              <a:rPr sz="1400" spc="1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Country</a:t>
            </a:r>
            <a:r>
              <a:rPr sz="1400" spc="6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name.</a:t>
            </a:r>
            <a:r>
              <a:rPr sz="1400" spc="4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Nominal,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the</a:t>
            </a:r>
            <a:r>
              <a:rPr sz="1400" spc="30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name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of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country</a:t>
            </a:r>
            <a:r>
              <a:rPr sz="1400" spc="4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where</a:t>
            </a:r>
            <a:r>
              <a:rPr sz="1400" spc="5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each</a:t>
            </a:r>
            <a:r>
              <a:rPr sz="1400" spc="3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customer</a:t>
            </a:r>
            <a:r>
              <a:rPr sz="1400" spc="-18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resides.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35" y="164668"/>
            <a:ext cx="76415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Microsoft Sans Serif"/>
                <a:cs typeface="Microsoft Sans Serif"/>
              </a:rPr>
              <a:t>Categorical</a:t>
            </a:r>
            <a:r>
              <a:rPr sz="2800" b="0" spc="20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Feature</a:t>
            </a:r>
            <a:r>
              <a:rPr sz="2800" b="0" spc="-10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Analysis</a:t>
            </a:r>
            <a:r>
              <a:rPr sz="2800" b="0" spc="-30" dirty="0">
                <a:latin typeface="Microsoft Sans Serif"/>
                <a:cs typeface="Microsoft Sans Serif"/>
              </a:rPr>
              <a:t> </a:t>
            </a:r>
            <a:r>
              <a:rPr sz="2800" b="0" spc="5" dirty="0">
                <a:latin typeface="Microsoft Sans Serif"/>
                <a:cs typeface="Microsoft Sans Serif"/>
              </a:rPr>
              <a:t>Of</a:t>
            </a:r>
            <a:r>
              <a:rPr sz="2800" b="0" spc="-5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Country</a:t>
            </a:r>
            <a:r>
              <a:rPr sz="2800" b="0" spc="70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column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773" y="1010430"/>
            <a:ext cx="8051972" cy="39166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03" y="172034"/>
            <a:ext cx="43897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5" dirty="0">
                <a:latin typeface="Microsoft Sans Serif"/>
                <a:cs typeface="Microsoft Sans Serif"/>
              </a:rPr>
              <a:t>Analysis</a:t>
            </a:r>
            <a:r>
              <a:rPr sz="2800" b="0" spc="-40" dirty="0">
                <a:latin typeface="Microsoft Sans Serif"/>
                <a:cs typeface="Microsoft Sans Serif"/>
              </a:rPr>
              <a:t> </a:t>
            </a:r>
            <a:r>
              <a:rPr sz="2800" b="0" spc="5" dirty="0">
                <a:latin typeface="Microsoft Sans Serif"/>
                <a:cs typeface="Microsoft Sans Serif"/>
              </a:rPr>
              <a:t>Of</a:t>
            </a:r>
            <a:r>
              <a:rPr sz="2800" b="0" spc="-5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Product</a:t>
            </a:r>
            <a:r>
              <a:rPr sz="2800" b="0" spc="-30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column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203" y="1016567"/>
            <a:ext cx="8195382" cy="40905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2106"/>
            <a:ext cx="43287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09139" algn="l"/>
              </a:tabLst>
            </a:pPr>
            <a:r>
              <a:rPr sz="2800" b="0" spc="-5" dirty="0">
                <a:latin typeface="Microsoft Sans Serif"/>
                <a:cs typeface="Microsoft Sans Serif"/>
              </a:rPr>
              <a:t>Analysis</a:t>
            </a:r>
            <a:r>
              <a:rPr sz="2800" b="0" spc="15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Of	Month</a:t>
            </a:r>
            <a:r>
              <a:rPr sz="2800" b="0" spc="-10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Column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6" y="1304543"/>
            <a:ext cx="5934456" cy="36880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71" y="164668"/>
            <a:ext cx="38703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5" dirty="0">
                <a:latin typeface="Microsoft Sans Serif"/>
                <a:cs typeface="Microsoft Sans Serif"/>
              </a:rPr>
              <a:t>Analysis</a:t>
            </a:r>
            <a:r>
              <a:rPr sz="2800" b="0" spc="-45" dirty="0">
                <a:latin typeface="Microsoft Sans Serif"/>
                <a:cs typeface="Microsoft Sans Serif"/>
              </a:rPr>
              <a:t> </a:t>
            </a:r>
            <a:r>
              <a:rPr sz="2800" b="0" spc="5" dirty="0">
                <a:latin typeface="Microsoft Sans Serif"/>
                <a:cs typeface="Microsoft Sans Serif"/>
              </a:rPr>
              <a:t>Of</a:t>
            </a:r>
            <a:r>
              <a:rPr sz="2800" b="0" spc="-20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Day</a:t>
            </a:r>
            <a:r>
              <a:rPr sz="2800" b="0" spc="-10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Column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04" y="1092158"/>
            <a:ext cx="4238947" cy="3322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0" y="984503"/>
            <a:ext cx="4114800" cy="3188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6768"/>
            <a:ext cx="47688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Microsoft Sans Serif"/>
                <a:cs typeface="Microsoft Sans Serif"/>
              </a:rPr>
              <a:t>Analysis</a:t>
            </a:r>
            <a:r>
              <a:rPr sz="2800" b="0" spc="-35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Of</a:t>
            </a:r>
            <a:r>
              <a:rPr sz="2800" b="0" spc="-10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Numerical</a:t>
            </a:r>
            <a:r>
              <a:rPr sz="2800" b="0" spc="5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column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2664" y="4427931"/>
            <a:ext cx="15659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1F1F1F"/>
                </a:solidFill>
                <a:latin typeface="Microsoft Sans Serif"/>
                <a:cs typeface="Microsoft Sans Serif"/>
              </a:rPr>
              <a:t>Da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t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-45" dirty="0">
                <a:solidFill>
                  <a:srgbClr val="1F1F1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r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an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sf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or</a:t>
            </a:r>
            <a:r>
              <a:rPr sz="1400" spc="5" dirty="0">
                <a:solidFill>
                  <a:srgbClr val="1F1F1F"/>
                </a:solidFill>
                <a:latin typeface="Microsoft Sans Serif"/>
                <a:cs typeface="Microsoft Sans Serif"/>
              </a:rPr>
              <a:t>m</a:t>
            </a:r>
            <a:r>
              <a:rPr sz="1400" spc="-15" dirty="0">
                <a:solidFill>
                  <a:srgbClr val="1F1F1F"/>
                </a:solidFill>
                <a:latin typeface="Microsoft Sans Serif"/>
                <a:cs typeface="Microsoft Sans Serif"/>
              </a:rPr>
              <a:t>a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ti</a:t>
            </a:r>
            <a:r>
              <a:rPr sz="1400" spc="-20" dirty="0">
                <a:solidFill>
                  <a:srgbClr val="1F1F1F"/>
                </a:solidFill>
                <a:latin typeface="Microsoft Sans Serif"/>
                <a:cs typeface="Microsoft Sans Serif"/>
              </a:rPr>
              <a:t>o</a:t>
            </a:r>
            <a:r>
              <a:rPr sz="1400" spc="-5" dirty="0">
                <a:solidFill>
                  <a:srgbClr val="1F1F1F"/>
                </a:solidFill>
                <a:latin typeface="Microsoft Sans Serif"/>
                <a:cs typeface="Microsoft Sans Serif"/>
              </a:rPr>
              <a:t>n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1237487"/>
            <a:ext cx="4276344" cy="2929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4984" y="1234439"/>
            <a:ext cx="4059936" cy="2977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769</Words>
  <Application>Microsoft Office PowerPoint</Application>
  <PresentationFormat>Custom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Microsoft Sans Serif</vt:lpstr>
      <vt:lpstr>Times New Roman</vt:lpstr>
      <vt:lpstr>Verdana</vt:lpstr>
      <vt:lpstr>Wingdings</vt:lpstr>
      <vt:lpstr>Office Theme</vt:lpstr>
      <vt:lpstr>Capstone Project :4</vt:lpstr>
      <vt:lpstr>Understanding Business Problem</vt:lpstr>
      <vt:lpstr>Dataset Information</vt:lpstr>
      <vt:lpstr>Feature Summary</vt:lpstr>
      <vt:lpstr>Categorical Feature Analysis Of Country column</vt:lpstr>
      <vt:lpstr>Analysis Of Product column</vt:lpstr>
      <vt:lpstr>Analysis Of Month Column</vt:lpstr>
      <vt:lpstr>Analysis Of Day Column</vt:lpstr>
      <vt:lpstr>Analysis Of Numerical column</vt:lpstr>
      <vt:lpstr>Analysis Of Numerical column</vt:lpstr>
      <vt:lpstr>Conclusion</vt:lpstr>
      <vt:lpstr>RFM Segmentation</vt:lpstr>
      <vt:lpstr>RFM Implementation</vt:lpstr>
      <vt:lpstr>PowerPoint Presentation</vt:lpstr>
      <vt:lpstr>PowerPoint Presentation</vt:lpstr>
      <vt:lpstr>DBSCAN and Elbow method to Recency  Frequency and Monetary</vt:lpstr>
      <vt:lpstr>Conclusion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:4</dc:title>
  <dc:creator>Nitin Bhila Pawar</dc:creator>
  <cp:lastModifiedBy>nitinpawar31798@gmail.com</cp:lastModifiedBy>
  <cp:revision>2</cp:revision>
  <dcterms:created xsi:type="dcterms:W3CDTF">2022-09-28T16:52:03Z</dcterms:created>
  <dcterms:modified xsi:type="dcterms:W3CDTF">2022-09-29T08:35:54Z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2022-09-28T00:00:00Z</vt:filetime>
  </property>
</Properties>
</file>