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57" r:id="rId4"/>
    <p:sldId id="258" r:id="rId5"/>
    <p:sldId id="259" r:id="rId6"/>
    <p:sldId id="27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556E9B6A-04FE-4AF2-A678-653346B2171B}" type="datetimeFigureOut">
              <a:rPr lang="en-IN" smtClean="0"/>
              <a:t>30-09-2022</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5C0352A1-24DB-4BB7-94A0-DAA48543BB09}" type="slidenum">
              <a:rPr lang="en-IN" smtClean="0"/>
              <a:t>‹#›</a:t>
            </a:fld>
            <a:endParaRPr lang="en-IN"/>
          </a:p>
        </p:txBody>
      </p:sp>
    </p:spTree>
    <p:extLst>
      <p:ext uri="{BB962C8B-B14F-4D97-AF65-F5344CB8AC3E}">
        <p14:creationId xmlns:p14="http://schemas.microsoft.com/office/powerpoint/2010/main" val="294116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0352A1-24DB-4BB7-94A0-DAA48543BB09}" type="slidenum">
              <a:rPr lang="en-IN" smtClean="0"/>
              <a:t>18</a:t>
            </a:fld>
            <a:endParaRPr lang="en-IN"/>
          </a:p>
        </p:txBody>
      </p:sp>
    </p:spTree>
    <p:extLst>
      <p:ext uri="{BB962C8B-B14F-4D97-AF65-F5344CB8AC3E}">
        <p14:creationId xmlns:p14="http://schemas.microsoft.com/office/powerpoint/2010/main" val="99441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rgbClr val="124F5C"/>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4504" y="67055"/>
            <a:ext cx="347472" cy="356615"/>
          </a:xfrm>
          <a:prstGeom prst="rect">
            <a:avLst/>
          </a:prstGeom>
        </p:spPr>
      </p:pic>
      <p:sp>
        <p:nvSpPr>
          <p:cNvPr id="2" name="Holder 2"/>
          <p:cNvSpPr>
            <a:spLocks noGrp="1"/>
          </p:cNvSpPr>
          <p:nvPr>
            <p:ph type="title"/>
          </p:nvPr>
        </p:nvSpPr>
        <p:spPr>
          <a:xfrm>
            <a:off x="597204" y="194309"/>
            <a:ext cx="7949590" cy="757555"/>
          </a:xfrm>
          <a:prstGeom prst="rect">
            <a:avLst/>
          </a:prstGeom>
        </p:spPr>
        <p:txBody>
          <a:bodyPr wrap="square" lIns="0" tIns="0" rIns="0" bIns="0">
            <a:spAutoFit/>
          </a:bodyPr>
          <a:lstStyle>
            <a:lvl1pPr>
              <a:defRPr sz="2400" b="1" i="0">
                <a:solidFill>
                  <a:srgbClr val="CC0000"/>
                </a:solidFill>
                <a:latin typeface="Verdana"/>
                <a:cs typeface="Verdana"/>
              </a:defRPr>
            </a:lvl1pPr>
          </a:lstStyle>
          <a:p>
            <a:endParaRPr/>
          </a:p>
        </p:txBody>
      </p:sp>
      <p:sp>
        <p:nvSpPr>
          <p:cNvPr id="3" name="Holder 3"/>
          <p:cNvSpPr>
            <a:spLocks noGrp="1"/>
          </p:cNvSpPr>
          <p:nvPr>
            <p:ph type="body" idx="1"/>
          </p:nvPr>
        </p:nvSpPr>
        <p:spPr>
          <a:xfrm>
            <a:off x="434492" y="1510741"/>
            <a:ext cx="8275015" cy="2540000"/>
          </a:xfrm>
          <a:prstGeom prst="rect">
            <a:avLst/>
          </a:prstGeom>
        </p:spPr>
        <p:txBody>
          <a:bodyPr wrap="square" lIns="0" tIns="0" rIns="0" bIns="0">
            <a:spAutoFit/>
          </a:bodyPr>
          <a:lstStyle>
            <a:lvl1pPr>
              <a:defRPr sz="1600" b="0" i="0">
                <a:solidFill>
                  <a:srgbClr val="124F5C"/>
                </a:solidFill>
                <a:latin typeface="Microsoft Sans Serif"/>
                <a:cs typeface="Microsoft Sans Serif"/>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9373" y="635888"/>
            <a:ext cx="3779520" cy="453390"/>
          </a:xfrm>
          <a:prstGeom prst="rect">
            <a:avLst/>
          </a:prstGeom>
        </p:spPr>
        <p:txBody>
          <a:bodyPr vert="horz" wrap="square" lIns="0" tIns="13335" rIns="0" bIns="0" rtlCol="0">
            <a:spAutoFit/>
          </a:bodyPr>
          <a:lstStyle/>
          <a:p>
            <a:pPr marL="12700">
              <a:lnSpc>
                <a:spcPct val="100000"/>
              </a:lnSpc>
              <a:spcBef>
                <a:spcPts val="105"/>
              </a:spcBef>
            </a:pPr>
            <a:r>
              <a:rPr sz="2800" spc="-60" dirty="0"/>
              <a:t>C</a:t>
            </a:r>
            <a:r>
              <a:rPr sz="2800" spc="-75" dirty="0"/>
              <a:t>a</a:t>
            </a:r>
            <a:r>
              <a:rPr sz="2800" spc="-65" dirty="0"/>
              <a:t>p</a:t>
            </a:r>
            <a:r>
              <a:rPr sz="2800" spc="-85" dirty="0"/>
              <a:t>sto</a:t>
            </a:r>
            <a:r>
              <a:rPr sz="2800" spc="-75" dirty="0"/>
              <a:t>n</a:t>
            </a:r>
            <a:r>
              <a:rPr sz="2800" spc="5" dirty="0"/>
              <a:t>e</a:t>
            </a:r>
            <a:r>
              <a:rPr sz="2800" spc="-200" dirty="0"/>
              <a:t> </a:t>
            </a:r>
            <a:r>
              <a:rPr sz="2800" spc="-85" dirty="0"/>
              <a:t>P</a:t>
            </a:r>
            <a:r>
              <a:rPr sz="2800" spc="-100" dirty="0"/>
              <a:t>roj</a:t>
            </a:r>
            <a:r>
              <a:rPr sz="2800" spc="-85" dirty="0"/>
              <a:t>e</a:t>
            </a:r>
            <a:r>
              <a:rPr sz="2800" spc="-95" dirty="0"/>
              <a:t>c</a:t>
            </a:r>
            <a:r>
              <a:rPr sz="2800" dirty="0"/>
              <a:t>t</a:t>
            </a:r>
            <a:r>
              <a:rPr sz="2800" spc="-275" dirty="0"/>
              <a:t> </a:t>
            </a:r>
            <a:r>
              <a:rPr sz="2800" spc="165" dirty="0"/>
              <a:t>:</a:t>
            </a:r>
            <a:r>
              <a:rPr sz="2800" spc="5" dirty="0"/>
              <a:t>4</a:t>
            </a:r>
            <a:endParaRPr sz="2800"/>
          </a:p>
        </p:txBody>
      </p:sp>
      <p:sp>
        <p:nvSpPr>
          <p:cNvPr id="3" name="object 3"/>
          <p:cNvSpPr txBox="1"/>
          <p:nvPr/>
        </p:nvSpPr>
        <p:spPr>
          <a:xfrm>
            <a:off x="914400" y="2422525"/>
            <a:ext cx="7459980" cy="813684"/>
          </a:xfrm>
          <a:prstGeom prst="rect">
            <a:avLst/>
          </a:prstGeom>
        </p:spPr>
        <p:txBody>
          <a:bodyPr vert="horz" wrap="square" lIns="0" tIns="13335" rIns="0" bIns="0" rtlCol="0">
            <a:spAutoFit/>
          </a:bodyPr>
          <a:lstStyle/>
          <a:p>
            <a:pPr marL="356870" indent="-344805">
              <a:lnSpc>
                <a:spcPct val="100000"/>
              </a:lnSpc>
              <a:spcBef>
                <a:spcPts val="105"/>
              </a:spcBef>
              <a:buClr>
                <a:srgbClr val="F5FBFF"/>
              </a:buClr>
              <a:buSzPct val="64285"/>
              <a:buFont typeface="Microsoft Sans Serif"/>
              <a:buChar char="●"/>
              <a:tabLst>
                <a:tab pos="356870" algn="l"/>
                <a:tab pos="357505" algn="l"/>
              </a:tabLst>
            </a:pPr>
            <a:r>
              <a:rPr sz="2800" b="1" spc="-65" dirty="0">
                <a:solidFill>
                  <a:srgbClr val="124F5C"/>
                </a:solidFill>
                <a:latin typeface="Verdana"/>
                <a:cs typeface="Verdana"/>
              </a:rPr>
              <a:t>Online</a:t>
            </a:r>
            <a:r>
              <a:rPr sz="2800" b="1" spc="-175" dirty="0">
                <a:solidFill>
                  <a:srgbClr val="124F5C"/>
                </a:solidFill>
                <a:latin typeface="Verdana"/>
                <a:cs typeface="Verdana"/>
              </a:rPr>
              <a:t> </a:t>
            </a:r>
            <a:r>
              <a:rPr sz="2800" b="1" spc="-100" dirty="0">
                <a:solidFill>
                  <a:srgbClr val="124F5C"/>
                </a:solidFill>
                <a:latin typeface="Verdana"/>
                <a:cs typeface="Verdana"/>
              </a:rPr>
              <a:t>Retail</a:t>
            </a:r>
            <a:r>
              <a:rPr sz="2800" b="1" spc="-210" dirty="0">
                <a:solidFill>
                  <a:srgbClr val="124F5C"/>
                </a:solidFill>
                <a:latin typeface="Verdana"/>
                <a:cs typeface="Verdana"/>
              </a:rPr>
              <a:t> </a:t>
            </a:r>
            <a:r>
              <a:rPr sz="2800" b="1" spc="-85" dirty="0">
                <a:solidFill>
                  <a:srgbClr val="124F5C"/>
                </a:solidFill>
                <a:latin typeface="Verdana"/>
                <a:cs typeface="Verdana"/>
              </a:rPr>
              <a:t>Customer</a:t>
            </a:r>
            <a:r>
              <a:rPr sz="2800" b="1" spc="-355" dirty="0">
                <a:solidFill>
                  <a:srgbClr val="124F5C"/>
                </a:solidFill>
                <a:latin typeface="Verdana"/>
                <a:cs typeface="Verdana"/>
              </a:rPr>
              <a:t> </a:t>
            </a:r>
            <a:r>
              <a:rPr sz="2800" b="1" spc="-90" dirty="0">
                <a:solidFill>
                  <a:srgbClr val="124F5C"/>
                </a:solidFill>
                <a:latin typeface="Verdana"/>
                <a:cs typeface="Verdana"/>
              </a:rPr>
              <a:t>Segmentation</a:t>
            </a:r>
            <a:endParaRPr sz="2800" dirty="0">
              <a:latin typeface="Verdana"/>
              <a:cs typeface="Verdana"/>
            </a:endParaRPr>
          </a:p>
          <a:p>
            <a:pPr algn="ctr">
              <a:lnSpc>
                <a:spcPct val="100000"/>
              </a:lnSpc>
            </a:pPr>
            <a:r>
              <a:rPr lang="en-US" sz="2400" b="1" dirty="0">
                <a:latin typeface="Verdana"/>
                <a:cs typeface="Verdana"/>
              </a:rPr>
              <a:t>By Nitin Pawar</a:t>
            </a:r>
            <a:endParaRPr sz="2400" b="1"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371" y="164668"/>
            <a:ext cx="3870325" cy="454025"/>
          </a:xfrm>
          <a:prstGeom prst="rect">
            <a:avLst/>
          </a:prstGeom>
        </p:spPr>
        <p:txBody>
          <a:bodyPr vert="horz" wrap="square" lIns="0" tIns="13970" rIns="0" bIns="0" rtlCol="0">
            <a:spAutoFit/>
          </a:bodyPr>
          <a:lstStyle/>
          <a:p>
            <a:pPr marL="12700">
              <a:lnSpc>
                <a:spcPct val="100000"/>
              </a:lnSpc>
              <a:spcBef>
                <a:spcPts val="110"/>
              </a:spcBef>
            </a:pPr>
            <a:r>
              <a:rPr sz="2800" b="0" spc="-5" dirty="0">
                <a:latin typeface="Microsoft Sans Serif"/>
                <a:cs typeface="Microsoft Sans Serif"/>
              </a:rPr>
              <a:t>Analysis</a:t>
            </a:r>
            <a:r>
              <a:rPr sz="2800" b="0" spc="-45" dirty="0">
                <a:latin typeface="Microsoft Sans Serif"/>
                <a:cs typeface="Microsoft Sans Serif"/>
              </a:rPr>
              <a:t> </a:t>
            </a:r>
            <a:r>
              <a:rPr sz="2800" b="0" spc="5" dirty="0">
                <a:latin typeface="Microsoft Sans Serif"/>
                <a:cs typeface="Microsoft Sans Serif"/>
              </a:rPr>
              <a:t>Of</a:t>
            </a:r>
            <a:r>
              <a:rPr sz="2800" b="0" spc="-20" dirty="0">
                <a:latin typeface="Microsoft Sans Serif"/>
                <a:cs typeface="Microsoft Sans Serif"/>
              </a:rPr>
              <a:t> </a:t>
            </a:r>
            <a:r>
              <a:rPr sz="2800" b="0" dirty="0">
                <a:latin typeface="Microsoft Sans Serif"/>
                <a:cs typeface="Microsoft Sans Serif"/>
              </a:rPr>
              <a:t>Day</a:t>
            </a:r>
            <a:r>
              <a:rPr sz="2800" b="0" spc="-10" dirty="0">
                <a:latin typeface="Microsoft Sans Serif"/>
                <a:cs typeface="Microsoft Sans Serif"/>
              </a:rPr>
              <a:t> </a:t>
            </a:r>
            <a:r>
              <a:rPr sz="2800" b="0" spc="-5" dirty="0">
                <a:latin typeface="Microsoft Sans Serif"/>
                <a:cs typeface="Microsoft Sans Serif"/>
              </a:rPr>
              <a:t>Column</a:t>
            </a:r>
            <a:endParaRPr sz="2800">
              <a:latin typeface="Microsoft Sans Serif"/>
              <a:cs typeface="Microsoft Sans Serif"/>
            </a:endParaRPr>
          </a:p>
        </p:txBody>
      </p:sp>
      <p:pic>
        <p:nvPicPr>
          <p:cNvPr id="3" name="object 3"/>
          <p:cNvPicPr/>
          <p:nvPr/>
        </p:nvPicPr>
        <p:blipFill>
          <a:blip r:embed="rId2" cstate="print"/>
          <a:stretch>
            <a:fillRect/>
          </a:stretch>
        </p:blipFill>
        <p:spPr>
          <a:xfrm>
            <a:off x="408324" y="635833"/>
            <a:ext cx="4238947" cy="3322901"/>
          </a:xfrm>
          <a:prstGeom prst="rect">
            <a:avLst/>
          </a:prstGeom>
        </p:spPr>
      </p:pic>
      <p:pic>
        <p:nvPicPr>
          <p:cNvPr id="4" name="object 4"/>
          <p:cNvPicPr/>
          <p:nvPr/>
        </p:nvPicPr>
        <p:blipFill>
          <a:blip r:embed="rId3" cstate="print"/>
          <a:stretch>
            <a:fillRect/>
          </a:stretch>
        </p:blipFill>
        <p:spPr>
          <a:xfrm>
            <a:off x="4953000" y="669925"/>
            <a:ext cx="4114800" cy="3188208"/>
          </a:xfrm>
          <a:prstGeom prst="rect">
            <a:avLst/>
          </a:prstGeom>
        </p:spPr>
      </p:pic>
      <p:sp>
        <p:nvSpPr>
          <p:cNvPr id="5" name="TextBox 4">
            <a:extLst>
              <a:ext uri="{FF2B5EF4-FFF2-40B4-BE49-F238E27FC236}">
                <a16:creationId xmlns:a16="http://schemas.microsoft.com/office/drawing/2014/main" id="{3E05DE6C-A3AF-4FE1-860C-10756F6228A8}"/>
              </a:ext>
            </a:extLst>
          </p:cNvPr>
          <p:cNvSpPr txBox="1"/>
          <p:nvPr/>
        </p:nvSpPr>
        <p:spPr>
          <a:xfrm>
            <a:off x="76200" y="4110593"/>
            <a:ext cx="90678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Most of the customers have purchased the items in Thursday, Wednesday and Tuesday</a:t>
            </a:r>
          </a:p>
          <a:p>
            <a:pPr marL="285750" indent="-285750">
              <a:buFont typeface="Arial" panose="020B0604020202020204" pitchFamily="34" charset="0"/>
              <a:buChar char="•"/>
            </a:pPr>
            <a:r>
              <a:rPr lang="en-US" b="1" dirty="0"/>
              <a:t>Working hours witnessing the highest sales could be attributed to the fact that a large part of the dataset is Wholesalers’ data.</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6768"/>
            <a:ext cx="4768850" cy="453390"/>
          </a:xfrm>
          <a:prstGeom prst="rect">
            <a:avLst/>
          </a:prstGeom>
        </p:spPr>
        <p:txBody>
          <a:bodyPr vert="horz" wrap="square" lIns="0" tIns="13335" rIns="0" bIns="0" rtlCol="0">
            <a:spAutoFit/>
          </a:bodyPr>
          <a:lstStyle/>
          <a:p>
            <a:pPr marL="12700">
              <a:lnSpc>
                <a:spcPct val="100000"/>
              </a:lnSpc>
              <a:spcBef>
                <a:spcPts val="105"/>
              </a:spcBef>
            </a:pPr>
            <a:r>
              <a:rPr sz="2800" b="0" spc="-5" dirty="0">
                <a:latin typeface="Microsoft Sans Serif"/>
                <a:cs typeface="Microsoft Sans Serif"/>
              </a:rPr>
              <a:t>Analysis</a:t>
            </a:r>
            <a:r>
              <a:rPr sz="2800" b="0" spc="-35" dirty="0">
                <a:latin typeface="Microsoft Sans Serif"/>
                <a:cs typeface="Microsoft Sans Serif"/>
              </a:rPr>
              <a:t> </a:t>
            </a:r>
            <a:r>
              <a:rPr sz="2800" b="0" dirty="0">
                <a:latin typeface="Microsoft Sans Serif"/>
                <a:cs typeface="Microsoft Sans Serif"/>
              </a:rPr>
              <a:t>Of</a:t>
            </a:r>
            <a:r>
              <a:rPr sz="2800" b="0" spc="-10" dirty="0">
                <a:latin typeface="Microsoft Sans Serif"/>
                <a:cs typeface="Microsoft Sans Serif"/>
              </a:rPr>
              <a:t> </a:t>
            </a:r>
            <a:r>
              <a:rPr sz="2800" b="0" spc="-5" dirty="0">
                <a:latin typeface="Microsoft Sans Serif"/>
                <a:cs typeface="Microsoft Sans Serif"/>
              </a:rPr>
              <a:t>Numerical</a:t>
            </a:r>
            <a:r>
              <a:rPr sz="2800" b="0" spc="55" dirty="0">
                <a:latin typeface="Microsoft Sans Serif"/>
                <a:cs typeface="Microsoft Sans Serif"/>
              </a:rPr>
              <a:t> </a:t>
            </a:r>
            <a:r>
              <a:rPr sz="2800" b="0" spc="-5" dirty="0">
                <a:latin typeface="Microsoft Sans Serif"/>
                <a:cs typeface="Microsoft Sans Serif"/>
              </a:rPr>
              <a:t>column</a:t>
            </a:r>
            <a:endParaRPr sz="2800">
              <a:latin typeface="Microsoft Sans Serif"/>
              <a:cs typeface="Microsoft Sans Serif"/>
            </a:endParaRPr>
          </a:p>
        </p:txBody>
      </p:sp>
      <p:sp>
        <p:nvSpPr>
          <p:cNvPr id="3" name="object 3"/>
          <p:cNvSpPr txBox="1"/>
          <p:nvPr/>
        </p:nvSpPr>
        <p:spPr>
          <a:xfrm>
            <a:off x="4042664" y="4427931"/>
            <a:ext cx="156591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1F1F1F"/>
                </a:solidFill>
                <a:latin typeface="Microsoft Sans Serif"/>
                <a:cs typeface="Microsoft Sans Serif"/>
              </a:rPr>
              <a:t>Da</a:t>
            </a:r>
            <a:r>
              <a:rPr sz="1400" spc="-15" dirty="0">
                <a:solidFill>
                  <a:srgbClr val="1F1F1F"/>
                </a:solidFill>
                <a:latin typeface="Microsoft Sans Serif"/>
                <a:cs typeface="Microsoft Sans Serif"/>
              </a:rPr>
              <a:t>t</a:t>
            </a:r>
            <a:r>
              <a:rPr sz="1400" spc="-5" dirty="0">
                <a:solidFill>
                  <a:srgbClr val="1F1F1F"/>
                </a:solidFill>
                <a:latin typeface="Microsoft Sans Serif"/>
                <a:cs typeface="Microsoft Sans Serif"/>
              </a:rPr>
              <a:t>a</a:t>
            </a:r>
            <a:r>
              <a:rPr sz="1400" spc="-45" dirty="0">
                <a:solidFill>
                  <a:srgbClr val="1F1F1F"/>
                </a:solidFill>
                <a:latin typeface="Microsoft Sans Serif"/>
                <a:cs typeface="Microsoft Sans Serif"/>
              </a:rPr>
              <a:t> </a:t>
            </a:r>
            <a:r>
              <a:rPr sz="1400" spc="-5" dirty="0">
                <a:solidFill>
                  <a:srgbClr val="1F1F1F"/>
                </a:solidFill>
                <a:latin typeface="Microsoft Sans Serif"/>
                <a:cs typeface="Microsoft Sans Serif"/>
              </a:rPr>
              <a:t>t</a:t>
            </a:r>
            <a:r>
              <a:rPr sz="1400" spc="-20" dirty="0">
                <a:solidFill>
                  <a:srgbClr val="1F1F1F"/>
                </a:solidFill>
                <a:latin typeface="Microsoft Sans Serif"/>
                <a:cs typeface="Microsoft Sans Serif"/>
              </a:rPr>
              <a:t>r</a:t>
            </a:r>
            <a:r>
              <a:rPr sz="1400" spc="-15" dirty="0">
                <a:solidFill>
                  <a:srgbClr val="1F1F1F"/>
                </a:solidFill>
                <a:latin typeface="Microsoft Sans Serif"/>
                <a:cs typeface="Microsoft Sans Serif"/>
              </a:rPr>
              <a:t>an</a:t>
            </a:r>
            <a:r>
              <a:rPr sz="1400" spc="-5" dirty="0">
                <a:solidFill>
                  <a:srgbClr val="1F1F1F"/>
                </a:solidFill>
                <a:latin typeface="Microsoft Sans Serif"/>
                <a:cs typeface="Microsoft Sans Serif"/>
              </a:rPr>
              <a:t>sf</a:t>
            </a:r>
            <a:r>
              <a:rPr sz="1400" spc="-15" dirty="0">
                <a:solidFill>
                  <a:srgbClr val="1F1F1F"/>
                </a:solidFill>
                <a:latin typeface="Microsoft Sans Serif"/>
                <a:cs typeface="Microsoft Sans Serif"/>
              </a:rPr>
              <a:t>or</a:t>
            </a:r>
            <a:r>
              <a:rPr sz="1400" spc="5" dirty="0">
                <a:solidFill>
                  <a:srgbClr val="1F1F1F"/>
                </a:solidFill>
                <a:latin typeface="Microsoft Sans Serif"/>
                <a:cs typeface="Microsoft Sans Serif"/>
              </a:rPr>
              <a:t>m</a:t>
            </a:r>
            <a:r>
              <a:rPr sz="1400" spc="-15" dirty="0">
                <a:solidFill>
                  <a:srgbClr val="1F1F1F"/>
                </a:solidFill>
                <a:latin typeface="Microsoft Sans Serif"/>
                <a:cs typeface="Microsoft Sans Serif"/>
              </a:rPr>
              <a:t>a</a:t>
            </a:r>
            <a:r>
              <a:rPr sz="1400" spc="-5" dirty="0">
                <a:solidFill>
                  <a:srgbClr val="1F1F1F"/>
                </a:solidFill>
                <a:latin typeface="Microsoft Sans Serif"/>
                <a:cs typeface="Microsoft Sans Serif"/>
              </a:rPr>
              <a:t>ti</a:t>
            </a:r>
            <a:r>
              <a:rPr sz="1400" spc="-20" dirty="0">
                <a:solidFill>
                  <a:srgbClr val="1F1F1F"/>
                </a:solidFill>
                <a:latin typeface="Microsoft Sans Serif"/>
                <a:cs typeface="Microsoft Sans Serif"/>
              </a:rPr>
              <a:t>o</a:t>
            </a:r>
            <a:r>
              <a:rPr sz="1400" spc="-5" dirty="0">
                <a:solidFill>
                  <a:srgbClr val="1F1F1F"/>
                </a:solidFill>
                <a:latin typeface="Microsoft Sans Serif"/>
                <a:cs typeface="Microsoft Sans Serif"/>
              </a:rPr>
              <a:t>n</a:t>
            </a:r>
            <a:endParaRPr sz="1400">
              <a:latin typeface="Microsoft Sans Serif"/>
              <a:cs typeface="Microsoft Sans Serif"/>
            </a:endParaRPr>
          </a:p>
        </p:txBody>
      </p:sp>
      <p:pic>
        <p:nvPicPr>
          <p:cNvPr id="4" name="object 4"/>
          <p:cNvPicPr/>
          <p:nvPr/>
        </p:nvPicPr>
        <p:blipFill>
          <a:blip r:embed="rId2" cstate="print"/>
          <a:stretch>
            <a:fillRect/>
          </a:stretch>
        </p:blipFill>
        <p:spPr>
          <a:xfrm>
            <a:off x="106679" y="1237487"/>
            <a:ext cx="4276344" cy="2929128"/>
          </a:xfrm>
          <a:prstGeom prst="rect">
            <a:avLst/>
          </a:prstGeom>
        </p:spPr>
      </p:pic>
      <p:pic>
        <p:nvPicPr>
          <p:cNvPr id="5" name="object 5"/>
          <p:cNvPicPr/>
          <p:nvPr/>
        </p:nvPicPr>
        <p:blipFill>
          <a:blip r:embed="rId3" cstate="print"/>
          <a:stretch>
            <a:fillRect/>
          </a:stretch>
        </p:blipFill>
        <p:spPr>
          <a:xfrm>
            <a:off x="4824984" y="1234439"/>
            <a:ext cx="4059936" cy="2977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6768"/>
            <a:ext cx="4768850" cy="453390"/>
          </a:xfrm>
          <a:prstGeom prst="rect">
            <a:avLst/>
          </a:prstGeom>
        </p:spPr>
        <p:txBody>
          <a:bodyPr vert="horz" wrap="square" lIns="0" tIns="13335" rIns="0" bIns="0" rtlCol="0">
            <a:spAutoFit/>
          </a:bodyPr>
          <a:lstStyle/>
          <a:p>
            <a:pPr marL="12700">
              <a:lnSpc>
                <a:spcPct val="100000"/>
              </a:lnSpc>
              <a:spcBef>
                <a:spcPts val="105"/>
              </a:spcBef>
            </a:pPr>
            <a:r>
              <a:rPr sz="2800" b="0" spc="-5" dirty="0">
                <a:latin typeface="Microsoft Sans Serif"/>
                <a:cs typeface="Microsoft Sans Serif"/>
              </a:rPr>
              <a:t>Analysis</a:t>
            </a:r>
            <a:r>
              <a:rPr sz="2800" b="0" spc="-35" dirty="0">
                <a:latin typeface="Microsoft Sans Serif"/>
                <a:cs typeface="Microsoft Sans Serif"/>
              </a:rPr>
              <a:t> </a:t>
            </a:r>
            <a:r>
              <a:rPr sz="2800" b="0" dirty="0">
                <a:latin typeface="Microsoft Sans Serif"/>
                <a:cs typeface="Microsoft Sans Serif"/>
              </a:rPr>
              <a:t>Of</a:t>
            </a:r>
            <a:r>
              <a:rPr sz="2800" b="0" spc="-10" dirty="0">
                <a:latin typeface="Microsoft Sans Serif"/>
                <a:cs typeface="Microsoft Sans Serif"/>
              </a:rPr>
              <a:t> </a:t>
            </a:r>
            <a:r>
              <a:rPr sz="2800" b="0" spc="-5" dirty="0">
                <a:latin typeface="Microsoft Sans Serif"/>
                <a:cs typeface="Microsoft Sans Serif"/>
              </a:rPr>
              <a:t>Numerical</a:t>
            </a:r>
            <a:r>
              <a:rPr sz="2800" b="0" spc="55" dirty="0">
                <a:latin typeface="Microsoft Sans Serif"/>
                <a:cs typeface="Microsoft Sans Serif"/>
              </a:rPr>
              <a:t> </a:t>
            </a:r>
            <a:r>
              <a:rPr sz="2800" b="0" spc="-5" dirty="0">
                <a:latin typeface="Microsoft Sans Serif"/>
                <a:cs typeface="Microsoft Sans Serif"/>
              </a:rPr>
              <a:t>column</a:t>
            </a:r>
            <a:endParaRPr sz="2800">
              <a:latin typeface="Microsoft Sans Serif"/>
              <a:cs typeface="Microsoft Sans Serif"/>
            </a:endParaRPr>
          </a:p>
        </p:txBody>
      </p:sp>
      <p:sp>
        <p:nvSpPr>
          <p:cNvPr id="3" name="object 3"/>
          <p:cNvSpPr txBox="1"/>
          <p:nvPr/>
        </p:nvSpPr>
        <p:spPr>
          <a:xfrm>
            <a:off x="4042664" y="4427931"/>
            <a:ext cx="1565910" cy="238125"/>
          </a:xfrm>
          <a:prstGeom prst="rect">
            <a:avLst/>
          </a:prstGeom>
        </p:spPr>
        <p:txBody>
          <a:bodyPr vert="horz" wrap="square" lIns="0" tIns="11430" rIns="0" bIns="0" rtlCol="0">
            <a:spAutoFit/>
          </a:bodyPr>
          <a:lstStyle/>
          <a:p>
            <a:pPr marL="12700">
              <a:lnSpc>
                <a:spcPct val="100000"/>
              </a:lnSpc>
              <a:spcBef>
                <a:spcPts val="90"/>
              </a:spcBef>
            </a:pPr>
            <a:r>
              <a:rPr sz="1400" spc="-10" dirty="0">
                <a:solidFill>
                  <a:srgbClr val="1F1F1F"/>
                </a:solidFill>
                <a:latin typeface="Microsoft Sans Serif"/>
                <a:cs typeface="Microsoft Sans Serif"/>
              </a:rPr>
              <a:t>Da</a:t>
            </a:r>
            <a:r>
              <a:rPr sz="1400" spc="-15" dirty="0">
                <a:solidFill>
                  <a:srgbClr val="1F1F1F"/>
                </a:solidFill>
                <a:latin typeface="Microsoft Sans Serif"/>
                <a:cs typeface="Microsoft Sans Serif"/>
              </a:rPr>
              <a:t>t</a:t>
            </a:r>
            <a:r>
              <a:rPr sz="1400" spc="-5" dirty="0">
                <a:solidFill>
                  <a:srgbClr val="1F1F1F"/>
                </a:solidFill>
                <a:latin typeface="Microsoft Sans Serif"/>
                <a:cs typeface="Microsoft Sans Serif"/>
              </a:rPr>
              <a:t>a</a:t>
            </a:r>
            <a:r>
              <a:rPr sz="1400" spc="-45" dirty="0">
                <a:solidFill>
                  <a:srgbClr val="1F1F1F"/>
                </a:solidFill>
                <a:latin typeface="Microsoft Sans Serif"/>
                <a:cs typeface="Microsoft Sans Serif"/>
              </a:rPr>
              <a:t> </a:t>
            </a:r>
            <a:r>
              <a:rPr sz="1400" spc="-5" dirty="0">
                <a:solidFill>
                  <a:srgbClr val="1F1F1F"/>
                </a:solidFill>
                <a:latin typeface="Microsoft Sans Serif"/>
                <a:cs typeface="Microsoft Sans Serif"/>
              </a:rPr>
              <a:t>t</a:t>
            </a:r>
            <a:r>
              <a:rPr sz="1400" spc="-20" dirty="0">
                <a:solidFill>
                  <a:srgbClr val="1F1F1F"/>
                </a:solidFill>
                <a:latin typeface="Microsoft Sans Serif"/>
                <a:cs typeface="Microsoft Sans Serif"/>
              </a:rPr>
              <a:t>r</a:t>
            </a:r>
            <a:r>
              <a:rPr sz="1400" spc="-15" dirty="0">
                <a:solidFill>
                  <a:srgbClr val="1F1F1F"/>
                </a:solidFill>
                <a:latin typeface="Microsoft Sans Serif"/>
                <a:cs typeface="Microsoft Sans Serif"/>
              </a:rPr>
              <a:t>an</a:t>
            </a:r>
            <a:r>
              <a:rPr sz="1400" spc="-5" dirty="0">
                <a:solidFill>
                  <a:srgbClr val="1F1F1F"/>
                </a:solidFill>
                <a:latin typeface="Microsoft Sans Serif"/>
                <a:cs typeface="Microsoft Sans Serif"/>
              </a:rPr>
              <a:t>sf</a:t>
            </a:r>
            <a:r>
              <a:rPr sz="1400" spc="-15" dirty="0">
                <a:solidFill>
                  <a:srgbClr val="1F1F1F"/>
                </a:solidFill>
                <a:latin typeface="Microsoft Sans Serif"/>
                <a:cs typeface="Microsoft Sans Serif"/>
              </a:rPr>
              <a:t>or</a:t>
            </a:r>
            <a:r>
              <a:rPr sz="1400" spc="5" dirty="0">
                <a:solidFill>
                  <a:srgbClr val="1F1F1F"/>
                </a:solidFill>
                <a:latin typeface="Microsoft Sans Serif"/>
                <a:cs typeface="Microsoft Sans Serif"/>
              </a:rPr>
              <a:t>m</a:t>
            </a:r>
            <a:r>
              <a:rPr sz="1400" spc="-15" dirty="0">
                <a:solidFill>
                  <a:srgbClr val="1F1F1F"/>
                </a:solidFill>
                <a:latin typeface="Microsoft Sans Serif"/>
                <a:cs typeface="Microsoft Sans Serif"/>
              </a:rPr>
              <a:t>a</a:t>
            </a:r>
            <a:r>
              <a:rPr sz="1400" spc="-5" dirty="0">
                <a:solidFill>
                  <a:srgbClr val="1F1F1F"/>
                </a:solidFill>
                <a:latin typeface="Microsoft Sans Serif"/>
                <a:cs typeface="Microsoft Sans Serif"/>
              </a:rPr>
              <a:t>ti</a:t>
            </a:r>
            <a:r>
              <a:rPr sz="1400" spc="-20" dirty="0">
                <a:solidFill>
                  <a:srgbClr val="1F1F1F"/>
                </a:solidFill>
                <a:latin typeface="Microsoft Sans Serif"/>
                <a:cs typeface="Microsoft Sans Serif"/>
              </a:rPr>
              <a:t>o</a:t>
            </a:r>
            <a:r>
              <a:rPr sz="1400" spc="-5" dirty="0">
                <a:solidFill>
                  <a:srgbClr val="1F1F1F"/>
                </a:solidFill>
                <a:latin typeface="Microsoft Sans Serif"/>
                <a:cs typeface="Microsoft Sans Serif"/>
              </a:rPr>
              <a:t>n</a:t>
            </a:r>
            <a:endParaRPr sz="1400">
              <a:latin typeface="Microsoft Sans Serif"/>
              <a:cs typeface="Microsoft Sans Serif"/>
            </a:endParaRPr>
          </a:p>
        </p:txBody>
      </p:sp>
      <p:pic>
        <p:nvPicPr>
          <p:cNvPr id="4" name="object 4"/>
          <p:cNvPicPr/>
          <p:nvPr/>
        </p:nvPicPr>
        <p:blipFill>
          <a:blip r:embed="rId2" cstate="print"/>
          <a:stretch>
            <a:fillRect/>
          </a:stretch>
        </p:blipFill>
        <p:spPr>
          <a:xfrm>
            <a:off x="428307" y="795718"/>
            <a:ext cx="4255277" cy="3566159"/>
          </a:xfrm>
          <a:prstGeom prst="rect">
            <a:avLst/>
          </a:prstGeom>
        </p:spPr>
      </p:pic>
      <p:pic>
        <p:nvPicPr>
          <p:cNvPr id="5" name="object 5"/>
          <p:cNvPicPr/>
          <p:nvPr/>
        </p:nvPicPr>
        <p:blipFill>
          <a:blip r:embed="rId3" cstate="print"/>
          <a:stretch>
            <a:fillRect/>
          </a:stretch>
        </p:blipFill>
        <p:spPr>
          <a:xfrm>
            <a:off x="5191913" y="795718"/>
            <a:ext cx="3603834" cy="35661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404" y="117424"/>
            <a:ext cx="2197100" cy="454025"/>
          </a:xfrm>
          <a:prstGeom prst="rect">
            <a:avLst/>
          </a:prstGeom>
        </p:spPr>
        <p:txBody>
          <a:bodyPr vert="horz" wrap="square" lIns="0" tIns="13970" rIns="0" bIns="0" rtlCol="0">
            <a:spAutoFit/>
          </a:bodyPr>
          <a:lstStyle/>
          <a:p>
            <a:pPr marL="12700">
              <a:lnSpc>
                <a:spcPct val="100000"/>
              </a:lnSpc>
              <a:spcBef>
                <a:spcPts val="110"/>
              </a:spcBef>
            </a:pPr>
            <a:r>
              <a:rPr sz="2800" spc="-5" dirty="0"/>
              <a:t>Conclusion</a:t>
            </a:r>
            <a:endParaRPr sz="2800"/>
          </a:p>
        </p:txBody>
      </p:sp>
      <p:sp>
        <p:nvSpPr>
          <p:cNvPr id="3" name="object 3"/>
          <p:cNvSpPr txBox="1"/>
          <p:nvPr/>
        </p:nvSpPr>
        <p:spPr>
          <a:xfrm>
            <a:off x="749604" y="916210"/>
            <a:ext cx="7549515" cy="2948692"/>
          </a:xfrm>
          <a:prstGeom prst="rect">
            <a:avLst/>
          </a:prstGeom>
        </p:spPr>
        <p:txBody>
          <a:bodyPr vert="horz" wrap="square" lIns="0" tIns="118745" rIns="0" bIns="0" rtlCol="0">
            <a:spAutoFit/>
          </a:bodyPr>
          <a:lstStyle/>
          <a:p>
            <a:pPr marL="299085" indent="-287020">
              <a:lnSpc>
                <a:spcPct val="100000"/>
              </a:lnSpc>
              <a:spcBef>
                <a:spcPts val="935"/>
              </a:spcBef>
              <a:buFont typeface="Wingdings"/>
              <a:buChar char=""/>
              <a:tabLst>
                <a:tab pos="299085" algn="l"/>
                <a:tab pos="299720" algn="l"/>
              </a:tabLst>
            </a:pPr>
            <a:r>
              <a:rPr sz="1400" spc="-10" dirty="0">
                <a:solidFill>
                  <a:srgbClr val="124F5C"/>
                </a:solidFill>
                <a:latin typeface="Times New Roman"/>
                <a:cs typeface="Times New Roman"/>
              </a:rPr>
              <a:t>We</a:t>
            </a:r>
            <a:r>
              <a:rPr sz="1400" spc="15" dirty="0">
                <a:solidFill>
                  <a:srgbClr val="124F5C"/>
                </a:solidFill>
                <a:latin typeface="Times New Roman"/>
                <a:cs typeface="Times New Roman"/>
              </a:rPr>
              <a:t> </a:t>
            </a:r>
            <a:r>
              <a:rPr sz="1400" spc="-5" dirty="0">
                <a:solidFill>
                  <a:srgbClr val="124F5C"/>
                </a:solidFill>
                <a:latin typeface="Times New Roman"/>
                <a:cs typeface="Times New Roman"/>
              </a:rPr>
              <a:t>can</a:t>
            </a:r>
            <a:r>
              <a:rPr sz="1400" spc="10" dirty="0">
                <a:solidFill>
                  <a:srgbClr val="124F5C"/>
                </a:solidFill>
                <a:latin typeface="Times New Roman"/>
                <a:cs typeface="Times New Roman"/>
              </a:rPr>
              <a:t> </a:t>
            </a:r>
            <a:r>
              <a:rPr sz="1400" spc="-15" dirty="0">
                <a:solidFill>
                  <a:srgbClr val="124F5C"/>
                </a:solidFill>
                <a:latin typeface="Times New Roman"/>
                <a:cs typeface="Times New Roman"/>
              </a:rPr>
              <a:t>conclude</a:t>
            </a:r>
            <a:r>
              <a:rPr sz="1400" spc="85" dirty="0">
                <a:solidFill>
                  <a:srgbClr val="124F5C"/>
                </a:solidFill>
                <a:latin typeface="Times New Roman"/>
                <a:cs typeface="Times New Roman"/>
              </a:rPr>
              <a:t> </a:t>
            </a:r>
            <a:r>
              <a:rPr sz="1400" spc="-15" dirty="0">
                <a:solidFill>
                  <a:srgbClr val="124F5C"/>
                </a:solidFill>
                <a:latin typeface="Times New Roman"/>
                <a:cs typeface="Times New Roman"/>
              </a:rPr>
              <a:t>that</a:t>
            </a:r>
            <a:r>
              <a:rPr sz="1400" spc="35" dirty="0">
                <a:solidFill>
                  <a:srgbClr val="124F5C"/>
                </a:solidFill>
                <a:latin typeface="Times New Roman"/>
                <a:cs typeface="Times New Roman"/>
              </a:rPr>
              <a:t> </a:t>
            </a:r>
            <a:r>
              <a:rPr sz="1400" spc="-20" dirty="0">
                <a:solidFill>
                  <a:srgbClr val="124F5C"/>
                </a:solidFill>
                <a:latin typeface="Times New Roman"/>
                <a:cs typeface="Times New Roman"/>
              </a:rPr>
              <a:t>most</a:t>
            </a:r>
            <a:r>
              <a:rPr sz="1400" spc="60" dirty="0">
                <a:solidFill>
                  <a:srgbClr val="124F5C"/>
                </a:solidFill>
                <a:latin typeface="Times New Roman"/>
                <a:cs typeface="Times New Roman"/>
              </a:rPr>
              <a:t> </a:t>
            </a:r>
            <a:r>
              <a:rPr sz="1400" spc="-5" dirty="0">
                <a:solidFill>
                  <a:srgbClr val="124F5C"/>
                </a:solidFill>
                <a:latin typeface="Times New Roman"/>
                <a:cs typeface="Times New Roman"/>
              </a:rPr>
              <a:t>of</a:t>
            </a:r>
            <a:r>
              <a:rPr sz="1400" spc="5"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0" dirty="0">
                <a:solidFill>
                  <a:srgbClr val="124F5C"/>
                </a:solidFill>
                <a:latin typeface="Times New Roman"/>
                <a:cs typeface="Times New Roman"/>
              </a:rPr>
              <a:t> </a:t>
            </a:r>
            <a:r>
              <a:rPr sz="1400" spc="-15" dirty="0">
                <a:solidFill>
                  <a:srgbClr val="124F5C"/>
                </a:solidFill>
                <a:latin typeface="Times New Roman"/>
                <a:cs typeface="Times New Roman"/>
              </a:rPr>
              <a:t>customers</a:t>
            </a:r>
            <a:r>
              <a:rPr sz="1400" spc="120" dirty="0">
                <a:solidFill>
                  <a:srgbClr val="124F5C"/>
                </a:solidFill>
                <a:latin typeface="Times New Roman"/>
                <a:cs typeface="Times New Roman"/>
              </a:rPr>
              <a:t> </a:t>
            </a:r>
            <a:r>
              <a:rPr sz="1400" spc="-20" dirty="0">
                <a:solidFill>
                  <a:srgbClr val="124F5C"/>
                </a:solidFill>
                <a:latin typeface="Times New Roman"/>
                <a:cs typeface="Times New Roman"/>
              </a:rPr>
              <a:t>have</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purchase</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5" dirty="0">
                <a:solidFill>
                  <a:srgbClr val="124F5C"/>
                </a:solidFill>
                <a:latin typeface="Times New Roman"/>
                <a:cs typeface="Times New Roman"/>
              </a:rPr>
              <a:t> </a:t>
            </a:r>
            <a:r>
              <a:rPr sz="1400" spc="-20" dirty="0">
                <a:solidFill>
                  <a:srgbClr val="124F5C"/>
                </a:solidFill>
                <a:latin typeface="Times New Roman"/>
                <a:cs typeface="Times New Roman"/>
              </a:rPr>
              <a:t>items</a:t>
            </a:r>
            <a:r>
              <a:rPr sz="1400" spc="90" dirty="0">
                <a:solidFill>
                  <a:srgbClr val="124F5C"/>
                </a:solidFill>
                <a:latin typeface="Times New Roman"/>
                <a:cs typeface="Times New Roman"/>
              </a:rPr>
              <a:t> </a:t>
            </a:r>
            <a:r>
              <a:rPr sz="1400" spc="-20" dirty="0">
                <a:solidFill>
                  <a:srgbClr val="124F5C"/>
                </a:solidFill>
                <a:latin typeface="Times New Roman"/>
                <a:cs typeface="Times New Roman"/>
              </a:rPr>
              <a:t>in</a:t>
            </a:r>
            <a:r>
              <a:rPr sz="1400" spc="35" dirty="0">
                <a:solidFill>
                  <a:srgbClr val="124F5C"/>
                </a:solidFill>
                <a:latin typeface="Times New Roman"/>
                <a:cs typeface="Times New Roman"/>
              </a:rPr>
              <a:t> </a:t>
            </a:r>
            <a:r>
              <a:rPr sz="1400" spc="-15" dirty="0">
                <a:solidFill>
                  <a:srgbClr val="124F5C"/>
                </a:solidFill>
                <a:latin typeface="Times New Roman"/>
                <a:cs typeface="Times New Roman"/>
              </a:rPr>
              <a:t>Thursday</a:t>
            </a:r>
            <a:r>
              <a:rPr sz="1400" spc="90" dirty="0">
                <a:solidFill>
                  <a:srgbClr val="124F5C"/>
                </a:solidFill>
                <a:latin typeface="Times New Roman"/>
                <a:cs typeface="Times New Roman"/>
              </a:rPr>
              <a:t> </a:t>
            </a:r>
            <a:r>
              <a:rPr sz="1400" spc="-10" dirty="0">
                <a:solidFill>
                  <a:srgbClr val="124F5C"/>
                </a:solidFill>
                <a:latin typeface="Times New Roman"/>
                <a:cs typeface="Times New Roman"/>
              </a:rPr>
              <a:t>Wednesday</a:t>
            </a:r>
            <a:r>
              <a:rPr sz="1400" spc="60" dirty="0">
                <a:solidFill>
                  <a:srgbClr val="124F5C"/>
                </a:solidFill>
                <a:latin typeface="Times New Roman"/>
                <a:cs typeface="Times New Roman"/>
              </a:rPr>
              <a:t> </a:t>
            </a:r>
            <a:r>
              <a:rPr sz="1400" spc="-15" dirty="0">
                <a:solidFill>
                  <a:srgbClr val="124F5C"/>
                </a:solidFill>
                <a:latin typeface="Times New Roman"/>
                <a:cs typeface="Times New Roman"/>
              </a:rPr>
              <a:t>and</a:t>
            </a:r>
            <a:endParaRPr sz="1400" dirty="0">
              <a:latin typeface="Times New Roman"/>
              <a:cs typeface="Times New Roman"/>
            </a:endParaRPr>
          </a:p>
          <a:p>
            <a:pPr marL="299085">
              <a:lnSpc>
                <a:spcPct val="100000"/>
              </a:lnSpc>
              <a:spcBef>
                <a:spcPts val="840"/>
              </a:spcBef>
            </a:pPr>
            <a:r>
              <a:rPr sz="1400" spc="-10" dirty="0">
                <a:solidFill>
                  <a:srgbClr val="124F5C"/>
                </a:solidFill>
                <a:latin typeface="Times New Roman"/>
                <a:cs typeface="Times New Roman"/>
              </a:rPr>
              <a:t>Tuesday</a:t>
            </a:r>
            <a:endParaRPr sz="1400" dirty="0">
              <a:latin typeface="Times New Roman"/>
              <a:cs typeface="Times New Roman"/>
            </a:endParaRPr>
          </a:p>
          <a:p>
            <a:pPr marL="299085" marR="393700" indent="-287020">
              <a:lnSpc>
                <a:spcPts val="2520"/>
              </a:lnSpc>
              <a:spcBef>
                <a:spcPts val="225"/>
              </a:spcBef>
              <a:buFont typeface="Wingdings"/>
              <a:buChar char=""/>
              <a:tabLst>
                <a:tab pos="299085" algn="l"/>
                <a:tab pos="299720" algn="l"/>
              </a:tabLst>
            </a:pPr>
            <a:r>
              <a:rPr sz="1400" spc="-20" dirty="0">
                <a:solidFill>
                  <a:srgbClr val="124F5C"/>
                </a:solidFill>
                <a:latin typeface="Times New Roman"/>
                <a:cs typeface="Times New Roman"/>
              </a:rPr>
              <a:t>The most </a:t>
            </a:r>
            <a:r>
              <a:rPr sz="1400" spc="-25" dirty="0">
                <a:solidFill>
                  <a:srgbClr val="124F5C"/>
                </a:solidFill>
                <a:latin typeface="Times New Roman"/>
                <a:cs typeface="Times New Roman"/>
              </a:rPr>
              <a:t>numbers</a:t>
            </a:r>
            <a:r>
              <a:rPr sz="1400" spc="-20" dirty="0">
                <a:solidFill>
                  <a:srgbClr val="124F5C"/>
                </a:solidFill>
                <a:latin typeface="Times New Roman"/>
                <a:cs typeface="Times New Roman"/>
              </a:rPr>
              <a:t> </a:t>
            </a:r>
            <a:r>
              <a:rPr sz="1400" spc="-5" dirty="0">
                <a:solidFill>
                  <a:srgbClr val="124F5C"/>
                </a:solidFill>
                <a:latin typeface="Times New Roman"/>
                <a:cs typeface="Times New Roman"/>
              </a:rPr>
              <a:t>of </a:t>
            </a:r>
            <a:r>
              <a:rPr sz="1400" spc="-15" dirty="0">
                <a:solidFill>
                  <a:srgbClr val="124F5C"/>
                </a:solidFill>
                <a:latin typeface="Times New Roman"/>
                <a:cs typeface="Times New Roman"/>
              </a:rPr>
              <a:t>customers</a:t>
            </a:r>
            <a:r>
              <a:rPr sz="1400" spc="-10" dirty="0">
                <a:solidFill>
                  <a:srgbClr val="124F5C"/>
                </a:solidFill>
                <a:latin typeface="Times New Roman"/>
                <a:cs typeface="Times New Roman"/>
              </a:rPr>
              <a:t> </a:t>
            </a:r>
            <a:r>
              <a:rPr sz="1400" spc="-20" dirty="0">
                <a:solidFill>
                  <a:srgbClr val="124F5C"/>
                </a:solidFill>
                <a:latin typeface="Times New Roman"/>
                <a:cs typeface="Times New Roman"/>
              </a:rPr>
              <a:t>have </a:t>
            </a:r>
            <a:r>
              <a:rPr sz="1400" spc="-15" dirty="0">
                <a:solidFill>
                  <a:srgbClr val="124F5C"/>
                </a:solidFill>
                <a:latin typeface="Times New Roman"/>
                <a:cs typeface="Times New Roman"/>
              </a:rPr>
              <a:t>purchase the </a:t>
            </a:r>
            <a:r>
              <a:rPr sz="1400" spc="-25" dirty="0">
                <a:solidFill>
                  <a:srgbClr val="124F5C"/>
                </a:solidFill>
                <a:latin typeface="Times New Roman"/>
                <a:cs typeface="Times New Roman"/>
              </a:rPr>
              <a:t>gifts</a:t>
            </a:r>
            <a:r>
              <a:rPr sz="1400" spc="-20" dirty="0">
                <a:solidFill>
                  <a:srgbClr val="124F5C"/>
                </a:solidFill>
                <a:latin typeface="Times New Roman"/>
                <a:cs typeface="Times New Roman"/>
              </a:rPr>
              <a:t> in </a:t>
            </a:r>
            <a:r>
              <a:rPr sz="1400" spc="-15" dirty="0">
                <a:solidFill>
                  <a:srgbClr val="124F5C"/>
                </a:solidFill>
                <a:latin typeface="Times New Roman"/>
                <a:cs typeface="Times New Roman"/>
              </a:rPr>
              <a:t>the </a:t>
            </a:r>
            <a:r>
              <a:rPr sz="1400" spc="-25" dirty="0">
                <a:solidFill>
                  <a:srgbClr val="124F5C"/>
                </a:solidFill>
                <a:latin typeface="Times New Roman"/>
                <a:cs typeface="Times New Roman"/>
              </a:rPr>
              <a:t>month</a:t>
            </a:r>
            <a:r>
              <a:rPr sz="1400" spc="-20" dirty="0">
                <a:solidFill>
                  <a:srgbClr val="124F5C"/>
                </a:solidFill>
                <a:latin typeface="Times New Roman"/>
                <a:cs typeface="Times New Roman"/>
              </a:rPr>
              <a:t> </a:t>
            </a:r>
            <a:r>
              <a:rPr sz="1400" spc="-5" dirty="0">
                <a:solidFill>
                  <a:srgbClr val="124F5C"/>
                </a:solidFill>
                <a:latin typeface="Times New Roman"/>
                <a:cs typeface="Times New Roman"/>
              </a:rPr>
              <a:t>of </a:t>
            </a:r>
            <a:r>
              <a:rPr sz="1400" spc="-15" dirty="0">
                <a:solidFill>
                  <a:srgbClr val="124F5C"/>
                </a:solidFill>
                <a:latin typeface="Times New Roman"/>
                <a:cs typeface="Times New Roman"/>
              </a:rPr>
              <a:t>November </a:t>
            </a:r>
            <a:r>
              <a:rPr sz="1400" spc="-5" dirty="0">
                <a:solidFill>
                  <a:srgbClr val="124F5C"/>
                </a:solidFill>
                <a:latin typeface="Times New Roman"/>
                <a:cs typeface="Times New Roman"/>
              </a:rPr>
              <a:t>,October </a:t>
            </a:r>
            <a:r>
              <a:rPr sz="1400" spc="-15" dirty="0">
                <a:solidFill>
                  <a:srgbClr val="124F5C"/>
                </a:solidFill>
                <a:latin typeface="Times New Roman"/>
                <a:cs typeface="Times New Roman"/>
              </a:rPr>
              <a:t>and </a:t>
            </a:r>
            <a:r>
              <a:rPr sz="1400" spc="-335" dirty="0">
                <a:solidFill>
                  <a:srgbClr val="124F5C"/>
                </a:solidFill>
                <a:latin typeface="Times New Roman"/>
                <a:cs typeface="Times New Roman"/>
              </a:rPr>
              <a:t> </a:t>
            </a:r>
            <a:r>
              <a:rPr sz="1400" spc="-15" dirty="0">
                <a:solidFill>
                  <a:srgbClr val="124F5C"/>
                </a:solidFill>
                <a:latin typeface="Times New Roman"/>
                <a:cs typeface="Times New Roman"/>
              </a:rPr>
              <a:t>December</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September</a:t>
            </a:r>
            <a:endParaRPr sz="1400" dirty="0">
              <a:latin typeface="Times New Roman"/>
              <a:cs typeface="Times New Roman"/>
            </a:endParaRPr>
          </a:p>
          <a:p>
            <a:pPr marL="299085" indent="-287020">
              <a:lnSpc>
                <a:spcPct val="100000"/>
              </a:lnSpc>
              <a:spcBef>
                <a:spcPts val="620"/>
              </a:spcBef>
              <a:buFont typeface="Wingdings"/>
              <a:buChar char=""/>
              <a:tabLst>
                <a:tab pos="299085" algn="l"/>
                <a:tab pos="299720" algn="l"/>
              </a:tabLst>
            </a:pPr>
            <a:r>
              <a:rPr sz="1400" spc="-5" dirty="0">
                <a:solidFill>
                  <a:srgbClr val="124F5C"/>
                </a:solidFill>
                <a:latin typeface="Times New Roman"/>
                <a:cs typeface="Times New Roman"/>
              </a:rPr>
              <a:t>Most</a:t>
            </a:r>
            <a:r>
              <a:rPr sz="1400" spc="5" dirty="0">
                <a:solidFill>
                  <a:srgbClr val="124F5C"/>
                </a:solidFill>
                <a:latin typeface="Times New Roman"/>
                <a:cs typeface="Times New Roman"/>
              </a:rPr>
              <a:t> </a:t>
            </a:r>
            <a:r>
              <a:rPr sz="1400" spc="-5" dirty="0">
                <a:solidFill>
                  <a:srgbClr val="124F5C"/>
                </a:solidFill>
                <a:latin typeface="Times New Roman"/>
                <a:cs typeface="Times New Roman"/>
              </a:rPr>
              <a:t>of</a:t>
            </a:r>
            <a:r>
              <a:rPr sz="1400"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0" dirty="0">
                <a:solidFill>
                  <a:srgbClr val="124F5C"/>
                </a:solidFill>
                <a:latin typeface="Times New Roman"/>
                <a:cs typeface="Times New Roman"/>
              </a:rPr>
              <a:t> </a:t>
            </a:r>
            <a:r>
              <a:rPr sz="1400" spc="-15" dirty="0">
                <a:solidFill>
                  <a:srgbClr val="124F5C"/>
                </a:solidFill>
                <a:latin typeface="Times New Roman"/>
                <a:cs typeface="Times New Roman"/>
              </a:rPr>
              <a:t>customers</a:t>
            </a:r>
            <a:r>
              <a:rPr sz="1400" spc="85" dirty="0">
                <a:solidFill>
                  <a:srgbClr val="124F5C"/>
                </a:solidFill>
                <a:latin typeface="Times New Roman"/>
                <a:cs typeface="Times New Roman"/>
              </a:rPr>
              <a:t> </a:t>
            </a:r>
            <a:r>
              <a:rPr sz="1400" spc="-20" dirty="0">
                <a:solidFill>
                  <a:srgbClr val="124F5C"/>
                </a:solidFill>
                <a:latin typeface="Times New Roman"/>
                <a:cs typeface="Times New Roman"/>
              </a:rPr>
              <a:t>have</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purchase</a:t>
            </a:r>
            <a:r>
              <a:rPr sz="1400" spc="90"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0" dirty="0">
                <a:solidFill>
                  <a:srgbClr val="124F5C"/>
                </a:solidFill>
                <a:latin typeface="Times New Roman"/>
                <a:cs typeface="Times New Roman"/>
              </a:rPr>
              <a:t> </a:t>
            </a:r>
            <a:r>
              <a:rPr sz="1400" spc="-20" dirty="0">
                <a:solidFill>
                  <a:srgbClr val="124F5C"/>
                </a:solidFill>
                <a:latin typeface="Times New Roman"/>
                <a:cs typeface="Times New Roman"/>
              </a:rPr>
              <a:t>items</a:t>
            </a:r>
            <a:r>
              <a:rPr sz="1400" spc="90" dirty="0">
                <a:solidFill>
                  <a:srgbClr val="124F5C"/>
                </a:solidFill>
                <a:latin typeface="Times New Roman"/>
                <a:cs typeface="Times New Roman"/>
              </a:rPr>
              <a:t> </a:t>
            </a:r>
            <a:r>
              <a:rPr sz="1400" spc="-20" dirty="0">
                <a:solidFill>
                  <a:srgbClr val="124F5C"/>
                </a:solidFill>
                <a:latin typeface="Times New Roman"/>
                <a:cs typeface="Times New Roman"/>
              </a:rPr>
              <a:t>in</a:t>
            </a:r>
            <a:r>
              <a:rPr sz="1400" spc="35" dirty="0">
                <a:solidFill>
                  <a:srgbClr val="124F5C"/>
                </a:solidFill>
                <a:latin typeface="Times New Roman"/>
                <a:cs typeface="Times New Roman"/>
              </a:rPr>
              <a:t> </a:t>
            </a:r>
            <a:r>
              <a:rPr sz="1400" spc="-15" dirty="0">
                <a:solidFill>
                  <a:srgbClr val="124F5C"/>
                </a:solidFill>
                <a:latin typeface="Times New Roman"/>
                <a:cs typeface="Times New Roman"/>
              </a:rPr>
              <a:t>Afternoon</a:t>
            </a:r>
            <a:r>
              <a:rPr sz="1400" spc="100" dirty="0">
                <a:solidFill>
                  <a:srgbClr val="124F5C"/>
                </a:solidFill>
                <a:latin typeface="Times New Roman"/>
                <a:cs typeface="Times New Roman"/>
              </a:rPr>
              <a:t> </a:t>
            </a:r>
            <a:r>
              <a:rPr sz="1400" spc="-10" dirty="0">
                <a:solidFill>
                  <a:srgbClr val="124F5C"/>
                </a:solidFill>
                <a:latin typeface="Times New Roman"/>
                <a:cs typeface="Times New Roman"/>
              </a:rPr>
              <a:t>,moderate</a:t>
            </a:r>
            <a:r>
              <a:rPr sz="1400" spc="60" dirty="0">
                <a:solidFill>
                  <a:srgbClr val="124F5C"/>
                </a:solidFill>
                <a:latin typeface="Times New Roman"/>
                <a:cs typeface="Times New Roman"/>
              </a:rPr>
              <a:t> </a:t>
            </a:r>
            <a:r>
              <a:rPr sz="1400" spc="-20" dirty="0">
                <a:solidFill>
                  <a:srgbClr val="124F5C"/>
                </a:solidFill>
                <a:latin typeface="Times New Roman"/>
                <a:cs typeface="Times New Roman"/>
              </a:rPr>
              <a:t>numbers</a:t>
            </a:r>
            <a:r>
              <a:rPr sz="1400" spc="140" dirty="0">
                <a:solidFill>
                  <a:srgbClr val="124F5C"/>
                </a:solidFill>
                <a:latin typeface="Times New Roman"/>
                <a:cs typeface="Times New Roman"/>
              </a:rPr>
              <a:t> </a:t>
            </a:r>
            <a:r>
              <a:rPr sz="1400" spc="-5" dirty="0">
                <a:solidFill>
                  <a:srgbClr val="124F5C"/>
                </a:solidFill>
                <a:latin typeface="Times New Roman"/>
                <a:cs typeface="Times New Roman"/>
              </a:rPr>
              <a:t>of</a:t>
            </a:r>
            <a:r>
              <a:rPr sz="1400" dirty="0">
                <a:solidFill>
                  <a:srgbClr val="124F5C"/>
                </a:solidFill>
                <a:latin typeface="Times New Roman"/>
                <a:cs typeface="Times New Roman"/>
              </a:rPr>
              <a:t> </a:t>
            </a:r>
            <a:r>
              <a:rPr sz="1400" spc="-15" dirty="0">
                <a:solidFill>
                  <a:srgbClr val="124F5C"/>
                </a:solidFill>
                <a:latin typeface="Times New Roman"/>
                <a:cs typeface="Times New Roman"/>
              </a:rPr>
              <a:t>customers</a:t>
            </a:r>
            <a:r>
              <a:rPr sz="1400" spc="114" dirty="0">
                <a:solidFill>
                  <a:srgbClr val="124F5C"/>
                </a:solidFill>
                <a:latin typeface="Times New Roman"/>
                <a:cs typeface="Times New Roman"/>
              </a:rPr>
              <a:t> </a:t>
            </a:r>
            <a:r>
              <a:rPr sz="1400" spc="-20" dirty="0">
                <a:solidFill>
                  <a:srgbClr val="124F5C"/>
                </a:solidFill>
                <a:latin typeface="Times New Roman"/>
                <a:cs typeface="Times New Roman"/>
              </a:rPr>
              <a:t>have</a:t>
            </a:r>
            <a:endParaRPr sz="1400" dirty="0">
              <a:latin typeface="Times New Roman"/>
              <a:cs typeface="Times New Roman"/>
            </a:endParaRPr>
          </a:p>
          <a:p>
            <a:pPr marL="299085">
              <a:lnSpc>
                <a:spcPct val="100000"/>
              </a:lnSpc>
              <a:spcBef>
                <a:spcPts val="845"/>
              </a:spcBef>
            </a:pPr>
            <a:r>
              <a:rPr sz="1400" spc="-15" dirty="0">
                <a:solidFill>
                  <a:srgbClr val="124F5C"/>
                </a:solidFill>
                <a:latin typeface="Times New Roman"/>
                <a:cs typeface="Times New Roman"/>
              </a:rPr>
              <a:t>purchase</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0" dirty="0">
                <a:solidFill>
                  <a:srgbClr val="124F5C"/>
                </a:solidFill>
                <a:latin typeface="Times New Roman"/>
                <a:cs typeface="Times New Roman"/>
              </a:rPr>
              <a:t> </a:t>
            </a:r>
            <a:r>
              <a:rPr sz="1400" spc="-20" dirty="0">
                <a:solidFill>
                  <a:srgbClr val="124F5C"/>
                </a:solidFill>
                <a:latin typeface="Times New Roman"/>
                <a:cs typeface="Times New Roman"/>
              </a:rPr>
              <a:t>items</a:t>
            </a:r>
            <a:r>
              <a:rPr sz="1400" spc="95" dirty="0">
                <a:solidFill>
                  <a:srgbClr val="124F5C"/>
                </a:solidFill>
                <a:latin typeface="Times New Roman"/>
                <a:cs typeface="Times New Roman"/>
              </a:rPr>
              <a:t> </a:t>
            </a:r>
            <a:r>
              <a:rPr sz="1400" spc="-20" dirty="0">
                <a:solidFill>
                  <a:srgbClr val="124F5C"/>
                </a:solidFill>
                <a:latin typeface="Times New Roman"/>
                <a:cs typeface="Times New Roman"/>
              </a:rPr>
              <a:t>in</a:t>
            </a:r>
            <a:r>
              <a:rPr sz="1400" spc="35" dirty="0">
                <a:solidFill>
                  <a:srgbClr val="124F5C"/>
                </a:solidFill>
                <a:latin typeface="Times New Roman"/>
                <a:cs typeface="Times New Roman"/>
              </a:rPr>
              <a:t> </a:t>
            </a:r>
            <a:r>
              <a:rPr sz="1400" spc="-15" dirty="0">
                <a:solidFill>
                  <a:srgbClr val="124F5C"/>
                </a:solidFill>
                <a:latin typeface="Times New Roman"/>
                <a:cs typeface="Times New Roman"/>
              </a:rPr>
              <a:t>Morning</a:t>
            </a:r>
            <a:r>
              <a:rPr sz="1400" spc="90" dirty="0">
                <a:solidFill>
                  <a:srgbClr val="124F5C"/>
                </a:solidFill>
                <a:latin typeface="Times New Roman"/>
                <a:cs typeface="Times New Roman"/>
              </a:rPr>
              <a:t> </a:t>
            </a:r>
            <a:r>
              <a:rPr sz="1400" spc="-15" dirty="0">
                <a:solidFill>
                  <a:srgbClr val="124F5C"/>
                </a:solidFill>
                <a:latin typeface="Times New Roman"/>
                <a:cs typeface="Times New Roman"/>
              </a:rPr>
              <a:t>and</a:t>
            </a:r>
            <a:r>
              <a:rPr sz="1400" spc="35" dirty="0">
                <a:solidFill>
                  <a:srgbClr val="124F5C"/>
                </a:solidFill>
                <a:latin typeface="Times New Roman"/>
                <a:cs typeface="Times New Roman"/>
              </a:rPr>
              <a:t> </a:t>
            </a:r>
            <a:r>
              <a:rPr sz="1400" spc="-10" dirty="0">
                <a:solidFill>
                  <a:srgbClr val="124F5C"/>
                </a:solidFill>
                <a:latin typeface="Times New Roman"/>
                <a:cs typeface="Times New Roman"/>
              </a:rPr>
              <a:t>least</a:t>
            </a:r>
            <a:r>
              <a:rPr sz="1400" spc="35" dirty="0">
                <a:solidFill>
                  <a:srgbClr val="124F5C"/>
                </a:solidFill>
                <a:latin typeface="Times New Roman"/>
                <a:cs typeface="Times New Roman"/>
              </a:rPr>
              <a:t> </a:t>
            </a:r>
            <a:r>
              <a:rPr sz="1400" spc="-25" dirty="0">
                <a:solidFill>
                  <a:srgbClr val="124F5C"/>
                </a:solidFill>
                <a:latin typeface="Times New Roman"/>
                <a:cs typeface="Times New Roman"/>
              </a:rPr>
              <a:t>numbers</a:t>
            </a:r>
            <a:r>
              <a:rPr sz="1400" spc="145" dirty="0">
                <a:solidFill>
                  <a:srgbClr val="124F5C"/>
                </a:solidFill>
                <a:latin typeface="Times New Roman"/>
                <a:cs typeface="Times New Roman"/>
              </a:rPr>
              <a:t> </a:t>
            </a:r>
            <a:r>
              <a:rPr sz="1400" spc="-5" dirty="0">
                <a:solidFill>
                  <a:srgbClr val="124F5C"/>
                </a:solidFill>
                <a:latin typeface="Times New Roman"/>
                <a:cs typeface="Times New Roman"/>
              </a:rPr>
              <a:t>of</a:t>
            </a:r>
            <a:r>
              <a:rPr sz="1400" spc="5" dirty="0">
                <a:solidFill>
                  <a:srgbClr val="124F5C"/>
                </a:solidFill>
                <a:latin typeface="Times New Roman"/>
                <a:cs typeface="Times New Roman"/>
              </a:rPr>
              <a:t> </a:t>
            </a:r>
            <a:r>
              <a:rPr sz="1400" spc="-15" dirty="0">
                <a:solidFill>
                  <a:srgbClr val="124F5C"/>
                </a:solidFill>
                <a:latin typeface="Times New Roman"/>
                <a:cs typeface="Times New Roman"/>
              </a:rPr>
              <a:t>customers</a:t>
            </a:r>
            <a:r>
              <a:rPr sz="1400" spc="95" dirty="0">
                <a:solidFill>
                  <a:srgbClr val="124F5C"/>
                </a:solidFill>
                <a:latin typeface="Times New Roman"/>
                <a:cs typeface="Times New Roman"/>
              </a:rPr>
              <a:t> </a:t>
            </a:r>
            <a:r>
              <a:rPr sz="1400" spc="-20" dirty="0">
                <a:solidFill>
                  <a:srgbClr val="124F5C"/>
                </a:solidFill>
                <a:latin typeface="Times New Roman"/>
                <a:cs typeface="Times New Roman"/>
              </a:rPr>
              <a:t>have</a:t>
            </a:r>
            <a:r>
              <a:rPr sz="1400" spc="65" dirty="0">
                <a:solidFill>
                  <a:srgbClr val="124F5C"/>
                </a:solidFill>
                <a:latin typeface="Times New Roman"/>
                <a:cs typeface="Times New Roman"/>
              </a:rPr>
              <a:t> </a:t>
            </a:r>
            <a:r>
              <a:rPr sz="1400" spc="-15" dirty="0">
                <a:solidFill>
                  <a:srgbClr val="124F5C"/>
                </a:solidFill>
                <a:latin typeface="Times New Roman"/>
                <a:cs typeface="Times New Roman"/>
              </a:rPr>
              <a:t>purchase</a:t>
            </a:r>
            <a:r>
              <a:rPr sz="1400" spc="90" dirty="0">
                <a:solidFill>
                  <a:srgbClr val="124F5C"/>
                </a:solidFill>
                <a:latin typeface="Times New Roman"/>
                <a:cs typeface="Times New Roman"/>
              </a:rPr>
              <a:t> </a:t>
            </a:r>
            <a:r>
              <a:rPr sz="1400" spc="-15" dirty="0">
                <a:solidFill>
                  <a:srgbClr val="124F5C"/>
                </a:solidFill>
                <a:latin typeface="Times New Roman"/>
                <a:cs typeface="Times New Roman"/>
              </a:rPr>
              <a:t>the</a:t>
            </a:r>
            <a:r>
              <a:rPr sz="1400" spc="40" dirty="0">
                <a:solidFill>
                  <a:srgbClr val="124F5C"/>
                </a:solidFill>
                <a:latin typeface="Times New Roman"/>
                <a:cs typeface="Times New Roman"/>
              </a:rPr>
              <a:t> </a:t>
            </a:r>
            <a:r>
              <a:rPr sz="1400" spc="-20" dirty="0">
                <a:solidFill>
                  <a:srgbClr val="124F5C"/>
                </a:solidFill>
                <a:latin typeface="Times New Roman"/>
                <a:cs typeface="Times New Roman"/>
              </a:rPr>
              <a:t>items</a:t>
            </a:r>
            <a:r>
              <a:rPr sz="1400" spc="95" dirty="0">
                <a:solidFill>
                  <a:srgbClr val="124F5C"/>
                </a:solidFill>
                <a:latin typeface="Times New Roman"/>
                <a:cs typeface="Times New Roman"/>
              </a:rPr>
              <a:t> </a:t>
            </a:r>
            <a:r>
              <a:rPr sz="1400" spc="-20" dirty="0">
                <a:solidFill>
                  <a:srgbClr val="124F5C"/>
                </a:solidFill>
                <a:latin typeface="Times New Roman"/>
                <a:cs typeface="Times New Roman"/>
              </a:rPr>
              <a:t>in</a:t>
            </a:r>
            <a:r>
              <a:rPr sz="1400" spc="35" dirty="0">
                <a:solidFill>
                  <a:srgbClr val="124F5C"/>
                </a:solidFill>
                <a:latin typeface="Times New Roman"/>
                <a:cs typeface="Times New Roman"/>
              </a:rPr>
              <a:t> </a:t>
            </a:r>
            <a:r>
              <a:rPr sz="1400" spc="-20" dirty="0">
                <a:solidFill>
                  <a:srgbClr val="124F5C"/>
                </a:solidFill>
                <a:latin typeface="Times New Roman"/>
                <a:cs typeface="Times New Roman"/>
              </a:rPr>
              <a:t>Evening</a:t>
            </a:r>
            <a:endParaRPr sz="1400" dirty="0">
              <a:latin typeface="Times New Roman"/>
              <a:cs typeface="Times New Roman"/>
            </a:endParaRPr>
          </a:p>
          <a:p>
            <a:pPr marL="299085" indent="-287020">
              <a:lnSpc>
                <a:spcPct val="100000"/>
              </a:lnSpc>
              <a:spcBef>
                <a:spcPts val="840"/>
              </a:spcBef>
              <a:buFont typeface="Wingdings"/>
              <a:buChar char=""/>
              <a:tabLst>
                <a:tab pos="299085" algn="l"/>
                <a:tab pos="299720" algn="l"/>
              </a:tabLst>
            </a:pPr>
            <a:r>
              <a:rPr sz="1400" spc="-10" dirty="0">
                <a:solidFill>
                  <a:srgbClr val="124F5C"/>
                </a:solidFill>
                <a:latin typeface="Times New Roman"/>
                <a:cs typeface="Times New Roman"/>
              </a:rPr>
              <a:t>Top</a:t>
            </a:r>
            <a:r>
              <a:rPr sz="1400" spc="5" dirty="0">
                <a:solidFill>
                  <a:srgbClr val="124F5C"/>
                </a:solidFill>
                <a:latin typeface="Times New Roman"/>
                <a:cs typeface="Times New Roman"/>
              </a:rPr>
              <a:t> </a:t>
            </a:r>
            <a:r>
              <a:rPr sz="1400" spc="-15" dirty="0">
                <a:solidFill>
                  <a:srgbClr val="124F5C"/>
                </a:solidFill>
                <a:latin typeface="Times New Roman"/>
                <a:cs typeface="Times New Roman"/>
              </a:rPr>
              <a:t>countries</a:t>
            </a:r>
            <a:r>
              <a:rPr sz="1400" spc="114" dirty="0">
                <a:solidFill>
                  <a:srgbClr val="124F5C"/>
                </a:solidFill>
                <a:latin typeface="Times New Roman"/>
                <a:cs typeface="Times New Roman"/>
              </a:rPr>
              <a:t> </a:t>
            </a:r>
            <a:r>
              <a:rPr sz="1400" spc="-10" dirty="0">
                <a:solidFill>
                  <a:srgbClr val="124F5C"/>
                </a:solidFill>
                <a:latin typeface="Times New Roman"/>
                <a:cs typeface="Times New Roman"/>
              </a:rPr>
              <a:t>with</a:t>
            </a:r>
            <a:r>
              <a:rPr sz="1400" spc="30" dirty="0">
                <a:solidFill>
                  <a:srgbClr val="124F5C"/>
                </a:solidFill>
                <a:latin typeface="Times New Roman"/>
                <a:cs typeface="Times New Roman"/>
              </a:rPr>
              <a:t> </a:t>
            </a:r>
            <a:r>
              <a:rPr sz="1400" spc="-5" dirty="0">
                <a:solidFill>
                  <a:srgbClr val="124F5C"/>
                </a:solidFill>
                <a:latin typeface="Times New Roman"/>
                <a:cs typeface="Times New Roman"/>
              </a:rPr>
              <a:t>respect</a:t>
            </a:r>
            <a:r>
              <a:rPr sz="1400" spc="10" dirty="0">
                <a:solidFill>
                  <a:srgbClr val="124F5C"/>
                </a:solidFill>
                <a:latin typeface="Times New Roman"/>
                <a:cs typeface="Times New Roman"/>
              </a:rPr>
              <a:t> </a:t>
            </a:r>
            <a:r>
              <a:rPr sz="1400" spc="-5" dirty="0">
                <a:solidFill>
                  <a:srgbClr val="124F5C"/>
                </a:solidFill>
                <a:latin typeface="Times New Roman"/>
                <a:cs typeface="Times New Roman"/>
              </a:rPr>
              <a:t>to</a:t>
            </a:r>
            <a:r>
              <a:rPr sz="1400" spc="5" dirty="0">
                <a:solidFill>
                  <a:srgbClr val="124F5C"/>
                </a:solidFill>
                <a:latin typeface="Times New Roman"/>
                <a:cs typeface="Times New Roman"/>
              </a:rPr>
              <a:t> </a:t>
            </a:r>
            <a:r>
              <a:rPr sz="1400" spc="-15" dirty="0">
                <a:solidFill>
                  <a:srgbClr val="124F5C"/>
                </a:solidFill>
                <a:latin typeface="Times New Roman"/>
                <a:cs typeface="Times New Roman"/>
              </a:rPr>
              <a:t>purchase</a:t>
            </a:r>
            <a:r>
              <a:rPr sz="1400" spc="90" dirty="0">
                <a:solidFill>
                  <a:srgbClr val="124F5C"/>
                </a:solidFill>
                <a:latin typeface="Times New Roman"/>
                <a:cs typeface="Times New Roman"/>
              </a:rPr>
              <a:t> </a:t>
            </a:r>
            <a:r>
              <a:rPr sz="1400" spc="-10" dirty="0">
                <a:solidFill>
                  <a:srgbClr val="124F5C"/>
                </a:solidFill>
                <a:latin typeface="Times New Roman"/>
                <a:cs typeface="Times New Roman"/>
              </a:rPr>
              <a:t>are</a:t>
            </a:r>
            <a:r>
              <a:rPr sz="1400" spc="10" dirty="0">
                <a:solidFill>
                  <a:srgbClr val="124F5C"/>
                </a:solidFill>
                <a:latin typeface="Times New Roman"/>
                <a:cs typeface="Times New Roman"/>
              </a:rPr>
              <a:t> </a:t>
            </a:r>
            <a:r>
              <a:rPr sz="1400" spc="-5" dirty="0">
                <a:solidFill>
                  <a:srgbClr val="124F5C"/>
                </a:solidFill>
                <a:latin typeface="Times New Roman"/>
                <a:cs typeface="Times New Roman"/>
              </a:rPr>
              <a:t>UK</a:t>
            </a:r>
            <a:r>
              <a:rPr sz="1400" spc="15" dirty="0">
                <a:solidFill>
                  <a:srgbClr val="124F5C"/>
                </a:solidFill>
                <a:latin typeface="Times New Roman"/>
                <a:cs typeface="Times New Roman"/>
              </a:rPr>
              <a:t> </a:t>
            </a:r>
            <a:r>
              <a:rPr sz="1400" spc="-20" dirty="0">
                <a:solidFill>
                  <a:srgbClr val="124F5C"/>
                </a:solidFill>
                <a:latin typeface="Times New Roman"/>
                <a:cs typeface="Times New Roman"/>
              </a:rPr>
              <a:t>Germany</a:t>
            </a:r>
            <a:r>
              <a:rPr sz="1400" spc="80" dirty="0">
                <a:solidFill>
                  <a:srgbClr val="124F5C"/>
                </a:solidFill>
                <a:latin typeface="Times New Roman"/>
                <a:cs typeface="Times New Roman"/>
              </a:rPr>
              <a:t> </a:t>
            </a:r>
            <a:r>
              <a:rPr sz="1400" spc="-20" dirty="0">
                <a:solidFill>
                  <a:srgbClr val="124F5C"/>
                </a:solidFill>
                <a:latin typeface="Times New Roman"/>
                <a:cs typeface="Times New Roman"/>
              </a:rPr>
              <a:t>France</a:t>
            </a:r>
            <a:endParaRPr sz="1400" dirty="0">
              <a:latin typeface="Times New Roman"/>
              <a:cs typeface="Times New Roman"/>
            </a:endParaRPr>
          </a:p>
          <a:p>
            <a:pPr marL="299085" marR="5080" indent="-287020">
              <a:lnSpc>
                <a:spcPct val="150100"/>
              </a:lnSpc>
              <a:buClr>
                <a:srgbClr val="124F5C"/>
              </a:buClr>
              <a:buFont typeface="Wingdings"/>
              <a:buChar char=""/>
              <a:tabLst>
                <a:tab pos="344805" algn="l"/>
                <a:tab pos="345440" algn="l"/>
              </a:tabLst>
            </a:pPr>
            <a:r>
              <a:rPr dirty="0"/>
              <a:t>	</a:t>
            </a:r>
            <a:r>
              <a:rPr sz="1400" spc="-10" dirty="0">
                <a:solidFill>
                  <a:srgbClr val="124F5C"/>
                </a:solidFill>
                <a:latin typeface="Times New Roman"/>
                <a:cs typeface="Times New Roman"/>
              </a:rPr>
              <a:t>Top</a:t>
            </a:r>
            <a:r>
              <a:rPr sz="1400" spc="10" dirty="0">
                <a:solidFill>
                  <a:srgbClr val="124F5C"/>
                </a:solidFill>
                <a:latin typeface="Times New Roman"/>
                <a:cs typeface="Times New Roman"/>
              </a:rPr>
              <a:t> </a:t>
            </a:r>
            <a:r>
              <a:rPr sz="1400" spc="-20" dirty="0">
                <a:solidFill>
                  <a:srgbClr val="124F5C"/>
                </a:solidFill>
                <a:latin typeface="Times New Roman"/>
                <a:cs typeface="Times New Roman"/>
              </a:rPr>
              <a:t>Items</a:t>
            </a:r>
            <a:r>
              <a:rPr sz="1400" spc="75" dirty="0">
                <a:solidFill>
                  <a:srgbClr val="124F5C"/>
                </a:solidFill>
                <a:latin typeface="Times New Roman"/>
                <a:cs typeface="Times New Roman"/>
              </a:rPr>
              <a:t> </a:t>
            </a:r>
            <a:r>
              <a:rPr sz="1400" spc="-10" dirty="0">
                <a:solidFill>
                  <a:srgbClr val="124F5C"/>
                </a:solidFill>
                <a:latin typeface="Times New Roman"/>
                <a:cs typeface="Times New Roman"/>
              </a:rPr>
              <a:t>are</a:t>
            </a:r>
            <a:r>
              <a:rPr sz="1400" spc="15" dirty="0">
                <a:solidFill>
                  <a:srgbClr val="124F5C"/>
                </a:solidFill>
                <a:latin typeface="Times New Roman"/>
                <a:cs typeface="Times New Roman"/>
              </a:rPr>
              <a:t> </a:t>
            </a:r>
            <a:r>
              <a:rPr sz="1400" spc="-20" dirty="0">
                <a:solidFill>
                  <a:srgbClr val="124F5C"/>
                </a:solidFill>
                <a:latin typeface="Times New Roman"/>
                <a:cs typeface="Times New Roman"/>
              </a:rPr>
              <a:t>WHITE</a:t>
            </a:r>
            <a:r>
              <a:rPr sz="1400" spc="55" dirty="0">
                <a:solidFill>
                  <a:srgbClr val="124F5C"/>
                </a:solidFill>
                <a:latin typeface="Times New Roman"/>
                <a:cs typeface="Times New Roman"/>
              </a:rPr>
              <a:t> </a:t>
            </a:r>
            <a:r>
              <a:rPr sz="1400" spc="-15" dirty="0">
                <a:solidFill>
                  <a:srgbClr val="124F5C"/>
                </a:solidFill>
                <a:latin typeface="Times New Roman"/>
                <a:cs typeface="Times New Roman"/>
              </a:rPr>
              <a:t>HANGING</a:t>
            </a:r>
            <a:r>
              <a:rPr sz="1400" spc="85" dirty="0">
                <a:solidFill>
                  <a:srgbClr val="124F5C"/>
                </a:solidFill>
                <a:latin typeface="Times New Roman"/>
                <a:cs typeface="Times New Roman"/>
              </a:rPr>
              <a:t> </a:t>
            </a:r>
            <a:r>
              <a:rPr sz="1400" spc="-20" dirty="0">
                <a:solidFill>
                  <a:srgbClr val="124F5C"/>
                </a:solidFill>
                <a:latin typeface="Times New Roman"/>
                <a:cs typeface="Times New Roman"/>
              </a:rPr>
              <a:t>HEART</a:t>
            </a:r>
            <a:r>
              <a:rPr sz="1400" spc="75" dirty="0">
                <a:solidFill>
                  <a:srgbClr val="124F5C"/>
                </a:solidFill>
                <a:latin typeface="Times New Roman"/>
                <a:cs typeface="Times New Roman"/>
              </a:rPr>
              <a:t> </a:t>
            </a:r>
            <a:r>
              <a:rPr sz="1400" spc="-15" dirty="0">
                <a:solidFill>
                  <a:srgbClr val="124F5C"/>
                </a:solidFill>
                <a:latin typeface="Times New Roman"/>
                <a:cs typeface="Times New Roman"/>
              </a:rPr>
              <a:t>T-LIGHT</a:t>
            </a:r>
            <a:r>
              <a:rPr sz="1400" spc="100" dirty="0">
                <a:solidFill>
                  <a:srgbClr val="124F5C"/>
                </a:solidFill>
                <a:latin typeface="Times New Roman"/>
                <a:cs typeface="Times New Roman"/>
              </a:rPr>
              <a:t> </a:t>
            </a:r>
            <a:r>
              <a:rPr sz="1400" spc="-15" dirty="0">
                <a:solidFill>
                  <a:srgbClr val="124F5C"/>
                </a:solidFill>
                <a:latin typeface="Times New Roman"/>
                <a:cs typeface="Times New Roman"/>
              </a:rPr>
              <a:t>HOLDER,REGENCY</a:t>
            </a:r>
            <a:r>
              <a:rPr sz="1400" spc="114" dirty="0">
                <a:solidFill>
                  <a:srgbClr val="124F5C"/>
                </a:solidFill>
                <a:latin typeface="Times New Roman"/>
                <a:cs typeface="Times New Roman"/>
              </a:rPr>
              <a:t> </a:t>
            </a:r>
            <a:r>
              <a:rPr sz="1400" spc="-20" dirty="0">
                <a:solidFill>
                  <a:srgbClr val="124F5C"/>
                </a:solidFill>
                <a:latin typeface="Times New Roman"/>
                <a:cs typeface="Times New Roman"/>
              </a:rPr>
              <a:t>CAKESTAND</a:t>
            </a:r>
            <a:r>
              <a:rPr sz="1400" spc="140" dirty="0">
                <a:solidFill>
                  <a:srgbClr val="124F5C"/>
                </a:solidFill>
                <a:latin typeface="Times New Roman"/>
                <a:cs typeface="Times New Roman"/>
              </a:rPr>
              <a:t> </a:t>
            </a:r>
            <a:r>
              <a:rPr sz="1400" spc="-5" dirty="0">
                <a:solidFill>
                  <a:srgbClr val="124F5C"/>
                </a:solidFill>
                <a:latin typeface="Times New Roman"/>
                <a:cs typeface="Times New Roman"/>
              </a:rPr>
              <a:t>3</a:t>
            </a:r>
            <a:r>
              <a:rPr sz="1400" spc="-10" dirty="0">
                <a:solidFill>
                  <a:srgbClr val="124F5C"/>
                </a:solidFill>
                <a:latin typeface="Times New Roman"/>
                <a:cs typeface="Times New Roman"/>
              </a:rPr>
              <a:t> </a:t>
            </a:r>
            <a:r>
              <a:rPr sz="1400" spc="-15" dirty="0">
                <a:solidFill>
                  <a:srgbClr val="124F5C"/>
                </a:solidFill>
                <a:latin typeface="Times New Roman"/>
                <a:cs typeface="Times New Roman"/>
              </a:rPr>
              <a:t>TIER </a:t>
            </a:r>
            <a:r>
              <a:rPr lang="en-US" sz="1400" spc="-15" dirty="0">
                <a:solidFill>
                  <a:srgbClr val="124F5C"/>
                </a:solidFill>
                <a:latin typeface="Times New Roman"/>
                <a:cs typeface="Times New Roman"/>
              </a:rPr>
              <a:t>,</a:t>
            </a:r>
            <a:r>
              <a:rPr sz="1400" spc="-335" dirty="0">
                <a:solidFill>
                  <a:srgbClr val="124F5C"/>
                </a:solidFill>
                <a:latin typeface="Times New Roman"/>
                <a:cs typeface="Times New Roman"/>
              </a:rPr>
              <a:t> </a:t>
            </a:r>
            <a:r>
              <a:rPr sz="1400" spc="-10" dirty="0">
                <a:solidFill>
                  <a:srgbClr val="124F5C"/>
                </a:solidFill>
                <a:latin typeface="Times New Roman"/>
                <a:cs typeface="Times New Roman"/>
              </a:rPr>
              <a:t>JUMBO</a:t>
            </a:r>
            <a:r>
              <a:rPr sz="1400" spc="35" dirty="0">
                <a:solidFill>
                  <a:srgbClr val="124F5C"/>
                </a:solidFill>
                <a:latin typeface="Times New Roman"/>
                <a:cs typeface="Times New Roman"/>
              </a:rPr>
              <a:t> </a:t>
            </a:r>
            <a:r>
              <a:rPr sz="1400" spc="-25" dirty="0">
                <a:solidFill>
                  <a:srgbClr val="124F5C"/>
                </a:solidFill>
                <a:latin typeface="Times New Roman"/>
                <a:cs typeface="Times New Roman"/>
              </a:rPr>
              <a:t>BAG</a:t>
            </a:r>
            <a:r>
              <a:rPr sz="1400" spc="55" dirty="0">
                <a:solidFill>
                  <a:srgbClr val="124F5C"/>
                </a:solidFill>
                <a:latin typeface="Times New Roman"/>
                <a:cs typeface="Times New Roman"/>
              </a:rPr>
              <a:t> </a:t>
            </a:r>
            <a:r>
              <a:rPr sz="1400" spc="-10" dirty="0">
                <a:solidFill>
                  <a:srgbClr val="124F5C"/>
                </a:solidFill>
                <a:latin typeface="Times New Roman"/>
                <a:cs typeface="Times New Roman"/>
              </a:rPr>
              <a:t>RED</a:t>
            </a:r>
            <a:r>
              <a:rPr sz="1400" spc="10" dirty="0">
                <a:solidFill>
                  <a:srgbClr val="124F5C"/>
                </a:solidFill>
                <a:latin typeface="Times New Roman"/>
                <a:cs typeface="Times New Roman"/>
              </a:rPr>
              <a:t> </a:t>
            </a:r>
            <a:r>
              <a:rPr sz="1400" spc="-10" dirty="0">
                <a:solidFill>
                  <a:srgbClr val="124F5C"/>
                </a:solidFill>
                <a:latin typeface="Times New Roman"/>
                <a:cs typeface="Times New Roman"/>
              </a:rPr>
              <a:t>RETROSPOT</a:t>
            </a:r>
            <a:r>
              <a:rPr sz="1400" spc="45" dirty="0">
                <a:solidFill>
                  <a:srgbClr val="124F5C"/>
                </a:solidFill>
                <a:latin typeface="Times New Roman"/>
                <a:cs typeface="Times New Roman"/>
              </a:rPr>
              <a:t> </a:t>
            </a:r>
            <a:r>
              <a:rPr lang="en-US" sz="1400" spc="45" dirty="0">
                <a:solidFill>
                  <a:srgbClr val="124F5C"/>
                </a:solidFill>
                <a:latin typeface="Times New Roman"/>
                <a:cs typeface="Times New Roman"/>
              </a:rPr>
              <a:t>,</a:t>
            </a:r>
            <a:r>
              <a:rPr sz="1400" spc="-15" dirty="0">
                <a:solidFill>
                  <a:srgbClr val="124F5C"/>
                </a:solidFill>
                <a:latin typeface="Times New Roman"/>
                <a:cs typeface="Times New Roman"/>
              </a:rPr>
              <a:t>ASSORTED</a:t>
            </a:r>
            <a:r>
              <a:rPr sz="1400" spc="80" dirty="0">
                <a:solidFill>
                  <a:srgbClr val="124F5C"/>
                </a:solidFill>
                <a:latin typeface="Times New Roman"/>
                <a:cs typeface="Times New Roman"/>
              </a:rPr>
              <a:t> </a:t>
            </a:r>
            <a:r>
              <a:rPr sz="1400" spc="-15" dirty="0">
                <a:solidFill>
                  <a:srgbClr val="124F5C"/>
                </a:solidFill>
                <a:latin typeface="Times New Roman"/>
                <a:cs typeface="Times New Roman"/>
              </a:rPr>
              <a:t>COLOUR</a:t>
            </a:r>
            <a:r>
              <a:rPr sz="1400" spc="60" dirty="0">
                <a:solidFill>
                  <a:srgbClr val="124F5C"/>
                </a:solidFill>
                <a:latin typeface="Times New Roman"/>
                <a:cs typeface="Times New Roman"/>
              </a:rPr>
              <a:t> </a:t>
            </a:r>
            <a:r>
              <a:rPr sz="1400" spc="-15" dirty="0">
                <a:solidFill>
                  <a:srgbClr val="124F5C"/>
                </a:solidFill>
                <a:latin typeface="Times New Roman"/>
                <a:cs typeface="Times New Roman"/>
              </a:rPr>
              <a:t>BIRD</a:t>
            </a:r>
            <a:r>
              <a:rPr sz="1400" spc="35" dirty="0">
                <a:solidFill>
                  <a:srgbClr val="124F5C"/>
                </a:solidFill>
                <a:latin typeface="Times New Roman"/>
                <a:cs typeface="Times New Roman"/>
              </a:rPr>
              <a:t> </a:t>
            </a:r>
            <a:r>
              <a:rPr sz="1400" spc="-10" dirty="0">
                <a:solidFill>
                  <a:srgbClr val="124F5C"/>
                </a:solidFill>
                <a:latin typeface="Times New Roman"/>
                <a:cs typeface="Times New Roman"/>
              </a:rPr>
              <a:t>ORNAMENT</a:t>
            </a:r>
            <a:endParaRPr sz="1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9124" y="322326"/>
            <a:ext cx="2567940" cy="391160"/>
          </a:xfrm>
          <a:prstGeom prst="rect">
            <a:avLst/>
          </a:prstGeom>
        </p:spPr>
        <p:txBody>
          <a:bodyPr vert="horz" wrap="square" lIns="0" tIns="12700" rIns="0" bIns="0" rtlCol="0">
            <a:spAutoFit/>
          </a:bodyPr>
          <a:lstStyle/>
          <a:p>
            <a:pPr marL="12700">
              <a:lnSpc>
                <a:spcPct val="100000"/>
              </a:lnSpc>
              <a:spcBef>
                <a:spcPts val="100"/>
              </a:spcBef>
            </a:pPr>
            <a:r>
              <a:rPr spc="-15" dirty="0">
                <a:latin typeface="Times New Roman"/>
                <a:cs typeface="Times New Roman"/>
              </a:rPr>
              <a:t>RFM</a:t>
            </a:r>
            <a:r>
              <a:rPr spc="5" dirty="0">
                <a:latin typeface="Times New Roman"/>
                <a:cs typeface="Times New Roman"/>
              </a:rPr>
              <a:t> </a:t>
            </a:r>
            <a:r>
              <a:rPr spc="-10" dirty="0">
                <a:latin typeface="Times New Roman"/>
                <a:cs typeface="Times New Roman"/>
              </a:rPr>
              <a:t>Segmentation</a:t>
            </a:r>
          </a:p>
        </p:txBody>
      </p:sp>
      <p:sp>
        <p:nvSpPr>
          <p:cNvPr id="3" name="object 3"/>
          <p:cNvSpPr txBox="1"/>
          <p:nvPr/>
        </p:nvSpPr>
        <p:spPr>
          <a:xfrm>
            <a:off x="414629" y="833299"/>
            <a:ext cx="8246745" cy="3318510"/>
          </a:xfrm>
          <a:prstGeom prst="rect">
            <a:avLst/>
          </a:prstGeom>
        </p:spPr>
        <p:txBody>
          <a:bodyPr vert="horz" wrap="square" lIns="0" tIns="11430" rIns="0" bIns="0" rtlCol="0">
            <a:spAutoFit/>
          </a:bodyPr>
          <a:lstStyle/>
          <a:p>
            <a:pPr marL="299085" marR="156210" indent="-287020">
              <a:lnSpc>
                <a:spcPct val="150100"/>
              </a:lnSpc>
              <a:spcBef>
                <a:spcPts val="90"/>
              </a:spcBef>
              <a:buFont typeface="Microsoft Sans Serif"/>
              <a:buChar char="•"/>
              <a:tabLst>
                <a:tab pos="299085" algn="l"/>
                <a:tab pos="299720" algn="l"/>
              </a:tabLst>
            </a:pPr>
            <a:r>
              <a:rPr sz="1600" spc="-5" dirty="0">
                <a:latin typeface="Times New Roman"/>
                <a:cs typeface="Times New Roman"/>
              </a:rPr>
              <a:t>RFM</a:t>
            </a:r>
            <a:r>
              <a:rPr sz="1600" spc="-10" dirty="0">
                <a:latin typeface="Times New Roman"/>
                <a:cs typeface="Times New Roman"/>
              </a:rPr>
              <a:t> </a:t>
            </a:r>
            <a:r>
              <a:rPr sz="1600" spc="5" dirty="0">
                <a:latin typeface="Times New Roman"/>
                <a:cs typeface="Times New Roman"/>
              </a:rPr>
              <a:t>stands</a:t>
            </a:r>
            <a:r>
              <a:rPr sz="1600" spc="-40" dirty="0">
                <a:latin typeface="Times New Roman"/>
                <a:cs typeface="Times New Roman"/>
              </a:rPr>
              <a:t> </a:t>
            </a:r>
            <a:r>
              <a:rPr sz="1600" spc="-10" dirty="0">
                <a:latin typeface="Times New Roman"/>
                <a:cs typeface="Times New Roman"/>
              </a:rPr>
              <a:t>for</a:t>
            </a:r>
            <a:r>
              <a:rPr sz="1600" spc="20" dirty="0">
                <a:latin typeface="Times New Roman"/>
                <a:cs typeface="Times New Roman"/>
              </a:rPr>
              <a:t> </a:t>
            </a:r>
            <a:r>
              <a:rPr sz="1600" spc="-10" dirty="0">
                <a:latin typeface="Times New Roman"/>
                <a:cs typeface="Times New Roman"/>
              </a:rPr>
              <a:t>Recency,</a:t>
            </a:r>
            <a:r>
              <a:rPr sz="1600" spc="15" dirty="0">
                <a:latin typeface="Times New Roman"/>
                <a:cs typeface="Times New Roman"/>
              </a:rPr>
              <a:t> </a:t>
            </a:r>
            <a:r>
              <a:rPr sz="1600" spc="-10" dirty="0">
                <a:latin typeface="Times New Roman"/>
                <a:cs typeface="Times New Roman"/>
              </a:rPr>
              <a:t>Frequency,</a:t>
            </a:r>
            <a:r>
              <a:rPr sz="1600" spc="35"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spc="-5" dirty="0">
                <a:latin typeface="Times New Roman"/>
                <a:cs typeface="Times New Roman"/>
              </a:rPr>
              <a:t>Monetary.</a:t>
            </a:r>
            <a:r>
              <a:rPr sz="1600" spc="10" dirty="0">
                <a:latin typeface="Times New Roman"/>
                <a:cs typeface="Times New Roman"/>
              </a:rPr>
              <a:t> </a:t>
            </a:r>
            <a:r>
              <a:rPr sz="1600" spc="-5" dirty="0">
                <a:latin typeface="Times New Roman"/>
                <a:cs typeface="Times New Roman"/>
              </a:rPr>
              <a:t>RFM</a:t>
            </a:r>
            <a:r>
              <a:rPr sz="1600" spc="20" dirty="0">
                <a:latin typeface="Times New Roman"/>
                <a:cs typeface="Times New Roman"/>
              </a:rPr>
              <a:t> </a:t>
            </a:r>
            <a:r>
              <a:rPr sz="1600" spc="-5" dirty="0">
                <a:latin typeface="Times New Roman"/>
                <a:cs typeface="Times New Roman"/>
              </a:rPr>
              <a:t>analysis</a:t>
            </a:r>
            <a:r>
              <a:rPr sz="160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5" dirty="0">
                <a:latin typeface="Times New Roman"/>
                <a:cs typeface="Times New Roman"/>
              </a:rPr>
              <a:t>commonly</a:t>
            </a:r>
            <a:r>
              <a:rPr sz="1600" dirty="0">
                <a:latin typeface="Times New Roman"/>
                <a:cs typeface="Times New Roman"/>
              </a:rPr>
              <a:t> </a:t>
            </a:r>
            <a:r>
              <a:rPr sz="1600" spc="-5" dirty="0">
                <a:latin typeface="Times New Roman"/>
                <a:cs typeface="Times New Roman"/>
              </a:rPr>
              <a:t>used </a:t>
            </a:r>
            <a:r>
              <a:rPr sz="1600" dirty="0">
                <a:latin typeface="Times New Roman"/>
                <a:cs typeface="Times New Roman"/>
              </a:rPr>
              <a:t> </a:t>
            </a:r>
            <a:r>
              <a:rPr sz="1600" spc="5" dirty="0">
                <a:latin typeface="Times New Roman"/>
                <a:cs typeface="Times New Roman"/>
              </a:rPr>
              <a:t>technique to </a:t>
            </a:r>
            <a:r>
              <a:rPr sz="1600" spc="-5" dirty="0">
                <a:latin typeface="Times New Roman"/>
                <a:cs typeface="Times New Roman"/>
              </a:rPr>
              <a:t>generate </a:t>
            </a:r>
            <a:r>
              <a:rPr sz="1600" spc="5" dirty="0">
                <a:latin typeface="Times New Roman"/>
                <a:cs typeface="Times New Roman"/>
              </a:rPr>
              <a:t>and </a:t>
            </a:r>
            <a:r>
              <a:rPr sz="1600" dirty="0">
                <a:latin typeface="Times New Roman"/>
                <a:cs typeface="Times New Roman"/>
              </a:rPr>
              <a:t>assign a </a:t>
            </a:r>
            <a:r>
              <a:rPr sz="1600" spc="-5" dirty="0">
                <a:latin typeface="Times New Roman"/>
                <a:cs typeface="Times New Roman"/>
              </a:rPr>
              <a:t>score </a:t>
            </a:r>
            <a:r>
              <a:rPr sz="1600" spc="5" dirty="0">
                <a:latin typeface="Times New Roman"/>
                <a:cs typeface="Times New Roman"/>
              </a:rPr>
              <a:t>to </a:t>
            </a:r>
            <a:r>
              <a:rPr sz="1600" spc="-5" dirty="0">
                <a:latin typeface="Times New Roman"/>
                <a:cs typeface="Times New Roman"/>
              </a:rPr>
              <a:t>each </a:t>
            </a:r>
            <a:r>
              <a:rPr sz="1600" dirty="0">
                <a:latin typeface="Times New Roman"/>
                <a:cs typeface="Times New Roman"/>
              </a:rPr>
              <a:t>customer based </a:t>
            </a:r>
            <a:r>
              <a:rPr sz="1600" spc="-5" dirty="0">
                <a:latin typeface="Times New Roman"/>
                <a:cs typeface="Times New Roman"/>
              </a:rPr>
              <a:t>on </a:t>
            </a:r>
            <a:r>
              <a:rPr sz="1600" dirty="0">
                <a:latin typeface="Times New Roman"/>
                <a:cs typeface="Times New Roman"/>
              </a:rPr>
              <a:t>how </a:t>
            </a:r>
            <a:r>
              <a:rPr sz="1600" spc="-5" dirty="0">
                <a:latin typeface="Times New Roman"/>
                <a:cs typeface="Times New Roman"/>
              </a:rPr>
              <a:t>recent </a:t>
            </a:r>
            <a:r>
              <a:rPr sz="1600" dirty="0">
                <a:latin typeface="Times New Roman"/>
                <a:cs typeface="Times New Roman"/>
              </a:rPr>
              <a:t>their </a:t>
            </a:r>
            <a:r>
              <a:rPr sz="1600" spc="-5" dirty="0">
                <a:latin typeface="Times New Roman"/>
                <a:cs typeface="Times New Roman"/>
              </a:rPr>
              <a:t>last </a:t>
            </a:r>
            <a:r>
              <a:rPr sz="1600" dirty="0">
                <a:latin typeface="Times New Roman"/>
                <a:cs typeface="Times New Roman"/>
              </a:rPr>
              <a:t> transaction </a:t>
            </a:r>
            <a:r>
              <a:rPr sz="1600" spc="-10" dirty="0">
                <a:latin typeface="Times New Roman"/>
                <a:cs typeface="Times New Roman"/>
              </a:rPr>
              <a:t>was </a:t>
            </a:r>
            <a:r>
              <a:rPr sz="1600" spc="-5" dirty="0">
                <a:latin typeface="Times New Roman"/>
                <a:cs typeface="Times New Roman"/>
              </a:rPr>
              <a:t>(Recency), </a:t>
            </a:r>
            <a:r>
              <a:rPr sz="1600" dirty="0">
                <a:latin typeface="Times New Roman"/>
                <a:cs typeface="Times New Roman"/>
              </a:rPr>
              <a:t>how </a:t>
            </a:r>
            <a:r>
              <a:rPr sz="1600" spc="5" dirty="0">
                <a:latin typeface="Times New Roman"/>
                <a:cs typeface="Times New Roman"/>
              </a:rPr>
              <a:t>many </a:t>
            </a:r>
            <a:r>
              <a:rPr sz="1600" dirty="0">
                <a:latin typeface="Times New Roman"/>
                <a:cs typeface="Times New Roman"/>
              </a:rPr>
              <a:t>transactions they have </a:t>
            </a:r>
            <a:r>
              <a:rPr sz="1600" spc="5" dirty="0">
                <a:latin typeface="Times New Roman"/>
                <a:cs typeface="Times New Roman"/>
              </a:rPr>
              <a:t>made in the </a:t>
            </a:r>
            <a:r>
              <a:rPr sz="1600" spc="-5" dirty="0">
                <a:latin typeface="Times New Roman"/>
                <a:cs typeface="Times New Roman"/>
              </a:rPr>
              <a:t>last </a:t>
            </a:r>
            <a:r>
              <a:rPr sz="1600" spc="-15" dirty="0">
                <a:latin typeface="Times New Roman"/>
                <a:cs typeface="Times New Roman"/>
              </a:rPr>
              <a:t>year </a:t>
            </a:r>
            <a:r>
              <a:rPr sz="1600" spc="-10" dirty="0">
                <a:latin typeface="Times New Roman"/>
                <a:cs typeface="Times New Roman"/>
              </a:rPr>
              <a:t>(Frequency), </a:t>
            </a:r>
            <a:r>
              <a:rPr sz="1600" spc="-385" dirty="0">
                <a:latin typeface="Times New Roman"/>
                <a:cs typeface="Times New Roman"/>
              </a:rPr>
              <a:t> </a:t>
            </a:r>
            <a:r>
              <a:rPr sz="1600" spc="5" dirty="0">
                <a:latin typeface="Times New Roman"/>
                <a:cs typeface="Times New Roman"/>
              </a:rPr>
              <a:t>and</a:t>
            </a:r>
            <a:r>
              <a:rPr sz="1600" spc="-35" dirty="0">
                <a:latin typeface="Times New Roman"/>
                <a:cs typeface="Times New Roman"/>
              </a:rPr>
              <a:t> </a:t>
            </a:r>
            <a:r>
              <a:rPr sz="1600" spc="-5" dirty="0">
                <a:latin typeface="Times New Roman"/>
                <a:cs typeface="Times New Roman"/>
              </a:rPr>
              <a:t>what</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monetary value</a:t>
            </a:r>
            <a:r>
              <a:rPr sz="1600" spc="10" dirty="0">
                <a:latin typeface="Times New Roman"/>
                <a:cs typeface="Times New Roman"/>
              </a:rPr>
              <a:t> </a:t>
            </a:r>
            <a:r>
              <a:rPr sz="1600" spc="-5" dirty="0">
                <a:latin typeface="Times New Roman"/>
                <a:cs typeface="Times New Roman"/>
              </a:rPr>
              <a:t>of </a:t>
            </a:r>
            <a:r>
              <a:rPr sz="1600" dirty="0">
                <a:latin typeface="Times New Roman"/>
                <a:cs typeface="Times New Roman"/>
              </a:rPr>
              <a:t>their</a:t>
            </a:r>
            <a:r>
              <a:rPr sz="1600" spc="-5" dirty="0">
                <a:latin typeface="Times New Roman"/>
                <a:cs typeface="Times New Roman"/>
              </a:rPr>
              <a:t> </a:t>
            </a:r>
            <a:r>
              <a:rPr sz="1600" dirty="0">
                <a:latin typeface="Times New Roman"/>
                <a:cs typeface="Times New Roman"/>
              </a:rPr>
              <a:t>transaction</a:t>
            </a:r>
            <a:r>
              <a:rPr sz="1600" spc="-55" dirty="0">
                <a:latin typeface="Times New Roman"/>
                <a:cs typeface="Times New Roman"/>
              </a:rPr>
              <a:t> </a:t>
            </a:r>
            <a:r>
              <a:rPr sz="1600" spc="-10" dirty="0">
                <a:latin typeface="Times New Roman"/>
                <a:cs typeface="Times New Roman"/>
              </a:rPr>
              <a:t>was</a:t>
            </a:r>
            <a:r>
              <a:rPr sz="1600" dirty="0">
                <a:latin typeface="Times New Roman"/>
                <a:cs typeface="Times New Roman"/>
              </a:rPr>
              <a:t> </a:t>
            </a:r>
            <a:r>
              <a:rPr sz="1600" spc="-5" dirty="0">
                <a:latin typeface="Times New Roman"/>
                <a:cs typeface="Times New Roman"/>
              </a:rPr>
              <a:t>(Monetary).</a:t>
            </a:r>
            <a:endParaRPr sz="1600">
              <a:latin typeface="Times New Roman"/>
              <a:cs typeface="Times New Roman"/>
            </a:endParaRPr>
          </a:p>
          <a:p>
            <a:pPr marL="299085" marR="5080" indent="-287020">
              <a:lnSpc>
                <a:spcPct val="150100"/>
              </a:lnSpc>
              <a:buFont typeface="Microsoft Sans Serif"/>
              <a:buChar char="•"/>
              <a:tabLst>
                <a:tab pos="299085" algn="l"/>
                <a:tab pos="299720" algn="l"/>
              </a:tabLst>
            </a:pPr>
            <a:r>
              <a:rPr sz="1600" spc="-5" dirty="0">
                <a:latin typeface="Times New Roman"/>
                <a:cs typeface="Times New Roman"/>
              </a:rPr>
              <a:t>RFM</a:t>
            </a:r>
            <a:r>
              <a:rPr sz="1600" spc="-10" dirty="0">
                <a:latin typeface="Times New Roman"/>
                <a:cs typeface="Times New Roman"/>
              </a:rPr>
              <a:t> </a:t>
            </a:r>
            <a:r>
              <a:rPr sz="1600" spc="-5" dirty="0">
                <a:latin typeface="Times New Roman"/>
                <a:cs typeface="Times New Roman"/>
              </a:rPr>
              <a:t>analysis</a:t>
            </a:r>
            <a:r>
              <a:rPr sz="1600" spc="30" dirty="0">
                <a:latin typeface="Times New Roman"/>
                <a:cs typeface="Times New Roman"/>
              </a:rPr>
              <a:t> </a:t>
            </a:r>
            <a:r>
              <a:rPr sz="1600" spc="-5" dirty="0">
                <a:latin typeface="Times New Roman"/>
                <a:cs typeface="Times New Roman"/>
              </a:rPr>
              <a:t>helps</a:t>
            </a:r>
            <a:r>
              <a:rPr sz="1600" spc="-15" dirty="0">
                <a:latin typeface="Times New Roman"/>
                <a:cs typeface="Times New Roman"/>
              </a:rPr>
              <a:t> </a:t>
            </a:r>
            <a:r>
              <a:rPr sz="1600" spc="5" dirty="0">
                <a:latin typeface="Times New Roman"/>
                <a:cs typeface="Times New Roman"/>
              </a:rPr>
              <a:t>to</a:t>
            </a:r>
            <a:r>
              <a:rPr sz="1600" spc="-5" dirty="0">
                <a:latin typeface="Times New Roman"/>
                <a:cs typeface="Times New Roman"/>
              </a:rPr>
              <a:t> answer</a:t>
            </a:r>
            <a:r>
              <a:rPr sz="1600" spc="25" dirty="0">
                <a:latin typeface="Times New Roman"/>
                <a:cs typeface="Times New Roman"/>
              </a:rPr>
              <a:t> </a:t>
            </a:r>
            <a:r>
              <a:rPr sz="1600" spc="5" dirty="0">
                <a:latin typeface="Times New Roman"/>
                <a:cs typeface="Times New Roman"/>
              </a:rPr>
              <a:t>the</a:t>
            </a:r>
            <a:r>
              <a:rPr sz="1600" spc="-30" dirty="0">
                <a:latin typeface="Times New Roman"/>
                <a:cs typeface="Times New Roman"/>
              </a:rPr>
              <a:t> </a:t>
            </a:r>
            <a:r>
              <a:rPr sz="1600" spc="-10" dirty="0">
                <a:latin typeface="Times New Roman"/>
                <a:cs typeface="Times New Roman"/>
              </a:rPr>
              <a:t>following</a:t>
            </a:r>
            <a:r>
              <a:rPr sz="1600" spc="65" dirty="0">
                <a:latin typeface="Times New Roman"/>
                <a:cs typeface="Times New Roman"/>
              </a:rPr>
              <a:t> </a:t>
            </a:r>
            <a:r>
              <a:rPr sz="1600" dirty="0">
                <a:latin typeface="Times New Roman"/>
                <a:cs typeface="Times New Roman"/>
              </a:rPr>
              <a:t>questions:</a:t>
            </a:r>
            <a:r>
              <a:rPr sz="1600" spc="-30" dirty="0">
                <a:latin typeface="Times New Roman"/>
                <a:cs typeface="Times New Roman"/>
              </a:rPr>
              <a:t> </a:t>
            </a:r>
            <a:r>
              <a:rPr sz="1600" spc="-5" dirty="0">
                <a:latin typeface="Times New Roman"/>
                <a:cs typeface="Times New Roman"/>
              </a:rPr>
              <a:t>Who</a:t>
            </a:r>
            <a:r>
              <a:rPr sz="1600" dirty="0">
                <a:latin typeface="Times New Roman"/>
                <a:cs typeface="Times New Roman"/>
              </a:rPr>
              <a:t> </a:t>
            </a:r>
            <a:r>
              <a:rPr sz="1600" spc="-10" dirty="0">
                <a:latin typeface="Times New Roman"/>
                <a:cs typeface="Times New Roman"/>
              </a:rPr>
              <a:t>was</a:t>
            </a:r>
            <a:r>
              <a:rPr sz="1600" spc="25" dirty="0">
                <a:latin typeface="Times New Roman"/>
                <a:cs typeface="Times New Roman"/>
              </a:rPr>
              <a:t> </a:t>
            </a:r>
            <a:r>
              <a:rPr sz="1600" dirty="0">
                <a:latin typeface="Times New Roman"/>
                <a:cs typeface="Times New Roman"/>
              </a:rPr>
              <a:t>our</a:t>
            </a:r>
            <a:r>
              <a:rPr sz="1600" spc="-20" dirty="0">
                <a:latin typeface="Times New Roman"/>
                <a:cs typeface="Times New Roman"/>
              </a:rPr>
              <a:t> </a:t>
            </a:r>
            <a:r>
              <a:rPr sz="1600" dirty="0">
                <a:latin typeface="Times New Roman"/>
                <a:cs typeface="Times New Roman"/>
              </a:rPr>
              <a:t>most</a:t>
            </a:r>
            <a:r>
              <a:rPr sz="1600" spc="15" dirty="0">
                <a:latin typeface="Times New Roman"/>
                <a:cs typeface="Times New Roman"/>
              </a:rPr>
              <a:t> </a:t>
            </a:r>
            <a:r>
              <a:rPr sz="1600" spc="-5" dirty="0">
                <a:latin typeface="Times New Roman"/>
                <a:cs typeface="Times New Roman"/>
              </a:rPr>
              <a:t>recent</a:t>
            </a:r>
            <a:r>
              <a:rPr sz="1600" spc="15" dirty="0">
                <a:latin typeface="Times New Roman"/>
                <a:cs typeface="Times New Roman"/>
              </a:rPr>
              <a:t> </a:t>
            </a:r>
            <a:r>
              <a:rPr sz="1600" spc="-5" dirty="0">
                <a:latin typeface="Times New Roman"/>
                <a:cs typeface="Times New Roman"/>
              </a:rPr>
              <a:t>customer?</a:t>
            </a:r>
            <a:r>
              <a:rPr sz="1600" spc="15" dirty="0">
                <a:latin typeface="Times New Roman"/>
                <a:cs typeface="Times New Roman"/>
              </a:rPr>
              <a:t> </a:t>
            </a:r>
            <a:r>
              <a:rPr sz="1600" spc="-5" dirty="0">
                <a:latin typeface="Times New Roman"/>
                <a:cs typeface="Times New Roman"/>
              </a:rPr>
              <a:t>How </a:t>
            </a:r>
            <a:r>
              <a:rPr sz="1600" spc="-385" dirty="0">
                <a:latin typeface="Times New Roman"/>
                <a:cs typeface="Times New Roman"/>
              </a:rPr>
              <a:t> </a:t>
            </a:r>
            <a:r>
              <a:rPr sz="1600" spc="5" dirty="0">
                <a:latin typeface="Times New Roman"/>
                <a:cs typeface="Times New Roman"/>
              </a:rPr>
              <a:t>many </a:t>
            </a:r>
            <a:r>
              <a:rPr sz="1600" dirty="0">
                <a:latin typeface="Times New Roman"/>
                <a:cs typeface="Times New Roman"/>
              </a:rPr>
              <a:t>times </a:t>
            </a:r>
            <a:r>
              <a:rPr sz="1600" spc="5" dirty="0">
                <a:latin typeface="Times New Roman"/>
                <a:cs typeface="Times New Roman"/>
              </a:rPr>
              <a:t>has he </a:t>
            </a:r>
            <a:r>
              <a:rPr sz="1600" dirty="0">
                <a:latin typeface="Times New Roman"/>
                <a:cs typeface="Times New Roman"/>
              </a:rPr>
              <a:t>purchased items </a:t>
            </a:r>
            <a:r>
              <a:rPr sz="1600" spc="-5" dirty="0">
                <a:latin typeface="Times New Roman"/>
                <a:cs typeface="Times New Roman"/>
              </a:rPr>
              <a:t>from </a:t>
            </a:r>
            <a:r>
              <a:rPr sz="1600" dirty="0">
                <a:latin typeface="Times New Roman"/>
                <a:cs typeface="Times New Roman"/>
              </a:rPr>
              <a:t>our shop? </a:t>
            </a:r>
            <a:r>
              <a:rPr sz="1600" spc="-10" dirty="0">
                <a:latin typeface="Times New Roman"/>
                <a:cs typeface="Times New Roman"/>
              </a:rPr>
              <a:t>And </a:t>
            </a:r>
            <a:r>
              <a:rPr sz="1600" spc="-5" dirty="0">
                <a:latin typeface="Times New Roman"/>
                <a:cs typeface="Times New Roman"/>
              </a:rPr>
              <a:t>what </a:t>
            </a:r>
            <a:r>
              <a:rPr sz="1600" spc="5" dirty="0">
                <a:latin typeface="Times New Roman"/>
                <a:cs typeface="Times New Roman"/>
              </a:rPr>
              <a:t>is the </a:t>
            </a:r>
            <a:r>
              <a:rPr sz="1600" dirty="0">
                <a:latin typeface="Times New Roman"/>
                <a:cs typeface="Times New Roman"/>
              </a:rPr>
              <a:t>total </a:t>
            </a:r>
            <a:r>
              <a:rPr sz="1600" spc="-5" dirty="0">
                <a:latin typeface="Times New Roman"/>
                <a:cs typeface="Times New Roman"/>
              </a:rPr>
              <a:t>value of </a:t>
            </a:r>
            <a:r>
              <a:rPr sz="1600" spc="5" dirty="0">
                <a:latin typeface="Times New Roman"/>
                <a:cs typeface="Times New Roman"/>
              </a:rPr>
              <a:t>his </a:t>
            </a:r>
            <a:r>
              <a:rPr sz="1600" dirty="0">
                <a:latin typeface="Times New Roman"/>
                <a:cs typeface="Times New Roman"/>
              </a:rPr>
              <a:t>trade? </a:t>
            </a:r>
            <a:r>
              <a:rPr sz="1600" spc="-20" dirty="0">
                <a:latin typeface="Times New Roman"/>
                <a:cs typeface="Times New Roman"/>
              </a:rPr>
              <a:t>All </a:t>
            </a:r>
            <a:r>
              <a:rPr sz="1600" spc="-15" dirty="0">
                <a:latin typeface="Times New Roman"/>
                <a:cs typeface="Times New Roman"/>
              </a:rPr>
              <a:t> </a:t>
            </a:r>
            <a:r>
              <a:rPr sz="1600" spc="5" dirty="0">
                <a:latin typeface="Times New Roman"/>
                <a:cs typeface="Times New Roman"/>
              </a:rPr>
              <a:t>this</a:t>
            </a:r>
            <a:r>
              <a:rPr sz="1600" spc="-15" dirty="0">
                <a:latin typeface="Times New Roman"/>
                <a:cs typeface="Times New Roman"/>
              </a:rPr>
              <a:t> </a:t>
            </a:r>
            <a:r>
              <a:rPr sz="1600" dirty="0">
                <a:latin typeface="Times New Roman"/>
                <a:cs typeface="Times New Roman"/>
              </a:rPr>
              <a:t>information</a:t>
            </a:r>
            <a:r>
              <a:rPr sz="1600" spc="-30" dirty="0">
                <a:latin typeface="Times New Roman"/>
                <a:cs typeface="Times New Roman"/>
              </a:rPr>
              <a:t> </a:t>
            </a:r>
            <a:r>
              <a:rPr sz="1600" dirty="0">
                <a:latin typeface="Times New Roman"/>
                <a:cs typeface="Times New Roman"/>
              </a:rPr>
              <a:t>can</a:t>
            </a:r>
            <a:r>
              <a:rPr sz="1600" spc="-5" dirty="0">
                <a:latin typeface="Times New Roman"/>
                <a:cs typeface="Times New Roman"/>
              </a:rPr>
              <a:t> </a:t>
            </a:r>
            <a:r>
              <a:rPr sz="1600" spc="5" dirty="0">
                <a:latin typeface="Times New Roman"/>
                <a:cs typeface="Times New Roman"/>
              </a:rPr>
              <a:t>be</a:t>
            </a:r>
            <a:r>
              <a:rPr sz="1600" spc="-30" dirty="0">
                <a:latin typeface="Times New Roman"/>
                <a:cs typeface="Times New Roman"/>
              </a:rPr>
              <a:t> </a:t>
            </a:r>
            <a:r>
              <a:rPr sz="1600" dirty="0">
                <a:latin typeface="Times New Roman"/>
                <a:cs typeface="Times New Roman"/>
              </a:rPr>
              <a:t>critical</a:t>
            </a:r>
            <a:r>
              <a:rPr sz="1600" spc="-5" dirty="0">
                <a:latin typeface="Times New Roman"/>
                <a:cs typeface="Times New Roman"/>
              </a:rPr>
              <a:t> </a:t>
            </a:r>
            <a:r>
              <a:rPr sz="1600" spc="5" dirty="0">
                <a:latin typeface="Times New Roman"/>
                <a:cs typeface="Times New Roman"/>
              </a:rPr>
              <a:t>to</a:t>
            </a:r>
            <a:r>
              <a:rPr sz="1600" spc="-25" dirty="0">
                <a:latin typeface="Times New Roman"/>
                <a:cs typeface="Times New Roman"/>
              </a:rPr>
              <a:t> </a:t>
            </a:r>
            <a:r>
              <a:rPr sz="1600" dirty="0">
                <a:latin typeface="Times New Roman"/>
                <a:cs typeface="Times New Roman"/>
              </a:rPr>
              <a:t>understanding</a:t>
            </a:r>
            <a:r>
              <a:rPr sz="1600" spc="-75" dirty="0">
                <a:latin typeface="Times New Roman"/>
                <a:cs typeface="Times New Roman"/>
              </a:rPr>
              <a:t> </a:t>
            </a:r>
            <a:r>
              <a:rPr sz="1600" dirty="0">
                <a:latin typeface="Times New Roman"/>
                <a:cs typeface="Times New Roman"/>
              </a:rPr>
              <a:t>how</a:t>
            </a:r>
            <a:r>
              <a:rPr sz="1600" spc="-25" dirty="0">
                <a:latin typeface="Times New Roman"/>
                <a:cs typeface="Times New Roman"/>
              </a:rPr>
              <a:t> </a:t>
            </a:r>
            <a:r>
              <a:rPr sz="1600" spc="-10" dirty="0">
                <a:latin typeface="Times New Roman"/>
                <a:cs typeface="Times New Roman"/>
              </a:rPr>
              <a:t>good</a:t>
            </a:r>
            <a:r>
              <a:rPr sz="1600" spc="20" dirty="0">
                <a:latin typeface="Times New Roman"/>
                <a:cs typeface="Times New Roman"/>
              </a:rPr>
              <a:t> </a:t>
            </a:r>
            <a:r>
              <a:rPr sz="1600" spc="-5" dirty="0">
                <a:latin typeface="Times New Roman"/>
                <a:cs typeface="Times New Roman"/>
              </a:rPr>
              <a:t>or</a:t>
            </a:r>
            <a:r>
              <a:rPr sz="1600" dirty="0">
                <a:latin typeface="Times New Roman"/>
                <a:cs typeface="Times New Roman"/>
              </a:rPr>
              <a:t> </a:t>
            </a:r>
            <a:r>
              <a:rPr sz="1600" spc="5" dirty="0">
                <a:latin typeface="Times New Roman"/>
                <a:cs typeface="Times New Roman"/>
              </a:rPr>
              <a:t>bad</a:t>
            </a:r>
            <a:r>
              <a:rPr sz="1600" spc="-30"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customer</a:t>
            </a:r>
            <a:r>
              <a:rPr sz="1600" spc="5" dirty="0">
                <a:latin typeface="Times New Roman"/>
                <a:cs typeface="Times New Roman"/>
              </a:rPr>
              <a:t> is</a:t>
            </a:r>
            <a:r>
              <a:rPr sz="1600" spc="-1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the</a:t>
            </a:r>
            <a:r>
              <a:rPr sz="1600" spc="-30" dirty="0">
                <a:latin typeface="Times New Roman"/>
                <a:cs typeface="Times New Roman"/>
              </a:rPr>
              <a:t> </a:t>
            </a:r>
            <a:r>
              <a:rPr sz="1600" spc="-5" dirty="0">
                <a:latin typeface="Times New Roman"/>
                <a:cs typeface="Times New Roman"/>
              </a:rPr>
              <a:t>company.</a:t>
            </a:r>
            <a:endParaRPr sz="1600">
              <a:latin typeface="Times New Roman"/>
              <a:cs typeface="Times New Roman"/>
            </a:endParaRPr>
          </a:p>
          <a:p>
            <a:pPr marL="299085" indent="-287020">
              <a:lnSpc>
                <a:spcPct val="100000"/>
              </a:lnSpc>
              <a:spcBef>
                <a:spcPts val="965"/>
              </a:spcBef>
              <a:buFont typeface="Microsoft Sans Serif"/>
              <a:buChar char="•"/>
              <a:tabLst>
                <a:tab pos="299085" algn="l"/>
                <a:tab pos="299720" algn="l"/>
              </a:tabLst>
            </a:pPr>
            <a:r>
              <a:rPr sz="1600" spc="-10" dirty="0">
                <a:latin typeface="Times New Roman"/>
                <a:cs typeface="Times New Roman"/>
              </a:rPr>
              <a:t>After</a:t>
            </a:r>
            <a:r>
              <a:rPr sz="1600" spc="45" dirty="0">
                <a:latin typeface="Times New Roman"/>
                <a:cs typeface="Times New Roman"/>
              </a:rPr>
              <a:t> </a:t>
            </a:r>
            <a:r>
              <a:rPr sz="1600" dirty="0">
                <a:latin typeface="Times New Roman"/>
                <a:cs typeface="Times New Roman"/>
              </a:rPr>
              <a:t>getting</a:t>
            </a:r>
            <a:r>
              <a:rPr sz="1600" spc="-3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RFM</a:t>
            </a:r>
            <a:r>
              <a:rPr sz="1600" spc="-10" dirty="0">
                <a:latin typeface="Times New Roman"/>
                <a:cs typeface="Times New Roman"/>
              </a:rPr>
              <a:t> </a:t>
            </a:r>
            <a:r>
              <a:rPr sz="1600" spc="-5" dirty="0">
                <a:latin typeface="Times New Roman"/>
                <a:cs typeface="Times New Roman"/>
              </a:rPr>
              <a:t>values,</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5" dirty="0">
                <a:latin typeface="Times New Roman"/>
                <a:cs typeface="Times New Roman"/>
              </a:rPr>
              <a:t>common </a:t>
            </a:r>
            <a:r>
              <a:rPr sz="1600" spc="5" dirty="0">
                <a:latin typeface="Times New Roman"/>
                <a:cs typeface="Times New Roman"/>
              </a:rPr>
              <a:t>practice</a:t>
            </a:r>
            <a:r>
              <a:rPr sz="1600" spc="-35"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dirty="0">
                <a:latin typeface="Times New Roman"/>
                <a:cs typeface="Times New Roman"/>
              </a:rPr>
              <a:t>create</a:t>
            </a:r>
            <a:r>
              <a:rPr sz="1600" spc="15" dirty="0">
                <a:latin typeface="Times New Roman"/>
                <a:cs typeface="Times New Roman"/>
              </a:rPr>
              <a:t> </a:t>
            </a:r>
            <a:r>
              <a:rPr sz="1600" spc="-5" dirty="0">
                <a:latin typeface="Times New Roman"/>
                <a:cs typeface="Times New Roman"/>
              </a:rPr>
              <a:t>‘quartiles’ on </a:t>
            </a:r>
            <a:r>
              <a:rPr sz="1600" dirty="0">
                <a:latin typeface="Times New Roman"/>
                <a:cs typeface="Times New Roman"/>
              </a:rPr>
              <a:t>each</a:t>
            </a:r>
            <a:r>
              <a:rPr sz="1600" spc="-10" dirty="0">
                <a:latin typeface="Times New Roman"/>
                <a:cs typeface="Times New Roman"/>
              </a:rPr>
              <a:t> </a:t>
            </a:r>
            <a:r>
              <a:rPr sz="1600" spc="-5" dirty="0">
                <a:latin typeface="Times New Roman"/>
                <a:cs typeface="Times New Roman"/>
              </a:rPr>
              <a:t>of</a:t>
            </a:r>
            <a:r>
              <a:rPr sz="1600" spc="25"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dirty="0">
                <a:latin typeface="Times New Roman"/>
                <a:cs typeface="Times New Roman"/>
              </a:rPr>
              <a:t>metrics</a:t>
            </a:r>
            <a:endParaRPr sz="1600">
              <a:latin typeface="Times New Roman"/>
              <a:cs typeface="Times New Roman"/>
            </a:endParaRPr>
          </a:p>
          <a:p>
            <a:pPr marL="299085">
              <a:lnSpc>
                <a:spcPct val="100000"/>
              </a:lnSpc>
              <a:spcBef>
                <a:spcPts val="960"/>
              </a:spcBef>
            </a:pPr>
            <a:r>
              <a:rPr sz="1600" spc="5" dirty="0">
                <a:latin typeface="Times New Roman"/>
                <a:cs typeface="Times New Roman"/>
              </a:rPr>
              <a:t>and</a:t>
            </a:r>
            <a:r>
              <a:rPr sz="1600" spc="-35" dirty="0">
                <a:latin typeface="Times New Roman"/>
                <a:cs typeface="Times New Roman"/>
              </a:rPr>
              <a:t> </a:t>
            </a:r>
            <a:r>
              <a:rPr sz="1600" dirty="0">
                <a:latin typeface="Times New Roman"/>
                <a:cs typeface="Times New Roman"/>
              </a:rPr>
              <a:t>assigning</a:t>
            </a:r>
            <a:r>
              <a:rPr sz="1600" spc="-6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required</a:t>
            </a:r>
            <a:r>
              <a:rPr sz="1600" spc="-15" dirty="0">
                <a:latin typeface="Times New Roman"/>
                <a:cs typeface="Times New Roman"/>
              </a:rPr>
              <a:t> </a:t>
            </a:r>
            <a:r>
              <a:rPr sz="1600" spc="-5" dirty="0">
                <a:latin typeface="Times New Roman"/>
                <a:cs typeface="Times New Roman"/>
              </a:rPr>
              <a:t>order.</a:t>
            </a:r>
            <a:endParaRPr sz="16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4344" y="196672"/>
            <a:ext cx="3321050" cy="454025"/>
          </a:xfrm>
          <a:prstGeom prst="rect">
            <a:avLst/>
          </a:prstGeom>
        </p:spPr>
        <p:txBody>
          <a:bodyPr vert="horz" wrap="square" lIns="0" tIns="13970" rIns="0" bIns="0" rtlCol="0">
            <a:spAutoFit/>
          </a:bodyPr>
          <a:lstStyle/>
          <a:p>
            <a:pPr marL="12700">
              <a:lnSpc>
                <a:spcPct val="100000"/>
              </a:lnSpc>
              <a:spcBef>
                <a:spcPts val="110"/>
              </a:spcBef>
            </a:pPr>
            <a:r>
              <a:rPr sz="2800" b="0" spc="-5" dirty="0">
                <a:latin typeface="Microsoft Sans Serif"/>
                <a:cs typeface="Microsoft Sans Serif"/>
              </a:rPr>
              <a:t>RFM</a:t>
            </a:r>
            <a:r>
              <a:rPr sz="2800" b="0" spc="-130" dirty="0">
                <a:latin typeface="Microsoft Sans Serif"/>
                <a:cs typeface="Microsoft Sans Serif"/>
              </a:rPr>
              <a:t> </a:t>
            </a:r>
            <a:r>
              <a:rPr sz="2800" b="0" dirty="0">
                <a:latin typeface="Microsoft Sans Serif"/>
                <a:cs typeface="Microsoft Sans Serif"/>
              </a:rPr>
              <a:t>Implementation</a:t>
            </a:r>
            <a:endParaRPr sz="2800">
              <a:latin typeface="Microsoft Sans Serif"/>
              <a:cs typeface="Microsoft Sans Serif"/>
            </a:endParaRPr>
          </a:p>
        </p:txBody>
      </p:sp>
      <p:sp>
        <p:nvSpPr>
          <p:cNvPr id="3" name="object 3"/>
          <p:cNvSpPr txBox="1"/>
          <p:nvPr/>
        </p:nvSpPr>
        <p:spPr>
          <a:xfrm>
            <a:off x="414629" y="1499107"/>
            <a:ext cx="6352540" cy="230187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1600" b="1" spc="-5" dirty="0">
                <a:solidFill>
                  <a:srgbClr val="1F1F1F"/>
                </a:solidFill>
                <a:latin typeface="Times New Roman"/>
                <a:cs typeface="Times New Roman"/>
              </a:rPr>
              <a:t>R</a:t>
            </a:r>
            <a:r>
              <a:rPr sz="1600" b="1" spc="5" dirty="0">
                <a:solidFill>
                  <a:srgbClr val="1F1F1F"/>
                </a:solidFill>
                <a:latin typeface="Times New Roman"/>
                <a:cs typeface="Times New Roman"/>
              </a:rPr>
              <a:t>FM</a:t>
            </a:r>
            <a:r>
              <a:rPr sz="1600" b="1" spc="-45" dirty="0">
                <a:solidFill>
                  <a:srgbClr val="1F1F1F"/>
                </a:solidFill>
                <a:latin typeface="Times New Roman"/>
                <a:cs typeface="Times New Roman"/>
              </a:rPr>
              <a:t> </a:t>
            </a:r>
            <a:r>
              <a:rPr sz="1600" dirty="0">
                <a:solidFill>
                  <a:srgbClr val="1F1F1F"/>
                </a:solidFill>
                <a:latin typeface="Times New Roman"/>
                <a:cs typeface="Times New Roman"/>
              </a:rPr>
              <a:t>s</a:t>
            </a:r>
            <a:r>
              <a:rPr sz="1600" spc="5" dirty="0">
                <a:solidFill>
                  <a:srgbClr val="1F1F1F"/>
                </a:solidFill>
                <a:latin typeface="Times New Roman"/>
                <a:cs typeface="Times New Roman"/>
              </a:rPr>
              <a:t>imp</a:t>
            </a:r>
            <a:r>
              <a:rPr sz="1600" spc="-15" dirty="0">
                <a:solidFill>
                  <a:srgbClr val="1F1F1F"/>
                </a:solidFill>
                <a:latin typeface="Times New Roman"/>
                <a:cs typeface="Times New Roman"/>
              </a:rPr>
              <a:t>l</a:t>
            </a:r>
            <a:r>
              <a:rPr sz="1600" dirty="0">
                <a:solidFill>
                  <a:srgbClr val="1F1F1F"/>
                </a:solidFill>
                <a:latin typeface="Times New Roman"/>
                <a:cs typeface="Times New Roman"/>
              </a:rPr>
              <a:t>y</a:t>
            </a:r>
            <a:r>
              <a:rPr sz="1600" spc="-5" dirty="0">
                <a:solidFill>
                  <a:srgbClr val="1F1F1F"/>
                </a:solidFill>
                <a:latin typeface="Times New Roman"/>
                <a:cs typeface="Times New Roman"/>
              </a:rPr>
              <a:t> </a:t>
            </a:r>
            <a:r>
              <a:rPr sz="1600" spc="5" dirty="0">
                <a:solidFill>
                  <a:srgbClr val="1F1F1F"/>
                </a:solidFill>
                <a:latin typeface="Times New Roman"/>
                <a:cs typeface="Times New Roman"/>
              </a:rPr>
              <a:t>m</a:t>
            </a:r>
            <a:r>
              <a:rPr sz="1600" spc="-25" dirty="0">
                <a:solidFill>
                  <a:srgbClr val="1F1F1F"/>
                </a:solidFill>
                <a:latin typeface="Times New Roman"/>
                <a:cs typeface="Times New Roman"/>
              </a:rPr>
              <a:t>e</a:t>
            </a:r>
            <a:r>
              <a:rPr sz="1600" dirty="0">
                <a:solidFill>
                  <a:srgbClr val="1F1F1F"/>
                </a:solidFill>
                <a:latin typeface="Times New Roman"/>
                <a:cs typeface="Times New Roman"/>
              </a:rPr>
              <a:t>an </a:t>
            </a:r>
            <a:r>
              <a:rPr sz="1600" spc="10" dirty="0">
                <a:solidFill>
                  <a:srgbClr val="1F1F1F"/>
                </a:solidFill>
                <a:latin typeface="Times New Roman"/>
                <a:cs typeface="Times New Roman"/>
              </a:rPr>
              <a:t> R</a:t>
            </a:r>
            <a:r>
              <a:rPr sz="1600" spc="-20" dirty="0">
                <a:solidFill>
                  <a:srgbClr val="1F1F1F"/>
                </a:solidFill>
                <a:latin typeface="Times New Roman"/>
                <a:cs typeface="Times New Roman"/>
              </a:rPr>
              <a:t>e</a:t>
            </a:r>
            <a:r>
              <a:rPr sz="1600" spc="5" dirty="0">
                <a:solidFill>
                  <a:srgbClr val="1F1F1F"/>
                </a:solidFill>
                <a:latin typeface="Times New Roman"/>
                <a:cs typeface="Times New Roman"/>
              </a:rPr>
              <a:t>c</a:t>
            </a:r>
            <a:r>
              <a:rPr sz="1600" spc="-20" dirty="0">
                <a:solidFill>
                  <a:srgbClr val="1F1F1F"/>
                </a:solidFill>
                <a:latin typeface="Times New Roman"/>
                <a:cs typeface="Times New Roman"/>
              </a:rPr>
              <a:t>e</a:t>
            </a:r>
            <a:r>
              <a:rPr sz="1600" spc="10" dirty="0">
                <a:solidFill>
                  <a:srgbClr val="1F1F1F"/>
                </a:solidFill>
                <a:latin typeface="Times New Roman"/>
                <a:cs typeface="Times New Roman"/>
              </a:rPr>
              <a:t>n</a:t>
            </a:r>
            <a:r>
              <a:rPr sz="1600" spc="5" dirty="0">
                <a:solidFill>
                  <a:srgbClr val="1F1F1F"/>
                </a:solidFill>
                <a:latin typeface="Times New Roman"/>
                <a:cs typeface="Times New Roman"/>
              </a:rPr>
              <a:t>c</a:t>
            </a:r>
            <a:r>
              <a:rPr sz="1600" spc="-35" dirty="0">
                <a:solidFill>
                  <a:srgbClr val="1F1F1F"/>
                </a:solidFill>
                <a:latin typeface="Times New Roman"/>
                <a:cs typeface="Times New Roman"/>
              </a:rPr>
              <a:t>y</a:t>
            </a:r>
            <a:r>
              <a:rPr sz="1600" dirty="0">
                <a:solidFill>
                  <a:srgbClr val="1F1F1F"/>
                </a:solidFill>
                <a:latin typeface="Times New Roman"/>
                <a:cs typeface="Times New Roman"/>
              </a:rPr>
              <a:t>,</a:t>
            </a:r>
            <a:r>
              <a:rPr sz="1600" spc="-15" dirty="0">
                <a:solidFill>
                  <a:srgbClr val="1F1F1F"/>
                </a:solidFill>
                <a:latin typeface="Times New Roman"/>
                <a:cs typeface="Times New Roman"/>
              </a:rPr>
              <a:t> </a:t>
            </a:r>
            <a:r>
              <a:rPr sz="1600" spc="-30" dirty="0">
                <a:solidFill>
                  <a:srgbClr val="1F1F1F"/>
                </a:solidFill>
                <a:latin typeface="Times New Roman"/>
                <a:cs typeface="Times New Roman"/>
              </a:rPr>
              <a:t>F</a:t>
            </a:r>
            <a:r>
              <a:rPr sz="1600" spc="-10" dirty="0">
                <a:solidFill>
                  <a:srgbClr val="1F1F1F"/>
                </a:solidFill>
                <a:latin typeface="Times New Roman"/>
                <a:cs typeface="Times New Roman"/>
              </a:rPr>
              <a:t>r</a:t>
            </a:r>
            <a:r>
              <a:rPr sz="1600" spc="-20" dirty="0">
                <a:solidFill>
                  <a:srgbClr val="1F1F1F"/>
                </a:solidFill>
                <a:latin typeface="Times New Roman"/>
                <a:cs typeface="Times New Roman"/>
              </a:rPr>
              <a:t>e</a:t>
            </a:r>
            <a:r>
              <a:rPr sz="1600" spc="10" dirty="0">
                <a:solidFill>
                  <a:srgbClr val="1F1F1F"/>
                </a:solidFill>
                <a:latin typeface="Times New Roman"/>
                <a:cs typeface="Times New Roman"/>
              </a:rPr>
              <a:t>qu</a:t>
            </a:r>
            <a:r>
              <a:rPr sz="1600" spc="-20" dirty="0">
                <a:solidFill>
                  <a:srgbClr val="1F1F1F"/>
                </a:solidFill>
                <a:latin typeface="Times New Roman"/>
                <a:cs typeface="Times New Roman"/>
              </a:rPr>
              <a:t>e</a:t>
            </a:r>
            <a:r>
              <a:rPr sz="1600" spc="10" dirty="0">
                <a:solidFill>
                  <a:srgbClr val="1F1F1F"/>
                </a:solidFill>
                <a:latin typeface="Times New Roman"/>
                <a:cs typeface="Times New Roman"/>
              </a:rPr>
              <a:t>n</a:t>
            </a:r>
            <a:r>
              <a:rPr sz="1600" spc="5" dirty="0">
                <a:solidFill>
                  <a:srgbClr val="1F1F1F"/>
                </a:solidFill>
                <a:latin typeface="Times New Roman"/>
                <a:cs typeface="Times New Roman"/>
              </a:rPr>
              <a:t>c</a:t>
            </a:r>
            <a:r>
              <a:rPr sz="1600" spc="-35" dirty="0">
                <a:solidFill>
                  <a:srgbClr val="1F1F1F"/>
                </a:solidFill>
                <a:latin typeface="Times New Roman"/>
                <a:cs typeface="Times New Roman"/>
              </a:rPr>
              <a:t>y</a:t>
            </a:r>
            <a:r>
              <a:rPr sz="1600" dirty="0">
                <a:solidFill>
                  <a:srgbClr val="1F1F1F"/>
                </a:solidFill>
                <a:latin typeface="Times New Roman"/>
                <a:cs typeface="Times New Roman"/>
              </a:rPr>
              <a:t>,</a:t>
            </a:r>
            <a:r>
              <a:rPr sz="1600" spc="-100" dirty="0">
                <a:solidFill>
                  <a:srgbClr val="1F1F1F"/>
                </a:solidFill>
                <a:latin typeface="Times New Roman"/>
                <a:cs typeface="Times New Roman"/>
              </a:rPr>
              <a:t> </a:t>
            </a:r>
            <a:r>
              <a:rPr sz="1600" spc="15" dirty="0">
                <a:solidFill>
                  <a:srgbClr val="1F1F1F"/>
                </a:solidFill>
                <a:latin typeface="Times New Roman"/>
                <a:cs typeface="Times New Roman"/>
              </a:rPr>
              <a:t>M</a:t>
            </a:r>
            <a:r>
              <a:rPr sz="1600" spc="-15" dirty="0">
                <a:solidFill>
                  <a:srgbClr val="1F1F1F"/>
                </a:solidFill>
                <a:latin typeface="Times New Roman"/>
                <a:cs typeface="Times New Roman"/>
              </a:rPr>
              <a:t>o</a:t>
            </a:r>
            <a:r>
              <a:rPr sz="1600" spc="5" dirty="0">
                <a:solidFill>
                  <a:srgbClr val="1F1F1F"/>
                </a:solidFill>
                <a:latin typeface="Times New Roman"/>
                <a:cs typeface="Times New Roman"/>
              </a:rPr>
              <a:t>n</a:t>
            </a:r>
            <a:r>
              <a:rPr sz="1600" spc="-20" dirty="0">
                <a:solidFill>
                  <a:srgbClr val="1F1F1F"/>
                </a:solidFill>
                <a:latin typeface="Times New Roman"/>
                <a:cs typeface="Times New Roman"/>
              </a:rPr>
              <a:t>e</a:t>
            </a:r>
            <a:r>
              <a:rPr sz="1600" spc="5" dirty="0">
                <a:solidFill>
                  <a:srgbClr val="1F1F1F"/>
                </a:solidFill>
                <a:latin typeface="Times New Roman"/>
                <a:cs typeface="Times New Roman"/>
              </a:rPr>
              <a:t>t</a:t>
            </a:r>
            <a:r>
              <a:rPr sz="1600" dirty="0">
                <a:solidFill>
                  <a:srgbClr val="1F1F1F"/>
                </a:solidFill>
                <a:latin typeface="Times New Roman"/>
                <a:cs typeface="Times New Roman"/>
              </a:rPr>
              <a:t>a</a:t>
            </a:r>
            <a:r>
              <a:rPr sz="1600" spc="-10" dirty="0">
                <a:solidFill>
                  <a:srgbClr val="1F1F1F"/>
                </a:solidFill>
                <a:latin typeface="Times New Roman"/>
                <a:cs typeface="Times New Roman"/>
              </a:rPr>
              <a:t>r</a:t>
            </a:r>
            <a:r>
              <a:rPr sz="1600" dirty="0">
                <a:solidFill>
                  <a:srgbClr val="1F1F1F"/>
                </a:solidFill>
                <a:latin typeface="Times New Roman"/>
                <a:cs typeface="Times New Roman"/>
              </a:rPr>
              <a:t>y</a:t>
            </a:r>
            <a:endParaRPr sz="1600">
              <a:latin typeface="Times New Roman"/>
              <a:cs typeface="Times New Roman"/>
            </a:endParaRPr>
          </a:p>
          <a:p>
            <a:pPr>
              <a:lnSpc>
                <a:spcPct val="100000"/>
              </a:lnSpc>
              <a:spcBef>
                <a:spcPts val="15"/>
              </a:spcBef>
              <a:buChar char=""/>
            </a:pPr>
            <a:endParaRPr sz="2200">
              <a:latin typeface="Times New Roman"/>
              <a:cs typeface="Times New Roman"/>
            </a:endParaRPr>
          </a:p>
          <a:p>
            <a:pPr marL="299085" indent="-287020">
              <a:lnSpc>
                <a:spcPct val="100000"/>
              </a:lnSpc>
              <a:spcBef>
                <a:spcPts val="5"/>
              </a:spcBef>
              <a:buFont typeface="Wingdings"/>
              <a:buChar char=""/>
              <a:tabLst>
                <a:tab pos="299720" algn="l"/>
              </a:tabLst>
            </a:pPr>
            <a:r>
              <a:rPr sz="1600" spc="-5" dirty="0">
                <a:solidFill>
                  <a:srgbClr val="124F5C"/>
                </a:solidFill>
                <a:latin typeface="Times New Roman"/>
                <a:cs typeface="Times New Roman"/>
              </a:rPr>
              <a:t>The</a:t>
            </a:r>
            <a:r>
              <a:rPr sz="1600" spc="-15" dirty="0">
                <a:solidFill>
                  <a:srgbClr val="124F5C"/>
                </a:solidFill>
                <a:latin typeface="Times New Roman"/>
                <a:cs typeface="Times New Roman"/>
              </a:rPr>
              <a:t> </a:t>
            </a:r>
            <a:r>
              <a:rPr sz="1600" spc="-5" dirty="0">
                <a:solidFill>
                  <a:srgbClr val="124F5C"/>
                </a:solidFill>
                <a:latin typeface="Times New Roman"/>
                <a:cs typeface="Times New Roman"/>
              </a:rPr>
              <a:t>RFM</a:t>
            </a:r>
            <a:r>
              <a:rPr sz="1600" spc="20" dirty="0">
                <a:solidFill>
                  <a:srgbClr val="124F5C"/>
                </a:solidFill>
                <a:latin typeface="Times New Roman"/>
                <a:cs typeface="Times New Roman"/>
              </a:rPr>
              <a:t> </a:t>
            </a:r>
            <a:r>
              <a:rPr sz="1600" spc="-5" dirty="0">
                <a:solidFill>
                  <a:srgbClr val="124F5C"/>
                </a:solidFill>
                <a:latin typeface="Times New Roman"/>
                <a:cs typeface="Times New Roman"/>
              </a:rPr>
              <a:t>model</a:t>
            </a:r>
            <a:r>
              <a:rPr sz="1600" spc="-10" dirty="0">
                <a:solidFill>
                  <a:srgbClr val="124F5C"/>
                </a:solidFill>
                <a:latin typeface="Times New Roman"/>
                <a:cs typeface="Times New Roman"/>
              </a:rPr>
              <a:t> </a:t>
            </a:r>
            <a:r>
              <a:rPr sz="1600" spc="5" dirty="0">
                <a:solidFill>
                  <a:srgbClr val="124F5C"/>
                </a:solidFill>
                <a:latin typeface="Times New Roman"/>
                <a:cs typeface="Times New Roman"/>
              </a:rPr>
              <a:t>is </a:t>
            </a:r>
            <a:r>
              <a:rPr sz="1600" dirty="0">
                <a:solidFill>
                  <a:srgbClr val="124F5C"/>
                </a:solidFill>
                <a:latin typeface="Times New Roman"/>
                <a:cs typeface="Times New Roman"/>
              </a:rPr>
              <a:t>based</a:t>
            </a:r>
            <a:r>
              <a:rPr sz="1600" spc="-10" dirty="0">
                <a:solidFill>
                  <a:srgbClr val="124F5C"/>
                </a:solidFill>
                <a:latin typeface="Times New Roman"/>
                <a:cs typeface="Times New Roman"/>
              </a:rPr>
              <a:t> </a:t>
            </a:r>
            <a:r>
              <a:rPr sz="1600" spc="-5" dirty="0">
                <a:solidFill>
                  <a:srgbClr val="124F5C"/>
                </a:solidFill>
                <a:latin typeface="Times New Roman"/>
                <a:cs typeface="Times New Roman"/>
              </a:rPr>
              <a:t>on three</a:t>
            </a:r>
            <a:r>
              <a:rPr sz="1600" spc="10" dirty="0">
                <a:solidFill>
                  <a:srgbClr val="124F5C"/>
                </a:solidFill>
                <a:latin typeface="Times New Roman"/>
                <a:cs typeface="Times New Roman"/>
              </a:rPr>
              <a:t> </a:t>
            </a:r>
            <a:r>
              <a:rPr sz="1600" dirty="0">
                <a:solidFill>
                  <a:srgbClr val="124F5C"/>
                </a:solidFill>
                <a:latin typeface="Times New Roman"/>
                <a:cs typeface="Times New Roman"/>
              </a:rPr>
              <a:t>quantitative</a:t>
            </a:r>
            <a:r>
              <a:rPr sz="1600" spc="-80" dirty="0">
                <a:solidFill>
                  <a:srgbClr val="124F5C"/>
                </a:solidFill>
                <a:latin typeface="Times New Roman"/>
                <a:cs typeface="Times New Roman"/>
              </a:rPr>
              <a:t> </a:t>
            </a:r>
            <a:r>
              <a:rPr sz="1600" spc="-5" dirty="0">
                <a:solidFill>
                  <a:srgbClr val="124F5C"/>
                </a:solidFill>
                <a:latin typeface="Times New Roman"/>
                <a:cs typeface="Times New Roman"/>
              </a:rPr>
              <a:t>factors</a:t>
            </a:r>
            <a:endParaRPr sz="1600">
              <a:latin typeface="Times New Roman"/>
              <a:cs typeface="Times New Roman"/>
            </a:endParaRPr>
          </a:p>
          <a:p>
            <a:pPr marL="299085" indent="-287020">
              <a:lnSpc>
                <a:spcPct val="100000"/>
              </a:lnSpc>
              <a:spcBef>
                <a:spcPts val="960"/>
              </a:spcBef>
              <a:buFont typeface="Wingdings"/>
              <a:buChar char=""/>
              <a:tabLst>
                <a:tab pos="299720" algn="l"/>
              </a:tabLst>
            </a:pPr>
            <a:r>
              <a:rPr sz="1600" spc="-10" dirty="0">
                <a:solidFill>
                  <a:srgbClr val="124F5C"/>
                </a:solidFill>
                <a:latin typeface="Times New Roman"/>
                <a:cs typeface="Times New Roman"/>
              </a:rPr>
              <a:t>Frequency:</a:t>
            </a:r>
            <a:r>
              <a:rPr sz="1600" spc="30" dirty="0">
                <a:solidFill>
                  <a:srgbClr val="124F5C"/>
                </a:solidFill>
                <a:latin typeface="Times New Roman"/>
                <a:cs typeface="Times New Roman"/>
              </a:rPr>
              <a:t> </a:t>
            </a:r>
            <a:r>
              <a:rPr sz="1600" spc="-5" dirty="0">
                <a:solidFill>
                  <a:srgbClr val="124F5C"/>
                </a:solidFill>
                <a:latin typeface="Times New Roman"/>
                <a:cs typeface="Times New Roman"/>
              </a:rPr>
              <a:t>How</a:t>
            </a:r>
            <a:r>
              <a:rPr sz="1600" spc="-10" dirty="0">
                <a:solidFill>
                  <a:srgbClr val="124F5C"/>
                </a:solidFill>
                <a:latin typeface="Times New Roman"/>
                <a:cs typeface="Times New Roman"/>
              </a:rPr>
              <a:t> </a:t>
            </a:r>
            <a:r>
              <a:rPr sz="1600" spc="-5" dirty="0">
                <a:solidFill>
                  <a:srgbClr val="124F5C"/>
                </a:solidFill>
                <a:latin typeface="Times New Roman"/>
                <a:cs typeface="Times New Roman"/>
              </a:rPr>
              <a:t>often</a:t>
            </a:r>
            <a:r>
              <a:rPr sz="1600" spc="10" dirty="0">
                <a:solidFill>
                  <a:srgbClr val="124F5C"/>
                </a:solidFill>
                <a:latin typeface="Times New Roman"/>
                <a:cs typeface="Times New Roman"/>
              </a:rPr>
              <a:t> </a:t>
            </a:r>
            <a:r>
              <a:rPr sz="1600" dirty="0">
                <a:solidFill>
                  <a:srgbClr val="124F5C"/>
                </a:solidFill>
                <a:latin typeface="Times New Roman"/>
                <a:cs typeface="Times New Roman"/>
              </a:rPr>
              <a:t>a</a:t>
            </a:r>
            <a:r>
              <a:rPr sz="1600" spc="5" dirty="0">
                <a:solidFill>
                  <a:srgbClr val="124F5C"/>
                </a:solidFill>
                <a:latin typeface="Times New Roman"/>
                <a:cs typeface="Times New Roman"/>
              </a:rPr>
              <a:t> </a:t>
            </a:r>
            <a:r>
              <a:rPr sz="1600" dirty="0">
                <a:solidFill>
                  <a:srgbClr val="124F5C"/>
                </a:solidFill>
                <a:latin typeface="Times New Roman"/>
                <a:cs typeface="Times New Roman"/>
              </a:rPr>
              <a:t>customer</a:t>
            </a:r>
            <a:r>
              <a:rPr sz="1600" spc="-5" dirty="0">
                <a:solidFill>
                  <a:srgbClr val="124F5C"/>
                </a:solidFill>
                <a:latin typeface="Times New Roman"/>
                <a:cs typeface="Times New Roman"/>
              </a:rPr>
              <a:t> </a:t>
            </a:r>
            <a:r>
              <a:rPr sz="1600" dirty="0">
                <a:solidFill>
                  <a:srgbClr val="124F5C"/>
                </a:solidFill>
                <a:latin typeface="Times New Roman"/>
                <a:cs typeface="Times New Roman"/>
              </a:rPr>
              <a:t>makes</a:t>
            </a:r>
            <a:r>
              <a:rPr sz="1600" spc="-25" dirty="0">
                <a:solidFill>
                  <a:srgbClr val="124F5C"/>
                </a:solidFill>
                <a:latin typeface="Times New Roman"/>
                <a:cs typeface="Times New Roman"/>
              </a:rPr>
              <a:t> </a:t>
            </a:r>
            <a:r>
              <a:rPr sz="1600" dirty="0">
                <a:solidFill>
                  <a:srgbClr val="124F5C"/>
                </a:solidFill>
                <a:latin typeface="Times New Roman"/>
                <a:cs typeface="Times New Roman"/>
              </a:rPr>
              <a:t>a</a:t>
            </a:r>
            <a:r>
              <a:rPr sz="1600" spc="-15" dirty="0">
                <a:solidFill>
                  <a:srgbClr val="124F5C"/>
                </a:solidFill>
                <a:latin typeface="Times New Roman"/>
                <a:cs typeface="Times New Roman"/>
              </a:rPr>
              <a:t> </a:t>
            </a:r>
            <a:r>
              <a:rPr sz="1600" dirty="0">
                <a:solidFill>
                  <a:srgbClr val="124F5C"/>
                </a:solidFill>
                <a:latin typeface="Times New Roman"/>
                <a:cs typeface="Times New Roman"/>
              </a:rPr>
              <a:t>purchase.</a:t>
            </a:r>
            <a:endParaRPr sz="1600">
              <a:latin typeface="Times New Roman"/>
              <a:cs typeface="Times New Roman"/>
            </a:endParaRPr>
          </a:p>
          <a:p>
            <a:pPr marL="299085" indent="-287020">
              <a:lnSpc>
                <a:spcPct val="100000"/>
              </a:lnSpc>
              <a:spcBef>
                <a:spcPts val="960"/>
              </a:spcBef>
              <a:buFont typeface="Wingdings"/>
              <a:buChar char=""/>
              <a:tabLst>
                <a:tab pos="299720" algn="l"/>
              </a:tabLst>
            </a:pPr>
            <a:r>
              <a:rPr sz="1600" dirty="0">
                <a:solidFill>
                  <a:srgbClr val="124F5C"/>
                </a:solidFill>
                <a:latin typeface="Times New Roman"/>
                <a:cs typeface="Times New Roman"/>
              </a:rPr>
              <a:t>Monetary</a:t>
            </a:r>
            <a:r>
              <a:rPr sz="1600" spc="-5" dirty="0">
                <a:solidFill>
                  <a:srgbClr val="124F5C"/>
                </a:solidFill>
                <a:latin typeface="Times New Roman"/>
                <a:cs typeface="Times New Roman"/>
              </a:rPr>
              <a:t> Value:</a:t>
            </a:r>
            <a:r>
              <a:rPr sz="1600" spc="-10" dirty="0">
                <a:solidFill>
                  <a:srgbClr val="124F5C"/>
                </a:solidFill>
                <a:latin typeface="Times New Roman"/>
                <a:cs typeface="Times New Roman"/>
              </a:rPr>
              <a:t> </a:t>
            </a:r>
            <a:r>
              <a:rPr sz="1600" spc="-5" dirty="0">
                <a:solidFill>
                  <a:srgbClr val="124F5C"/>
                </a:solidFill>
                <a:latin typeface="Times New Roman"/>
                <a:cs typeface="Times New Roman"/>
              </a:rPr>
              <a:t>How</a:t>
            </a:r>
            <a:r>
              <a:rPr sz="1600" dirty="0">
                <a:solidFill>
                  <a:srgbClr val="124F5C"/>
                </a:solidFill>
                <a:latin typeface="Times New Roman"/>
                <a:cs typeface="Times New Roman"/>
              </a:rPr>
              <a:t> </a:t>
            </a:r>
            <a:r>
              <a:rPr sz="1600" spc="5" dirty="0">
                <a:solidFill>
                  <a:srgbClr val="124F5C"/>
                </a:solidFill>
                <a:latin typeface="Times New Roman"/>
                <a:cs typeface="Times New Roman"/>
              </a:rPr>
              <a:t>much</a:t>
            </a:r>
            <a:r>
              <a:rPr sz="1600" spc="-35" dirty="0">
                <a:solidFill>
                  <a:srgbClr val="124F5C"/>
                </a:solidFill>
                <a:latin typeface="Times New Roman"/>
                <a:cs typeface="Times New Roman"/>
              </a:rPr>
              <a:t> </a:t>
            </a:r>
            <a:r>
              <a:rPr sz="1600" spc="-5" dirty="0">
                <a:solidFill>
                  <a:srgbClr val="124F5C"/>
                </a:solidFill>
                <a:latin typeface="Times New Roman"/>
                <a:cs typeface="Times New Roman"/>
              </a:rPr>
              <a:t>money</a:t>
            </a:r>
            <a:r>
              <a:rPr sz="1600" spc="20" dirty="0">
                <a:solidFill>
                  <a:srgbClr val="124F5C"/>
                </a:solidFill>
                <a:latin typeface="Times New Roman"/>
                <a:cs typeface="Times New Roman"/>
              </a:rPr>
              <a:t> </a:t>
            </a:r>
            <a:r>
              <a:rPr sz="1600" dirty="0">
                <a:solidFill>
                  <a:srgbClr val="124F5C"/>
                </a:solidFill>
                <a:latin typeface="Times New Roman"/>
                <a:cs typeface="Times New Roman"/>
              </a:rPr>
              <a:t>a</a:t>
            </a:r>
            <a:r>
              <a:rPr sz="1600" spc="-15" dirty="0">
                <a:solidFill>
                  <a:srgbClr val="124F5C"/>
                </a:solidFill>
                <a:latin typeface="Times New Roman"/>
                <a:cs typeface="Times New Roman"/>
              </a:rPr>
              <a:t> </a:t>
            </a:r>
            <a:r>
              <a:rPr sz="1600" spc="-5" dirty="0">
                <a:solidFill>
                  <a:srgbClr val="124F5C"/>
                </a:solidFill>
                <a:latin typeface="Times New Roman"/>
                <a:cs typeface="Times New Roman"/>
              </a:rPr>
              <a:t>customer</a:t>
            </a:r>
            <a:r>
              <a:rPr sz="1600" dirty="0">
                <a:solidFill>
                  <a:srgbClr val="124F5C"/>
                </a:solidFill>
                <a:latin typeface="Times New Roman"/>
                <a:cs typeface="Times New Roman"/>
              </a:rPr>
              <a:t> spends</a:t>
            </a:r>
            <a:r>
              <a:rPr sz="1600" spc="-20" dirty="0">
                <a:solidFill>
                  <a:srgbClr val="124F5C"/>
                </a:solidFill>
                <a:latin typeface="Times New Roman"/>
                <a:cs typeface="Times New Roman"/>
              </a:rPr>
              <a:t> </a:t>
            </a:r>
            <a:r>
              <a:rPr sz="1600" dirty="0">
                <a:solidFill>
                  <a:srgbClr val="124F5C"/>
                </a:solidFill>
                <a:latin typeface="Times New Roman"/>
                <a:cs typeface="Times New Roman"/>
              </a:rPr>
              <a:t>on.</a:t>
            </a:r>
            <a:r>
              <a:rPr sz="1600" spc="-10" dirty="0">
                <a:solidFill>
                  <a:srgbClr val="124F5C"/>
                </a:solidFill>
                <a:latin typeface="Times New Roman"/>
                <a:cs typeface="Times New Roman"/>
              </a:rPr>
              <a:t> </a:t>
            </a:r>
            <a:r>
              <a:rPr sz="1600" dirty="0">
                <a:solidFill>
                  <a:srgbClr val="124F5C"/>
                </a:solidFill>
                <a:latin typeface="Times New Roman"/>
                <a:cs typeface="Times New Roman"/>
              </a:rPr>
              <a:t>(Sum</a:t>
            </a:r>
            <a:r>
              <a:rPr sz="1600" spc="-20" dirty="0">
                <a:solidFill>
                  <a:srgbClr val="124F5C"/>
                </a:solidFill>
                <a:latin typeface="Times New Roman"/>
                <a:cs typeface="Times New Roman"/>
              </a:rPr>
              <a:t> </a:t>
            </a:r>
            <a:r>
              <a:rPr sz="1600" spc="-5" dirty="0">
                <a:solidFill>
                  <a:srgbClr val="124F5C"/>
                </a:solidFill>
                <a:latin typeface="Times New Roman"/>
                <a:cs typeface="Times New Roman"/>
              </a:rPr>
              <a:t>of</a:t>
            </a:r>
            <a:r>
              <a:rPr sz="1600" dirty="0">
                <a:solidFill>
                  <a:srgbClr val="124F5C"/>
                </a:solidFill>
                <a:latin typeface="Times New Roman"/>
                <a:cs typeface="Times New Roman"/>
              </a:rPr>
              <a:t> </a:t>
            </a:r>
            <a:r>
              <a:rPr sz="1600" spc="-10" dirty="0">
                <a:solidFill>
                  <a:srgbClr val="124F5C"/>
                </a:solidFill>
                <a:latin typeface="Times New Roman"/>
                <a:cs typeface="Times New Roman"/>
              </a:rPr>
              <a:t>Total)</a:t>
            </a:r>
            <a:endParaRPr sz="1600">
              <a:latin typeface="Times New Roman"/>
              <a:cs typeface="Times New Roman"/>
            </a:endParaRPr>
          </a:p>
          <a:p>
            <a:pPr marL="299085" indent="-287020">
              <a:lnSpc>
                <a:spcPct val="100000"/>
              </a:lnSpc>
              <a:spcBef>
                <a:spcPts val="965"/>
              </a:spcBef>
              <a:buFont typeface="Wingdings"/>
              <a:buChar char=""/>
              <a:tabLst>
                <a:tab pos="299720" algn="l"/>
              </a:tabLst>
            </a:pPr>
            <a:r>
              <a:rPr sz="1600" spc="-5" dirty="0">
                <a:solidFill>
                  <a:srgbClr val="124F5C"/>
                </a:solidFill>
                <a:latin typeface="Times New Roman"/>
                <a:cs typeface="Times New Roman"/>
              </a:rPr>
              <a:t>Recency</a:t>
            </a:r>
            <a:r>
              <a:rPr sz="1600" spc="-35" dirty="0">
                <a:solidFill>
                  <a:srgbClr val="124F5C"/>
                </a:solidFill>
                <a:latin typeface="Times New Roman"/>
                <a:cs typeface="Times New Roman"/>
              </a:rPr>
              <a:t> </a:t>
            </a:r>
            <a:r>
              <a:rPr sz="1600" dirty="0">
                <a:solidFill>
                  <a:srgbClr val="124F5C"/>
                </a:solidFill>
                <a:latin typeface="Times New Roman"/>
                <a:cs typeface="Times New Roman"/>
              </a:rPr>
              <a:t>=</a:t>
            </a:r>
            <a:r>
              <a:rPr sz="1600" spc="10" dirty="0">
                <a:solidFill>
                  <a:srgbClr val="124F5C"/>
                </a:solidFill>
                <a:latin typeface="Times New Roman"/>
                <a:cs typeface="Times New Roman"/>
              </a:rPr>
              <a:t> </a:t>
            </a:r>
            <a:r>
              <a:rPr sz="1600" spc="-10" dirty="0">
                <a:solidFill>
                  <a:srgbClr val="124F5C"/>
                </a:solidFill>
                <a:latin typeface="Times New Roman"/>
                <a:cs typeface="Times New Roman"/>
              </a:rPr>
              <a:t>Latest</a:t>
            </a:r>
            <a:r>
              <a:rPr sz="1600" spc="35" dirty="0">
                <a:solidFill>
                  <a:srgbClr val="124F5C"/>
                </a:solidFill>
                <a:latin typeface="Times New Roman"/>
                <a:cs typeface="Times New Roman"/>
              </a:rPr>
              <a:t> </a:t>
            </a:r>
            <a:r>
              <a:rPr sz="1600" dirty="0">
                <a:solidFill>
                  <a:srgbClr val="124F5C"/>
                </a:solidFill>
                <a:latin typeface="Times New Roman"/>
                <a:cs typeface="Times New Roman"/>
              </a:rPr>
              <a:t>Date</a:t>
            </a:r>
            <a:r>
              <a:rPr sz="1600" spc="-15" dirty="0">
                <a:solidFill>
                  <a:srgbClr val="124F5C"/>
                </a:solidFill>
                <a:latin typeface="Times New Roman"/>
                <a:cs typeface="Times New Roman"/>
              </a:rPr>
              <a:t> </a:t>
            </a:r>
            <a:r>
              <a:rPr sz="1600" dirty="0">
                <a:solidFill>
                  <a:srgbClr val="124F5C"/>
                </a:solidFill>
                <a:latin typeface="Times New Roman"/>
                <a:cs typeface="Times New Roman"/>
              </a:rPr>
              <a:t>-</a:t>
            </a:r>
            <a:r>
              <a:rPr sz="1600" spc="20" dirty="0">
                <a:solidFill>
                  <a:srgbClr val="124F5C"/>
                </a:solidFill>
                <a:latin typeface="Times New Roman"/>
                <a:cs typeface="Times New Roman"/>
              </a:rPr>
              <a:t> </a:t>
            </a:r>
            <a:r>
              <a:rPr sz="1600" spc="-10" dirty="0">
                <a:solidFill>
                  <a:srgbClr val="124F5C"/>
                </a:solidFill>
                <a:latin typeface="Times New Roman"/>
                <a:cs typeface="Times New Roman"/>
              </a:rPr>
              <a:t>Last</a:t>
            </a:r>
            <a:r>
              <a:rPr sz="1600" spc="10" dirty="0">
                <a:solidFill>
                  <a:srgbClr val="124F5C"/>
                </a:solidFill>
                <a:latin typeface="Times New Roman"/>
                <a:cs typeface="Times New Roman"/>
              </a:rPr>
              <a:t> </a:t>
            </a:r>
            <a:r>
              <a:rPr sz="1600" spc="-10" dirty="0">
                <a:solidFill>
                  <a:srgbClr val="124F5C"/>
                </a:solidFill>
                <a:latin typeface="Times New Roman"/>
                <a:cs typeface="Times New Roman"/>
              </a:rPr>
              <a:t>Invoice</a:t>
            </a:r>
            <a:r>
              <a:rPr sz="1600" spc="35" dirty="0">
                <a:solidFill>
                  <a:srgbClr val="124F5C"/>
                </a:solidFill>
                <a:latin typeface="Times New Roman"/>
                <a:cs typeface="Times New Roman"/>
              </a:rPr>
              <a:t> </a:t>
            </a:r>
            <a:r>
              <a:rPr sz="1600" dirty="0">
                <a:solidFill>
                  <a:srgbClr val="124F5C"/>
                </a:solidFill>
                <a:latin typeface="Times New Roman"/>
                <a:cs typeface="Times New Roman"/>
              </a:rPr>
              <a:t>Data</a:t>
            </a:r>
            <a:endParaRPr sz="1600">
              <a:latin typeface="Times New Roman"/>
              <a:cs typeface="Times New Roman"/>
            </a:endParaRPr>
          </a:p>
          <a:p>
            <a:pPr marL="299085" indent="-287020">
              <a:lnSpc>
                <a:spcPct val="100000"/>
              </a:lnSpc>
              <a:spcBef>
                <a:spcPts val="960"/>
              </a:spcBef>
              <a:buFont typeface="Wingdings"/>
              <a:buChar char=""/>
              <a:tabLst>
                <a:tab pos="299720" algn="l"/>
              </a:tabLst>
            </a:pPr>
            <a:r>
              <a:rPr sz="1600" spc="-5" dirty="0">
                <a:solidFill>
                  <a:srgbClr val="124F5C"/>
                </a:solidFill>
                <a:latin typeface="Microsoft Sans Serif"/>
                <a:cs typeface="Microsoft Sans Serif"/>
              </a:rPr>
              <a:t>Split</a:t>
            </a:r>
            <a:r>
              <a:rPr sz="1600" spc="-20" dirty="0">
                <a:solidFill>
                  <a:srgbClr val="124F5C"/>
                </a:solidFill>
                <a:latin typeface="Microsoft Sans Serif"/>
                <a:cs typeface="Microsoft Sans Serif"/>
              </a:rPr>
              <a:t> </a:t>
            </a:r>
            <a:r>
              <a:rPr sz="1600" dirty="0">
                <a:solidFill>
                  <a:srgbClr val="124F5C"/>
                </a:solidFill>
                <a:latin typeface="Microsoft Sans Serif"/>
                <a:cs typeface="Microsoft Sans Serif"/>
              </a:rPr>
              <a:t>into</a:t>
            </a:r>
            <a:r>
              <a:rPr sz="1600" spc="-5" dirty="0">
                <a:solidFill>
                  <a:srgbClr val="124F5C"/>
                </a:solidFill>
                <a:latin typeface="Microsoft Sans Serif"/>
                <a:cs typeface="Microsoft Sans Serif"/>
              </a:rPr>
              <a:t> </a:t>
            </a:r>
            <a:r>
              <a:rPr sz="1600" dirty="0">
                <a:solidFill>
                  <a:srgbClr val="124F5C"/>
                </a:solidFill>
                <a:latin typeface="Microsoft Sans Serif"/>
                <a:cs typeface="Microsoft Sans Serif"/>
              </a:rPr>
              <a:t>four</a:t>
            </a:r>
            <a:r>
              <a:rPr sz="1600" spc="15" dirty="0">
                <a:solidFill>
                  <a:srgbClr val="124F5C"/>
                </a:solidFill>
                <a:latin typeface="Microsoft Sans Serif"/>
                <a:cs typeface="Microsoft Sans Serif"/>
              </a:rPr>
              <a:t> </a:t>
            </a:r>
            <a:r>
              <a:rPr sz="1600" dirty="0">
                <a:solidFill>
                  <a:srgbClr val="124F5C"/>
                </a:solidFill>
                <a:latin typeface="Microsoft Sans Serif"/>
                <a:cs typeface="Microsoft Sans Serif"/>
              </a:rPr>
              <a:t>segments</a:t>
            </a:r>
            <a:r>
              <a:rPr sz="1600" spc="-35" dirty="0">
                <a:solidFill>
                  <a:srgbClr val="124F5C"/>
                </a:solidFill>
                <a:latin typeface="Microsoft Sans Serif"/>
                <a:cs typeface="Microsoft Sans Serif"/>
              </a:rPr>
              <a:t> </a:t>
            </a:r>
            <a:r>
              <a:rPr sz="1600" dirty="0">
                <a:solidFill>
                  <a:srgbClr val="124F5C"/>
                </a:solidFill>
                <a:latin typeface="Microsoft Sans Serif"/>
                <a:cs typeface="Microsoft Sans Serif"/>
              </a:rPr>
              <a:t>using</a:t>
            </a:r>
            <a:r>
              <a:rPr sz="1600" spc="-35" dirty="0">
                <a:solidFill>
                  <a:srgbClr val="124F5C"/>
                </a:solidFill>
                <a:latin typeface="Microsoft Sans Serif"/>
                <a:cs typeface="Microsoft Sans Serif"/>
              </a:rPr>
              <a:t> </a:t>
            </a:r>
            <a:r>
              <a:rPr sz="1600" spc="-5" dirty="0">
                <a:solidFill>
                  <a:srgbClr val="124F5C"/>
                </a:solidFill>
                <a:latin typeface="Microsoft Sans Serif"/>
                <a:cs typeface="Microsoft Sans Serif"/>
              </a:rPr>
              <a:t>quantiles</a:t>
            </a:r>
            <a:endParaRPr sz="1600">
              <a:latin typeface="Microsoft Sans Serif"/>
              <a:cs typeface="Microsoft Sans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349757"/>
            <a:ext cx="7621270" cy="634365"/>
          </a:xfrm>
          <a:prstGeom prst="rect">
            <a:avLst/>
          </a:prstGeom>
        </p:spPr>
        <p:txBody>
          <a:bodyPr vert="horz" wrap="square" lIns="0" tIns="11430" rIns="0" bIns="0" rtlCol="0">
            <a:spAutoFit/>
          </a:bodyPr>
          <a:lstStyle/>
          <a:p>
            <a:pPr marL="12700">
              <a:lnSpc>
                <a:spcPct val="100000"/>
              </a:lnSpc>
              <a:spcBef>
                <a:spcPts val="90"/>
              </a:spcBef>
            </a:pPr>
            <a:r>
              <a:rPr sz="2000" b="1" spc="-10" dirty="0">
                <a:solidFill>
                  <a:srgbClr val="CC0000"/>
                </a:solidFill>
                <a:latin typeface="Verdana"/>
                <a:cs typeface="Verdana"/>
              </a:rPr>
              <a:t>K</a:t>
            </a:r>
            <a:r>
              <a:rPr sz="2000" b="1" spc="10" dirty="0">
                <a:solidFill>
                  <a:srgbClr val="CC0000"/>
                </a:solidFill>
                <a:latin typeface="Verdana"/>
                <a:cs typeface="Verdana"/>
              </a:rPr>
              <a:t> </a:t>
            </a:r>
            <a:r>
              <a:rPr sz="2000" b="1" spc="-15" dirty="0">
                <a:solidFill>
                  <a:srgbClr val="CC0000"/>
                </a:solidFill>
                <a:latin typeface="Verdana"/>
                <a:cs typeface="Verdana"/>
              </a:rPr>
              <a:t>mean</a:t>
            </a:r>
            <a:r>
              <a:rPr sz="2000" b="1" spc="25" dirty="0">
                <a:solidFill>
                  <a:srgbClr val="CC0000"/>
                </a:solidFill>
                <a:latin typeface="Verdana"/>
                <a:cs typeface="Verdana"/>
              </a:rPr>
              <a:t> </a:t>
            </a:r>
            <a:r>
              <a:rPr sz="2000" b="1" spc="-15" dirty="0">
                <a:solidFill>
                  <a:srgbClr val="CC0000"/>
                </a:solidFill>
                <a:latin typeface="Verdana"/>
                <a:cs typeface="Verdana"/>
              </a:rPr>
              <a:t>clustering</a:t>
            </a:r>
            <a:r>
              <a:rPr sz="2000" b="1" spc="75" dirty="0">
                <a:solidFill>
                  <a:srgbClr val="CC0000"/>
                </a:solidFill>
                <a:latin typeface="Verdana"/>
                <a:cs typeface="Verdana"/>
              </a:rPr>
              <a:t> </a:t>
            </a:r>
            <a:r>
              <a:rPr sz="2000" b="1" spc="-15" dirty="0">
                <a:solidFill>
                  <a:srgbClr val="CC0000"/>
                </a:solidFill>
                <a:latin typeface="Verdana"/>
                <a:cs typeface="Verdana"/>
              </a:rPr>
              <a:t>and</a:t>
            </a:r>
            <a:r>
              <a:rPr sz="2000" b="1" spc="25" dirty="0">
                <a:solidFill>
                  <a:srgbClr val="CC0000"/>
                </a:solidFill>
                <a:latin typeface="Verdana"/>
                <a:cs typeface="Verdana"/>
              </a:rPr>
              <a:t> </a:t>
            </a:r>
            <a:r>
              <a:rPr sz="2000" b="1" spc="-10" dirty="0">
                <a:solidFill>
                  <a:srgbClr val="CC0000"/>
                </a:solidFill>
                <a:latin typeface="Verdana"/>
                <a:cs typeface="Verdana"/>
              </a:rPr>
              <a:t>Silhouette</a:t>
            </a:r>
            <a:r>
              <a:rPr sz="2000" b="1" spc="75" dirty="0">
                <a:solidFill>
                  <a:srgbClr val="CC0000"/>
                </a:solidFill>
                <a:latin typeface="Verdana"/>
                <a:cs typeface="Verdana"/>
              </a:rPr>
              <a:t> </a:t>
            </a:r>
            <a:r>
              <a:rPr sz="2000" b="1" spc="-10" dirty="0">
                <a:solidFill>
                  <a:srgbClr val="CC0000"/>
                </a:solidFill>
                <a:latin typeface="Verdana"/>
                <a:cs typeface="Verdana"/>
              </a:rPr>
              <a:t>Method</a:t>
            </a:r>
            <a:r>
              <a:rPr sz="2000" b="1" spc="30" dirty="0">
                <a:solidFill>
                  <a:srgbClr val="CC0000"/>
                </a:solidFill>
                <a:latin typeface="Verdana"/>
                <a:cs typeface="Verdana"/>
              </a:rPr>
              <a:t> </a:t>
            </a:r>
            <a:r>
              <a:rPr sz="2000" b="1" spc="-10" dirty="0">
                <a:solidFill>
                  <a:srgbClr val="CC0000"/>
                </a:solidFill>
                <a:latin typeface="Verdana"/>
                <a:cs typeface="Verdana"/>
              </a:rPr>
              <a:t>on</a:t>
            </a:r>
            <a:r>
              <a:rPr sz="2000" b="1" spc="5" dirty="0">
                <a:solidFill>
                  <a:srgbClr val="CC0000"/>
                </a:solidFill>
                <a:latin typeface="Verdana"/>
                <a:cs typeface="Verdana"/>
              </a:rPr>
              <a:t> </a:t>
            </a:r>
            <a:r>
              <a:rPr sz="2000" b="1" spc="-10" dirty="0">
                <a:solidFill>
                  <a:srgbClr val="CC0000"/>
                </a:solidFill>
                <a:latin typeface="Verdana"/>
                <a:cs typeface="Verdana"/>
              </a:rPr>
              <a:t>Recency</a:t>
            </a:r>
            <a:endParaRPr sz="2000">
              <a:latin typeface="Verdana"/>
              <a:cs typeface="Verdana"/>
            </a:endParaRPr>
          </a:p>
          <a:p>
            <a:pPr marL="12700">
              <a:lnSpc>
                <a:spcPct val="100000"/>
              </a:lnSpc>
            </a:pPr>
            <a:r>
              <a:rPr sz="2000" b="1" spc="-10" dirty="0">
                <a:solidFill>
                  <a:srgbClr val="CC0000"/>
                </a:solidFill>
                <a:latin typeface="Verdana"/>
                <a:cs typeface="Verdana"/>
              </a:rPr>
              <a:t>,Frequency</a:t>
            </a:r>
            <a:r>
              <a:rPr sz="2000" b="1" spc="25" dirty="0">
                <a:solidFill>
                  <a:srgbClr val="CC0000"/>
                </a:solidFill>
                <a:latin typeface="Verdana"/>
                <a:cs typeface="Verdana"/>
              </a:rPr>
              <a:t> </a:t>
            </a:r>
            <a:r>
              <a:rPr sz="2000" b="1" spc="-15" dirty="0">
                <a:solidFill>
                  <a:srgbClr val="CC0000"/>
                </a:solidFill>
                <a:latin typeface="Verdana"/>
                <a:cs typeface="Verdana"/>
              </a:rPr>
              <a:t>and</a:t>
            </a:r>
            <a:r>
              <a:rPr sz="2000" b="1" dirty="0">
                <a:solidFill>
                  <a:srgbClr val="CC0000"/>
                </a:solidFill>
                <a:latin typeface="Verdana"/>
                <a:cs typeface="Verdana"/>
              </a:rPr>
              <a:t> </a:t>
            </a:r>
            <a:r>
              <a:rPr sz="2000" b="1" spc="-10" dirty="0">
                <a:solidFill>
                  <a:srgbClr val="CC0000"/>
                </a:solidFill>
                <a:latin typeface="Verdana"/>
                <a:cs typeface="Verdana"/>
              </a:rPr>
              <a:t>Monetary</a:t>
            </a:r>
            <a:endParaRPr sz="2000">
              <a:latin typeface="Verdana"/>
              <a:cs typeface="Verdana"/>
            </a:endParaRPr>
          </a:p>
        </p:txBody>
      </p:sp>
      <p:pic>
        <p:nvPicPr>
          <p:cNvPr id="3" name="object 3"/>
          <p:cNvPicPr/>
          <p:nvPr/>
        </p:nvPicPr>
        <p:blipFill>
          <a:blip r:embed="rId2" cstate="print"/>
          <a:stretch>
            <a:fillRect/>
          </a:stretch>
        </p:blipFill>
        <p:spPr>
          <a:xfrm>
            <a:off x="44605" y="1203325"/>
            <a:ext cx="8669595" cy="37511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5FC110-6476-46D8-968A-CEAA098B9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7" y="936625"/>
            <a:ext cx="9144000" cy="4007984"/>
          </a:xfrm>
          <a:prstGeom prst="rect">
            <a:avLst/>
          </a:prstGeom>
        </p:spPr>
      </p:pic>
      <p:sp>
        <p:nvSpPr>
          <p:cNvPr id="5" name="TextBox 4">
            <a:extLst>
              <a:ext uri="{FF2B5EF4-FFF2-40B4-BE49-F238E27FC236}">
                <a16:creationId xmlns:a16="http://schemas.microsoft.com/office/drawing/2014/main" id="{B90CA764-1B37-44B2-A476-551784A7BA27}"/>
              </a:ext>
            </a:extLst>
          </p:cNvPr>
          <p:cNvSpPr txBox="1"/>
          <p:nvPr/>
        </p:nvSpPr>
        <p:spPr>
          <a:xfrm>
            <a:off x="228600" y="180073"/>
            <a:ext cx="6629400" cy="461665"/>
          </a:xfrm>
          <a:prstGeom prst="rect">
            <a:avLst/>
          </a:prstGeom>
          <a:noFill/>
        </p:spPr>
        <p:txBody>
          <a:bodyPr wrap="square" rtlCol="0">
            <a:spAutoFit/>
          </a:bodyPr>
          <a:lstStyle/>
          <a:p>
            <a:r>
              <a:rPr lang="en-IN" sz="2400" b="1" dirty="0">
                <a:solidFill>
                  <a:srgbClr val="FF0000"/>
                </a:solidFill>
              </a:rPr>
              <a:t>SILHOUETTE ANALYSIS ON R, F AND 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DBSCAN </a:t>
            </a:r>
            <a:r>
              <a:rPr dirty="0"/>
              <a:t>and </a:t>
            </a:r>
            <a:r>
              <a:rPr spc="-5" dirty="0"/>
              <a:t>Elbow method </a:t>
            </a:r>
            <a:r>
              <a:rPr dirty="0"/>
              <a:t>to </a:t>
            </a:r>
            <a:r>
              <a:rPr spc="-10" dirty="0"/>
              <a:t>Recency </a:t>
            </a:r>
            <a:r>
              <a:rPr spc="-810" dirty="0"/>
              <a:t> </a:t>
            </a:r>
            <a:r>
              <a:rPr spc="-10" dirty="0"/>
              <a:t>Frequency</a:t>
            </a:r>
            <a:r>
              <a:rPr spc="25" dirty="0"/>
              <a:t> </a:t>
            </a:r>
            <a:r>
              <a:rPr dirty="0"/>
              <a:t>and</a:t>
            </a:r>
            <a:r>
              <a:rPr spc="-10" dirty="0"/>
              <a:t> </a:t>
            </a:r>
            <a:r>
              <a:rPr dirty="0"/>
              <a:t>Monetary</a:t>
            </a:r>
          </a:p>
        </p:txBody>
      </p:sp>
      <p:pic>
        <p:nvPicPr>
          <p:cNvPr id="3" name="object 3"/>
          <p:cNvPicPr/>
          <p:nvPr/>
        </p:nvPicPr>
        <p:blipFill>
          <a:blip r:embed="rId3" cstate="print"/>
          <a:stretch>
            <a:fillRect/>
          </a:stretch>
        </p:blipFill>
        <p:spPr>
          <a:xfrm>
            <a:off x="524029" y="1269226"/>
            <a:ext cx="4047970" cy="3393679"/>
          </a:xfrm>
          <a:prstGeom prst="rect">
            <a:avLst/>
          </a:prstGeom>
        </p:spPr>
      </p:pic>
      <p:pic>
        <p:nvPicPr>
          <p:cNvPr id="6" name="Picture 5">
            <a:extLst>
              <a:ext uri="{FF2B5EF4-FFF2-40B4-BE49-F238E27FC236}">
                <a16:creationId xmlns:a16="http://schemas.microsoft.com/office/drawing/2014/main" id="{2A97734E-6E84-4213-A2C3-73A57C369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1279525"/>
            <a:ext cx="4228758" cy="350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060" y="661492"/>
            <a:ext cx="1790700" cy="454025"/>
          </a:xfrm>
          <a:prstGeom prst="rect">
            <a:avLst/>
          </a:prstGeom>
        </p:spPr>
        <p:txBody>
          <a:bodyPr vert="horz" wrap="square" lIns="0" tIns="13970" rIns="0" bIns="0" rtlCol="0">
            <a:spAutoFit/>
          </a:bodyPr>
          <a:lstStyle/>
          <a:p>
            <a:pPr marL="12700">
              <a:lnSpc>
                <a:spcPct val="100000"/>
              </a:lnSpc>
              <a:spcBef>
                <a:spcPts val="110"/>
              </a:spcBef>
            </a:pPr>
            <a:r>
              <a:rPr sz="2800" b="0" spc="-10" dirty="0">
                <a:latin typeface="Microsoft Sans Serif"/>
                <a:cs typeface="Microsoft Sans Serif"/>
              </a:rPr>
              <a:t>C</a:t>
            </a:r>
            <a:r>
              <a:rPr sz="2800" b="0" dirty="0">
                <a:latin typeface="Microsoft Sans Serif"/>
                <a:cs typeface="Microsoft Sans Serif"/>
              </a:rPr>
              <a:t>onclu</a:t>
            </a:r>
            <a:r>
              <a:rPr sz="2800" b="0" spc="10" dirty="0">
                <a:latin typeface="Microsoft Sans Serif"/>
                <a:cs typeface="Microsoft Sans Serif"/>
              </a:rPr>
              <a:t>s</a:t>
            </a:r>
            <a:r>
              <a:rPr sz="2800" b="0" spc="-5" dirty="0">
                <a:latin typeface="Microsoft Sans Serif"/>
                <a:cs typeface="Microsoft Sans Serif"/>
              </a:rPr>
              <a:t>ion</a:t>
            </a:r>
            <a:endParaRPr sz="2800" dirty="0">
              <a:latin typeface="Microsoft Sans Serif"/>
              <a:cs typeface="Microsoft Sans Serif"/>
            </a:endParaRPr>
          </a:p>
        </p:txBody>
      </p:sp>
      <p:sp>
        <p:nvSpPr>
          <p:cNvPr id="3" name="object 3"/>
          <p:cNvSpPr txBox="1"/>
          <p:nvPr/>
        </p:nvSpPr>
        <p:spPr>
          <a:xfrm>
            <a:off x="0" y="1279525"/>
            <a:ext cx="9144000" cy="3248582"/>
          </a:xfrm>
          <a:prstGeom prst="rect">
            <a:avLst/>
          </a:prstGeom>
        </p:spPr>
        <p:txBody>
          <a:bodyPr vert="horz" wrap="square" lIns="0" tIns="13335" rIns="0" bIns="0" rtlCol="0">
            <a:spAutoFit/>
          </a:bodyPr>
          <a:lstStyle/>
          <a:p>
            <a:pPr marL="298450" marR="5080" indent="-285750">
              <a:lnSpc>
                <a:spcPct val="150000"/>
              </a:lnSpc>
              <a:spcBef>
                <a:spcPts val="105"/>
              </a:spcBef>
              <a:buFont typeface="Wingdings" panose="05000000000000000000" pitchFamily="2" charset="2"/>
              <a:buChar char="Ø"/>
            </a:pPr>
            <a:r>
              <a:rPr lang="en-US" sz="1400" dirty="0"/>
              <a:t>Throughout the analysis we went through various steps to perform customer segmentation. We started with data wrangling in which we tried to handle null values, duplicates and performed feature modifications. Next we did some exploratory data analysis and tried to draw observations from the features we had in the dataset. </a:t>
            </a:r>
          </a:p>
          <a:p>
            <a:pPr marL="298450" marR="5080" indent="-285750">
              <a:lnSpc>
                <a:spcPct val="150000"/>
              </a:lnSpc>
              <a:spcBef>
                <a:spcPts val="105"/>
              </a:spcBef>
              <a:buFont typeface="Wingdings" panose="05000000000000000000" pitchFamily="2" charset="2"/>
              <a:buChar char="Ø"/>
            </a:pPr>
            <a:r>
              <a:rPr lang="en-US" sz="1400" dirty="0"/>
              <a:t> Next we formulated some quantitative factors such as recency, frequency and monetary known as </a:t>
            </a:r>
            <a:r>
              <a:rPr lang="en-US" sz="1400" dirty="0" err="1"/>
              <a:t>rfm</a:t>
            </a:r>
            <a:r>
              <a:rPr lang="en-US" sz="1400" dirty="0"/>
              <a:t> model for each of the customers. We implemented K-Means clustering algorithm on these features. We also performed silhouette and elbow method analysis to determine the optimal no. of clusters which was 2. </a:t>
            </a:r>
          </a:p>
          <a:p>
            <a:pPr marL="298450" marR="5080" indent="-285750">
              <a:lnSpc>
                <a:spcPct val="150000"/>
              </a:lnSpc>
              <a:spcBef>
                <a:spcPts val="105"/>
              </a:spcBef>
              <a:buFont typeface="Wingdings" panose="05000000000000000000" pitchFamily="2" charset="2"/>
              <a:buChar char="Ø"/>
            </a:pPr>
            <a:r>
              <a:rPr lang="en-US" sz="1400" dirty="0"/>
              <a:t> We saw customers having high recency and low frequency and monetary values were part of one cluster and customers having low recency and high frequency, monetary values were part of another cluster.</a:t>
            </a:r>
          </a:p>
          <a:p>
            <a:pPr marL="298450" marR="5080" indent="-285750">
              <a:lnSpc>
                <a:spcPct val="150000"/>
              </a:lnSpc>
              <a:spcBef>
                <a:spcPts val="105"/>
              </a:spcBef>
              <a:buFont typeface="Wingdings" panose="05000000000000000000" pitchFamily="2" charset="2"/>
              <a:buChar char="Ø"/>
            </a:pPr>
            <a:r>
              <a:rPr lang="en-US" sz="1400" dirty="0"/>
              <a:t> We saw higher values of frequency, monetary and low values of recency is deciding one class and low values of frequency, monetary and high values of recency is deciding other class.</a:t>
            </a:r>
            <a:endParaRPr sz="1400" dirty="0">
              <a:latin typeface="Microsoft Sans Serif"/>
              <a:cs typeface="Microsoft Sans Serif"/>
            </a:endParaRPr>
          </a:p>
        </p:txBody>
      </p:sp>
      <p:sp>
        <p:nvSpPr>
          <p:cNvPr id="4" name="object 4"/>
          <p:cNvSpPr txBox="1"/>
          <p:nvPr/>
        </p:nvSpPr>
        <p:spPr>
          <a:xfrm>
            <a:off x="533400" y="4551261"/>
            <a:ext cx="7391400" cy="442429"/>
          </a:xfrm>
          <a:prstGeom prst="rect">
            <a:avLst/>
          </a:prstGeom>
        </p:spPr>
        <p:txBody>
          <a:bodyPr vert="horz" wrap="square" lIns="0" tIns="11430" rIns="0" bIns="0" rtlCol="0">
            <a:spAutoFit/>
          </a:bodyPr>
          <a:lstStyle/>
          <a:p>
            <a:pPr marL="195580" indent="-183515">
              <a:lnSpc>
                <a:spcPct val="100000"/>
              </a:lnSpc>
              <a:spcBef>
                <a:spcPts val="90"/>
              </a:spcBef>
              <a:buAutoNum type="arabicParenR"/>
              <a:tabLst>
                <a:tab pos="196215" algn="l"/>
              </a:tabLst>
            </a:pPr>
            <a:r>
              <a:rPr sz="1400" b="1" spc="-5" dirty="0">
                <a:latin typeface="Calibri"/>
                <a:cs typeface="Calibri"/>
              </a:rPr>
              <a:t>K-Means</a:t>
            </a:r>
            <a:r>
              <a:rPr sz="1400" b="1" spc="30" dirty="0">
                <a:latin typeface="Calibri"/>
                <a:cs typeface="Calibri"/>
              </a:rPr>
              <a:t> </a:t>
            </a:r>
            <a:r>
              <a:rPr sz="1400" b="1" spc="-10" dirty="0">
                <a:latin typeface="Calibri"/>
                <a:cs typeface="Calibri"/>
              </a:rPr>
              <a:t>with</a:t>
            </a:r>
            <a:r>
              <a:rPr sz="1400" b="1" spc="50" dirty="0">
                <a:latin typeface="Calibri"/>
                <a:cs typeface="Calibri"/>
              </a:rPr>
              <a:t> </a:t>
            </a:r>
            <a:r>
              <a:rPr sz="1400" b="1" spc="-10" dirty="0">
                <a:latin typeface="Calibri"/>
                <a:cs typeface="Calibri"/>
              </a:rPr>
              <a:t>silhouette_score</a:t>
            </a:r>
            <a:r>
              <a:rPr sz="1400" b="1" spc="85" dirty="0">
                <a:latin typeface="Calibri"/>
                <a:cs typeface="Calibri"/>
              </a:rPr>
              <a:t> </a:t>
            </a:r>
            <a:r>
              <a:rPr sz="1400" b="1" spc="-5" dirty="0">
                <a:latin typeface="Calibri"/>
                <a:cs typeface="Calibri"/>
              </a:rPr>
              <a:t>of</a:t>
            </a:r>
            <a:r>
              <a:rPr sz="1400" b="1" spc="-20" dirty="0">
                <a:latin typeface="Calibri"/>
                <a:cs typeface="Calibri"/>
              </a:rPr>
              <a:t> </a:t>
            </a:r>
            <a:r>
              <a:rPr sz="1400" b="1" dirty="0">
                <a:latin typeface="Calibri"/>
                <a:cs typeface="Calibri"/>
              </a:rPr>
              <a:t>RFM</a:t>
            </a:r>
            <a:r>
              <a:rPr sz="1400" b="1" spc="20" dirty="0">
                <a:latin typeface="Calibri"/>
                <a:cs typeface="Calibri"/>
              </a:rPr>
              <a:t> </a:t>
            </a:r>
            <a:r>
              <a:rPr sz="1400" b="1" spc="-10" dirty="0">
                <a:latin typeface="Calibri"/>
                <a:cs typeface="Calibri"/>
              </a:rPr>
              <a:t>Optimal_Number_of_cluster</a:t>
            </a:r>
            <a:r>
              <a:rPr sz="1400" b="1" spc="80" dirty="0">
                <a:latin typeface="Calibri"/>
                <a:cs typeface="Calibri"/>
              </a:rPr>
              <a:t> </a:t>
            </a:r>
            <a:r>
              <a:rPr sz="1400" b="1" spc="-15" dirty="0">
                <a:latin typeface="Calibri"/>
                <a:cs typeface="Calibri"/>
              </a:rPr>
              <a:t>are</a:t>
            </a:r>
            <a:r>
              <a:rPr sz="1400" b="1" dirty="0">
                <a:latin typeface="Calibri"/>
                <a:cs typeface="Calibri"/>
              </a:rPr>
              <a:t> </a:t>
            </a:r>
            <a:r>
              <a:rPr sz="1400" b="1" spc="-5" dirty="0">
                <a:latin typeface="Calibri"/>
                <a:cs typeface="Calibri"/>
              </a:rPr>
              <a:t>2</a:t>
            </a:r>
            <a:endParaRPr sz="1400" b="1" dirty="0">
              <a:latin typeface="Calibri"/>
              <a:cs typeface="Calibri"/>
            </a:endParaRPr>
          </a:p>
          <a:p>
            <a:pPr marL="195580" indent="-183515">
              <a:lnSpc>
                <a:spcPct val="100000"/>
              </a:lnSpc>
              <a:buAutoNum type="arabicParenR"/>
              <a:tabLst>
                <a:tab pos="196215" algn="l"/>
              </a:tabLst>
            </a:pPr>
            <a:r>
              <a:rPr sz="1400" b="1" spc="-5" dirty="0">
                <a:latin typeface="Calibri"/>
                <a:cs typeface="Calibri"/>
              </a:rPr>
              <a:t>K-Means</a:t>
            </a:r>
            <a:r>
              <a:rPr sz="1400" b="1" spc="25" dirty="0">
                <a:latin typeface="Calibri"/>
                <a:cs typeface="Calibri"/>
              </a:rPr>
              <a:t> </a:t>
            </a:r>
            <a:r>
              <a:rPr sz="1400" b="1" spc="-15" dirty="0">
                <a:latin typeface="Calibri"/>
                <a:cs typeface="Calibri"/>
              </a:rPr>
              <a:t>with</a:t>
            </a:r>
            <a:r>
              <a:rPr sz="1400" b="1" spc="55" dirty="0">
                <a:latin typeface="Calibri"/>
                <a:cs typeface="Calibri"/>
              </a:rPr>
              <a:t> </a:t>
            </a:r>
            <a:r>
              <a:rPr sz="1400" b="1" spc="-10" dirty="0">
                <a:latin typeface="Calibri"/>
                <a:cs typeface="Calibri"/>
              </a:rPr>
              <a:t>Elbow</a:t>
            </a:r>
            <a:r>
              <a:rPr sz="1400" b="1" spc="35" dirty="0">
                <a:latin typeface="Calibri"/>
                <a:cs typeface="Calibri"/>
              </a:rPr>
              <a:t> </a:t>
            </a:r>
            <a:r>
              <a:rPr sz="1400" b="1" spc="-10" dirty="0">
                <a:latin typeface="Calibri"/>
                <a:cs typeface="Calibri"/>
              </a:rPr>
              <a:t>methos</a:t>
            </a:r>
            <a:r>
              <a:rPr sz="1400" b="1" spc="50" dirty="0">
                <a:latin typeface="Calibri"/>
                <a:cs typeface="Calibri"/>
              </a:rPr>
              <a:t> </a:t>
            </a:r>
            <a:r>
              <a:rPr sz="1400" b="1" dirty="0">
                <a:latin typeface="Calibri"/>
                <a:cs typeface="Calibri"/>
              </a:rPr>
              <a:t>of</a:t>
            </a:r>
            <a:r>
              <a:rPr sz="1400" b="1" spc="-20" dirty="0">
                <a:latin typeface="Calibri"/>
                <a:cs typeface="Calibri"/>
              </a:rPr>
              <a:t> </a:t>
            </a:r>
            <a:r>
              <a:rPr sz="1400" b="1" dirty="0">
                <a:latin typeface="Calibri"/>
                <a:cs typeface="Calibri"/>
              </a:rPr>
              <a:t>RFM</a:t>
            </a:r>
            <a:r>
              <a:rPr sz="1400" b="1" spc="-60" dirty="0">
                <a:latin typeface="Calibri"/>
                <a:cs typeface="Calibri"/>
              </a:rPr>
              <a:t> </a:t>
            </a:r>
            <a:r>
              <a:rPr sz="1400" b="1" spc="-10" dirty="0">
                <a:latin typeface="Calibri"/>
                <a:cs typeface="Calibri"/>
              </a:rPr>
              <a:t>Optimal_Number_of_cluster</a:t>
            </a:r>
            <a:r>
              <a:rPr sz="1400" b="1" spc="125" dirty="0">
                <a:latin typeface="Calibri"/>
                <a:cs typeface="Calibri"/>
              </a:rPr>
              <a:t> </a:t>
            </a:r>
            <a:r>
              <a:rPr sz="1400" b="1" spc="-15" dirty="0">
                <a:latin typeface="Calibri"/>
                <a:cs typeface="Calibri"/>
              </a:rPr>
              <a:t>are</a:t>
            </a:r>
            <a:r>
              <a:rPr sz="1400" b="1" spc="25" dirty="0">
                <a:latin typeface="Calibri"/>
                <a:cs typeface="Calibri"/>
              </a:rPr>
              <a:t> </a:t>
            </a:r>
            <a:r>
              <a:rPr sz="1400" b="1" spc="-5" dirty="0">
                <a:latin typeface="Calibri"/>
                <a:cs typeface="Calibri"/>
              </a:rPr>
              <a:t>2</a:t>
            </a:r>
            <a:endParaRPr sz="1400" b="1" dirty="0">
              <a:latin typeface="Calibri"/>
              <a:cs typeface="Calibri"/>
            </a:endParaRPr>
          </a:p>
        </p:txBody>
      </p:sp>
      <p:pic>
        <p:nvPicPr>
          <p:cNvPr id="5" name="object 5"/>
          <p:cNvPicPr/>
          <p:nvPr/>
        </p:nvPicPr>
        <p:blipFill>
          <a:blip r:embed="rId2" cstate="print"/>
          <a:stretch>
            <a:fillRect/>
          </a:stretch>
        </p:blipFill>
        <p:spPr>
          <a:xfrm>
            <a:off x="6324600" y="-7810"/>
            <a:ext cx="2072641" cy="13142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38615-4614-4DB1-8C52-BD3FF12CA7C5}"/>
              </a:ext>
            </a:extLst>
          </p:cNvPr>
          <p:cNvSpPr txBox="1"/>
          <p:nvPr/>
        </p:nvSpPr>
        <p:spPr>
          <a:xfrm>
            <a:off x="1600200" y="365125"/>
            <a:ext cx="4953000" cy="830997"/>
          </a:xfrm>
          <a:prstGeom prst="rect">
            <a:avLst/>
          </a:prstGeom>
          <a:noFill/>
        </p:spPr>
        <p:txBody>
          <a:bodyPr wrap="square" rtlCol="0">
            <a:spAutoFit/>
          </a:bodyPr>
          <a:lstStyle/>
          <a:p>
            <a:pPr algn="ctr"/>
            <a:r>
              <a:rPr lang="en-US" sz="4800" b="1" dirty="0">
                <a:solidFill>
                  <a:srgbClr val="FF0000"/>
                </a:solidFill>
              </a:rPr>
              <a:t>Table of Content</a:t>
            </a:r>
            <a:endParaRPr lang="en-IN" sz="2000" b="1" dirty="0">
              <a:solidFill>
                <a:srgbClr val="FF0000"/>
              </a:solidFill>
            </a:endParaRPr>
          </a:p>
        </p:txBody>
      </p:sp>
      <p:sp>
        <p:nvSpPr>
          <p:cNvPr id="5" name="TextBox 4">
            <a:extLst>
              <a:ext uri="{FF2B5EF4-FFF2-40B4-BE49-F238E27FC236}">
                <a16:creationId xmlns:a16="http://schemas.microsoft.com/office/drawing/2014/main" id="{71FF80E5-2622-4092-9154-D5866142B91B}"/>
              </a:ext>
            </a:extLst>
          </p:cNvPr>
          <p:cNvSpPr txBox="1"/>
          <p:nvPr/>
        </p:nvSpPr>
        <p:spPr>
          <a:xfrm>
            <a:off x="1371600" y="1316995"/>
            <a:ext cx="4953000"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Understanding Business Problems</a:t>
            </a:r>
          </a:p>
          <a:p>
            <a:pPr marL="342900" indent="-342900">
              <a:buFont typeface="Wingdings" panose="05000000000000000000" pitchFamily="2" charset="2"/>
              <a:buChar char="Ø"/>
            </a:pPr>
            <a:r>
              <a:rPr lang="en-US" sz="2000" b="1" dirty="0"/>
              <a:t>Dataset Information</a:t>
            </a:r>
          </a:p>
          <a:p>
            <a:pPr marL="342900" indent="-342900">
              <a:buFont typeface="Wingdings" panose="05000000000000000000" pitchFamily="2" charset="2"/>
              <a:buChar char="Ø"/>
            </a:pPr>
            <a:r>
              <a:rPr lang="en-US" sz="2000" b="1" dirty="0"/>
              <a:t>Feature Summary</a:t>
            </a:r>
          </a:p>
          <a:p>
            <a:pPr marL="342900" indent="-342900">
              <a:buFont typeface="Wingdings" panose="05000000000000000000" pitchFamily="2" charset="2"/>
              <a:buChar char="Ø"/>
            </a:pPr>
            <a:r>
              <a:rPr lang="en-US" sz="2000" b="1" dirty="0"/>
              <a:t>Analysis of categorical and numerical Feature</a:t>
            </a:r>
          </a:p>
          <a:p>
            <a:pPr marL="342900" indent="-342900">
              <a:buFont typeface="Wingdings" panose="05000000000000000000" pitchFamily="2" charset="2"/>
              <a:buChar char="Ø"/>
            </a:pPr>
            <a:r>
              <a:rPr lang="en-US" sz="2000" b="1" dirty="0"/>
              <a:t>Conclusion</a:t>
            </a:r>
          </a:p>
          <a:p>
            <a:pPr marL="342900" indent="-342900">
              <a:buFont typeface="Wingdings" panose="05000000000000000000" pitchFamily="2" charset="2"/>
              <a:buChar char="Ø"/>
            </a:pPr>
            <a:r>
              <a:rPr lang="en-US" sz="2000" b="1" dirty="0"/>
              <a:t>RFM segmentation</a:t>
            </a:r>
          </a:p>
          <a:p>
            <a:pPr marL="342900" indent="-342900">
              <a:buFont typeface="Wingdings" panose="05000000000000000000" pitchFamily="2" charset="2"/>
              <a:buChar char="Ø"/>
            </a:pPr>
            <a:r>
              <a:rPr lang="en-US" sz="2000" b="1" dirty="0"/>
              <a:t>RFM Implementation</a:t>
            </a:r>
          </a:p>
          <a:p>
            <a:pPr marL="342900" indent="-342900">
              <a:buFont typeface="Wingdings" panose="05000000000000000000" pitchFamily="2" charset="2"/>
              <a:buChar char="Ø"/>
            </a:pPr>
            <a:r>
              <a:rPr lang="en-US" sz="2000" b="1" dirty="0"/>
              <a:t>Model evaluation</a:t>
            </a:r>
          </a:p>
          <a:p>
            <a:pPr marL="342900" indent="-342900">
              <a:buFont typeface="Wingdings" panose="05000000000000000000" pitchFamily="2" charset="2"/>
              <a:buChar char="Ø"/>
            </a:pPr>
            <a:r>
              <a:rPr lang="en-IN" sz="2000" b="1" dirty="0"/>
              <a:t>CHALLENGES </a:t>
            </a:r>
          </a:p>
          <a:p>
            <a:pPr marL="342900" indent="-342900">
              <a:buFont typeface="Wingdings" panose="05000000000000000000" pitchFamily="2" charset="2"/>
              <a:buChar char="Ø"/>
            </a:pPr>
            <a:r>
              <a:rPr lang="en-IN" sz="2000" b="1" dirty="0"/>
              <a:t>CONCLUSIONS</a:t>
            </a:r>
            <a:endParaRPr lang="en-US" sz="2000" b="1" dirty="0"/>
          </a:p>
        </p:txBody>
      </p:sp>
    </p:spTree>
    <p:extLst>
      <p:ext uri="{BB962C8B-B14F-4D97-AF65-F5344CB8AC3E}">
        <p14:creationId xmlns:p14="http://schemas.microsoft.com/office/powerpoint/2010/main" val="254397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02106"/>
            <a:ext cx="1807845" cy="454025"/>
          </a:xfrm>
          <a:prstGeom prst="rect">
            <a:avLst/>
          </a:prstGeom>
        </p:spPr>
        <p:txBody>
          <a:bodyPr vert="horz" wrap="square" lIns="0" tIns="13970" rIns="0" bIns="0" rtlCol="0">
            <a:spAutoFit/>
          </a:bodyPr>
          <a:lstStyle/>
          <a:p>
            <a:pPr marL="12700">
              <a:lnSpc>
                <a:spcPct val="100000"/>
              </a:lnSpc>
              <a:spcBef>
                <a:spcPts val="110"/>
              </a:spcBef>
            </a:pPr>
            <a:r>
              <a:rPr sz="2800" b="0" spc="-5" dirty="0">
                <a:latin typeface="Microsoft Sans Serif"/>
                <a:cs typeface="Microsoft Sans Serif"/>
              </a:rPr>
              <a:t>Challenges</a:t>
            </a:r>
            <a:endParaRPr sz="2800">
              <a:latin typeface="Microsoft Sans Serif"/>
              <a:cs typeface="Microsoft Sans Serif"/>
            </a:endParaRPr>
          </a:p>
        </p:txBody>
      </p:sp>
      <p:sp>
        <p:nvSpPr>
          <p:cNvPr id="3" name="object 3"/>
          <p:cNvSpPr txBox="1"/>
          <p:nvPr/>
        </p:nvSpPr>
        <p:spPr>
          <a:xfrm>
            <a:off x="581355" y="1513027"/>
            <a:ext cx="3541395" cy="1715770"/>
          </a:xfrm>
          <a:prstGeom prst="rect">
            <a:avLst/>
          </a:prstGeom>
        </p:spPr>
        <p:txBody>
          <a:bodyPr vert="horz" wrap="square" lIns="0" tIns="49530" rIns="0" bIns="0" rtlCol="0">
            <a:spAutoFit/>
          </a:bodyPr>
          <a:lstStyle/>
          <a:p>
            <a:pPr marL="192405" indent="-180340">
              <a:lnSpc>
                <a:spcPct val="100000"/>
              </a:lnSpc>
              <a:spcBef>
                <a:spcPts val="390"/>
              </a:spcBef>
              <a:buChar char="●"/>
              <a:tabLst>
                <a:tab pos="193040" algn="l"/>
              </a:tabLst>
            </a:pPr>
            <a:r>
              <a:rPr sz="1600" spc="-5" dirty="0">
                <a:solidFill>
                  <a:srgbClr val="1F1F1F"/>
                </a:solidFill>
                <a:latin typeface="Microsoft Sans Serif"/>
                <a:cs typeface="Microsoft Sans Serif"/>
              </a:rPr>
              <a:t>Large</a:t>
            </a:r>
            <a:r>
              <a:rPr sz="1600" spc="-15" dirty="0">
                <a:solidFill>
                  <a:srgbClr val="1F1F1F"/>
                </a:solidFill>
                <a:latin typeface="Microsoft Sans Serif"/>
                <a:cs typeface="Microsoft Sans Serif"/>
              </a:rPr>
              <a:t> </a:t>
            </a:r>
            <a:r>
              <a:rPr sz="1600" spc="-5" dirty="0">
                <a:solidFill>
                  <a:srgbClr val="1F1F1F"/>
                </a:solidFill>
                <a:latin typeface="Microsoft Sans Serif"/>
                <a:cs typeface="Microsoft Sans Serif"/>
              </a:rPr>
              <a:t>Dataset</a:t>
            </a:r>
            <a:r>
              <a:rPr sz="1600" spc="-50" dirty="0">
                <a:solidFill>
                  <a:srgbClr val="1F1F1F"/>
                </a:solidFill>
                <a:latin typeface="Microsoft Sans Serif"/>
                <a:cs typeface="Microsoft Sans Serif"/>
              </a:rPr>
              <a:t> </a:t>
            </a:r>
            <a:r>
              <a:rPr sz="1600" spc="5" dirty="0">
                <a:solidFill>
                  <a:srgbClr val="1F1F1F"/>
                </a:solidFill>
                <a:latin typeface="Microsoft Sans Serif"/>
                <a:cs typeface="Microsoft Sans Serif"/>
              </a:rPr>
              <a:t>to</a:t>
            </a:r>
            <a:r>
              <a:rPr sz="1600" spc="20" dirty="0">
                <a:solidFill>
                  <a:srgbClr val="1F1F1F"/>
                </a:solidFill>
                <a:latin typeface="Microsoft Sans Serif"/>
                <a:cs typeface="Microsoft Sans Serif"/>
              </a:rPr>
              <a:t> </a:t>
            </a:r>
            <a:r>
              <a:rPr sz="1600" spc="-5" dirty="0">
                <a:solidFill>
                  <a:srgbClr val="1F1F1F"/>
                </a:solidFill>
                <a:latin typeface="Microsoft Sans Serif"/>
                <a:cs typeface="Microsoft Sans Serif"/>
              </a:rPr>
              <a:t>handle</a:t>
            </a:r>
            <a:endParaRPr sz="1600">
              <a:latin typeface="Microsoft Sans Serif"/>
              <a:cs typeface="Microsoft Sans Serif"/>
            </a:endParaRPr>
          </a:p>
          <a:p>
            <a:pPr marL="192405" indent="-180340">
              <a:lnSpc>
                <a:spcPct val="100000"/>
              </a:lnSpc>
              <a:spcBef>
                <a:spcPts val="290"/>
              </a:spcBef>
              <a:buChar char="●"/>
              <a:tabLst>
                <a:tab pos="193040" algn="l"/>
              </a:tabLst>
            </a:pPr>
            <a:r>
              <a:rPr sz="1600" spc="-5" dirty="0">
                <a:solidFill>
                  <a:srgbClr val="1F1F1F"/>
                </a:solidFill>
                <a:latin typeface="Microsoft Sans Serif"/>
                <a:cs typeface="Microsoft Sans Serif"/>
              </a:rPr>
              <a:t>Need</a:t>
            </a:r>
            <a:r>
              <a:rPr sz="1600" spc="-30" dirty="0">
                <a:solidFill>
                  <a:srgbClr val="1F1F1F"/>
                </a:solidFill>
                <a:latin typeface="Microsoft Sans Serif"/>
                <a:cs typeface="Microsoft Sans Serif"/>
              </a:rPr>
              <a:t> </a:t>
            </a:r>
            <a:r>
              <a:rPr sz="1600" spc="5" dirty="0">
                <a:solidFill>
                  <a:srgbClr val="1F1F1F"/>
                </a:solidFill>
                <a:latin typeface="Microsoft Sans Serif"/>
                <a:cs typeface="Microsoft Sans Serif"/>
              </a:rPr>
              <a:t>to</a:t>
            </a:r>
            <a:r>
              <a:rPr sz="1600" spc="-30" dirty="0">
                <a:solidFill>
                  <a:srgbClr val="1F1F1F"/>
                </a:solidFill>
                <a:latin typeface="Microsoft Sans Serif"/>
                <a:cs typeface="Microsoft Sans Serif"/>
              </a:rPr>
              <a:t> </a:t>
            </a:r>
            <a:r>
              <a:rPr sz="1600" spc="-10" dirty="0">
                <a:solidFill>
                  <a:srgbClr val="1F1F1F"/>
                </a:solidFill>
                <a:latin typeface="Microsoft Sans Serif"/>
                <a:cs typeface="Microsoft Sans Serif"/>
              </a:rPr>
              <a:t>analyze</a:t>
            </a:r>
            <a:r>
              <a:rPr sz="1600" spc="-50" dirty="0">
                <a:solidFill>
                  <a:srgbClr val="1F1F1F"/>
                </a:solidFill>
                <a:latin typeface="Microsoft Sans Serif"/>
                <a:cs typeface="Microsoft Sans Serif"/>
              </a:rPr>
              <a:t> </a:t>
            </a:r>
            <a:r>
              <a:rPr sz="1600" spc="-5" dirty="0">
                <a:solidFill>
                  <a:srgbClr val="1F1F1F"/>
                </a:solidFill>
                <a:latin typeface="Microsoft Sans Serif"/>
                <a:cs typeface="Microsoft Sans Serif"/>
              </a:rPr>
              <a:t>lot</a:t>
            </a:r>
            <a:r>
              <a:rPr sz="1600" spc="-20" dirty="0">
                <a:solidFill>
                  <a:srgbClr val="1F1F1F"/>
                </a:solidFill>
                <a:latin typeface="Microsoft Sans Serif"/>
                <a:cs typeface="Microsoft Sans Serif"/>
              </a:rPr>
              <a:t> </a:t>
            </a:r>
            <a:r>
              <a:rPr sz="1600" spc="-5" dirty="0">
                <a:solidFill>
                  <a:srgbClr val="1F1F1F"/>
                </a:solidFill>
                <a:latin typeface="Microsoft Sans Serif"/>
                <a:cs typeface="Microsoft Sans Serif"/>
              </a:rPr>
              <a:t>of</a:t>
            </a:r>
            <a:r>
              <a:rPr sz="1600" spc="60" dirty="0">
                <a:solidFill>
                  <a:srgbClr val="1F1F1F"/>
                </a:solidFill>
                <a:latin typeface="Microsoft Sans Serif"/>
                <a:cs typeface="Microsoft Sans Serif"/>
              </a:rPr>
              <a:t> </a:t>
            </a:r>
            <a:r>
              <a:rPr sz="1600" spc="-5" dirty="0">
                <a:solidFill>
                  <a:srgbClr val="1F1F1F"/>
                </a:solidFill>
                <a:latin typeface="Microsoft Sans Serif"/>
                <a:cs typeface="Microsoft Sans Serif"/>
              </a:rPr>
              <a:t>variable</a:t>
            </a:r>
            <a:endParaRPr sz="1600">
              <a:latin typeface="Microsoft Sans Serif"/>
              <a:cs typeface="Microsoft Sans Serif"/>
            </a:endParaRPr>
          </a:p>
          <a:p>
            <a:pPr marL="192405" indent="-180340">
              <a:lnSpc>
                <a:spcPct val="100000"/>
              </a:lnSpc>
              <a:spcBef>
                <a:spcPts val="310"/>
              </a:spcBef>
              <a:buChar char="●"/>
              <a:tabLst>
                <a:tab pos="193040" algn="l"/>
              </a:tabLst>
            </a:pPr>
            <a:r>
              <a:rPr sz="1600" spc="-10" dirty="0">
                <a:solidFill>
                  <a:srgbClr val="1F1F1F"/>
                </a:solidFill>
                <a:latin typeface="Microsoft Sans Serif"/>
                <a:cs typeface="Microsoft Sans Serif"/>
              </a:rPr>
              <a:t>Null</a:t>
            </a:r>
            <a:r>
              <a:rPr sz="1600" spc="-40" dirty="0">
                <a:solidFill>
                  <a:srgbClr val="1F1F1F"/>
                </a:solidFill>
                <a:latin typeface="Microsoft Sans Serif"/>
                <a:cs typeface="Microsoft Sans Serif"/>
              </a:rPr>
              <a:t> </a:t>
            </a:r>
            <a:r>
              <a:rPr sz="1600" spc="-5" dirty="0">
                <a:solidFill>
                  <a:srgbClr val="1F1F1F"/>
                </a:solidFill>
                <a:latin typeface="Microsoft Sans Serif"/>
                <a:cs typeface="Microsoft Sans Serif"/>
              </a:rPr>
              <a:t>value</a:t>
            </a:r>
            <a:r>
              <a:rPr sz="1600" spc="-65" dirty="0">
                <a:solidFill>
                  <a:srgbClr val="1F1F1F"/>
                </a:solidFill>
                <a:latin typeface="Microsoft Sans Serif"/>
                <a:cs typeface="Microsoft Sans Serif"/>
              </a:rPr>
              <a:t> </a:t>
            </a:r>
            <a:r>
              <a:rPr sz="1600" spc="-5" dirty="0">
                <a:solidFill>
                  <a:srgbClr val="1F1F1F"/>
                </a:solidFill>
                <a:latin typeface="Microsoft Sans Serif"/>
                <a:cs typeface="Microsoft Sans Serif"/>
              </a:rPr>
              <a:t>handling</a:t>
            </a:r>
            <a:endParaRPr sz="1600">
              <a:latin typeface="Microsoft Sans Serif"/>
              <a:cs typeface="Microsoft Sans Serif"/>
            </a:endParaRPr>
          </a:p>
          <a:p>
            <a:pPr marL="192405" indent="-180340">
              <a:lnSpc>
                <a:spcPct val="100000"/>
              </a:lnSpc>
              <a:spcBef>
                <a:spcPts val="290"/>
              </a:spcBef>
              <a:buChar char="●"/>
              <a:tabLst>
                <a:tab pos="193040" algn="l"/>
              </a:tabLst>
            </a:pPr>
            <a:r>
              <a:rPr sz="1600" spc="-5" dirty="0">
                <a:solidFill>
                  <a:srgbClr val="1F1F1F"/>
                </a:solidFill>
                <a:latin typeface="Microsoft Sans Serif"/>
                <a:cs typeface="Microsoft Sans Serif"/>
              </a:rPr>
              <a:t>Feature</a:t>
            </a:r>
            <a:r>
              <a:rPr sz="1600" spc="-20" dirty="0">
                <a:solidFill>
                  <a:srgbClr val="1F1F1F"/>
                </a:solidFill>
                <a:latin typeface="Microsoft Sans Serif"/>
                <a:cs typeface="Microsoft Sans Serif"/>
              </a:rPr>
              <a:t> </a:t>
            </a:r>
            <a:r>
              <a:rPr sz="1600" spc="-5" dirty="0">
                <a:solidFill>
                  <a:srgbClr val="1F1F1F"/>
                </a:solidFill>
                <a:latin typeface="Microsoft Sans Serif"/>
                <a:cs typeface="Microsoft Sans Serif"/>
              </a:rPr>
              <a:t>engineering</a:t>
            </a:r>
            <a:endParaRPr sz="1600">
              <a:latin typeface="Microsoft Sans Serif"/>
              <a:cs typeface="Microsoft Sans Serif"/>
            </a:endParaRPr>
          </a:p>
          <a:p>
            <a:pPr marL="192405" indent="-180340">
              <a:lnSpc>
                <a:spcPct val="100000"/>
              </a:lnSpc>
              <a:spcBef>
                <a:spcPts val="315"/>
              </a:spcBef>
              <a:buChar char="●"/>
              <a:tabLst>
                <a:tab pos="193040" algn="l"/>
              </a:tabLst>
            </a:pPr>
            <a:r>
              <a:rPr sz="1600" spc="-5" dirty="0">
                <a:solidFill>
                  <a:srgbClr val="1F1F1F"/>
                </a:solidFill>
                <a:latin typeface="Microsoft Sans Serif"/>
                <a:cs typeface="Microsoft Sans Serif"/>
              </a:rPr>
              <a:t>Selecting</a:t>
            </a:r>
            <a:r>
              <a:rPr sz="1600" spc="-80" dirty="0">
                <a:solidFill>
                  <a:srgbClr val="1F1F1F"/>
                </a:solidFill>
                <a:latin typeface="Microsoft Sans Serif"/>
                <a:cs typeface="Microsoft Sans Serif"/>
              </a:rPr>
              <a:t> </a:t>
            </a:r>
            <a:r>
              <a:rPr sz="1600" dirty="0">
                <a:solidFill>
                  <a:srgbClr val="1F1F1F"/>
                </a:solidFill>
                <a:latin typeface="Microsoft Sans Serif"/>
                <a:cs typeface="Microsoft Sans Serif"/>
              </a:rPr>
              <a:t>Optimum</a:t>
            </a:r>
            <a:r>
              <a:rPr sz="1600" spc="-45" dirty="0">
                <a:solidFill>
                  <a:srgbClr val="1F1F1F"/>
                </a:solidFill>
                <a:latin typeface="Microsoft Sans Serif"/>
                <a:cs typeface="Microsoft Sans Serif"/>
              </a:rPr>
              <a:t> </a:t>
            </a:r>
            <a:r>
              <a:rPr sz="1600" dirty="0">
                <a:solidFill>
                  <a:srgbClr val="1F1F1F"/>
                </a:solidFill>
                <a:latin typeface="Microsoft Sans Serif"/>
                <a:cs typeface="Microsoft Sans Serif"/>
              </a:rPr>
              <a:t>number</a:t>
            </a:r>
            <a:r>
              <a:rPr sz="1600" spc="-55" dirty="0">
                <a:solidFill>
                  <a:srgbClr val="1F1F1F"/>
                </a:solidFill>
                <a:latin typeface="Microsoft Sans Serif"/>
                <a:cs typeface="Microsoft Sans Serif"/>
              </a:rPr>
              <a:t> </a:t>
            </a:r>
            <a:r>
              <a:rPr sz="1600" spc="-5" dirty="0">
                <a:solidFill>
                  <a:srgbClr val="1F1F1F"/>
                </a:solidFill>
                <a:latin typeface="Microsoft Sans Serif"/>
                <a:cs typeface="Microsoft Sans Serif"/>
              </a:rPr>
              <a:t>of</a:t>
            </a:r>
            <a:r>
              <a:rPr sz="1600" spc="60" dirty="0">
                <a:solidFill>
                  <a:srgbClr val="1F1F1F"/>
                </a:solidFill>
                <a:latin typeface="Microsoft Sans Serif"/>
                <a:cs typeface="Microsoft Sans Serif"/>
              </a:rPr>
              <a:t> </a:t>
            </a:r>
            <a:r>
              <a:rPr sz="1600" dirty="0">
                <a:solidFill>
                  <a:srgbClr val="1F1F1F"/>
                </a:solidFill>
                <a:latin typeface="Microsoft Sans Serif"/>
                <a:cs typeface="Microsoft Sans Serif"/>
              </a:rPr>
              <a:t>cluster</a:t>
            </a:r>
            <a:endParaRPr sz="1600">
              <a:latin typeface="Microsoft Sans Serif"/>
              <a:cs typeface="Microsoft Sans Serif"/>
            </a:endParaRPr>
          </a:p>
          <a:p>
            <a:pPr marL="219710" indent="-180340">
              <a:lnSpc>
                <a:spcPct val="100000"/>
              </a:lnSpc>
              <a:spcBef>
                <a:spcPts val="290"/>
              </a:spcBef>
              <a:buChar char="●"/>
              <a:tabLst>
                <a:tab pos="220345" algn="l"/>
              </a:tabLst>
            </a:pPr>
            <a:r>
              <a:rPr sz="1600" spc="-5" dirty="0">
                <a:solidFill>
                  <a:srgbClr val="1F1F1F"/>
                </a:solidFill>
                <a:latin typeface="Microsoft Sans Serif"/>
                <a:cs typeface="Microsoft Sans Serif"/>
              </a:rPr>
              <a:t>Deciding</a:t>
            </a:r>
            <a:r>
              <a:rPr sz="1600" spc="-80" dirty="0">
                <a:solidFill>
                  <a:srgbClr val="1F1F1F"/>
                </a:solidFill>
                <a:latin typeface="Microsoft Sans Serif"/>
                <a:cs typeface="Microsoft Sans Serif"/>
              </a:rPr>
              <a:t> </a:t>
            </a:r>
            <a:r>
              <a:rPr sz="1600" dirty="0">
                <a:solidFill>
                  <a:srgbClr val="1F1F1F"/>
                </a:solidFill>
                <a:latin typeface="Microsoft Sans Serif"/>
                <a:cs typeface="Microsoft Sans Serif"/>
              </a:rPr>
              <a:t>the</a:t>
            </a:r>
            <a:r>
              <a:rPr sz="1600" spc="-5" dirty="0">
                <a:solidFill>
                  <a:srgbClr val="1F1F1F"/>
                </a:solidFill>
                <a:latin typeface="Microsoft Sans Serif"/>
                <a:cs typeface="Microsoft Sans Serif"/>
              </a:rPr>
              <a:t> </a:t>
            </a:r>
            <a:r>
              <a:rPr sz="1600" dirty="0">
                <a:solidFill>
                  <a:srgbClr val="1F1F1F"/>
                </a:solidFill>
                <a:latin typeface="Microsoft Sans Serif"/>
                <a:cs typeface="Microsoft Sans Serif"/>
              </a:rPr>
              <a:t>flow</a:t>
            </a:r>
            <a:r>
              <a:rPr sz="1600" spc="-35" dirty="0">
                <a:solidFill>
                  <a:srgbClr val="1F1F1F"/>
                </a:solidFill>
                <a:latin typeface="Microsoft Sans Serif"/>
                <a:cs typeface="Microsoft Sans Serif"/>
              </a:rPr>
              <a:t> </a:t>
            </a:r>
            <a:r>
              <a:rPr sz="1600" spc="-5" dirty="0">
                <a:solidFill>
                  <a:srgbClr val="1F1F1F"/>
                </a:solidFill>
                <a:latin typeface="Microsoft Sans Serif"/>
                <a:cs typeface="Microsoft Sans Serif"/>
              </a:rPr>
              <a:t>of</a:t>
            </a:r>
            <a:r>
              <a:rPr sz="1600" spc="10" dirty="0">
                <a:solidFill>
                  <a:srgbClr val="1F1F1F"/>
                </a:solidFill>
                <a:latin typeface="Microsoft Sans Serif"/>
                <a:cs typeface="Microsoft Sans Serif"/>
              </a:rPr>
              <a:t> </a:t>
            </a:r>
            <a:r>
              <a:rPr sz="1600" dirty="0">
                <a:solidFill>
                  <a:srgbClr val="1F1F1F"/>
                </a:solidFill>
                <a:latin typeface="Microsoft Sans Serif"/>
                <a:cs typeface="Microsoft Sans Serif"/>
              </a:rPr>
              <a:t>the</a:t>
            </a:r>
            <a:r>
              <a:rPr sz="1600" spc="10" dirty="0">
                <a:solidFill>
                  <a:srgbClr val="1F1F1F"/>
                </a:solidFill>
                <a:latin typeface="Microsoft Sans Serif"/>
                <a:cs typeface="Microsoft Sans Serif"/>
              </a:rPr>
              <a:t> </a:t>
            </a:r>
            <a:r>
              <a:rPr sz="1600" spc="-5" dirty="0">
                <a:solidFill>
                  <a:srgbClr val="1F1F1F"/>
                </a:solidFill>
                <a:latin typeface="Microsoft Sans Serif"/>
                <a:cs typeface="Microsoft Sans Serif"/>
              </a:rPr>
              <a:t>presentation</a:t>
            </a:r>
            <a:endParaRPr sz="1600">
              <a:latin typeface="Microsoft Sans Serif"/>
              <a:cs typeface="Microsoft Sans Serif"/>
            </a:endParaRPr>
          </a:p>
        </p:txBody>
      </p:sp>
      <p:grpSp>
        <p:nvGrpSpPr>
          <p:cNvPr id="4" name="object 4"/>
          <p:cNvGrpSpPr/>
          <p:nvPr/>
        </p:nvGrpSpPr>
        <p:grpSpPr>
          <a:xfrm>
            <a:off x="5337047" y="585215"/>
            <a:ext cx="3743325" cy="3243580"/>
            <a:chOff x="5337047" y="585215"/>
            <a:chExt cx="3743325" cy="3243580"/>
          </a:xfrm>
        </p:grpSpPr>
        <p:pic>
          <p:nvPicPr>
            <p:cNvPr id="5" name="object 5"/>
            <p:cNvPicPr/>
            <p:nvPr/>
          </p:nvPicPr>
          <p:blipFill>
            <a:blip r:embed="rId2" cstate="print"/>
            <a:stretch>
              <a:fillRect/>
            </a:stretch>
          </p:blipFill>
          <p:spPr>
            <a:xfrm>
              <a:off x="5337047" y="585215"/>
              <a:ext cx="3742944" cy="3243072"/>
            </a:xfrm>
            <a:prstGeom prst="rect">
              <a:avLst/>
            </a:prstGeom>
          </p:spPr>
        </p:pic>
        <p:pic>
          <p:nvPicPr>
            <p:cNvPr id="6" name="object 6"/>
            <p:cNvPicPr/>
            <p:nvPr/>
          </p:nvPicPr>
          <p:blipFill>
            <a:blip r:embed="rId3" cstate="print"/>
            <a:stretch>
              <a:fillRect/>
            </a:stretch>
          </p:blipFill>
          <p:spPr>
            <a:xfrm>
              <a:off x="5492495" y="743711"/>
              <a:ext cx="3230879" cy="272796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5435" y="2148992"/>
            <a:ext cx="2869565" cy="758190"/>
          </a:xfrm>
          <a:prstGeom prst="rect">
            <a:avLst/>
          </a:prstGeom>
        </p:spPr>
        <p:txBody>
          <a:bodyPr vert="horz" wrap="square" lIns="0" tIns="13335" rIns="0" bIns="0" rtlCol="0">
            <a:spAutoFit/>
          </a:bodyPr>
          <a:lstStyle/>
          <a:p>
            <a:pPr marL="12700">
              <a:lnSpc>
                <a:spcPct val="100000"/>
              </a:lnSpc>
              <a:spcBef>
                <a:spcPts val="105"/>
              </a:spcBef>
            </a:pPr>
            <a:r>
              <a:rPr sz="4800" b="0" spc="-10" dirty="0">
                <a:latin typeface="Microsoft Sans Serif"/>
                <a:cs typeface="Microsoft Sans Serif"/>
              </a:rPr>
              <a:t>Thank</a:t>
            </a:r>
            <a:r>
              <a:rPr sz="4800" b="0" spc="-30" dirty="0">
                <a:latin typeface="Microsoft Sans Serif"/>
                <a:cs typeface="Microsoft Sans Serif"/>
              </a:rPr>
              <a:t> </a:t>
            </a:r>
            <a:r>
              <a:rPr sz="4800" b="0" dirty="0">
                <a:latin typeface="Microsoft Sans Serif"/>
                <a:cs typeface="Microsoft Sans Serif"/>
              </a:rPr>
              <a:t>you</a:t>
            </a:r>
            <a:endParaRPr sz="480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02106"/>
            <a:ext cx="5739765" cy="454025"/>
          </a:xfrm>
          <a:prstGeom prst="rect">
            <a:avLst/>
          </a:prstGeom>
        </p:spPr>
        <p:txBody>
          <a:bodyPr vert="horz" wrap="square" lIns="0" tIns="13970" rIns="0" bIns="0" rtlCol="0">
            <a:spAutoFit/>
          </a:bodyPr>
          <a:lstStyle/>
          <a:p>
            <a:pPr marL="12700">
              <a:lnSpc>
                <a:spcPct val="100000"/>
              </a:lnSpc>
              <a:spcBef>
                <a:spcPts val="110"/>
              </a:spcBef>
            </a:pPr>
            <a:r>
              <a:rPr sz="2800" spc="-5" dirty="0">
                <a:latin typeface="Arial"/>
                <a:cs typeface="Arial"/>
              </a:rPr>
              <a:t>Understanding</a:t>
            </a:r>
            <a:r>
              <a:rPr sz="2800" spc="-45" dirty="0">
                <a:latin typeface="Arial"/>
                <a:cs typeface="Arial"/>
              </a:rPr>
              <a:t> </a:t>
            </a:r>
            <a:r>
              <a:rPr sz="2800" spc="-5" dirty="0">
                <a:latin typeface="Arial"/>
                <a:cs typeface="Arial"/>
              </a:rPr>
              <a:t>Business</a:t>
            </a:r>
            <a:r>
              <a:rPr sz="2800" spc="40" dirty="0">
                <a:latin typeface="Arial"/>
                <a:cs typeface="Arial"/>
              </a:rPr>
              <a:t> </a:t>
            </a:r>
            <a:r>
              <a:rPr sz="2800" dirty="0">
                <a:latin typeface="Arial"/>
                <a:cs typeface="Arial"/>
              </a:rPr>
              <a:t>Problem</a:t>
            </a:r>
            <a:endParaRPr sz="2800">
              <a:latin typeface="Arial"/>
              <a:cs typeface="Arial"/>
            </a:endParaRPr>
          </a:p>
        </p:txBody>
      </p:sp>
      <p:sp>
        <p:nvSpPr>
          <p:cNvPr id="3" name="object 3"/>
          <p:cNvSpPr txBox="1">
            <a:spLocks noGrp="1"/>
          </p:cNvSpPr>
          <p:nvPr>
            <p:ph type="body" idx="1"/>
          </p:nvPr>
        </p:nvSpPr>
        <p:spPr>
          <a:xfrm>
            <a:off x="434492" y="1510741"/>
            <a:ext cx="8275015" cy="2584297"/>
          </a:xfrm>
          <a:prstGeom prst="rect">
            <a:avLst/>
          </a:prstGeom>
        </p:spPr>
        <p:txBody>
          <a:bodyPr vert="horz" wrap="square" lIns="0" tIns="13970" rIns="0" bIns="0" rtlCol="0">
            <a:spAutoFit/>
          </a:bodyPr>
          <a:lstStyle/>
          <a:p>
            <a:pPr marL="86995">
              <a:lnSpc>
                <a:spcPct val="100000"/>
              </a:lnSpc>
              <a:spcBef>
                <a:spcPts val="110"/>
              </a:spcBef>
            </a:pPr>
            <a:r>
              <a:rPr spc="10" dirty="0">
                <a:solidFill>
                  <a:srgbClr val="1F1F1F"/>
                </a:solidFill>
                <a:latin typeface="Wingdings"/>
                <a:cs typeface="Wingdings"/>
              </a:rPr>
              <a:t></a:t>
            </a:r>
            <a:r>
              <a:rPr spc="-40" dirty="0">
                <a:solidFill>
                  <a:srgbClr val="1F1F1F"/>
                </a:solidFill>
                <a:latin typeface="Times New Roman"/>
                <a:cs typeface="Times New Roman"/>
              </a:rPr>
              <a:t> </a:t>
            </a:r>
            <a:r>
              <a:rPr spc="-5" dirty="0">
                <a:solidFill>
                  <a:srgbClr val="1F1F1F"/>
                </a:solidFill>
              </a:rPr>
              <a:t>Topic</a:t>
            </a:r>
            <a:r>
              <a:rPr spc="-30" dirty="0">
                <a:solidFill>
                  <a:srgbClr val="1F1F1F"/>
                </a:solidFill>
              </a:rPr>
              <a:t> </a:t>
            </a:r>
            <a:r>
              <a:rPr spc="425" dirty="0"/>
              <a:t>–</a:t>
            </a:r>
            <a:r>
              <a:rPr spc="15" dirty="0"/>
              <a:t> </a:t>
            </a:r>
            <a:r>
              <a:rPr spc="-5" dirty="0"/>
              <a:t>“Online</a:t>
            </a:r>
            <a:r>
              <a:rPr spc="-50" dirty="0"/>
              <a:t> </a:t>
            </a:r>
            <a:r>
              <a:rPr spc="-5" dirty="0"/>
              <a:t>Retail</a:t>
            </a:r>
            <a:r>
              <a:rPr spc="-45" dirty="0"/>
              <a:t> </a:t>
            </a:r>
            <a:r>
              <a:rPr spc="5" dirty="0"/>
              <a:t>Customer </a:t>
            </a:r>
            <a:r>
              <a:rPr spc="-5" dirty="0"/>
              <a:t>Segmentation”</a:t>
            </a:r>
          </a:p>
          <a:p>
            <a:pPr marL="74295">
              <a:lnSpc>
                <a:spcPct val="100000"/>
              </a:lnSpc>
              <a:spcBef>
                <a:spcPts val="45"/>
              </a:spcBef>
            </a:pPr>
            <a:endParaRPr sz="2250" dirty="0"/>
          </a:p>
          <a:p>
            <a:pPr marL="86995">
              <a:lnSpc>
                <a:spcPct val="100000"/>
              </a:lnSpc>
            </a:pPr>
            <a:r>
              <a:rPr spc="10" dirty="0">
                <a:solidFill>
                  <a:srgbClr val="1F1F1F"/>
                </a:solidFill>
                <a:latin typeface="Wingdings"/>
                <a:cs typeface="Wingdings"/>
              </a:rPr>
              <a:t></a:t>
            </a:r>
            <a:r>
              <a:rPr spc="-50" dirty="0">
                <a:solidFill>
                  <a:srgbClr val="1F1F1F"/>
                </a:solidFill>
                <a:latin typeface="Times New Roman"/>
                <a:cs typeface="Times New Roman"/>
              </a:rPr>
              <a:t> </a:t>
            </a:r>
            <a:r>
              <a:rPr spc="-5" dirty="0">
                <a:solidFill>
                  <a:srgbClr val="1F1F1F"/>
                </a:solidFill>
              </a:rPr>
              <a:t>Problem</a:t>
            </a:r>
            <a:r>
              <a:rPr spc="-55" dirty="0">
                <a:solidFill>
                  <a:srgbClr val="1F1F1F"/>
                </a:solidFill>
              </a:rPr>
              <a:t> </a:t>
            </a:r>
            <a:r>
              <a:rPr dirty="0">
                <a:solidFill>
                  <a:srgbClr val="1F1F1F"/>
                </a:solidFill>
              </a:rPr>
              <a:t>Statement</a:t>
            </a:r>
            <a:r>
              <a:rPr spc="40" dirty="0">
                <a:solidFill>
                  <a:srgbClr val="1F1F1F"/>
                </a:solidFill>
              </a:rPr>
              <a:t> </a:t>
            </a:r>
            <a:r>
              <a:rPr dirty="0">
                <a:solidFill>
                  <a:srgbClr val="1F1F1F"/>
                </a:solidFill>
              </a:rPr>
              <a:t>:</a:t>
            </a:r>
          </a:p>
          <a:p>
            <a:pPr marL="403860" marR="5080" indent="-317500">
              <a:lnSpc>
                <a:spcPct val="111700"/>
              </a:lnSpc>
              <a:spcBef>
                <a:spcPts val="90"/>
              </a:spcBef>
              <a:buClr>
                <a:srgbClr val="F5FBFF"/>
              </a:buClr>
              <a:buSzPct val="87500"/>
              <a:buChar char="●"/>
              <a:tabLst>
                <a:tab pos="404495" algn="l"/>
                <a:tab pos="405130" algn="l"/>
              </a:tabLst>
            </a:pPr>
            <a:r>
              <a:rPr dirty="0">
                <a:solidFill>
                  <a:srgbClr val="1F1F1F"/>
                </a:solidFill>
              </a:rPr>
              <a:t>“In </a:t>
            </a:r>
            <a:r>
              <a:rPr spc="-5" dirty="0">
                <a:solidFill>
                  <a:srgbClr val="1F1F1F"/>
                </a:solidFill>
              </a:rPr>
              <a:t>this</a:t>
            </a:r>
            <a:r>
              <a:rPr spc="-25" dirty="0">
                <a:solidFill>
                  <a:srgbClr val="1F1F1F"/>
                </a:solidFill>
              </a:rPr>
              <a:t> </a:t>
            </a:r>
            <a:r>
              <a:rPr spc="-5" dirty="0">
                <a:solidFill>
                  <a:srgbClr val="1F1F1F"/>
                </a:solidFill>
              </a:rPr>
              <a:t>project,</a:t>
            </a:r>
            <a:r>
              <a:rPr spc="-20" dirty="0">
                <a:solidFill>
                  <a:srgbClr val="1F1F1F"/>
                </a:solidFill>
              </a:rPr>
              <a:t> </a:t>
            </a:r>
            <a:r>
              <a:rPr spc="-5" dirty="0">
                <a:solidFill>
                  <a:srgbClr val="1F1F1F"/>
                </a:solidFill>
              </a:rPr>
              <a:t>your</a:t>
            </a:r>
            <a:r>
              <a:rPr spc="-20" dirty="0">
                <a:solidFill>
                  <a:srgbClr val="1F1F1F"/>
                </a:solidFill>
              </a:rPr>
              <a:t> </a:t>
            </a:r>
            <a:r>
              <a:rPr dirty="0">
                <a:solidFill>
                  <a:srgbClr val="1F1F1F"/>
                </a:solidFill>
              </a:rPr>
              <a:t>task</a:t>
            </a:r>
            <a:r>
              <a:rPr spc="-35" dirty="0">
                <a:solidFill>
                  <a:srgbClr val="1F1F1F"/>
                </a:solidFill>
              </a:rPr>
              <a:t> </a:t>
            </a:r>
            <a:r>
              <a:rPr spc="-5" dirty="0">
                <a:solidFill>
                  <a:srgbClr val="1F1F1F"/>
                </a:solidFill>
              </a:rPr>
              <a:t>is</a:t>
            </a:r>
            <a:r>
              <a:rPr spc="25" dirty="0">
                <a:solidFill>
                  <a:srgbClr val="1F1F1F"/>
                </a:solidFill>
              </a:rPr>
              <a:t> </a:t>
            </a:r>
            <a:r>
              <a:rPr spc="5" dirty="0">
                <a:solidFill>
                  <a:srgbClr val="1F1F1F"/>
                </a:solidFill>
              </a:rPr>
              <a:t>to</a:t>
            </a:r>
            <a:r>
              <a:rPr spc="-20" dirty="0">
                <a:solidFill>
                  <a:srgbClr val="1F1F1F"/>
                </a:solidFill>
              </a:rPr>
              <a:t> </a:t>
            </a:r>
            <a:r>
              <a:rPr spc="-5" dirty="0">
                <a:solidFill>
                  <a:srgbClr val="1F1F1F"/>
                </a:solidFill>
              </a:rPr>
              <a:t>identify</a:t>
            </a:r>
            <a:r>
              <a:rPr spc="-55" dirty="0">
                <a:solidFill>
                  <a:srgbClr val="1F1F1F"/>
                </a:solidFill>
              </a:rPr>
              <a:t> </a:t>
            </a:r>
            <a:r>
              <a:rPr spc="5" dirty="0">
                <a:solidFill>
                  <a:srgbClr val="1F1F1F"/>
                </a:solidFill>
              </a:rPr>
              <a:t>major</a:t>
            </a:r>
            <a:r>
              <a:rPr spc="-50" dirty="0">
                <a:solidFill>
                  <a:srgbClr val="1F1F1F"/>
                </a:solidFill>
              </a:rPr>
              <a:t> </a:t>
            </a:r>
            <a:r>
              <a:rPr dirty="0">
                <a:solidFill>
                  <a:srgbClr val="1F1F1F"/>
                </a:solidFill>
              </a:rPr>
              <a:t>customer</a:t>
            </a:r>
            <a:r>
              <a:rPr spc="-50" dirty="0">
                <a:solidFill>
                  <a:srgbClr val="1F1F1F"/>
                </a:solidFill>
              </a:rPr>
              <a:t> </a:t>
            </a:r>
            <a:r>
              <a:rPr dirty="0">
                <a:solidFill>
                  <a:srgbClr val="1F1F1F"/>
                </a:solidFill>
              </a:rPr>
              <a:t>segments</a:t>
            </a:r>
            <a:r>
              <a:rPr spc="-50" dirty="0">
                <a:solidFill>
                  <a:srgbClr val="1F1F1F"/>
                </a:solidFill>
              </a:rPr>
              <a:t> </a:t>
            </a:r>
            <a:r>
              <a:rPr spc="-5" dirty="0">
                <a:solidFill>
                  <a:srgbClr val="1F1F1F"/>
                </a:solidFill>
              </a:rPr>
              <a:t>on</a:t>
            </a:r>
            <a:r>
              <a:rPr dirty="0">
                <a:solidFill>
                  <a:srgbClr val="1F1F1F"/>
                </a:solidFill>
              </a:rPr>
              <a:t> a</a:t>
            </a:r>
            <a:r>
              <a:rPr spc="5" dirty="0">
                <a:solidFill>
                  <a:srgbClr val="1F1F1F"/>
                </a:solidFill>
              </a:rPr>
              <a:t> </a:t>
            </a:r>
            <a:r>
              <a:rPr spc="-5" dirty="0">
                <a:solidFill>
                  <a:srgbClr val="1F1F1F"/>
                </a:solidFill>
              </a:rPr>
              <a:t>transnational</a:t>
            </a:r>
            <a:r>
              <a:rPr spc="325" dirty="0">
                <a:solidFill>
                  <a:srgbClr val="1F1F1F"/>
                </a:solidFill>
              </a:rPr>
              <a:t> </a:t>
            </a:r>
            <a:r>
              <a:rPr dirty="0">
                <a:solidFill>
                  <a:srgbClr val="1F1F1F"/>
                </a:solidFill>
              </a:rPr>
              <a:t>data </a:t>
            </a:r>
            <a:r>
              <a:rPr spc="-409" dirty="0">
                <a:solidFill>
                  <a:srgbClr val="1F1F1F"/>
                </a:solidFill>
              </a:rPr>
              <a:t> </a:t>
            </a:r>
            <a:r>
              <a:rPr dirty="0">
                <a:solidFill>
                  <a:srgbClr val="1F1F1F"/>
                </a:solidFill>
              </a:rPr>
              <a:t>set</a:t>
            </a:r>
            <a:r>
              <a:rPr spc="30" dirty="0">
                <a:solidFill>
                  <a:srgbClr val="1F1F1F"/>
                </a:solidFill>
              </a:rPr>
              <a:t> </a:t>
            </a:r>
            <a:r>
              <a:rPr spc="-5" dirty="0">
                <a:solidFill>
                  <a:srgbClr val="1F1F1F"/>
                </a:solidFill>
              </a:rPr>
              <a:t>which</a:t>
            </a:r>
            <a:r>
              <a:rPr dirty="0">
                <a:solidFill>
                  <a:srgbClr val="1F1F1F"/>
                </a:solidFill>
              </a:rPr>
              <a:t> contains</a:t>
            </a:r>
            <a:r>
              <a:rPr spc="-15" dirty="0">
                <a:solidFill>
                  <a:srgbClr val="1F1F1F"/>
                </a:solidFill>
              </a:rPr>
              <a:t> </a:t>
            </a:r>
            <a:r>
              <a:rPr spc="-10" dirty="0">
                <a:solidFill>
                  <a:srgbClr val="1F1F1F"/>
                </a:solidFill>
              </a:rPr>
              <a:t>all</a:t>
            </a:r>
            <a:r>
              <a:rPr spc="30" dirty="0">
                <a:solidFill>
                  <a:srgbClr val="1F1F1F"/>
                </a:solidFill>
              </a:rPr>
              <a:t> </a:t>
            </a:r>
            <a:r>
              <a:rPr dirty="0">
                <a:solidFill>
                  <a:srgbClr val="1F1F1F"/>
                </a:solidFill>
              </a:rPr>
              <a:t>the</a:t>
            </a:r>
            <a:r>
              <a:rPr spc="40" dirty="0">
                <a:solidFill>
                  <a:srgbClr val="1F1F1F"/>
                </a:solidFill>
              </a:rPr>
              <a:t> </a:t>
            </a:r>
            <a:r>
              <a:rPr spc="-5" dirty="0">
                <a:solidFill>
                  <a:srgbClr val="1F1F1F"/>
                </a:solidFill>
              </a:rPr>
              <a:t>transactions</a:t>
            </a:r>
            <a:r>
              <a:rPr spc="-15" dirty="0">
                <a:solidFill>
                  <a:srgbClr val="1F1F1F"/>
                </a:solidFill>
              </a:rPr>
              <a:t> </a:t>
            </a:r>
            <a:r>
              <a:rPr spc="-5" dirty="0">
                <a:solidFill>
                  <a:srgbClr val="1F1F1F"/>
                </a:solidFill>
              </a:rPr>
              <a:t>occurring </a:t>
            </a:r>
            <a:r>
              <a:rPr spc="-10" dirty="0">
                <a:solidFill>
                  <a:srgbClr val="1F1F1F"/>
                </a:solidFill>
              </a:rPr>
              <a:t>between</a:t>
            </a:r>
            <a:r>
              <a:rPr spc="10" dirty="0">
                <a:solidFill>
                  <a:srgbClr val="1F1F1F"/>
                </a:solidFill>
              </a:rPr>
              <a:t> </a:t>
            </a:r>
            <a:r>
              <a:rPr spc="-5" dirty="0">
                <a:solidFill>
                  <a:srgbClr val="1F1F1F"/>
                </a:solidFill>
              </a:rPr>
              <a:t>01/12/2010 and</a:t>
            </a:r>
            <a:r>
              <a:rPr spc="40" dirty="0">
                <a:solidFill>
                  <a:srgbClr val="1F1F1F"/>
                </a:solidFill>
              </a:rPr>
              <a:t> </a:t>
            </a:r>
            <a:r>
              <a:rPr spc="-5" dirty="0">
                <a:solidFill>
                  <a:srgbClr val="1F1F1F"/>
                </a:solidFill>
              </a:rPr>
              <a:t>09/12/2011 </a:t>
            </a:r>
            <a:r>
              <a:rPr dirty="0">
                <a:solidFill>
                  <a:srgbClr val="1F1F1F"/>
                </a:solidFill>
              </a:rPr>
              <a:t> for a </a:t>
            </a:r>
            <a:r>
              <a:rPr spc="-5" dirty="0">
                <a:solidFill>
                  <a:srgbClr val="1F1F1F"/>
                </a:solidFill>
              </a:rPr>
              <a:t>UK-based and registered non-store online retail. </a:t>
            </a:r>
            <a:r>
              <a:rPr dirty="0">
                <a:solidFill>
                  <a:srgbClr val="1F1F1F"/>
                </a:solidFill>
              </a:rPr>
              <a:t>The company </a:t>
            </a:r>
            <a:r>
              <a:rPr spc="-5" dirty="0">
                <a:solidFill>
                  <a:srgbClr val="1F1F1F"/>
                </a:solidFill>
              </a:rPr>
              <a:t>mainly sells unique </a:t>
            </a:r>
            <a:r>
              <a:rPr dirty="0">
                <a:solidFill>
                  <a:srgbClr val="1F1F1F"/>
                </a:solidFill>
              </a:rPr>
              <a:t> </a:t>
            </a:r>
            <a:r>
              <a:rPr spc="-5" dirty="0">
                <a:solidFill>
                  <a:srgbClr val="1F1F1F"/>
                </a:solidFill>
              </a:rPr>
              <a:t>all-occasion</a:t>
            </a:r>
            <a:r>
              <a:rPr spc="-75" dirty="0">
                <a:solidFill>
                  <a:srgbClr val="1F1F1F"/>
                </a:solidFill>
              </a:rPr>
              <a:t> </a:t>
            </a:r>
            <a:r>
              <a:rPr dirty="0">
                <a:solidFill>
                  <a:srgbClr val="1F1F1F"/>
                </a:solidFill>
              </a:rPr>
              <a:t>gifts.</a:t>
            </a:r>
            <a:r>
              <a:rPr spc="-40" dirty="0">
                <a:solidFill>
                  <a:srgbClr val="1F1F1F"/>
                </a:solidFill>
              </a:rPr>
              <a:t> </a:t>
            </a:r>
            <a:r>
              <a:rPr spc="-5" dirty="0">
                <a:solidFill>
                  <a:srgbClr val="1F1F1F"/>
                </a:solidFill>
              </a:rPr>
              <a:t>Many</a:t>
            </a:r>
            <a:r>
              <a:rPr spc="-10" dirty="0">
                <a:solidFill>
                  <a:srgbClr val="1F1F1F"/>
                </a:solidFill>
              </a:rPr>
              <a:t> </a:t>
            </a:r>
            <a:r>
              <a:rPr dirty="0">
                <a:solidFill>
                  <a:srgbClr val="1F1F1F"/>
                </a:solidFill>
              </a:rPr>
              <a:t>customers</a:t>
            </a:r>
            <a:r>
              <a:rPr spc="-50" dirty="0">
                <a:solidFill>
                  <a:srgbClr val="1F1F1F"/>
                </a:solidFill>
              </a:rPr>
              <a:t> </a:t>
            </a:r>
            <a:r>
              <a:rPr spc="-5" dirty="0">
                <a:solidFill>
                  <a:srgbClr val="1F1F1F"/>
                </a:solidFill>
              </a:rPr>
              <a:t>of</a:t>
            </a:r>
            <a:r>
              <a:rPr spc="10" dirty="0">
                <a:solidFill>
                  <a:srgbClr val="1F1F1F"/>
                </a:solidFill>
              </a:rPr>
              <a:t> </a:t>
            </a:r>
            <a:r>
              <a:rPr dirty="0">
                <a:solidFill>
                  <a:srgbClr val="1F1F1F"/>
                </a:solidFill>
              </a:rPr>
              <a:t>the</a:t>
            </a:r>
            <a:r>
              <a:rPr spc="-30" dirty="0">
                <a:solidFill>
                  <a:srgbClr val="1F1F1F"/>
                </a:solidFill>
              </a:rPr>
              <a:t> </a:t>
            </a:r>
            <a:r>
              <a:rPr dirty="0">
                <a:solidFill>
                  <a:srgbClr val="1F1F1F"/>
                </a:solidFill>
              </a:rPr>
              <a:t>company</a:t>
            </a:r>
            <a:r>
              <a:rPr spc="-50" dirty="0">
                <a:solidFill>
                  <a:srgbClr val="1F1F1F"/>
                </a:solidFill>
              </a:rPr>
              <a:t> </a:t>
            </a:r>
            <a:r>
              <a:rPr spc="-5" dirty="0">
                <a:solidFill>
                  <a:srgbClr val="1F1F1F"/>
                </a:solidFill>
              </a:rPr>
              <a:t>are</a:t>
            </a:r>
            <a:r>
              <a:rPr spc="160" dirty="0">
                <a:solidFill>
                  <a:srgbClr val="1F1F1F"/>
                </a:solidFill>
              </a:rPr>
              <a:t> </a:t>
            </a:r>
            <a:r>
              <a:rPr spc="-15" dirty="0">
                <a:solidFill>
                  <a:srgbClr val="1F1F1F"/>
                </a:solidFill>
              </a:rPr>
              <a:t>wholesalers”.</a:t>
            </a:r>
          </a:p>
          <a:p>
            <a:pPr marL="74295">
              <a:lnSpc>
                <a:spcPct val="100000"/>
              </a:lnSpc>
              <a:spcBef>
                <a:spcPts val="45"/>
              </a:spcBef>
            </a:pPr>
            <a:endParaRPr sz="2400" dirty="0"/>
          </a:p>
          <a:p>
            <a:pPr marL="86995">
              <a:lnSpc>
                <a:spcPct val="100000"/>
              </a:lnSpc>
            </a:pPr>
            <a:r>
              <a:rPr b="1" spc="-5" dirty="0">
                <a:solidFill>
                  <a:srgbClr val="1F1F1F"/>
                </a:solidFill>
                <a:latin typeface="Arial"/>
                <a:cs typeface="Arial"/>
              </a:rPr>
              <a:t>-&gt;</a:t>
            </a:r>
            <a:r>
              <a:rPr b="1" spc="5" dirty="0">
                <a:solidFill>
                  <a:srgbClr val="1F1F1F"/>
                </a:solidFill>
                <a:latin typeface="Arial"/>
                <a:cs typeface="Arial"/>
              </a:rPr>
              <a:t> </a:t>
            </a:r>
            <a:r>
              <a:rPr b="1" spc="-5" dirty="0">
                <a:solidFill>
                  <a:srgbClr val="1F1F1F"/>
                </a:solidFill>
                <a:latin typeface="Arial"/>
                <a:cs typeface="Arial"/>
              </a:rPr>
              <a:t>Target</a:t>
            </a:r>
            <a:r>
              <a:rPr b="1" spc="-15" dirty="0">
                <a:solidFill>
                  <a:srgbClr val="1F1F1F"/>
                </a:solidFill>
                <a:latin typeface="Arial"/>
                <a:cs typeface="Arial"/>
              </a:rPr>
              <a:t> </a:t>
            </a:r>
            <a:r>
              <a:rPr spc="-5" dirty="0">
                <a:solidFill>
                  <a:srgbClr val="1F1F1F"/>
                </a:solidFill>
              </a:rPr>
              <a:t>is</a:t>
            </a:r>
            <a:r>
              <a:rPr dirty="0">
                <a:solidFill>
                  <a:srgbClr val="1F1F1F"/>
                </a:solidFill>
              </a:rPr>
              <a:t> </a:t>
            </a:r>
            <a:r>
              <a:rPr spc="5" dirty="0">
                <a:solidFill>
                  <a:srgbClr val="1F1F1F"/>
                </a:solidFill>
              </a:rPr>
              <a:t>to</a:t>
            </a:r>
            <a:r>
              <a:rPr dirty="0">
                <a:solidFill>
                  <a:srgbClr val="1F1F1F"/>
                </a:solidFill>
              </a:rPr>
              <a:t> know</a:t>
            </a:r>
            <a:r>
              <a:rPr spc="-25" dirty="0">
                <a:solidFill>
                  <a:srgbClr val="1F1F1F"/>
                </a:solidFill>
              </a:rPr>
              <a:t> </a:t>
            </a:r>
            <a:r>
              <a:rPr spc="-5" dirty="0">
                <a:solidFill>
                  <a:srgbClr val="1F1F1F"/>
                </a:solidFill>
              </a:rPr>
              <a:t>our</a:t>
            </a:r>
            <a:r>
              <a:rPr dirty="0">
                <a:solidFill>
                  <a:srgbClr val="1F1F1F"/>
                </a:solidFill>
              </a:rPr>
              <a:t> customer,</a:t>
            </a:r>
            <a:r>
              <a:rPr spc="-55" dirty="0">
                <a:solidFill>
                  <a:srgbClr val="1F1F1F"/>
                </a:solidFill>
              </a:rPr>
              <a:t> </a:t>
            </a:r>
            <a:r>
              <a:rPr spc="-5" dirty="0">
                <a:solidFill>
                  <a:srgbClr val="1F1F1F"/>
                </a:solidFill>
              </a:rPr>
              <a:t>and</a:t>
            </a:r>
            <a:r>
              <a:rPr dirty="0">
                <a:solidFill>
                  <a:srgbClr val="1F1F1F"/>
                </a:solidFill>
              </a:rPr>
              <a:t> maximize</a:t>
            </a:r>
            <a:r>
              <a:rPr spc="-70" dirty="0">
                <a:solidFill>
                  <a:srgbClr val="1F1F1F"/>
                </a:solidFill>
              </a:rPr>
              <a:t> </a:t>
            </a:r>
            <a:r>
              <a:rPr dirty="0">
                <a:solidFill>
                  <a:srgbClr val="1F1F1F"/>
                </a:solidFill>
              </a:rPr>
              <a:t>the </a:t>
            </a:r>
            <a:r>
              <a:rPr spc="-5" dirty="0">
                <a:solidFill>
                  <a:srgbClr val="1F1F1F"/>
                </a:solidFill>
              </a:rPr>
              <a:t>profit</a:t>
            </a:r>
            <a:r>
              <a:rPr spc="-30" dirty="0">
                <a:solidFill>
                  <a:srgbClr val="1F1F1F"/>
                </a:solidFill>
              </a:rPr>
              <a:t> </a:t>
            </a:r>
            <a:r>
              <a:rPr spc="-5" dirty="0">
                <a:solidFill>
                  <a:srgbClr val="1F1F1F"/>
                </a:solidFill>
              </a:rPr>
              <a:t>of</a:t>
            </a:r>
            <a:r>
              <a:rPr spc="15" dirty="0">
                <a:solidFill>
                  <a:srgbClr val="1F1F1F"/>
                </a:solidFill>
              </a:rPr>
              <a:t> </a:t>
            </a:r>
            <a:r>
              <a:rPr dirty="0">
                <a:solidFill>
                  <a:srgbClr val="1F1F1F"/>
                </a:solidFill>
              </a:rPr>
              <a:t>the </a:t>
            </a:r>
            <a:r>
              <a:rPr spc="-5" dirty="0">
                <a:solidFill>
                  <a:srgbClr val="1F1F1F"/>
                </a:solidFill>
              </a:rPr>
              <a:t>retail</a:t>
            </a:r>
            <a:r>
              <a:rPr spc="235" dirty="0">
                <a:solidFill>
                  <a:srgbClr val="1F1F1F"/>
                </a:solidFill>
              </a:rPr>
              <a:t> </a:t>
            </a:r>
            <a:r>
              <a:rPr dirty="0">
                <a:solidFill>
                  <a:srgbClr val="1F1F1F"/>
                </a:solidFill>
              </a:rPr>
              <a:t>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02106"/>
            <a:ext cx="3126740" cy="454025"/>
          </a:xfrm>
          <a:prstGeom prst="rect">
            <a:avLst/>
          </a:prstGeom>
        </p:spPr>
        <p:txBody>
          <a:bodyPr vert="horz" wrap="square" lIns="0" tIns="13970" rIns="0" bIns="0" rtlCol="0">
            <a:spAutoFit/>
          </a:bodyPr>
          <a:lstStyle/>
          <a:p>
            <a:pPr marL="12700">
              <a:lnSpc>
                <a:spcPct val="100000"/>
              </a:lnSpc>
              <a:spcBef>
                <a:spcPts val="110"/>
              </a:spcBef>
            </a:pPr>
            <a:r>
              <a:rPr sz="2800" b="0" dirty="0">
                <a:latin typeface="Microsoft Sans Serif"/>
                <a:cs typeface="Microsoft Sans Serif"/>
              </a:rPr>
              <a:t>Dataset</a:t>
            </a:r>
            <a:r>
              <a:rPr sz="2800" b="0" spc="-120" dirty="0">
                <a:latin typeface="Microsoft Sans Serif"/>
                <a:cs typeface="Microsoft Sans Serif"/>
              </a:rPr>
              <a:t> </a:t>
            </a:r>
            <a:r>
              <a:rPr sz="2800" b="0" dirty="0">
                <a:latin typeface="Microsoft Sans Serif"/>
                <a:cs typeface="Microsoft Sans Serif"/>
              </a:rPr>
              <a:t>Information</a:t>
            </a:r>
            <a:endParaRPr sz="2800">
              <a:latin typeface="Microsoft Sans Serif"/>
              <a:cs typeface="Microsoft Sans Serif"/>
            </a:endParaRPr>
          </a:p>
        </p:txBody>
      </p:sp>
      <p:sp>
        <p:nvSpPr>
          <p:cNvPr id="3" name="object 3"/>
          <p:cNvSpPr txBox="1"/>
          <p:nvPr/>
        </p:nvSpPr>
        <p:spPr>
          <a:xfrm>
            <a:off x="504545" y="1197224"/>
            <a:ext cx="7272020" cy="1040130"/>
          </a:xfrm>
          <a:prstGeom prst="rect">
            <a:avLst/>
          </a:prstGeom>
        </p:spPr>
        <p:txBody>
          <a:bodyPr vert="horz" wrap="square" lIns="0" tIns="50165" rIns="0" bIns="0" rtlCol="0">
            <a:spAutoFit/>
          </a:bodyPr>
          <a:lstStyle/>
          <a:p>
            <a:pPr marL="40005">
              <a:lnSpc>
                <a:spcPct val="100000"/>
              </a:lnSpc>
              <a:spcBef>
                <a:spcPts val="395"/>
              </a:spcBef>
            </a:pPr>
            <a:r>
              <a:rPr sz="1400" spc="-5" dirty="0">
                <a:solidFill>
                  <a:srgbClr val="1F1F1F"/>
                </a:solidFill>
                <a:latin typeface="Wingdings"/>
                <a:cs typeface="Wingdings"/>
              </a:rPr>
              <a:t></a:t>
            </a:r>
            <a:r>
              <a:rPr sz="1400" spc="-5" dirty="0">
                <a:solidFill>
                  <a:srgbClr val="1F1F1F"/>
                </a:solidFill>
                <a:latin typeface="Microsoft Sans Serif"/>
                <a:cs typeface="Microsoft Sans Serif"/>
              </a:rPr>
              <a:t>This</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dataset</a:t>
            </a:r>
            <a:r>
              <a:rPr sz="1400" spc="10" dirty="0">
                <a:solidFill>
                  <a:srgbClr val="1F1F1F"/>
                </a:solidFill>
                <a:latin typeface="Microsoft Sans Serif"/>
                <a:cs typeface="Microsoft Sans Serif"/>
              </a:rPr>
              <a:t> </a:t>
            </a:r>
            <a:r>
              <a:rPr sz="1400" spc="-10" dirty="0">
                <a:solidFill>
                  <a:srgbClr val="1F1F1F"/>
                </a:solidFill>
                <a:latin typeface="Microsoft Sans Serif"/>
                <a:cs typeface="Microsoft Sans Serif"/>
              </a:rPr>
              <a:t>contains</a:t>
            </a:r>
            <a:r>
              <a:rPr sz="1400" spc="10" dirty="0">
                <a:solidFill>
                  <a:srgbClr val="1F1F1F"/>
                </a:solidFill>
                <a:latin typeface="Microsoft Sans Serif"/>
                <a:cs typeface="Microsoft Sans Serif"/>
              </a:rPr>
              <a:t> </a:t>
            </a:r>
            <a:r>
              <a:rPr sz="1400" spc="-15" dirty="0">
                <a:solidFill>
                  <a:srgbClr val="1F1F1F"/>
                </a:solidFill>
                <a:latin typeface="Microsoft Sans Serif"/>
                <a:cs typeface="Microsoft Sans Serif"/>
              </a:rPr>
              <a:t>541909</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observations</a:t>
            </a:r>
            <a:r>
              <a:rPr sz="1400" spc="20" dirty="0">
                <a:solidFill>
                  <a:srgbClr val="1F1F1F"/>
                </a:solidFill>
                <a:latin typeface="Microsoft Sans Serif"/>
                <a:cs typeface="Microsoft Sans Serif"/>
              </a:rPr>
              <a:t> </a:t>
            </a:r>
            <a:r>
              <a:rPr sz="1400" spc="-10" dirty="0">
                <a:solidFill>
                  <a:srgbClr val="1F1F1F"/>
                </a:solidFill>
                <a:latin typeface="Microsoft Sans Serif"/>
                <a:cs typeface="Microsoft Sans Serif"/>
              </a:rPr>
              <a:t>and</a:t>
            </a:r>
            <a:r>
              <a:rPr sz="1400" spc="30" dirty="0">
                <a:solidFill>
                  <a:srgbClr val="1F1F1F"/>
                </a:solidFill>
                <a:latin typeface="Microsoft Sans Serif"/>
                <a:cs typeface="Microsoft Sans Serif"/>
              </a:rPr>
              <a:t> </a:t>
            </a:r>
            <a:r>
              <a:rPr sz="1400" spc="-5" dirty="0">
                <a:solidFill>
                  <a:srgbClr val="1F1F1F"/>
                </a:solidFill>
                <a:latin typeface="Microsoft Sans Serif"/>
                <a:cs typeface="Microsoft Sans Serif"/>
              </a:rPr>
              <a:t>8</a:t>
            </a:r>
            <a:r>
              <a:rPr sz="1400" spc="5" dirty="0">
                <a:solidFill>
                  <a:srgbClr val="1F1F1F"/>
                </a:solidFill>
                <a:latin typeface="Microsoft Sans Serif"/>
                <a:cs typeface="Microsoft Sans Serif"/>
              </a:rPr>
              <a:t> </a:t>
            </a:r>
            <a:r>
              <a:rPr sz="1400" spc="-15" dirty="0">
                <a:solidFill>
                  <a:srgbClr val="1F1F1F"/>
                </a:solidFill>
                <a:latin typeface="Microsoft Sans Serif"/>
                <a:cs typeface="Microsoft Sans Serif"/>
              </a:rPr>
              <a:t>features</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that</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contain</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the</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data</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of</a:t>
            </a:r>
            <a:r>
              <a:rPr sz="1400" spc="-210" dirty="0">
                <a:solidFill>
                  <a:srgbClr val="1F1F1F"/>
                </a:solidFill>
                <a:latin typeface="Microsoft Sans Serif"/>
                <a:cs typeface="Microsoft Sans Serif"/>
              </a:rPr>
              <a:t> </a:t>
            </a:r>
            <a:r>
              <a:rPr sz="1400" spc="-15" dirty="0">
                <a:solidFill>
                  <a:srgbClr val="1F1F1F"/>
                </a:solidFill>
                <a:latin typeface="Microsoft Sans Serif"/>
                <a:cs typeface="Microsoft Sans Serif"/>
              </a:rPr>
              <a:t>between</a:t>
            </a:r>
            <a:endParaRPr sz="1400">
              <a:latin typeface="Microsoft Sans Serif"/>
              <a:cs typeface="Microsoft Sans Serif"/>
            </a:endParaRPr>
          </a:p>
          <a:p>
            <a:pPr marL="40005">
              <a:lnSpc>
                <a:spcPct val="100000"/>
              </a:lnSpc>
              <a:spcBef>
                <a:spcPts val="290"/>
              </a:spcBef>
            </a:pPr>
            <a:r>
              <a:rPr sz="1400" spc="-15" dirty="0">
                <a:solidFill>
                  <a:srgbClr val="1F1F1F"/>
                </a:solidFill>
                <a:latin typeface="Microsoft Sans Serif"/>
                <a:cs typeface="Microsoft Sans Serif"/>
              </a:rPr>
              <a:t>01/12/2010</a:t>
            </a:r>
            <a:r>
              <a:rPr sz="1400" spc="30" dirty="0">
                <a:solidFill>
                  <a:srgbClr val="1F1F1F"/>
                </a:solidFill>
                <a:latin typeface="Microsoft Sans Serif"/>
                <a:cs typeface="Microsoft Sans Serif"/>
              </a:rPr>
              <a:t> </a:t>
            </a:r>
            <a:r>
              <a:rPr sz="1400" spc="-15" dirty="0">
                <a:solidFill>
                  <a:srgbClr val="1F1F1F"/>
                </a:solidFill>
                <a:latin typeface="Microsoft Sans Serif"/>
                <a:cs typeface="Microsoft Sans Serif"/>
              </a:rPr>
              <a:t>and</a:t>
            </a:r>
            <a:r>
              <a:rPr sz="1400" spc="10" dirty="0">
                <a:solidFill>
                  <a:srgbClr val="1F1F1F"/>
                </a:solidFill>
                <a:latin typeface="Microsoft Sans Serif"/>
                <a:cs typeface="Microsoft Sans Serif"/>
              </a:rPr>
              <a:t> </a:t>
            </a:r>
            <a:r>
              <a:rPr sz="1400" spc="-20" dirty="0">
                <a:solidFill>
                  <a:srgbClr val="1F1F1F"/>
                </a:solidFill>
                <a:latin typeface="Microsoft Sans Serif"/>
                <a:cs typeface="Microsoft Sans Serif"/>
              </a:rPr>
              <a:t>09/12/2011</a:t>
            </a:r>
            <a:r>
              <a:rPr sz="1400" spc="-55" dirty="0">
                <a:solidFill>
                  <a:srgbClr val="1F1F1F"/>
                </a:solidFill>
                <a:latin typeface="Microsoft Sans Serif"/>
                <a:cs typeface="Microsoft Sans Serif"/>
              </a:rPr>
              <a:t> </a:t>
            </a:r>
            <a:r>
              <a:rPr sz="1400" spc="-5" dirty="0">
                <a:solidFill>
                  <a:srgbClr val="1F1F1F"/>
                </a:solidFill>
                <a:latin typeface="Microsoft Sans Serif"/>
                <a:cs typeface="Microsoft Sans Serif"/>
              </a:rPr>
              <a:t>for</a:t>
            </a:r>
            <a:r>
              <a:rPr sz="1400" dirty="0">
                <a:solidFill>
                  <a:srgbClr val="1F1F1F"/>
                </a:solidFill>
                <a:latin typeface="Microsoft Sans Serif"/>
                <a:cs typeface="Microsoft Sans Serif"/>
              </a:rPr>
              <a:t> </a:t>
            </a:r>
            <a:r>
              <a:rPr sz="1400" spc="-5" dirty="0">
                <a:solidFill>
                  <a:srgbClr val="1F1F1F"/>
                </a:solidFill>
                <a:latin typeface="Microsoft Sans Serif"/>
                <a:cs typeface="Microsoft Sans Serif"/>
              </a:rPr>
              <a:t>a</a:t>
            </a:r>
            <a:r>
              <a:rPr sz="1400" spc="10" dirty="0">
                <a:solidFill>
                  <a:srgbClr val="1F1F1F"/>
                </a:solidFill>
                <a:latin typeface="Microsoft Sans Serif"/>
                <a:cs typeface="Microsoft Sans Serif"/>
              </a:rPr>
              <a:t> </a:t>
            </a:r>
            <a:r>
              <a:rPr sz="1400" spc="-10" dirty="0">
                <a:solidFill>
                  <a:srgbClr val="1F1F1F"/>
                </a:solidFill>
                <a:latin typeface="Microsoft Sans Serif"/>
                <a:cs typeface="Microsoft Sans Serif"/>
              </a:rPr>
              <a:t>UK-based</a:t>
            </a:r>
            <a:r>
              <a:rPr sz="1400" spc="35" dirty="0">
                <a:solidFill>
                  <a:srgbClr val="1F1F1F"/>
                </a:solidFill>
                <a:latin typeface="Microsoft Sans Serif"/>
                <a:cs typeface="Microsoft Sans Serif"/>
              </a:rPr>
              <a:t> </a:t>
            </a:r>
            <a:r>
              <a:rPr sz="1400" spc="-15" dirty="0">
                <a:solidFill>
                  <a:srgbClr val="1F1F1F"/>
                </a:solidFill>
                <a:latin typeface="Microsoft Sans Serif"/>
                <a:cs typeface="Microsoft Sans Serif"/>
              </a:rPr>
              <a:t>and</a:t>
            </a:r>
            <a:r>
              <a:rPr sz="1400" spc="10" dirty="0">
                <a:solidFill>
                  <a:srgbClr val="1F1F1F"/>
                </a:solidFill>
                <a:latin typeface="Microsoft Sans Serif"/>
                <a:cs typeface="Microsoft Sans Serif"/>
              </a:rPr>
              <a:t> </a:t>
            </a:r>
            <a:r>
              <a:rPr sz="1400" spc="-15" dirty="0">
                <a:solidFill>
                  <a:srgbClr val="1F1F1F"/>
                </a:solidFill>
                <a:latin typeface="Microsoft Sans Serif"/>
                <a:cs typeface="Microsoft Sans Serif"/>
              </a:rPr>
              <a:t>registered</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non-store</a:t>
            </a:r>
            <a:r>
              <a:rPr sz="1400" spc="30" dirty="0">
                <a:solidFill>
                  <a:srgbClr val="1F1F1F"/>
                </a:solidFill>
                <a:latin typeface="Microsoft Sans Serif"/>
                <a:cs typeface="Microsoft Sans Serif"/>
              </a:rPr>
              <a:t> </a:t>
            </a:r>
            <a:r>
              <a:rPr sz="1400" spc="-15" dirty="0">
                <a:solidFill>
                  <a:srgbClr val="1F1F1F"/>
                </a:solidFill>
                <a:latin typeface="Microsoft Sans Serif"/>
                <a:cs typeface="Microsoft Sans Serif"/>
              </a:rPr>
              <a:t>online</a:t>
            </a:r>
            <a:r>
              <a:rPr sz="1400" spc="10" dirty="0">
                <a:solidFill>
                  <a:srgbClr val="1F1F1F"/>
                </a:solidFill>
                <a:latin typeface="Microsoft Sans Serif"/>
                <a:cs typeface="Microsoft Sans Serif"/>
              </a:rPr>
              <a:t> </a:t>
            </a:r>
            <a:r>
              <a:rPr sz="1400" spc="-10" dirty="0">
                <a:solidFill>
                  <a:srgbClr val="1F1F1F"/>
                </a:solidFill>
                <a:latin typeface="Microsoft Sans Serif"/>
                <a:cs typeface="Microsoft Sans Serif"/>
              </a:rPr>
              <a:t>retail.</a:t>
            </a:r>
            <a:endParaRPr sz="1400">
              <a:latin typeface="Microsoft Sans Serif"/>
              <a:cs typeface="Microsoft Sans Serif"/>
            </a:endParaRPr>
          </a:p>
          <a:p>
            <a:pPr marL="356870" indent="-344805">
              <a:lnSpc>
                <a:spcPct val="100000"/>
              </a:lnSpc>
              <a:spcBef>
                <a:spcPts val="310"/>
              </a:spcBef>
              <a:buClr>
                <a:srgbClr val="124F5C"/>
              </a:buClr>
              <a:buSzPct val="128571"/>
              <a:buChar char="●"/>
              <a:tabLst>
                <a:tab pos="356870" algn="l"/>
                <a:tab pos="357505" algn="l"/>
              </a:tabLst>
            </a:pPr>
            <a:r>
              <a:rPr sz="1400" spc="-10" dirty="0">
                <a:solidFill>
                  <a:srgbClr val="1F1F1F"/>
                </a:solidFill>
                <a:latin typeface="Microsoft Sans Serif"/>
                <a:cs typeface="Microsoft Sans Serif"/>
              </a:rPr>
              <a:t>There</a:t>
            </a:r>
            <a:r>
              <a:rPr sz="1400" spc="-20" dirty="0">
                <a:solidFill>
                  <a:srgbClr val="1F1F1F"/>
                </a:solidFill>
                <a:latin typeface="Microsoft Sans Serif"/>
                <a:cs typeface="Microsoft Sans Serif"/>
              </a:rPr>
              <a:t> </a:t>
            </a:r>
            <a:r>
              <a:rPr sz="1400" spc="-10" dirty="0">
                <a:solidFill>
                  <a:srgbClr val="1F1F1F"/>
                </a:solidFill>
                <a:latin typeface="Microsoft Sans Serif"/>
                <a:cs typeface="Microsoft Sans Serif"/>
              </a:rPr>
              <a:t>are</a:t>
            </a:r>
            <a:r>
              <a:rPr sz="1400" spc="30" dirty="0">
                <a:solidFill>
                  <a:srgbClr val="1F1F1F"/>
                </a:solidFill>
                <a:latin typeface="Microsoft Sans Serif"/>
                <a:cs typeface="Microsoft Sans Serif"/>
              </a:rPr>
              <a:t> </a:t>
            </a:r>
            <a:r>
              <a:rPr sz="1400" spc="-5" dirty="0">
                <a:solidFill>
                  <a:srgbClr val="1F1F1F"/>
                </a:solidFill>
                <a:latin typeface="Microsoft Sans Serif"/>
                <a:cs typeface="Microsoft Sans Serif"/>
              </a:rPr>
              <a:t>3</a:t>
            </a:r>
            <a:r>
              <a:rPr sz="1400" dirty="0">
                <a:solidFill>
                  <a:srgbClr val="1F1F1F"/>
                </a:solidFill>
                <a:latin typeface="Microsoft Sans Serif"/>
                <a:cs typeface="Microsoft Sans Serif"/>
              </a:rPr>
              <a:t> </a:t>
            </a:r>
            <a:r>
              <a:rPr sz="1400" spc="-10" dirty="0">
                <a:solidFill>
                  <a:srgbClr val="1F1F1F"/>
                </a:solidFill>
                <a:latin typeface="Microsoft Sans Serif"/>
                <a:cs typeface="Microsoft Sans Serif"/>
              </a:rPr>
              <a:t>categorical</a:t>
            </a:r>
            <a:r>
              <a:rPr sz="1400" spc="15" dirty="0">
                <a:solidFill>
                  <a:srgbClr val="1F1F1F"/>
                </a:solidFill>
                <a:latin typeface="Microsoft Sans Serif"/>
                <a:cs typeface="Microsoft Sans Serif"/>
              </a:rPr>
              <a:t> </a:t>
            </a:r>
            <a:r>
              <a:rPr sz="1400" spc="-15" dirty="0">
                <a:solidFill>
                  <a:srgbClr val="1F1F1F"/>
                </a:solidFill>
                <a:latin typeface="Microsoft Sans Serif"/>
                <a:cs typeface="Microsoft Sans Serif"/>
              </a:rPr>
              <a:t>features</a:t>
            </a:r>
            <a:r>
              <a:rPr sz="1400" spc="-10" dirty="0">
                <a:solidFill>
                  <a:srgbClr val="1F1F1F"/>
                </a:solidFill>
                <a:latin typeface="Microsoft Sans Serif"/>
                <a:cs typeface="Microsoft Sans Serif"/>
              </a:rPr>
              <a:t> in</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our</a:t>
            </a:r>
            <a:r>
              <a:rPr sz="1400" spc="-140" dirty="0">
                <a:solidFill>
                  <a:srgbClr val="1F1F1F"/>
                </a:solidFill>
                <a:latin typeface="Microsoft Sans Serif"/>
                <a:cs typeface="Microsoft Sans Serif"/>
              </a:rPr>
              <a:t> </a:t>
            </a:r>
            <a:r>
              <a:rPr sz="1400" spc="-10" dirty="0">
                <a:solidFill>
                  <a:srgbClr val="1F1F1F"/>
                </a:solidFill>
                <a:latin typeface="Microsoft Sans Serif"/>
                <a:cs typeface="Microsoft Sans Serif"/>
              </a:rPr>
              <a:t>dataset.</a:t>
            </a:r>
            <a:endParaRPr sz="1400">
              <a:latin typeface="Microsoft Sans Serif"/>
              <a:cs typeface="Microsoft Sans Serif"/>
            </a:endParaRPr>
          </a:p>
          <a:p>
            <a:pPr marL="356870" indent="-344805">
              <a:lnSpc>
                <a:spcPct val="100000"/>
              </a:lnSpc>
              <a:spcBef>
                <a:spcPts val="290"/>
              </a:spcBef>
              <a:buClr>
                <a:srgbClr val="124F5C"/>
              </a:buClr>
              <a:buSzPct val="128571"/>
              <a:buChar char="●"/>
              <a:tabLst>
                <a:tab pos="356870" algn="l"/>
                <a:tab pos="357505" algn="l"/>
              </a:tabLst>
            </a:pPr>
            <a:r>
              <a:rPr sz="1400" spc="5" dirty="0">
                <a:solidFill>
                  <a:srgbClr val="1F1F1F"/>
                </a:solidFill>
                <a:latin typeface="Microsoft Sans Serif"/>
                <a:cs typeface="Microsoft Sans Serif"/>
              </a:rPr>
              <a:t>T</a:t>
            </a:r>
            <a:r>
              <a:rPr sz="1400" spc="-15" dirty="0">
                <a:solidFill>
                  <a:srgbClr val="1F1F1F"/>
                </a:solidFill>
                <a:latin typeface="Microsoft Sans Serif"/>
                <a:cs typeface="Microsoft Sans Serif"/>
              </a:rPr>
              <a:t>h</a:t>
            </a:r>
            <a:r>
              <a:rPr sz="1400" spc="-10" dirty="0">
                <a:solidFill>
                  <a:srgbClr val="1F1F1F"/>
                </a:solidFill>
                <a:latin typeface="Microsoft Sans Serif"/>
                <a:cs typeface="Microsoft Sans Serif"/>
              </a:rPr>
              <a:t>is </a:t>
            </a:r>
            <a:r>
              <a:rPr sz="1400" spc="-15" dirty="0">
                <a:solidFill>
                  <a:srgbClr val="1F1F1F"/>
                </a:solidFill>
                <a:latin typeface="Microsoft Sans Serif"/>
                <a:cs typeface="Microsoft Sans Serif"/>
              </a:rPr>
              <a:t>da</a:t>
            </a:r>
            <a:r>
              <a:rPr sz="1400" spc="-5" dirty="0">
                <a:solidFill>
                  <a:srgbClr val="1F1F1F"/>
                </a:solidFill>
                <a:latin typeface="Microsoft Sans Serif"/>
                <a:cs typeface="Microsoft Sans Serif"/>
              </a:rPr>
              <a:t>t</a:t>
            </a:r>
            <a:r>
              <a:rPr sz="1400" spc="-15" dirty="0">
                <a:solidFill>
                  <a:srgbClr val="1F1F1F"/>
                </a:solidFill>
                <a:latin typeface="Microsoft Sans Serif"/>
                <a:cs typeface="Microsoft Sans Serif"/>
              </a:rPr>
              <a:t>a</a:t>
            </a:r>
            <a:r>
              <a:rPr sz="1400" spc="-5" dirty="0">
                <a:solidFill>
                  <a:srgbClr val="1F1F1F"/>
                </a:solidFill>
                <a:latin typeface="Microsoft Sans Serif"/>
                <a:cs typeface="Microsoft Sans Serif"/>
              </a:rPr>
              <a:t>s</a:t>
            </a:r>
            <a:r>
              <a:rPr sz="1400" spc="-15" dirty="0">
                <a:solidFill>
                  <a:srgbClr val="1F1F1F"/>
                </a:solidFill>
                <a:latin typeface="Microsoft Sans Serif"/>
                <a:cs typeface="Microsoft Sans Serif"/>
              </a:rPr>
              <a:t>e</a:t>
            </a:r>
            <a:r>
              <a:rPr sz="1400" spc="-5" dirty="0">
                <a:solidFill>
                  <a:srgbClr val="1F1F1F"/>
                </a:solidFill>
                <a:latin typeface="Microsoft Sans Serif"/>
                <a:cs typeface="Microsoft Sans Serif"/>
              </a:rPr>
              <a:t>t</a:t>
            </a:r>
            <a:r>
              <a:rPr sz="1400" spc="5" dirty="0">
                <a:solidFill>
                  <a:srgbClr val="1F1F1F"/>
                </a:solidFill>
                <a:latin typeface="Microsoft Sans Serif"/>
                <a:cs typeface="Microsoft Sans Serif"/>
              </a:rPr>
              <a:t> </a:t>
            </a:r>
            <a:r>
              <a:rPr sz="1400" spc="-5" dirty="0">
                <a:solidFill>
                  <a:srgbClr val="1F1F1F"/>
                </a:solidFill>
                <a:latin typeface="Microsoft Sans Serif"/>
                <a:cs typeface="Microsoft Sans Serif"/>
              </a:rPr>
              <a:t>h</a:t>
            </a:r>
            <a:r>
              <a:rPr sz="1400" spc="-15" dirty="0">
                <a:solidFill>
                  <a:srgbClr val="1F1F1F"/>
                </a:solidFill>
                <a:latin typeface="Microsoft Sans Serif"/>
                <a:cs typeface="Microsoft Sans Serif"/>
              </a:rPr>
              <a:t>a</a:t>
            </a:r>
            <a:r>
              <a:rPr sz="1400" spc="-5" dirty="0">
                <a:solidFill>
                  <a:srgbClr val="1F1F1F"/>
                </a:solidFill>
                <a:latin typeface="Microsoft Sans Serif"/>
                <a:cs typeface="Microsoft Sans Serif"/>
              </a:rPr>
              <a:t>ve</a:t>
            </a:r>
            <a:r>
              <a:rPr sz="1400" spc="-20" dirty="0">
                <a:solidFill>
                  <a:srgbClr val="1F1F1F"/>
                </a:solidFill>
                <a:latin typeface="Microsoft Sans Serif"/>
                <a:cs typeface="Microsoft Sans Serif"/>
              </a:rPr>
              <a:t> </a:t>
            </a:r>
            <a:r>
              <a:rPr sz="1400" spc="-15" dirty="0">
                <a:solidFill>
                  <a:srgbClr val="1F1F1F"/>
                </a:solidFill>
                <a:latin typeface="Microsoft Sans Serif"/>
                <a:cs typeface="Microsoft Sans Serif"/>
              </a:rPr>
              <a:t>null</a:t>
            </a:r>
            <a:r>
              <a:rPr sz="1400" spc="15" dirty="0">
                <a:solidFill>
                  <a:srgbClr val="1F1F1F"/>
                </a:solidFill>
                <a:latin typeface="Microsoft Sans Serif"/>
                <a:cs typeface="Microsoft Sans Serif"/>
              </a:rPr>
              <a:t> </a:t>
            </a:r>
            <a:r>
              <a:rPr sz="1400" spc="-15" dirty="0">
                <a:solidFill>
                  <a:srgbClr val="1F1F1F"/>
                </a:solidFill>
                <a:latin typeface="Microsoft Sans Serif"/>
                <a:cs typeface="Microsoft Sans Serif"/>
              </a:rPr>
              <a:t>an</a:t>
            </a:r>
            <a:r>
              <a:rPr sz="1400" spc="-5" dirty="0">
                <a:solidFill>
                  <a:srgbClr val="1F1F1F"/>
                </a:solidFill>
                <a:latin typeface="Microsoft Sans Serif"/>
                <a:cs typeface="Microsoft Sans Serif"/>
              </a:rPr>
              <a:t>d</a:t>
            </a:r>
            <a:r>
              <a:rPr sz="1400" spc="5" dirty="0">
                <a:solidFill>
                  <a:srgbClr val="1F1F1F"/>
                </a:solidFill>
                <a:latin typeface="Microsoft Sans Serif"/>
                <a:cs typeface="Microsoft Sans Serif"/>
              </a:rPr>
              <a:t> </a:t>
            </a:r>
            <a:r>
              <a:rPr sz="1400" spc="-15" dirty="0">
                <a:solidFill>
                  <a:srgbClr val="1F1F1F"/>
                </a:solidFill>
                <a:latin typeface="Microsoft Sans Serif"/>
                <a:cs typeface="Microsoft Sans Serif"/>
              </a:rPr>
              <a:t>dupli</a:t>
            </a:r>
            <a:r>
              <a:rPr sz="1400" spc="-5" dirty="0">
                <a:solidFill>
                  <a:srgbClr val="1F1F1F"/>
                </a:solidFill>
                <a:latin typeface="Microsoft Sans Serif"/>
                <a:cs typeface="Microsoft Sans Serif"/>
              </a:rPr>
              <a:t>c</a:t>
            </a:r>
            <a:r>
              <a:rPr sz="1400" spc="-15" dirty="0">
                <a:solidFill>
                  <a:srgbClr val="1F1F1F"/>
                </a:solidFill>
                <a:latin typeface="Microsoft Sans Serif"/>
                <a:cs typeface="Microsoft Sans Serif"/>
              </a:rPr>
              <a:t>a</a:t>
            </a:r>
            <a:r>
              <a:rPr sz="1400" spc="-5" dirty="0">
                <a:solidFill>
                  <a:srgbClr val="1F1F1F"/>
                </a:solidFill>
                <a:latin typeface="Microsoft Sans Serif"/>
                <a:cs typeface="Microsoft Sans Serif"/>
              </a:rPr>
              <a:t>te</a:t>
            </a:r>
            <a:r>
              <a:rPr sz="1400" spc="-90" dirty="0">
                <a:solidFill>
                  <a:srgbClr val="1F1F1F"/>
                </a:solidFill>
                <a:latin typeface="Microsoft Sans Serif"/>
                <a:cs typeface="Microsoft Sans Serif"/>
              </a:rPr>
              <a:t> </a:t>
            </a:r>
            <a:r>
              <a:rPr sz="1400" spc="-5" dirty="0">
                <a:solidFill>
                  <a:srgbClr val="1F1F1F"/>
                </a:solidFill>
                <a:latin typeface="Microsoft Sans Serif"/>
                <a:cs typeface="Microsoft Sans Serif"/>
              </a:rPr>
              <a:t>v</a:t>
            </a:r>
            <a:r>
              <a:rPr sz="1400" spc="-15" dirty="0">
                <a:solidFill>
                  <a:srgbClr val="1F1F1F"/>
                </a:solidFill>
                <a:latin typeface="Microsoft Sans Serif"/>
                <a:cs typeface="Microsoft Sans Serif"/>
              </a:rPr>
              <a:t>a</a:t>
            </a:r>
            <a:r>
              <a:rPr sz="1400" spc="-10" dirty="0">
                <a:solidFill>
                  <a:srgbClr val="1F1F1F"/>
                </a:solidFill>
                <a:latin typeface="Microsoft Sans Serif"/>
                <a:cs typeface="Microsoft Sans Serif"/>
              </a:rPr>
              <a:t>lu</a:t>
            </a:r>
            <a:r>
              <a:rPr sz="1400" spc="-20" dirty="0">
                <a:solidFill>
                  <a:srgbClr val="1F1F1F"/>
                </a:solidFill>
                <a:latin typeface="Microsoft Sans Serif"/>
                <a:cs typeface="Microsoft Sans Serif"/>
              </a:rPr>
              <a:t>e</a:t>
            </a:r>
            <a:r>
              <a:rPr sz="1400" spc="-5" dirty="0">
                <a:solidFill>
                  <a:srgbClr val="1F1F1F"/>
                </a:solidFill>
                <a:latin typeface="Microsoft Sans Serif"/>
                <a:cs typeface="Microsoft Sans Serif"/>
              </a:rPr>
              <a:t>s.</a:t>
            </a:r>
            <a:endParaRPr sz="1400">
              <a:latin typeface="Microsoft Sans Serif"/>
              <a:cs typeface="Microsoft Sans Serif"/>
            </a:endParaRPr>
          </a:p>
        </p:txBody>
      </p:sp>
      <p:pic>
        <p:nvPicPr>
          <p:cNvPr id="4" name="object 4"/>
          <p:cNvPicPr/>
          <p:nvPr/>
        </p:nvPicPr>
        <p:blipFill>
          <a:blip r:embed="rId2" cstate="print"/>
          <a:stretch>
            <a:fillRect/>
          </a:stretch>
        </p:blipFill>
        <p:spPr>
          <a:xfrm>
            <a:off x="405384" y="2846831"/>
            <a:ext cx="7900416" cy="1539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02106"/>
            <a:ext cx="2869565" cy="454025"/>
          </a:xfrm>
          <a:prstGeom prst="rect">
            <a:avLst/>
          </a:prstGeom>
        </p:spPr>
        <p:txBody>
          <a:bodyPr vert="horz" wrap="square" lIns="0" tIns="13970" rIns="0" bIns="0" rtlCol="0">
            <a:spAutoFit/>
          </a:bodyPr>
          <a:lstStyle/>
          <a:p>
            <a:pPr marL="12700">
              <a:lnSpc>
                <a:spcPct val="100000"/>
              </a:lnSpc>
              <a:spcBef>
                <a:spcPts val="110"/>
              </a:spcBef>
            </a:pPr>
            <a:r>
              <a:rPr sz="2800" b="0" dirty="0">
                <a:latin typeface="Microsoft Sans Serif"/>
                <a:cs typeface="Microsoft Sans Serif"/>
              </a:rPr>
              <a:t>Feature</a:t>
            </a:r>
            <a:r>
              <a:rPr sz="2800" b="0" spc="-85" dirty="0">
                <a:latin typeface="Microsoft Sans Serif"/>
                <a:cs typeface="Microsoft Sans Serif"/>
              </a:rPr>
              <a:t> </a:t>
            </a:r>
            <a:r>
              <a:rPr sz="2800" b="0" dirty="0">
                <a:latin typeface="Microsoft Sans Serif"/>
                <a:cs typeface="Microsoft Sans Serif"/>
              </a:rPr>
              <a:t>Summary</a:t>
            </a:r>
            <a:endParaRPr sz="2800">
              <a:latin typeface="Microsoft Sans Serif"/>
              <a:cs typeface="Microsoft Sans Serif"/>
            </a:endParaRPr>
          </a:p>
        </p:txBody>
      </p:sp>
      <p:sp>
        <p:nvSpPr>
          <p:cNvPr id="3" name="object 3"/>
          <p:cNvSpPr txBox="1"/>
          <p:nvPr/>
        </p:nvSpPr>
        <p:spPr>
          <a:xfrm>
            <a:off x="533400" y="956131"/>
            <a:ext cx="7722234" cy="4209101"/>
          </a:xfrm>
          <a:prstGeom prst="rect">
            <a:avLst/>
          </a:prstGeom>
        </p:spPr>
        <p:txBody>
          <a:bodyPr vert="horz" wrap="square" lIns="0" tIns="50165" rIns="0" bIns="0" rtlCol="0">
            <a:spAutoFit/>
          </a:bodyPr>
          <a:lstStyle/>
          <a:p>
            <a:pPr marL="329565" indent="-317500">
              <a:lnSpc>
                <a:spcPct val="150000"/>
              </a:lnSpc>
              <a:spcBef>
                <a:spcPts val="395"/>
              </a:spcBef>
              <a:buFont typeface="Microsoft Sans Serif"/>
              <a:buChar char="●"/>
              <a:tabLst>
                <a:tab pos="329565" algn="l"/>
                <a:tab pos="330200" algn="l"/>
              </a:tabLst>
            </a:pPr>
            <a:r>
              <a:rPr sz="1400" b="1" spc="-15" dirty="0">
                <a:solidFill>
                  <a:srgbClr val="1F1F1F"/>
                </a:solidFill>
                <a:latin typeface="Arial"/>
                <a:cs typeface="Arial"/>
              </a:rPr>
              <a:t>InvoiceNo</a:t>
            </a:r>
            <a:r>
              <a:rPr sz="1400" spc="-15" dirty="0">
                <a:solidFill>
                  <a:srgbClr val="1F1F1F"/>
                </a:solidFill>
                <a:latin typeface="Microsoft Sans Serif"/>
                <a:cs typeface="Microsoft Sans Serif"/>
              </a:rPr>
              <a:t>:</a:t>
            </a:r>
            <a:r>
              <a:rPr sz="1400" spc="55" dirty="0">
                <a:solidFill>
                  <a:srgbClr val="1F1F1F"/>
                </a:solidFill>
                <a:latin typeface="Microsoft Sans Serif"/>
                <a:cs typeface="Microsoft Sans Serif"/>
              </a:rPr>
              <a:t> </a:t>
            </a:r>
            <a:r>
              <a:rPr sz="1400" spc="-15" dirty="0">
                <a:solidFill>
                  <a:srgbClr val="1F1F1F"/>
                </a:solidFill>
                <a:latin typeface="Microsoft Sans Serif"/>
                <a:cs typeface="Microsoft Sans Serif"/>
              </a:rPr>
              <a:t>Invoice</a:t>
            </a:r>
            <a:r>
              <a:rPr sz="1400" spc="10" dirty="0">
                <a:solidFill>
                  <a:srgbClr val="1F1F1F"/>
                </a:solidFill>
                <a:latin typeface="Microsoft Sans Serif"/>
                <a:cs typeface="Microsoft Sans Serif"/>
              </a:rPr>
              <a:t> </a:t>
            </a:r>
            <a:r>
              <a:rPr sz="1400" spc="-20" dirty="0">
                <a:solidFill>
                  <a:srgbClr val="1F1F1F"/>
                </a:solidFill>
                <a:latin typeface="Microsoft Sans Serif"/>
                <a:cs typeface="Microsoft Sans Serif"/>
              </a:rPr>
              <a:t>number.</a:t>
            </a:r>
            <a:r>
              <a:rPr sz="1400" spc="45" dirty="0">
                <a:solidFill>
                  <a:srgbClr val="1F1F1F"/>
                </a:solidFill>
                <a:latin typeface="Microsoft Sans Serif"/>
                <a:cs typeface="Microsoft Sans Serif"/>
              </a:rPr>
              <a:t> </a:t>
            </a:r>
            <a:r>
              <a:rPr sz="1400" spc="-10" dirty="0">
                <a:solidFill>
                  <a:srgbClr val="1F1F1F"/>
                </a:solidFill>
                <a:latin typeface="Microsoft Sans Serif"/>
                <a:cs typeface="Microsoft Sans Serif"/>
              </a:rPr>
              <a:t>Nominal, </a:t>
            </a:r>
            <a:r>
              <a:rPr sz="1400" spc="-5" dirty="0">
                <a:solidFill>
                  <a:srgbClr val="1F1F1F"/>
                </a:solidFill>
                <a:latin typeface="Microsoft Sans Serif"/>
                <a:cs typeface="Microsoft Sans Serif"/>
              </a:rPr>
              <a:t>a</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6-digit</a:t>
            </a:r>
            <a:r>
              <a:rPr sz="1400" spc="40" dirty="0">
                <a:solidFill>
                  <a:srgbClr val="1F1F1F"/>
                </a:solidFill>
                <a:latin typeface="Microsoft Sans Serif"/>
                <a:cs typeface="Microsoft Sans Serif"/>
              </a:rPr>
              <a:t> </a:t>
            </a:r>
            <a:r>
              <a:rPr sz="1400" spc="-15" dirty="0">
                <a:solidFill>
                  <a:srgbClr val="1F1F1F"/>
                </a:solidFill>
                <a:latin typeface="Microsoft Sans Serif"/>
                <a:cs typeface="Microsoft Sans Serif"/>
              </a:rPr>
              <a:t>integral</a:t>
            </a:r>
            <a:r>
              <a:rPr sz="1400" spc="65"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number</a:t>
            </a:r>
            <a:r>
              <a:rPr sz="1400" spc="30" dirty="0">
                <a:solidFill>
                  <a:srgbClr val="1F1F1F"/>
                </a:solidFill>
                <a:latin typeface="Microsoft Sans Serif"/>
                <a:cs typeface="Microsoft Sans Serif"/>
              </a:rPr>
              <a:t> </a:t>
            </a:r>
            <a:r>
              <a:rPr sz="1400" spc="-15" dirty="0">
                <a:solidFill>
                  <a:srgbClr val="1F1F1F"/>
                </a:solidFill>
                <a:latin typeface="Microsoft Sans Serif"/>
                <a:cs typeface="Microsoft Sans Serif"/>
              </a:rPr>
              <a:t>uniquely</a:t>
            </a:r>
            <a:r>
              <a:rPr sz="1400" spc="65" dirty="0">
                <a:solidFill>
                  <a:srgbClr val="1F1F1F"/>
                </a:solidFill>
                <a:latin typeface="Microsoft Sans Serif"/>
                <a:cs typeface="Microsoft Sans Serif"/>
              </a:rPr>
              <a:t> </a:t>
            </a:r>
            <a:r>
              <a:rPr sz="1400" spc="-10" dirty="0">
                <a:solidFill>
                  <a:srgbClr val="1F1F1F"/>
                </a:solidFill>
                <a:latin typeface="Microsoft Sans Serif"/>
                <a:cs typeface="Microsoft Sans Serif"/>
              </a:rPr>
              <a:t>assigned</a:t>
            </a:r>
            <a:r>
              <a:rPr sz="1400" spc="55" dirty="0">
                <a:solidFill>
                  <a:srgbClr val="1F1F1F"/>
                </a:solidFill>
                <a:latin typeface="Microsoft Sans Serif"/>
                <a:cs typeface="Microsoft Sans Serif"/>
              </a:rPr>
              <a:t> </a:t>
            </a:r>
            <a:r>
              <a:rPr sz="1400" spc="-5" dirty="0">
                <a:solidFill>
                  <a:srgbClr val="1F1F1F"/>
                </a:solidFill>
                <a:latin typeface="Microsoft Sans Serif"/>
                <a:cs typeface="Microsoft Sans Serif"/>
              </a:rPr>
              <a:t>to</a:t>
            </a:r>
            <a:r>
              <a:rPr sz="1400" spc="-225" dirty="0">
                <a:solidFill>
                  <a:srgbClr val="1F1F1F"/>
                </a:solidFill>
                <a:latin typeface="Microsoft Sans Serif"/>
                <a:cs typeface="Microsoft Sans Serif"/>
              </a:rPr>
              <a:t> </a:t>
            </a:r>
            <a:r>
              <a:rPr sz="1400" spc="-10" dirty="0">
                <a:solidFill>
                  <a:srgbClr val="1F1F1F"/>
                </a:solidFill>
                <a:latin typeface="Microsoft Sans Serif"/>
                <a:cs typeface="Microsoft Sans Serif"/>
              </a:rPr>
              <a:t>each</a:t>
            </a:r>
            <a:endParaRPr sz="1400" dirty="0">
              <a:latin typeface="Microsoft Sans Serif"/>
              <a:cs typeface="Microsoft Sans Serif"/>
            </a:endParaRPr>
          </a:p>
          <a:p>
            <a:pPr marL="329565">
              <a:lnSpc>
                <a:spcPct val="150000"/>
              </a:lnSpc>
              <a:spcBef>
                <a:spcPts val="290"/>
              </a:spcBef>
            </a:pPr>
            <a:r>
              <a:rPr sz="1400" spc="-10" dirty="0">
                <a:solidFill>
                  <a:srgbClr val="1F1F1F"/>
                </a:solidFill>
                <a:latin typeface="Microsoft Sans Serif"/>
                <a:cs typeface="Microsoft Sans Serif"/>
              </a:rPr>
              <a:t>transaction.</a:t>
            </a:r>
            <a:r>
              <a:rPr sz="1400" spc="15" dirty="0">
                <a:solidFill>
                  <a:srgbClr val="1F1F1F"/>
                </a:solidFill>
                <a:latin typeface="Microsoft Sans Serif"/>
                <a:cs typeface="Microsoft Sans Serif"/>
              </a:rPr>
              <a:t> </a:t>
            </a:r>
            <a:r>
              <a:rPr sz="1400" spc="-20" dirty="0">
                <a:solidFill>
                  <a:srgbClr val="1F1F1F"/>
                </a:solidFill>
                <a:latin typeface="Microsoft Sans Serif"/>
                <a:cs typeface="Microsoft Sans Serif"/>
              </a:rPr>
              <a:t>If</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this</a:t>
            </a:r>
            <a:r>
              <a:rPr sz="1400" spc="45" dirty="0">
                <a:solidFill>
                  <a:srgbClr val="1F1F1F"/>
                </a:solidFill>
                <a:latin typeface="Microsoft Sans Serif"/>
                <a:cs typeface="Microsoft Sans Serif"/>
              </a:rPr>
              <a:t> </a:t>
            </a:r>
            <a:r>
              <a:rPr sz="1400" spc="-10" dirty="0">
                <a:solidFill>
                  <a:srgbClr val="1F1F1F"/>
                </a:solidFill>
                <a:latin typeface="Microsoft Sans Serif"/>
                <a:cs typeface="Microsoft Sans Serif"/>
              </a:rPr>
              <a:t>code</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starts</a:t>
            </a:r>
            <a:r>
              <a:rPr sz="1400" spc="55" dirty="0">
                <a:solidFill>
                  <a:srgbClr val="1F1F1F"/>
                </a:solidFill>
                <a:latin typeface="Microsoft Sans Serif"/>
                <a:cs typeface="Microsoft Sans Serif"/>
              </a:rPr>
              <a:t> </a:t>
            </a:r>
            <a:r>
              <a:rPr sz="1400" spc="-15" dirty="0">
                <a:solidFill>
                  <a:srgbClr val="1F1F1F"/>
                </a:solidFill>
                <a:latin typeface="Microsoft Sans Serif"/>
                <a:cs typeface="Microsoft Sans Serif"/>
              </a:rPr>
              <a:t>with</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letter</a:t>
            </a:r>
            <a:r>
              <a:rPr sz="1400" spc="55" dirty="0">
                <a:solidFill>
                  <a:srgbClr val="1F1F1F"/>
                </a:solidFill>
                <a:latin typeface="Microsoft Sans Serif"/>
                <a:cs typeface="Microsoft Sans Serif"/>
              </a:rPr>
              <a:t> </a:t>
            </a:r>
            <a:r>
              <a:rPr sz="1400" spc="-5" dirty="0">
                <a:solidFill>
                  <a:srgbClr val="1F1F1F"/>
                </a:solidFill>
                <a:latin typeface="Microsoft Sans Serif"/>
                <a:cs typeface="Microsoft Sans Serif"/>
              </a:rPr>
              <a:t>'c',</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it</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indicates</a:t>
            </a:r>
            <a:r>
              <a:rPr sz="1400" spc="65" dirty="0">
                <a:solidFill>
                  <a:srgbClr val="1F1F1F"/>
                </a:solidFill>
                <a:latin typeface="Microsoft Sans Serif"/>
                <a:cs typeface="Microsoft Sans Serif"/>
              </a:rPr>
              <a:t> </a:t>
            </a:r>
            <a:r>
              <a:rPr sz="1400" spc="-5" dirty="0">
                <a:solidFill>
                  <a:srgbClr val="1F1F1F"/>
                </a:solidFill>
                <a:latin typeface="Microsoft Sans Serif"/>
                <a:cs typeface="Microsoft Sans Serif"/>
              </a:rPr>
              <a:t>acancellation.</a:t>
            </a:r>
            <a:endParaRPr sz="1400" dirty="0">
              <a:latin typeface="Microsoft Sans Serif"/>
              <a:cs typeface="Microsoft Sans Serif"/>
            </a:endParaRPr>
          </a:p>
          <a:p>
            <a:pPr marL="329565" indent="-317500">
              <a:lnSpc>
                <a:spcPct val="150000"/>
              </a:lnSpc>
              <a:spcBef>
                <a:spcPts val="95"/>
              </a:spcBef>
              <a:buFont typeface="Microsoft Sans Serif"/>
              <a:buChar char="●"/>
              <a:tabLst>
                <a:tab pos="329565" algn="l"/>
                <a:tab pos="330200" algn="l"/>
              </a:tabLst>
            </a:pPr>
            <a:r>
              <a:rPr sz="1400" b="1" spc="-15" dirty="0">
                <a:solidFill>
                  <a:srgbClr val="1F1F1F"/>
                </a:solidFill>
                <a:latin typeface="Arial"/>
                <a:cs typeface="Arial"/>
              </a:rPr>
              <a:t>StockCode</a:t>
            </a:r>
            <a:r>
              <a:rPr sz="1400" spc="-15" dirty="0">
                <a:solidFill>
                  <a:srgbClr val="1F1F1F"/>
                </a:solidFill>
                <a:latin typeface="Microsoft Sans Serif"/>
                <a:cs typeface="Microsoft Sans Serif"/>
              </a:rPr>
              <a:t>:</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Product</a:t>
            </a:r>
            <a:r>
              <a:rPr sz="1400" spc="45" dirty="0">
                <a:solidFill>
                  <a:srgbClr val="1F1F1F"/>
                </a:solidFill>
                <a:latin typeface="Microsoft Sans Serif"/>
                <a:cs typeface="Microsoft Sans Serif"/>
              </a:rPr>
              <a:t> </a:t>
            </a:r>
            <a:r>
              <a:rPr sz="1400" spc="-5" dirty="0">
                <a:solidFill>
                  <a:srgbClr val="1F1F1F"/>
                </a:solidFill>
                <a:latin typeface="Microsoft Sans Serif"/>
                <a:cs typeface="Microsoft Sans Serif"/>
              </a:rPr>
              <a:t>(item)</a:t>
            </a:r>
            <a:r>
              <a:rPr sz="1400" spc="35" dirty="0">
                <a:solidFill>
                  <a:srgbClr val="1F1F1F"/>
                </a:solidFill>
                <a:latin typeface="Microsoft Sans Serif"/>
                <a:cs typeface="Microsoft Sans Serif"/>
              </a:rPr>
              <a:t> </a:t>
            </a:r>
            <a:r>
              <a:rPr sz="1400" spc="-5" dirty="0">
                <a:solidFill>
                  <a:srgbClr val="1F1F1F"/>
                </a:solidFill>
                <a:latin typeface="Microsoft Sans Serif"/>
                <a:cs typeface="Microsoft Sans Serif"/>
              </a:rPr>
              <a:t>code.</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Nominal, </a:t>
            </a:r>
            <a:r>
              <a:rPr sz="1400" spc="-5" dirty="0">
                <a:solidFill>
                  <a:srgbClr val="1F1F1F"/>
                </a:solidFill>
                <a:latin typeface="Microsoft Sans Serif"/>
                <a:cs typeface="Microsoft Sans Serif"/>
              </a:rPr>
              <a:t>a</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5-digit</a:t>
            </a:r>
            <a:r>
              <a:rPr sz="1400" spc="40" dirty="0">
                <a:solidFill>
                  <a:srgbClr val="1F1F1F"/>
                </a:solidFill>
                <a:latin typeface="Microsoft Sans Serif"/>
                <a:cs typeface="Microsoft Sans Serif"/>
              </a:rPr>
              <a:t> </a:t>
            </a:r>
            <a:r>
              <a:rPr sz="1400" spc="-15" dirty="0">
                <a:solidFill>
                  <a:srgbClr val="1F1F1F"/>
                </a:solidFill>
                <a:latin typeface="Microsoft Sans Serif"/>
                <a:cs typeface="Microsoft Sans Serif"/>
              </a:rPr>
              <a:t>integral</a:t>
            </a:r>
            <a:r>
              <a:rPr sz="1400" spc="70"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number</a:t>
            </a:r>
            <a:r>
              <a:rPr sz="1400" spc="30" dirty="0">
                <a:solidFill>
                  <a:srgbClr val="1F1F1F"/>
                </a:solidFill>
                <a:latin typeface="Microsoft Sans Serif"/>
                <a:cs typeface="Microsoft Sans Serif"/>
              </a:rPr>
              <a:t> </a:t>
            </a:r>
            <a:r>
              <a:rPr sz="1400" spc="-15" dirty="0">
                <a:solidFill>
                  <a:srgbClr val="1F1F1F"/>
                </a:solidFill>
                <a:latin typeface="Microsoft Sans Serif"/>
                <a:cs typeface="Microsoft Sans Serif"/>
              </a:rPr>
              <a:t>uniquely</a:t>
            </a:r>
            <a:r>
              <a:rPr sz="1400" spc="70" dirty="0">
                <a:solidFill>
                  <a:srgbClr val="1F1F1F"/>
                </a:solidFill>
                <a:latin typeface="Microsoft Sans Serif"/>
                <a:cs typeface="Microsoft Sans Serif"/>
              </a:rPr>
              <a:t> </a:t>
            </a:r>
            <a:r>
              <a:rPr sz="1400" spc="-10" dirty="0">
                <a:solidFill>
                  <a:srgbClr val="1F1F1F"/>
                </a:solidFill>
                <a:latin typeface="Microsoft Sans Serif"/>
                <a:cs typeface="Microsoft Sans Serif"/>
              </a:rPr>
              <a:t>assigned</a:t>
            </a:r>
            <a:r>
              <a:rPr sz="1400" spc="55" dirty="0">
                <a:solidFill>
                  <a:srgbClr val="1F1F1F"/>
                </a:solidFill>
                <a:latin typeface="Microsoft Sans Serif"/>
                <a:cs typeface="Microsoft Sans Serif"/>
              </a:rPr>
              <a:t> </a:t>
            </a:r>
            <a:r>
              <a:rPr sz="1400" spc="10" dirty="0">
                <a:solidFill>
                  <a:srgbClr val="1F1F1F"/>
                </a:solidFill>
                <a:latin typeface="Microsoft Sans Serif"/>
                <a:cs typeface="Microsoft Sans Serif"/>
              </a:rPr>
              <a:t>toeach</a:t>
            </a:r>
            <a:endParaRPr sz="1400" dirty="0">
              <a:latin typeface="Microsoft Sans Serif"/>
              <a:cs typeface="Microsoft Sans Serif"/>
            </a:endParaRPr>
          </a:p>
          <a:p>
            <a:pPr marL="329565">
              <a:lnSpc>
                <a:spcPct val="150000"/>
              </a:lnSpc>
              <a:spcBef>
                <a:spcPts val="244"/>
              </a:spcBef>
            </a:pPr>
            <a:r>
              <a:rPr sz="1400" spc="-10" dirty="0">
                <a:solidFill>
                  <a:srgbClr val="1F1F1F"/>
                </a:solidFill>
                <a:latin typeface="Microsoft Sans Serif"/>
                <a:cs typeface="Microsoft Sans Serif"/>
              </a:rPr>
              <a:t>distinct</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product.</a:t>
            </a:r>
            <a:endParaRPr sz="1400" dirty="0">
              <a:latin typeface="Microsoft Sans Serif"/>
              <a:cs typeface="Microsoft Sans Serif"/>
            </a:endParaRPr>
          </a:p>
          <a:p>
            <a:pPr marL="329565" indent="-317500">
              <a:lnSpc>
                <a:spcPct val="150000"/>
              </a:lnSpc>
              <a:spcBef>
                <a:spcPts val="480"/>
              </a:spcBef>
              <a:buFont typeface="Microsoft Sans Serif"/>
              <a:buChar char="●"/>
              <a:tabLst>
                <a:tab pos="329565" algn="l"/>
                <a:tab pos="330200" algn="l"/>
              </a:tabLst>
            </a:pPr>
            <a:r>
              <a:rPr sz="1400" b="1" spc="-10" dirty="0">
                <a:solidFill>
                  <a:srgbClr val="1F1F1F"/>
                </a:solidFill>
                <a:latin typeface="Arial"/>
                <a:cs typeface="Arial"/>
              </a:rPr>
              <a:t>De</a:t>
            </a:r>
            <a:r>
              <a:rPr sz="1400" b="1" spc="-15" dirty="0">
                <a:solidFill>
                  <a:srgbClr val="1F1F1F"/>
                </a:solidFill>
                <a:latin typeface="Arial"/>
                <a:cs typeface="Arial"/>
              </a:rPr>
              <a:t>sc</a:t>
            </a:r>
            <a:r>
              <a:rPr sz="1400" b="1" dirty="0">
                <a:solidFill>
                  <a:srgbClr val="1F1F1F"/>
                </a:solidFill>
                <a:latin typeface="Arial"/>
                <a:cs typeface="Arial"/>
              </a:rPr>
              <a:t>r</a:t>
            </a:r>
            <a:r>
              <a:rPr sz="1400" b="1" spc="-5" dirty="0">
                <a:solidFill>
                  <a:srgbClr val="1F1F1F"/>
                </a:solidFill>
                <a:latin typeface="Arial"/>
                <a:cs typeface="Arial"/>
              </a:rPr>
              <a:t>i</a:t>
            </a:r>
            <a:r>
              <a:rPr sz="1400" b="1" spc="-20" dirty="0">
                <a:solidFill>
                  <a:srgbClr val="1F1F1F"/>
                </a:solidFill>
                <a:latin typeface="Arial"/>
                <a:cs typeface="Arial"/>
              </a:rPr>
              <a:t>p</a:t>
            </a:r>
            <a:r>
              <a:rPr sz="1400" b="1" spc="-15" dirty="0">
                <a:solidFill>
                  <a:srgbClr val="1F1F1F"/>
                </a:solidFill>
                <a:latin typeface="Arial"/>
                <a:cs typeface="Arial"/>
              </a:rPr>
              <a:t>t</a:t>
            </a:r>
            <a:r>
              <a:rPr sz="1400" b="1" spc="-5" dirty="0">
                <a:solidFill>
                  <a:srgbClr val="1F1F1F"/>
                </a:solidFill>
                <a:latin typeface="Arial"/>
                <a:cs typeface="Arial"/>
              </a:rPr>
              <a:t>i</a:t>
            </a:r>
            <a:r>
              <a:rPr sz="1400" b="1" spc="-20" dirty="0">
                <a:solidFill>
                  <a:srgbClr val="1F1F1F"/>
                </a:solidFill>
                <a:latin typeface="Arial"/>
                <a:cs typeface="Arial"/>
              </a:rPr>
              <a:t>o</a:t>
            </a:r>
            <a:r>
              <a:rPr sz="1400" b="1" spc="-15" dirty="0">
                <a:solidFill>
                  <a:srgbClr val="1F1F1F"/>
                </a:solidFill>
                <a:latin typeface="Arial"/>
                <a:cs typeface="Arial"/>
              </a:rPr>
              <a:t>n</a:t>
            </a:r>
            <a:r>
              <a:rPr sz="1400" spc="-5" dirty="0">
                <a:solidFill>
                  <a:srgbClr val="1F1F1F"/>
                </a:solidFill>
                <a:latin typeface="Microsoft Sans Serif"/>
                <a:cs typeface="Microsoft Sans Serif"/>
              </a:rPr>
              <a:t>:</a:t>
            </a:r>
            <a:r>
              <a:rPr sz="1400" spc="10" dirty="0">
                <a:solidFill>
                  <a:srgbClr val="1F1F1F"/>
                </a:solidFill>
                <a:latin typeface="Microsoft Sans Serif"/>
                <a:cs typeface="Microsoft Sans Serif"/>
              </a:rPr>
              <a:t> </a:t>
            </a:r>
            <a:r>
              <a:rPr sz="1400" spc="-5" dirty="0">
                <a:solidFill>
                  <a:srgbClr val="1F1F1F"/>
                </a:solidFill>
                <a:latin typeface="Microsoft Sans Serif"/>
                <a:cs typeface="Microsoft Sans Serif"/>
              </a:rPr>
              <a:t>P</a:t>
            </a:r>
            <a:r>
              <a:rPr sz="1400" spc="-15" dirty="0">
                <a:solidFill>
                  <a:srgbClr val="1F1F1F"/>
                </a:solidFill>
                <a:latin typeface="Microsoft Sans Serif"/>
                <a:cs typeface="Microsoft Sans Serif"/>
              </a:rPr>
              <a:t>rodu</a:t>
            </a:r>
            <a:r>
              <a:rPr sz="1400" spc="-5" dirty="0">
                <a:solidFill>
                  <a:srgbClr val="1F1F1F"/>
                </a:solidFill>
                <a:latin typeface="Microsoft Sans Serif"/>
                <a:cs typeface="Microsoft Sans Serif"/>
              </a:rPr>
              <a:t>ct</a:t>
            </a:r>
            <a:r>
              <a:rPr sz="1400" spc="55" dirty="0">
                <a:solidFill>
                  <a:srgbClr val="1F1F1F"/>
                </a:solidFill>
                <a:latin typeface="Microsoft Sans Serif"/>
                <a:cs typeface="Microsoft Sans Serif"/>
              </a:rPr>
              <a:t> </a:t>
            </a:r>
            <a:r>
              <a:rPr sz="1400" spc="-15" dirty="0">
                <a:solidFill>
                  <a:srgbClr val="1F1F1F"/>
                </a:solidFill>
                <a:latin typeface="Microsoft Sans Serif"/>
                <a:cs typeface="Microsoft Sans Serif"/>
              </a:rPr>
              <a:t>(</a:t>
            </a:r>
            <a:r>
              <a:rPr sz="1400" spc="-5" dirty="0">
                <a:solidFill>
                  <a:srgbClr val="1F1F1F"/>
                </a:solidFill>
                <a:latin typeface="Microsoft Sans Serif"/>
                <a:cs typeface="Microsoft Sans Serif"/>
              </a:rPr>
              <a:t>it</a:t>
            </a:r>
            <a:r>
              <a:rPr sz="1400" spc="-20" dirty="0">
                <a:solidFill>
                  <a:srgbClr val="1F1F1F"/>
                </a:solidFill>
                <a:latin typeface="Microsoft Sans Serif"/>
                <a:cs typeface="Microsoft Sans Serif"/>
              </a:rPr>
              <a:t>e</a:t>
            </a:r>
            <a:r>
              <a:rPr sz="1400" spc="5" dirty="0">
                <a:solidFill>
                  <a:srgbClr val="1F1F1F"/>
                </a:solidFill>
                <a:latin typeface="Microsoft Sans Serif"/>
                <a:cs typeface="Microsoft Sans Serif"/>
              </a:rPr>
              <a:t>m</a:t>
            </a:r>
            <a:r>
              <a:rPr sz="1400" spc="-5" dirty="0">
                <a:solidFill>
                  <a:srgbClr val="1F1F1F"/>
                </a:solidFill>
                <a:latin typeface="Microsoft Sans Serif"/>
                <a:cs typeface="Microsoft Sans Serif"/>
              </a:rPr>
              <a:t>)</a:t>
            </a:r>
            <a:r>
              <a:rPr sz="1400" spc="25" dirty="0">
                <a:solidFill>
                  <a:srgbClr val="1F1F1F"/>
                </a:solidFill>
                <a:latin typeface="Microsoft Sans Serif"/>
                <a:cs typeface="Microsoft Sans Serif"/>
              </a:rPr>
              <a:t> </a:t>
            </a:r>
            <a:r>
              <a:rPr sz="1400" spc="-15" dirty="0">
                <a:solidFill>
                  <a:srgbClr val="1F1F1F"/>
                </a:solidFill>
                <a:latin typeface="Microsoft Sans Serif"/>
                <a:cs typeface="Microsoft Sans Serif"/>
              </a:rPr>
              <a:t>na</a:t>
            </a:r>
            <a:r>
              <a:rPr sz="1400" spc="5" dirty="0">
                <a:solidFill>
                  <a:srgbClr val="1F1F1F"/>
                </a:solidFill>
                <a:latin typeface="Microsoft Sans Serif"/>
                <a:cs typeface="Microsoft Sans Serif"/>
              </a:rPr>
              <a:t>m</a:t>
            </a:r>
            <a:r>
              <a:rPr sz="1400" spc="-15" dirty="0">
                <a:solidFill>
                  <a:srgbClr val="1F1F1F"/>
                </a:solidFill>
                <a:latin typeface="Microsoft Sans Serif"/>
                <a:cs typeface="Microsoft Sans Serif"/>
              </a:rPr>
              <a:t>e</a:t>
            </a:r>
            <a:r>
              <a:rPr sz="1400" spc="-5" dirty="0">
                <a:solidFill>
                  <a:srgbClr val="1F1F1F"/>
                </a:solidFill>
                <a:latin typeface="Microsoft Sans Serif"/>
                <a:cs typeface="Microsoft Sans Serif"/>
              </a:rPr>
              <a:t>.</a:t>
            </a:r>
            <a:r>
              <a:rPr sz="1400" spc="-105" dirty="0">
                <a:solidFill>
                  <a:srgbClr val="1F1F1F"/>
                </a:solidFill>
                <a:latin typeface="Microsoft Sans Serif"/>
                <a:cs typeface="Microsoft Sans Serif"/>
              </a:rPr>
              <a:t> </a:t>
            </a:r>
            <a:r>
              <a:rPr sz="1400" spc="-10" dirty="0">
                <a:solidFill>
                  <a:srgbClr val="1F1F1F"/>
                </a:solidFill>
                <a:latin typeface="Microsoft Sans Serif"/>
                <a:cs typeface="Microsoft Sans Serif"/>
              </a:rPr>
              <a:t>N</a:t>
            </a:r>
            <a:r>
              <a:rPr sz="1400" spc="-5" dirty="0">
                <a:solidFill>
                  <a:srgbClr val="1F1F1F"/>
                </a:solidFill>
                <a:latin typeface="Microsoft Sans Serif"/>
                <a:cs typeface="Microsoft Sans Serif"/>
              </a:rPr>
              <a:t>o</a:t>
            </a:r>
            <a:r>
              <a:rPr sz="1400" dirty="0">
                <a:solidFill>
                  <a:srgbClr val="1F1F1F"/>
                </a:solidFill>
                <a:latin typeface="Microsoft Sans Serif"/>
                <a:cs typeface="Microsoft Sans Serif"/>
              </a:rPr>
              <a:t>m</a:t>
            </a:r>
            <a:r>
              <a:rPr sz="1400" spc="-15" dirty="0">
                <a:solidFill>
                  <a:srgbClr val="1F1F1F"/>
                </a:solidFill>
                <a:latin typeface="Microsoft Sans Serif"/>
                <a:cs typeface="Microsoft Sans Serif"/>
              </a:rPr>
              <a:t>i</a:t>
            </a:r>
            <a:r>
              <a:rPr sz="1400" spc="-5" dirty="0">
                <a:solidFill>
                  <a:srgbClr val="1F1F1F"/>
                </a:solidFill>
                <a:latin typeface="Microsoft Sans Serif"/>
                <a:cs typeface="Microsoft Sans Serif"/>
              </a:rPr>
              <a:t>n</a:t>
            </a:r>
            <a:r>
              <a:rPr sz="1400" spc="-15" dirty="0">
                <a:solidFill>
                  <a:srgbClr val="1F1F1F"/>
                </a:solidFill>
                <a:latin typeface="Microsoft Sans Serif"/>
                <a:cs typeface="Microsoft Sans Serif"/>
              </a:rPr>
              <a:t>al</a:t>
            </a:r>
            <a:r>
              <a:rPr sz="1400" spc="-5" dirty="0">
                <a:solidFill>
                  <a:srgbClr val="1F1F1F"/>
                </a:solidFill>
                <a:latin typeface="Microsoft Sans Serif"/>
                <a:cs typeface="Microsoft Sans Serif"/>
              </a:rPr>
              <a:t>.</a:t>
            </a:r>
            <a:endParaRPr sz="1400" dirty="0">
              <a:latin typeface="Microsoft Sans Serif"/>
              <a:cs typeface="Microsoft Sans Serif"/>
            </a:endParaRPr>
          </a:p>
          <a:p>
            <a:pPr marL="329565" indent="-317500">
              <a:lnSpc>
                <a:spcPct val="150000"/>
              </a:lnSpc>
              <a:spcBef>
                <a:spcPts val="290"/>
              </a:spcBef>
              <a:buFont typeface="Microsoft Sans Serif"/>
              <a:buChar char="●"/>
              <a:tabLst>
                <a:tab pos="329565" algn="l"/>
                <a:tab pos="330200" algn="l"/>
              </a:tabLst>
            </a:pPr>
            <a:r>
              <a:rPr sz="1400" b="1" spc="-20" dirty="0">
                <a:solidFill>
                  <a:srgbClr val="1F1F1F"/>
                </a:solidFill>
                <a:latin typeface="Arial"/>
                <a:cs typeface="Arial"/>
              </a:rPr>
              <a:t>Quantity</a:t>
            </a:r>
            <a:r>
              <a:rPr sz="1400" spc="-20" dirty="0">
                <a:solidFill>
                  <a:srgbClr val="1F1F1F"/>
                </a:solidFill>
                <a:latin typeface="Microsoft Sans Serif"/>
                <a:cs typeface="Microsoft Sans Serif"/>
              </a:rPr>
              <a:t>:</a:t>
            </a:r>
            <a:r>
              <a:rPr sz="1400" spc="-10" dirty="0">
                <a:solidFill>
                  <a:srgbClr val="1F1F1F"/>
                </a:solidFill>
                <a:latin typeface="Microsoft Sans Serif"/>
                <a:cs typeface="Microsoft Sans Serif"/>
              </a:rPr>
              <a:t> </a:t>
            </a:r>
            <a:r>
              <a:rPr sz="1400" spc="-5" dirty="0">
                <a:solidFill>
                  <a:srgbClr val="1F1F1F"/>
                </a:solidFill>
                <a:latin typeface="Microsoft Sans Serif"/>
                <a:cs typeface="Microsoft Sans Serif"/>
              </a:rPr>
              <a:t>The</a:t>
            </a:r>
            <a:r>
              <a:rPr sz="1400" spc="15" dirty="0">
                <a:solidFill>
                  <a:srgbClr val="1F1F1F"/>
                </a:solidFill>
                <a:latin typeface="Microsoft Sans Serif"/>
                <a:cs typeface="Microsoft Sans Serif"/>
              </a:rPr>
              <a:t> </a:t>
            </a:r>
            <a:r>
              <a:rPr sz="1400" spc="-15" dirty="0">
                <a:solidFill>
                  <a:srgbClr val="1F1F1F"/>
                </a:solidFill>
                <a:latin typeface="Microsoft Sans Serif"/>
                <a:cs typeface="Microsoft Sans Serif"/>
              </a:rPr>
              <a:t>quantities</a:t>
            </a:r>
            <a:r>
              <a:rPr sz="1400" spc="60" dirty="0">
                <a:solidFill>
                  <a:srgbClr val="1F1F1F"/>
                </a:solidFill>
                <a:latin typeface="Microsoft Sans Serif"/>
                <a:cs typeface="Microsoft Sans Serif"/>
              </a:rPr>
              <a:t> </a:t>
            </a:r>
            <a:r>
              <a:rPr sz="1400" spc="-10" dirty="0">
                <a:solidFill>
                  <a:srgbClr val="1F1F1F"/>
                </a:solidFill>
                <a:latin typeface="Microsoft Sans Serif"/>
                <a:cs typeface="Microsoft Sans Serif"/>
              </a:rPr>
              <a:t>of</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each</a:t>
            </a:r>
            <a:r>
              <a:rPr sz="1400" spc="60" dirty="0">
                <a:solidFill>
                  <a:srgbClr val="1F1F1F"/>
                </a:solidFill>
                <a:latin typeface="Microsoft Sans Serif"/>
                <a:cs typeface="Microsoft Sans Serif"/>
              </a:rPr>
              <a:t> </a:t>
            </a:r>
            <a:r>
              <a:rPr sz="1400" spc="-15" dirty="0">
                <a:solidFill>
                  <a:srgbClr val="1F1F1F"/>
                </a:solidFill>
                <a:latin typeface="Microsoft Sans Serif"/>
                <a:cs typeface="Microsoft Sans Serif"/>
              </a:rPr>
              <a:t>product</a:t>
            </a:r>
            <a:r>
              <a:rPr sz="1400" spc="65" dirty="0">
                <a:solidFill>
                  <a:srgbClr val="1F1F1F"/>
                </a:solidFill>
                <a:latin typeface="Microsoft Sans Serif"/>
                <a:cs typeface="Microsoft Sans Serif"/>
              </a:rPr>
              <a:t> </a:t>
            </a:r>
            <a:r>
              <a:rPr sz="1400" spc="-10" dirty="0">
                <a:solidFill>
                  <a:srgbClr val="1F1F1F"/>
                </a:solidFill>
                <a:latin typeface="Microsoft Sans Serif"/>
                <a:cs typeface="Microsoft Sans Serif"/>
              </a:rPr>
              <a:t>(item)</a:t>
            </a:r>
            <a:r>
              <a:rPr sz="1400" spc="10" dirty="0">
                <a:solidFill>
                  <a:srgbClr val="1F1F1F"/>
                </a:solidFill>
                <a:latin typeface="Microsoft Sans Serif"/>
                <a:cs typeface="Microsoft Sans Serif"/>
              </a:rPr>
              <a:t> </a:t>
            </a:r>
            <a:r>
              <a:rPr sz="1400" spc="-15" dirty="0">
                <a:solidFill>
                  <a:srgbClr val="1F1F1F"/>
                </a:solidFill>
                <a:latin typeface="Microsoft Sans Serif"/>
                <a:cs typeface="Microsoft Sans Serif"/>
              </a:rPr>
              <a:t>per</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transaction.</a:t>
            </a:r>
            <a:r>
              <a:rPr sz="1400" spc="-180"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Numeric.</a:t>
            </a:r>
            <a:endParaRPr sz="1400" dirty="0">
              <a:latin typeface="Microsoft Sans Serif"/>
              <a:cs typeface="Microsoft Sans Serif"/>
            </a:endParaRPr>
          </a:p>
          <a:p>
            <a:pPr marL="329565" indent="-317500">
              <a:lnSpc>
                <a:spcPct val="150000"/>
              </a:lnSpc>
              <a:spcBef>
                <a:spcPts val="95"/>
              </a:spcBef>
              <a:buFont typeface="Microsoft Sans Serif"/>
              <a:buChar char="●"/>
              <a:tabLst>
                <a:tab pos="329565" algn="l"/>
                <a:tab pos="330200" algn="l"/>
              </a:tabLst>
            </a:pPr>
            <a:r>
              <a:rPr sz="1400" b="1" spc="-15" dirty="0">
                <a:solidFill>
                  <a:srgbClr val="1F1F1F"/>
                </a:solidFill>
                <a:latin typeface="Arial"/>
                <a:cs typeface="Arial"/>
              </a:rPr>
              <a:t>InvoiceDate</a:t>
            </a:r>
            <a:r>
              <a:rPr sz="1400" spc="-15" dirty="0">
                <a:solidFill>
                  <a:srgbClr val="1F1F1F"/>
                </a:solidFill>
                <a:latin typeface="Microsoft Sans Serif"/>
                <a:cs typeface="Microsoft Sans Serif"/>
              </a:rPr>
              <a:t>:</a:t>
            </a:r>
            <a:r>
              <a:rPr sz="1400" spc="60" dirty="0">
                <a:solidFill>
                  <a:srgbClr val="1F1F1F"/>
                </a:solidFill>
                <a:latin typeface="Microsoft Sans Serif"/>
                <a:cs typeface="Microsoft Sans Serif"/>
              </a:rPr>
              <a:t> </a:t>
            </a:r>
            <a:r>
              <a:rPr sz="1400" spc="-10" dirty="0">
                <a:solidFill>
                  <a:srgbClr val="1F1F1F"/>
                </a:solidFill>
                <a:latin typeface="Microsoft Sans Serif"/>
                <a:cs typeface="Microsoft Sans Serif"/>
              </a:rPr>
              <a:t>Invoice</a:t>
            </a:r>
            <a:r>
              <a:rPr sz="1400" spc="20" dirty="0">
                <a:solidFill>
                  <a:srgbClr val="1F1F1F"/>
                </a:solidFill>
                <a:latin typeface="Microsoft Sans Serif"/>
                <a:cs typeface="Microsoft Sans Serif"/>
              </a:rPr>
              <a:t> </a:t>
            </a:r>
            <a:r>
              <a:rPr sz="1400" spc="-5" dirty="0">
                <a:solidFill>
                  <a:srgbClr val="1F1F1F"/>
                </a:solidFill>
                <a:latin typeface="Microsoft Sans Serif"/>
                <a:cs typeface="Microsoft Sans Serif"/>
              </a:rPr>
              <a:t>Date</a:t>
            </a:r>
            <a:r>
              <a:rPr sz="1400" spc="5" dirty="0">
                <a:solidFill>
                  <a:srgbClr val="1F1F1F"/>
                </a:solidFill>
                <a:latin typeface="Microsoft Sans Serif"/>
                <a:cs typeface="Microsoft Sans Serif"/>
              </a:rPr>
              <a:t> </a:t>
            </a:r>
            <a:r>
              <a:rPr sz="1400" spc="-15" dirty="0">
                <a:solidFill>
                  <a:srgbClr val="1F1F1F"/>
                </a:solidFill>
                <a:latin typeface="Microsoft Sans Serif"/>
                <a:cs typeface="Microsoft Sans Serif"/>
              </a:rPr>
              <a:t>and</a:t>
            </a:r>
            <a:r>
              <a:rPr sz="1400" spc="35" dirty="0">
                <a:solidFill>
                  <a:srgbClr val="1F1F1F"/>
                </a:solidFill>
                <a:latin typeface="Microsoft Sans Serif"/>
                <a:cs typeface="Microsoft Sans Serif"/>
              </a:rPr>
              <a:t> </a:t>
            </a:r>
            <a:r>
              <a:rPr sz="1400" spc="-5" dirty="0">
                <a:solidFill>
                  <a:srgbClr val="1F1F1F"/>
                </a:solidFill>
                <a:latin typeface="Microsoft Sans Serif"/>
                <a:cs typeface="Microsoft Sans Serif"/>
              </a:rPr>
              <a:t>time.</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Numeric,</a:t>
            </a:r>
            <a:r>
              <a:rPr sz="1400" spc="20" dirty="0">
                <a:solidFill>
                  <a:srgbClr val="1F1F1F"/>
                </a:solidFill>
                <a:latin typeface="Microsoft Sans Serif"/>
                <a:cs typeface="Microsoft Sans Serif"/>
              </a:rPr>
              <a:t> </a:t>
            </a:r>
            <a:r>
              <a:rPr sz="1400" spc="-5" dirty="0">
                <a:solidFill>
                  <a:srgbClr val="1F1F1F"/>
                </a:solidFill>
                <a:latin typeface="Microsoft Sans Serif"/>
                <a:cs typeface="Microsoft Sans Serif"/>
              </a:rPr>
              <a:t>the</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day</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and</a:t>
            </a:r>
            <a:r>
              <a:rPr sz="1400" spc="10" dirty="0">
                <a:solidFill>
                  <a:srgbClr val="1F1F1F"/>
                </a:solidFill>
                <a:latin typeface="Microsoft Sans Serif"/>
                <a:cs typeface="Microsoft Sans Serif"/>
              </a:rPr>
              <a:t> </a:t>
            </a:r>
            <a:r>
              <a:rPr sz="1400" spc="-5" dirty="0">
                <a:solidFill>
                  <a:srgbClr val="1F1F1F"/>
                </a:solidFill>
                <a:latin typeface="Microsoft Sans Serif"/>
                <a:cs typeface="Microsoft Sans Serif"/>
              </a:rPr>
              <a:t>time</a:t>
            </a:r>
            <a:r>
              <a:rPr sz="1400" spc="-15" dirty="0">
                <a:solidFill>
                  <a:srgbClr val="1F1F1F"/>
                </a:solidFill>
                <a:latin typeface="Microsoft Sans Serif"/>
                <a:cs typeface="Microsoft Sans Serif"/>
              </a:rPr>
              <a:t> </a:t>
            </a:r>
            <a:r>
              <a:rPr sz="1400" spc="-20" dirty="0">
                <a:solidFill>
                  <a:srgbClr val="1F1F1F"/>
                </a:solidFill>
                <a:latin typeface="Microsoft Sans Serif"/>
                <a:cs typeface="Microsoft Sans Serif"/>
              </a:rPr>
              <a:t>when</a:t>
            </a:r>
            <a:r>
              <a:rPr sz="1400" spc="55" dirty="0">
                <a:solidFill>
                  <a:srgbClr val="1F1F1F"/>
                </a:solidFill>
                <a:latin typeface="Microsoft Sans Serif"/>
                <a:cs typeface="Microsoft Sans Serif"/>
              </a:rPr>
              <a:t> </a:t>
            </a:r>
            <a:r>
              <a:rPr sz="1400" spc="-10" dirty="0">
                <a:solidFill>
                  <a:srgbClr val="1F1F1F"/>
                </a:solidFill>
                <a:latin typeface="Microsoft Sans Serif"/>
                <a:cs typeface="Microsoft Sans Serif"/>
              </a:rPr>
              <a:t>each</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transaction</a:t>
            </a:r>
            <a:r>
              <a:rPr sz="1400" spc="5" dirty="0">
                <a:solidFill>
                  <a:srgbClr val="1F1F1F"/>
                </a:solidFill>
                <a:latin typeface="Microsoft Sans Serif"/>
                <a:cs typeface="Microsoft Sans Serif"/>
              </a:rPr>
              <a:t> </a:t>
            </a:r>
            <a:r>
              <a:rPr sz="1400" spc="-20" dirty="0">
                <a:solidFill>
                  <a:srgbClr val="1F1F1F"/>
                </a:solidFill>
                <a:latin typeface="Microsoft Sans Serif"/>
                <a:cs typeface="Microsoft Sans Serif"/>
              </a:rPr>
              <a:t>was</a:t>
            </a:r>
            <a:endParaRPr sz="1400" dirty="0">
              <a:latin typeface="Microsoft Sans Serif"/>
              <a:cs typeface="Microsoft Sans Serif"/>
            </a:endParaRPr>
          </a:p>
          <a:p>
            <a:pPr marL="329565">
              <a:lnSpc>
                <a:spcPct val="150000"/>
              </a:lnSpc>
              <a:spcBef>
                <a:spcPts val="240"/>
              </a:spcBef>
            </a:pPr>
            <a:r>
              <a:rPr sz="1400" spc="-15" dirty="0">
                <a:solidFill>
                  <a:srgbClr val="1F1F1F"/>
                </a:solidFill>
                <a:latin typeface="Microsoft Sans Serif"/>
                <a:cs typeface="Microsoft Sans Serif"/>
              </a:rPr>
              <a:t>generated.</a:t>
            </a:r>
            <a:endParaRPr sz="1400" dirty="0">
              <a:latin typeface="Microsoft Sans Serif"/>
              <a:cs typeface="Microsoft Sans Serif"/>
            </a:endParaRPr>
          </a:p>
          <a:p>
            <a:pPr marL="329565" indent="-317500">
              <a:lnSpc>
                <a:spcPct val="150000"/>
              </a:lnSpc>
              <a:spcBef>
                <a:spcPts val="480"/>
              </a:spcBef>
              <a:buFont typeface="Microsoft Sans Serif"/>
              <a:buChar char="●"/>
              <a:tabLst>
                <a:tab pos="329565" algn="l"/>
                <a:tab pos="330200" algn="l"/>
              </a:tabLst>
            </a:pPr>
            <a:r>
              <a:rPr sz="1400" b="1" spc="-10" dirty="0">
                <a:solidFill>
                  <a:srgbClr val="1F1F1F"/>
                </a:solidFill>
                <a:latin typeface="Arial"/>
                <a:cs typeface="Arial"/>
              </a:rPr>
              <a:t>UnitPrice</a:t>
            </a:r>
            <a:r>
              <a:rPr sz="1400" spc="-10" dirty="0">
                <a:solidFill>
                  <a:srgbClr val="1F1F1F"/>
                </a:solidFill>
                <a:latin typeface="Microsoft Sans Serif"/>
                <a:cs typeface="Microsoft Sans Serif"/>
              </a:rPr>
              <a:t>:</a:t>
            </a:r>
            <a:r>
              <a:rPr sz="1400" spc="55" dirty="0">
                <a:solidFill>
                  <a:srgbClr val="1F1F1F"/>
                </a:solidFill>
                <a:latin typeface="Microsoft Sans Serif"/>
                <a:cs typeface="Microsoft Sans Serif"/>
              </a:rPr>
              <a:t> </a:t>
            </a:r>
            <a:r>
              <a:rPr sz="1400" spc="-10" dirty="0">
                <a:solidFill>
                  <a:srgbClr val="1F1F1F"/>
                </a:solidFill>
                <a:latin typeface="Microsoft Sans Serif"/>
                <a:cs typeface="Microsoft Sans Serif"/>
              </a:rPr>
              <a:t>Unit</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price.</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Numeric,</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Product</a:t>
            </a:r>
            <a:r>
              <a:rPr sz="1400" spc="60" dirty="0">
                <a:solidFill>
                  <a:srgbClr val="1F1F1F"/>
                </a:solidFill>
                <a:latin typeface="Microsoft Sans Serif"/>
                <a:cs typeface="Microsoft Sans Serif"/>
              </a:rPr>
              <a:t> </a:t>
            </a:r>
            <a:r>
              <a:rPr sz="1400" spc="-10" dirty="0">
                <a:solidFill>
                  <a:srgbClr val="1F1F1F"/>
                </a:solidFill>
                <a:latin typeface="Microsoft Sans Serif"/>
                <a:cs typeface="Microsoft Sans Serif"/>
              </a:rPr>
              <a:t>price</a:t>
            </a:r>
            <a:r>
              <a:rPr sz="1400" spc="35" dirty="0">
                <a:solidFill>
                  <a:srgbClr val="1F1F1F"/>
                </a:solidFill>
                <a:latin typeface="Microsoft Sans Serif"/>
                <a:cs typeface="Microsoft Sans Serif"/>
              </a:rPr>
              <a:t> </a:t>
            </a:r>
            <a:r>
              <a:rPr sz="1400" spc="-15" dirty="0">
                <a:solidFill>
                  <a:srgbClr val="1F1F1F"/>
                </a:solidFill>
                <a:latin typeface="Microsoft Sans Serif"/>
                <a:cs typeface="Microsoft Sans Serif"/>
              </a:rPr>
              <a:t>per</a:t>
            </a:r>
            <a:r>
              <a:rPr sz="1400" spc="30" dirty="0">
                <a:solidFill>
                  <a:srgbClr val="1F1F1F"/>
                </a:solidFill>
                <a:latin typeface="Microsoft Sans Serif"/>
                <a:cs typeface="Microsoft Sans Serif"/>
              </a:rPr>
              <a:t> </a:t>
            </a:r>
            <a:r>
              <a:rPr sz="1400" spc="-15" dirty="0">
                <a:solidFill>
                  <a:srgbClr val="1F1F1F"/>
                </a:solidFill>
                <a:latin typeface="Microsoft Sans Serif"/>
                <a:cs typeface="Microsoft Sans Serif"/>
              </a:rPr>
              <a:t>unit</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in</a:t>
            </a:r>
            <a:r>
              <a:rPr sz="1400" spc="-175" dirty="0">
                <a:solidFill>
                  <a:srgbClr val="1F1F1F"/>
                </a:solidFill>
                <a:latin typeface="Microsoft Sans Serif"/>
                <a:cs typeface="Microsoft Sans Serif"/>
              </a:rPr>
              <a:t> </a:t>
            </a:r>
            <a:r>
              <a:rPr sz="1400" spc="-10" dirty="0">
                <a:solidFill>
                  <a:srgbClr val="1F1F1F"/>
                </a:solidFill>
                <a:latin typeface="Microsoft Sans Serif"/>
                <a:cs typeface="Microsoft Sans Serif"/>
              </a:rPr>
              <a:t>sterling.</a:t>
            </a:r>
            <a:endParaRPr sz="1400" dirty="0">
              <a:latin typeface="Microsoft Sans Serif"/>
              <a:cs typeface="Microsoft Sans Serif"/>
            </a:endParaRPr>
          </a:p>
          <a:p>
            <a:pPr marL="329565" marR="59690" indent="-317500">
              <a:lnSpc>
                <a:spcPct val="150000"/>
              </a:lnSpc>
              <a:spcBef>
                <a:spcPts val="100"/>
              </a:spcBef>
              <a:buFont typeface="Microsoft Sans Serif"/>
              <a:buChar char="●"/>
              <a:tabLst>
                <a:tab pos="329565" algn="l"/>
                <a:tab pos="330200" algn="l"/>
              </a:tabLst>
            </a:pPr>
            <a:r>
              <a:rPr sz="1400" b="1" spc="-10" dirty="0">
                <a:solidFill>
                  <a:srgbClr val="1F1F1F"/>
                </a:solidFill>
                <a:latin typeface="Arial"/>
                <a:cs typeface="Arial"/>
              </a:rPr>
              <a:t>CustomerID</a:t>
            </a:r>
            <a:r>
              <a:rPr sz="1400" spc="-10" dirty="0">
                <a:solidFill>
                  <a:srgbClr val="1F1F1F"/>
                </a:solidFill>
                <a:latin typeface="Microsoft Sans Serif"/>
                <a:cs typeface="Microsoft Sans Serif"/>
              </a:rPr>
              <a:t>:</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Customer</a:t>
            </a:r>
            <a:r>
              <a:rPr sz="1400" spc="35" dirty="0">
                <a:solidFill>
                  <a:srgbClr val="1F1F1F"/>
                </a:solidFill>
                <a:latin typeface="Microsoft Sans Serif"/>
                <a:cs typeface="Microsoft Sans Serif"/>
              </a:rPr>
              <a:t> </a:t>
            </a:r>
            <a:r>
              <a:rPr sz="1400" spc="-20" dirty="0">
                <a:solidFill>
                  <a:srgbClr val="1F1F1F"/>
                </a:solidFill>
                <a:latin typeface="Microsoft Sans Serif"/>
                <a:cs typeface="Microsoft Sans Serif"/>
              </a:rPr>
              <a:t>number.</a:t>
            </a:r>
            <a:r>
              <a:rPr sz="1400" spc="45" dirty="0">
                <a:solidFill>
                  <a:srgbClr val="1F1F1F"/>
                </a:solidFill>
                <a:latin typeface="Microsoft Sans Serif"/>
                <a:cs typeface="Microsoft Sans Serif"/>
              </a:rPr>
              <a:t> </a:t>
            </a:r>
            <a:r>
              <a:rPr sz="1400" spc="-10" dirty="0">
                <a:solidFill>
                  <a:srgbClr val="1F1F1F"/>
                </a:solidFill>
                <a:latin typeface="Microsoft Sans Serif"/>
                <a:cs typeface="Microsoft Sans Serif"/>
              </a:rPr>
              <a:t>Nominal,</a:t>
            </a:r>
            <a:r>
              <a:rPr sz="1400" dirty="0">
                <a:solidFill>
                  <a:srgbClr val="1F1F1F"/>
                </a:solidFill>
                <a:latin typeface="Microsoft Sans Serif"/>
                <a:cs typeface="Microsoft Sans Serif"/>
              </a:rPr>
              <a:t> </a:t>
            </a:r>
            <a:r>
              <a:rPr sz="1400" spc="-5" dirty="0">
                <a:solidFill>
                  <a:srgbClr val="1F1F1F"/>
                </a:solidFill>
                <a:latin typeface="Microsoft Sans Serif"/>
                <a:cs typeface="Microsoft Sans Serif"/>
              </a:rPr>
              <a:t>a</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5-digit</a:t>
            </a:r>
            <a:r>
              <a:rPr sz="1400" spc="50" dirty="0">
                <a:solidFill>
                  <a:srgbClr val="1F1F1F"/>
                </a:solidFill>
                <a:latin typeface="Microsoft Sans Serif"/>
                <a:cs typeface="Microsoft Sans Serif"/>
              </a:rPr>
              <a:t> </a:t>
            </a:r>
            <a:r>
              <a:rPr sz="1400" spc="-10" dirty="0">
                <a:solidFill>
                  <a:srgbClr val="1F1F1F"/>
                </a:solidFill>
                <a:latin typeface="Microsoft Sans Serif"/>
                <a:cs typeface="Microsoft Sans Serif"/>
              </a:rPr>
              <a:t>integral</a:t>
            </a:r>
            <a:r>
              <a:rPr sz="1400" spc="70" dirty="0">
                <a:solidFill>
                  <a:srgbClr val="1F1F1F"/>
                </a:solidFill>
                <a:latin typeface="Microsoft Sans Serif"/>
                <a:cs typeface="Microsoft Sans Serif"/>
              </a:rPr>
              <a:t> </a:t>
            </a:r>
            <a:r>
              <a:rPr sz="1400" spc="-10" dirty="0">
                <a:solidFill>
                  <a:srgbClr val="1F1F1F"/>
                </a:solidFill>
                <a:latin typeface="Microsoft Sans Serif"/>
                <a:cs typeface="Microsoft Sans Serif"/>
              </a:rPr>
              <a:t>number</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uniquely</a:t>
            </a:r>
            <a:r>
              <a:rPr sz="1400" spc="75" dirty="0">
                <a:solidFill>
                  <a:srgbClr val="1F1F1F"/>
                </a:solidFill>
                <a:latin typeface="Microsoft Sans Serif"/>
                <a:cs typeface="Microsoft Sans Serif"/>
              </a:rPr>
              <a:t> </a:t>
            </a:r>
            <a:r>
              <a:rPr sz="1400" spc="-10" dirty="0">
                <a:solidFill>
                  <a:srgbClr val="1F1F1F"/>
                </a:solidFill>
                <a:latin typeface="Microsoft Sans Serif"/>
                <a:cs typeface="Microsoft Sans Serif"/>
              </a:rPr>
              <a:t>assigned</a:t>
            </a:r>
            <a:r>
              <a:rPr sz="1400" spc="60" dirty="0">
                <a:solidFill>
                  <a:srgbClr val="1F1F1F"/>
                </a:solidFill>
                <a:latin typeface="Microsoft Sans Serif"/>
                <a:cs typeface="Microsoft Sans Serif"/>
              </a:rPr>
              <a:t> </a:t>
            </a:r>
            <a:r>
              <a:rPr sz="1400" dirty="0">
                <a:solidFill>
                  <a:srgbClr val="1F1F1F"/>
                </a:solidFill>
                <a:latin typeface="Microsoft Sans Serif"/>
                <a:cs typeface="Microsoft Sans Serif"/>
              </a:rPr>
              <a:t>toeach </a:t>
            </a:r>
            <a:r>
              <a:rPr sz="1400" spc="-355" dirty="0">
                <a:solidFill>
                  <a:srgbClr val="1F1F1F"/>
                </a:solidFill>
                <a:latin typeface="Microsoft Sans Serif"/>
                <a:cs typeface="Microsoft Sans Serif"/>
              </a:rPr>
              <a:t> </a:t>
            </a:r>
            <a:r>
              <a:rPr sz="1400" spc="-15" dirty="0">
                <a:solidFill>
                  <a:srgbClr val="1F1F1F"/>
                </a:solidFill>
                <a:latin typeface="Microsoft Sans Serif"/>
                <a:cs typeface="Microsoft Sans Serif"/>
              </a:rPr>
              <a:t>customer.</a:t>
            </a:r>
            <a:endParaRPr sz="1400" dirty="0">
              <a:latin typeface="Microsoft Sans Serif"/>
              <a:cs typeface="Microsoft Sans Serif"/>
            </a:endParaRPr>
          </a:p>
          <a:p>
            <a:pPr marL="329565" indent="-317500">
              <a:lnSpc>
                <a:spcPct val="150000"/>
              </a:lnSpc>
              <a:spcBef>
                <a:spcPts val="170"/>
              </a:spcBef>
              <a:buFont typeface="Microsoft Sans Serif"/>
              <a:buChar char="●"/>
              <a:tabLst>
                <a:tab pos="329565" algn="l"/>
                <a:tab pos="330200" algn="l"/>
              </a:tabLst>
            </a:pPr>
            <a:r>
              <a:rPr sz="1400" b="1" spc="-20" dirty="0">
                <a:solidFill>
                  <a:srgbClr val="1F1F1F"/>
                </a:solidFill>
                <a:latin typeface="Arial"/>
                <a:cs typeface="Arial"/>
              </a:rPr>
              <a:t>Country</a:t>
            </a:r>
            <a:r>
              <a:rPr sz="1400" spc="-20" dirty="0">
                <a:solidFill>
                  <a:srgbClr val="1F1F1F"/>
                </a:solidFill>
                <a:latin typeface="Microsoft Sans Serif"/>
                <a:cs typeface="Microsoft Sans Serif"/>
              </a:rPr>
              <a:t>:</a:t>
            </a:r>
            <a:r>
              <a:rPr sz="1400" spc="10" dirty="0">
                <a:solidFill>
                  <a:srgbClr val="1F1F1F"/>
                </a:solidFill>
                <a:latin typeface="Microsoft Sans Serif"/>
                <a:cs typeface="Microsoft Sans Serif"/>
              </a:rPr>
              <a:t> </a:t>
            </a:r>
            <a:r>
              <a:rPr sz="1400" spc="-10" dirty="0">
                <a:solidFill>
                  <a:srgbClr val="1F1F1F"/>
                </a:solidFill>
                <a:latin typeface="Microsoft Sans Serif"/>
                <a:cs typeface="Microsoft Sans Serif"/>
              </a:rPr>
              <a:t>Country</a:t>
            </a:r>
            <a:r>
              <a:rPr sz="1400" spc="60" dirty="0">
                <a:solidFill>
                  <a:srgbClr val="1F1F1F"/>
                </a:solidFill>
                <a:latin typeface="Microsoft Sans Serif"/>
                <a:cs typeface="Microsoft Sans Serif"/>
              </a:rPr>
              <a:t> </a:t>
            </a:r>
            <a:r>
              <a:rPr sz="1400" spc="-10" dirty="0">
                <a:solidFill>
                  <a:srgbClr val="1F1F1F"/>
                </a:solidFill>
                <a:latin typeface="Microsoft Sans Serif"/>
                <a:cs typeface="Microsoft Sans Serif"/>
              </a:rPr>
              <a:t>name.</a:t>
            </a:r>
            <a:r>
              <a:rPr sz="1400" spc="40" dirty="0">
                <a:solidFill>
                  <a:srgbClr val="1F1F1F"/>
                </a:solidFill>
                <a:latin typeface="Microsoft Sans Serif"/>
                <a:cs typeface="Microsoft Sans Serif"/>
              </a:rPr>
              <a:t> </a:t>
            </a:r>
            <a:r>
              <a:rPr sz="1400" spc="-10" dirty="0">
                <a:solidFill>
                  <a:srgbClr val="1F1F1F"/>
                </a:solidFill>
                <a:latin typeface="Microsoft Sans Serif"/>
                <a:cs typeface="Microsoft Sans Serif"/>
              </a:rPr>
              <a:t>Nominal,</a:t>
            </a:r>
            <a:r>
              <a:rPr sz="1400" spc="-5" dirty="0">
                <a:solidFill>
                  <a:srgbClr val="1F1F1F"/>
                </a:solidFill>
                <a:latin typeface="Microsoft Sans Serif"/>
                <a:cs typeface="Microsoft Sans Serif"/>
              </a:rPr>
              <a:t> </a:t>
            </a:r>
            <a:r>
              <a:rPr sz="1400" spc="-10" dirty="0">
                <a:solidFill>
                  <a:srgbClr val="1F1F1F"/>
                </a:solidFill>
                <a:latin typeface="Microsoft Sans Serif"/>
                <a:cs typeface="Microsoft Sans Serif"/>
              </a:rPr>
              <a:t>the</a:t>
            </a:r>
            <a:r>
              <a:rPr sz="1400" spc="30" dirty="0">
                <a:solidFill>
                  <a:srgbClr val="1F1F1F"/>
                </a:solidFill>
                <a:latin typeface="Microsoft Sans Serif"/>
                <a:cs typeface="Microsoft Sans Serif"/>
              </a:rPr>
              <a:t> </a:t>
            </a:r>
            <a:r>
              <a:rPr sz="1400" spc="-10" dirty="0">
                <a:solidFill>
                  <a:srgbClr val="1F1F1F"/>
                </a:solidFill>
                <a:latin typeface="Microsoft Sans Serif"/>
                <a:cs typeface="Microsoft Sans Serif"/>
              </a:rPr>
              <a:t>name</a:t>
            </a:r>
            <a:r>
              <a:rPr sz="1400" spc="-15" dirty="0">
                <a:solidFill>
                  <a:srgbClr val="1F1F1F"/>
                </a:solidFill>
                <a:latin typeface="Microsoft Sans Serif"/>
                <a:cs typeface="Microsoft Sans Serif"/>
              </a:rPr>
              <a:t> </a:t>
            </a:r>
            <a:r>
              <a:rPr sz="1400" spc="-10" dirty="0">
                <a:solidFill>
                  <a:srgbClr val="1F1F1F"/>
                </a:solidFill>
                <a:latin typeface="Microsoft Sans Serif"/>
                <a:cs typeface="Microsoft Sans Serif"/>
              </a:rPr>
              <a:t>of</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the</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country</a:t>
            </a:r>
            <a:r>
              <a:rPr sz="1400" spc="45" dirty="0">
                <a:solidFill>
                  <a:srgbClr val="1F1F1F"/>
                </a:solidFill>
                <a:latin typeface="Microsoft Sans Serif"/>
                <a:cs typeface="Microsoft Sans Serif"/>
              </a:rPr>
              <a:t> </a:t>
            </a:r>
            <a:r>
              <a:rPr sz="1400" spc="-15" dirty="0">
                <a:solidFill>
                  <a:srgbClr val="1F1F1F"/>
                </a:solidFill>
                <a:latin typeface="Microsoft Sans Serif"/>
                <a:cs typeface="Microsoft Sans Serif"/>
              </a:rPr>
              <a:t>where</a:t>
            </a:r>
            <a:r>
              <a:rPr sz="1400" spc="55" dirty="0">
                <a:solidFill>
                  <a:srgbClr val="1F1F1F"/>
                </a:solidFill>
                <a:latin typeface="Microsoft Sans Serif"/>
                <a:cs typeface="Microsoft Sans Serif"/>
              </a:rPr>
              <a:t> </a:t>
            </a:r>
            <a:r>
              <a:rPr sz="1400" spc="-10" dirty="0">
                <a:solidFill>
                  <a:srgbClr val="1F1F1F"/>
                </a:solidFill>
                <a:latin typeface="Microsoft Sans Serif"/>
                <a:cs typeface="Microsoft Sans Serif"/>
              </a:rPr>
              <a:t>each</a:t>
            </a:r>
            <a:r>
              <a:rPr sz="1400" spc="35" dirty="0">
                <a:solidFill>
                  <a:srgbClr val="1F1F1F"/>
                </a:solidFill>
                <a:latin typeface="Microsoft Sans Serif"/>
                <a:cs typeface="Microsoft Sans Serif"/>
              </a:rPr>
              <a:t> </a:t>
            </a:r>
            <a:r>
              <a:rPr sz="1400" spc="-10" dirty="0">
                <a:solidFill>
                  <a:srgbClr val="1F1F1F"/>
                </a:solidFill>
                <a:latin typeface="Microsoft Sans Serif"/>
                <a:cs typeface="Microsoft Sans Serif"/>
              </a:rPr>
              <a:t>customer</a:t>
            </a:r>
            <a:r>
              <a:rPr sz="1400" spc="-185" dirty="0">
                <a:solidFill>
                  <a:srgbClr val="1F1F1F"/>
                </a:solidFill>
                <a:latin typeface="Microsoft Sans Serif"/>
                <a:cs typeface="Microsoft Sans Serif"/>
              </a:rPr>
              <a:t> </a:t>
            </a:r>
            <a:r>
              <a:rPr sz="1400" spc="-10" dirty="0">
                <a:solidFill>
                  <a:srgbClr val="1F1F1F"/>
                </a:solidFill>
                <a:latin typeface="Microsoft Sans Serif"/>
                <a:cs typeface="Microsoft Sans Serif"/>
              </a:rPr>
              <a:t>resides.</a:t>
            </a:r>
            <a:endParaRPr sz="1400" dirty="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ED0A-E0E4-4316-9D2E-E09113DE9658}"/>
              </a:ext>
            </a:extLst>
          </p:cNvPr>
          <p:cNvSpPr>
            <a:spLocks noGrp="1"/>
          </p:cNvSpPr>
          <p:nvPr>
            <p:ph type="title"/>
          </p:nvPr>
        </p:nvSpPr>
        <p:spPr>
          <a:xfrm>
            <a:off x="597204" y="194309"/>
            <a:ext cx="7949590" cy="369332"/>
          </a:xfrm>
        </p:spPr>
        <p:txBody>
          <a:bodyPr/>
          <a:lstStyle/>
          <a:p>
            <a:r>
              <a:rPr lang="en-IN" dirty="0"/>
              <a:t>INSIGHTS FROM OUR DATASET</a:t>
            </a:r>
          </a:p>
        </p:txBody>
      </p:sp>
      <p:sp>
        <p:nvSpPr>
          <p:cNvPr id="3" name="Text Placeholder 2">
            <a:extLst>
              <a:ext uri="{FF2B5EF4-FFF2-40B4-BE49-F238E27FC236}">
                <a16:creationId xmlns:a16="http://schemas.microsoft.com/office/drawing/2014/main" id="{C6920EDC-5D2F-4658-8288-9E6ACC1EBF6B}"/>
              </a:ext>
            </a:extLst>
          </p:cNvPr>
          <p:cNvSpPr>
            <a:spLocks noGrp="1"/>
          </p:cNvSpPr>
          <p:nvPr>
            <p:ph type="body" idx="1"/>
          </p:nvPr>
        </p:nvSpPr>
        <p:spPr>
          <a:xfrm>
            <a:off x="381000" y="813393"/>
            <a:ext cx="8458200" cy="4199932"/>
          </a:xfrm>
        </p:spPr>
        <p:txBody>
          <a:bodyPr/>
          <a:lstStyle/>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This Dataset is from the UK</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In our data set there are 541909 rows, 8 columns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Four categorical features ‘</a:t>
            </a:r>
            <a:r>
              <a:rPr lang="en-IN" sz="1400" b="1" kern="1200" spc="-10" dirty="0" err="1">
                <a:solidFill>
                  <a:srgbClr val="1F1F1F"/>
                </a:solidFill>
                <a:latin typeface="Arial"/>
                <a:cs typeface="Arial"/>
              </a:rPr>
              <a:t>InvoiceNo</a:t>
            </a:r>
            <a:r>
              <a:rPr lang="en-IN" sz="1400" b="1" kern="1200" spc="-10" dirty="0">
                <a:solidFill>
                  <a:srgbClr val="1F1F1F"/>
                </a:solidFill>
                <a:latin typeface="Arial"/>
                <a:cs typeface="Arial"/>
              </a:rPr>
              <a:t>’, ‘Stock Code’, &amp; ‘Description’, ‘ Country’.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There are Missing Values present on Description &amp; </a:t>
            </a:r>
            <a:r>
              <a:rPr lang="en-IN" sz="1400" b="1" kern="1200" spc="-10" dirty="0" err="1">
                <a:solidFill>
                  <a:srgbClr val="1F1F1F"/>
                </a:solidFill>
                <a:latin typeface="Arial"/>
                <a:cs typeface="Arial"/>
              </a:rPr>
              <a:t>CustomerID</a:t>
            </a:r>
            <a:r>
              <a:rPr lang="en-IN" sz="1400" b="1" kern="1200" spc="-10" dirty="0">
                <a:solidFill>
                  <a:srgbClr val="1F1F1F"/>
                </a:solidFill>
                <a:latin typeface="Arial"/>
                <a:cs typeface="Arial"/>
              </a:rPr>
              <a:t> columns, Removed null values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There are Duplicate values present, Removed duplicates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One Datetime[ns] features ‘</a:t>
            </a:r>
            <a:r>
              <a:rPr lang="en-IN" sz="1400" b="1" kern="1200" spc="-10" dirty="0" err="1">
                <a:solidFill>
                  <a:srgbClr val="1F1F1F"/>
                </a:solidFill>
                <a:latin typeface="Arial"/>
                <a:cs typeface="Arial"/>
              </a:rPr>
              <a:t>InvoiceDate</a:t>
            </a:r>
            <a:r>
              <a:rPr lang="en-IN" sz="1400" b="1" kern="1200" spc="-10" dirty="0">
                <a:solidFill>
                  <a:srgbClr val="1F1F1F"/>
                </a:solidFill>
                <a:latin typeface="Arial"/>
                <a:cs typeface="Arial"/>
              </a:rPr>
              <a:t>’.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Outliers present only in “Quantity” &amp; “Unit </a:t>
            </a:r>
            <a:r>
              <a:rPr lang="en-IN" sz="1400" b="1" kern="1200" spc="-10" dirty="0" err="1">
                <a:solidFill>
                  <a:srgbClr val="1F1F1F"/>
                </a:solidFill>
                <a:latin typeface="Arial"/>
                <a:cs typeface="Arial"/>
              </a:rPr>
              <a:t>Price”column</a:t>
            </a:r>
            <a:r>
              <a:rPr lang="en-IN" sz="1400" b="1" kern="1200" spc="-10" dirty="0">
                <a:solidFill>
                  <a:srgbClr val="1F1F1F"/>
                </a:solidFill>
                <a:latin typeface="Arial"/>
                <a:cs typeface="Arial"/>
              </a:rPr>
              <a:t>.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Removed cancelled orders.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Added new features from datetime column such as months, days, hours.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Added Total Amount </a:t>
            </a:r>
          </a:p>
          <a:p>
            <a:pPr marL="329565" indent="-317500" algn="l" rtl="0">
              <a:lnSpc>
                <a:spcPct val="150000"/>
              </a:lnSpc>
              <a:spcBef>
                <a:spcPts val="480"/>
              </a:spcBef>
              <a:buFont typeface="Microsoft Sans Serif"/>
              <a:buChar char="●"/>
              <a:tabLst>
                <a:tab pos="329565" algn="l"/>
                <a:tab pos="330200" algn="l"/>
              </a:tabLst>
            </a:pPr>
            <a:r>
              <a:rPr lang="en-IN" sz="1400" b="1" kern="1200" spc="-10" dirty="0">
                <a:solidFill>
                  <a:srgbClr val="1F1F1F"/>
                </a:solidFill>
                <a:latin typeface="Arial"/>
                <a:cs typeface="Arial"/>
              </a:rPr>
              <a:t> Converted data type</a:t>
            </a:r>
          </a:p>
        </p:txBody>
      </p:sp>
    </p:spTree>
    <p:extLst>
      <p:ext uri="{BB962C8B-B14F-4D97-AF65-F5344CB8AC3E}">
        <p14:creationId xmlns:p14="http://schemas.microsoft.com/office/powerpoint/2010/main" val="158802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235" y="164668"/>
            <a:ext cx="7641590" cy="454025"/>
          </a:xfrm>
          <a:prstGeom prst="rect">
            <a:avLst/>
          </a:prstGeom>
        </p:spPr>
        <p:txBody>
          <a:bodyPr vert="horz" wrap="square" lIns="0" tIns="13970" rIns="0" bIns="0" rtlCol="0">
            <a:spAutoFit/>
          </a:bodyPr>
          <a:lstStyle/>
          <a:p>
            <a:pPr marL="12700">
              <a:lnSpc>
                <a:spcPct val="100000"/>
              </a:lnSpc>
              <a:spcBef>
                <a:spcPts val="110"/>
              </a:spcBef>
            </a:pPr>
            <a:r>
              <a:rPr sz="2800" b="0" dirty="0">
                <a:latin typeface="Microsoft Sans Serif"/>
                <a:cs typeface="Microsoft Sans Serif"/>
              </a:rPr>
              <a:t>Categorical</a:t>
            </a:r>
            <a:r>
              <a:rPr sz="2800" b="0" spc="20" dirty="0">
                <a:latin typeface="Microsoft Sans Serif"/>
                <a:cs typeface="Microsoft Sans Serif"/>
              </a:rPr>
              <a:t> </a:t>
            </a:r>
            <a:r>
              <a:rPr sz="2800" b="0" dirty="0">
                <a:latin typeface="Microsoft Sans Serif"/>
                <a:cs typeface="Microsoft Sans Serif"/>
              </a:rPr>
              <a:t>Feature</a:t>
            </a:r>
            <a:r>
              <a:rPr sz="2800" b="0" spc="-10" dirty="0">
                <a:latin typeface="Microsoft Sans Serif"/>
                <a:cs typeface="Microsoft Sans Serif"/>
              </a:rPr>
              <a:t> </a:t>
            </a:r>
            <a:r>
              <a:rPr sz="2800" b="0" spc="-5" dirty="0">
                <a:latin typeface="Microsoft Sans Serif"/>
                <a:cs typeface="Microsoft Sans Serif"/>
              </a:rPr>
              <a:t>Analysis</a:t>
            </a:r>
            <a:r>
              <a:rPr sz="2800" b="0" spc="-30" dirty="0">
                <a:latin typeface="Microsoft Sans Serif"/>
                <a:cs typeface="Microsoft Sans Serif"/>
              </a:rPr>
              <a:t> </a:t>
            </a:r>
            <a:r>
              <a:rPr sz="2800" b="0" spc="5" dirty="0">
                <a:latin typeface="Microsoft Sans Serif"/>
                <a:cs typeface="Microsoft Sans Serif"/>
              </a:rPr>
              <a:t>Of</a:t>
            </a:r>
            <a:r>
              <a:rPr sz="2800" b="0" spc="-5" dirty="0">
                <a:latin typeface="Microsoft Sans Serif"/>
                <a:cs typeface="Microsoft Sans Serif"/>
              </a:rPr>
              <a:t> </a:t>
            </a:r>
            <a:r>
              <a:rPr sz="2800" b="0" dirty="0">
                <a:latin typeface="Microsoft Sans Serif"/>
                <a:cs typeface="Microsoft Sans Serif"/>
              </a:rPr>
              <a:t>Country</a:t>
            </a:r>
            <a:r>
              <a:rPr sz="2800" b="0" spc="70" dirty="0">
                <a:latin typeface="Microsoft Sans Serif"/>
                <a:cs typeface="Microsoft Sans Serif"/>
              </a:rPr>
              <a:t> </a:t>
            </a:r>
            <a:r>
              <a:rPr sz="2800" b="0" dirty="0">
                <a:latin typeface="Microsoft Sans Serif"/>
                <a:cs typeface="Microsoft Sans Serif"/>
              </a:rPr>
              <a:t>column</a:t>
            </a:r>
            <a:endParaRPr sz="2800">
              <a:latin typeface="Microsoft Sans Serif"/>
              <a:cs typeface="Microsoft Sans Serif"/>
            </a:endParaRPr>
          </a:p>
        </p:txBody>
      </p:sp>
      <p:pic>
        <p:nvPicPr>
          <p:cNvPr id="3" name="object 3"/>
          <p:cNvPicPr/>
          <p:nvPr/>
        </p:nvPicPr>
        <p:blipFill>
          <a:blip r:embed="rId2" cstate="print"/>
          <a:stretch>
            <a:fillRect/>
          </a:stretch>
        </p:blipFill>
        <p:spPr>
          <a:xfrm>
            <a:off x="283210" y="746125"/>
            <a:ext cx="7946390" cy="3505200"/>
          </a:xfrm>
          <a:prstGeom prst="rect">
            <a:avLst/>
          </a:prstGeom>
        </p:spPr>
      </p:pic>
      <p:sp>
        <p:nvSpPr>
          <p:cNvPr id="4" name="TextBox 3">
            <a:extLst>
              <a:ext uri="{FF2B5EF4-FFF2-40B4-BE49-F238E27FC236}">
                <a16:creationId xmlns:a16="http://schemas.microsoft.com/office/drawing/2014/main" id="{99584565-E468-4DF7-9C20-297DF77F6602}"/>
              </a:ext>
            </a:extLst>
          </p:cNvPr>
          <p:cNvSpPr txBox="1"/>
          <p:nvPr/>
        </p:nvSpPr>
        <p:spPr>
          <a:xfrm>
            <a:off x="76200" y="4338851"/>
            <a:ext cx="8534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UK, Germany, France were top countries having more no. of customers. </a:t>
            </a:r>
          </a:p>
          <a:p>
            <a:pPr marL="285750" indent="-285750">
              <a:buFont typeface="Arial" panose="020B0604020202020204" pitchFamily="34" charset="0"/>
              <a:buChar char="•"/>
            </a:pPr>
            <a:r>
              <a:rPr lang="en-US" dirty="0"/>
              <a:t>Since data belonged to UK based company, UK had majority of customers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803" y="172034"/>
            <a:ext cx="4389755" cy="454025"/>
          </a:xfrm>
          <a:prstGeom prst="rect">
            <a:avLst/>
          </a:prstGeom>
        </p:spPr>
        <p:txBody>
          <a:bodyPr vert="horz" wrap="square" lIns="0" tIns="13970" rIns="0" bIns="0" rtlCol="0">
            <a:spAutoFit/>
          </a:bodyPr>
          <a:lstStyle/>
          <a:p>
            <a:pPr marL="12700">
              <a:lnSpc>
                <a:spcPct val="100000"/>
              </a:lnSpc>
              <a:spcBef>
                <a:spcPts val="110"/>
              </a:spcBef>
            </a:pPr>
            <a:r>
              <a:rPr sz="2800" b="0" spc="-5" dirty="0">
                <a:latin typeface="Microsoft Sans Serif"/>
                <a:cs typeface="Microsoft Sans Serif"/>
              </a:rPr>
              <a:t>Analysis</a:t>
            </a:r>
            <a:r>
              <a:rPr sz="2800" b="0" spc="-40" dirty="0">
                <a:latin typeface="Microsoft Sans Serif"/>
                <a:cs typeface="Microsoft Sans Serif"/>
              </a:rPr>
              <a:t> </a:t>
            </a:r>
            <a:r>
              <a:rPr sz="2800" b="0" spc="5" dirty="0">
                <a:latin typeface="Microsoft Sans Serif"/>
                <a:cs typeface="Microsoft Sans Serif"/>
              </a:rPr>
              <a:t>Of</a:t>
            </a:r>
            <a:r>
              <a:rPr sz="2800" b="0" spc="-5" dirty="0">
                <a:latin typeface="Microsoft Sans Serif"/>
                <a:cs typeface="Microsoft Sans Serif"/>
              </a:rPr>
              <a:t> </a:t>
            </a:r>
            <a:r>
              <a:rPr sz="2800" b="0" dirty="0">
                <a:latin typeface="Microsoft Sans Serif"/>
                <a:cs typeface="Microsoft Sans Serif"/>
              </a:rPr>
              <a:t>Product</a:t>
            </a:r>
            <a:r>
              <a:rPr sz="2800" b="0" spc="-30" dirty="0">
                <a:latin typeface="Microsoft Sans Serif"/>
                <a:cs typeface="Microsoft Sans Serif"/>
              </a:rPr>
              <a:t> </a:t>
            </a:r>
            <a:r>
              <a:rPr sz="2800" b="0" dirty="0">
                <a:latin typeface="Microsoft Sans Serif"/>
                <a:cs typeface="Microsoft Sans Serif"/>
              </a:rPr>
              <a:t>column</a:t>
            </a:r>
            <a:endParaRPr sz="2800">
              <a:latin typeface="Microsoft Sans Serif"/>
              <a:cs typeface="Microsoft Sans Serif"/>
            </a:endParaRPr>
          </a:p>
        </p:txBody>
      </p:sp>
      <p:pic>
        <p:nvPicPr>
          <p:cNvPr id="3" name="object 3"/>
          <p:cNvPicPr/>
          <p:nvPr/>
        </p:nvPicPr>
        <p:blipFill>
          <a:blip r:embed="rId2" cstate="print"/>
          <a:stretch>
            <a:fillRect/>
          </a:stretch>
        </p:blipFill>
        <p:spPr>
          <a:xfrm>
            <a:off x="478203" y="1016567"/>
            <a:ext cx="8195382" cy="40905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245" y="502106"/>
            <a:ext cx="4328795" cy="454025"/>
          </a:xfrm>
          <a:prstGeom prst="rect">
            <a:avLst/>
          </a:prstGeom>
        </p:spPr>
        <p:txBody>
          <a:bodyPr vert="horz" wrap="square" lIns="0" tIns="13970" rIns="0" bIns="0" rtlCol="0">
            <a:spAutoFit/>
          </a:bodyPr>
          <a:lstStyle/>
          <a:p>
            <a:pPr marL="12700">
              <a:lnSpc>
                <a:spcPct val="100000"/>
              </a:lnSpc>
              <a:spcBef>
                <a:spcPts val="110"/>
              </a:spcBef>
              <a:tabLst>
                <a:tab pos="2009139" algn="l"/>
              </a:tabLst>
            </a:pPr>
            <a:r>
              <a:rPr sz="2800" b="0" spc="-5" dirty="0">
                <a:latin typeface="Microsoft Sans Serif"/>
                <a:cs typeface="Microsoft Sans Serif"/>
              </a:rPr>
              <a:t>Analysis</a:t>
            </a:r>
            <a:r>
              <a:rPr sz="2800" b="0" spc="15" dirty="0">
                <a:latin typeface="Microsoft Sans Serif"/>
                <a:cs typeface="Microsoft Sans Serif"/>
              </a:rPr>
              <a:t> </a:t>
            </a:r>
            <a:r>
              <a:rPr sz="2800" b="0" dirty="0">
                <a:latin typeface="Microsoft Sans Serif"/>
                <a:cs typeface="Microsoft Sans Serif"/>
              </a:rPr>
              <a:t>Of	Month</a:t>
            </a:r>
            <a:r>
              <a:rPr sz="2800" b="0" spc="-105" dirty="0">
                <a:latin typeface="Microsoft Sans Serif"/>
                <a:cs typeface="Microsoft Sans Serif"/>
              </a:rPr>
              <a:t> </a:t>
            </a:r>
            <a:r>
              <a:rPr sz="2800" b="0" spc="-5" dirty="0">
                <a:latin typeface="Microsoft Sans Serif"/>
                <a:cs typeface="Microsoft Sans Serif"/>
              </a:rPr>
              <a:t>Column</a:t>
            </a:r>
            <a:endParaRPr sz="2800">
              <a:latin typeface="Microsoft Sans Serif"/>
              <a:cs typeface="Microsoft Sans Serif"/>
            </a:endParaRPr>
          </a:p>
        </p:txBody>
      </p:sp>
      <p:sp>
        <p:nvSpPr>
          <p:cNvPr id="4" name="TextBox 3">
            <a:extLst>
              <a:ext uri="{FF2B5EF4-FFF2-40B4-BE49-F238E27FC236}">
                <a16:creationId xmlns:a16="http://schemas.microsoft.com/office/drawing/2014/main" id="{0ED0FB1D-F6BF-4AC1-BFB1-4399B85F2CFF}"/>
              </a:ext>
            </a:extLst>
          </p:cNvPr>
          <p:cNvSpPr txBox="1"/>
          <p:nvPr/>
        </p:nvSpPr>
        <p:spPr>
          <a:xfrm>
            <a:off x="6858000" y="1584325"/>
            <a:ext cx="2133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November, October and December could be the months with highest sales in anticipation of Christmas</a:t>
            </a:r>
            <a:endParaRPr lang="en-IN" dirty="0"/>
          </a:p>
        </p:txBody>
      </p:sp>
      <p:pic>
        <p:nvPicPr>
          <p:cNvPr id="8" name="Picture 7">
            <a:extLst>
              <a:ext uri="{FF2B5EF4-FFF2-40B4-BE49-F238E27FC236}">
                <a16:creationId xmlns:a16="http://schemas.microsoft.com/office/drawing/2014/main" id="{804D9BA4-431B-42AD-B893-DAB7E916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4" y="1203325"/>
            <a:ext cx="6564183" cy="3717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1111</Words>
  <Application>Microsoft Office PowerPoint</Application>
  <PresentationFormat>Custom</PresentationFormat>
  <Paragraphs>104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Microsoft Sans Serif</vt:lpstr>
      <vt:lpstr>Times New Roman</vt:lpstr>
      <vt:lpstr>Verdana</vt:lpstr>
      <vt:lpstr>Wingdings</vt:lpstr>
      <vt:lpstr>Office Theme</vt:lpstr>
      <vt:lpstr>Capstone Project :4</vt:lpstr>
      <vt:lpstr>PowerPoint Presentation</vt:lpstr>
      <vt:lpstr>Understanding Business Problem</vt:lpstr>
      <vt:lpstr>Dataset Information</vt:lpstr>
      <vt:lpstr>Feature Summary</vt:lpstr>
      <vt:lpstr>INSIGHTS FROM OUR DATASET</vt:lpstr>
      <vt:lpstr>Categorical Feature Analysis Of Country column</vt:lpstr>
      <vt:lpstr>Analysis Of Product column</vt:lpstr>
      <vt:lpstr>Analysis Of Month Column</vt:lpstr>
      <vt:lpstr>Analysis Of Day Column</vt:lpstr>
      <vt:lpstr>Analysis Of Numerical column</vt:lpstr>
      <vt:lpstr>Analysis Of Numerical column</vt:lpstr>
      <vt:lpstr>Conclusion</vt:lpstr>
      <vt:lpstr>RFM Segmentation</vt:lpstr>
      <vt:lpstr>RFM Implementation</vt:lpstr>
      <vt:lpstr>PowerPoint Presentation</vt:lpstr>
      <vt:lpstr>PowerPoint Presentation</vt:lpstr>
      <vt:lpstr>DBSCAN and Elbow method to Recency  Frequency and Monetary</vt:lpstr>
      <vt:lpstr>Conclusion</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:4</dc:title>
  <dc:creator>Nitin Bhila Pawar</dc:creator>
  <cp:lastModifiedBy>nitinpawar31798@gmail.com</cp:lastModifiedBy>
  <cp:revision>4</cp:revision>
  <dcterms:created xsi:type="dcterms:W3CDTF">2022-09-28T16:52:03Z</dcterms:created>
  <dcterms:modified xsi:type="dcterms:W3CDTF">2022-09-30T06:52:11Z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2022-04-07T00:00:00Z</vt:filetime>
  </property>
  <property fmtid="{D5CDD505-2E9C-101B-9397-08002B2CF9AE}" pid="3" name="Creator">
    <vt:lpwstr>Microsoft® PowerPoint® 2016</vt:lpwstr>
  </property>
  <property fmtid="{D5CDD505-2E9C-101B-9397-08002B2CF9AE}" pid="4" name="LastSaved">
    <vt:filetime>2022-09-28T00:00:00Z</vt:filetime>
  </property>
</Properties>
</file>