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75"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72456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Capstone Project</a:t>
            </a:r>
            <a:br>
              <a:rPr lang="en-US" sz="4200" b="1" dirty="0">
                <a:solidFill>
                  <a:srgbClr val="CC0000"/>
                </a:solidFill>
                <a:latin typeface="Montserrat"/>
                <a:ea typeface="Montserrat"/>
                <a:cs typeface="Montserrat"/>
                <a:sym typeface="Montserrat"/>
              </a:rPr>
            </a:br>
            <a:br>
              <a:rPr lang="en-US" sz="4200" b="1" dirty="0">
                <a:solidFill>
                  <a:srgbClr val="CC0000"/>
                </a:solidFill>
                <a:latin typeface="Montserrat"/>
                <a:ea typeface="Montserrat"/>
                <a:cs typeface="Montserrat"/>
                <a:sym typeface="Montserrat"/>
              </a:rPr>
            </a:br>
            <a:endParaRPr sz="4200" b="1" dirty="0">
              <a:solidFill>
                <a:srgbClr val="CC0000"/>
              </a:solidFill>
              <a:latin typeface="Montserrat"/>
              <a:ea typeface="Montserrat"/>
              <a:cs typeface="Montserrat"/>
              <a:sym typeface="Montserrat"/>
            </a:endParaRPr>
          </a:p>
          <a:p>
            <a:pPr marL="0" lvl="0" indent="0" rtl="0">
              <a:lnSpc>
                <a:spcPct val="150000"/>
              </a:lnSpc>
              <a:spcBef>
                <a:spcPts val="0"/>
              </a:spcBef>
              <a:spcAft>
                <a:spcPts val="0"/>
              </a:spcAft>
              <a:buNone/>
            </a:pPr>
            <a:r>
              <a:rPr lang="en-US" sz="3200" b="1" dirty="0">
                <a:solidFill>
                  <a:schemeClr val="lt1"/>
                </a:solidFill>
                <a:latin typeface="Montserrat"/>
                <a:ea typeface="Montserrat"/>
                <a:cs typeface="Montserrat"/>
                <a:sym typeface="Montserrat"/>
              </a:rPr>
              <a:t>Bike sharing demand prediction</a:t>
            </a:r>
            <a:endParaRPr sz="18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latin typeface="Roboto"/>
                <a:ea typeface="Roboto"/>
                <a:cs typeface="Roboto"/>
                <a:sym typeface="Roboto"/>
              </a:rPr>
              <a:t>ANALYSIS OF SEASON VARIABLE</a:t>
            </a:r>
            <a:endParaRPr b="1">
              <a:solidFill>
                <a:srgbClr val="09272E"/>
              </a:solidFill>
              <a:latin typeface="Roboto"/>
              <a:ea typeface="Roboto"/>
              <a:cs typeface="Roboto"/>
              <a:sym typeface="Roboto"/>
            </a:endParaRPr>
          </a:p>
        </p:txBody>
      </p:sp>
      <p:sp>
        <p:nvSpPr>
          <p:cNvPr id="107" name="Google Shape;107;p21"/>
          <p:cNvSpPr txBox="1">
            <a:spLocks noGrp="1"/>
          </p:cNvSpPr>
          <p:nvPr>
            <p:ph type="body" idx="1"/>
          </p:nvPr>
        </p:nvSpPr>
        <p:spPr>
          <a:xfrm>
            <a:off x="419765" y="1152476"/>
            <a:ext cx="8520600" cy="3038886"/>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pic>
        <p:nvPicPr>
          <p:cNvPr id="108" name="Google Shape;108;p21" descr="Chart, bar chart&#10;&#10;Description automatically generated"/>
          <p:cNvPicPr preferRelativeResize="0"/>
          <p:nvPr/>
        </p:nvPicPr>
        <p:blipFill rotWithShape="1">
          <a:blip r:embed="rId3">
            <a:alphaModFix/>
          </a:blip>
          <a:srcRect/>
          <a:stretch/>
        </p:blipFill>
        <p:spPr>
          <a:xfrm>
            <a:off x="1" y="1152475"/>
            <a:ext cx="8832300" cy="2904136"/>
          </a:xfrm>
          <a:prstGeom prst="rect">
            <a:avLst/>
          </a:prstGeom>
          <a:noFill/>
          <a:ln>
            <a:noFill/>
          </a:ln>
        </p:spPr>
      </p:pic>
      <p:sp>
        <p:nvSpPr>
          <p:cNvPr id="109" name="Google Shape;109;p21"/>
          <p:cNvSpPr/>
          <p:nvPr/>
        </p:nvSpPr>
        <p:spPr>
          <a:xfrm>
            <a:off x="203635" y="4191361"/>
            <a:ext cx="8832300" cy="754712"/>
          </a:xfrm>
          <a:prstGeom prst="rect">
            <a:avLst/>
          </a:prstGeom>
          <a:noFill/>
          <a:ln>
            <a:noFill/>
          </a:ln>
        </p:spPr>
        <p:txBody>
          <a:bodyPr spcFirstLastPara="1" wrap="square" lIns="91425" tIns="45700" rIns="91425" bIns="45700" anchor="ctr" anchorCtr="0">
            <a:noAutofit/>
          </a:bodyPr>
          <a:lstStyle/>
          <a:p>
            <a:pPr marL="114300">
              <a:buClrTx/>
              <a:buSzPts val="1800"/>
            </a:pPr>
            <a:r>
              <a:rPr lang="en-US" sz="1800" b="1" dirty="0">
                <a:solidFill>
                  <a:srgbClr val="09272E"/>
                </a:solidFill>
              </a:rPr>
              <a:t>Traffic in the summer was too high as compare to the other seasons where as in winter it was too low</a:t>
            </a:r>
            <a:endParaRPr sz="1800" b="1" dirty="0">
              <a:solidFill>
                <a:srgbClr val="09272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US" b="1">
                <a:solidFill>
                  <a:srgbClr val="09272E"/>
                </a:solidFill>
              </a:rPr>
              <a:t>ANALYSIS OF HOURS W.R.T. SEASONS</a:t>
            </a:r>
            <a:endParaRPr/>
          </a:p>
        </p:txBody>
      </p:sp>
      <p:sp>
        <p:nvSpPr>
          <p:cNvPr id="115" name="Google Shape;115;p22"/>
          <p:cNvSpPr txBox="1">
            <a:spLocks noGrp="1"/>
          </p:cNvSpPr>
          <p:nvPr>
            <p:ph type="body" idx="1"/>
          </p:nvPr>
        </p:nvSpPr>
        <p:spPr>
          <a:xfrm>
            <a:off x="423948" y="1152475"/>
            <a:ext cx="8408351" cy="29457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dirty="0"/>
          </a:p>
        </p:txBody>
      </p:sp>
      <p:sp>
        <p:nvSpPr>
          <p:cNvPr id="117" name="Google Shape;117;p22"/>
          <p:cNvSpPr/>
          <p:nvPr/>
        </p:nvSpPr>
        <p:spPr>
          <a:xfrm>
            <a:off x="311700" y="4189615"/>
            <a:ext cx="8520599" cy="656705"/>
          </a:xfrm>
          <a:prstGeom prst="rect">
            <a:avLst/>
          </a:prstGeom>
          <a:solidFill>
            <a:srgbClr val="FFFFFF"/>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457200" indent="-342900">
              <a:buClrTx/>
              <a:buSzPts val="1800"/>
              <a:buFont typeface="Arial" panose="020B0604020202020204" pitchFamily="34" charset="0"/>
              <a:buChar char="•"/>
            </a:pPr>
            <a:r>
              <a:rPr lang="en-US" sz="1800" b="1" dirty="0">
                <a:solidFill>
                  <a:srgbClr val="09272E"/>
                </a:solidFill>
              </a:rPr>
              <a:t>Hour-8 &amp; Hour-18 were the most demanded hours where as hour-4 showed us most lowest demand</a:t>
            </a:r>
            <a:endParaRPr sz="1800" b="1" dirty="0">
              <a:solidFill>
                <a:srgbClr val="09272E"/>
              </a:solidFill>
            </a:endParaRPr>
          </a:p>
        </p:txBody>
      </p:sp>
      <p:pic>
        <p:nvPicPr>
          <p:cNvPr id="3" name="Picture 2">
            <a:extLst>
              <a:ext uri="{FF2B5EF4-FFF2-40B4-BE49-F238E27FC236}">
                <a16:creationId xmlns:a16="http://schemas.microsoft.com/office/drawing/2014/main" id="{903A72EA-AABD-4A53-A3F8-8886C798B9D5}"/>
              </a:ext>
            </a:extLst>
          </p:cNvPr>
          <p:cNvPicPr>
            <a:picLocks noChangeAspect="1"/>
          </p:cNvPicPr>
          <p:nvPr/>
        </p:nvPicPr>
        <p:blipFill rotWithShape="1">
          <a:blip r:embed="rId3"/>
          <a:srcRect l="5416" t="7479" b="4431"/>
          <a:stretch/>
        </p:blipFill>
        <p:spPr>
          <a:xfrm>
            <a:off x="773151" y="1179474"/>
            <a:ext cx="8059148" cy="28917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latin typeface="Roboto"/>
                <a:ea typeface="Roboto"/>
                <a:cs typeface="Roboto"/>
                <a:sym typeface="Roboto"/>
              </a:rPr>
              <a:t>Heatmap</a:t>
            </a:r>
            <a:endParaRPr b="1">
              <a:solidFill>
                <a:srgbClr val="09272E"/>
              </a:solidFill>
              <a:latin typeface="Roboto"/>
              <a:ea typeface="Roboto"/>
              <a:cs typeface="Roboto"/>
              <a:sym typeface="Roboto"/>
            </a:endParaRPr>
          </a:p>
        </p:txBody>
      </p:sp>
      <p:sp>
        <p:nvSpPr>
          <p:cNvPr id="123" name="Google Shape;123;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sp>
        <p:nvSpPr>
          <p:cNvPr id="125" name="Google Shape;125;p23"/>
          <p:cNvSpPr/>
          <p:nvPr/>
        </p:nvSpPr>
        <p:spPr>
          <a:xfrm>
            <a:off x="435077" y="4365523"/>
            <a:ext cx="8266471" cy="47932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457200" lvl="0" indent="-342900">
              <a:buClrTx/>
              <a:buSzPts val="1800"/>
              <a:buFont typeface="Arial" panose="020B0604020202020204" pitchFamily="34" charset="0"/>
              <a:buChar char="•"/>
            </a:pPr>
            <a:r>
              <a:rPr lang="en-US" sz="1800" b="1" dirty="0">
                <a:solidFill>
                  <a:srgbClr val="09272E"/>
                </a:solidFill>
              </a:rPr>
              <a:t>Here We can observe on the heatmap that most positively correlated variables to the rented bike count </a:t>
            </a:r>
            <a:r>
              <a:rPr lang="en-US" sz="1800" b="1" dirty="0" err="1">
                <a:solidFill>
                  <a:srgbClr val="09272E"/>
                </a:solidFill>
              </a:rPr>
              <a:t>are:Temperature</a:t>
            </a:r>
            <a:r>
              <a:rPr lang="en-US" sz="1800" b="1" dirty="0">
                <a:solidFill>
                  <a:srgbClr val="09272E"/>
                </a:solidFill>
              </a:rPr>
              <a:t>, DPT( dew point temperature), solar radiation</a:t>
            </a:r>
            <a:endParaRPr sz="1800" b="1" dirty="0">
              <a:solidFill>
                <a:srgbClr val="09272E"/>
              </a:solidFill>
            </a:endParaRPr>
          </a:p>
          <a:p>
            <a:pPr marL="0" marR="0" lvl="0" indent="0" algn="ctr" rtl="0">
              <a:lnSpc>
                <a:spcPct val="100000"/>
              </a:lnSpc>
              <a:spcBef>
                <a:spcPts val="0"/>
              </a:spcBef>
              <a:spcAft>
                <a:spcPts val="0"/>
              </a:spcAft>
              <a:buNone/>
            </a:pPr>
            <a:endParaRPr sz="1400" b="1" i="0" u="none" strike="noStrike" cap="none" dirty="0">
              <a:solidFill>
                <a:schemeClr val="lt1"/>
              </a:solidFill>
              <a:latin typeface="Arial"/>
              <a:ea typeface="Arial"/>
              <a:cs typeface="Arial"/>
              <a:sym typeface="Arial"/>
            </a:endParaRPr>
          </a:p>
        </p:txBody>
      </p:sp>
      <p:pic>
        <p:nvPicPr>
          <p:cNvPr id="3" name="Picture 2">
            <a:extLst>
              <a:ext uri="{FF2B5EF4-FFF2-40B4-BE49-F238E27FC236}">
                <a16:creationId xmlns:a16="http://schemas.microsoft.com/office/drawing/2014/main" id="{EB5F3A31-754A-4E18-B4C3-CC3A93CE54C7}"/>
              </a:ext>
            </a:extLst>
          </p:cNvPr>
          <p:cNvPicPr>
            <a:picLocks noChangeAspect="1"/>
          </p:cNvPicPr>
          <p:nvPr/>
        </p:nvPicPr>
        <p:blipFill rotWithShape="1">
          <a:blip r:embed="rId3"/>
          <a:srcRect l="2020" t="9435" r="9066"/>
          <a:stretch/>
        </p:blipFill>
        <p:spPr>
          <a:xfrm>
            <a:off x="363739" y="1152475"/>
            <a:ext cx="7501588" cy="32130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solidFill>
                  <a:srgbClr val="09272E"/>
                </a:solidFill>
                <a:latin typeface="Arial"/>
                <a:ea typeface="Arial"/>
                <a:cs typeface="Arial"/>
                <a:sym typeface="Arial"/>
              </a:rPr>
              <a:t> Algorithms</a:t>
            </a:r>
            <a:r>
              <a:rPr lang="en-US" b="1">
                <a:solidFill>
                  <a:srgbClr val="09272E"/>
                </a:solidFill>
              </a:rPr>
              <a:t> Used</a:t>
            </a:r>
            <a:endParaRPr/>
          </a:p>
        </p:txBody>
      </p:sp>
      <p:sp>
        <p:nvSpPr>
          <p:cNvPr id="131" name="Google Shape;131;p24"/>
          <p:cNvSpPr txBox="1">
            <a:spLocks noGrp="1"/>
          </p:cNvSpPr>
          <p:nvPr>
            <p:ph type="body" idx="1"/>
          </p:nvPr>
        </p:nvSpPr>
        <p:spPr>
          <a:xfrm>
            <a:off x="397675" y="1138150"/>
            <a:ext cx="8520600" cy="3917070"/>
          </a:xfrm>
          <a:prstGeom prst="rect">
            <a:avLst/>
          </a:prstGeom>
          <a:noFill/>
          <a:ln>
            <a:noFill/>
          </a:ln>
        </p:spPr>
        <p:txBody>
          <a:bodyPr spcFirstLastPara="1" wrap="square" lIns="91425" tIns="91425" rIns="91425" bIns="91425" anchor="t" anchorCtr="0">
            <a:noAutofit/>
          </a:bodyPr>
          <a:lstStyle/>
          <a:p>
            <a:pPr marL="457200" lvl="0" indent="-336550" algn="l" rtl="0">
              <a:lnSpc>
                <a:spcPct val="200000"/>
              </a:lnSpc>
              <a:spcBef>
                <a:spcPts val="1800"/>
              </a:spcBef>
              <a:spcAft>
                <a:spcPts val="0"/>
              </a:spcAft>
              <a:buClr>
                <a:srgbClr val="000000"/>
              </a:buClr>
              <a:buSzPts val="1700"/>
              <a:buChar char="●"/>
            </a:pPr>
            <a:r>
              <a:rPr lang="en-US" sz="1700" b="1" dirty="0">
                <a:solidFill>
                  <a:srgbClr val="000000"/>
                </a:solidFill>
                <a:highlight>
                  <a:srgbClr val="FFFFFF"/>
                </a:highlight>
              </a:rPr>
              <a:t>LINEAR REGRESSION</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DECISION TREE</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RANDOM FOREST</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GRADIENT BOOSTING</a:t>
            </a: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LASSO REGRESSION</a:t>
            </a: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GRADIENT BOOSTING</a:t>
            </a: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XGBOOST</a:t>
            </a:r>
            <a:endParaRPr sz="1700" b="1" dirty="0">
              <a:solidFill>
                <a:srgbClr val="000000"/>
              </a:solidFill>
              <a:highlight>
                <a:srgbClr val="FFFFFF"/>
              </a:highlight>
            </a:endParaRPr>
          </a:p>
          <a:p>
            <a:pPr marL="0" lvl="0" indent="0" algn="l" rtl="0">
              <a:spcBef>
                <a:spcPts val="1800"/>
              </a:spcBef>
              <a:spcAft>
                <a:spcPts val="0"/>
              </a:spcAft>
              <a:buNone/>
            </a:pPr>
            <a:endParaRPr sz="1700" b="1" dirty="0">
              <a:solidFill>
                <a:srgbClr val="000000"/>
              </a:solidFill>
              <a:highlight>
                <a:srgbClr val="FFFFFF"/>
              </a:highlight>
            </a:endParaRPr>
          </a:p>
          <a:p>
            <a:pPr marL="457200" lvl="0" indent="-228600" algn="l" rtl="0">
              <a:lnSpc>
                <a:spcPct val="115000"/>
              </a:lnSpc>
              <a:spcBef>
                <a:spcPts val="400"/>
              </a:spcBef>
              <a:spcAft>
                <a:spcPts val="0"/>
              </a:spcAft>
              <a:buSzPts val="18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US" b="1">
                <a:solidFill>
                  <a:srgbClr val="09272E"/>
                </a:solidFill>
              </a:rPr>
              <a:t> Implementing Algorithms </a:t>
            </a:r>
            <a:endParaRPr/>
          </a:p>
        </p:txBody>
      </p:sp>
      <p:sp>
        <p:nvSpPr>
          <p:cNvPr id="138" name="Google Shape;138;p25"/>
          <p:cNvSpPr/>
          <p:nvPr/>
        </p:nvSpPr>
        <p:spPr>
          <a:xfrm>
            <a:off x="644725" y="1377775"/>
            <a:ext cx="3581700" cy="2399100"/>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1800"/>
              </a:spcBef>
              <a:spcAft>
                <a:spcPts val="0"/>
              </a:spcAft>
              <a:buNone/>
            </a:pPr>
            <a:r>
              <a:rPr lang="en-US" sz="2000" b="1" dirty="0">
                <a:highlight>
                  <a:srgbClr val="FFFFFF"/>
                </a:highlight>
              </a:rPr>
              <a:t>LINEAR REGRESSION</a:t>
            </a:r>
            <a:endParaRPr dirty="0">
              <a:highlight>
                <a:srgbClr val="FFFFFF"/>
              </a:highlight>
            </a:endParaRPr>
          </a:p>
          <a:p>
            <a:pPr marL="0" lvl="0" indent="0" algn="just" rtl="0">
              <a:spcBef>
                <a:spcPts val="400"/>
              </a:spcBef>
              <a:spcAft>
                <a:spcPts val="0"/>
              </a:spcAft>
              <a:buNone/>
            </a:pPr>
            <a:r>
              <a:rPr lang="en-US" sz="2000" dirty="0">
                <a:highlight>
                  <a:srgbClr val="FFFFFF"/>
                </a:highlight>
              </a:rPr>
              <a:t>MSE	 : 35.46</a:t>
            </a:r>
            <a:endParaRPr sz="2000" dirty="0">
              <a:highlight>
                <a:srgbClr val="FFFFFF"/>
              </a:highlight>
            </a:endParaRPr>
          </a:p>
          <a:p>
            <a:pPr marL="0" lvl="0" indent="0" algn="just" rtl="0">
              <a:spcBef>
                <a:spcPts val="0"/>
              </a:spcBef>
              <a:spcAft>
                <a:spcPts val="0"/>
              </a:spcAft>
              <a:buNone/>
            </a:pPr>
            <a:r>
              <a:rPr lang="en-US" sz="2000" dirty="0">
                <a:highlight>
                  <a:srgbClr val="FFFFFF"/>
                </a:highlight>
              </a:rPr>
              <a:t>RMSE    : 5.84</a:t>
            </a:r>
            <a:endParaRPr sz="2000" dirty="0">
              <a:highlight>
                <a:srgbClr val="FFFFFF"/>
              </a:highlight>
            </a:endParaRPr>
          </a:p>
          <a:p>
            <a:pPr marL="0" lvl="0" indent="0" algn="just" rtl="0">
              <a:spcBef>
                <a:spcPts val="0"/>
              </a:spcBef>
              <a:spcAft>
                <a:spcPts val="0"/>
              </a:spcAft>
              <a:buNone/>
            </a:pPr>
            <a:r>
              <a:rPr lang="en-US" sz="2000" dirty="0">
                <a:highlight>
                  <a:srgbClr val="FFFFFF"/>
                </a:highlight>
              </a:rPr>
              <a:t>MAE	 : 4.56</a:t>
            </a:r>
            <a:endParaRPr sz="2000" dirty="0">
              <a:highlight>
                <a:srgbClr val="FFFFFF"/>
              </a:highlight>
            </a:endParaRPr>
          </a:p>
          <a:p>
            <a:pPr marL="0" lvl="0" indent="0" algn="just" rtl="0">
              <a:lnSpc>
                <a:spcPct val="110795"/>
              </a:lnSpc>
              <a:spcBef>
                <a:spcPts val="0"/>
              </a:spcBef>
              <a:spcAft>
                <a:spcPts val="0"/>
              </a:spcAft>
              <a:buNone/>
            </a:pPr>
            <a:r>
              <a:rPr lang="en-US" sz="2000" dirty="0">
                <a:highlight>
                  <a:srgbClr val="FFFFFF"/>
                </a:highlight>
              </a:rPr>
              <a:t>Score with test data 	: 0.77</a:t>
            </a:r>
            <a:endParaRPr sz="2000" dirty="0">
              <a:highlight>
                <a:srgbClr val="FFFFFF"/>
              </a:highlight>
            </a:endParaRPr>
          </a:p>
        </p:txBody>
      </p:sp>
      <p:sp>
        <p:nvSpPr>
          <p:cNvPr id="139" name="Google Shape;139;p25"/>
          <p:cNvSpPr/>
          <p:nvPr/>
        </p:nvSpPr>
        <p:spPr>
          <a:xfrm>
            <a:off x="4572000" y="1377775"/>
            <a:ext cx="3766500" cy="2399100"/>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1800"/>
              </a:spcBef>
              <a:spcAft>
                <a:spcPts val="0"/>
              </a:spcAft>
              <a:buNone/>
            </a:pPr>
            <a:r>
              <a:rPr lang="en-US" sz="2000" b="1" dirty="0">
                <a:highlight>
                  <a:srgbClr val="FFFFFF"/>
                </a:highlight>
              </a:rPr>
              <a:t>LASSO REGRESSION</a:t>
            </a:r>
            <a:endParaRPr sz="2000" b="1" dirty="0">
              <a:highlight>
                <a:srgbClr val="FFFFFF"/>
              </a:highlight>
            </a:endParaRPr>
          </a:p>
          <a:p>
            <a:pPr marL="0" lvl="0" indent="0" algn="just" rtl="0">
              <a:spcBef>
                <a:spcPts val="400"/>
              </a:spcBef>
              <a:spcAft>
                <a:spcPts val="0"/>
              </a:spcAft>
              <a:buNone/>
            </a:pPr>
            <a:r>
              <a:rPr lang="en-US" sz="2000" dirty="0">
                <a:highlight>
                  <a:srgbClr val="FFFFFF"/>
                </a:highlight>
              </a:rPr>
              <a:t>MSE    : 89.31</a:t>
            </a:r>
            <a:endParaRPr sz="2000" dirty="0">
              <a:highlight>
                <a:srgbClr val="FFFFFF"/>
              </a:highlight>
            </a:endParaRPr>
          </a:p>
          <a:p>
            <a:pPr marL="0" lvl="0" indent="0" algn="just" rtl="0">
              <a:spcBef>
                <a:spcPts val="0"/>
              </a:spcBef>
              <a:spcAft>
                <a:spcPts val="0"/>
              </a:spcAft>
              <a:buNone/>
            </a:pPr>
            <a:r>
              <a:rPr lang="en-US" sz="2000" dirty="0">
                <a:highlight>
                  <a:srgbClr val="FFFFFF"/>
                </a:highlight>
              </a:rPr>
              <a:t>RMSE : 9.49</a:t>
            </a:r>
            <a:endParaRPr sz="2000" dirty="0">
              <a:highlight>
                <a:srgbClr val="FFFFFF"/>
              </a:highlight>
            </a:endParaRPr>
          </a:p>
          <a:p>
            <a:pPr marL="0" lvl="0" indent="0" algn="just" rtl="0">
              <a:spcBef>
                <a:spcPts val="0"/>
              </a:spcBef>
              <a:spcAft>
                <a:spcPts val="0"/>
              </a:spcAft>
              <a:buNone/>
            </a:pPr>
            <a:r>
              <a:rPr lang="en-US" sz="2000" dirty="0">
                <a:highlight>
                  <a:srgbClr val="FFFFFF"/>
                </a:highlight>
              </a:rPr>
              <a:t>MAE    : 7.20</a:t>
            </a:r>
            <a:endParaRPr sz="2000" dirty="0">
              <a:highlight>
                <a:srgbClr val="FFFFFF"/>
              </a:highlight>
            </a:endParaRPr>
          </a:p>
          <a:p>
            <a:pPr marL="0" lvl="0" indent="0" algn="just" rtl="0">
              <a:lnSpc>
                <a:spcPct val="110795"/>
              </a:lnSpc>
              <a:spcBef>
                <a:spcPts val="0"/>
              </a:spcBef>
              <a:spcAft>
                <a:spcPts val="0"/>
              </a:spcAft>
              <a:buNone/>
            </a:pPr>
            <a:r>
              <a:rPr lang="en-US" sz="2000" dirty="0">
                <a:highlight>
                  <a:srgbClr val="FFFFFF"/>
                </a:highlight>
              </a:rPr>
              <a:t>Score with test data       : 0.41</a:t>
            </a:r>
            <a:endParaRPr sz="2100" b="1" dirty="0">
              <a:highlight>
                <a:srgbClr val="FFFFFF"/>
              </a:highlight>
            </a:endParaRPr>
          </a:p>
        </p:txBody>
      </p:sp>
      <p:sp>
        <p:nvSpPr>
          <p:cNvPr id="140" name="Google Shape;140;p25"/>
          <p:cNvSpPr/>
          <p:nvPr/>
        </p:nvSpPr>
        <p:spPr>
          <a:xfrm>
            <a:off x="558600" y="4202263"/>
            <a:ext cx="7779900" cy="67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a:t>LINEAR REGRESSION performed  well with accuracy 77% as compare to LASSO REGRESSION </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9272E"/>
                </a:solidFill>
              </a:rPr>
              <a:t> Implementing Algorithms </a:t>
            </a:r>
            <a:endParaRPr/>
          </a:p>
        </p:txBody>
      </p:sp>
      <p:sp>
        <p:nvSpPr>
          <p:cNvPr id="146" name="Google Shape;146;p26"/>
          <p:cNvSpPr txBox="1">
            <a:spLocks noGrp="1"/>
          </p:cNvSpPr>
          <p:nvPr>
            <p:ph type="body" idx="1"/>
          </p:nvPr>
        </p:nvSpPr>
        <p:spPr>
          <a:xfrm>
            <a:off x="311700" y="1080850"/>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800"/>
              </a:spcBef>
              <a:spcAft>
                <a:spcPts val="0"/>
              </a:spcAft>
              <a:buNone/>
            </a:pPr>
            <a:endParaRPr sz="2000">
              <a:solidFill>
                <a:srgbClr val="000000"/>
              </a:solidFill>
              <a:highlight>
                <a:srgbClr val="FFFFFF"/>
              </a:highlight>
            </a:endParaRPr>
          </a:p>
          <a:p>
            <a:pPr marL="0" lvl="0" indent="0" algn="l" rtl="0">
              <a:lnSpc>
                <a:spcPct val="100000"/>
              </a:lnSpc>
              <a:spcBef>
                <a:spcPts val="1800"/>
              </a:spcBef>
              <a:spcAft>
                <a:spcPts val="0"/>
              </a:spcAft>
              <a:buNone/>
            </a:pPr>
            <a:endParaRPr sz="2000">
              <a:solidFill>
                <a:srgbClr val="000000"/>
              </a:solidFill>
              <a:highlight>
                <a:srgbClr val="FFFFFF"/>
              </a:highlight>
            </a:endParaRPr>
          </a:p>
          <a:p>
            <a:pPr marL="0" lvl="0" indent="0" algn="l" rtl="0">
              <a:lnSpc>
                <a:spcPct val="100000"/>
              </a:lnSpc>
              <a:spcBef>
                <a:spcPts val="1800"/>
              </a:spcBef>
              <a:spcAft>
                <a:spcPts val="0"/>
              </a:spcAft>
              <a:buNone/>
            </a:pPr>
            <a:endParaRPr sz="2000">
              <a:solidFill>
                <a:srgbClr val="000000"/>
              </a:solidFill>
              <a:highlight>
                <a:srgbClr val="FFFFFF"/>
              </a:highlight>
            </a:endParaRPr>
          </a:p>
          <a:p>
            <a:pPr marL="0" lvl="0" indent="0" algn="l" rtl="0">
              <a:lnSpc>
                <a:spcPct val="100000"/>
              </a:lnSpc>
              <a:spcBef>
                <a:spcPts val="400"/>
              </a:spcBef>
              <a:spcAft>
                <a:spcPts val="0"/>
              </a:spcAft>
              <a:buNone/>
            </a:pPr>
            <a:endParaRPr sz="2800">
              <a:solidFill>
                <a:schemeClr val="dk1"/>
              </a:solidFill>
            </a:endParaRPr>
          </a:p>
          <a:p>
            <a:pPr marL="457200" lvl="0" indent="-228600" algn="l" rtl="0">
              <a:lnSpc>
                <a:spcPct val="115000"/>
              </a:lnSpc>
              <a:spcBef>
                <a:spcPts val="0"/>
              </a:spcBef>
              <a:spcAft>
                <a:spcPts val="0"/>
              </a:spcAft>
              <a:buSzPts val="1800"/>
              <a:buNone/>
            </a:pPr>
            <a:endParaRPr/>
          </a:p>
        </p:txBody>
      </p:sp>
      <p:sp>
        <p:nvSpPr>
          <p:cNvPr id="147" name="Google Shape;147;p26"/>
          <p:cNvSpPr/>
          <p:nvPr/>
        </p:nvSpPr>
        <p:spPr>
          <a:xfrm>
            <a:off x="916950" y="1404075"/>
            <a:ext cx="3581700" cy="2636100"/>
          </a:xfrm>
          <a:prstGeom prst="rect">
            <a:avLst/>
          </a:prstGeom>
          <a:solidFill>
            <a:srgbClr val="FFFFFF"/>
          </a:solidFill>
          <a:ln w="9525" cap="flat" cmpd="sng">
            <a:solidFill>
              <a:srgbClr val="3D85C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sz="1700" b="1" dirty="0">
                <a:highlight>
                  <a:srgbClr val="FFFFFF"/>
                </a:highlight>
              </a:rPr>
              <a:t>DECISION TREE</a:t>
            </a:r>
            <a:endParaRPr sz="1700" b="1" dirty="0">
              <a:highlight>
                <a:srgbClr val="FFFFFF"/>
              </a:highlight>
            </a:endParaRPr>
          </a:p>
          <a:p>
            <a:pPr marL="0" lvl="0" indent="0" algn="just" rtl="0">
              <a:lnSpc>
                <a:spcPct val="115000"/>
              </a:lnSpc>
              <a:spcBef>
                <a:spcPts val="1800"/>
              </a:spcBef>
              <a:spcAft>
                <a:spcPts val="0"/>
              </a:spcAft>
              <a:buNone/>
            </a:pPr>
            <a:r>
              <a:rPr lang="en-US" sz="1800" dirty="0">
                <a:highlight>
                  <a:srgbClr val="FFFFFF"/>
                </a:highlight>
              </a:rPr>
              <a:t>MSE : 27.10</a:t>
            </a:r>
            <a:endParaRPr sz="1800" dirty="0">
              <a:highlight>
                <a:srgbClr val="FFFFFF"/>
              </a:highlight>
            </a:endParaRPr>
          </a:p>
          <a:p>
            <a:pPr marL="0" lvl="0" indent="0" algn="just" rtl="0">
              <a:lnSpc>
                <a:spcPct val="115000"/>
              </a:lnSpc>
              <a:spcBef>
                <a:spcPts val="1800"/>
              </a:spcBef>
              <a:spcAft>
                <a:spcPts val="0"/>
              </a:spcAft>
              <a:buNone/>
            </a:pPr>
            <a:r>
              <a:rPr lang="en-US" sz="1800" dirty="0">
                <a:highlight>
                  <a:srgbClr val="FFFFFF"/>
                </a:highlight>
              </a:rPr>
              <a:t>RMSE : 5.20</a:t>
            </a:r>
            <a:endParaRPr sz="1800" dirty="0">
              <a:highlight>
                <a:srgbClr val="FFFFFF"/>
              </a:highlight>
            </a:endParaRPr>
          </a:p>
          <a:p>
            <a:pPr marL="0" lvl="0" indent="0" algn="just" rtl="0">
              <a:lnSpc>
                <a:spcPct val="115000"/>
              </a:lnSpc>
              <a:spcBef>
                <a:spcPts val="1800"/>
              </a:spcBef>
              <a:spcAft>
                <a:spcPts val="0"/>
              </a:spcAft>
              <a:buNone/>
            </a:pPr>
            <a:r>
              <a:rPr lang="en-US" sz="1800" dirty="0">
                <a:highlight>
                  <a:srgbClr val="FFFFFF"/>
                </a:highlight>
              </a:rPr>
              <a:t>MAE : 3.31 	</a:t>
            </a:r>
            <a:endParaRPr sz="1800" dirty="0">
              <a:highlight>
                <a:srgbClr val="FFFFFF"/>
              </a:highlight>
            </a:endParaRPr>
          </a:p>
          <a:p>
            <a:pPr marL="0" lvl="0" indent="0" algn="just" rtl="0">
              <a:lnSpc>
                <a:spcPct val="115000"/>
              </a:lnSpc>
              <a:spcBef>
                <a:spcPts val="400"/>
              </a:spcBef>
              <a:spcAft>
                <a:spcPts val="0"/>
              </a:spcAft>
              <a:buNone/>
            </a:pPr>
            <a:r>
              <a:rPr lang="en-US" sz="1800" dirty="0">
                <a:highlight>
                  <a:srgbClr val="FFFFFF"/>
                </a:highlight>
              </a:rPr>
              <a:t>Score with test data : 0.82</a:t>
            </a:r>
            <a:endParaRPr sz="1800" dirty="0">
              <a:highlight>
                <a:srgbClr val="FFFFFF"/>
              </a:highlight>
            </a:endParaRPr>
          </a:p>
          <a:p>
            <a:pPr marL="0" lvl="0" indent="0" algn="l" rtl="0">
              <a:lnSpc>
                <a:spcPct val="115000"/>
              </a:lnSpc>
              <a:spcBef>
                <a:spcPts val="1800"/>
              </a:spcBef>
              <a:spcAft>
                <a:spcPts val="400"/>
              </a:spcAft>
              <a:buNone/>
            </a:pPr>
            <a:endParaRPr sz="1700" b="1" dirty="0">
              <a:highlight>
                <a:srgbClr val="FFFFFF"/>
              </a:highlight>
            </a:endParaRPr>
          </a:p>
        </p:txBody>
      </p:sp>
      <p:sp>
        <p:nvSpPr>
          <p:cNvPr id="148" name="Google Shape;148;p26"/>
          <p:cNvSpPr/>
          <p:nvPr/>
        </p:nvSpPr>
        <p:spPr>
          <a:xfrm>
            <a:off x="5014550" y="1403925"/>
            <a:ext cx="3338100" cy="2636400"/>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sz="1700" b="1" dirty="0">
                <a:highlight>
                  <a:srgbClr val="FFFFFF"/>
                </a:highlight>
              </a:rPr>
              <a:t>Gradient Boosting</a:t>
            </a:r>
          </a:p>
          <a:p>
            <a:pPr marL="0" lvl="0" indent="0" algn="l" rtl="0">
              <a:lnSpc>
                <a:spcPct val="115000"/>
              </a:lnSpc>
              <a:spcBef>
                <a:spcPts val="1800"/>
              </a:spcBef>
              <a:spcAft>
                <a:spcPts val="0"/>
              </a:spcAft>
              <a:buNone/>
            </a:pPr>
            <a:r>
              <a:rPr lang="en-US" sz="1800" dirty="0">
                <a:highlight>
                  <a:srgbClr val="FFFFFF"/>
                </a:highlight>
              </a:rPr>
              <a:t>MSE : 22.4828</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RMSE : 4.7416</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MAE : 3.619133</a:t>
            </a:r>
            <a:endParaRPr sz="1800" dirty="0">
              <a:highlight>
                <a:srgbClr val="FFFFFF"/>
              </a:highlight>
            </a:endParaRPr>
          </a:p>
          <a:p>
            <a:pPr marL="0" lvl="0" indent="0" algn="l" rtl="0">
              <a:lnSpc>
                <a:spcPct val="100000"/>
              </a:lnSpc>
              <a:spcBef>
                <a:spcPts val="400"/>
              </a:spcBef>
              <a:spcAft>
                <a:spcPts val="0"/>
              </a:spcAft>
              <a:buNone/>
            </a:pPr>
            <a:r>
              <a:rPr lang="en-US" sz="1800" dirty="0">
                <a:highlight>
                  <a:srgbClr val="FFFFFF"/>
                </a:highlight>
              </a:rPr>
              <a:t>Score with test data : 0.85</a:t>
            </a:r>
            <a:endParaRPr sz="1800" dirty="0">
              <a:highlight>
                <a:srgbClr val="FFFFFF"/>
              </a:highlight>
            </a:endParaRPr>
          </a:p>
          <a:p>
            <a:pPr marL="0" lvl="0" indent="0" algn="l" rtl="0">
              <a:lnSpc>
                <a:spcPct val="115000"/>
              </a:lnSpc>
              <a:spcBef>
                <a:spcPts val="1800"/>
              </a:spcBef>
              <a:spcAft>
                <a:spcPts val="400"/>
              </a:spcAft>
              <a:buNone/>
            </a:pPr>
            <a:endParaRPr sz="1700" b="1" dirty="0">
              <a:highlight>
                <a:srgbClr val="FFFFFF"/>
              </a:highlight>
            </a:endParaRPr>
          </a:p>
        </p:txBody>
      </p:sp>
      <p:sp>
        <p:nvSpPr>
          <p:cNvPr id="149" name="Google Shape;149;p26"/>
          <p:cNvSpPr/>
          <p:nvPr/>
        </p:nvSpPr>
        <p:spPr>
          <a:xfrm>
            <a:off x="745025" y="4178875"/>
            <a:ext cx="86100" cy="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30100" y="4312525"/>
            <a:ext cx="8123400" cy="57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Gradient Boosting gave us accuracy </a:t>
            </a:r>
            <a:r>
              <a:rPr lang="en-US" b="1" dirty="0" err="1"/>
              <a:t>upto</a:t>
            </a:r>
            <a:r>
              <a:rPr lang="en-US" b="1" dirty="0"/>
              <a:t> 85% which was greater than DECISION TREE</a:t>
            </a:r>
            <a:endParaRP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9272E"/>
                </a:solidFill>
              </a:rPr>
              <a:t> Implementing Algorithms </a:t>
            </a:r>
            <a:endParaRPr/>
          </a:p>
        </p:txBody>
      </p:sp>
      <p:sp>
        <p:nvSpPr>
          <p:cNvPr id="157" name="Google Shape;157;p27"/>
          <p:cNvSpPr/>
          <p:nvPr/>
        </p:nvSpPr>
        <p:spPr>
          <a:xfrm>
            <a:off x="558800" y="1506775"/>
            <a:ext cx="3915000" cy="2707800"/>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1800"/>
              </a:spcBef>
              <a:spcAft>
                <a:spcPts val="0"/>
              </a:spcAft>
              <a:buNone/>
            </a:pPr>
            <a:r>
              <a:rPr lang="en-US" sz="1700" b="1" dirty="0">
                <a:highlight>
                  <a:srgbClr val="FFFFFF"/>
                </a:highlight>
              </a:rPr>
              <a:t>RANDOM FOREST</a:t>
            </a:r>
            <a:endParaRPr sz="1700" b="1"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MSE : 12.85</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RMSE : 3.85</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MAE : 2.42</a:t>
            </a:r>
            <a:endParaRPr sz="1800" dirty="0">
              <a:highlight>
                <a:srgbClr val="FFFFFF"/>
              </a:highlight>
            </a:endParaRPr>
          </a:p>
          <a:p>
            <a:pPr marL="0" lvl="0" indent="0" algn="l" rtl="0">
              <a:lnSpc>
                <a:spcPct val="110795"/>
              </a:lnSpc>
              <a:spcBef>
                <a:spcPts val="400"/>
              </a:spcBef>
              <a:spcAft>
                <a:spcPts val="0"/>
              </a:spcAft>
              <a:buNone/>
            </a:pPr>
            <a:r>
              <a:rPr lang="en-US" sz="1800" dirty="0">
                <a:highlight>
                  <a:srgbClr val="FFFFFF"/>
                </a:highlight>
              </a:rPr>
              <a:t>Score with test data: 0.91</a:t>
            </a:r>
            <a:endParaRPr sz="1800" dirty="0">
              <a:highlight>
                <a:srgbClr val="FFFFFF"/>
              </a:highlight>
            </a:endParaRPr>
          </a:p>
          <a:p>
            <a:pPr marL="0" lvl="0" indent="0" algn="l" rtl="0">
              <a:lnSpc>
                <a:spcPct val="100000"/>
              </a:lnSpc>
              <a:spcBef>
                <a:spcPts val="1800"/>
              </a:spcBef>
              <a:spcAft>
                <a:spcPts val="400"/>
              </a:spcAft>
              <a:buNone/>
            </a:pPr>
            <a:endParaRPr sz="1700" b="1" dirty="0">
              <a:highlight>
                <a:srgbClr val="FFFFFF"/>
              </a:highlight>
            </a:endParaRPr>
          </a:p>
        </p:txBody>
      </p:sp>
      <p:sp>
        <p:nvSpPr>
          <p:cNvPr id="158" name="Google Shape;158;p27"/>
          <p:cNvSpPr/>
          <p:nvPr/>
        </p:nvSpPr>
        <p:spPr>
          <a:xfrm>
            <a:off x="5100600" y="1506775"/>
            <a:ext cx="3731700" cy="2707800"/>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sz="1700" b="1" dirty="0">
                <a:highlight>
                  <a:srgbClr val="FFFFFF"/>
                </a:highlight>
              </a:rPr>
              <a:t>XGBOOSTING</a:t>
            </a:r>
            <a:endParaRPr sz="1700" b="1"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MSE : 11.65</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RMSE :3.41</a:t>
            </a:r>
            <a:endParaRPr sz="1800" dirty="0">
              <a:highlight>
                <a:srgbClr val="FFFFFF"/>
              </a:highlight>
            </a:endParaRPr>
          </a:p>
          <a:p>
            <a:pPr marL="0" lvl="0" indent="0" algn="l" rtl="0">
              <a:lnSpc>
                <a:spcPct val="100000"/>
              </a:lnSpc>
              <a:spcBef>
                <a:spcPts val="1800"/>
              </a:spcBef>
              <a:spcAft>
                <a:spcPts val="0"/>
              </a:spcAft>
              <a:buNone/>
            </a:pPr>
            <a:r>
              <a:rPr lang="en-US" sz="1800" dirty="0">
                <a:highlight>
                  <a:srgbClr val="FFFFFF"/>
                </a:highlight>
              </a:rPr>
              <a:t>MAE : 2.38</a:t>
            </a:r>
            <a:endParaRPr sz="1800" dirty="0">
              <a:highlight>
                <a:srgbClr val="FFFFFF"/>
              </a:highlight>
            </a:endParaRPr>
          </a:p>
          <a:p>
            <a:pPr marL="0" lvl="0" indent="0" algn="l" rtl="0">
              <a:lnSpc>
                <a:spcPct val="100000"/>
              </a:lnSpc>
              <a:spcBef>
                <a:spcPts val="400"/>
              </a:spcBef>
              <a:spcAft>
                <a:spcPts val="0"/>
              </a:spcAft>
              <a:buNone/>
            </a:pPr>
            <a:r>
              <a:rPr lang="en-US" sz="1800" dirty="0">
                <a:highlight>
                  <a:srgbClr val="FFFFFF"/>
                </a:highlight>
              </a:rPr>
              <a:t>Score with test data : 0.92</a:t>
            </a:r>
            <a:endParaRPr sz="1800" dirty="0">
              <a:highlight>
                <a:srgbClr val="FFFFFF"/>
              </a:highlight>
            </a:endParaRPr>
          </a:p>
          <a:p>
            <a:pPr marL="0" lvl="0" indent="0" algn="l" rtl="0">
              <a:lnSpc>
                <a:spcPct val="115000"/>
              </a:lnSpc>
              <a:spcBef>
                <a:spcPts val="1800"/>
              </a:spcBef>
              <a:spcAft>
                <a:spcPts val="400"/>
              </a:spcAft>
              <a:buNone/>
            </a:pPr>
            <a:endParaRPr sz="1700" b="1" dirty="0">
              <a:highlight>
                <a:srgbClr val="FFFFFF"/>
              </a:highlight>
            </a:endParaRPr>
          </a:p>
        </p:txBody>
      </p:sp>
      <p:sp>
        <p:nvSpPr>
          <p:cNvPr id="159" name="Google Shape;159;p27"/>
          <p:cNvSpPr/>
          <p:nvPr/>
        </p:nvSpPr>
        <p:spPr>
          <a:xfrm>
            <a:off x="501450" y="4384150"/>
            <a:ext cx="8345100" cy="57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t>As compare to all of  the algorithm XGBOOSTING after a hyperparameter tuning  gave us highest accuracy up to 92%</a:t>
            </a:r>
            <a:endParaRPr sz="1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212121"/>
                </a:solidFill>
              </a:rPr>
              <a:t>Challenges</a:t>
            </a:r>
            <a:endParaRPr b="1">
              <a:solidFill>
                <a:srgbClr val="212121"/>
              </a:solidFill>
            </a:endParaRPr>
          </a:p>
        </p:txBody>
      </p:sp>
      <p:sp>
        <p:nvSpPr>
          <p:cNvPr id="166" name="Google Shape;166;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Large Dataset to handle.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plotting  of Graphs to analyse.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Feature engineering</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Feature selection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Optimising the model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Calculation of R2 score.</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4005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000000"/>
                </a:solidFill>
              </a:rPr>
              <a:t>Conclusion</a:t>
            </a:r>
            <a:endParaRPr b="1">
              <a:solidFill>
                <a:srgbClr val="000000"/>
              </a:solidFill>
            </a:endParaRPr>
          </a:p>
        </p:txBody>
      </p:sp>
      <p:sp>
        <p:nvSpPr>
          <p:cNvPr id="172" name="Google Shape;172;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00000"/>
              </a:lnSpc>
              <a:buClrTx/>
              <a:buSzPct val="128000"/>
              <a:buFont typeface="Arial" panose="020B0604020202020204" pitchFamily="34" charset="0"/>
              <a:buChar char="•"/>
            </a:pPr>
            <a:r>
              <a:rPr lang="en-US" b="1" dirty="0">
                <a:solidFill>
                  <a:srgbClr val="09272E"/>
                </a:solidFill>
              </a:rPr>
              <a:t>Month 5th,6th,7th and 10th gave us most of the Traffic of demand</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bike rental count is high during working days than non working day. </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people are generally prefer to bike at high temperatures, and when little windy</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bike rentals counts in Autumn &amp; Summer seasons is highest,</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bike rentals counts was  lowest in winter season.</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There we observed negative relation between humidity and bike count as increasing in humidity lead it to decreases in the number of bike counts </a:t>
            </a:r>
            <a:endParaRPr b="1" dirty="0">
              <a:solidFill>
                <a:srgbClr val="09272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00000"/>
                </a:solidFill>
              </a:rPr>
              <a:t>Conclusion</a:t>
            </a:r>
            <a:endParaRPr/>
          </a:p>
        </p:txBody>
      </p:sp>
      <p:sp>
        <p:nvSpPr>
          <p:cNvPr id="178" name="Google Shape;178;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dirty="0">
                <a:solidFill>
                  <a:srgbClr val="000000"/>
                </a:solidFill>
                <a:highlight>
                  <a:srgbClr val="FFFFFF"/>
                </a:highlight>
              </a:rPr>
              <a:t>we implemented 6 machine learning algorithms Linear Regression, Lasso, gradient boost , Decision tree, Random Forest and </a:t>
            </a:r>
            <a:r>
              <a:rPr lang="en-US" dirty="0" err="1">
                <a:solidFill>
                  <a:srgbClr val="000000"/>
                </a:solidFill>
                <a:highlight>
                  <a:srgbClr val="FFFFFF"/>
                </a:highlight>
              </a:rPr>
              <a:t>XGBoost</a:t>
            </a:r>
            <a:r>
              <a:rPr lang="en-US" dirty="0">
                <a:solidFill>
                  <a:srgbClr val="000000"/>
                </a:solidFill>
                <a:highlight>
                  <a:srgbClr val="FFFFFF"/>
                </a:highlight>
              </a:rPr>
              <a:t> . None of them showed overfitting . </a:t>
            </a:r>
            <a:r>
              <a:rPr lang="en-US" b="1" dirty="0">
                <a:solidFill>
                  <a:srgbClr val="000000"/>
                </a:solidFill>
                <a:highlight>
                  <a:srgbClr val="FFFFFF"/>
                </a:highlight>
              </a:rPr>
              <a:t>XGBOOST model after hyperparameter tuning has given us accuracy </a:t>
            </a:r>
            <a:r>
              <a:rPr lang="en-US" b="1" dirty="0" err="1">
                <a:solidFill>
                  <a:srgbClr val="000000"/>
                </a:solidFill>
                <a:highlight>
                  <a:srgbClr val="FFFFFF"/>
                </a:highlight>
              </a:rPr>
              <a:t>upto</a:t>
            </a:r>
            <a:r>
              <a:rPr lang="en-US" b="1" dirty="0">
                <a:solidFill>
                  <a:srgbClr val="000000"/>
                </a:solidFill>
                <a:highlight>
                  <a:srgbClr val="FFFFFF"/>
                </a:highlight>
              </a:rPr>
              <a:t> 92%</a:t>
            </a:r>
            <a:r>
              <a:rPr lang="en-US" dirty="0">
                <a:solidFill>
                  <a:srgbClr val="000000"/>
                </a:solidFill>
                <a:highlight>
                  <a:srgbClr val="FFFFFF"/>
                </a:highlight>
              </a:rPr>
              <a:t> which is pretty good for prediction and choosing it for deployment. As rental Bike share systems have been growing across the world. our analysis and trained model will surely help to predict demand of the bikes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p14">
            <a:extLst>
              <a:ext uri="{FF2B5EF4-FFF2-40B4-BE49-F238E27FC236}">
                <a16:creationId xmlns:a16="http://schemas.microsoft.com/office/drawing/2014/main" id="{52985CD2-3E45-4EBE-A7D7-1CFD7A1274C1}"/>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a:solidFill>
                  <a:srgbClr val="09272E"/>
                </a:solidFill>
              </a:rPr>
              <a:t>Table of Content</a:t>
            </a:r>
            <a:endParaRPr dirty="0"/>
          </a:p>
        </p:txBody>
      </p:sp>
      <p:sp>
        <p:nvSpPr>
          <p:cNvPr id="5" name="TextBox 4">
            <a:extLst>
              <a:ext uri="{FF2B5EF4-FFF2-40B4-BE49-F238E27FC236}">
                <a16:creationId xmlns:a16="http://schemas.microsoft.com/office/drawing/2014/main" id="{9A9870C7-D25A-425F-91FC-C4B989F98CE2}"/>
              </a:ext>
            </a:extLst>
          </p:cNvPr>
          <p:cNvSpPr txBox="1"/>
          <p:nvPr/>
        </p:nvSpPr>
        <p:spPr>
          <a:xfrm>
            <a:off x="780586" y="1234068"/>
            <a:ext cx="7917366" cy="3569310"/>
          </a:xfrm>
          <a:prstGeom prst="rect">
            <a:avLst/>
          </a:prstGeom>
          <a:noFill/>
        </p:spPr>
        <p:txBody>
          <a:bodyPr wrap="square" rtlCol="0">
            <a:spAutoFit/>
          </a:bodyPr>
          <a:lstStyle/>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Introduction</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Reason Behind the Project</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Project Description</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Dataset Information</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Data Summary</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Features Analysis</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Data Preprocessing</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Exploratory Data Analysis</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Implementing Algorithms</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Challenges</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Conclusion</a:t>
            </a:r>
          </a:p>
        </p:txBody>
      </p:sp>
    </p:spTree>
    <p:extLst>
      <p:ext uri="{BB962C8B-B14F-4D97-AF65-F5344CB8AC3E}">
        <p14:creationId xmlns:p14="http://schemas.microsoft.com/office/powerpoint/2010/main" val="404899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ctr" rtl="0">
              <a:lnSpc>
                <a:spcPct val="115000"/>
              </a:lnSpc>
              <a:spcBef>
                <a:spcPts val="0"/>
              </a:spcBef>
              <a:spcAft>
                <a:spcPts val="0"/>
              </a:spcAft>
              <a:buSzPts val="1800"/>
              <a:buNone/>
            </a:pPr>
            <a:endParaRPr sz="4700" b="1">
              <a:solidFill>
                <a:srgbClr val="000000"/>
              </a:solidFill>
            </a:endParaRPr>
          </a:p>
          <a:p>
            <a:pPr marL="457200" lvl="0" indent="-228600" algn="ctr" rtl="0">
              <a:lnSpc>
                <a:spcPct val="115000"/>
              </a:lnSpc>
              <a:spcBef>
                <a:spcPts val="0"/>
              </a:spcBef>
              <a:spcAft>
                <a:spcPts val="0"/>
              </a:spcAft>
              <a:buSzPts val="1800"/>
              <a:buNone/>
            </a:pPr>
            <a:r>
              <a:rPr lang="en-US" sz="4700" b="1">
                <a:solidFill>
                  <a:srgbClr val="000000"/>
                </a:solidFill>
              </a:rPr>
              <a:t>Thank  You.</a:t>
            </a:r>
            <a:endParaRPr sz="47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5E1C-9B9F-4542-835E-5F356B42F1FD}"/>
              </a:ext>
            </a:extLst>
          </p:cNvPr>
          <p:cNvSpPr>
            <a:spLocks noGrp="1"/>
          </p:cNvSpPr>
          <p:nvPr>
            <p:ph type="title"/>
          </p:nvPr>
        </p:nvSpPr>
        <p:spPr/>
        <p:txBody>
          <a:bodyPr/>
          <a:lstStyle/>
          <a:p>
            <a:pPr algn="ctr"/>
            <a:r>
              <a:rPr lang="en-US" sz="3200" b="1" dirty="0"/>
              <a:t>Introduction</a:t>
            </a:r>
            <a:endParaRPr lang="en-IN" b="1" dirty="0"/>
          </a:p>
        </p:txBody>
      </p:sp>
      <p:sp>
        <p:nvSpPr>
          <p:cNvPr id="6" name="TextBox 5">
            <a:extLst>
              <a:ext uri="{FF2B5EF4-FFF2-40B4-BE49-F238E27FC236}">
                <a16:creationId xmlns:a16="http://schemas.microsoft.com/office/drawing/2014/main" id="{367E0878-34FA-4A46-8AEE-53079437337C}"/>
              </a:ext>
            </a:extLst>
          </p:cNvPr>
          <p:cNvSpPr txBox="1"/>
          <p:nvPr/>
        </p:nvSpPr>
        <p:spPr>
          <a:xfrm>
            <a:off x="698810" y="1576039"/>
            <a:ext cx="8133490" cy="2856167"/>
          </a:xfrm>
          <a:prstGeom prst="rect">
            <a:avLst/>
          </a:prstGeom>
          <a:noFill/>
        </p:spPr>
        <p:txBody>
          <a:bodyPr wrap="square" rtlCol="0">
            <a:spAutoFit/>
          </a:bodyPr>
          <a:lstStyle/>
          <a:p>
            <a:pPr marL="285750" indent="-285750">
              <a:lnSpc>
                <a:spcPct val="115000"/>
              </a:lnSpc>
              <a:buClrTx/>
              <a:buSzPct val="120000"/>
              <a:buFont typeface="Arial" panose="020B0604020202020204" pitchFamily="34" charset="0"/>
              <a:buChar char="•"/>
              <a:tabLst>
                <a:tab pos="299720" algn="l"/>
              </a:tabLst>
            </a:pPr>
            <a:r>
              <a:rPr lang="en-US" sz="1800" b="1" dirty="0">
                <a:solidFill>
                  <a:srgbClr val="09272E"/>
                </a:solidFill>
                <a:latin typeface="+mj-lt"/>
              </a:rPr>
              <a:t>Bike sharing systems are a type of bicycle rental service in which the  procedure of obtaining a membership, renting a bike, and returning the  bike is all done through a network of kiosks located around a city.</a:t>
            </a:r>
          </a:p>
          <a:p>
            <a:pPr marL="285750" indent="-285750">
              <a:lnSpc>
                <a:spcPct val="115000"/>
              </a:lnSpc>
              <a:buClrTx/>
              <a:buSzPct val="120000"/>
              <a:buFont typeface="Arial" panose="020B0604020202020204" pitchFamily="34" charset="0"/>
              <a:buChar char="•"/>
              <a:tabLst>
                <a:tab pos="299720" algn="l"/>
              </a:tabLst>
            </a:pPr>
            <a:r>
              <a:rPr lang="en-US" sz="1800" b="1" dirty="0">
                <a:solidFill>
                  <a:srgbClr val="09272E"/>
                </a:solidFill>
                <a:latin typeface="+mj-lt"/>
              </a:rPr>
              <a:t>People can rent a bike from one location and return it to a different</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location on an as-needed basis using these systems.</a:t>
            </a:r>
          </a:p>
          <a:p>
            <a:pPr marL="285750" indent="-285750">
              <a:lnSpc>
                <a:spcPct val="115000"/>
              </a:lnSpc>
              <a:buClrTx/>
              <a:buSzPct val="120000"/>
              <a:buFont typeface="Arial" panose="020B0604020202020204" pitchFamily="34" charset="0"/>
              <a:buChar char="•"/>
              <a:tabLst>
                <a:tab pos="299720" algn="l"/>
              </a:tabLst>
            </a:pPr>
            <a:r>
              <a:rPr lang="en-US" sz="1800" b="1" dirty="0">
                <a:solidFill>
                  <a:srgbClr val="09272E"/>
                </a:solidFill>
                <a:latin typeface="+mj-lt"/>
              </a:rPr>
              <a:t>The purpose of this study is to estimate bike rental demand by combining  past bike usage trends with meteorological data. The data set consists of  two years' worth of hourly rental data</a:t>
            </a:r>
            <a:r>
              <a:rPr lang="en-US" sz="1400" dirty="0">
                <a:latin typeface="+mj-lt"/>
                <a:cs typeface="Arial MT"/>
              </a:rPr>
              <a:t>.</a:t>
            </a:r>
          </a:p>
          <a:p>
            <a:endParaRPr lang="en-IN" dirty="0"/>
          </a:p>
        </p:txBody>
      </p:sp>
    </p:spTree>
    <p:extLst>
      <p:ext uri="{BB962C8B-B14F-4D97-AF65-F5344CB8AC3E}">
        <p14:creationId xmlns:p14="http://schemas.microsoft.com/office/powerpoint/2010/main" val="322100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latin typeface="Arial"/>
                <a:ea typeface="Arial"/>
                <a:cs typeface="Arial"/>
                <a:sym typeface="Arial"/>
              </a:rPr>
              <a:t>Reason Behind the Project</a:t>
            </a:r>
            <a:endParaRPr/>
          </a:p>
        </p:txBody>
      </p:sp>
      <p:sp>
        <p:nvSpPr>
          <p:cNvPr id="67" name="Google Shape;6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just" rtl="0">
              <a:lnSpc>
                <a:spcPct val="115000"/>
              </a:lnSpc>
              <a:spcBef>
                <a:spcPts val="0"/>
              </a:spcBef>
              <a:spcAft>
                <a:spcPts val="0"/>
              </a:spcAft>
              <a:buSzPts val="1800"/>
              <a:buNone/>
            </a:pPr>
            <a:endParaRPr b="0" i="0" dirty="0">
              <a:solidFill>
                <a:srgbClr val="212121"/>
              </a:solidFill>
              <a:latin typeface="Roboto"/>
              <a:ea typeface="Roboto"/>
              <a:cs typeface="Roboto"/>
              <a:sym typeface="Roboto"/>
            </a:endParaRPr>
          </a:p>
          <a:p>
            <a:pPr marL="0" indent="0">
              <a:buNone/>
            </a:pPr>
            <a:r>
              <a:rPr lang="en-US" b="1" dirty="0">
                <a:solidFill>
                  <a:srgbClr val="09272E"/>
                </a:solidFill>
                <a:sym typeface="Roboto"/>
              </a:rPr>
              <a:t>Bike share systems have been growing in popularity across the nations. The concept is simple. There are racks of bikes set up around the city, and people can rent a bike for a short period of time, even if only to get from point A to point B.Covid-19 has had a significant impact on shared mobility and more particularly on the use of shared bikes. As people reassess ground transportation options in the face of the COVID-19 pandemic, many are choosing isolated modes such as sharing bikes over public transportation.</a:t>
            </a:r>
            <a:endParaRPr b="1" dirty="0">
              <a:solidFill>
                <a:srgbClr val="09272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rPr>
              <a:t>Dataset Information</a:t>
            </a:r>
            <a:endParaRPr/>
          </a:p>
        </p:txBody>
      </p:sp>
      <p:sp>
        <p:nvSpPr>
          <p:cNvPr id="73" name="Google Shape;7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b="0" i="0" dirty="0">
              <a:solidFill>
                <a:srgbClr val="24292F"/>
              </a:solidFill>
              <a:latin typeface="Arial"/>
              <a:ea typeface="Arial"/>
              <a:cs typeface="Arial"/>
              <a:sym typeface="Arial"/>
            </a:endParaRPr>
          </a:p>
          <a:p>
            <a:pPr marL="0" lvl="0" indent="0">
              <a:buNone/>
            </a:pPr>
            <a:r>
              <a:rPr lang="en-US" b="1" dirty="0">
                <a:solidFill>
                  <a:srgbClr val="09272E"/>
                </a:solidFill>
                <a:sym typeface="Roboto"/>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The dataset contains weather information (Temperature, Humidity, Windspeed, Visibility, Dewpoint, Solar radiation, Snowfall, Rainfall), the number of bikes rented per hour and date information.</a:t>
            </a:r>
            <a:endParaRPr b="1" dirty="0">
              <a:solidFill>
                <a:srgbClr val="09272E"/>
              </a:solidFill>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rPr>
              <a:t>Dataset Summary</a:t>
            </a:r>
            <a:endParaRPr/>
          </a:p>
        </p:txBody>
      </p:sp>
      <p:sp>
        <p:nvSpPr>
          <p:cNvPr id="79" name="Google Shape;79;p17"/>
          <p:cNvSpPr txBox="1">
            <a:spLocks noGrp="1"/>
          </p:cNvSpPr>
          <p:nvPr>
            <p:ph type="body" idx="1"/>
          </p:nvPr>
        </p:nvSpPr>
        <p:spPr>
          <a:xfrm>
            <a:off x="0" y="1085975"/>
            <a:ext cx="9144000" cy="4057500"/>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Date : year-month-day</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Rented Bike count - Count of bikes rented at each hour</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Hour - Hour of the day</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Temperature-Temperature in Celsius</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Humidity - %</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Wind speed - m/s</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Visibility - 10m</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Dew point temperature - Celsius</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Solar radiation - MJ/m2</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Rainfall - mm</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Snowfall - cm</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Seasons - Winter, Spring, Summer, Autumn</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Holiday - Holiday/No holiday</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Functional Day – No </a:t>
            </a:r>
            <a:r>
              <a:rPr lang="en-US" b="1" dirty="0" err="1">
                <a:solidFill>
                  <a:srgbClr val="09272E"/>
                </a:solidFill>
                <a:sym typeface="Roboto"/>
              </a:rPr>
              <a:t>Func</a:t>
            </a:r>
            <a:r>
              <a:rPr lang="en-US" b="1" dirty="0">
                <a:solidFill>
                  <a:srgbClr val="09272E"/>
                </a:solidFill>
                <a:sym typeface="Roboto"/>
              </a:rPr>
              <a:t>(Non Functional Hours), Fun(Functional hours</a:t>
            </a:r>
            <a:r>
              <a:rPr lang="en-US" sz="1600" b="0" i="0" dirty="0">
                <a:solidFill>
                  <a:srgbClr val="212121"/>
                </a:solidFill>
                <a:latin typeface="Roboto"/>
                <a:ea typeface="Roboto"/>
                <a:cs typeface="Roboto"/>
                <a:sym typeface="Roboto"/>
              </a:rPr>
              <a:t>)</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solidFill>
                  <a:srgbClr val="09272E"/>
                </a:solidFill>
                <a:latin typeface="Arial"/>
                <a:ea typeface="Arial"/>
                <a:cs typeface="Arial"/>
                <a:sym typeface="Arial"/>
              </a:rPr>
              <a:t>Data Preprocessing</a:t>
            </a:r>
            <a:endParaRPr/>
          </a:p>
        </p:txBody>
      </p:sp>
      <p:sp>
        <p:nvSpPr>
          <p:cNvPr id="85" name="Google Shape;85;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indent="0">
              <a:buNone/>
            </a:pPr>
            <a:r>
              <a:rPr lang="en-US" b="1" dirty="0">
                <a:solidFill>
                  <a:srgbClr val="09272E"/>
                </a:solidFill>
                <a:sym typeface="Roboto"/>
              </a:rPr>
              <a:t>There were No Missing Values ,No Duplicate ,No null values. Clean data did our most of the preprocessing. The dataset shows hourly rental data for one year (1 December 2017 to 31 November(2018)(365 days).we consider this as a single year data. we converted the "date" column into 3 different column "year", "month", "day". We changed the names of some features for our convenience '</a:t>
            </a:r>
            <a:r>
              <a:rPr lang="en-US" b="1" dirty="0" err="1">
                <a:solidFill>
                  <a:srgbClr val="09272E"/>
                </a:solidFill>
                <a:sym typeface="Roboto"/>
              </a:rPr>
              <a:t>Rented_Bike_Count</a:t>
            </a:r>
            <a:r>
              <a:rPr lang="en-US" b="1" dirty="0">
                <a:solidFill>
                  <a:srgbClr val="09272E"/>
                </a:solidFill>
                <a:sym typeface="Roboto"/>
              </a:rPr>
              <a:t>', 'Hour', 'Temperature', 'Humidity', '</a:t>
            </a:r>
            <a:r>
              <a:rPr lang="en-US" b="1" dirty="0" err="1">
                <a:solidFill>
                  <a:srgbClr val="09272E"/>
                </a:solidFill>
                <a:sym typeface="Roboto"/>
              </a:rPr>
              <a:t>Wind_speed</a:t>
            </a:r>
            <a:r>
              <a:rPr lang="en-US" b="1" dirty="0">
                <a:solidFill>
                  <a:srgbClr val="09272E"/>
                </a:solidFill>
                <a:sym typeface="Roboto"/>
              </a:rPr>
              <a:t>', 'Visibility', ‘</a:t>
            </a:r>
            <a:r>
              <a:rPr lang="en-US" b="1" dirty="0" err="1">
                <a:solidFill>
                  <a:srgbClr val="09272E"/>
                </a:solidFill>
                <a:sym typeface="Roboto"/>
              </a:rPr>
              <a:t>Dew_point_temperature</a:t>
            </a:r>
            <a:r>
              <a:rPr lang="en-US" b="1" dirty="0">
                <a:solidFill>
                  <a:srgbClr val="09272E"/>
                </a:solidFill>
                <a:sym typeface="Roboto"/>
              </a:rPr>
              <a:t>', '</a:t>
            </a:r>
            <a:r>
              <a:rPr lang="en-US" b="1" dirty="0" err="1">
                <a:solidFill>
                  <a:srgbClr val="09272E"/>
                </a:solidFill>
                <a:sym typeface="Roboto"/>
              </a:rPr>
              <a:t>Solar_Radiation</a:t>
            </a:r>
            <a:r>
              <a:rPr lang="en-US" b="1" dirty="0">
                <a:solidFill>
                  <a:srgbClr val="09272E"/>
                </a:solidFill>
                <a:sym typeface="Roboto"/>
              </a:rPr>
              <a:t>', 'Rainfall', 'Snowfall', 'Seasons', 'Holiday', '</a:t>
            </a:r>
            <a:r>
              <a:rPr lang="en-US" b="1" dirty="0" err="1">
                <a:solidFill>
                  <a:srgbClr val="09272E"/>
                </a:solidFill>
                <a:sym typeface="Roboto"/>
              </a:rPr>
              <a:t>Functioning_Day</a:t>
            </a:r>
            <a:r>
              <a:rPr lang="en-US" b="1" dirty="0">
                <a:solidFill>
                  <a:srgbClr val="09272E"/>
                </a:solidFill>
                <a:sym typeface="Roboto"/>
              </a:rPr>
              <a:t>', 'month','</a:t>
            </a:r>
            <a:r>
              <a:rPr lang="en-US" b="1" dirty="0" err="1">
                <a:solidFill>
                  <a:srgbClr val="09272E"/>
                </a:solidFill>
                <a:sym typeface="Roboto"/>
              </a:rPr>
              <a:t>weekdays_weekend</a:t>
            </a:r>
            <a:r>
              <a:rPr lang="en-US" b="1" dirty="0">
                <a:solidFill>
                  <a:srgbClr val="09272E"/>
                </a:solidFill>
                <a:sym typeface="Roboto"/>
              </a:rPr>
              <a:t>'</a:t>
            </a:r>
            <a:endParaRPr b="1" dirty="0">
              <a:solidFill>
                <a:srgbClr val="09272E"/>
              </a:solidFill>
              <a:sym typeface="Roboto"/>
            </a:endParaRPr>
          </a:p>
          <a:p>
            <a:pPr marL="0" lvl="0" indent="0" algn="l" rtl="0">
              <a:lnSpc>
                <a:spcPct val="115000"/>
              </a:lnSpc>
              <a:spcBef>
                <a:spcPts val="2360"/>
              </a:spcBef>
              <a:spcAft>
                <a:spcPts val="0"/>
              </a:spcAft>
              <a:buSzPts val="1800"/>
              <a:buNone/>
            </a:pPr>
            <a:endParaRPr sz="1600" dirty="0">
              <a:latin typeface="Tahoma"/>
              <a:ea typeface="Tahoma"/>
              <a:cs typeface="Tahoma"/>
              <a:sym typeface="Tahoma"/>
            </a:endParaRPr>
          </a:p>
          <a:p>
            <a:pPr marL="0" lvl="0" indent="0" algn="l" rtl="0">
              <a:lnSpc>
                <a:spcPct val="115000"/>
              </a:lnSpc>
              <a:spcBef>
                <a:spcPts val="2360"/>
              </a:spcBef>
              <a:spcAft>
                <a:spcPts val="0"/>
              </a:spcAft>
              <a:buSzPts val="1800"/>
              <a:buNone/>
            </a:pPr>
            <a:endParaRPr sz="1600" dirty="0">
              <a:latin typeface="Tahoma"/>
              <a:ea typeface="Tahoma"/>
              <a:cs typeface="Tahoma"/>
              <a:sym typeface="Tahoma"/>
            </a:endParaRPr>
          </a:p>
          <a:p>
            <a:pPr marL="0" lvl="0" indent="0" algn="l" rtl="0">
              <a:lnSpc>
                <a:spcPct val="115000"/>
              </a:lnSpc>
              <a:spcBef>
                <a:spcPts val="2360"/>
              </a:spcBef>
              <a:spcAft>
                <a:spcPts val="0"/>
              </a:spcAft>
              <a:buSzPts val="1800"/>
              <a:buNone/>
            </a:pPr>
            <a:endParaRPr sz="1600" dirty="0">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800" b="1">
                <a:solidFill>
                  <a:srgbClr val="09272E"/>
                </a:solidFill>
                <a:latin typeface="Arial"/>
                <a:ea typeface="Arial"/>
                <a:cs typeface="Arial"/>
                <a:sym typeface="Arial"/>
              </a:rPr>
              <a:t> </a:t>
            </a:r>
            <a:r>
              <a:rPr lang="en-US" b="1">
                <a:solidFill>
                  <a:srgbClr val="09272E"/>
                </a:solidFill>
                <a:latin typeface="Arial"/>
                <a:ea typeface="Arial"/>
                <a:cs typeface="Arial"/>
                <a:sym typeface="Arial"/>
              </a:rPr>
              <a:t>ANALYSIS OF MONTH VARIABLE</a:t>
            </a:r>
            <a:endParaRPr/>
          </a:p>
        </p:txBody>
      </p:sp>
      <p:sp>
        <p:nvSpPr>
          <p:cNvPr id="91" name="Google Shape;91;p19"/>
          <p:cNvSpPr txBox="1">
            <a:spLocks noGrp="1"/>
          </p:cNvSpPr>
          <p:nvPr>
            <p:ph type="body" idx="1"/>
          </p:nvPr>
        </p:nvSpPr>
        <p:spPr>
          <a:xfrm>
            <a:off x="311700" y="1152475"/>
            <a:ext cx="8699296" cy="399102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t>e bar plot we can clearly say that from the month 5 to 10 the demand of the rented bike is high as compare to other months.</a:t>
            </a:r>
            <a:endParaRPr/>
          </a:p>
        </p:txBody>
      </p:sp>
      <p:pic>
        <p:nvPicPr>
          <p:cNvPr id="92" name="Google Shape;92;p19" descr="Chart, bar chart&#10;&#10;Description automatically generated"/>
          <p:cNvPicPr preferRelativeResize="0"/>
          <p:nvPr/>
        </p:nvPicPr>
        <p:blipFill rotWithShape="1">
          <a:blip r:embed="rId3">
            <a:alphaModFix/>
          </a:blip>
          <a:srcRect/>
          <a:stretch/>
        </p:blipFill>
        <p:spPr>
          <a:xfrm>
            <a:off x="0" y="1152475"/>
            <a:ext cx="9144000" cy="2920761"/>
          </a:xfrm>
          <a:prstGeom prst="rect">
            <a:avLst/>
          </a:prstGeom>
          <a:noFill/>
          <a:ln>
            <a:noFill/>
          </a:ln>
        </p:spPr>
      </p:pic>
      <p:sp>
        <p:nvSpPr>
          <p:cNvPr id="93" name="Google Shape;93;p19"/>
          <p:cNvSpPr/>
          <p:nvPr/>
        </p:nvSpPr>
        <p:spPr>
          <a:xfrm>
            <a:off x="432262" y="4131425"/>
            <a:ext cx="8636923" cy="723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rgbClr val="09272E"/>
                </a:solidFill>
                <a:latin typeface="Roboto"/>
                <a:ea typeface="Roboto"/>
                <a:cs typeface="Roboto"/>
                <a:sym typeface="Roboto"/>
              </a:rPr>
              <a:t>Above bar plot shows that from the month 5 to 10 the demand of the rented bike is high &amp; month 1 and 2 shows less demand as compare to other months.</a:t>
            </a:r>
            <a:endParaRPr sz="1600" b="1" i="0" u="none" strike="noStrike" cap="none">
              <a:solidFill>
                <a:srgbClr val="09272E"/>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US" b="1">
                <a:solidFill>
                  <a:srgbClr val="09272E"/>
                </a:solidFill>
              </a:rPr>
              <a:t>ANALYSIS OF HOUR VARIABLE</a:t>
            </a:r>
            <a:endParaRPr/>
          </a:p>
        </p:txBody>
      </p:sp>
      <p:sp>
        <p:nvSpPr>
          <p:cNvPr id="99" name="Google Shape;99;p20"/>
          <p:cNvSpPr txBox="1">
            <a:spLocks noGrp="1"/>
          </p:cNvSpPr>
          <p:nvPr>
            <p:ph type="body" idx="1"/>
          </p:nvPr>
        </p:nvSpPr>
        <p:spPr>
          <a:xfrm>
            <a:off x="311700" y="1152475"/>
            <a:ext cx="8520600" cy="3087016"/>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pic>
        <p:nvPicPr>
          <p:cNvPr id="100" name="Google Shape;100;p20" descr="Chart, bar chart&#10;&#10;Description automatically generated"/>
          <p:cNvPicPr preferRelativeResize="0"/>
          <p:nvPr/>
        </p:nvPicPr>
        <p:blipFill rotWithShape="1">
          <a:blip r:embed="rId3">
            <a:alphaModFix/>
          </a:blip>
          <a:srcRect/>
          <a:stretch/>
        </p:blipFill>
        <p:spPr>
          <a:xfrm>
            <a:off x="137160" y="1061492"/>
            <a:ext cx="8869680" cy="3020515"/>
          </a:xfrm>
          <a:prstGeom prst="rect">
            <a:avLst/>
          </a:prstGeom>
          <a:noFill/>
          <a:ln>
            <a:noFill/>
          </a:ln>
        </p:spPr>
      </p:pic>
      <p:sp>
        <p:nvSpPr>
          <p:cNvPr id="101" name="Google Shape;101;p20"/>
          <p:cNvSpPr/>
          <p:nvPr/>
        </p:nvSpPr>
        <p:spPr>
          <a:xfrm>
            <a:off x="623455" y="4239491"/>
            <a:ext cx="8287789" cy="6400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1111</Words>
  <Application>Microsoft Office PowerPoint</Application>
  <PresentationFormat>On-screen Show (16:9)</PresentationFormat>
  <Paragraphs>120</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Montserrat</vt:lpstr>
      <vt:lpstr>Roboto</vt:lpstr>
      <vt:lpstr>Arial</vt:lpstr>
      <vt:lpstr>Tahoma</vt:lpstr>
      <vt:lpstr>Simple Light</vt:lpstr>
      <vt:lpstr>          Capstone Project   Bike sharing demand prediction</vt:lpstr>
      <vt:lpstr>Table of Content</vt:lpstr>
      <vt:lpstr>Introduction</vt:lpstr>
      <vt:lpstr>Reason Behind the Project</vt:lpstr>
      <vt:lpstr>Dataset Information</vt:lpstr>
      <vt:lpstr>Dataset Summary</vt:lpstr>
      <vt:lpstr>Data Preprocessing</vt:lpstr>
      <vt:lpstr> ANALYSIS OF MONTH VARIABLE</vt:lpstr>
      <vt:lpstr>ANALYSIS OF HOUR VARIABLE</vt:lpstr>
      <vt:lpstr>ANALYSIS OF SEASON VARIABLE</vt:lpstr>
      <vt:lpstr>ANALYSIS OF HOURS W.R.T. SEASONS</vt:lpstr>
      <vt:lpstr>Heatmap</vt:lpstr>
      <vt:lpstr> Algorithms Used</vt:lpstr>
      <vt:lpstr> Implementing Algorithms </vt:lpstr>
      <vt:lpstr> Implementing Algorithms </vt:lpstr>
      <vt:lpstr> Implementing Algorithms </vt:lpstr>
      <vt:lpstr>Challenges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Seoul-bike-sharing-demand-prediction                                        </dc:title>
  <dc:creator>Nitin Bhila Pawar</dc:creator>
  <cp:lastModifiedBy>nitinpawar31798@gmail.com</cp:lastModifiedBy>
  <cp:revision>6</cp:revision>
  <dcterms:modified xsi:type="dcterms:W3CDTF">2022-09-28T11:44:34Z</dcterms:modified>
</cp:coreProperties>
</file>