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Tahoma" panose="020B060403050404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marthgangurde01/Seoul-bike-sharing-demand-predic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dirty="0">
                <a:solidFill>
                  <a:srgbClr val="1155CC"/>
                </a:solidFill>
                <a:highlight>
                  <a:srgbClr val="F6F8FA"/>
                </a:highlight>
                <a:uFill>
                  <a:noFill/>
                </a:uFill>
                <a:hlinkClick r:id="rId3">
                  <a:extLst>
                    <a:ext uri="{A12FA001-AC4F-418D-AE19-62706E023703}">
                      <ahyp:hlinkClr xmlns:ahyp="http://schemas.microsoft.com/office/drawing/2018/hyperlinkcolor" val="tx"/>
                    </a:ext>
                  </a:extLst>
                </a:hlinkClick>
              </a:rPr>
              <a:t>Seoul-bike-sharing-demand-prediction</a:t>
            </a:r>
            <a:endParaRPr sz="2800" b="1" dirty="0">
              <a:solidFill>
                <a:srgbClr val="1155CC"/>
              </a:solidFill>
              <a:highlight>
                <a:srgbClr val="F6F8FA"/>
              </a:highlight>
            </a:endParaRPr>
          </a:p>
          <a:p>
            <a:pPr marL="0" lvl="0" indent="0" algn="l" rtl="0">
              <a:lnSpc>
                <a:spcPct val="100000"/>
              </a:lnSpc>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1800" b="1" dirty="0">
                <a:solidFill>
                  <a:schemeClr val="lt1"/>
                </a:solidFill>
                <a:latin typeface="Montserrat"/>
                <a:ea typeface="Montserrat"/>
                <a:cs typeface="Montserrat"/>
                <a:sym typeface="Montserrat"/>
              </a:rPr>
              <a:t>                                     	</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HOURS W.R.T. SEASONS</a:t>
            </a:r>
            <a:endParaRPr/>
          </a:p>
        </p:txBody>
      </p:sp>
      <p:sp>
        <p:nvSpPr>
          <p:cNvPr id="115" name="Google Shape;115;p22"/>
          <p:cNvSpPr txBox="1">
            <a:spLocks noGrp="1"/>
          </p:cNvSpPr>
          <p:nvPr>
            <p:ph type="body" idx="1"/>
          </p:nvPr>
        </p:nvSpPr>
        <p:spPr>
          <a:xfrm>
            <a:off x="423948" y="1152475"/>
            <a:ext cx="8408351" cy="29457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p:txBody>
      </p:sp>
      <p:sp>
        <p:nvSpPr>
          <p:cNvPr id="117" name="Google Shape;117;p22"/>
          <p:cNvSpPr/>
          <p:nvPr/>
        </p:nvSpPr>
        <p:spPr>
          <a:xfrm>
            <a:off x="311700" y="4189615"/>
            <a:ext cx="8520599" cy="656705"/>
          </a:xfrm>
          <a:prstGeom prst="rect">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a:solidFill>
                  <a:schemeClr val="lt1"/>
                </a:solidFill>
              </a:rPr>
              <a:t>Hour-8 &amp; Hour-18 were the most demanded hours where as hour-4 showed us most lowest demand</a:t>
            </a:r>
            <a:endParaRPr sz="1600" b="1" i="0" u="none" strike="noStrike" cap="none">
              <a:solidFill>
                <a:schemeClr val="lt1"/>
              </a:solidFill>
            </a:endParaRPr>
          </a:p>
        </p:txBody>
      </p:sp>
      <p:pic>
        <p:nvPicPr>
          <p:cNvPr id="3" name="Picture 2">
            <a:extLst>
              <a:ext uri="{FF2B5EF4-FFF2-40B4-BE49-F238E27FC236}">
                <a16:creationId xmlns:a16="http://schemas.microsoft.com/office/drawing/2014/main" id="{903A72EA-AABD-4A53-A3F8-8886C798B9D5}"/>
              </a:ext>
            </a:extLst>
          </p:cNvPr>
          <p:cNvPicPr>
            <a:picLocks noChangeAspect="1"/>
          </p:cNvPicPr>
          <p:nvPr/>
        </p:nvPicPr>
        <p:blipFill rotWithShape="1">
          <a:blip r:embed="rId3"/>
          <a:srcRect l="5416" t="7479" b="4431"/>
          <a:stretch/>
        </p:blipFill>
        <p:spPr>
          <a:xfrm>
            <a:off x="773151" y="1179474"/>
            <a:ext cx="8059148" cy="28917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Heatmap</a:t>
            </a:r>
            <a:endParaRPr b="1">
              <a:solidFill>
                <a:srgbClr val="09272E"/>
              </a:solidFill>
              <a:latin typeface="Roboto"/>
              <a:ea typeface="Roboto"/>
              <a:cs typeface="Roboto"/>
              <a:sym typeface="Roboto"/>
            </a:endParaRPr>
          </a:p>
        </p:txBody>
      </p:sp>
      <p:sp>
        <p:nvSpPr>
          <p:cNvPr id="123" name="Google Shape;12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
        <p:nvSpPr>
          <p:cNvPr id="125" name="Google Shape;125;p23"/>
          <p:cNvSpPr/>
          <p:nvPr/>
        </p:nvSpPr>
        <p:spPr>
          <a:xfrm>
            <a:off x="435077" y="4365523"/>
            <a:ext cx="8266471" cy="47932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Here We can observe on the heatmap that most positively correlated variables to the rented bike count are:Temperature, DPT( dew point temperature), solar radiation</a:t>
            </a:r>
            <a:endParaRPr/>
          </a:p>
          <a:p>
            <a:pPr marL="0" marR="0" lvl="0" indent="0" algn="ctr"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EB5F3A31-754A-4E18-B4C3-CC3A93CE54C7}"/>
              </a:ext>
            </a:extLst>
          </p:cNvPr>
          <p:cNvPicPr>
            <a:picLocks noChangeAspect="1"/>
          </p:cNvPicPr>
          <p:nvPr/>
        </p:nvPicPr>
        <p:blipFill rotWithShape="1">
          <a:blip r:embed="rId3"/>
          <a:srcRect l="2020" t="9435" r="9066"/>
          <a:stretch/>
        </p:blipFill>
        <p:spPr>
          <a:xfrm>
            <a:off x="363739" y="1152475"/>
            <a:ext cx="7501588" cy="32130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 Algorithms</a:t>
            </a:r>
            <a:r>
              <a:rPr lang="en-US" b="1">
                <a:solidFill>
                  <a:srgbClr val="09272E"/>
                </a:solidFill>
              </a:rPr>
              <a:t> Used</a:t>
            </a:r>
            <a:endParaRPr/>
          </a:p>
        </p:txBody>
      </p:sp>
      <p:sp>
        <p:nvSpPr>
          <p:cNvPr id="131" name="Google Shape;131;p24"/>
          <p:cNvSpPr txBox="1">
            <a:spLocks noGrp="1"/>
          </p:cNvSpPr>
          <p:nvPr>
            <p:ph type="body" idx="1"/>
          </p:nvPr>
        </p:nvSpPr>
        <p:spPr>
          <a:xfrm>
            <a:off x="397675" y="1138150"/>
            <a:ext cx="8520600" cy="34164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1800"/>
              </a:spcBef>
              <a:spcAft>
                <a:spcPts val="0"/>
              </a:spcAft>
              <a:buClr>
                <a:srgbClr val="000000"/>
              </a:buClr>
              <a:buSzPts val="1700"/>
              <a:buChar char="●"/>
            </a:pPr>
            <a:r>
              <a:rPr lang="en-US" sz="1700" b="1" dirty="0">
                <a:solidFill>
                  <a:srgbClr val="000000"/>
                </a:solidFill>
                <a:highlight>
                  <a:srgbClr val="FFFFFF"/>
                </a:highlight>
              </a:rPr>
              <a:t>LINEAR REGRESSION</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DECISION TREE</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RANDOM FOREST</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endParaRPr sz="1700" b="1" dirty="0">
              <a:solidFill>
                <a:srgbClr val="000000"/>
              </a:solidFill>
              <a:highlight>
                <a:srgbClr val="FFFFFF"/>
              </a:highlight>
            </a:endParaRPr>
          </a:p>
          <a:p>
            <a:pPr marL="0" lvl="0" indent="0" algn="l" rtl="0">
              <a:spcBef>
                <a:spcPts val="1800"/>
              </a:spcBef>
              <a:spcAft>
                <a:spcPts val="0"/>
              </a:spcAft>
              <a:buNone/>
            </a:pPr>
            <a:endParaRPr sz="1700" b="1" dirty="0">
              <a:solidFill>
                <a:srgbClr val="000000"/>
              </a:solidFill>
              <a:highlight>
                <a:srgbClr val="FFFFFF"/>
              </a:highlight>
            </a:endParaRPr>
          </a:p>
          <a:p>
            <a:pPr marL="457200" lvl="0" indent="-228600" algn="l" rtl="0">
              <a:lnSpc>
                <a:spcPct val="115000"/>
              </a:lnSpc>
              <a:spcBef>
                <a:spcPts val="400"/>
              </a:spcBef>
              <a:spcAft>
                <a:spcPts val="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US" b="1">
                <a:solidFill>
                  <a:srgbClr val="09272E"/>
                </a:solidFill>
              </a:rPr>
              <a:t> Implementing Algorithms </a:t>
            </a:r>
            <a:endParaRPr/>
          </a:p>
        </p:txBody>
      </p:sp>
      <p:sp>
        <p:nvSpPr>
          <p:cNvPr id="137" name="Google Shape;137;p25"/>
          <p:cNvSpPr txBox="1">
            <a:spLocks noGrp="1"/>
          </p:cNvSpPr>
          <p:nvPr>
            <p:ph type="body" idx="1"/>
          </p:nvPr>
        </p:nvSpPr>
        <p:spPr>
          <a:xfrm>
            <a:off x="311700" y="1152475"/>
            <a:ext cx="8520600" cy="2887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
        <p:nvSpPr>
          <p:cNvPr id="138" name="Google Shape;138;p25"/>
          <p:cNvSpPr/>
          <p:nvPr/>
        </p:nvSpPr>
        <p:spPr>
          <a:xfrm>
            <a:off x="644725" y="1377775"/>
            <a:ext cx="35817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LINEAR REGRESSION</a:t>
            </a:r>
            <a:endParaRPr dirty="0">
              <a:highlight>
                <a:srgbClr val="FFFFFF"/>
              </a:highlight>
            </a:endParaRPr>
          </a:p>
          <a:p>
            <a:pPr marL="0" lvl="0" indent="0" algn="just" rtl="0">
              <a:spcBef>
                <a:spcPts val="400"/>
              </a:spcBef>
              <a:spcAft>
                <a:spcPts val="0"/>
              </a:spcAft>
              <a:buNone/>
            </a:pPr>
            <a:r>
              <a:rPr lang="en-US" sz="2000" dirty="0">
                <a:highlight>
                  <a:srgbClr val="FFFFFF"/>
                </a:highlight>
              </a:rPr>
              <a:t>MSE	 : 35.46</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5.84</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4.56</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R2 	: 0.77</a:t>
            </a:r>
            <a:endParaRPr sz="2000" dirty="0">
              <a:highlight>
                <a:srgbClr val="FFFFFF"/>
              </a:highlight>
            </a:endParaRPr>
          </a:p>
        </p:txBody>
      </p:sp>
      <p:sp>
        <p:nvSpPr>
          <p:cNvPr id="139" name="Google Shape;139;p25"/>
          <p:cNvSpPr/>
          <p:nvPr/>
        </p:nvSpPr>
        <p:spPr>
          <a:xfrm>
            <a:off x="4572000" y="1377775"/>
            <a:ext cx="37665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LASSO REGRESSION</a:t>
            </a:r>
            <a:endParaRPr sz="2000" b="1" dirty="0">
              <a:highlight>
                <a:srgbClr val="FFFFFF"/>
              </a:highlight>
            </a:endParaRPr>
          </a:p>
          <a:p>
            <a:pPr marL="0" lvl="0" indent="0" algn="just" rtl="0">
              <a:spcBef>
                <a:spcPts val="400"/>
              </a:spcBef>
              <a:spcAft>
                <a:spcPts val="0"/>
              </a:spcAft>
              <a:buNone/>
            </a:pPr>
            <a:r>
              <a:rPr lang="en-US" sz="2000" dirty="0">
                <a:highlight>
                  <a:srgbClr val="FFFFFF"/>
                </a:highlight>
              </a:rPr>
              <a:t>MSE    : 89.31</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9.49</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7.20</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R2       : 0.41</a:t>
            </a:r>
            <a:endParaRPr sz="2100" b="1" dirty="0">
              <a:highlight>
                <a:srgbClr val="FFFFFF"/>
              </a:highlight>
            </a:endParaRPr>
          </a:p>
        </p:txBody>
      </p:sp>
      <p:sp>
        <p:nvSpPr>
          <p:cNvPr id="140" name="Google Shape;140;p25"/>
          <p:cNvSpPr/>
          <p:nvPr/>
        </p:nvSpPr>
        <p:spPr>
          <a:xfrm>
            <a:off x="558775" y="4025975"/>
            <a:ext cx="7779900" cy="67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a:t>LINEAR REGRESSION performed  well with accuracy 77% as compare to LASSO REGRESSION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46" name="Google Shape;146;p26"/>
          <p:cNvSpPr txBox="1">
            <a:spLocks noGrp="1"/>
          </p:cNvSpPr>
          <p:nvPr>
            <p:ph type="body" idx="1"/>
          </p:nvPr>
        </p:nvSpPr>
        <p:spPr>
          <a:xfrm>
            <a:off x="311700" y="10808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400"/>
              </a:spcBef>
              <a:spcAft>
                <a:spcPts val="0"/>
              </a:spcAft>
              <a:buNone/>
            </a:pPr>
            <a:endParaRPr sz="2800">
              <a:solidFill>
                <a:schemeClr val="dk1"/>
              </a:solidFill>
            </a:endParaRPr>
          </a:p>
          <a:p>
            <a:pPr marL="457200" lvl="0" indent="-228600" algn="l" rtl="0">
              <a:lnSpc>
                <a:spcPct val="115000"/>
              </a:lnSpc>
              <a:spcBef>
                <a:spcPts val="0"/>
              </a:spcBef>
              <a:spcAft>
                <a:spcPts val="0"/>
              </a:spcAft>
              <a:buSzPts val="1800"/>
              <a:buNone/>
            </a:pPr>
            <a:endParaRPr/>
          </a:p>
        </p:txBody>
      </p:sp>
      <p:sp>
        <p:nvSpPr>
          <p:cNvPr id="147" name="Google Shape;147;p26"/>
          <p:cNvSpPr/>
          <p:nvPr/>
        </p:nvSpPr>
        <p:spPr>
          <a:xfrm>
            <a:off x="916950" y="1404075"/>
            <a:ext cx="3581700" cy="2636100"/>
          </a:xfrm>
          <a:prstGeom prst="rect">
            <a:avLst/>
          </a:prstGeom>
          <a:solidFill>
            <a:srgbClr val="FFFFFF"/>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DECISION TREE</a:t>
            </a:r>
            <a:endParaRPr sz="1700" b="1"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MSE : 27.10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RMSE : 5.20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MAE : 3.31 	</a:t>
            </a:r>
            <a:endParaRPr sz="1800" dirty="0">
              <a:highlight>
                <a:srgbClr val="FFFFFF"/>
              </a:highlight>
            </a:endParaRPr>
          </a:p>
          <a:p>
            <a:pPr marL="0" lvl="0" indent="0" algn="just" rtl="0">
              <a:lnSpc>
                <a:spcPct val="115000"/>
              </a:lnSpc>
              <a:spcBef>
                <a:spcPts val="400"/>
              </a:spcBef>
              <a:spcAft>
                <a:spcPts val="0"/>
              </a:spcAft>
              <a:buNone/>
            </a:pPr>
            <a:r>
              <a:rPr lang="en-US" sz="1800" dirty="0">
                <a:highlight>
                  <a:srgbClr val="FFFFFF"/>
                </a:highlight>
              </a:rPr>
              <a:t>R2 : 0.82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8" name="Google Shape;148;p26"/>
          <p:cNvSpPr/>
          <p:nvPr/>
        </p:nvSpPr>
        <p:spPr>
          <a:xfrm>
            <a:off x="5014550" y="1403925"/>
            <a:ext cx="3338100" cy="26364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Gradient Boosting</a:t>
            </a:r>
          </a:p>
          <a:p>
            <a:pPr marL="0" lvl="0" indent="0" algn="l" rtl="0">
              <a:lnSpc>
                <a:spcPct val="115000"/>
              </a:lnSpc>
              <a:spcBef>
                <a:spcPts val="1800"/>
              </a:spcBef>
              <a:spcAft>
                <a:spcPts val="0"/>
              </a:spcAft>
              <a:buNone/>
            </a:pPr>
            <a:r>
              <a:rPr lang="en-US" sz="1800" dirty="0">
                <a:highlight>
                  <a:srgbClr val="FFFFFF"/>
                </a:highlight>
              </a:rPr>
              <a:t>MSE : 22.4828</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4.7416</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3.619133</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R2 : 0.85</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9" name="Google Shape;149;p26"/>
          <p:cNvSpPr/>
          <p:nvPr/>
        </p:nvSpPr>
        <p:spPr>
          <a:xfrm>
            <a:off x="745025" y="4178875"/>
            <a:ext cx="86100" cy="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30100" y="4312525"/>
            <a:ext cx="81234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Gradient Boosting gave us accuracy </a:t>
            </a:r>
            <a:r>
              <a:rPr lang="en-US" b="1" dirty="0" err="1"/>
              <a:t>upto</a:t>
            </a:r>
            <a:r>
              <a:rPr lang="en-US" b="1" dirty="0"/>
              <a:t> 85% which was greater than DECISION TREE</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56" name="Google Shape;156;p27"/>
          <p:cNvSpPr txBox="1">
            <a:spLocks noGrp="1"/>
          </p:cNvSpPr>
          <p:nvPr>
            <p:ph type="body" idx="1"/>
          </p:nvPr>
        </p:nvSpPr>
        <p:spPr>
          <a:xfrm>
            <a:off x="311700" y="1152475"/>
            <a:ext cx="39150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
        <p:nvSpPr>
          <p:cNvPr id="157" name="Google Shape;157;p27"/>
          <p:cNvSpPr/>
          <p:nvPr/>
        </p:nvSpPr>
        <p:spPr>
          <a:xfrm>
            <a:off x="558800" y="1506775"/>
            <a:ext cx="39150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r>
              <a:rPr lang="en-US" sz="1700" b="1" dirty="0">
                <a:highlight>
                  <a:srgbClr val="FFFFFF"/>
                </a:highlight>
              </a:rPr>
              <a:t>RANDOM FOREST</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12.85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3.85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2.42</a:t>
            </a:r>
            <a:endParaRPr sz="1800" dirty="0">
              <a:highlight>
                <a:srgbClr val="FFFFFF"/>
              </a:highlight>
            </a:endParaRPr>
          </a:p>
          <a:p>
            <a:pPr marL="0" lvl="0" indent="0" algn="l" rtl="0">
              <a:lnSpc>
                <a:spcPct val="110795"/>
              </a:lnSpc>
              <a:spcBef>
                <a:spcPts val="400"/>
              </a:spcBef>
              <a:spcAft>
                <a:spcPts val="0"/>
              </a:spcAft>
              <a:buNone/>
            </a:pPr>
            <a:r>
              <a:rPr lang="en-US" sz="1800" dirty="0">
                <a:highlight>
                  <a:srgbClr val="FFFFFF"/>
                </a:highlight>
              </a:rPr>
              <a:t>R2 : 0.91</a:t>
            </a:r>
            <a:endParaRPr sz="1800" dirty="0">
              <a:highlight>
                <a:srgbClr val="FFFFFF"/>
              </a:highlight>
            </a:endParaRPr>
          </a:p>
          <a:p>
            <a:pPr marL="0" lvl="0" indent="0" algn="l" rtl="0">
              <a:lnSpc>
                <a:spcPct val="100000"/>
              </a:lnSpc>
              <a:spcBef>
                <a:spcPts val="1800"/>
              </a:spcBef>
              <a:spcAft>
                <a:spcPts val="400"/>
              </a:spcAft>
              <a:buNone/>
            </a:pPr>
            <a:endParaRPr sz="1700" b="1" dirty="0">
              <a:highlight>
                <a:srgbClr val="FFFFFF"/>
              </a:highlight>
            </a:endParaRPr>
          </a:p>
        </p:txBody>
      </p:sp>
      <p:sp>
        <p:nvSpPr>
          <p:cNvPr id="158" name="Google Shape;158;p27"/>
          <p:cNvSpPr/>
          <p:nvPr/>
        </p:nvSpPr>
        <p:spPr>
          <a:xfrm>
            <a:off x="5100600" y="1506775"/>
            <a:ext cx="37317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XGBOOSTING</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11.65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:3.41</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2.38</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R2 : 0.92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59" name="Google Shape;159;p27"/>
          <p:cNvSpPr/>
          <p:nvPr/>
        </p:nvSpPr>
        <p:spPr>
          <a:xfrm>
            <a:off x="501450" y="4384150"/>
            <a:ext cx="83451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As compare to all of  the algorithm XGBOOSTING after a hyperparameter tuning  gave us highest accuracy up to 92%</a:t>
            </a:r>
            <a:endParaRPr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212121"/>
                </a:solidFill>
              </a:rPr>
              <a:t>Challenges</a:t>
            </a:r>
            <a:endParaRPr b="1">
              <a:solidFill>
                <a:srgbClr val="212121"/>
              </a:solidFill>
            </a:endParaRPr>
          </a:p>
        </p:txBody>
      </p:sp>
      <p:sp>
        <p:nvSpPr>
          <p:cNvPr id="166" name="Google Shape;16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Large Dataset to handle.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plotting  of Graphs to analyse.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engineering</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selection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Optimising the model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Calculation of R2 score.</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4005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000000"/>
                </a:solidFill>
              </a:rPr>
              <a:t>Conclusion</a:t>
            </a:r>
            <a:endParaRPr b="1">
              <a:solidFill>
                <a:srgbClr val="000000"/>
              </a:solidFill>
            </a:endParaRPr>
          </a:p>
        </p:txBody>
      </p:sp>
      <p:sp>
        <p:nvSpPr>
          <p:cNvPr id="172" name="Google Shape;172;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US">
                <a:solidFill>
                  <a:srgbClr val="000000"/>
                </a:solidFill>
              </a:rPr>
              <a:t>Month 5th,6th,7th and 10th gave us most of the Traffic of demand</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US">
                <a:solidFill>
                  <a:srgbClr val="000000"/>
                </a:solidFill>
              </a:rPr>
              <a:t>bike rental count is high during working days than non working day. </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US">
                <a:solidFill>
                  <a:srgbClr val="000000"/>
                </a:solidFill>
              </a:rPr>
              <a:t>people are generally prefer to bike at high temperatures, and when little win</a:t>
            </a:r>
            <a:r>
              <a:rPr lang="en-US">
                <a:solidFill>
                  <a:srgbClr val="212121"/>
                </a:solidFill>
              </a:rPr>
              <a:t>dy</a:t>
            </a:r>
            <a:endParaRPr/>
          </a:p>
          <a:p>
            <a:pPr marL="0" lvl="0" indent="457200" algn="just" rtl="0">
              <a:lnSpc>
                <a:spcPct val="150000"/>
              </a:lnSpc>
              <a:spcBef>
                <a:spcPts val="0"/>
              </a:spcBef>
              <a:spcAft>
                <a:spcPts val="0"/>
              </a:spcAft>
              <a:buNone/>
            </a:pPr>
            <a:r>
              <a:rPr lang="en-US">
                <a:solidFill>
                  <a:srgbClr val="212121"/>
                </a:solidFill>
              </a:rPr>
              <a:t>bike rentals counts in Autumn &amp; Summer seasons is </a:t>
            </a:r>
            <a:r>
              <a:rPr lang="en-US">
                <a:solidFill>
                  <a:schemeClr val="accent2"/>
                </a:solidFill>
              </a:rPr>
              <a:t>highest,</a:t>
            </a:r>
            <a:endParaRPr>
              <a:solidFill>
                <a:schemeClr val="accent2"/>
              </a:solidFill>
            </a:endParaRPr>
          </a:p>
          <a:p>
            <a:pPr marL="457200" lvl="0" indent="-342900" algn="just" rtl="0">
              <a:lnSpc>
                <a:spcPct val="150000"/>
              </a:lnSpc>
              <a:spcBef>
                <a:spcPts val="0"/>
              </a:spcBef>
              <a:spcAft>
                <a:spcPts val="0"/>
              </a:spcAft>
              <a:buClr>
                <a:srgbClr val="212121"/>
              </a:buClr>
              <a:buSzPts val="1800"/>
              <a:buChar char="●"/>
            </a:pPr>
            <a:r>
              <a:rPr lang="en-US">
                <a:solidFill>
                  <a:schemeClr val="accent2"/>
                </a:solidFill>
              </a:rPr>
              <a:t>bike rentals counts was </a:t>
            </a:r>
            <a:r>
              <a:rPr lang="en-US">
                <a:solidFill>
                  <a:srgbClr val="212121"/>
                </a:solidFill>
              </a:rPr>
              <a:t> lowest in winter season.</a:t>
            </a:r>
            <a:endParaRPr>
              <a:solidFill>
                <a:srgbClr val="212121"/>
              </a:solidFill>
            </a:endParaRPr>
          </a:p>
          <a:p>
            <a:pPr marL="457200" lvl="0" indent="-342900" algn="just" rtl="0">
              <a:lnSpc>
                <a:spcPct val="150000"/>
              </a:lnSpc>
              <a:spcBef>
                <a:spcPts val="0"/>
              </a:spcBef>
              <a:spcAft>
                <a:spcPts val="0"/>
              </a:spcAft>
              <a:buClr>
                <a:srgbClr val="212121"/>
              </a:buClr>
              <a:buSzPts val="1800"/>
              <a:buChar char="●"/>
            </a:pPr>
            <a:r>
              <a:rPr lang="en-US">
                <a:solidFill>
                  <a:srgbClr val="212121"/>
                </a:solidFill>
              </a:rPr>
              <a:t>There we observed negative relation between humidity and bike count as increasing in humidity lead it to </a:t>
            </a:r>
            <a:r>
              <a:rPr lang="en-US">
                <a:solidFill>
                  <a:schemeClr val="accent2"/>
                </a:solidFill>
              </a:rPr>
              <a:t>decreases in</a:t>
            </a:r>
            <a:r>
              <a:rPr lang="en-US">
                <a:solidFill>
                  <a:srgbClr val="212121"/>
                </a:solidFill>
              </a:rPr>
              <a:t> the number of bike counts</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00000"/>
                </a:solidFill>
              </a:rPr>
              <a:t>Conclusion</a:t>
            </a:r>
            <a:endParaRPr/>
          </a:p>
        </p:txBody>
      </p:sp>
      <p:sp>
        <p:nvSpPr>
          <p:cNvPr id="178" name="Google Shape;17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dirty="0">
                <a:solidFill>
                  <a:srgbClr val="000000"/>
                </a:solidFill>
                <a:highlight>
                  <a:srgbClr val="FFFFFF"/>
                </a:highlight>
              </a:rPr>
              <a:t>we implemented 6 machine learning algorithms Linear Regression, Lasso, gradient boost , Decision tree, Random Forest and </a:t>
            </a:r>
            <a:r>
              <a:rPr lang="en-US" dirty="0" err="1">
                <a:solidFill>
                  <a:srgbClr val="000000"/>
                </a:solidFill>
                <a:highlight>
                  <a:srgbClr val="FFFFFF"/>
                </a:highlight>
              </a:rPr>
              <a:t>XGBoost</a:t>
            </a:r>
            <a:r>
              <a:rPr lang="en-US" dirty="0">
                <a:solidFill>
                  <a:srgbClr val="000000"/>
                </a:solidFill>
                <a:highlight>
                  <a:srgbClr val="FFFFFF"/>
                </a:highlight>
              </a:rPr>
              <a:t> . None of them showed overfitting . </a:t>
            </a:r>
            <a:r>
              <a:rPr lang="en-US" b="1" dirty="0">
                <a:solidFill>
                  <a:srgbClr val="000000"/>
                </a:solidFill>
                <a:highlight>
                  <a:srgbClr val="FFFFFF"/>
                </a:highlight>
              </a:rPr>
              <a:t>XGBOOST model after hyperparameter tuning has given us accuracy </a:t>
            </a:r>
            <a:r>
              <a:rPr lang="en-US" b="1" dirty="0" err="1">
                <a:solidFill>
                  <a:srgbClr val="000000"/>
                </a:solidFill>
                <a:highlight>
                  <a:srgbClr val="FFFFFF"/>
                </a:highlight>
              </a:rPr>
              <a:t>upto</a:t>
            </a:r>
            <a:r>
              <a:rPr lang="en-US" b="1" dirty="0">
                <a:solidFill>
                  <a:srgbClr val="000000"/>
                </a:solidFill>
                <a:highlight>
                  <a:srgbClr val="FFFFFF"/>
                </a:highlight>
              </a:rPr>
              <a:t> 92%</a:t>
            </a:r>
            <a:r>
              <a:rPr lang="en-US" dirty="0">
                <a:solidFill>
                  <a:srgbClr val="000000"/>
                </a:solidFill>
                <a:highlight>
                  <a:srgbClr val="FFFFFF"/>
                </a:highlight>
              </a:rPr>
              <a:t> which is pretty good for prediction and choosing it for deployment. As rental Bike share systems have been growing across the world. our analysis and trained model will surely help to predict demand of the bikes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ctr" rtl="0">
              <a:lnSpc>
                <a:spcPct val="115000"/>
              </a:lnSpc>
              <a:spcBef>
                <a:spcPts val="0"/>
              </a:spcBef>
              <a:spcAft>
                <a:spcPts val="0"/>
              </a:spcAft>
              <a:buSzPts val="1800"/>
              <a:buNone/>
            </a:pPr>
            <a:endParaRPr sz="4700" b="1">
              <a:solidFill>
                <a:srgbClr val="000000"/>
              </a:solidFill>
            </a:endParaRPr>
          </a:p>
          <a:p>
            <a:pPr marL="457200" lvl="0" indent="-228600" algn="ctr" rtl="0">
              <a:lnSpc>
                <a:spcPct val="115000"/>
              </a:lnSpc>
              <a:spcBef>
                <a:spcPts val="0"/>
              </a:spcBef>
              <a:spcAft>
                <a:spcPts val="0"/>
              </a:spcAft>
              <a:buSzPts val="1800"/>
              <a:buNone/>
            </a:pPr>
            <a:r>
              <a:rPr lang="en-US" sz="4700" b="1">
                <a:solidFill>
                  <a:srgbClr val="000000"/>
                </a:solidFill>
              </a:rPr>
              <a:t>Thank  You.</a:t>
            </a:r>
            <a:endParaRPr sz="4700"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Table of Content</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a:solidFill>
                  <a:srgbClr val="09272E"/>
                </a:solidFill>
                <a:latin typeface="Arial"/>
                <a:ea typeface="Arial"/>
                <a:cs typeface="Arial"/>
                <a:sym typeface="Arial"/>
              </a:rPr>
              <a:t>    Reason Behind the Project</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Project </a:t>
            </a:r>
            <a:r>
              <a:rPr lang="en-US" sz="2000" b="1" i="0">
                <a:solidFill>
                  <a:srgbClr val="24292F"/>
                </a:solidFill>
                <a:latin typeface="Arial"/>
                <a:ea typeface="Arial"/>
                <a:cs typeface="Arial"/>
                <a:sym typeface="Arial"/>
              </a:rPr>
              <a:t>Description</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Dataset Information</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Data Summary</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Features Analysis</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Data Preprocessing</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Exploratory Data Analysis</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Implementing Algorithms</a:t>
            </a:r>
            <a:endParaRPr sz="1800" b="1">
              <a:solidFill>
                <a:srgbClr val="09272E"/>
              </a:solidFill>
              <a:latin typeface="Arial"/>
              <a:ea typeface="Arial"/>
              <a:cs typeface="Arial"/>
              <a:sym typeface="Arial"/>
            </a:endParaRPr>
          </a:p>
          <a:p>
            <a:pPr marL="0" lvl="0" indent="0" algn="l" rtl="0">
              <a:lnSpc>
                <a:spcPct val="115000"/>
              </a:lnSpc>
              <a:spcBef>
                <a:spcPts val="0"/>
              </a:spcBef>
              <a:spcAft>
                <a:spcPts val="0"/>
              </a:spcAft>
              <a:buNone/>
            </a:pPr>
            <a:r>
              <a:rPr lang="en-US" b="1">
                <a:solidFill>
                  <a:srgbClr val="09272E"/>
                </a:solidFill>
              </a:rPr>
              <a:t>    Challenges</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Conclusion</a:t>
            </a:r>
            <a:br>
              <a:rPr lang="en-US" sz="1800" b="1">
                <a:solidFill>
                  <a:srgbClr val="09272E"/>
                </a:solidFill>
                <a:latin typeface="Arial"/>
                <a:ea typeface="Arial"/>
                <a:cs typeface="Arial"/>
                <a:sym typeface="Arial"/>
              </a:rPr>
            </a:br>
            <a:r>
              <a:rPr lang="en-US" sz="1800" b="1">
                <a:solidFill>
                  <a:srgbClr val="09272E"/>
                </a:solidFill>
                <a:latin typeface="Arial"/>
                <a:ea typeface="Arial"/>
                <a:cs typeface="Arial"/>
                <a:sym typeface="Arial"/>
              </a:rPr>
              <a:t>   </a:t>
            </a:r>
            <a:br>
              <a:rPr lang="en-US" sz="1800" b="1">
                <a:solidFill>
                  <a:srgbClr val="09272E"/>
                </a:solidFill>
                <a:latin typeface="Arial"/>
                <a:ea typeface="Arial"/>
                <a:cs typeface="Arial"/>
                <a:sym typeface="Arial"/>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Arial"/>
                <a:ea typeface="Arial"/>
                <a:cs typeface="Arial"/>
                <a:sym typeface="Arial"/>
              </a:rPr>
              <a:t>Reason Behind the Project</a:t>
            </a:r>
            <a:endParaRPr/>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just" rtl="0">
              <a:lnSpc>
                <a:spcPct val="115000"/>
              </a:lnSpc>
              <a:spcBef>
                <a:spcPts val="0"/>
              </a:spcBef>
              <a:spcAft>
                <a:spcPts val="0"/>
              </a:spcAft>
              <a:buSzPts val="1800"/>
              <a:buNone/>
            </a:pPr>
            <a:endParaRPr b="0" i="0">
              <a:solidFill>
                <a:srgbClr val="212121"/>
              </a:solidFill>
              <a:latin typeface="Roboto"/>
              <a:ea typeface="Roboto"/>
              <a:cs typeface="Roboto"/>
              <a:sym typeface="Roboto"/>
            </a:endParaRPr>
          </a:p>
          <a:p>
            <a:pPr marL="457200" lvl="0" indent="-342900" algn="just" rtl="0">
              <a:lnSpc>
                <a:spcPct val="115000"/>
              </a:lnSpc>
              <a:spcBef>
                <a:spcPts val="100"/>
              </a:spcBef>
              <a:spcAft>
                <a:spcPts val="100"/>
              </a:spcAft>
              <a:buSzPts val="1800"/>
              <a:buChar char="●"/>
            </a:pPr>
            <a:r>
              <a:rPr lang="en-US" b="0" i="0">
                <a:solidFill>
                  <a:srgbClr val="212121"/>
                </a:solidFill>
                <a:latin typeface="Roboto"/>
                <a:ea typeface="Roboto"/>
                <a:cs typeface="Roboto"/>
                <a:sym typeface="Roboto"/>
              </a:rPr>
              <a:t>Bike share systems have been growing in popularity across the nations. The concept is simple. There are racks of bikes set up around the city, and people can rent a bike for a short period of time, even if only to get from point A to point B.Covid-19 has had a significant impact on shared mobility and more particularly on the use of shared bikes. As people reassess ground transportation options in the face of the COVID-19 pandemic, many are choosing isolated modes such as sharing bikes over public transportation.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Information</a:t>
            </a:r>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b="0" i="0">
              <a:solidFill>
                <a:srgbClr val="24292F"/>
              </a:solidFill>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b="0" i="0">
                <a:solidFill>
                  <a:srgbClr val="24292F"/>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The dataset contains weather information (Temperature, Humidity, Windspeed, Visibility, Dewpoint, Solar radiation, Snowfall, Rainfall), the number of bikes rented per hour and date information.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Summary</a:t>
            </a:r>
            <a:endParaRPr/>
          </a:p>
        </p:txBody>
      </p:sp>
      <p:sp>
        <p:nvSpPr>
          <p:cNvPr id="79" name="Google Shape;79;p17"/>
          <p:cNvSpPr txBox="1">
            <a:spLocks noGrp="1"/>
          </p:cNvSpPr>
          <p:nvPr>
            <p:ph type="body" idx="1"/>
          </p:nvPr>
        </p:nvSpPr>
        <p:spPr>
          <a:xfrm>
            <a:off x="0" y="1085975"/>
            <a:ext cx="9144000" cy="40575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600">
                <a:solidFill>
                  <a:srgbClr val="212121"/>
                </a:solidFill>
                <a:latin typeface="Roboto"/>
                <a:ea typeface="Roboto"/>
                <a:cs typeface="Roboto"/>
                <a:sym typeface="Roboto"/>
              </a:rPr>
              <a:t>         </a:t>
            </a:r>
            <a:r>
              <a:rPr lang="en-US" sz="1600" b="0" i="0">
                <a:solidFill>
                  <a:srgbClr val="212121"/>
                </a:solidFill>
                <a:latin typeface="Roboto"/>
                <a:ea typeface="Roboto"/>
                <a:cs typeface="Roboto"/>
                <a:sym typeface="Roboto"/>
              </a:rPr>
              <a:t>Date : year-month-day</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Rented Bike count - Count of bikes rented at each hour</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Hour - Hour of the day</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Temperature-Temperature in Celsius</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Humidity - %</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Wind speed - m/s</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Visibility - 10m</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Dew point temperature - Celsius</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Solar radiation - MJ/m2</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Rainfall - mm</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Snowfall - cm</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Seasons - Winter, Spring, Summer, Autumn</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Holiday - Holiday/No holiday</a:t>
            </a:r>
            <a:endParaRPr/>
          </a:p>
          <a:p>
            <a:pPr marL="457200" lvl="0" indent="-342900" algn="l" rtl="0">
              <a:lnSpc>
                <a:spcPct val="100000"/>
              </a:lnSpc>
              <a:spcBef>
                <a:spcPts val="0"/>
              </a:spcBef>
              <a:spcAft>
                <a:spcPts val="0"/>
              </a:spcAft>
              <a:buSzPts val="1800"/>
              <a:buFont typeface="Arial"/>
              <a:buChar char="•"/>
            </a:pPr>
            <a:r>
              <a:rPr lang="en-US" sz="1600" b="0" i="0">
                <a:solidFill>
                  <a:srgbClr val="212121"/>
                </a:solidFill>
                <a:latin typeface="Roboto"/>
                <a:ea typeface="Roboto"/>
                <a:cs typeface="Roboto"/>
                <a:sym typeface="Roboto"/>
              </a:rPr>
              <a:t>  Functional Day – No Func(Non Functional Hours), Fun(Functional hours)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Data Preprocessing</a:t>
            </a:r>
            <a:endParaRPr/>
          </a:p>
        </p:txBody>
      </p:sp>
      <p:sp>
        <p:nvSpPr>
          <p:cNvPr id="85" name="Google Shape;8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2360"/>
              </a:spcBef>
              <a:spcAft>
                <a:spcPts val="0"/>
              </a:spcAft>
              <a:buSzPts val="1800"/>
              <a:buNone/>
            </a:pPr>
            <a:r>
              <a:rPr lang="en-US">
                <a:solidFill>
                  <a:srgbClr val="0B044F"/>
                </a:solidFill>
                <a:latin typeface="Roboto"/>
                <a:ea typeface="Roboto"/>
                <a:cs typeface="Roboto"/>
                <a:sym typeface="Roboto"/>
              </a:rPr>
              <a:t>There were No Missing Values ,No Duplicate ,No null values. Clean data did our most of the preprocessing. The dataset shows hourly rental data for one year (1 December 2017 to 31 November(2018)(365 days).we consider this as a single year data. we converted the "date" column into 3 different column "year", "month", "day". We changed the names of some features for our convenience 'Rented_Bike_Count', 'Hour', 'Temperature', 'Humidity', 'Wind_speed', 'Visibility', ‘Dew_point_temperature', 'Solar_Radiation', 'Rainfall', 'Snowfall', 'Seasons', 'Holiday', 'Functioning_Day', 'month','weekdays_weekend'</a:t>
            </a:r>
            <a:endParaRPr>
              <a:latin typeface="Roboto"/>
              <a:ea typeface="Roboto"/>
              <a:cs typeface="Roboto"/>
              <a:sym typeface="Roboto"/>
            </a:endParaRPr>
          </a:p>
          <a:p>
            <a:pPr marL="0" lvl="0" indent="0" algn="l" rtl="0">
              <a:lnSpc>
                <a:spcPct val="115000"/>
              </a:lnSpc>
              <a:spcBef>
                <a:spcPts val="2360"/>
              </a:spcBef>
              <a:spcAft>
                <a:spcPts val="0"/>
              </a:spcAft>
              <a:buSzPts val="1800"/>
              <a:buNone/>
            </a:pPr>
            <a:endParaRPr sz="1600">
              <a:latin typeface="Tahoma"/>
              <a:ea typeface="Tahoma"/>
              <a:cs typeface="Tahoma"/>
              <a:sym typeface="Tahoma"/>
            </a:endParaRPr>
          </a:p>
          <a:p>
            <a:pPr marL="0" lvl="0" indent="0" algn="l" rtl="0">
              <a:lnSpc>
                <a:spcPct val="115000"/>
              </a:lnSpc>
              <a:spcBef>
                <a:spcPts val="2360"/>
              </a:spcBef>
              <a:spcAft>
                <a:spcPts val="0"/>
              </a:spcAft>
              <a:buSzPts val="1800"/>
              <a:buNone/>
            </a:pPr>
            <a:endParaRPr sz="1600">
              <a:latin typeface="Tahoma"/>
              <a:ea typeface="Tahoma"/>
              <a:cs typeface="Tahoma"/>
              <a:sym typeface="Tahoma"/>
            </a:endParaRPr>
          </a:p>
          <a:p>
            <a:pPr marL="0" lvl="0" indent="0" algn="l" rtl="0">
              <a:lnSpc>
                <a:spcPct val="115000"/>
              </a:lnSpc>
              <a:spcBef>
                <a:spcPts val="2360"/>
              </a:spcBef>
              <a:spcAft>
                <a:spcPts val="0"/>
              </a:spcAft>
              <a:buSzPts val="1800"/>
              <a:buNone/>
            </a:pPr>
            <a:endParaRPr sz="1600">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b="1">
                <a:solidFill>
                  <a:srgbClr val="09272E"/>
                </a:solidFill>
                <a:latin typeface="Arial"/>
                <a:ea typeface="Arial"/>
                <a:cs typeface="Arial"/>
                <a:sym typeface="Arial"/>
              </a:rPr>
              <a:t> </a:t>
            </a:r>
            <a:r>
              <a:rPr lang="en-US" b="1">
                <a:solidFill>
                  <a:srgbClr val="09272E"/>
                </a:solidFill>
                <a:latin typeface="Arial"/>
                <a:ea typeface="Arial"/>
                <a:cs typeface="Arial"/>
                <a:sym typeface="Arial"/>
              </a:rPr>
              <a:t>ANALYSIS OF MONTH VARIABLE</a:t>
            </a:r>
            <a:endParaRPr/>
          </a:p>
        </p:txBody>
      </p:sp>
      <p:sp>
        <p:nvSpPr>
          <p:cNvPr id="91" name="Google Shape;91;p19"/>
          <p:cNvSpPr txBox="1">
            <a:spLocks noGrp="1"/>
          </p:cNvSpPr>
          <p:nvPr>
            <p:ph type="body" idx="1"/>
          </p:nvPr>
        </p:nvSpPr>
        <p:spPr>
          <a:xfrm>
            <a:off x="311700" y="1152475"/>
            <a:ext cx="8699296" cy="399102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e bar plot we can clearly say that from the month 5 to 10 the demand of the rented bike is high as compare to other months.</a:t>
            </a:r>
            <a:endParaRPr/>
          </a:p>
        </p:txBody>
      </p:sp>
      <p:pic>
        <p:nvPicPr>
          <p:cNvPr id="92" name="Google Shape;92;p19" descr="Chart, bar chart&#10;&#10;Description automatically generated"/>
          <p:cNvPicPr preferRelativeResize="0"/>
          <p:nvPr/>
        </p:nvPicPr>
        <p:blipFill rotWithShape="1">
          <a:blip r:embed="rId3">
            <a:alphaModFix/>
          </a:blip>
          <a:srcRect/>
          <a:stretch/>
        </p:blipFill>
        <p:spPr>
          <a:xfrm>
            <a:off x="0" y="1152475"/>
            <a:ext cx="9144000" cy="2920761"/>
          </a:xfrm>
          <a:prstGeom prst="rect">
            <a:avLst/>
          </a:prstGeom>
          <a:noFill/>
          <a:ln>
            <a:noFill/>
          </a:ln>
        </p:spPr>
      </p:pic>
      <p:sp>
        <p:nvSpPr>
          <p:cNvPr id="93" name="Google Shape;93;p19"/>
          <p:cNvSpPr/>
          <p:nvPr/>
        </p:nvSpPr>
        <p:spPr>
          <a:xfrm>
            <a:off x="432262" y="4131425"/>
            <a:ext cx="8636923" cy="723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rgbClr val="09272E"/>
                </a:solidFill>
                <a:latin typeface="Roboto"/>
                <a:ea typeface="Roboto"/>
                <a:cs typeface="Roboto"/>
                <a:sym typeface="Roboto"/>
              </a:rPr>
              <a:t>Above bar plot shows that from the month 5 to 10 the demand of the rented bike is high &amp; month 1 and 2 shows less demand as compare to other months.</a:t>
            </a:r>
            <a:endParaRPr sz="1600" b="1" i="0" u="none" strike="noStrike" cap="none">
              <a:solidFill>
                <a:srgbClr val="09272E"/>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 VARIABLE</a:t>
            </a:r>
            <a:endParaRPr/>
          </a:p>
        </p:txBody>
      </p:sp>
      <p:sp>
        <p:nvSpPr>
          <p:cNvPr id="99" name="Google Shape;99;p20"/>
          <p:cNvSpPr txBox="1">
            <a:spLocks noGrp="1"/>
          </p:cNvSpPr>
          <p:nvPr>
            <p:ph type="body" idx="1"/>
          </p:nvPr>
        </p:nvSpPr>
        <p:spPr>
          <a:xfrm>
            <a:off x="311700" y="1152475"/>
            <a:ext cx="8520600" cy="3087016"/>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00" name="Google Shape;100;p20" descr="Chart, bar chart&#10;&#10;Description automatically generated"/>
          <p:cNvPicPr preferRelativeResize="0"/>
          <p:nvPr/>
        </p:nvPicPr>
        <p:blipFill rotWithShape="1">
          <a:blip r:embed="rId3">
            <a:alphaModFix/>
          </a:blip>
          <a:srcRect/>
          <a:stretch/>
        </p:blipFill>
        <p:spPr>
          <a:xfrm>
            <a:off x="137160" y="1061492"/>
            <a:ext cx="8869680" cy="3020515"/>
          </a:xfrm>
          <a:prstGeom prst="rect">
            <a:avLst/>
          </a:prstGeom>
          <a:noFill/>
          <a:ln>
            <a:noFill/>
          </a:ln>
        </p:spPr>
      </p:pic>
      <p:sp>
        <p:nvSpPr>
          <p:cNvPr id="101" name="Google Shape;101;p20"/>
          <p:cNvSpPr/>
          <p:nvPr/>
        </p:nvSpPr>
        <p:spPr>
          <a:xfrm>
            <a:off x="623455" y="4239491"/>
            <a:ext cx="8287789" cy="640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ANALYSIS OF SEASON VARIABLE</a:t>
            </a:r>
            <a:endParaRPr b="1">
              <a:solidFill>
                <a:srgbClr val="09272E"/>
              </a:solidFill>
              <a:latin typeface="Roboto"/>
              <a:ea typeface="Roboto"/>
              <a:cs typeface="Roboto"/>
              <a:sym typeface="Roboto"/>
            </a:endParaRPr>
          </a:p>
        </p:txBody>
      </p:sp>
      <p:sp>
        <p:nvSpPr>
          <p:cNvPr id="107" name="Google Shape;107;p21"/>
          <p:cNvSpPr txBox="1">
            <a:spLocks noGrp="1"/>
          </p:cNvSpPr>
          <p:nvPr>
            <p:ph type="body" idx="1"/>
          </p:nvPr>
        </p:nvSpPr>
        <p:spPr>
          <a:xfrm>
            <a:off x="419765" y="1152476"/>
            <a:ext cx="8520600" cy="3038886"/>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08" name="Google Shape;108;p21" descr="Chart, bar chart&#10;&#10;Description automatically generated"/>
          <p:cNvPicPr preferRelativeResize="0"/>
          <p:nvPr/>
        </p:nvPicPr>
        <p:blipFill rotWithShape="1">
          <a:blip r:embed="rId3">
            <a:alphaModFix/>
          </a:blip>
          <a:srcRect/>
          <a:stretch/>
        </p:blipFill>
        <p:spPr>
          <a:xfrm>
            <a:off x="1" y="1152475"/>
            <a:ext cx="8832300" cy="2904136"/>
          </a:xfrm>
          <a:prstGeom prst="rect">
            <a:avLst/>
          </a:prstGeom>
          <a:noFill/>
          <a:ln>
            <a:noFill/>
          </a:ln>
        </p:spPr>
      </p:pic>
      <p:sp>
        <p:nvSpPr>
          <p:cNvPr id="109" name="Google Shape;109;p21"/>
          <p:cNvSpPr/>
          <p:nvPr/>
        </p:nvSpPr>
        <p:spPr>
          <a:xfrm>
            <a:off x="203635" y="4191361"/>
            <a:ext cx="8832300" cy="7547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a:solidFill>
                  <a:schemeClr val="lt1"/>
                </a:solidFill>
              </a:rPr>
              <a:t>Traffic in the summer was too high as compare to the other seasons where as in winter it was too low</a:t>
            </a:r>
            <a:endParaRPr sz="1600" b="1" i="0" u="none" strike="noStrike" cap="none">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On-screen Show (16:9)</PresentationFormat>
  <Paragraphs>105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Montserrat</vt:lpstr>
      <vt:lpstr>Arial</vt:lpstr>
      <vt:lpstr>Tahoma</vt:lpstr>
      <vt:lpstr>Simple Light</vt:lpstr>
      <vt:lpstr>          Capstone Project Seoul-bike-sharing-demand-prediction                                        </vt:lpstr>
      <vt:lpstr>Table of Content</vt:lpstr>
      <vt:lpstr>Reason Behind the Project</vt:lpstr>
      <vt:lpstr>Dataset Information</vt:lpstr>
      <vt:lpstr>Dataset Summary</vt:lpstr>
      <vt:lpstr>Data Preprocessing</vt:lpstr>
      <vt:lpstr> ANALYSIS OF MONTH VARIABLE</vt:lpstr>
      <vt:lpstr>ANALYSIS OF HOUR VARIABLE</vt:lpstr>
      <vt:lpstr>ANALYSIS OF SEASON VARIABLE</vt:lpstr>
      <vt:lpstr>ANALYSIS OF HOURS W.R.T. SEASONS</vt:lpstr>
      <vt:lpstr>Heatmap</vt:lpstr>
      <vt:lpstr> Algorithms Used</vt:lpstr>
      <vt:lpstr> Implementing Algorithms </vt:lpstr>
      <vt:lpstr> Implementing Algorithms </vt:lpstr>
      <vt:lpstr> Implementing Algorithms </vt:lpstr>
      <vt:lpstr>Challenges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Seoul-bike-sharing-demand-prediction                                        </dc:title>
  <dc:creator>Nitin Bhila Pawar</dc:creator>
  <cp:lastModifiedBy>nitinpawar31798@gmail.com</cp:lastModifiedBy>
  <cp:revision>1</cp:revision>
  <dcterms:modified xsi:type="dcterms:W3CDTF">2022-09-10T07:47:33Z</dcterms:modified>
</cp:coreProperties>
</file>