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75" r:id="rId3"/>
    <p:sldId id="276" r:id="rId4"/>
    <p:sldId id="258" r:id="rId5"/>
    <p:sldId id="259" r:id="rId6"/>
    <p:sldId id="260" r:id="rId7"/>
    <p:sldId id="261" r:id="rId8"/>
    <p:sldId id="262" r:id="rId9"/>
    <p:sldId id="263" r:id="rId10"/>
    <p:sldId id="264" r:id="rId11"/>
    <p:sldId id="265" r:id="rId12"/>
    <p:sldId id="280" r:id="rId13"/>
    <p:sldId id="281" r:id="rId14"/>
    <p:sldId id="277" r:id="rId15"/>
    <p:sldId id="278" r:id="rId16"/>
    <p:sldId id="279" r:id="rId17"/>
    <p:sldId id="266" r:id="rId18"/>
    <p:sldId id="267" r:id="rId19"/>
    <p:sldId id="268" r:id="rId20"/>
    <p:sldId id="269" r:id="rId21"/>
    <p:sldId id="270" r:id="rId22"/>
    <p:sldId id="271" r:id="rId23"/>
    <p:sldId id="272" r:id="rId24"/>
    <p:sldId id="273" r:id="rId25"/>
    <p:sldId id="274" r:id="rId26"/>
  </p:sldIdLst>
  <p:sldSz cx="9144000" cy="5143500" type="screen16x9"/>
  <p:notesSz cx="6858000" cy="9144000"/>
  <p:embeddedFontLst>
    <p:embeddedFont>
      <p:font typeface="Montserrat" panose="00000500000000000000"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Tahoma" panose="020B060403050404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72456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a:t>
            </a:r>
            <a:br>
              <a:rPr lang="en-US" sz="4200" b="1" dirty="0">
                <a:solidFill>
                  <a:srgbClr val="CC0000"/>
                </a:solidFill>
                <a:latin typeface="Montserrat"/>
                <a:ea typeface="Montserrat"/>
                <a:cs typeface="Montserrat"/>
                <a:sym typeface="Montserrat"/>
              </a:rPr>
            </a:br>
            <a:br>
              <a:rPr lang="en-US" sz="4200" b="1" dirty="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rtl="0">
              <a:lnSpc>
                <a:spcPct val="150000"/>
              </a:lnSpc>
              <a:spcBef>
                <a:spcPts val="0"/>
              </a:spcBef>
              <a:spcAft>
                <a:spcPts val="0"/>
              </a:spcAft>
              <a:buNone/>
            </a:pPr>
            <a:r>
              <a:rPr lang="en-US" sz="3200" b="1" dirty="0">
                <a:solidFill>
                  <a:schemeClr val="lt1"/>
                </a:solidFill>
                <a:latin typeface="Montserrat"/>
                <a:ea typeface="Montserrat"/>
                <a:cs typeface="Montserrat"/>
                <a:sym typeface="Montserrat"/>
              </a:rPr>
              <a:t>Bike sharing demand prediction</a:t>
            </a:r>
            <a:endParaRPr sz="18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Roboto"/>
                <a:ea typeface="Roboto"/>
                <a:cs typeface="Roboto"/>
                <a:sym typeface="Roboto"/>
              </a:rPr>
              <a:t>ANALYSIS OF SEASON VARIABLE</a:t>
            </a:r>
            <a:endParaRPr b="1">
              <a:solidFill>
                <a:srgbClr val="09272E"/>
              </a:solidFill>
              <a:latin typeface="Roboto"/>
              <a:ea typeface="Roboto"/>
              <a:cs typeface="Roboto"/>
              <a:sym typeface="Roboto"/>
            </a:endParaRPr>
          </a:p>
        </p:txBody>
      </p:sp>
      <p:pic>
        <p:nvPicPr>
          <p:cNvPr id="108" name="Google Shape;108;p21" descr="Chart, bar chart&#10;&#10;Description automatically generated"/>
          <p:cNvPicPr preferRelativeResize="0"/>
          <p:nvPr/>
        </p:nvPicPr>
        <p:blipFill rotWithShape="1">
          <a:blip r:embed="rId3">
            <a:alphaModFix/>
          </a:blip>
          <a:srcRect/>
          <a:stretch/>
        </p:blipFill>
        <p:spPr>
          <a:xfrm>
            <a:off x="59474" y="1017725"/>
            <a:ext cx="8832300" cy="2904136"/>
          </a:xfrm>
          <a:prstGeom prst="rect">
            <a:avLst/>
          </a:prstGeom>
          <a:noFill/>
          <a:ln>
            <a:noFill/>
          </a:ln>
        </p:spPr>
      </p:pic>
      <p:sp>
        <p:nvSpPr>
          <p:cNvPr id="109" name="Google Shape;109;p21"/>
          <p:cNvSpPr/>
          <p:nvPr/>
        </p:nvSpPr>
        <p:spPr>
          <a:xfrm>
            <a:off x="203635" y="4191361"/>
            <a:ext cx="8832300" cy="754712"/>
          </a:xfrm>
          <a:prstGeom prst="rect">
            <a:avLst/>
          </a:prstGeom>
          <a:noFill/>
          <a:ln>
            <a:noFill/>
          </a:ln>
        </p:spPr>
        <p:txBody>
          <a:bodyPr spcFirstLastPara="1" wrap="square" lIns="91425" tIns="45700" rIns="91425" bIns="45700" anchor="ctr" anchorCtr="0">
            <a:noAutofit/>
          </a:bodyPr>
          <a:lstStyle/>
          <a:p>
            <a:pPr marL="114300">
              <a:buClrTx/>
              <a:buSzPts val="1800"/>
            </a:pPr>
            <a:r>
              <a:rPr lang="en-US" sz="1800" b="1" dirty="0">
                <a:solidFill>
                  <a:srgbClr val="09272E"/>
                </a:solidFill>
              </a:rPr>
              <a:t>Traffic in the summer was too high as compare to the other seasons where as in winter it was too low</a:t>
            </a:r>
            <a:endParaRPr sz="1800" b="1" dirty="0">
              <a:solidFill>
                <a:srgbClr val="09272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13984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dirty="0">
                <a:solidFill>
                  <a:srgbClr val="09272E"/>
                </a:solidFill>
              </a:rPr>
              <a:t>ANALYSIS OF HOURS W.R.T. SEASONS</a:t>
            </a:r>
            <a:endParaRPr dirty="0"/>
          </a:p>
        </p:txBody>
      </p:sp>
      <p:sp>
        <p:nvSpPr>
          <p:cNvPr id="117" name="Google Shape;117;p22"/>
          <p:cNvSpPr/>
          <p:nvPr/>
        </p:nvSpPr>
        <p:spPr>
          <a:xfrm>
            <a:off x="311701" y="4325659"/>
            <a:ext cx="8520599" cy="656705"/>
          </a:xfrm>
          <a:prstGeom prst="rect">
            <a:avLst/>
          </a:prstGeom>
          <a:solidFill>
            <a:srgbClr val="FFFFFF"/>
          </a:solid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457200" indent="-342900">
              <a:buClrTx/>
              <a:buSzPts val="1800"/>
              <a:buFont typeface="Arial" panose="020B0604020202020204" pitchFamily="34" charset="0"/>
              <a:buChar char="•"/>
            </a:pPr>
            <a:r>
              <a:rPr lang="en-US" sz="1800" b="1" dirty="0">
                <a:solidFill>
                  <a:srgbClr val="09272E"/>
                </a:solidFill>
              </a:rPr>
              <a:t>Hour-8 &amp; Hour-18 were the most demanded hours where as hour-4 showed us most lowest demand</a:t>
            </a:r>
            <a:endParaRPr sz="1800" b="1" dirty="0">
              <a:solidFill>
                <a:srgbClr val="09272E"/>
              </a:solidFill>
            </a:endParaRPr>
          </a:p>
        </p:txBody>
      </p:sp>
      <p:pic>
        <p:nvPicPr>
          <p:cNvPr id="6" name="Picture 5">
            <a:extLst>
              <a:ext uri="{FF2B5EF4-FFF2-40B4-BE49-F238E27FC236}">
                <a16:creationId xmlns:a16="http://schemas.microsoft.com/office/drawing/2014/main" id="{F87F6080-1C46-679B-9CE0-F5FD628709A1}"/>
              </a:ext>
            </a:extLst>
          </p:cNvPr>
          <p:cNvPicPr>
            <a:picLocks noChangeAspect="1"/>
          </p:cNvPicPr>
          <p:nvPr/>
        </p:nvPicPr>
        <p:blipFill>
          <a:blip r:embed="rId3"/>
          <a:stretch>
            <a:fillRect/>
          </a:stretch>
        </p:blipFill>
        <p:spPr>
          <a:xfrm>
            <a:off x="205186" y="712544"/>
            <a:ext cx="8520600" cy="33703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32FC323-E9F7-2337-B49E-D5420822177B}"/>
              </a:ext>
            </a:extLst>
          </p:cNvPr>
          <p:cNvGrpSpPr/>
          <p:nvPr/>
        </p:nvGrpSpPr>
        <p:grpSpPr>
          <a:xfrm>
            <a:off x="212651" y="1138038"/>
            <a:ext cx="8931349" cy="3177859"/>
            <a:chOff x="0" y="0"/>
            <a:chExt cx="9144000" cy="2505075"/>
          </a:xfrm>
        </p:grpSpPr>
        <p:pic>
          <p:nvPicPr>
            <p:cNvPr id="5" name="Picture 4">
              <a:extLst>
                <a:ext uri="{FF2B5EF4-FFF2-40B4-BE49-F238E27FC236}">
                  <a16:creationId xmlns:a16="http://schemas.microsoft.com/office/drawing/2014/main" id="{DD9257FB-5310-872E-9565-02817B3EF1F4}"/>
                </a:ext>
              </a:extLst>
            </p:cNvPr>
            <p:cNvPicPr/>
            <p:nvPr/>
          </p:nvPicPr>
          <p:blipFill>
            <a:blip r:embed="rId2"/>
            <a:stretch>
              <a:fillRect/>
            </a:stretch>
          </p:blipFill>
          <p:spPr>
            <a:xfrm>
              <a:off x="0" y="0"/>
              <a:ext cx="3289726" cy="2505075"/>
            </a:xfrm>
            <a:prstGeom prst="rect">
              <a:avLst/>
            </a:prstGeom>
          </p:spPr>
        </p:pic>
        <p:pic>
          <p:nvPicPr>
            <p:cNvPr id="6" name="Picture 5">
              <a:extLst>
                <a:ext uri="{FF2B5EF4-FFF2-40B4-BE49-F238E27FC236}">
                  <a16:creationId xmlns:a16="http://schemas.microsoft.com/office/drawing/2014/main" id="{FCDDAF5F-6A27-2B1B-F3E8-4E93655095DC}"/>
                </a:ext>
              </a:extLst>
            </p:cNvPr>
            <p:cNvPicPr/>
            <p:nvPr/>
          </p:nvPicPr>
          <p:blipFill>
            <a:blip r:embed="rId3"/>
            <a:stretch>
              <a:fillRect/>
            </a:stretch>
          </p:blipFill>
          <p:spPr>
            <a:xfrm>
              <a:off x="3365925" y="0"/>
              <a:ext cx="2688875" cy="2505075"/>
            </a:xfrm>
            <a:prstGeom prst="rect">
              <a:avLst/>
            </a:prstGeom>
          </p:spPr>
        </p:pic>
        <p:pic>
          <p:nvPicPr>
            <p:cNvPr id="7" name="Picture 6">
              <a:extLst>
                <a:ext uri="{FF2B5EF4-FFF2-40B4-BE49-F238E27FC236}">
                  <a16:creationId xmlns:a16="http://schemas.microsoft.com/office/drawing/2014/main" id="{4D00FBCC-D37C-7317-8B85-471BE7B27214}"/>
                </a:ext>
              </a:extLst>
            </p:cNvPr>
            <p:cNvPicPr/>
            <p:nvPr/>
          </p:nvPicPr>
          <p:blipFill>
            <a:blip r:embed="rId4"/>
            <a:stretch>
              <a:fillRect/>
            </a:stretch>
          </p:blipFill>
          <p:spPr>
            <a:xfrm>
              <a:off x="6131000" y="0"/>
              <a:ext cx="3013000" cy="2505075"/>
            </a:xfrm>
            <a:prstGeom prst="rect">
              <a:avLst/>
            </a:prstGeom>
          </p:spPr>
        </p:pic>
      </p:grpSp>
      <p:sp>
        <p:nvSpPr>
          <p:cNvPr id="9" name="TextBox 8">
            <a:extLst>
              <a:ext uri="{FF2B5EF4-FFF2-40B4-BE49-F238E27FC236}">
                <a16:creationId xmlns:a16="http://schemas.microsoft.com/office/drawing/2014/main" id="{83A329FF-5D41-906B-BB86-7A3C338E5A5A}"/>
              </a:ext>
            </a:extLst>
          </p:cNvPr>
          <p:cNvSpPr txBox="1"/>
          <p:nvPr/>
        </p:nvSpPr>
        <p:spPr>
          <a:xfrm>
            <a:off x="432391" y="321033"/>
            <a:ext cx="6553200" cy="461665"/>
          </a:xfrm>
          <a:prstGeom prst="rect">
            <a:avLst/>
          </a:prstGeom>
          <a:noFill/>
        </p:spPr>
        <p:txBody>
          <a:bodyPr wrap="square">
            <a:spAutoFit/>
          </a:bodyPr>
          <a:lstStyle/>
          <a:p>
            <a:pPr algn="ctr"/>
            <a:r>
              <a:rPr lang="en-IN" sz="2400" b="1" dirty="0">
                <a:solidFill>
                  <a:srgbClr val="09272E"/>
                </a:solidFill>
              </a:rPr>
              <a:t>NUMERICAL VS.RENTED BIKE COUNT</a:t>
            </a:r>
          </a:p>
        </p:txBody>
      </p:sp>
    </p:spTree>
    <p:extLst>
      <p:ext uri="{BB962C8B-B14F-4D97-AF65-F5344CB8AC3E}">
        <p14:creationId xmlns:p14="http://schemas.microsoft.com/office/powerpoint/2010/main" val="361270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77EBC-6076-7EFA-6B01-C6165877BA74}"/>
              </a:ext>
            </a:extLst>
          </p:cNvPr>
          <p:cNvSpPr txBox="1"/>
          <p:nvPr/>
        </p:nvSpPr>
        <p:spPr>
          <a:xfrm>
            <a:off x="304800" y="1446028"/>
            <a:ext cx="8839200" cy="2552237"/>
          </a:xfrm>
          <a:prstGeom prst="rect">
            <a:avLst/>
          </a:prstGeom>
          <a:noFill/>
        </p:spPr>
        <p:txBody>
          <a:bodyPr wrap="square" rtlCol="0">
            <a:spAutoFit/>
          </a:bodyPr>
          <a:lstStyle/>
          <a:p>
            <a:pPr marL="285750" marR="2540" lvl="0" indent="-285750" fontAlgn="base">
              <a:lnSpc>
                <a:spcPct val="110000"/>
              </a:lnSpc>
              <a:spcBef>
                <a:spcPts val="770"/>
              </a:spcBef>
              <a:spcAft>
                <a:spcPts val="50"/>
              </a:spcAft>
              <a:buClr>
                <a:srgbClr val="0B044F"/>
              </a:buClr>
              <a:buSzPts val="1400"/>
              <a:buFont typeface="Arial" panose="020B0604020202020204" pitchFamily="34" charset="0"/>
              <a:buChar char="•"/>
            </a:pPr>
            <a:r>
              <a:rPr lang="en-IN" sz="1800" b="1" dirty="0">
                <a:solidFill>
                  <a:srgbClr val="09272E"/>
                </a:solidFill>
              </a:rPr>
              <a:t>From the above plot we see that people like to ride bikes when it is pretty hot around 25°C in average</a:t>
            </a:r>
          </a:p>
          <a:p>
            <a:pPr marL="285750" marR="2540" lvl="0" indent="-285750" fontAlgn="base">
              <a:lnSpc>
                <a:spcPct val="110000"/>
              </a:lnSpc>
              <a:spcAft>
                <a:spcPts val="50"/>
              </a:spcAft>
              <a:buClr>
                <a:srgbClr val="0B044F"/>
              </a:buClr>
              <a:buSzPts val="1400"/>
              <a:buFont typeface="Arial" panose="020B0604020202020204" pitchFamily="34" charset="0"/>
              <a:buChar char="•"/>
            </a:pPr>
            <a:r>
              <a:rPr lang="en-IN" sz="1800" b="1" dirty="0">
                <a:solidFill>
                  <a:srgbClr val="09272E"/>
                </a:solidFill>
              </a:rPr>
              <a:t>From the above plot of "</a:t>
            </a:r>
            <a:r>
              <a:rPr lang="en-IN" sz="1800" b="1" dirty="0" err="1">
                <a:solidFill>
                  <a:srgbClr val="09272E"/>
                </a:solidFill>
              </a:rPr>
              <a:t>Dew_point_temperature</a:t>
            </a:r>
            <a:r>
              <a:rPr lang="en-IN" sz="1800" b="1" dirty="0">
                <a:solidFill>
                  <a:srgbClr val="09272E"/>
                </a:solidFill>
              </a:rPr>
              <a:t>' is almost same as the 'temperature' there is some similarity present we can check it in our next step</a:t>
            </a:r>
          </a:p>
          <a:p>
            <a:pPr marL="285750" indent="-285750">
              <a:lnSpc>
                <a:spcPct val="107000"/>
              </a:lnSpc>
              <a:spcAft>
                <a:spcPts val="800"/>
              </a:spcAft>
              <a:buFont typeface="Arial" panose="020B0604020202020204" pitchFamily="34" charset="0"/>
              <a:buChar char="•"/>
            </a:pPr>
            <a:r>
              <a:rPr lang="en-IN" sz="1800" b="1" dirty="0">
                <a:solidFill>
                  <a:srgbClr val="09272E"/>
                </a:solidFill>
              </a:rPr>
              <a:t>from the above plot we see that, the amount of rented bikes is huge, when there is solar radiation, the counter of rents is around 1000</a:t>
            </a:r>
          </a:p>
          <a:p>
            <a:endParaRPr lang="en-IN" dirty="0"/>
          </a:p>
        </p:txBody>
      </p:sp>
      <p:sp>
        <p:nvSpPr>
          <p:cNvPr id="5" name="TextBox 4">
            <a:extLst>
              <a:ext uri="{FF2B5EF4-FFF2-40B4-BE49-F238E27FC236}">
                <a16:creationId xmlns:a16="http://schemas.microsoft.com/office/drawing/2014/main" id="{C2634424-40E2-3321-4C9D-02787AB81341}"/>
              </a:ext>
            </a:extLst>
          </p:cNvPr>
          <p:cNvSpPr txBox="1"/>
          <p:nvPr/>
        </p:nvSpPr>
        <p:spPr>
          <a:xfrm>
            <a:off x="1013638" y="491154"/>
            <a:ext cx="6553200" cy="461665"/>
          </a:xfrm>
          <a:prstGeom prst="rect">
            <a:avLst/>
          </a:prstGeom>
          <a:noFill/>
        </p:spPr>
        <p:txBody>
          <a:bodyPr wrap="square">
            <a:spAutoFit/>
          </a:bodyPr>
          <a:lstStyle/>
          <a:p>
            <a:pPr algn="ctr"/>
            <a:r>
              <a:rPr lang="en-IN" sz="2400" b="1" dirty="0">
                <a:solidFill>
                  <a:srgbClr val="09272E"/>
                </a:solidFill>
              </a:rPr>
              <a:t>NUMERICAL VS.RENTED BIKE COUNT</a:t>
            </a:r>
          </a:p>
        </p:txBody>
      </p:sp>
    </p:spTree>
    <p:extLst>
      <p:ext uri="{BB962C8B-B14F-4D97-AF65-F5344CB8AC3E}">
        <p14:creationId xmlns:p14="http://schemas.microsoft.com/office/powerpoint/2010/main" val="420732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B2829A4-AC40-DB26-A98E-B50F922E0FCA}"/>
              </a:ext>
            </a:extLst>
          </p:cNvPr>
          <p:cNvGrpSpPr/>
          <p:nvPr/>
        </p:nvGrpSpPr>
        <p:grpSpPr>
          <a:xfrm>
            <a:off x="267461" y="861406"/>
            <a:ext cx="4304539" cy="4219483"/>
            <a:chOff x="0" y="-123375"/>
            <a:chExt cx="3814575" cy="4810075"/>
          </a:xfrm>
        </p:grpSpPr>
        <p:pic>
          <p:nvPicPr>
            <p:cNvPr id="8" name="Picture 7">
              <a:extLst>
                <a:ext uri="{FF2B5EF4-FFF2-40B4-BE49-F238E27FC236}">
                  <a16:creationId xmlns:a16="http://schemas.microsoft.com/office/drawing/2014/main" id="{2B012271-6B37-F515-1660-384686EAFC3B}"/>
                </a:ext>
              </a:extLst>
            </p:cNvPr>
            <p:cNvPicPr/>
            <p:nvPr/>
          </p:nvPicPr>
          <p:blipFill>
            <a:blip r:embed="rId2"/>
            <a:stretch>
              <a:fillRect/>
            </a:stretch>
          </p:blipFill>
          <p:spPr>
            <a:xfrm>
              <a:off x="0" y="-123375"/>
              <a:ext cx="3814575" cy="2466725"/>
            </a:xfrm>
            <a:prstGeom prst="rect">
              <a:avLst/>
            </a:prstGeom>
          </p:spPr>
        </p:pic>
        <p:pic>
          <p:nvPicPr>
            <p:cNvPr id="9" name="Picture 8">
              <a:extLst>
                <a:ext uri="{FF2B5EF4-FFF2-40B4-BE49-F238E27FC236}">
                  <a16:creationId xmlns:a16="http://schemas.microsoft.com/office/drawing/2014/main" id="{D5CEB7E9-E0EF-E299-45E5-969D4B39554F}"/>
                </a:ext>
              </a:extLst>
            </p:cNvPr>
            <p:cNvPicPr/>
            <p:nvPr/>
          </p:nvPicPr>
          <p:blipFill>
            <a:blip r:embed="rId3"/>
            <a:stretch>
              <a:fillRect/>
            </a:stretch>
          </p:blipFill>
          <p:spPr>
            <a:xfrm>
              <a:off x="0" y="2411800"/>
              <a:ext cx="3814575" cy="2274900"/>
            </a:xfrm>
            <a:prstGeom prst="rect">
              <a:avLst/>
            </a:prstGeom>
          </p:spPr>
        </p:pic>
      </p:grpSp>
      <p:grpSp>
        <p:nvGrpSpPr>
          <p:cNvPr id="5" name="Group 4">
            <a:extLst>
              <a:ext uri="{FF2B5EF4-FFF2-40B4-BE49-F238E27FC236}">
                <a16:creationId xmlns:a16="http://schemas.microsoft.com/office/drawing/2014/main" id="{5DAFFDD0-AD20-2265-8767-08C625B568B7}"/>
              </a:ext>
            </a:extLst>
          </p:cNvPr>
          <p:cNvGrpSpPr/>
          <p:nvPr/>
        </p:nvGrpSpPr>
        <p:grpSpPr>
          <a:xfrm>
            <a:off x="4763386" y="971180"/>
            <a:ext cx="3892964" cy="3906273"/>
            <a:chOff x="-38863" y="-129356"/>
            <a:chExt cx="3820958" cy="4764769"/>
          </a:xfrm>
        </p:grpSpPr>
        <p:pic>
          <p:nvPicPr>
            <p:cNvPr id="6" name="Picture 5">
              <a:extLst>
                <a:ext uri="{FF2B5EF4-FFF2-40B4-BE49-F238E27FC236}">
                  <a16:creationId xmlns:a16="http://schemas.microsoft.com/office/drawing/2014/main" id="{A15B82CA-9DE9-7207-343D-41B16DA5888A}"/>
                </a:ext>
              </a:extLst>
            </p:cNvPr>
            <p:cNvPicPr/>
            <p:nvPr/>
          </p:nvPicPr>
          <p:blipFill>
            <a:blip r:embed="rId4"/>
            <a:stretch>
              <a:fillRect/>
            </a:stretch>
          </p:blipFill>
          <p:spPr>
            <a:xfrm>
              <a:off x="-38863" y="-129356"/>
              <a:ext cx="3762951" cy="2372250"/>
            </a:xfrm>
            <a:prstGeom prst="rect">
              <a:avLst/>
            </a:prstGeom>
          </p:spPr>
        </p:pic>
        <p:pic>
          <p:nvPicPr>
            <p:cNvPr id="7" name="Picture 6">
              <a:extLst>
                <a:ext uri="{FF2B5EF4-FFF2-40B4-BE49-F238E27FC236}">
                  <a16:creationId xmlns:a16="http://schemas.microsoft.com/office/drawing/2014/main" id="{C39CAF9D-4E05-62F3-0A3D-09CCFD7F621E}"/>
                </a:ext>
              </a:extLst>
            </p:cNvPr>
            <p:cNvPicPr/>
            <p:nvPr/>
          </p:nvPicPr>
          <p:blipFill>
            <a:blip r:embed="rId5"/>
            <a:stretch>
              <a:fillRect/>
            </a:stretch>
          </p:blipFill>
          <p:spPr>
            <a:xfrm>
              <a:off x="0" y="2368600"/>
              <a:ext cx="3782095" cy="2266813"/>
            </a:xfrm>
            <a:prstGeom prst="rect">
              <a:avLst/>
            </a:prstGeom>
          </p:spPr>
        </p:pic>
      </p:grpSp>
      <p:sp>
        <p:nvSpPr>
          <p:cNvPr id="10" name="TextBox 9">
            <a:extLst>
              <a:ext uri="{FF2B5EF4-FFF2-40B4-BE49-F238E27FC236}">
                <a16:creationId xmlns:a16="http://schemas.microsoft.com/office/drawing/2014/main" id="{6A59B10F-D09D-4EF0-3323-232CEB92622C}"/>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340516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D9E8BF-AF7F-8B87-903C-66332F90EFD9}"/>
              </a:ext>
            </a:extLst>
          </p:cNvPr>
          <p:cNvGrpSpPr/>
          <p:nvPr/>
        </p:nvGrpSpPr>
        <p:grpSpPr>
          <a:xfrm>
            <a:off x="571930" y="999364"/>
            <a:ext cx="7528512" cy="3964764"/>
            <a:chOff x="21841" y="0"/>
            <a:chExt cx="8637085" cy="4472325"/>
          </a:xfrm>
        </p:grpSpPr>
        <p:pic>
          <p:nvPicPr>
            <p:cNvPr id="5" name="Picture 4">
              <a:extLst>
                <a:ext uri="{FF2B5EF4-FFF2-40B4-BE49-F238E27FC236}">
                  <a16:creationId xmlns:a16="http://schemas.microsoft.com/office/drawing/2014/main" id="{FB3D9AB1-0F57-B394-47D4-D6FE92A79CBD}"/>
                </a:ext>
              </a:extLst>
            </p:cNvPr>
            <p:cNvPicPr/>
            <p:nvPr/>
          </p:nvPicPr>
          <p:blipFill>
            <a:blip r:embed="rId2"/>
            <a:stretch>
              <a:fillRect/>
            </a:stretch>
          </p:blipFill>
          <p:spPr>
            <a:xfrm>
              <a:off x="65801" y="0"/>
              <a:ext cx="4162911" cy="2263250"/>
            </a:xfrm>
            <a:prstGeom prst="rect">
              <a:avLst/>
            </a:prstGeom>
          </p:spPr>
        </p:pic>
        <p:pic>
          <p:nvPicPr>
            <p:cNvPr id="6" name="Picture 5">
              <a:extLst>
                <a:ext uri="{FF2B5EF4-FFF2-40B4-BE49-F238E27FC236}">
                  <a16:creationId xmlns:a16="http://schemas.microsoft.com/office/drawing/2014/main" id="{F5A7B8D5-0271-FD09-B676-B10D1F66DE1B}"/>
                </a:ext>
              </a:extLst>
            </p:cNvPr>
            <p:cNvPicPr/>
            <p:nvPr/>
          </p:nvPicPr>
          <p:blipFill>
            <a:blip r:embed="rId3"/>
            <a:stretch>
              <a:fillRect/>
            </a:stretch>
          </p:blipFill>
          <p:spPr>
            <a:xfrm>
              <a:off x="4496015" y="146963"/>
              <a:ext cx="4162911" cy="1969325"/>
            </a:xfrm>
            <a:prstGeom prst="rect">
              <a:avLst/>
            </a:prstGeom>
          </p:spPr>
        </p:pic>
        <p:pic>
          <p:nvPicPr>
            <p:cNvPr id="7" name="Picture 6">
              <a:extLst>
                <a:ext uri="{FF2B5EF4-FFF2-40B4-BE49-F238E27FC236}">
                  <a16:creationId xmlns:a16="http://schemas.microsoft.com/office/drawing/2014/main" id="{155DEF78-CCF8-009D-1190-23746493F7F0}"/>
                </a:ext>
              </a:extLst>
            </p:cNvPr>
            <p:cNvPicPr/>
            <p:nvPr/>
          </p:nvPicPr>
          <p:blipFill>
            <a:blip r:embed="rId4"/>
            <a:stretch>
              <a:fillRect/>
            </a:stretch>
          </p:blipFill>
          <p:spPr>
            <a:xfrm>
              <a:off x="21841" y="2263250"/>
              <a:ext cx="4296322" cy="2209075"/>
            </a:xfrm>
            <a:prstGeom prst="rect">
              <a:avLst/>
            </a:prstGeom>
          </p:spPr>
        </p:pic>
        <p:pic>
          <p:nvPicPr>
            <p:cNvPr id="8" name="Picture 7">
              <a:extLst>
                <a:ext uri="{FF2B5EF4-FFF2-40B4-BE49-F238E27FC236}">
                  <a16:creationId xmlns:a16="http://schemas.microsoft.com/office/drawing/2014/main" id="{2098B1FC-B0A1-81D3-E0E9-463B2DECFBF6}"/>
                </a:ext>
              </a:extLst>
            </p:cNvPr>
            <p:cNvPicPr/>
            <p:nvPr/>
          </p:nvPicPr>
          <p:blipFill>
            <a:blip r:embed="rId5"/>
            <a:stretch>
              <a:fillRect/>
            </a:stretch>
          </p:blipFill>
          <p:spPr>
            <a:xfrm>
              <a:off x="4610929" y="2196726"/>
              <a:ext cx="4047997" cy="2209075"/>
            </a:xfrm>
            <a:prstGeom prst="rect">
              <a:avLst/>
            </a:prstGeom>
          </p:spPr>
        </p:pic>
      </p:grpSp>
      <p:sp>
        <p:nvSpPr>
          <p:cNvPr id="9" name="TextBox 8">
            <a:extLst>
              <a:ext uri="{FF2B5EF4-FFF2-40B4-BE49-F238E27FC236}">
                <a16:creationId xmlns:a16="http://schemas.microsoft.com/office/drawing/2014/main" id="{DFC3EB4C-1E6E-341D-0A1A-0826CD4C69E5}"/>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186399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3C9A7-5AA9-BABE-B0C6-4F523211FD93}"/>
              </a:ext>
            </a:extLst>
          </p:cNvPr>
          <p:cNvSpPr txBox="1"/>
          <p:nvPr/>
        </p:nvSpPr>
        <p:spPr>
          <a:xfrm>
            <a:off x="574157" y="1203121"/>
            <a:ext cx="7478233" cy="2883995"/>
          </a:xfrm>
          <a:prstGeom prst="rect">
            <a:avLst/>
          </a:prstGeom>
          <a:noFill/>
        </p:spPr>
        <p:txBody>
          <a:bodyPr wrap="square">
            <a:spAutoFit/>
          </a:bodyPr>
          <a:lstStyle/>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From the above regression plot of all numerical features we see that the columns 'Temperature', '</a:t>
            </a:r>
            <a:r>
              <a:rPr lang="en-IN" sz="1800" b="1" dirty="0" err="1">
                <a:solidFill>
                  <a:srgbClr val="09272E"/>
                </a:solidFill>
              </a:rPr>
              <a:t>Wind_speed','Visibility</a:t>
            </a:r>
            <a:r>
              <a:rPr lang="en-IN" sz="1800" b="1" dirty="0">
                <a:solidFill>
                  <a:srgbClr val="09272E"/>
                </a:solidFill>
              </a:rPr>
              <a:t>', '</a:t>
            </a:r>
            <a:r>
              <a:rPr lang="en-IN" sz="1800" b="1" dirty="0" err="1">
                <a:solidFill>
                  <a:srgbClr val="09272E"/>
                </a:solidFill>
              </a:rPr>
              <a:t>Dew_point_temperature</a:t>
            </a:r>
            <a:r>
              <a:rPr lang="en-IN" sz="1800" b="1" dirty="0">
                <a:solidFill>
                  <a:srgbClr val="09272E"/>
                </a:solidFill>
              </a:rPr>
              <a:t>', '</a:t>
            </a:r>
            <a:r>
              <a:rPr lang="en-IN" sz="1800" b="1" dirty="0" err="1">
                <a:solidFill>
                  <a:srgbClr val="09272E"/>
                </a:solidFill>
              </a:rPr>
              <a:t>Solar_Radiation</a:t>
            </a:r>
            <a:r>
              <a:rPr lang="en-IN" sz="1800" b="1" dirty="0">
                <a:solidFill>
                  <a:srgbClr val="09272E"/>
                </a:solidFill>
              </a:rPr>
              <a:t>' are positively relation to the target variable.</a:t>
            </a:r>
          </a:p>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which means the rented bike count increases with increase of these features.</a:t>
            </a:r>
          </a:p>
          <a:p>
            <a:pPr marL="285750" lvl="0" indent="-285750" fontAlgn="base">
              <a:lnSpc>
                <a:spcPct val="113000"/>
              </a:lnSpc>
              <a:spcAft>
                <a:spcPts val="5"/>
              </a:spcAft>
              <a:buClr>
                <a:srgbClr val="0B044F"/>
              </a:buClr>
              <a:buSzPts val="1900"/>
              <a:buFont typeface="Arial" panose="020B0604020202020204" pitchFamily="34" charset="0"/>
              <a:buChar char="•"/>
            </a:pPr>
            <a:r>
              <a:rPr lang="en-IN" sz="1800" b="1" dirty="0">
                <a:solidFill>
                  <a:srgbClr val="09272E"/>
                </a:solidFill>
              </a:rPr>
              <a:t>'</a:t>
            </a:r>
            <a:r>
              <a:rPr lang="en-IN" sz="1800" b="1" dirty="0" err="1">
                <a:solidFill>
                  <a:srgbClr val="09272E"/>
                </a:solidFill>
              </a:rPr>
              <a:t>Rainfall','Snowfall','Humidity</a:t>
            </a:r>
            <a:r>
              <a:rPr lang="en-IN" sz="1800" b="1" dirty="0">
                <a:solidFill>
                  <a:srgbClr val="09272E"/>
                </a:solidFill>
              </a:rPr>
              <a:t>' these features are negatively related with the target variable which means the rented bike count decreases when these features increase.</a:t>
            </a:r>
          </a:p>
        </p:txBody>
      </p:sp>
      <p:sp>
        <p:nvSpPr>
          <p:cNvPr id="6" name="TextBox 5">
            <a:extLst>
              <a:ext uri="{FF2B5EF4-FFF2-40B4-BE49-F238E27FC236}">
                <a16:creationId xmlns:a16="http://schemas.microsoft.com/office/drawing/2014/main" id="{DAC330B7-0620-24C8-5EE2-7C537B9B1147}"/>
              </a:ext>
            </a:extLst>
          </p:cNvPr>
          <p:cNvSpPr txBox="1"/>
          <p:nvPr/>
        </p:nvSpPr>
        <p:spPr>
          <a:xfrm>
            <a:off x="609600" y="184298"/>
            <a:ext cx="7414437" cy="677108"/>
          </a:xfrm>
          <a:prstGeom prst="rect">
            <a:avLst/>
          </a:prstGeom>
          <a:noFill/>
        </p:spPr>
        <p:txBody>
          <a:bodyPr wrap="square" rtlCol="0">
            <a:spAutoFit/>
          </a:bodyPr>
          <a:lstStyle/>
          <a:p>
            <a:r>
              <a:rPr lang="en-IN" sz="2400" b="1" dirty="0">
                <a:solidFill>
                  <a:srgbClr val="09272E"/>
                </a:solidFill>
              </a:rPr>
              <a:t>REGRESSION PLOT FOR NUMERICAL VARIABLE</a:t>
            </a:r>
          </a:p>
          <a:p>
            <a:endParaRPr lang="en-IN" dirty="0"/>
          </a:p>
        </p:txBody>
      </p:sp>
    </p:spTree>
    <p:extLst>
      <p:ext uri="{BB962C8B-B14F-4D97-AF65-F5344CB8AC3E}">
        <p14:creationId xmlns:p14="http://schemas.microsoft.com/office/powerpoint/2010/main" val="15532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12713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latin typeface="Roboto"/>
                <a:ea typeface="Roboto"/>
                <a:cs typeface="Roboto"/>
                <a:sym typeface="Roboto"/>
              </a:rPr>
              <a:t>Heatmap</a:t>
            </a:r>
            <a:endParaRPr b="1" dirty="0">
              <a:solidFill>
                <a:srgbClr val="09272E"/>
              </a:solidFill>
              <a:latin typeface="Roboto"/>
              <a:ea typeface="Roboto"/>
              <a:cs typeface="Roboto"/>
              <a:sym typeface="Roboto"/>
            </a:endParaRPr>
          </a:p>
        </p:txBody>
      </p:sp>
      <p:sp>
        <p:nvSpPr>
          <p:cNvPr id="125" name="Google Shape;125;p23"/>
          <p:cNvSpPr/>
          <p:nvPr/>
        </p:nvSpPr>
        <p:spPr>
          <a:xfrm>
            <a:off x="34108" y="4176783"/>
            <a:ext cx="9109892" cy="83958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a:p>
            <a:pPr marL="457200" indent="-342900">
              <a:buClrTx/>
              <a:buSzPts val="1800"/>
              <a:buFont typeface="Arial" panose="020B0604020202020204" pitchFamily="34" charset="0"/>
              <a:buChar char="•"/>
            </a:pPr>
            <a:r>
              <a:rPr lang="en-US" sz="1800" b="1" dirty="0">
                <a:solidFill>
                  <a:srgbClr val="09272E"/>
                </a:solidFill>
              </a:rPr>
              <a:t>Here We can observe on the heatmap that most positively correlated variables to the rented bike count </a:t>
            </a:r>
            <a:r>
              <a:rPr lang="en-US" sz="1800" b="1" dirty="0" err="1">
                <a:solidFill>
                  <a:srgbClr val="09272E"/>
                </a:solidFill>
              </a:rPr>
              <a:t>are:Temperature</a:t>
            </a:r>
            <a:r>
              <a:rPr lang="en-US" sz="1800" b="1" dirty="0">
                <a:solidFill>
                  <a:srgbClr val="09272E"/>
                </a:solidFill>
              </a:rPr>
              <a:t>, DPT( dew point temperature), solar radiation</a:t>
            </a:r>
            <a:endParaRPr sz="1800" b="1" dirty="0">
              <a:solidFill>
                <a:srgbClr val="09272E"/>
              </a:solidFill>
            </a:endParaRPr>
          </a:p>
          <a:p>
            <a:pPr marL="0" marR="0" lvl="0" indent="0" algn="ctr" rtl="0">
              <a:lnSpc>
                <a:spcPct val="100000"/>
              </a:lnSpc>
              <a:spcBef>
                <a:spcPts val="0"/>
              </a:spcBef>
              <a:spcAft>
                <a:spcPts val="0"/>
              </a:spcAft>
              <a:buNone/>
            </a:pPr>
            <a:endParaRPr sz="1400" b="1" i="0" u="none" strike="noStrike" cap="none" dirty="0">
              <a:solidFill>
                <a:schemeClr val="lt1"/>
              </a:solidFill>
              <a:latin typeface="Arial"/>
              <a:ea typeface="Arial"/>
              <a:cs typeface="Arial"/>
              <a:sym typeface="Arial"/>
            </a:endParaRPr>
          </a:p>
        </p:txBody>
      </p:sp>
      <p:pic>
        <p:nvPicPr>
          <p:cNvPr id="4" name="Picture 3">
            <a:extLst>
              <a:ext uri="{FF2B5EF4-FFF2-40B4-BE49-F238E27FC236}">
                <a16:creationId xmlns:a16="http://schemas.microsoft.com/office/drawing/2014/main" id="{99541425-2FA5-54B5-6867-56E5F87910EF}"/>
              </a:ext>
            </a:extLst>
          </p:cNvPr>
          <p:cNvPicPr>
            <a:picLocks noChangeAspect="1"/>
          </p:cNvPicPr>
          <p:nvPr/>
        </p:nvPicPr>
        <p:blipFill>
          <a:blip r:embed="rId3"/>
          <a:stretch>
            <a:fillRect/>
          </a:stretch>
        </p:blipFill>
        <p:spPr>
          <a:xfrm>
            <a:off x="1419890" y="248999"/>
            <a:ext cx="6193022" cy="37559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 Algorithms</a:t>
            </a:r>
            <a:r>
              <a:rPr lang="en-US" b="1">
                <a:solidFill>
                  <a:srgbClr val="09272E"/>
                </a:solidFill>
              </a:rPr>
              <a:t> Used</a:t>
            </a:r>
            <a:endParaRPr/>
          </a:p>
        </p:txBody>
      </p:sp>
      <p:sp>
        <p:nvSpPr>
          <p:cNvPr id="131" name="Google Shape;131;p24"/>
          <p:cNvSpPr txBox="1">
            <a:spLocks noGrp="1"/>
          </p:cNvSpPr>
          <p:nvPr>
            <p:ph type="body" idx="1"/>
          </p:nvPr>
        </p:nvSpPr>
        <p:spPr>
          <a:xfrm>
            <a:off x="397675" y="1138150"/>
            <a:ext cx="8520600" cy="3917070"/>
          </a:xfrm>
          <a:prstGeom prst="rect">
            <a:avLst/>
          </a:prstGeom>
          <a:noFill/>
          <a:ln>
            <a:noFill/>
          </a:ln>
        </p:spPr>
        <p:txBody>
          <a:bodyPr spcFirstLastPara="1" wrap="square" lIns="91425" tIns="91425" rIns="91425" bIns="91425" anchor="t" anchorCtr="0">
            <a:noAutofit/>
          </a:bodyPr>
          <a:lstStyle/>
          <a:p>
            <a:pPr indent="-336550">
              <a:lnSpc>
                <a:spcPct val="200000"/>
              </a:lnSpc>
              <a:buClr>
                <a:srgbClr val="000000"/>
              </a:buClr>
              <a:buSzPts val="1700"/>
            </a:pPr>
            <a:r>
              <a:rPr lang="en-US" sz="1700" b="1" dirty="0">
                <a:solidFill>
                  <a:srgbClr val="000000"/>
                </a:solidFill>
                <a:highlight>
                  <a:srgbClr val="FFFFFF"/>
                </a:highlight>
              </a:rPr>
              <a:t>LINEAR REGRESSION</a:t>
            </a:r>
          </a:p>
          <a:p>
            <a:pPr indent="-336550">
              <a:lnSpc>
                <a:spcPct val="200000"/>
              </a:lnSpc>
              <a:buClr>
                <a:srgbClr val="000000"/>
              </a:buClr>
              <a:buSzPts val="1700"/>
            </a:pPr>
            <a:r>
              <a:rPr lang="en-US" sz="1700" b="1" dirty="0">
                <a:solidFill>
                  <a:srgbClr val="000000"/>
                </a:solidFill>
                <a:highlight>
                  <a:srgbClr val="FFFFFF"/>
                </a:highlight>
              </a:rPr>
              <a:t>Lasso</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DECISION TREE</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RANDOM FOREST</a:t>
            </a:r>
            <a:endParaRPr sz="1700" b="1" dirty="0">
              <a:solidFill>
                <a:srgbClr val="000000"/>
              </a:solidFill>
              <a:highlight>
                <a:srgbClr val="FFFFFF"/>
              </a:highlight>
            </a:endParaRP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GRADIENT BOOSTING</a:t>
            </a:r>
          </a:p>
          <a:p>
            <a:pPr marL="457200" lvl="0" indent="-336550" algn="l" rtl="0">
              <a:lnSpc>
                <a:spcPct val="200000"/>
              </a:lnSpc>
              <a:spcBef>
                <a:spcPts val="0"/>
              </a:spcBef>
              <a:spcAft>
                <a:spcPts val="0"/>
              </a:spcAft>
              <a:buClr>
                <a:srgbClr val="000000"/>
              </a:buClr>
              <a:buSzPts val="1700"/>
              <a:buChar char="●"/>
            </a:pPr>
            <a:r>
              <a:rPr lang="en-US" sz="1700" b="1" dirty="0">
                <a:solidFill>
                  <a:srgbClr val="000000"/>
                </a:solidFill>
                <a:highlight>
                  <a:srgbClr val="FFFFFF"/>
                </a:highlight>
              </a:rPr>
              <a:t>XGBOOST</a:t>
            </a:r>
            <a:endParaRPr sz="1700" b="1" dirty="0">
              <a:solidFill>
                <a:srgbClr val="000000"/>
              </a:solidFill>
              <a:highlight>
                <a:srgbClr val="FFFFFF"/>
              </a:highlight>
            </a:endParaRPr>
          </a:p>
          <a:p>
            <a:pPr marL="0" lvl="0" indent="0" algn="l" rtl="0">
              <a:spcBef>
                <a:spcPts val="1800"/>
              </a:spcBef>
              <a:spcAft>
                <a:spcPts val="0"/>
              </a:spcAft>
              <a:buNone/>
            </a:pPr>
            <a:endParaRPr sz="1700" b="1" dirty="0">
              <a:solidFill>
                <a:srgbClr val="000000"/>
              </a:solidFill>
              <a:highlight>
                <a:srgbClr val="FFFFFF"/>
              </a:highlight>
            </a:endParaRPr>
          </a:p>
          <a:p>
            <a:pPr marL="457200" lvl="0" indent="-228600" algn="l" rtl="0">
              <a:lnSpc>
                <a:spcPct val="115000"/>
              </a:lnSpc>
              <a:spcBef>
                <a:spcPts val="400"/>
              </a:spcBef>
              <a:spcAft>
                <a:spcPts val="0"/>
              </a:spcAft>
              <a:buSzPts val="1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800"/>
              <a:buFont typeface="Arial"/>
              <a:buNone/>
            </a:pPr>
            <a:r>
              <a:rPr lang="en-US" b="1">
                <a:solidFill>
                  <a:srgbClr val="09272E"/>
                </a:solidFill>
              </a:rPr>
              <a:t> Implementing Algorithms </a:t>
            </a:r>
            <a:endParaRPr/>
          </a:p>
        </p:txBody>
      </p:sp>
      <p:sp>
        <p:nvSpPr>
          <p:cNvPr id="138" name="Google Shape;138;p25"/>
          <p:cNvSpPr/>
          <p:nvPr/>
        </p:nvSpPr>
        <p:spPr>
          <a:xfrm>
            <a:off x="644725" y="1377775"/>
            <a:ext cx="3581700" cy="2754746"/>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LINEAR REGRESSION</a:t>
            </a:r>
            <a:endParaRPr dirty="0">
              <a:highlight>
                <a:srgbClr val="FFFFFF"/>
              </a:highlight>
            </a:endParaRPr>
          </a:p>
          <a:p>
            <a:pPr marL="0" lvl="0" indent="0" algn="just" rtl="0">
              <a:spcBef>
                <a:spcPts val="400"/>
              </a:spcBef>
              <a:spcAft>
                <a:spcPts val="0"/>
              </a:spcAft>
              <a:buNone/>
            </a:pPr>
            <a:r>
              <a:rPr lang="en-US" sz="2000" dirty="0">
                <a:highlight>
                  <a:srgbClr val="FFFFFF"/>
                </a:highlight>
              </a:rPr>
              <a:t>MSE	 : 35.46</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5.84</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4.56</a:t>
            </a:r>
          </a:p>
          <a:p>
            <a:pPr marL="0" lvl="0" indent="0" algn="just" rtl="0">
              <a:spcBef>
                <a:spcPts val="0"/>
              </a:spcBef>
              <a:spcAft>
                <a:spcPts val="0"/>
              </a:spcAft>
              <a:buNone/>
            </a:pPr>
            <a:r>
              <a:rPr lang="en-US" sz="2000" dirty="0">
                <a:highlight>
                  <a:srgbClr val="FFFFFF"/>
                </a:highlight>
              </a:rPr>
              <a:t>R2_score : 0.77</a:t>
            </a:r>
          </a:p>
          <a:p>
            <a:pPr marL="0" lvl="0" indent="0" algn="just" rtl="0">
              <a:spcBef>
                <a:spcPts val="0"/>
              </a:spcBef>
              <a:spcAft>
                <a:spcPts val="0"/>
              </a:spcAft>
              <a:buNone/>
            </a:pPr>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0.77</a:t>
            </a:r>
            <a:endParaRPr sz="2000" dirty="0">
              <a:highlight>
                <a:srgbClr val="FFFFFF"/>
              </a:highlight>
            </a:endParaRPr>
          </a:p>
        </p:txBody>
      </p:sp>
      <p:sp>
        <p:nvSpPr>
          <p:cNvPr id="139" name="Google Shape;139;p25"/>
          <p:cNvSpPr/>
          <p:nvPr/>
        </p:nvSpPr>
        <p:spPr>
          <a:xfrm>
            <a:off x="4572000" y="1377774"/>
            <a:ext cx="3766500" cy="2754745"/>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800"/>
              </a:spcBef>
              <a:spcAft>
                <a:spcPts val="0"/>
              </a:spcAft>
              <a:buNone/>
            </a:pPr>
            <a:r>
              <a:rPr lang="en-US" sz="2000" b="1" dirty="0">
                <a:highlight>
                  <a:srgbClr val="FFFFFF"/>
                </a:highlight>
              </a:rPr>
              <a:t>LASSO REGRESSION</a:t>
            </a:r>
            <a:endParaRPr sz="2000" b="1" dirty="0">
              <a:highlight>
                <a:srgbClr val="FFFFFF"/>
              </a:highlight>
            </a:endParaRPr>
          </a:p>
          <a:p>
            <a:pPr marL="0" lvl="0" indent="0" algn="just" rtl="0">
              <a:spcBef>
                <a:spcPts val="400"/>
              </a:spcBef>
              <a:spcAft>
                <a:spcPts val="0"/>
              </a:spcAft>
              <a:buNone/>
            </a:pPr>
            <a:r>
              <a:rPr lang="en-US" sz="2000" dirty="0">
                <a:highlight>
                  <a:srgbClr val="FFFFFF"/>
                </a:highlight>
              </a:rPr>
              <a:t>MSE    : 89.31</a:t>
            </a:r>
            <a:endParaRPr sz="2000" dirty="0">
              <a:highlight>
                <a:srgbClr val="FFFFFF"/>
              </a:highlight>
            </a:endParaRPr>
          </a:p>
          <a:p>
            <a:pPr marL="0" lvl="0" indent="0" algn="just" rtl="0">
              <a:spcBef>
                <a:spcPts val="0"/>
              </a:spcBef>
              <a:spcAft>
                <a:spcPts val="0"/>
              </a:spcAft>
              <a:buNone/>
            </a:pPr>
            <a:r>
              <a:rPr lang="en-US" sz="2000" dirty="0">
                <a:highlight>
                  <a:srgbClr val="FFFFFF"/>
                </a:highlight>
              </a:rPr>
              <a:t>RMSE : 9.49</a:t>
            </a:r>
            <a:endParaRPr sz="2000" dirty="0">
              <a:highlight>
                <a:srgbClr val="FFFFFF"/>
              </a:highlight>
            </a:endParaRPr>
          </a:p>
          <a:p>
            <a:pPr marL="0" lvl="0" indent="0" algn="just" rtl="0">
              <a:spcBef>
                <a:spcPts val="0"/>
              </a:spcBef>
              <a:spcAft>
                <a:spcPts val="0"/>
              </a:spcAft>
              <a:buNone/>
            </a:pPr>
            <a:r>
              <a:rPr lang="en-US" sz="2000" dirty="0">
                <a:highlight>
                  <a:srgbClr val="FFFFFF"/>
                </a:highlight>
              </a:rPr>
              <a:t>MAE    : 7.20</a:t>
            </a:r>
          </a:p>
          <a:p>
            <a:pPr algn="just"/>
            <a:r>
              <a:rPr lang="en-US" sz="2000" dirty="0">
                <a:highlight>
                  <a:srgbClr val="FFFFFF"/>
                </a:highlight>
              </a:rPr>
              <a:t>R2_score : 0.41</a:t>
            </a:r>
          </a:p>
          <a:p>
            <a:pPr algn="just"/>
            <a:endParaRPr sz="2000" dirty="0">
              <a:highlight>
                <a:srgbClr val="FFFFFF"/>
              </a:highlight>
            </a:endParaRPr>
          </a:p>
          <a:p>
            <a:pPr marL="0" lvl="0" indent="0" algn="just" rtl="0">
              <a:lnSpc>
                <a:spcPct val="110795"/>
              </a:lnSpc>
              <a:spcBef>
                <a:spcPts val="0"/>
              </a:spcBef>
              <a:spcAft>
                <a:spcPts val="0"/>
              </a:spcAft>
              <a:buNone/>
            </a:pPr>
            <a:r>
              <a:rPr lang="en-US" sz="2000" dirty="0">
                <a:highlight>
                  <a:srgbClr val="FFFFFF"/>
                </a:highlight>
              </a:rPr>
              <a:t>Score with test data       : 0.41</a:t>
            </a:r>
            <a:endParaRPr sz="2100" b="1" dirty="0">
              <a:highlight>
                <a:srgbClr val="FFFFFF"/>
              </a:highlight>
            </a:endParaRPr>
          </a:p>
        </p:txBody>
      </p:sp>
      <p:sp>
        <p:nvSpPr>
          <p:cNvPr id="140" name="Google Shape;140;p25"/>
          <p:cNvSpPr/>
          <p:nvPr/>
        </p:nvSpPr>
        <p:spPr>
          <a:xfrm>
            <a:off x="558600" y="4202263"/>
            <a:ext cx="7779900" cy="673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b="1" dirty="0"/>
              <a:t>LINEAR REGRESSION performed  well with accuracy 77% as compare to LASSO REGRESSION </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p14">
            <a:extLst>
              <a:ext uri="{FF2B5EF4-FFF2-40B4-BE49-F238E27FC236}">
                <a16:creationId xmlns:a16="http://schemas.microsoft.com/office/drawing/2014/main" id="{52985CD2-3E45-4EBE-A7D7-1CFD7A1274C1}"/>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rPr>
              <a:t>Table of Content</a:t>
            </a:r>
            <a:endParaRPr dirty="0"/>
          </a:p>
        </p:txBody>
      </p:sp>
      <p:sp>
        <p:nvSpPr>
          <p:cNvPr id="5" name="TextBox 4">
            <a:extLst>
              <a:ext uri="{FF2B5EF4-FFF2-40B4-BE49-F238E27FC236}">
                <a16:creationId xmlns:a16="http://schemas.microsoft.com/office/drawing/2014/main" id="{9A9870C7-D25A-425F-91FC-C4B989F98CE2}"/>
              </a:ext>
            </a:extLst>
          </p:cNvPr>
          <p:cNvSpPr txBox="1"/>
          <p:nvPr/>
        </p:nvSpPr>
        <p:spPr>
          <a:xfrm>
            <a:off x="780586" y="1234068"/>
            <a:ext cx="7917366" cy="3569310"/>
          </a:xfrm>
          <a:prstGeom prst="rect">
            <a:avLst/>
          </a:prstGeom>
          <a:noFill/>
        </p:spPr>
        <p:txBody>
          <a:bodyPr wrap="square" rtlCol="0">
            <a:spAutoFit/>
          </a:bodyPr>
          <a:lstStyle/>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Introduction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Reason Behind the Project</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Project Description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Dataset Information</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Summary</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Features Analysis</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Data Preprocessing</a:t>
            </a:r>
          </a:p>
          <a:p>
            <a:pPr marL="285750" lvl="0" indent="-285750">
              <a:lnSpc>
                <a:spcPct val="115000"/>
              </a:lnSpc>
              <a:buClrTx/>
              <a:buSzPct val="120000"/>
              <a:buFont typeface="Arial" panose="020B0604020202020204" pitchFamily="34" charset="0"/>
              <a:buChar char="•"/>
            </a:pPr>
            <a:r>
              <a:rPr lang="en-US" sz="1800" b="1" dirty="0">
                <a:solidFill>
                  <a:srgbClr val="09272E"/>
                </a:solidFill>
                <a:latin typeface="+mj-lt"/>
              </a:rPr>
              <a:t>Exploratory Data Analysis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Implementing Algorithms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Challenges</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Conclusion</a:t>
            </a:r>
          </a:p>
        </p:txBody>
      </p:sp>
    </p:spTree>
    <p:extLst>
      <p:ext uri="{BB962C8B-B14F-4D97-AF65-F5344CB8AC3E}">
        <p14:creationId xmlns:p14="http://schemas.microsoft.com/office/powerpoint/2010/main" val="4048996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47" name="Google Shape;147;p26"/>
          <p:cNvSpPr/>
          <p:nvPr/>
        </p:nvSpPr>
        <p:spPr>
          <a:xfrm>
            <a:off x="461490" y="1172483"/>
            <a:ext cx="3520559" cy="2717317"/>
          </a:xfrm>
          <a:prstGeom prst="rect">
            <a:avLst/>
          </a:prstGeom>
          <a:solidFill>
            <a:srgbClr val="FFFFFF"/>
          </a:solidFill>
          <a:ln w="9525" cap="flat" cmpd="sng">
            <a:solidFill>
              <a:srgbClr val="3D85C6"/>
            </a:solidFill>
            <a:prstDash val="solid"/>
            <a:round/>
            <a:headEnd type="none" w="sm" len="sm"/>
            <a:tailEnd type="none" w="sm" len="sm"/>
          </a:ln>
        </p:spPr>
        <p:txBody>
          <a:bodyPr spcFirstLastPara="1" wrap="square" lIns="91425" tIns="91425" rIns="91425" bIns="91425" anchor="t" anchorCtr="0">
            <a:noAutofit/>
          </a:bodyPr>
          <a:lstStyle/>
          <a:p>
            <a:pPr>
              <a:spcBef>
                <a:spcPts val="1800"/>
              </a:spcBef>
            </a:pPr>
            <a:r>
              <a:rPr lang="en-US" b="1" dirty="0">
                <a:highlight>
                  <a:srgbClr val="FFFFFF"/>
                </a:highlight>
              </a:rPr>
              <a:t>DECISION TREE</a:t>
            </a:r>
            <a:endParaRPr b="1" dirty="0">
              <a:highlight>
                <a:srgbClr val="FFFFFF"/>
              </a:highlight>
            </a:endParaRPr>
          </a:p>
          <a:p>
            <a:pPr>
              <a:spcBef>
                <a:spcPts val="1800"/>
              </a:spcBef>
            </a:pPr>
            <a:r>
              <a:rPr lang="en-US" b="1" dirty="0">
                <a:highlight>
                  <a:srgbClr val="FFFFFF"/>
                </a:highlight>
              </a:rPr>
              <a:t>MSE : 27.10</a:t>
            </a:r>
            <a:endParaRPr b="1" dirty="0">
              <a:highlight>
                <a:srgbClr val="FFFFFF"/>
              </a:highlight>
            </a:endParaRPr>
          </a:p>
          <a:p>
            <a:pPr>
              <a:spcBef>
                <a:spcPts val="1800"/>
              </a:spcBef>
            </a:pPr>
            <a:r>
              <a:rPr lang="en-US" b="1" dirty="0">
                <a:highlight>
                  <a:srgbClr val="FFFFFF"/>
                </a:highlight>
              </a:rPr>
              <a:t>RMSE : 5.20</a:t>
            </a:r>
            <a:endParaRPr b="1" dirty="0">
              <a:highlight>
                <a:srgbClr val="FFFFFF"/>
              </a:highlight>
            </a:endParaRPr>
          </a:p>
          <a:p>
            <a:pPr>
              <a:spcBef>
                <a:spcPts val="1800"/>
              </a:spcBef>
            </a:pPr>
            <a:r>
              <a:rPr lang="en-US" b="1" dirty="0">
                <a:highlight>
                  <a:srgbClr val="FFFFFF"/>
                </a:highlight>
              </a:rPr>
              <a:t>MAE : 3.31 	</a:t>
            </a:r>
          </a:p>
          <a:p>
            <a:pPr>
              <a:spcBef>
                <a:spcPts val="400"/>
              </a:spcBef>
            </a:pPr>
            <a:r>
              <a:rPr lang="en-US" b="1" dirty="0">
                <a:highlight>
                  <a:srgbClr val="FFFFFF"/>
                </a:highlight>
              </a:rPr>
              <a:t>R2_score : 0.82</a:t>
            </a:r>
            <a:endParaRPr b="1" dirty="0">
              <a:highlight>
                <a:srgbClr val="FFFFFF"/>
              </a:highlight>
            </a:endParaRPr>
          </a:p>
          <a:p>
            <a:pPr>
              <a:spcBef>
                <a:spcPts val="400"/>
              </a:spcBef>
            </a:pPr>
            <a:r>
              <a:rPr lang="en-US" b="1" dirty="0">
                <a:highlight>
                  <a:srgbClr val="FFFFFF"/>
                </a:highlight>
              </a:rPr>
              <a:t>Score with test data : 0.82</a:t>
            </a:r>
            <a:endParaRPr b="1" dirty="0">
              <a:highlight>
                <a:srgbClr val="FFFFFF"/>
              </a:highlight>
            </a:endParaRPr>
          </a:p>
          <a:p>
            <a:pPr marL="0" lvl="0" indent="0" rtl="0">
              <a:spcBef>
                <a:spcPts val="1800"/>
              </a:spcBef>
              <a:spcAft>
                <a:spcPts val="400"/>
              </a:spcAft>
              <a:buNone/>
            </a:pPr>
            <a:endParaRPr b="1" dirty="0">
              <a:highlight>
                <a:srgbClr val="FFFFFF"/>
              </a:highlight>
            </a:endParaRPr>
          </a:p>
        </p:txBody>
      </p:sp>
      <p:sp>
        <p:nvSpPr>
          <p:cNvPr id="148" name="Google Shape;148;p26"/>
          <p:cNvSpPr/>
          <p:nvPr/>
        </p:nvSpPr>
        <p:spPr>
          <a:xfrm>
            <a:off x="5053382" y="1172482"/>
            <a:ext cx="3338100" cy="2717317"/>
          </a:xfrm>
          <a:prstGeom prst="rect">
            <a:avLst/>
          </a:prstGeom>
          <a:solidFill>
            <a:srgbClr val="FFFFFF"/>
          </a:solidFill>
          <a:ln w="9525" cap="flat" cmpd="sng">
            <a:solidFill>
              <a:srgbClr val="3C78D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b="1" dirty="0">
                <a:highlight>
                  <a:srgbClr val="FFFFFF"/>
                </a:highlight>
              </a:rPr>
              <a:t>Gradient Boosting</a:t>
            </a:r>
          </a:p>
          <a:p>
            <a:pPr marL="0" lvl="0" indent="0" algn="l" rtl="0">
              <a:lnSpc>
                <a:spcPct val="115000"/>
              </a:lnSpc>
              <a:spcBef>
                <a:spcPts val="1800"/>
              </a:spcBef>
              <a:spcAft>
                <a:spcPts val="0"/>
              </a:spcAft>
              <a:buNone/>
            </a:pPr>
            <a:r>
              <a:rPr lang="en-US" b="1" dirty="0">
                <a:highlight>
                  <a:srgbClr val="FFFFFF"/>
                </a:highlight>
              </a:rPr>
              <a:t>MSE : 22.4828</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RMSE : 4.7416</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MAE : 3.619133</a:t>
            </a:r>
          </a:p>
          <a:p>
            <a:pPr>
              <a:spcBef>
                <a:spcPts val="1800"/>
              </a:spcBef>
            </a:pPr>
            <a:r>
              <a:rPr lang="en-US" b="1" dirty="0">
                <a:highlight>
                  <a:srgbClr val="FFFFFF"/>
                </a:highlight>
              </a:rPr>
              <a:t>R2_score : 0.85</a:t>
            </a:r>
            <a:endParaRPr b="1" dirty="0">
              <a:highlight>
                <a:srgbClr val="FFFFFF"/>
              </a:highlight>
            </a:endParaRPr>
          </a:p>
          <a:p>
            <a:pPr marL="0" lvl="0" indent="0" algn="l" rtl="0">
              <a:lnSpc>
                <a:spcPct val="100000"/>
              </a:lnSpc>
              <a:spcBef>
                <a:spcPts val="400"/>
              </a:spcBef>
              <a:spcAft>
                <a:spcPts val="0"/>
              </a:spcAft>
              <a:buNone/>
            </a:pPr>
            <a:r>
              <a:rPr lang="en-US" b="1" dirty="0">
                <a:highlight>
                  <a:srgbClr val="FFFFFF"/>
                </a:highlight>
              </a:rPr>
              <a:t>Score with test data : 0.85</a:t>
            </a:r>
            <a:endParaRPr b="1" dirty="0">
              <a:highlight>
                <a:srgbClr val="FFFFFF"/>
              </a:highlight>
            </a:endParaRPr>
          </a:p>
          <a:p>
            <a:pPr marL="0" lvl="0" indent="0" algn="l" rtl="0">
              <a:lnSpc>
                <a:spcPct val="115000"/>
              </a:lnSpc>
              <a:spcBef>
                <a:spcPts val="1800"/>
              </a:spcBef>
              <a:spcAft>
                <a:spcPts val="400"/>
              </a:spcAft>
              <a:buNone/>
            </a:pPr>
            <a:endParaRPr b="1" dirty="0">
              <a:highlight>
                <a:srgbClr val="FFFFFF"/>
              </a:highlight>
            </a:endParaRPr>
          </a:p>
        </p:txBody>
      </p:sp>
      <p:sp>
        <p:nvSpPr>
          <p:cNvPr id="149" name="Google Shape;149;p26"/>
          <p:cNvSpPr/>
          <p:nvPr/>
        </p:nvSpPr>
        <p:spPr>
          <a:xfrm>
            <a:off x="745025" y="4178875"/>
            <a:ext cx="86100" cy="1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30100" y="4312525"/>
            <a:ext cx="81234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Gradient Boosting gave us accuracy </a:t>
            </a:r>
            <a:r>
              <a:rPr lang="en-US" b="1" dirty="0" err="1"/>
              <a:t>upto</a:t>
            </a:r>
            <a:r>
              <a:rPr lang="en-US" b="1" dirty="0"/>
              <a:t> 85% which was greater than DECISION TREE</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9272E"/>
                </a:solidFill>
              </a:rPr>
              <a:t> Implementing Algorithms </a:t>
            </a:r>
            <a:endParaRPr/>
          </a:p>
        </p:txBody>
      </p:sp>
      <p:sp>
        <p:nvSpPr>
          <p:cNvPr id="157" name="Google Shape;157;p27"/>
          <p:cNvSpPr/>
          <p:nvPr/>
        </p:nvSpPr>
        <p:spPr>
          <a:xfrm>
            <a:off x="572977" y="1347037"/>
            <a:ext cx="3915000" cy="2750042"/>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1800"/>
              </a:spcBef>
              <a:spcAft>
                <a:spcPts val="0"/>
              </a:spcAft>
              <a:buNone/>
            </a:pPr>
            <a:r>
              <a:rPr lang="en-US" b="1" dirty="0">
                <a:highlight>
                  <a:srgbClr val="FFFFFF"/>
                </a:highlight>
              </a:rPr>
              <a:t>RANDOM FOREST</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MSE : 12.85</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RMSE : 3.85</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MAE : 2.42</a:t>
            </a:r>
          </a:p>
          <a:p>
            <a:pPr>
              <a:spcBef>
                <a:spcPts val="1800"/>
              </a:spcBef>
            </a:pPr>
            <a:r>
              <a:rPr lang="en-US" b="1" dirty="0">
                <a:highlight>
                  <a:srgbClr val="FFFFFF"/>
                </a:highlight>
              </a:rPr>
              <a:t>R2_score : 0.91</a:t>
            </a:r>
            <a:endParaRPr b="1" dirty="0">
              <a:highlight>
                <a:srgbClr val="FFFFFF"/>
              </a:highlight>
            </a:endParaRPr>
          </a:p>
          <a:p>
            <a:pPr marL="0" lvl="0" indent="0" algn="l" rtl="0">
              <a:lnSpc>
                <a:spcPct val="110795"/>
              </a:lnSpc>
              <a:spcBef>
                <a:spcPts val="400"/>
              </a:spcBef>
              <a:spcAft>
                <a:spcPts val="0"/>
              </a:spcAft>
              <a:buNone/>
            </a:pPr>
            <a:r>
              <a:rPr lang="en-US" b="1" dirty="0">
                <a:highlight>
                  <a:srgbClr val="FFFFFF"/>
                </a:highlight>
              </a:rPr>
              <a:t>Score with test data: 0.91</a:t>
            </a:r>
            <a:endParaRPr b="1" dirty="0">
              <a:highlight>
                <a:srgbClr val="FFFFFF"/>
              </a:highlight>
            </a:endParaRPr>
          </a:p>
          <a:p>
            <a:pPr marL="0" lvl="0" indent="0" algn="l" rtl="0">
              <a:lnSpc>
                <a:spcPct val="100000"/>
              </a:lnSpc>
              <a:spcBef>
                <a:spcPts val="1800"/>
              </a:spcBef>
              <a:spcAft>
                <a:spcPts val="400"/>
              </a:spcAft>
              <a:buNone/>
            </a:pPr>
            <a:endParaRPr b="1" dirty="0">
              <a:highlight>
                <a:srgbClr val="FFFFFF"/>
              </a:highlight>
            </a:endParaRPr>
          </a:p>
        </p:txBody>
      </p:sp>
      <p:sp>
        <p:nvSpPr>
          <p:cNvPr id="158" name="Google Shape;158;p27"/>
          <p:cNvSpPr/>
          <p:nvPr/>
        </p:nvSpPr>
        <p:spPr>
          <a:xfrm>
            <a:off x="5100600" y="1347037"/>
            <a:ext cx="3731700" cy="2750042"/>
          </a:xfrm>
          <a:prstGeom prst="rect">
            <a:avLst/>
          </a:prstGeom>
          <a:solidFill>
            <a:srgbClr val="FFFFFF"/>
          </a:solidFill>
          <a:ln w="9525"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US" b="1" dirty="0">
                <a:highlight>
                  <a:srgbClr val="FFFFFF"/>
                </a:highlight>
              </a:rPr>
              <a:t>XGBOOSTING</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MSE : 11.65</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RMSE :3.41</a:t>
            </a:r>
            <a:endParaRPr b="1" dirty="0">
              <a:highlight>
                <a:srgbClr val="FFFFFF"/>
              </a:highlight>
            </a:endParaRPr>
          </a:p>
          <a:p>
            <a:pPr marL="0" lvl="0" indent="0" algn="l" rtl="0">
              <a:lnSpc>
                <a:spcPct val="100000"/>
              </a:lnSpc>
              <a:spcBef>
                <a:spcPts val="1800"/>
              </a:spcBef>
              <a:spcAft>
                <a:spcPts val="0"/>
              </a:spcAft>
              <a:buNone/>
            </a:pPr>
            <a:r>
              <a:rPr lang="en-US" b="1" dirty="0">
                <a:highlight>
                  <a:srgbClr val="FFFFFF"/>
                </a:highlight>
              </a:rPr>
              <a:t>MAE : 2.38</a:t>
            </a:r>
          </a:p>
          <a:p>
            <a:pPr>
              <a:spcBef>
                <a:spcPts val="1800"/>
              </a:spcBef>
            </a:pPr>
            <a:r>
              <a:rPr lang="en-US" b="1" dirty="0">
                <a:highlight>
                  <a:srgbClr val="FFFFFF"/>
                </a:highlight>
              </a:rPr>
              <a:t>R2_score : 0.91</a:t>
            </a:r>
            <a:endParaRPr b="1" dirty="0">
              <a:highlight>
                <a:srgbClr val="FFFFFF"/>
              </a:highlight>
            </a:endParaRPr>
          </a:p>
          <a:p>
            <a:pPr marL="0" lvl="0" indent="0" algn="l" rtl="0">
              <a:lnSpc>
                <a:spcPct val="100000"/>
              </a:lnSpc>
              <a:spcBef>
                <a:spcPts val="400"/>
              </a:spcBef>
              <a:spcAft>
                <a:spcPts val="0"/>
              </a:spcAft>
              <a:buNone/>
            </a:pPr>
            <a:r>
              <a:rPr lang="en-US" b="1" dirty="0">
                <a:highlight>
                  <a:srgbClr val="FFFFFF"/>
                </a:highlight>
              </a:rPr>
              <a:t>Score with test data : 0.92</a:t>
            </a:r>
            <a:endParaRPr b="1" dirty="0">
              <a:highlight>
                <a:srgbClr val="FFFFFF"/>
              </a:highlight>
            </a:endParaRPr>
          </a:p>
          <a:p>
            <a:pPr marL="0" lvl="0" indent="0" algn="l" rtl="0">
              <a:lnSpc>
                <a:spcPct val="115000"/>
              </a:lnSpc>
              <a:spcBef>
                <a:spcPts val="1800"/>
              </a:spcBef>
              <a:spcAft>
                <a:spcPts val="400"/>
              </a:spcAft>
              <a:buNone/>
            </a:pPr>
            <a:endParaRPr b="1" dirty="0">
              <a:highlight>
                <a:srgbClr val="FFFFFF"/>
              </a:highlight>
            </a:endParaRPr>
          </a:p>
        </p:txBody>
      </p:sp>
      <p:sp>
        <p:nvSpPr>
          <p:cNvPr id="159" name="Google Shape;159;p27"/>
          <p:cNvSpPr/>
          <p:nvPr/>
        </p:nvSpPr>
        <p:spPr>
          <a:xfrm>
            <a:off x="501450" y="4384150"/>
            <a:ext cx="8345100" cy="572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As compare to all of  the algorithm XGBOOSTING after a hyperparameter tuning  gave us highest accuracy up to 92%</a:t>
            </a:r>
            <a:endParaRPr sz="1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212121"/>
                </a:solidFill>
              </a:rPr>
              <a:t>Challenges</a:t>
            </a:r>
            <a:endParaRPr b="1">
              <a:solidFill>
                <a:srgbClr val="212121"/>
              </a:solidFill>
            </a:endParaRPr>
          </a:p>
        </p:txBody>
      </p:sp>
      <p:sp>
        <p:nvSpPr>
          <p:cNvPr id="166" name="Google Shape;166;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Large Dataset to handle.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plotting  of Graphs to analyse.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engineering</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Feature selection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Optimising the model </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US">
                <a:solidFill>
                  <a:srgbClr val="000000"/>
                </a:solidFill>
              </a:rPr>
              <a:t> Calculation of R2 score.</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4005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rgbClr val="000000"/>
                </a:solidFill>
              </a:rPr>
              <a:t>Conclusion</a:t>
            </a:r>
            <a:endParaRPr b="1">
              <a:solidFill>
                <a:srgbClr val="000000"/>
              </a:solidFill>
            </a:endParaRPr>
          </a:p>
        </p:txBody>
      </p:sp>
      <p:sp>
        <p:nvSpPr>
          <p:cNvPr id="172" name="Google Shape;172;p29"/>
          <p:cNvSpPr txBox="1">
            <a:spLocks noGrp="1"/>
          </p:cNvSpPr>
          <p:nvPr>
            <p:ph type="body" idx="1"/>
          </p:nvPr>
        </p:nvSpPr>
        <p:spPr>
          <a:xfrm>
            <a:off x="77972" y="1152474"/>
            <a:ext cx="9066028" cy="3837739"/>
          </a:xfrm>
          <a:prstGeom prst="rect">
            <a:avLst/>
          </a:prstGeom>
          <a:noFill/>
          <a:ln>
            <a:noFill/>
          </a:ln>
        </p:spPr>
        <p:txBody>
          <a:bodyPr spcFirstLastPara="1" wrap="square" lIns="91425" tIns="91425" rIns="91425" bIns="91425" anchor="t" anchorCtr="0">
            <a:noAutofit/>
          </a:bodyPr>
          <a:lstStyle/>
          <a:p>
            <a:pPr>
              <a:lnSpc>
                <a:spcPct val="100000"/>
              </a:lnSpc>
              <a:buClrTx/>
              <a:buSzPct val="128000"/>
              <a:buFont typeface="Arial" panose="020B0604020202020204" pitchFamily="34" charset="0"/>
              <a:buChar char="•"/>
            </a:pPr>
            <a:r>
              <a:rPr lang="en-US" b="1" dirty="0">
                <a:solidFill>
                  <a:srgbClr val="09272E"/>
                </a:solidFill>
              </a:rPr>
              <a:t>Month 5th,6th,7th and 10th gave us most of the Traffic of demand</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 count is high during working days than non working day. </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people are generally prefer to bike at high temperatures, and when little windy</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in Autumn &amp; Summer seasons is highest,</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bike rentals counts was  lowest in winter season.</a:t>
            </a:r>
            <a:endParaRPr b="1" dirty="0">
              <a:solidFill>
                <a:srgbClr val="09272E"/>
              </a:solidFill>
            </a:endParaRPr>
          </a:p>
          <a:p>
            <a:pPr>
              <a:lnSpc>
                <a:spcPct val="100000"/>
              </a:lnSpc>
              <a:buClrTx/>
              <a:buSzPct val="128000"/>
              <a:buFont typeface="Arial" panose="020B0604020202020204" pitchFamily="34" charset="0"/>
              <a:buChar char="•"/>
            </a:pPr>
            <a:r>
              <a:rPr lang="en-US" b="1" dirty="0">
                <a:solidFill>
                  <a:srgbClr val="09272E"/>
                </a:solidFill>
              </a:rPr>
              <a:t>There we observed negative relation between humidity and bike count as increasing in humidity lead it to decreases in the number of bike counts </a:t>
            </a:r>
          </a:p>
          <a:p>
            <a:pPr lvl="0" fontAlgn="base">
              <a:lnSpc>
                <a:spcPct val="100000"/>
              </a:lnSpc>
              <a:buClrTx/>
              <a:buSzPct val="128000"/>
              <a:buFont typeface="Arial" panose="020B0604020202020204" pitchFamily="34" charset="0"/>
              <a:buChar char="•"/>
            </a:pPr>
            <a:r>
              <a:rPr lang="en-IN" b="1" dirty="0">
                <a:solidFill>
                  <a:srgbClr val="09272E"/>
                </a:solidFill>
              </a:rPr>
              <a:t>Hour’ of the day holds the most important feature.</a:t>
            </a:r>
          </a:p>
          <a:p>
            <a:pPr lvl="0" fontAlgn="base">
              <a:lnSpc>
                <a:spcPct val="100000"/>
              </a:lnSpc>
              <a:buClrTx/>
              <a:buSzPct val="128000"/>
              <a:buFont typeface="Arial" panose="020B0604020202020204" pitchFamily="34" charset="0"/>
              <a:buChar char="•"/>
            </a:pPr>
            <a:r>
              <a:rPr lang="en-IN" b="1" dirty="0">
                <a:solidFill>
                  <a:srgbClr val="09272E"/>
                </a:solidFill>
              </a:rPr>
              <a:t>Bike rental count is mostly correlated with the time of the day as it is peak at 10 am morning and 8 pm at evening.</a:t>
            </a:r>
          </a:p>
          <a:p>
            <a:pPr lvl="0" fontAlgn="base">
              <a:lnSpc>
                <a:spcPct val="100000"/>
              </a:lnSpc>
              <a:buClrTx/>
              <a:buSzPct val="128000"/>
              <a:buFont typeface="Arial" panose="020B0604020202020204" pitchFamily="34" charset="0"/>
              <a:buChar char="•"/>
            </a:pPr>
            <a:r>
              <a:rPr lang="en-IN" b="1" dirty="0">
                <a:solidFill>
                  <a:srgbClr val="09272E"/>
                </a:solidFill>
              </a:rPr>
              <a:t>We observed that bike rental count is high during working days than non working day.</a:t>
            </a:r>
          </a:p>
          <a:p>
            <a:pPr>
              <a:lnSpc>
                <a:spcPct val="100000"/>
              </a:lnSpc>
              <a:buClrTx/>
              <a:buSzPct val="128000"/>
              <a:buFont typeface="Arial" panose="020B0604020202020204" pitchFamily="34" charset="0"/>
              <a:buChar char="•"/>
            </a:pPr>
            <a:endParaRPr b="1" dirty="0">
              <a:solidFill>
                <a:srgbClr val="09272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800"/>
              <a:buNone/>
            </a:pPr>
            <a:r>
              <a:rPr lang="en-US" b="1">
                <a:solidFill>
                  <a:srgbClr val="000000"/>
                </a:solidFill>
              </a:rPr>
              <a:t>Conclusion</a:t>
            </a:r>
            <a:endParaRPr/>
          </a:p>
        </p:txBody>
      </p:sp>
      <p:sp>
        <p:nvSpPr>
          <p:cNvPr id="178" name="Google Shape;178;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n-US" dirty="0">
                <a:solidFill>
                  <a:srgbClr val="000000"/>
                </a:solidFill>
                <a:highlight>
                  <a:srgbClr val="FFFFFF"/>
                </a:highlight>
              </a:rPr>
              <a:t>we implemented 6 machine learning algorithms Linear Regression, Lasso, gradient boost , Decision tree, Random Forest and </a:t>
            </a:r>
            <a:r>
              <a:rPr lang="en-US" dirty="0" err="1">
                <a:solidFill>
                  <a:srgbClr val="000000"/>
                </a:solidFill>
                <a:highlight>
                  <a:srgbClr val="FFFFFF"/>
                </a:highlight>
              </a:rPr>
              <a:t>XGBoost</a:t>
            </a:r>
            <a:r>
              <a:rPr lang="en-US" dirty="0">
                <a:solidFill>
                  <a:srgbClr val="000000"/>
                </a:solidFill>
                <a:highlight>
                  <a:srgbClr val="FFFFFF"/>
                </a:highlight>
              </a:rPr>
              <a:t> . None of them showed overfitting . </a:t>
            </a:r>
            <a:r>
              <a:rPr lang="en-US" b="1" dirty="0">
                <a:solidFill>
                  <a:srgbClr val="000000"/>
                </a:solidFill>
                <a:highlight>
                  <a:srgbClr val="FFFFFF"/>
                </a:highlight>
              </a:rPr>
              <a:t>XGBOOST model after hyperparameter tuning has given us accuracy </a:t>
            </a:r>
            <a:r>
              <a:rPr lang="en-US" b="1" dirty="0" err="1">
                <a:solidFill>
                  <a:srgbClr val="000000"/>
                </a:solidFill>
                <a:highlight>
                  <a:srgbClr val="FFFFFF"/>
                </a:highlight>
              </a:rPr>
              <a:t>upto</a:t>
            </a:r>
            <a:r>
              <a:rPr lang="en-US" b="1" dirty="0">
                <a:solidFill>
                  <a:srgbClr val="000000"/>
                </a:solidFill>
                <a:highlight>
                  <a:srgbClr val="FFFFFF"/>
                </a:highlight>
              </a:rPr>
              <a:t> 92%</a:t>
            </a:r>
            <a:r>
              <a:rPr lang="en-US" dirty="0">
                <a:solidFill>
                  <a:srgbClr val="000000"/>
                </a:solidFill>
                <a:highlight>
                  <a:srgbClr val="FFFFFF"/>
                </a:highlight>
              </a:rPr>
              <a:t> which is pretty good for prediction and choosing it for deployment. As rental Bike share systems have been growing across the world. our analysis and trained model will surely help to predict demand of the bikes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ctr" rtl="0">
              <a:lnSpc>
                <a:spcPct val="115000"/>
              </a:lnSpc>
              <a:spcBef>
                <a:spcPts val="0"/>
              </a:spcBef>
              <a:spcAft>
                <a:spcPts val="0"/>
              </a:spcAft>
              <a:buSzPts val="1800"/>
              <a:buNone/>
            </a:pPr>
            <a:endParaRPr sz="4700" b="1">
              <a:solidFill>
                <a:srgbClr val="000000"/>
              </a:solidFill>
            </a:endParaRPr>
          </a:p>
          <a:p>
            <a:pPr marL="457200" lvl="0" indent="-228600" algn="ctr" rtl="0">
              <a:lnSpc>
                <a:spcPct val="115000"/>
              </a:lnSpc>
              <a:spcBef>
                <a:spcPts val="0"/>
              </a:spcBef>
              <a:spcAft>
                <a:spcPts val="0"/>
              </a:spcAft>
              <a:buSzPts val="1800"/>
              <a:buNone/>
            </a:pPr>
            <a:r>
              <a:rPr lang="en-US" sz="4700" b="1">
                <a:solidFill>
                  <a:srgbClr val="000000"/>
                </a:solidFill>
              </a:rPr>
              <a:t>Thank  You.</a:t>
            </a:r>
            <a:endParaRPr sz="47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5E1C-9B9F-4542-835E-5F356B42F1FD}"/>
              </a:ext>
            </a:extLst>
          </p:cNvPr>
          <p:cNvSpPr>
            <a:spLocks noGrp="1"/>
          </p:cNvSpPr>
          <p:nvPr>
            <p:ph type="title"/>
          </p:nvPr>
        </p:nvSpPr>
        <p:spPr/>
        <p:txBody>
          <a:bodyPr/>
          <a:lstStyle/>
          <a:p>
            <a:pPr algn="ctr"/>
            <a:r>
              <a:rPr lang="en-US" sz="3200" b="1" dirty="0"/>
              <a:t>Introduction</a:t>
            </a:r>
            <a:endParaRPr lang="en-IN" b="1" dirty="0"/>
          </a:p>
        </p:txBody>
      </p:sp>
      <p:sp>
        <p:nvSpPr>
          <p:cNvPr id="6" name="TextBox 5">
            <a:extLst>
              <a:ext uri="{FF2B5EF4-FFF2-40B4-BE49-F238E27FC236}">
                <a16:creationId xmlns:a16="http://schemas.microsoft.com/office/drawing/2014/main" id="{367E0878-34FA-4A46-8AEE-53079437337C}"/>
              </a:ext>
            </a:extLst>
          </p:cNvPr>
          <p:cNvSpPr txBox="1"/>
          <p:nvPr/>
        </p:nvSpPr>
        <p:spPr>
          <a:xfrm>
            <a:off x="698810" y="1576039"/>
            <a:ext cx="8133490" cy="2856167"/>
          </a:xfrm>
          <a:prstGeom prst="rect">
            <a:avLst/>
          </a:prstGeom>
          <a:noFill/>
        </p:spPr>
        <p:txBody>
          <a:bodyPr wrap="square" rtlCol="0">
            <a:spAutoFit/>
          </a:bodyPr>
          <a:lstStyle/>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Bike sharing systems are a type of bicycle rental service in which the  procedure of obtaining a membership, renting a bike, and returning the  bike is all done through a network of kiosks located around a city.</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People can rent a bike from one location and return it to a different</a:t>
            </a:r>
          </a:p>
          <a:p>
            <a:pPr marL="285750" indent="-285750">
              <a:lnSpc>
                <a:spcPct val="115000"/>
              </a:lnSpc>
              <a:buClrTx/>
              <a:buSzPct val="120000"/>
              <a:buFont typeface="Arial" panose="020B0604020202020204" pitchFamily="34" charset="0"/>
              <a:buChar char="•"/>
            </a:pPr>
            <a:r>
              <a:rPr lang="en-US" sz="1800" b="1" dirty="0">
                <a:solidFill>
                  <a:srgbClr val="09272E"/>
                </a:solidFill>
                <a:latin typeface="+mj-lt"/>
              </a:rPr>
              <a:t>location on an as-needed basis using these systems.</a:t>
            </a:r>
          </a:p>
          <a:p>
            <a:pPr marL="285750" indent="-285750">
              <a:lnSpc>
                <a:spcPct val="115000"/>
              </a:lnSpc>
              <a:buClrTx/>
              <a:buSzPct val="120000"/>
              <a:buFont typeface="Arial" panose="020B0604020202020204" pitchFamily="34" charset="0"/>
              <a:buChar char="•"/>
              <a:tabLst>
                <a:tab pos="299720" algn="l"/>
              </a:tabLst>
            </a:pPr>
            <a:r>
              <a:rPr lang="en-US" sz="1800" b="1" dirty="0">
                <a:solidFill>
                  <a:srgbClr val="09272E"/>
                </a:solidFill>
                <a:latin typeface="+mj-lt"/>
              </a:rPr>
              <a:t>The purpose of this study is to estimate bike rental demand by combining  past bike usage trends with meteorological data. The data set consists of  two years' worth of hourly rental data</a:t>
            </a:r>
            <a:r>
              <a:rPr lang="en-US" sz="1400" dirty="0">
                <a:latin typeface="+mj-lt"/>
                <a:cs typeface="Arial MT"/>
              </a:rPr>
              <a:t>.</a:t>
            </a:r>
          </a:p>
          <a:p>
            <a:endParaRPr lang="en-IN" dirty="0"/>
          </a:p>
        </p:txBody>
      </p:sp>
    </p:spTree>
    <p:extLst>
      <p:ext uri="{BB962C8B-B14F-4D97-AF65-F5344CB8AC3E}">
        <p14:creationId xmlns:p14="http://schemas.microsoft.com/office/powerpoint/2010/main" val="322100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a:solidFill>
                  <a:srgbClr val="09272E"/>
                </a:solidFill>
                <a:latin typeface="Arial"/>
                <a:ea typeface="Arial"/>
                <a:cs typeface="Arial"/>
                <a:sym typeface="Arial"/>
              </a:rPr>
              <a:t>Reason Behind the Project</a:t>
            </a:r>
            <a:endParaRPr/>
          </a:p>
        </p:txBody>
      </p:sp>
      <p:sp>
        <p:nvSpPr>
          <p:cNvPr id="67" name="Google Shape;6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just" rtl="0">
              <a:lnSpc>
                <a:spcPct val="115000"/>
              </a:lnSpc>
              <a:spcBef>
                <a:spcPts val="0"/>
              </a:spcBef>
              <a:spcAft>
                <a:spcPts val="0"/>
              </a:spcAft>
              <a:buSzPts val="1800"/>
              <a:buNone/>
            </a:pPr>
            <a:endParaRPr b="0" i="0" dirty="0">
              <a:solidFill>
                <a:srgbClr val="212121"/>
              </a:solidFill>
              <a:latin typeface="Roboto"/>
              <a:ea typeface="Roboto"/>
              <a:cs typeface="Roboto"/>
              <a:sym typeface="Roboto"/>
            </a:endParaRPr>
          </a:p>
          <a:p>
            <a:pPr marL="0" indent="0">
              <a:buNone/>
            </a:pPr>
            <a:r>
              <a:rPr lang="en-US" b="1" dirty="0">
                <a:solidFill>
                  <a:srgbClr val="09272E"/>
                </a:solidFill>
                <a:sym typeface="Roboto"/>
              </a:rPr>
              <a:t>Bike share systems have been growing in popularity across the nations. The concept is simple. There are racks of bikes set up around the city, and people can rent a bike for a short period of time, even if only to get from point A to point B.Covid-19 has had a significant impact on shared mobility and more particularly on the use of shared bikes. As people reassess ground transportation options in the face of the COVID-19 pandemic, many are choosing isolated modes such as sharing bikes over public transportation.</a:t>
            </a:r>
            <a:endParaRPr b="1" dirty="0">
              <a:solidFill>
                <a:srgbClr val="09272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32021"/>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rPr>
              <a:t>Dataset Information</a:t>
            </a:r>
            <a:endParaRPr dirty="0"/>
          </a:p>
        </p:txBody>
      </p:sp>
      <p:sp>
        <p:nvSpPr>
          <p:cNvPr id="73" name="Google Shape;73;p16"/>
          <p:cNvSpPr txBox="1">
            <a:spLocks noGrp="1"/>
          </p:cNvSpPr>
          <p:nvPr>
            <p:ph type="body" idx="1"/>
          </p:nvPr>
        </p:nvSpPr>
        <p:spPr>
          <a:xfrm>
            <a:off x="63794" y="1169581"/>
            <a:ext cx="9193619" cy="3579628"/>
          </a:xfrm>
          <a:prstGeom prst="rect">
            <a:avLst/>
          </a:prstGeom>
          <a:noFill/>
          <a:ln>
            <a:noFill/>
          </a:ln>
        </p:spPr>
        <p:txBody>
          <a:bodyPr spcFirstLastPara="1" wrap="square" lIns="91425" tIns="91425" rIns="91425" bIns="91425" anchor="t" anchorCtr="0">
            <a:noAutofit/>
          </a:bodyPr>
          <a:lstStyle/>
          <a:p>
            <a:pPr marL="0" lvl="0" indent="0">
              <a:lnSpc>
                <a:spcPct val="150000"/>
              </a:lnSpc>
              <a:buNone/>
            </a:pPr>
            <a:r>
              <a:rPr lang="en-US" b="1" dirty="0">
                <a:solidFill>
                  <a:srgbClr val="09272E"/>
                </a:solidFill>
                <a:sym typeface="Roboto"/>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The dataset contains weather information (Temperature, Humidity, Windspeed, Visibility, Dewpoint, Solar radiation, Snowfall, Rainfall), the number of bikes rented per hour and date information.</a:t>
            </a:r>
            <a:endParaRPr b="1" dirty="0">
              <a:solidFill>
                <a:srgbClr val="09272E"/>
              </a:solidFill>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1896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b="1" dirty="0">
                <a:solidFill>
                  <a:srgbClr val="09272E"/>
                </a:solidFill>
              </a:rPr>
              <a:t>Dataset Summary</a:t>
            </a:r>
            <a:endParaRPr dirty="0"/>
          </a:p>
        </p:txBody>
      </p:sp>
      <p:sp>
        <p:nvSpPr>
          <p:cNvPr id="79" name="Google Shape;79;p17"/>
          <p:cNvSpPr txBox="1">
            <a:spLocks noGrp="1"/>
          </p:cNvSpPr>
          <p:nvPr>
            <p:ph type="body" idx="1"/>
          </p:nvPr>
        </p:nvSpPr>
        <p:spPr>
          <a:xfrm>
            <a:off x="184203" y="873324"/>
            <a:ext cx="8775593" cy="4057500"/>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Date : year-month-day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Rented Bike count - Count of bikes rented at each hour</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Hour - Hour of the 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Temperature-Temperature in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Humidity - %</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Wind speed - m/s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Visibility - 10m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Dew point temperature - Celsius</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Solar radiation - MJ/m2</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Rainfall - mm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Snowfall - cm</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Seasons - Winter, Spring, Summer, Autumn</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Holiday - Holiday/No holiday</a:t>
            </a:r>
            <a:endParaRPr b="1" dirty="0">
              <a:solidFill>
                <a:srgbClr val="09272E"/>
              </a:solidFill>
            </a:endParaRPr>
          </a:p>
          <a:p>
            <a:pPr lvl="0" algn="l" rtl="0">
              <a:lnSpc>
                <a:spcPct val="100000"/>
              </a:lnSpc>
              <a:spcBef>
                <a:spcPts val="0"/>
              </a:spcBef>
              <a:spcAft>
                <a:spcPts val="0"/>
              </a:spcAft>
              <a:buClrTx/>
              <a:buSzPts val="1800"/>
              <a:buFont typeface="Arial" panose="020B0604020202020204" pitchFamily="34" charset="0"/>
              <a:buChar char="•"/>
            </a:pPr>
            <a:r>
              <a:rPr lang="en-US" b="1" dirty="0">
                <a:solidFill>
                  <a:srgbClr val="09272E"/>
                </a:solidFill>
                <a:sym typeface="Roboto"/>
              </a:rPr>
              <a:t>  Functional Day – No </a:t>
            </a:r>
            <a:r>
              <a:rPr lang="en-US" b="1" dirty="0" err="1">
                <a:solidFill>
                  <a:srgbClr val="09272E"/>
                </a:solidFill>
                <a:sym typeface="Roboto"/>
              </a:rPr>
              <a:t>Func</a:t>
            </a:r>
            <a:r>
              <a:rPr lang="en-US" b="1" dirty="0">
                <a:solidFill>
                  <a:srgbClr val="09272E"/>
                </a:solidFill>
                <a:sym typeface="Roboto"/>
              </a:rPr>
              <a:t>(Non Functional Hours), Fun(Functional hours</a:t>
            </a:r>
            <a:r>
              <a:rPr lang="en-US" sz="1600" b="0" i="0" dirty="0">
                <a:solidFill>
                  <a:srgbClr val="212121"/>
                </a:solidFill>
                <a:latin typeface="Roboto"/>
                <a:ea typeface="Roboto"/>
                <a:cs typeface="Roboto"/>
                <a:sym typeface="Roboto"/>
              </a:rPr>
              <a:t>)</a:t>
            </a: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800" b="1">
                <a:solidFill>
                  <a:srgbClr val="09272E"/>
                </a:solidFill>
                <a:latin typeface="Arial"/>
                <a:ea typeface="Arial"/>
                <a:cs typeface="Arial"/>
                <a:sym typeface="Arial"/>
              </a:rPr>
              <a:t>Data Preprocessing</a:t>
            </a:r>
            <a:endParaRPr/>
          </a:p>
        </p:txBody>
      </p:sp>
      <p:sp>
        <p:nvSpPr>
          <p:cNvPr id="85" name="Google Shape;85;p18"/>
          <p:cNvSpPr txBox="1">
            <a:spLocks noGrp="1"/>
          </p:cNvSpPr>
          <p:nvPr>
            <p:ph type="body" idx="1"/>
          </p:nvPr>
        </p:nvSpPr>
        <p:spPr>
          <a:xfrm>
            <a:off x="311700" y="1152475"/>
            <a:ext cx="8520600" cy="3851916"/>
          </a:xfrm>
          <a:prstGeom prst="rect">
            <a:avLst/>
          </a:prstGeom>
          <a:noFill/>
          <a:ln>
            <a:noFill/>
          </a:ln>
        </p:spPr>
        <p:txBody>
          <a:bodyPr spcFirstLastPara="1" wrap="square" lIns="91425" tIns="91425" rIns="91425" bIns="91425" anchor="t" anchorCtr="0">
            <a:noAutofit/>
          </a:bodyPr>
          <a:lstStyle/>
          <a:p>
            <a:pPr marL="0" indent="0">
              <a:lnSpc>
                <a:spcPct val="150000"/>
              </a:lnSpc>
              <a:buClrTx/>
              <a:buNone/>
            </a:pPr>
            <a:r>
              <a:rPr lang="en-US" b="1" dirty="0">
                <a:solidFill>
                  <a:srgbClr val="09272E"/>
                </a:solidFill>
                <a:sym typeface="Roboto"/>
              </a:rPr>
              <a:t>There were No Missing Values ,No Duplicate ,No null values. Clean data did our most of the preprocessing. The dataset shows hourly rental data for one year (1 December 2017 to 31 November(2018)(365 days).we consider this as a single year data. we converted the "date" column into 3 different column "year", "month", "day". We changed the names of some features for our convenience </a:t>
            </a:r>
            <a:r>
              <a:rPr lang="en-US" b="1" dirty="0" err="1">
                <a:solidFill>
                  <a:srgbClr val="09272E"/>
                </a:solidFill>
                <a:sym typeface="Roboto"/>
              </a:rPr>
              <a:t>bike_count</a:t>
            </a:r>
            <a:r>
              <a:rPr lang="en-US" b="1" dirty="0">
                <a:solidFill>
                  <a:srgbClr val="09272E"/>
                </a:solidFill>
                <a:sym typeface="Roboto"/>
              </a:rPr>
              <a:t>', 'Hour', Temperature', 'Humidity', '</a:t>
            </a:r>
            <a:r>
              <a:rPr lang="en-US" b="1" dirty="0" err="1">
                <a:solidFill>
                  <a:srgbClr val="09272E"/>
                </a:solidFill>
                <a:sym typeface="Roboto"/>
              </a:rPr>
              <a:t>Wind_speed</a:t>
            </a:r>
            <a:r>
              <a:rPr lang="en-US" b="1" dirty="0">
                <a:solidFill>
                  <a:srgbClr val="09272E"/>
                </a:solidFill>
                <a:sym typeface="Roboto"/>
              </a:rPr>
              <a:t>', 'Visibility', ‘dew-temp', solar-rad', rainfall ', snowfall ', 'Seasons', 'Holiday', '</a:t>
            </a:r>
            <a:r>
              <a:rPr lang="en-US" b="1" dirty="0" err="1">
                <a:solidFill>
                  <a:srgbClr val="09272E"/>
                </a:solidFill>
                <a:sym typeface="Roboto"/>
              </a:rPr>
              <a:t>Functioning_Day</a:t>
            </a:r>
            <a:r>
              <a:rPr lang="en-US" b="1" dirty="0">
                <a:solidFill>
                  <a:srgbClr val="09272E"/>
                </a:solidFill>
                <a:sym typeface="Roboto"/>
              </a:rPr>
              <a:t>', 'month','</a:t>
            </a:r>
            <a:r>
              <a:rPr lang="en-US" b="1" dirty="0" err="1">
                <a:solidFill>
                  <a:srgbClr val="09272E"/>
                </a:solidFill>
                <a:sym typeface="Roboto"/>
              </a:rPr>
              <a:t>weekdays_weekend</a:t>
            </a:r>
            <a:r>
              <a:rPr lang="en-US" b="1" dirty="0">
                <a:solidFill>
                  <a:srgbClr val="09272E"/>
                </a:solidFill>
                <a:sym typeface="Roboto"/>
              </a:rPr>
              <a:t>’, </a:t>
            </a:r>
          </a:p>
          <a:p>
            <a:pPr marL="285750" indent="-285750">
              <a:buClrTx/>
              <a:buFont typeface="Arial" panose="020B0604020202020204" pitchFamily="34" charset="0"/>
              <a:buChar char="•"/>
            </a:pPr>
            <a:endParaRPr b="1" dirty="0">
              <a:solidFill>
                <a:srgbClr val="09272E"/>
              </a:solidFill>
              <a:sym typeface="Roboto"/>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a:p>
            <a:pPr marL="0" lvl="0" indent="0" algn="l" rtl="0">
              <a:lnSpc>
                <a:spcPct val="115000"/>
              </a:lnSpc>
              <a:spcBef>
                <a:spcPts val="2360"/>
              </a:spcBef>
              <a:spcAft>
                <a:spcPts val="0"/>
              </a:spcAft>
              <a:buSzPts val="1800"/>
              <a:buNone/>
            </a:pPr>
            <a:endParaRPr sz="1600" dirty="0">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290908"/>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800" b="1" dirty="0">
                <a:solidFill>
                  <a:srgbClr val="09272E"/>
                </a:solidFill>
                <a:latin typeface="Arial"/>
                <a:ea typeface="Arial"/>
                <a:cs typeface="Arial"/>
                <a:sym typeface="Arial"/>
              </a:rPr>
              <a:t> </a:t>
            </a:r>
            <a:r>
              <a:rPr lang="en-US" b="1" dirty="0">
                <a:solidFill>
                  <a:srgbClr val="09272E"/>
                </a:solidFill>
                <a:latin typeface="Arial"/>
                <a:ea typeface="Arial"/>
                <a:cs typeface="Arial"/>
                <a:sym typeface="Arial"/>
              </a:rPr>
              <a:t>ANALYSIS OF MONTH VARIABLE</a:t>
            </a:r>
            <a:endParaRPr dirty="0"/>
          </a:p>
        </p:txBody>
      </p:sp>
      <p:sp>
        <p:nvSpPr>
          <p:cNvPr id="91" name="Google Shape;91;p19"/>
          <p:cNvSpPr txBox="1">
            <a:spLocks noGrp="1"/>
          </p:cNvSpPr>
          <p:nvPr>
            <p:ph type="body" idx="1"/>
          </p:nvPr>
        </p:nvSpPr>
        <p:spPr>
          <a:xfrm>
            <a:off x="311700" y="1152475"/>
            <a:ext cx="8699296" cy="399102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a:t>e bar plot we can clearly say that from the month 5 to 10 the demand of the rented bike is high as compare to other months.</a:t>
            </a:r>
            <a:endParaRPr/>
          </a:p>
        </p:txBody>
      </p:sp>
      <p:pic>
        <p:nvPicPr>
          <p:cNvPr id="92" name="Google Shape;92;p19" descr="Chart, bar chart&#10;&#10;Description automatically generated"/>
          <p:cNvPicPr preferRelativeResize="0"/>
          <p:nvPr/>
        </p:nvPicPr>
        <p:blipFill rotWithShape="1">
          <a:blip r:embed="rId3">
            <a:alphaModFix/>
          </a:blip>
          <a:srcRect/>
          <a:stretch/>
        </p:blipFill>
        <p:spPr>
          <a:xfrm>
            <a:off x="0" y="1048730"/>
            <a:ext cx="9144000" cy="3046040"/>
          </a:xfrm>
          <a:prstGeom prst="rect">
            <a:avLst/>
          </a:prstGeom>
          <a:noFill/>
          <a:ln>
            <a:noFill/>
          </a:ln>
        </p:spPr>
      </p:pic>
      <p:sp>
        <p:nvSpPr>
          <p:cNvPr id="93" name="Google Shape;93;p19"/>
          <p:cNvSpPr/>
          <p:nvPr/>
        </p:nvSpPr>
        <p:spPr>
          <a:xfrm>
            <a:off x="432262" y="4131425"/>
            <a:ext cx="8636923" cy="723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rgbClr val="09272E"/>
                </a:solidFill>
                <a:latin typeface="Roboto"/>
                <a:ea typeface="Roboto"/>
                <a:cs typeface="Roboto"/>
                <a:sym typeface="Roboto"/>
              </a:rPr>
              <a:t>Above bar plot shows that from the month 5 to 10 the demand of the rented bike is high &amp; month 1 and 2 shows less demand as compare to other months.</a:t>
            </a:r>
            <a:endParaRPr sz="1600" b="1" i="0" u="none" strike="noStrike" cap="none">
              <a:solidFill>
                <a:srgbClr val="09272E"/>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800"/>
              <a:buFont typeface="Arial"/>
              <a:buNone/>
            </a:pPr>
            <a:r>
              <a:rPr lang="en-US" b="1">
                <a:solidFill>
                  <a:srgbClr val="09272E"/>
                </a:solidFill>
              </a:rPr>
              <a:t>ANALYSIS OF HOUR VARIABLE</a:t>
            </a:r>
            <a:endParaRPr/>
          </a:p>
        </p:txBody>
      </p:sp>
      <p:pic>
        <p:nvPicPr>
          <p:cNvPr id="100" name="Google Shape;100;p20" descr="Chart, bar chart&#10;&#10;Description automatically generated"/>
          <p:cNvPicPr preferRelativeResize="0"/>
          <p:nvPr/>
        </p:nvPicPr>
        <p:blipFill rotWithShape="1">
          <a:blip r:embed="rId3">
            <a:alphaModFix/>
          </a:blip>
          <a:srcRect/>
          <a:stretch/>
        </p:blipFill>
        <p:spPr>
          <a:xfrm>
            <a:off x="137160" y="1139615"/>
            <a:ext cx="8869680" cy="3020515"/>
          </a:xfrm>
          <a:prstGeom prst="rect">
            <a:avLst/>
          </a:prstGeom>
          <a:noFill/>
          <a:ln>
            <a:noFill/>
          </a:ln>
        </p:spPr>
      </p:pic>
      <p:sp>
        <p:nvSpPr>
          <p:cNvPr id="2" name="TextBox 1">
            <a:extLst>
              <a:ext uri="{FF2B5EF4-FFF2-40B4-BE49-F238E27FC236}">
                <a16:creationId xmlns:a16="http://schemas.microsoft.com/office/drawing/2014/main" id="{BE2D41C3-FC76-57CF-9A46-E835C6C1FA16}"/>
              </a:ext>
            </a:extLst>
          </p:cNvPr>
          <p:cNvSpPr txBox="1"/>
          <p:nvPr/>
        </p:nvSpPr>
        <p:spPr>
          <a:xfrm>
            <a:off x="496186" y="4282020"/>
            <a:ext cx="8510654"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In the above plot which shows the use of rented bike according the hours and the data are from all over the year</a:t>
            </a:r>
          </a:p>
          <a:p>
            <a:pPr marL="285750" indent="-285750">
              <a:buFont typeface="Arial" panose="020B0604020202020204" pitchFamily="34" charset="0"/>
              <a:buChar char="•"/>
            </a:pPr>
            <a:r>
              <a:rPr lang="en-US" b="1" dirty="0"/>
              <a:t>generally people use rented bikes during their working hour from 7am to 9am and 5pm to 7pm</a:t>
            </a:r>
            <a:endParaRPr lang="en-IN" b="1" dirty="0"/>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1414</Words>
  <Application>Microsoft Office PowerPoint</Application>
  <PresentationFormat>On-screen Show (16:9)</PresentationFormat>
  <Paragraphs>140</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Tahoma</vt:lpstr>
      <vt:lpstr>Roboto</vt:lpstr>
      <vt:lpstr>Montserrat</vt:lpstr>
      <vt:lpstr>Simple Light</vt:lpstr>
      <vt:lpstr>          Capstone Project   Bike sharing demand prediction</vt:lpstr>
      <vt:lpstr>Table of Content</vt:lpstr>
      <vt:lpstr>Introduction</vt:lpstr>
      <vt:lpstr>Reason Behind the Project</vt:lpstr>
      <vt:lpstr>Dataset Information</vt:lpstr>
      <vt:lpstr>Dataset Summary</vt:lpstr>
      <vt:lpstr>Data Preprocessing</vt:lpstr>
      <vt:lpstr> ANALYSIS OF MONTH VARIABLE</vt:lpstr>
      <vt:lpstr>ANALYSIS OF HOUR VARIABLE</vt:lpstr>
      <vt:lpstr>ANALYSIS OF SEASON VARIABLE</vt:lpstr>
      <vt:lpstr>ANALYSIS OF HOURS W.R.T. SEASONS</vt:lpstr>
      <vt:lpstr>PowerPoint Presentation</vt:lpstr>
      <vt:lpstr>PowerPoint Presentation</vt:lpstr>
      <vt:lpstr>PowerPoint Presentation</vt:lpstr>
      <vt:lpstr>PowerPoint Presentation</vt:lpstr>
      <vt:lpstr>PowerPoint Presentation</vt:lpstr>
      <vt:lpstr>Heatmap</vt:lpstr>
      <vt:lpstr> Algorithms Used</vt:lpstr>
      <vt:lpstr> Implementing Algorithms </vt:lpstr>
      <vt:lpstr> Implementing Algorithms </vt:lpstr>
      <vt:lpstr> Implementing Algorithms </vt:lpstr>
      <vt:lpstr>Challenges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Seoul-bike-sharing-demand-prediction                                        </dc:title>
  <dc:creator>Nitin Bhila Pawar</dc:creator>
  <cp:lastModifiedBy>nitinpawar31798@gmail.com</cp:lastModifiedBy>
  <cp:revision>11</cp:revision>
  <dcterms:modified xsi:type="dcterms:W3CDTF">2022-10-31T04:48:14Z</dcterms:modified>
</cp:coreProperties>
</file>