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629C-9C5E-4AFE-A692-51474494C0A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2862-8047-4772-B080-1560D85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99" y="1252835"/>
            <a:ext cx="387828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bg1"/>
                </a:solidFill>
              </a:rPr>
              <a:t>Emotion Recognition for Real-Time Feedback</a:t>
            </a:r>
            <a:endParaRPr lang="en-US" sz="54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91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481" y="487025"/>
            <a:ext cx="4408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APPLICATIONS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6" y="1513850"/>
            <a:ext cx="4148999" cy="2760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3" y="1513851"/>
            <a:ext cx="1722117" cy="2690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902" y="1513850"/>
            <a:ext cx="3764117" cy="2803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06" y="4514849"/>
            <a:ext cx="10637913" cy="21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7138" y="0"/>
            <a:ext cx="3300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OBJECTIVE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7410" y="1474470"/>
            <a:ext cx="8446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i="1" dirty="0" smtClean="0">
                <a:solidFill>
                  <a:schemeClr val="bg1"/>
                </a:solidFill>
              </a:rPr>
              <a:t>Performs facial expression </a:t>
            </a:r>
            <a:r>
              <a:rPr lang="en-US" sz="2400" i="1" dirty="0">
                <a:solidFill>
                  <a:schemeClr val="bg1"/>
                </a:solidFill>
              </a:rPr>
              <a:t>analysis in a near real time from a live web </a:t>
            </a:r>
            <a:r>
              <a:rPr lang="en-US" sz="2400" i="1" dirty="0" smtClean="0">
                <a:solidFill>
                  <a:schemeClr val="bg1"/>
                </a:solidFill>
              </a:rPr>
              <a:t>cam feed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i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i="1" dirty="0" smtClean="0">
                <a:solidFill>
                  <a:schemeClr val="bg1"/>
                </a:solidFill>
              </a:rPr>
              <a:t>Light invariant and person independent classification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0" y="3595270"/>
            <a:ext cx="7772400" cy="2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862"/>
            <a:ext cx="12189142" cy="68151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89670" y="2315825"/>
            <a:ext cx="32118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9433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2737" y="0"/>
            <a:ext cx="5095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FACE DETECTION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591" y="2217420"/>
            <a:ext cx="4099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Haar</a:t>
            </a:r>
            <a:r>
              <a:rPr lang="en-US" sz="3200" dirty="0" smtClean="0">
                <a:solidFill>
                  <a:schemeClr val="bg1"/>
                </a:solidFill>
              </a:rPr>
              <a:t> Classifier is used which uses Feature-based face detection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02" y="1489710"/>
            <a:ext cx="6848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4480" y="1085850"/>
            <a:ext cx="850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       </a:t>
            </a:r>
            <a:r>
              <a:rPr lang="en-US" sz="5400" dirty="0" smtClean="0">
                <a:solidFill>
                  <a:schemeClr val="bg2"/>
                </a:solidFill>
              </a:rPr>
              <a:t>HAAR  CLASSIFIER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5810" y="2347436"/>
            <a:ext cx="108699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 smtClean="0">
                <a:solidFill>
                  <a:schemeClr val="bg2"/>
                </a:solidFill>
                <a:effectLst/>
                <a:latin typeface="Open Sans"/>
              </a:rPr>
              <a:t>The </a:t>
            </a:r>
            <a:r>
              <a:rPr lang="en-US" b="1" i="0" u="none" strike="noStrike" dirty="0" err="1" smtClean="0">
                <a:solidFill>
                  <a:schemeClr val="bg2"/>
                </a:solidFill>
                <a:effectLst/>
                <a:latin typeface="Open Sans"/>
              </a:rPr>
              <a:t>Haar</a:t>
            </a:r>
            <a:r>
              <a:rPr lang="en-US" b="1" i="0" u="none" strike="noStrike" dirty="0" smtClean="0">
                <a:solidFill>
                  <a:schemeClr val="bg2"/>
                </a:solidFill>
                <a:effectLst/>
                <a:latin typeface="Open Sans"/>
              </a:rPr>
              <a:t> Classifier</a:t>
            </a:r>
            <a:r>
              <a:rPr lang="en-US" b="1" i="0" dirty="0" smtClean="0">
                <a:solidFill>
                  <a:schemeClr val="bg2"/>
                </a:solidFill>
                <a:effectLst/>
                <a:latin typeface="Open Sans"/>
              </a:rPr>
              <a:t> is a machine learning based approach, an algorithm created by Paul Viola and Michael Jones; which are trained from many </a:t>
            </a:r>
            <a:r>
              <a:rPr lang="en-US" b="1" i="0" dirty="0" err="1" smtClean="0">
                <a:solidFill>
                  <a:schemeClr val="bg2"/>
                </a:solidFill>
                <a:effectLst/>
                <a:latin typeface="Open Sans"/>
              </a:rPr>
              <a:t>many</a:t>
            </a:r>
            <a:r>
              <a:rPr lang="en-US" b="1" i="0" dirty="0" smtClean="0">
                <a:solidFill>
                  <a:schemeClr val="bg2"/>
                </a:solidFill>
                <a:effectLst/>
                <a:latin typeface="Open Sans"/>
              </a:rPr>
              <a:t> positive images (with faces) and negatives images (without faces).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 smtClean="0">
              <a:solidFill>
                <a:schemeClr val="bg2"/>
              </a:solidFill>
              <a:effectLst/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 smtClean="0">
              <a:solidFill>
                <a:schemeClr val="bg2"/>
              </a:solidFill>
              <a:effectLst/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/>
                </a:solidFill>
                <a:latin typeface="Open Sans"/>
              </a:rPr>
              <a:t>Each window is placed on the picture to calculate a single feature. This feature is a single value obtained by subtracting the sum of pixels under the white part of the window from the sum of the pixels under the black part of the window</a:t>
            </a:r>
            <a:r>
              <a:rPr lang="en-US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2"/>
                </a:solidFill>
                <a:latin typeface="Open Sans"/>
              </a:rPr>
              <a:t>Haar</a:t>
            </a:r>
            <a:r>
              <a:rPr lang="en-US" b="1" dirty="0" smtClean="0">
                <a:solidFill>
                  <a:schemeClr val="bg2"/>
                </a:solidFill>
                <a:latin typeface="Open Sans"/>
              </a:rPr>
              <a:t> classifier calculates all features , most of them are irrelevant and to discard them we use </a:t>
            </a:r>
            <a:r>
              <a:rPr lang="en-US" b="1" dirty="0" err="1" smtClean="0">
                <a:solidFill>
                  <a:schemeClr val="bg2"/>
                </a:solidFill>
                <a:latin typeface="Open Sans"/>
              </a:rPr>
              <a:t>adaboost</a:t>
            </a:r>
            <a:r>
              <a:rPr lang="en-US" b="1" dirty="0" smtClean="0">
                <a:solidFill>
                  <a:schemeClr val="bg2"/>
                </a:solidFill>
                <a:latin typeface="Open Sans"/>
              </a:rPr>
              <a:t> and hence it improves classification accuracy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611629"/>
            <a:ext cx="4707255" cy="4011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1" y="1611628"/>
            <a:ext cx="5133975" cy="40119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79" y="491490"/>
            <a:ext cx="10251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    </a:t>
            </a:r>
            <a:r>
              <a:rPr lang="en-US" sz="4400" dirty="0" err="1" smtClean="0">
                <a:solidFill>
                  <a:schemeClr val="bg2"/>
                </a:solidFill>
              </a:rPr>
              <a:t>Haar</a:t>
            </a:r>
            <a:r>
              <a:rPr lang="en-US" sz="4400" dirty="0" smtClean="0">
                <a:solidFill>
                  <a:schemeClr val="bg2"/>
                </a:solidFill>
              </a:rPr>
              <a:t>-like </a:t>
            </a:r>
            <a:r>
              <a:rPr lang="en-US" sz="4400" dirty="0">
                <a:solidFill>
                  <a:schemeClr val="bg2"/>
                </a:solidFill>
              </a:rPr>
              <a:t>features for face detection</a:t>
            </a:r>
          </a:p>
        </p:txBody>
      </p:sp>
    </p:spTree>
    <p:extLst>
      <p:ext uri="{BB962C8B-B14F-4D97-AF65-F5344CB8AC3E}">
        <p14:creationId xmlns:p14="http://schemas.microsoft.com/office/powerpoint/2010/main" val="24504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933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2"/>
                </a:solidFill>
              </a:rPr>
              <a:t>FACE DETECTION FLOW</a:t>
            </a:r>
            <a:endParaRPr lang="en-US" sz="48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" y="2488347"/>
            <a:ext cx="3404235" cy="2507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06" y="2536488"/>
            <a:ext cx="3246120" cy="2459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1" y="2536488"/>
            <a:ext cx="3196354" cy="24596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83330" y="3509010"/>
            <a:ext cx="52578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87640" y="3509010"/>
            <a:ext cx="52578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4540" y="80010"/>
            <a:ext cx="854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/>
                </a:solidFill>
              </a:rPr>
              <a:t>Why </a:t>
            </a:r>
            <a:r>
              <a:rPr lang="en-US" sz="5400" dirty="0" err="1">
                <a:solidFill>
                  <a:schemeClr val="bg2"/>
                </a:solidFill>
              </a:rPr>
              <a:t>H</a:t>
            </a:r>
            <a:r>
              <a:rPr lang="en-US" sz="5400" dirty="0" err="1" smtClean="0">
                <a:solidFill>
                  <a:schemeClr val="bg2"/>
                </a:solidFill>
              </a:rPr>
              <a:t>aar</a:t>
            </a:r>
            <a:r>
              <a:rPr lang="en-US" sz="5400" dirty="0" smtClean="0">
                <a:solidFill>
                  <a:schemeClr val="bg2"/>
                </a:solidFill>
              </a:rPr>
              <a:t> Classifier!!!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770" y="1003340"/>
            <a:ext cx="974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</a:t>
            </a:r>
            <a:r>
              <a:rPr lang="en-US" sz="2800" b="1" dirty="0">
                <a:solidFill>
                  <a:schemeClr val="bg2"/>
                </a:solidFill>
              </a:rPr>
              <a:t>Local Binary </a:t>
            </a:r>
            <a:r>
              <a:rPr lang="en-US" sz="2800" b="1" dirty="0" smtClean="0">
                <a:solidFill>
                  <a:schemeClr val="bg2"/>
                </a:solidFill>
              </a:rPr>
              <a:t>Patterns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(LBP) can also be used for face detection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1833562"/>
            <a:ext cx="9269729" cy="46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1580" y="468630"/>
            <a:ext cx="9646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2"/>
                </a:solidFill>
              </a:rPr>
              <a:t>DEPENDENCIES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1748790"/>
            <a:ext cx="100812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/>
                </a:solidFill>
              </a:rPr>
              <a:t>Open CV(3.2.0)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/>
                </a:solidFill>
              </a:rPr>
              <a:t>Python v3.5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2"/>
                </a:solidFill>
              </a:rPr>
              <a:t>Matplotlib</a:t>
            </a:r>
            <a:r>
              <a:rPr lang="en-US" sz="2800" b="1" dirty="0" smtClean="0">
                <a:solidFill>
                  <a:schemeClr val="bg2"/>
                </a:solidFill>
              </a:rPr>
              <a:t>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/>
                </a:solidFill>
              </a:rPr>
              <a:t>Data Mining and 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</dc:creator>
  <cp:lastModifiedBy>Library</cp:lastModifiedBy>
  <cp:revision>18</cp:revision>
  <dcterms:created xsi:type="dcterms:W3CDTF">2018-11-20T06:29:20Z</dcterms:created>
  <dcterms:modified xsi:type="dcterms:W3CDTF">2018-11-20T09:09:29Z</dcterms:modified>
</cp:coreProperties>
</file>