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8" r:id="rId13"/>
    <p:sldId id="266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29C-9C5E-4AFE-A692-51474494C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99" y="1252835"/>
            <a:ext cx="387828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bg1"/>
                </a:solidFill>
              </a:rPr>
              <a:t>Emotion Recognition for Real-Time Feedback</a:t>
            </a:r>
            <a:endParaRPr 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1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481" y="487025"/>
            <a:ext cx="4408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APPLICATIONS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513850"/>
            <a:ext cx="4148999" cy="2760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3" y="1513851"/>
            <a:ext cx="1722117" cy="2690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902" y="1513850"/>
            <a:ext cx="3764117" cy="2803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06" y="4514849"/>
            <a:ext cx="10637913" cy="21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488347"/>
            <a:ext cx="3404235" cy="2507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06" y="2536488"/>
            <a:ext cx="3246120" cy="2459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2536488"/>
            <a:ext cx="3196354" cy="24596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8333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8764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5347" y="697832"/>
            <a:ext cx="871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</a:rPr>
              <a:t>              PREVIOUS  WORK</a:t>
            </a:r>
            <a:endParaRPr lang="en-US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655" y="5135249"/>
            <a:ext cx="1135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Image Captured                                            RGB_TO_GRAY Conversion                    Real Time Face Detection                   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0969" y="421106"/>
            <a:ext cx="943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Feature Points (Facial Landmarks) 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63" y="1413510"/>
            <a:ext cx="9192126" cy="50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74" y="385011"/>
            <a:ext cx="945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Feature Points Extraction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 descr="Feature Extra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552074"/>
            <a:ext cx="9901989" cy="487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1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5189" y="433137"/>
            <a:ext cx="9757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         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Support 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ector Machine (SVM)</a:t>
            </a:r>
            <a:endParaRPr 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242" y="1431758"/>
            <a:ext cx="10395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A Support Vector Machine (SVM) is a discriminative classifier formally defined by a separating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hyperplane. </a:t>
            </a:r>
          </a:p>
          <a:p>
            <a:endParaRPr lang="en-US" sz="28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In other words, given labeled training data (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supervised learning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), the algorithm outputs an optimal hyperplane which categorizes new examples.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90" y="4133477"/>
            <a:ext cx="8518358" cy="24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74" y="577516"/>
            <a:ext cx="942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</a:rPr>
              <a:t>Tuning Parameters</a:t>
            </a:r>
            <a:endParaRPr lang="en-US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495" y="1852863"/>
            <a:ext cx="9841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Kernel :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 method of using a linear classifier to solve a non linear   problem</a:t>
            </a:r>
          </a:p>
          <a:p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Regularization :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The Regularization parameter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tells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the SVM optimization how much you want to avoid misclassifying each training example.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Gamma :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The gamma parameter defines how far the influence of a single training example reaches, with low values meaning ‘far’ and high values meaning ‘close’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3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684" y="493295"/>
            <a:ext cx="93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                Problems Encountered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"/>
          <a:stretch/>
        </p:blipFill>
        <p:spPr>
          <a:xfrm>
            <a:off x="1540042" y="1859943"/>
            <a:ext cx="9321514" cy="392724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40042" y="5402179"/>
            <a:ext cx="4180973" cy="385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158" y="553453"/>
            <a:ext cx="9324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   Solution : Sampling Methods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58480"/>
              </p:ext>
            </p:extLst>
          </p:nvPr>
        </p:nvGraphicFramePr>
        <p:xfrm>
          <a:off x="721894" y="1720513"/>
          <a:ext cx="10708107" cy="47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853"/>
                <a:gridCol w="2442411"/>
                <a:gridCol w="4511843"/>
              </a:tblGrid>
              <a:tr h="117909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dirty="0" smtClean="0"/>
                        <a:t>Sampling</a:t>
                      </a:r>
                      <a:r>
                        <a:rPr lang="en-US" sz="2800" baseline="0" dirty="0" smtClean="0"/>
                        <a:t> 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dirty="0" smtClean="0"/>
                        <a:t>Accuracy(%)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dirty="0" smtClean="0"/>
                        <a:t>Observations</a:t>
                      </a:r>
                      <a:endParaRPr lang="en-US" sz="2800" dirty="0"/>
                    </a:p>
                  </a:txBody>
                  <a:tcPr/>
                </a:tc>
              </a:tr>
              <a:tr h="117909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Hold out Subsampling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dirty="0" smtClean="0"/>
                        <a:t>        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72-75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7909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Subsampling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            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74-77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7909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K-Fold Cross </a:t>
                      </a:r>
                      <a:r>
                        <a:rPr lang="en-US" sz="2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           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74-</a:t>
                      </a:r>
                      <a:r>
                        <a:rPr lang="en-US" sz="2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8" y="4186987"/>
            <a:ext cx="4078707" cy="878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8" y="5401358"/>
            <a:ext cx="4078707" cy="882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7" y="3031958"/>
            <a:ext cx="4078707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232" y="336884"/>
            <a:ext cx="1123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   Best Outcome By K-Fold Cross validation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1155031" y="1559894"/>
            <a:ext cx="9216189" cy="46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526" y="649705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What’s  Next?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5189" y="2273968"/>
            <a:ext cx="96733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Facial expression analysis in a near real time  from a live web-cam feed.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To present the  percentage distribution of the predicted expression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7138" y="0"/>
            <a:ext cx="330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7410" y="1474470"/>
            <a:ext cx="8446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chemeClr val="bg1"/>
                </a:solidFill>
              </a:rPr>
              <a:t>Performs facial expression </a:t>
            </a:r>
            <a:r>
              <a:rPr lang="en-US" sz="2400" i="1" dirty="0">
                <a:solidFill>
                  <a:schemeClr val="bg1"/>
                </a:solidFill>
              </a:rPr>
              <a:t>analysis in a near real time from a live web </a:t>
            </a:r>
            <a:r>
              <a:rPr lang="en-US" sz="2400" i="1" dirty="0" smtClean="0">
                <a:solidFill>
                  <a:schemeClr val="bg1"/>
                </a:solidFill>
              </a:rPr>
              <a:t>cam feed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i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chemeClr val="bg1"/>
                </a:solidFill>
              </a:rPr>
              <a:t>Light invariant and person independent classification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3595270"/>
            <a:ext cx="7772400" cy="2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62"/>
            <a:ext cx="12189142" cy="68151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9670" y="2315825"/>
            <a:ext cx="32118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9433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2737" y="0"/>
            <a:ext cx="5095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1" y="2217420"/>
            <a:ext cx="40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Haar</a:t>
            </a:r>
            <a:r>
              <a:rPr lang="en-US" sz="3200" dirty="0" smtClean="0">
                <a:solidFill>
                  <a:schemeClr val="bg1"/>
                </a:solidFill>
              </a:rPr>
              <a:t> Classifier is used which uses Feature-based face detection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02" y="1489710"/>
            <a:ext cx="6848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4480" y="1085850"/>
            <a:ext cx="850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5400" dirty="0" smtClean="0">
                <a:solidFill>
                  <a:schemeClr val="bg2"/>
                </a:solidFill>
              </a:rPr>
              <a:t>HAAR  CLASSIFIER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5810" y="2347436"/>
            <a:ext cx="108699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The </a:t>
            </a:r>
            <a:r>
              <a:rPr lang="en-US" b="1" i="0" u="none" strike="noStrike" dirty="0" err="1" smtClean="0">
                <a:solidFill>
                  <a:schemeClr val="bg2"/>
                </a:solidFill>
                <a:effectLst/>
                <a:latin typeface="Open Sans"/>
              </a:rPr>
              <a:t>Haar</a:t>
            </a:r>
            <a:r>
              <a:rPr lang="en-US" b="1" i="0" u="none" strike="noStrike" dirty="0" smtClean="0">
                <a:solidFill>
                  <a:schemeClr val="bg2"/>
                </a:solidFill>
                <a:effectLst/>
                <a:latin typeface="Open Sans"/>
              </a:rPr>
              <a:t> Classifier</a:t>
            </a: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 is a machine learning based approach, an algorithm created by Paul Viola and Michael Jones; which are trained from many </a:t>
            </a:r>
            <a:r>
              <a:rPr lang="en-US" b="1" i="0" dirty="0" err="1" smtClean="0">
                <a:solidFill>
                  <a:schemeClr val="bg2"/>
                </a:solidFill>
                <a:effectLst/>
                <a:latin typeface="Open Sans"/>
              </a:rPr>
              <a:t>many</a:t>
            </a: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 positive images (with faces) and negatives images (without faces).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 smtClean="0">
              <a:solidFill>
                <a:schemeClr val="bg2"/>
              </a:solidFill>
              <a:effectLst/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 smtClean="0">
              <a:solidFill>
                <a:schemeClr val="bg2"/>
              </a:solidFill>
              <a:effectLst/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/>
                </a:solidFill>
                <a:latin typeface="Open Sans"/>
              </a:rPr>
              <a:t>Each window is placed on the picture to calculate a single feature. This feature is a single value obtained by subtracting the sum of pixels under the white part of the window from the sum of the pixels under the black part of the window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2"/>
                </a:solidFill>
                <a:latin typeface="Open Sans"/>
              </a:rPr>
              <a:t>Haar</a:t>
            </a:r>
            <a:r>
              <a:rPr lang="en-US" b="1" dirty="0" smtClean="0">
                <a:solidFill>
                  <a:schemeClr val="bg2"/>
                </a:solidFill>
                <a:latin typeface="Open Sans"/>
              </a:rPr>
              <a:t> classifier calculates all features , most of them are irrelevant and to discard them we use </a:t>
            </a:r>
            <a:r>
              <a:rPr lang="en-US" b="1" dirty="0" err="1" smtClean="0">
                <a:solidFill>
                  <a:schemeClr val="bg2"/>
                </a:solidFill>
                <a:latin typeface="Open Sans"/>
              </a:rPr>
              <a:t>adaboost</a:t>
            </a:r>
            <a:r>
              <a:rPr lang="en-US" b="1" dirty="0" smtClean="0">
                <a:solidFill>
                  <a:schemeClr val="bg2"/>
                </a:solidFill>
                <a:latin typeface="Open Sans"/>
              </a:rPr>
              <a:t> and hence it improves classification 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611629"/>
            <a:ext cx="4707255" cy="4011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1" y="1611628"/>
            <a:ext cx="5133975" cy="4011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79" y="491490"/>
            <a:ext cx="10251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    </a:t>
            </a:r>
            <a:r>
              <a:rPr lang="en-US" sz="4400" dirty="0" err="1" smtClean="0">
                <a:solidFill>
                  <a:schemeClr val="bg2"/>
                </a:solidFill>
              </a:rPr>
              <a:t>Haar</a:t>
            </a:r>
            <a:r>
              <a:rPr lang="en-US" sz="4400" dirty="0" smtClean="0">
                <a:solidFill>
                  <a:schemeClr val="bg2"/>
                </a:solidFill>
              </a:rPr>
              <a:t>-like </a:t>
            </a:r>
            <a:r>
              <a:rPr lang="en-US" sz="4400" dirty="0">
                <a:solidFill>
                  <a:schemeClr val="bg2"/>
                </a:solidFill>
              </a:rPr>
              <a:t>features for face detection</a:t>
            </a:r>
          </a:p>
        </p:txBody>
      </p:sp>
    </p:spTree>
    <p:extLst>
      <p:ext uri="{BB962C8B-B14F-4D97-AF65-F5344CB8AC3E}">
        <p14:creationId xmlns:p14="http://schemas.microsoft.com/office/powerpoint/2010/main" val="24504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933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2"/>
                </a:solidFill>
              </a:rPr>
              <a:t>FACE DETECTION FLOW</a:t>
            </a:r>
            <a:endParaRPr lang="en-US" sz="48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488347"/>
            <a:ext cx="3404235" cy="2507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06" y="2536488"/>
            <a:ext cx="3246120" cy="2459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2536488"/>
            <a:ext cx="3196354" cy="24596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8333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8764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4540" y="80010"/>
            <a:ext cx="854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/>
                </a:solidFill>
              </a:rPr>
              <a:t>Why </a:t>
            </a:r>
            <a:r>
              <a:rPr lang="en-US" sz="5400" dirty="0" err="1">
                <a:solidFill>
                  <a:schemeClr val="bg2"/>
                </a:solidFill>
              </a:rPr>
              <a:t>H</a:t>
            </a:r>
            <a:r>
              <a:rPr lang="en-US" sz="5400" dirty="0" err="1" smtClean="0">
                <a:solidFill>
                  <a:schemeClr val="bg2"/>
                </a:solidFill>
              </a:rPr>
              <a:t>aar</a:t>
            </a:r>
            <a:r>
              <a:rPr lang="en-US" sz="5400" dirty="0" smtClean="0">
                <a:solidFill>
                  <a:schemeClr val="bg2"/>
                </a:solidFill>
              </a:rPr>
              <a:t> Classifier!!!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770" y="1003340"/>
            <a:ext cx="974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2800" b="1" dirty="0">
                <a:solidFill>
                  <a:schemeClr val="bg2"/>
                </a:solidFill>
              </a:rPr>
              <a:t>Local Binary </a:t>
            </a:r>
            <a:r>
              <a:rPr lang="en-US" sz="2800" b="1" dirty="0" smtClean="0">
                <a:solidFill>
                  <a:schemeClr val="bg2"/>
                </a:solidFill>
              </a:rPr>
              <a:t>Patterns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(LBP) can also be used for face detection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1833562"/>
            <a:ext cx="9269729" cy="46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580" y="468630"/>
            <a:ext cx="9646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DEPENDENCIES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1748790"/>
            <a:ext cx="100812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Open CV(3.2.0)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Python v3.5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2"/>
                </a:solidFill>
              </a:rPr>
              <a:t>Matplotlib</a:t>
            </a:r>
            <a:r>
              <a:rPr lang="en-US" sz="2800" b="1" dirty="0" smtClean="0">
                <a:solidFill>
                  <a:schemeClr val="bg2"/>
                </a:solidFill>
              </a:rPr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Data Mining and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</dc:creator>
  <cp:lastModifiedBy>Shubham Mittal</cp:lastModifiedBy>
  <cp:revision>29</cp:revision>
  <dcterms:created xsi:type="dcterms:W3CDTF">2018-11-20T06:29:20Z</dcterms:created>
  <dcterms:modified xsi:type="dcterms:W3CDTF">2019-02-26T12:39:57Z</dcterms:modified>
</cp:coreProperties>
</file>