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2" r:id="rId6"/>
    <p:sldId id="261" r:id="rId7"/>
    <p:sldId id="260" r:id="rId8"/>
    <p:sldId id="263" r:id="rId9"/>
    <p:sldId id="264" r:id="rId10"/>
    <p:sldId id="265" r:id="rId1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828" autoAdjust="0"/>
  </p:normalViewPr>
  <p:slideViewPr>
    <p:cSldViewPr>
      <p:cViewPr>
        <p:scale>
          <a:sx n="106" d="100"/>
          <a:sy n="106" d="100"/>
        </p:scale>
        <p:origin x="-2412" y="72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1247D8F3-B06A-4438-AA9E-F431A233329A}" type="datetimeFigureOut">
              <a:rPr lang="en-US" smtClean="0"/>
              <a:pPr/>
              <a:t>11/2/2014</a:t>
            </a:fld>
            <a:endParaRPr lang="en-US" dirty="0"/>
          </a:p>
        </p:txBody>
      </p:sp>
      <p:sp>
        <p:nvSpPr>
          <p:cNvPr id="4" name="Slide Image Placeholder 3"/>
          <p:cNvSpPr>
            <a:spLocks noGrp="1" noRot="1" noChangeAspect="1"/>
          </p:cNvSpPr>
          <p:nvPr>
            <p:ph type="sldImg" idx="2"/>
          </p:nvPr>
        </p:nvSpPr>
        <p:spPr>
          <a:xfrm>
            <a:off x="2360613" y="801688"/>
            <a:ext cx="2835275" cy="4010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080000"/>
            <a:ext cx="6045200" cy="48117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6825"/>
            <a:ext cx="3275013" cy="53498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279900" y="10156825"/>
            <a:ext cx="3275013" cy="534988"/>
          </a:xfrm>
          <a:prstGeom prst="rect">
            <a:avLst/>
          </a:prstGeom>
        </p:spPr>
        <p:txBody>
          <a:bodyPr vert="horz" lIns="91440" tIns="45720" rIns="91440" bIns="45720" rtlCol="0" anchor="b"/>
          <a:lstStyle>
            <a:lvl1pPr algn="r">
              <a:defRPr sz="1200"/>
            </a:lvl1pPr>
          </a:lstStyle>
          <a:p>
            <a:fld id="{DBC4AB56-20F5-4BF9-ADC5-AADE93602470}" type="slidenum">
              <a:rPr lang="en-US" smtClean="0"/>
              <a:pPr/>
              <a:t>‹#›</a:t>
            </a:fld>
            <a:endParaRPr lang="en-US" dirty="0"/>
          </a:p>
        </p:txBody>
      </p:sp>
    </p:spTree>
    <p:extLst>
      <p:ext uri="{BB962C8B-B14F-4D97-AF65-F5344CB8AC3E}">
        <p14:creationId xmlns:p14="http://schemas.microsoft.com/office/powerpoint/2010/main" xmlns="" val="286182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4AB56-20F5-4BF9-ADC5-AADE93602470}" type="slidenum">
              <a:rPr lang="en-US" smtClean="0"/>
              <a:pPr/>
              <a:t>3</a:t>
            </a:fld>
            <a:endParaRPr lang="en-US"/>
          </a:p>
        </p:txBody>
      </p:sp>
    </p:spTree>
    <p:extLst>
      <p:ext uri="{BB962C8B-B14F-4D97-AF65-F5344CB8AC3E}">
        <p14:creationId xmlns:p14="http://schemas.microsoft.com/office/powerpoint/2010/main" xmlns="" val="196338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4AB56-20F5-4BF9-ADC5-AADE93602470}" type="slidenum">
              <a:rPr lang="en-US" smtClean="0"/>
              <a:pPr/>
              <a:t>6</a:t>
            </a:fld>
            <a:endParaRPr lang="en-US"/>
          </a:p>
        </p:txBody>
      </p:sp>
    </p:spTree>
    <p:extLst>
      <p:ext uri="{BB962C8B-B14F-4D97-AF65-F5344CB8AC3E}">
        <p14:creationId xmlns:p14="http://schemas.microsoft.com/office/powerpoint/2010/main" xmlns="" val="178634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928" y="3314954"/>
            <a:ext cx="6425184" cy="2245613"/>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133856" y="5988304"/>
            <a:ext cx="5291327" cy="267335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377952" y="2459482"/>
            <a:ext cx="3288182" cy="7057644"/>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3892905" y="2459482"/>
            <a:ext cx="3288182" cy="7057644"/>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3450" y="538225"/>
            <a:ext cx="2114550" cy="437133"/>
          </a:xfrm>
          <a:prstGeom prst="rect">
            <a:avLst/>
          </a:prstGeom>
          <a:blipFill>
            <a:blip r:embed="rId7" cstate="print"/>
            <a:stretch>
              <a:fillRect/>
            </a:stretch>
          </a:blipFill>
        </p:spPr>
        <p:txBody>
          <a:bodyPr wrap="square" lIns="0" tIns="0" rIns="0" bIns="0" rtlCol="0">
            <a:noAutofit/>
          </a:bodyPr>
          <a:lstStyle/>
          <a:p>
            <a:endParaRPr/>
          </a:p>
        </p:txBody>
      </p:sp>
      <p:sp>
        <p:nvSpPr>
          <p:cNvPr id="17" name="bk object 17"/>
          <p:cNvSpPr/>
          <p:nvPr/>
        </p:nvSpPr>
        <p:spPr>
          <a:xfrm>
            <a:off x="4342891" y="449529"/>
            <a:ext cx="2686050" cy="525830"/>
          </a:xfrm>
          <a:prstGeom prst="rect">
            <a:avLst/>
          </a:prstGeom>
          <a:blipFill>
            <a:blip r:embed="rId8" cstate="print"/>
            <a:stretch>
              <a:fillRect/>
            </a:stretch>
          </a:blipFill>
        </p:spPr>
        <p:txBody>
          <a:bodyPr wrap="square" lIns="0" tIns="0" rIns="0" bIns="0" rtlCol="0">
            <a:noAutofit/>
          </a:bodyPr>
          <a:lstStyle/>
          <a:p>
            <a:endParaRPr/>
          </a:p>
        </p:txBody>
      </p:sp>
      <p:sp>
        <p:nvSpPr>
          <p:cNvPr id="2" name="Holder 2"/>
          <p:cNvSpPr>
            <a:spLocks noGrp="1"/>
          </p:cNvSpPr>
          <p:nvPr>
            <p:ph type="title"/>
          </p:nvPr>
        </p:nvSpPr>
        <p:spPr>
          <a:xfrm>
            <a:off x="377952" y="427735"/>
            <a:ext cx="6803135" cy="1710943"/>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377952" y="2459482"/>
            <a:ext cx="6803135" cy="7057644"/>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2570073" y="9944862"/>
            <a:ext cx="2418892" cy="534670"/>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952" y="9944862"/>
            <a:ext cx="1738579" cy="534670"/>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pPr/>
              <a:t>11/2/2014</a:t>
            </a:fld>
            <a:endParaRPr lang="en-US" dirty="0" smtClean="0"/>
          </a:p>
        </p:txBody>
      </p:sp>
      <p:sp>
        <p:nvSpPr>
          <p:cNvPr id="6" name="Holder 6"/>
          <p:cNvSpPr>
            <a:spLocks noGrp="1"/>
          </p:cNvSpPr>
          <p:nvPr>
            <p:ph type="sldNum" sz="quarter" idx="7"/>
          </p:nvPr>
        </p:nvSpPr>
        <p:spPr>
          <a:xfrm>
            <a:off x="5442509" y="9944862"/>
            <a:ext cx="1738579" cy="534670"/>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2650" y="1231900"/>
            <a:ext cx="5791200" cy="3048000"/>
          </a:xfrm>
          <a:prstGeom prst="rect">
            <a:avLst/>
          </a:prstGeom>
        </p:spPr>
        <p:txBody>
          <a:bodyPr vert="horz" wrap="square" lIns="0" tIns="0" rIns="0" bIns="0" rtlCol="0">
            <a:noAutofit/>
          </a:bodyPr>
          <a:lstStyle/>
          <a:p>
            <a:pPr marR="0" algn="ctr">
              <a:lnSpc>
                <a:spcPct val="100000"/>
              </a:lnSpc>
            </a:pPr>
            <a:r>
              <a:rPr b="1" spc="-15" dirty="0" smtClean="0">
                <a:latin typeface="Calibri"/>
                <a:cs typeface="Calibri"/>
              </a:rPr>
              <a:t>PRO</a:t>
            </a:r>
            <a:r>
              <a:rPr b="1" spc="-5" dirty="0" smtClean="0">
                <a:latin typeface="Calibri"/>
                <a:cs typeface="Calibri"/>
              </a:rPr>
              <a:t>J</a:t>
            </a:r>
            <a:r>
              <a:rPr b="1" spc="-25" dirty="0" smtClean="0">
                <a:latin typeface="Calibri"/>
                <a:cs typeface="Calibri"/>
              </a:rPr>
              <a:t>E</a:t>
            </a:r>
            <a:r>
              <a:rPr b="1" spc="-15" dirty="0" smtClean="0">
                <a:latin typeface="Calibri"/>
                <a:cs typeface="Calibri"/>
              </a:rPr>
              <a:t>CT </a:t>
            </a:r>
            <a:r>
              <a:rPr b="1" spc="-10" dirty="0" smtClean="0">
                <a:latin typeface="Calibri"/>
                <a:cs typeface="Calibri"/>
              </a:rPr>
              <a:t>T</a:t>
            </a:r>
            <a:r>
              <a:rPr b="1" spc="5" dirty="0" smtClean="0">
                <a:latin typeface="Calibri"/>
                <a:cs typeface="Calibri"/>
              </a:rPr>
              <a:t>I</a:t>
            </a:r>
            <a:r>
              <a:rPr b="1" spc="-10" dirty="0" smtClean="0">
                <a:latin typeface="Calibri"/>
                <a:cs typeface="Calibri"/>
              </a:rPr>
              <a:t>T</a:t>
            </a:r>
            <a:r>
              <a:rPr b="1" spc="5" dirty="0" smtClean="0">
                <a:latin typeface="Calibri"/>
                <a:cs typeface="Calibri"/>
              </a:rPr>
              <a:t>L</a:t>
            </a:r>
            <a:r>
              <a:rPr b="1" spc="-10" dirty="0" smtClean="0">
                <a:latin typeface="Calibri"/>
                <a:cs typeface="Calibri"/>
              </a:rPr>
              <a:t>E</a:t>
            </a:r>
            <a:endParaRPr dirty="0">
              <a:latin typeface="Calibri"/>
              <a:cs typeface="Calibri"/>
            </a:endParaRPr>
          </a:p>
          <a:p>
            <a:pPr algn="ctr">
              <a:lnSpc>
                <a:spcPts val="650"/>
              </a:lnSpc>
              <a:spcBef>
                <a:spcPts val="41"/>
              </a:spcBef>
            </a:pPr>
            <a:endParaRPr dirty="0"/>
          </a:p>
          <a:p>
            <a:pPr marL="149225" marR="149225" algn="ctr">
              <a:lnSpc>
                <a:spcPct val="175700"/>
              </a:lnSpc>
            </a:pPr>
            <a:endParaRPr lang="en-US" i="1" spc="-10" dirty="0" smtClean="0">
              <a:latin typeface="Calibri"/>
              <a:cs typeface="Calibri"/>
            </a:endParaRPr>
          </a:p>
          <a:p>
            <a:pPr marL="149225" marR="149225">
              <a:lnSpc>
                <a:spcPct val="175700"/>
              </a:lnSpc>
            </a:pPr>
            <a:endParaRPr lang="en-US" i="1" spc="-10" dirty="0">
              <a:latin typeface="Calibri"/>
              <a:cs typeface="Calibri"/>
            </a:endParaRPr>
          </a:p>
          <a:p>
            <a:pPr marL="149225" marR="149225" algn="ctr">
              <a:lnSpc>
                <a:spcPct val="175700"/>
              </a:lnSpc>
            </a:pPr>
            <a:r>
              <a:rPr i="1" spc="-10" dirty="0" smtClean="0">
                <a:latin typeface="Calibri"/>
                <a:cs typeface="Calibri"/>
              </a:rPr>
              <a:t>A  Pr</a:t>
            </a:r>
            <a:r>
              <a:rPr i="1" spc="-5" dirty="0" smtClean="0">
                <a:latin typeface="Calibri"/>
                <a:cs typeface="Calibri"/>
              </a:rPr>
              <a:t>oje</a:t>
            </a:r>
            <a:r>
              <a:rPr i="1" spc="-10" dirty="0" smtClean="0">
                <a:latin typeface="Calibri"/>
                <a:cs typeface="Calibri"/>
              </a:rPr>
              <a:t>ct</a:t>
            </a:r>
            <a:r>
              <a:rPr lang="en-US" i="1" spc="-10" dirty="0" smtClean="0">
                <a:latin typeface="Calibri"/>
                <a:cs typeface="Calibri"/>
              </a:rPr>
              <a:t> </a:t>
            </a:r>
            <a:r>
              <a:rPr i="1" spc="0" dirty="0" smtClean="0">
                <a:latin typeface="Calibri"/>
                <a:cs typeface="Calibri"/>
              </a:rPr>
              <a:t>R</a:t>
            </a:r>
            <a:r>
              <a:rPr i="1" spc="-5" dirty="0" smtClean="0">
                <a:latin typeface="Calibri"/>
                <a:cs typeface="Calibri"/>
              </a:rPr>
              <a:t>e</a:t>
            </a:r>
            <a:r>
              <a:rPr i="1" spc="-10" dirty="0" smtClean="0">
                <a:latin typeface="Calibri"/>
                <a:cs typeface="Calibri"/>
              </a:rPr>
              <a:t>port</a:t>
            </a:r>
            <a:r>
              <a:rPr i="1" spc="-5" dirty="0" smtClean="0">
                <a:latin typeface="Calibri"/>
                <a:cs typeface="Calibri"/>
              </a:rPr>
              <a:t> </a:t>
            </a:r>
            <a:endParaRPr lang="en-US" i="1" spc="-5" dirty="0" smtClean="0">
              <a:latin typeface="Calibri"/>
              <a:cs typeface="Calibri"/>
            </a:endParaRPr>
          </a:p>
          <a:p>
            <a:pPr marL="149225" marR="149225" algn="ctr">
              <a:lnSpc>
                <a:spcPct val="175700"/>
              </a:lnSpc>
            </a:pPr>
            <a:r>
              <a:rPr i="1" spc="-5" dirty="0" smtClean="0">
                <a:latin typeface="Calibri"/>
                <a:cs typeface="Calibri"/>
              </a:rPr>
              <a:t>s</a:t>
            </a:r>
            <a:r>
              <a:rPr i="1" spc="-10" dirty="0" smtClean="0">
                <a:latin typeface="Calibri"/>
                <a:cs typeface="Calibri"/>
              </a:rPr>
              <a:t>ubmi</a:t>
            </a:r>
            <a:r>
              <a:rPr i="1" spc="-15" dirty="0" smtClean="0">
                <a:latin typeface="Calibri"/>
                <a:cs typeface="Calibri"/>
              </a:rPr>
              <a:t>tt</a:t>
            </a:r>
            <a:r>
              <a:rPr i="1" spc="-5" dirty="0" smtClean="0">
                <a:latin typeface="Calibri"/>
                <a:cs typeface="Calibri"/>
              </a:rPr>
              <a:t>e</a:t>
            </a:r>
            <a:r>
              <a:rPr i="1" spc="-10" dirty="0" smtClean="0">
                <a:latin typeface="Calibri"/>
                <a:cs typeface="Calibri"/>
              </a:rPr>
              <a:t>d by</a:t>
            </a:r>
            <a:endParaRPr lang="en-US" i="1" spc="-10" dirty="0" smtClean="0">
              <a:latin typeface="Calibri"/>
              <a:cs typeface="Calibri"/>
            </a:endParaRPr>
          </a:p>
          <a:p>
            <a:pPr algn="ctr"/>
            <a:r>
              <a:rPr lang="en-US" dirty="0"/>
              <a:t>PALASH SHAH</a:t>
            </a:r>
          </a:p>
          <a:p>
            <a:pPr algn="ctr"/>
            <a:r>
              <a:rPr lang="en-US" dirty="0"/>
              <a:t>HARISH KUMAR</a:t>
            </a:r>
            <a:endParaRPr dirty="0">
              <a:latin typeface="Calibri"/>
              <a:cs typeface="Calibri"/>
            </a:endParaRPr>
          </a:p>
        </p:txBody>
      </p:sp>
      <p:sp>
        <p:nvSpPr>
          <p:cNvPr id="3" name="object 3"/>
          <p:cNvSpPr txBox="1"/>
          <p:nvPr/>
        </p:nvSpPr>
        <p:spPr>
          <a:xfrm>
            <a:off x="1011732" y="7319390"/>
            <a:ext cx="5527675" cy="1296670"/>
          </a:xfrm>
          <a:prstGeom prst="rect">
            <a:avLst/>
          </a:prstGeom>
        </p:spPr>
        <p:txBody>
          <a:bodyPr vert="horz" wrap="square" lIns="0" tIns="0" rIns="0" bIns="0" rtlCol="0">
            <a:noAutofit/>
          </a:bodyPr>
          <a:lstStyle/>
          <a:p>
            <a:pPr marL="1271905">
              <a:lnSpc>
                <a:spcPct val="100000"/>
              </a:lnSpc>
            </a:pPr>
            <a:r>
              <a:rPr sz="2000" b="1" spc="-10" dirty="0" smtClean="0">
                <a:latin typeface="Calibri"/>
                <a:cs typeface="Calibri"/>
              </a:rPr>
              <a:t>T</a:t>
            </a:r>
            <a:r>
              <a:rPr sz="2000" b="1" spc="-25" dirty="0" smtClean="0">
                <a:latin typeface="Calibri"/>
                <a:cs typeface="Calibri"/>
              </a:rPr>
              <a:t>E</a:t>
            </a:r>
            <a:r>
              <a:rPr sz="2000" b="1" spc="5" dirty="0" smtClean="0">
                <a:latin typeface="Calibri"/>
                <a:cs typeface="Calibri"/>
              </a:rPr>
              <a:t>C</a:t>
            </a:r>
            <a:r>
              <a:rPr sz="2000" b="1" spc="-25" dirty="0" smtClean="0">
                <a:latin typeface="Calibri"/>
                <a:cs typeface="Calibri"/>
              </a:rPr>
              <a:t>H</a:t>
            </a:r>
            <a:r>
              <a:rPr sz="2000" b="1" spc="-10" dirty="0" smtClean="0">
                <a:latin typeface="Calibri"/>
                <a:cs typeface="Calibri"/>
              </a:rPr>
              <a:t>NI</a:t>
            </a:r>
            <a:r>
              <a:rPr sz="2000" b="1" spc="5" dirty="0" smtClean="0">
                <a:latin typeface="Calibri"/>
                <a:cs typeface="Calibri"/>
              </a:rPr>
              <a:t>T</a:t>
            </a:r>
            <a:r>
              <a:rPr sz="2000" b="1" spc="-25" dirty="0" smtClean="0">
                <a:latin typeface="Calibri"/>
                <a:cs typeface="Calibri"/>
              </a:rPr>
              <a:t>E</a:t>
            </a:r>
            <a:r>
              <a:rPr sz="2000" b="1" spc="-10" dirty="0" smtClean="0">
                <a:latin typeface="Calibri"/>
                <a:cs typeface="Calibri"/>
              </a:rPr>
              <a:t>S</a:t>
            </a:r>
            <a:r>
              <a:rPr sz="2000" b="1" spc="5" dirty="0" smtClean="0">
                <a:latin typeface="Calibri"/>
                <a:cs typeface="Calibri"/>
              </a:rPr>
              <a:t> </a:t>
            </a:r>
            <a:r>
              <a:rPr sz="2000" b="1" spc="-10" dirty="0" smtClean="0">
                <a:latin typeface="Calibri"/>
                <a:cs typeface="Calibri"/>
              </a:rPr>
              <a:t>-</a:t>
            </a:r>
            <a:r>
              <a:rPr sz="2000" b="1" spc="20" dirty="0" smtClean="0">
                <a:latin typeface="Calibri"/>
                <a:cs typeface="Calibri"/>
              </a:rPr>
              <a:t> </a:t>
            </a:r>
            <a:r>
              <a:rPr sz="2000" b="1" spc="-25" dirty="0" smtClean="0">
                <a:latin typeface="Calibri"/>
                <a:cs typeface="Calibri"/>
              </a:rPr>
              <a:t>E</a:t>
            </a:r>
            <a:r>
              <a:rPr sz="2000" b="1" spc="-10" dirty="0" smtClean="0">
                <a:latin typeface="Calibri"/>
                <a:cs typeface="Calibri"/>
              </a:rPr>
              <a:t>NGIN</a:t>
            </a:r>
            <a:r>
              <a:rPr sz="2000" b="1" spc="0" dirty="0" smtClean="0">
                <a:latin typeface="Calibri"/>
                <a:cs typeface="Calibri"/>
              </a:rPr>
              <a:t>E</a:t>
            </a:r>
            <a:r>
              <a:rPr sz="2000" b="1" spc="-25" dirty="0" smtClean="0">
                <a:latin typeface="Calibri"/>
                <a:cs typeface="Calibri"/>
              </a:rPr>
              <a:t>E</a:t>
            </a:r>
            <a:r>
              <a:rPr sz="2000" b="1" spc="-15" dirty="0" smtClean="0">
                <a:latin typeface="Calibri"/>
                <a:cs typeface="Calibri"/>
              </a:rPr>
              <a:t>R </a:t>
            </a:r>
            <a:r>
              <a:rPr sz="2000" b="1" spc="-10" dirty="0" smtClean="0">
                <a:latin typeface="Calibri"/>
                <a:cs typeface="Calibri"/>
              </a:rPr>
              <a:t>2</a:t>
            </a:r>
            <a:r>
              <a:rPr sz="2000" b="1" spc="5" dirty="0" smtClean="0">
                <a:latin typeface="Calibri"/>
                <a:cs typeface="Calibri"/>
              </a:rPr>
              <a:t>0</a:t>
            </a:r>
            <a:r>
              <a:rPr sz="2000" b="1" spc="-10" dirty="0" smtClean="0">
                <a:latin typeface="Calibri"/>
                <a:cs typeface="Calibri"/>
              </a:rPr>
              <a:t>14</a:t>
            </a:r>
            <a:endParaRPr sz="2000">
              <a:latin typeface="Calibri"/>
              <a:cs typeface="Calibri"/>
            </a:endParaRPr>
          </a:p>
          <a:p>
            <a:pPr marL="854075" marR="12700" indent="-842010">
              <a:lnSpc>
                <a:spcPts val="3820"/>
              </a:lnSpc>
              <a:spcBef>
                <a:spcPts val="335"/>
              </a:spcBef>
            </a:pPr>
            <a:r>
              <a:rPr sz="2000" b="1" spc="-10" dirty="0" smtClean="0">
                <a:latin typeface="Calibri"/>
                <a:cs typeface="Calibri"/>
              </a:rPr>
              <a:t>N</a:t>
            </a:r>
            <a:r>
              <a:rPr sz="2000" b="1" spc="-25" dirty="0" smtClean="0">
                <a:latin typeface="Calibri"/>
                <a:cs typeface="Calibri"/>
              </a:rPr>
              <a:t>A</a:t>
            </a:r>
            <a:r>
              <a:rPr sz="2000" b="1" spc="-10" dirty="0" smtClean="0">
                <a:latin typeface="Calibri"/>
                <a:cs typeface="Calibri"/>
              </a:rPr>
              <a:t>TI</a:t>
            </a:r>
            <a:r>
              <a:rPr sz="2000" b="1" spc="-25" dirty="0" smtClean="0">
                <a:latin typeface="Calibri"/>
                <a:cs typeface="Calibri"/>
              </a:rPr>
              <a:t>O</a:t>
            </a:r>
            <a:r>
              <a:rPr sz="2000" b="1" spc="15" dirty="0" smtClean="0">
                <a:latin typeface="Calibri"/>
                <a:cs typeface="Calibri"/>
              </a:rPr>
              <a:t>N</a:t>
            </a:r>
            <a:r>
              <a:rPr sz="2000" b="1" spc="-25" dirty="0" smtClean="0">
                <a:latin typeface="Calibri"/>
                <a:cs typeface="Calibri"/>
              </a:rPr>
              <a:t>A</a:t>
            </a:r>
            <a:r>
              <a:rPr sz="2000" b="1" spc="-10" dirty="0" smtClean="0">
                <a:latin typeface="Calibri"/>
                <a:cs typeface="Calibri"/>
              </a:rPr>
              <a:t>L</a:t>
            </a:r>
            <a:r>
              <a:rPr sz="2000" b="1" spc="-5" dirty="0" smtClean="0">
                <a:latin typeface="Calibri"/>
                <a:cs typeface="Calibri"/>
              </a:rPr>
              <a:t> </a:t>
            </a:r>
            <a:r>
              <a:rPr sz="2000" b="1" spc="-10" dirty="0" smtClean="0">
                <a:latin typeface="Calibri"/>
                <a:cs typeface="Calibri"/>
              </a:rPr>
              <a:t>IN</a:t>
            </a:r>
            <a:r>
              <a:rPr sz="2000" b="1" spc="-20" dirty="0" smtClean="0">
                <a:latin typeface="Calibri"/>
                <a:cs typeface="Calibri"/>
              </a:rPr>
              <a:t>S</a:t>
            </a:r>
            <a:r>
              <a:rPr sz="2000" b="1" spc="5" dirty="0" smtClean="0">
                <a:latin typeface="Calibri"/>
                <a:cs typeface="Calibri"/>
              </a:rPr>
              <a:t>T</a:t>
            </a:r>
            <a:r>
              <a:rPr sz="2000" b="1" spc="-10" dirty="0" smtClean="0">
                <a:latin typeface="Calibri"/>
                <a:cs typeface="Calibri"/>
              </a:rPr>
              <a:t>IT</a:t>
            </a:r>
            <a:r>
              <a:rPr sz="2000" b="1" spc="-25" dirty="0" smtClean="0">
                <a:latin typeface="Calibri"/>
                <a:cs typeface="Calibri"/>
              </a:rPr>
              <a:t>U</a:t>
            </a:r>
            <a:r>
              <a:rPr sz="2000" b="1" spc="5" dirty="0" smtClean="0">
                <a:latin typeface="Calibri"/>
                <a:cs typeface="Calibri"/>
              </a:rPr>
              <a:t>T</a:t>
            </a:r>
            <a:r>
              <a:rPr sz="2000" b="1" spc="-10" dirty="0" smtClean="0">
                <a:latin typeface="Calibri"/>
                <a:cs typeface="Calibri"/>
              </a:rPr>
              <a:t>E</a:t>
            </a:r>
            <a:r>
              <a:rPr sz="2000" b="1" spc="-15" dirty="0" smtClean="0">
                <a:latin typeface="Calibri"/>
                <a:cs typeface="Calibri"/>
              </a:rPr>
              <a:t> </a:t>
            </a:r>
            <a:r>
              <a:rPr sz="2000" b="1" spc="10" dirty="0" smtClean="0">
                <a:latin typeface="Calibri"/>
                <a:cs typeface="Calibri"/>
              </a:rPr>
              <a:t>O</a:t>
            </a:r>
            <a:r>
              <a:rPr sz="2000" b="1" spc="-10" dirty="0" smtClean="0">
                <a:latin typeface="Calibri"/>
                <a:cs typeface="Calibri"/>
              </a:rPr>
              <a:t>F</a:t>
            </a:r>
            <a:r>
              <a:rPr sz="2000" b="1" spc="-5" dirty="0" smtClean="0">
                <a:latin typeface="Calibri"/>
                <a:cs typeface="Calibri"/>
              </a:rPr>
              <a:t> </a:t>
            </a:r>
            <a:r>
              <a:rPr sz="2000" b="1" spc="-10" dirty="0" smtClean="0">
                <a:latin typeface="Calibri"/>
                <a:cs typeface="Calibri"/>
              </a:rPr>
              <a:t>T</a:t>
            </a:r>
            <a:r>
              <a:rPr sz="2000" b="1" spc="-20" dirty="0" smtClean="0">
                <a:latin typeface="Calibri"/>
                <a:cs typeface="Calibri"/>
              </a:rPr>
              <a:t>E</a:t>
            </a:r>
            <a:r>
              <a:rPr sz="2000" b="1" spc="5" dirty="0" smtClean="0">
                <a:latin typeface="Calibri"/>
                <a:cs typeface="Calibri"/>
              </a:rPr>
              <a:t>C</a:t>
            </a:r>
            <a:r>
              <a:rPr sz="2000" b="1" spc="-25" dirty="0" smtClean="0">
                <a:latin typeface="Calibri"/>
                <a:cs typeface="Calibri"/>
              </a:rPr>
              <a:t>H</a:t>
            </a:r>
            <a:r>
              <a:rPr sz="2000" b="1" spc="-10" dirty="0" smtClean="0">
                <a:latin typeface="Calibri"/>
                <a:cs typeface="Calibri"/>
              </a:rPr>
              <a:t>N</a:t>
            </a:r>
            <a:r>
              <a:rPr sz="2000" b="1" spc="-15" dirty="0" smtClean="0">
                <a:latin typeface="Calibri"/>
                <a:cs typeface="Calibri"/>
              </a:rPr>
              <a:t>OL</a:t>
            </a:r>
            <a:r>
              <a:rPr sz="2000" b="1" spc="-25" dirty="0" smtClean="0">
                <a:latin typeface="Calibri"/>
                <a:cs typeface="Calibri"/>
              </a:rPr>
              <a:t>O</a:t>
            </a:r>
            <a:r>
              <a:rPr sz="2000" b="1" spc="10" dirty="0" smtClean="0">
                <a:latin typeface="Calibri"/>
                <a:cs typeface="Calibri"/>
              </a:rPr>
              <a:t>G</a:t>
            </a:r>
            <a:r>
              <a:rPr sz="2000" b="1" spc="-15" dirty="0" smtClean="0">
                <a:latin typeface="Calibri"/>
                <a:cs typeface="Calibri"/>
              </a:rPr>
              <a:t>Y</a:t>
            </a:r>
            <a:r>
              <a:rPr sz="2000" b="1" spc="-5" dirty="0" smtClean="0">
                <a:latin typeface="Calibri"/>
                <a:cs typeface="Calibri"/>
              </a:rPr>
              <a:t> K</a:t>
            </a:r>
            <a:r>
              <a:rPr sz="2000" b="1" spc="-25" dirty="0" smtClean="0">
                <a:latin typeface="Calibri"/>
                <a:cs typeface="Calibri"/>
              </a:rPr>
              <a:t>A</a:t>
            </a:r>
            <a:r>
              <a:rPr sz="2000" b="1" spc="-15" dirty="0" smtClean="0">
                <a:latin typeface="Calibri"/>
                <a:cs typeface="Calibri"/>
              </a:rPr>
              <a:t>R</a:t>
            </a:r>
            <a:r>
              <a:rPr sz="2000" b="1" spc="-10" dirty="0" smtClean="0">
                <a:latin typeface="Calibri"/>
                <a:cs typeface="Calibri"/>
              </a:rPr>
              <a:t>N</a:t>
            </a:r>
            <a:r>
              <a:rPr sz="2000" b="1" spc="-25" dirty="0" smtClean="0">
                <a:latin typeface="Calibri"/>
                <a:cs typeface="Calibri"/>
              </a:rPr>
              <a:t>A</a:t>
            </a:r>
            <a:r>
              <a:rPr sz="2000" b="1" spc="5" dirty="0" smtClean="0">
                <a:latin typeface="Calibri"/>
                <a:cs typeface="Calibri"/>
              </a:rPr>
              <a:t>T</a:t>
            </a:r>
            <a:r>
              <a:rPr sz="2000" b="1" spc="-25" dirty="0" smtClean="0">
                <a:latin typeface="Calibri"/>
                <a:cs typeface="Calibri"/>
              </a:rPr>
              <a:t>A</a:t>
            </a:r>
            <a:r>
              <a:rPr sz="2000" b="1" spc="-5" dirty="0" smtClean="0">
                <a:latin typeface="Calibri"/>
                <a:cs typeface="Calibri"/>
              </a:rPr>
              <a:t>K</a:t>
            </a:r>
            <a:r>
              <a:rPr sz="2000" b="1" spc="-15" dirty="0" smtClean="0">
                <a:latin typeface="Calibri"/>
                <a:cs typeface="Calibri"/>
              </a:rPr>
              <a:t>A</a:t>
            </a:r>
            <a:r>
              <a:rPr sz="2000" b="1" spc="-5" dirty="0" smtClean="0">
                <a:latin typeface="Calibri"/>
                <a:cs typeface="Calibri"/>
              </a:rPr>
              <a:t> </a:t>
            </a:r>
            <a:r>
              <a:rPr sz="2000" b="1" spc="-20" dirty="0" smtClean="0">
                <a:latin typeface="Calibri"/>
                <a:cs typeface="Calibri"/>
              </a:rPr>
              <a:t>S</a:t>
            </a:r>
            <a:r>
              <a:rPr sz="2000" b="1" spc="-15" dirty="0" smtClean="0">
                <a:latin typeface="Calibri"/>
                <a:cs typeface="Calibri"/>
              </a:rPr>
              <a:t>URA</a:t>
            </a:r>
            <a:r>
              <a:rPr sz="2000" b="1" spc="-5" dirty="0" smtClean="0">
                <a:latin typeface="Calibri"/>
                <a:cs typeface="Calibri"/>
              </a:rPr>
              <a:t>TH</a:t>
            </a:r>
            <a:r>
              <a:rPr sz="2000" b="1" spc="-25" dirty="0" smtClean="0">
                <a:latin typeface="Calibri"/>
                <a:cs typeface="Calibri"/>
              </a:rPr>
              <a:t>KA</a:t>
            </a:r>
            <a:r>
              <a:rPr sz="2000" b="1" spc="10" dirty="0" smtClean="0">
                <a:latin typeface="Calibri"/>
                <a:cs typeface="Calibri"/>
              </a:rPr>
              <a:t>L</a:t>
            </a:r>
            <a:r>
              <a:rPr sz="2000" b="1" spc="-5" dirty="0" smtClean="0">
                <a:latin typeface="Calibri"/>
                <a:cs typeface="Calibri"/>
              </a:rPr>
              <a:t>,</a:t>
            </a:r>
            <a:r>
              <a:rPr sz="2000" b="1" spc="-15" dirty="0" smtClean="0">
                <a:latin typeface="Calibri"/>
                <a:cs typeface="Calibri"/>
              </a:rPr>
              <a:t> </a:t>
            </a:r>
            <a:r>
              <a:rPr sz="2000" b="1" spc="-10" dirty="0" smtClean="0">
                <a:latin typeface="Calibri"/>
                <a:cs typeface="Calibri"/>
              </a:rPr>
              <a:t>M</a:t>
            </a:r>
            <a:r>
              <a:rPr sz="2000" b="1" spc="-25" dirty="0" smtClean="0">
                <a:latin typeface="Calibri"/>
                <a:cs typeface="Calibri"/>
              </a:rPr>
              <a:t>A</a:t>
            </a:r>
            <a:r>
              <a:rPr sz="2000" b="1" spc="-10" dirty="0" smtClean="0">
                <a:latin typeface="Calibri"/>
                <a:cs typeface="Calibri"/>
              </a:rPr>
              <a:t>N</a:t>
            </a:r>
            <a:r>
              <a:rPr sz="2000" b="1" spc="-15" dirty="0" smtClean="0">
                <a:latin typeface="Calibri"/>
                <a:cs typeface="Calibri"/>
              </a:rPr>
              <a:t>G</a:t>
            </a:r>
            <a:r>
              <a:rPr sz="2000" b="1" spc="0" dirty="0" smtClean="0">
                <a:latin typeface="Calibri"/>
                <a:cs typeface="Calibri"/>
              </a:rPr>
              <a:t>A</a:t>
            </a:r>
            <a:r>
              <a:rPr sz="2000" b="1" spc="-15" dirty="0" smtClean="0">
                <a:latin typeface="Calibri"/>
                <a:cs typeface="Calibri"/>
              </a:rPr>
              <a:t>LORE</a:t>
            </a:r>
            <a:r>
              <a:rPr sz="2000" b="1" spc="35" dirty="0" smtClean="0">
                <a:latin typeface="Calibri"/>
                <a:cs typeface="Calibri"/>
              </a:rPr>
              <a:t> </a:t>
            </a:r>
            <a:r>
              <a:rPr sz="2000" b="1" spc="-10" dirty="0" smtClean="0">
                <a:latin typeface="Calibri"/>
                <a:cs typeface="Calibri"/>
              </a:rPr>
              <a:t>- </a:t>
            </a:r>
            <a:r>
              <a:rPr sz="2000" b="1" spc="5" dirty="0" smtClean="0">
                <a:latin typeface="Calibri"/>
                <a:cs typeface="Calibri"/>
              </a:rPr>
              <a:t>5</a:t>
            </a:r>
            <a:r>
              <a:rPr sz="2000" b="1" spc="-10" dirty="0" smtClean="0">
                <a:latin typeface="Calibri"/>
                <a:cs typeface="Calibri"/>
              </a:rPr>
              <a:t>750</a:t>
            </a:r>
            <a:r>
              <a:rPr sz="2000" b="1" spc="-20" dirty="0" smtClean="0">
                <a:latin typeface="Calibri"/>
                <a:cs typeface="Calibri"/>
              </a:rPr>
              <a:t>2</a:t>
            </a:r>
            <a:r>
              <a:rPr sz="2000" b="1" spc="-10" dirty="0" smtClean="0">
                <a:latin typeface="Calibri"/>
                <a:cs typeface="Calibri"/>
              </a:rPr>
              <a:t>5</a:t>
            </a:r>
            <a:endParaRPr sz="2000">
              <a:latin typeface="Calibri"/>
              <a:cs typeface="Calibri"/>
            </a:endParaRPr>
          </a:p>
        </p:txBody>
      </p:sp>
      <p:sp>
        <p:nvSpPr>
          <p:cNvPr id="4" name="object 4"/>
          <p:cNvSpPr/>
          <p:nvPr/>
        </p:nvSpPr>
        <p:spPr>
          <a:xfrm>
            <a:off x="1646554" y="4419599"/>
            <a:ext cx="4286250" cy="2732024"/>
          </a:xfrm>
          <a:prstGeom prst="rect">
            <a:avLst/>
          </a:prstGeom>
          <a:blipFill>
            <a:blip r:embed="rId2" cstate="print"/>
            <a:stretch>
              <a:fillRect/>
            </a:stretch>
          </a:blipFill>
        </p:spPr>
        <p:txBody>
          <a:bodyPr wrap="square" lIns="0" tIns="0" rIns="0" bIns="0" rtlCol="0">
            <a:noAutofit/>
          </a:bodyPr>
          <a:lstStyle/>
          <a:p>
            <a:endParaRPr/>
          </a:p>
        </p:txBody>
      </p:sp>
      <p:sp>
        <p:nvSpPr>
          <p:cNvPr id="6" name="Rectangle 5"/>
          <p:cNvSpPr/>
          <p:nvPr/>
        </p:nvSpPr>
        <p:spPr>
          <a:xfrm>
            <a:off x="1991316" y="1612900"/>
            <a:ext cx="3616696"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Laser Limbo</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3870" y="1203296"/>
            <a:ext cx="1576072" cy="461665"/>
          </a:xfrm>
          <a:prstGeom prst="rect">
            <a:avLst/>
          </a:prstGeom>
          <a:noFill/>
        </p:spPr>
        <p:txBody>
          <a:bodyPr wrap="none" rtlCol="0">
            <a:spAutoFit/>
          </a:bodyPr>
          <a:lstStyle/>
          <a:p>
            <a:r>
              <a:rPr lang="en-US" sz="2400" b="1" u="sng" dirty="0" smtClean="0"/>
              <a:t>Conclusion</a:t>
            </a:r>
          </a:p>
        </p:txBody>
      </p:sp>
      <p:sp>
        <p:nvSpPr>
          <p:cNvPr id="4" name="TextBox 3"/>
          <p:cNvSpPr txBox="1"/>
          <p:nvPr/>
        </p:nvSpPr>
        <p:spPr>
          <a:xfrm>
            <a:off x="492102" y="2274866"/>
            <a:ext cx="6400800" cy="3416320"/>
          </a:xfrm>
          <a:prstGeom prst="rect">
            <a:avLst/>
          </a:prstGeom>
          <a:noFill/>
        </p:spPr>
        <p:txBody>
          <a:bodyPr wrap="square" rtlCol="0">
            <a:spAutoFit/>
          </a:bodyPr>
          <a:lstStyle/>
          <a:p>
            <a:r>
              <a:rPr lang="en-US" dirty="0" smtClean="0"/>
              <a:t>Even though the project idea was simple we faced a number of problems during practical implementation</a:t>
            </a:r>
            <a:r>
              <a:rPr lang="en-US" dirty="0" smtClean="0"/>
              <a:t>. We we</a:t>
            </a:r>
            <a:r>
              <a:rPr lang="en-US" dirty="0" smtClean="0"/>
              <a:t>re able to overcome these problems with the help of our seniors.</a:t>
            </a:r>
            <a:r>
              <a:rPr lang="en-US" dirty="0" smtClean="0"/>
              <a:t> </a:t>
            </a:r>
            <a:endParaRPr lang="en-US" dirty="0"/>
          </a:p>
          <a:p>
            <a:endParaRPr lang="en-US" dirty="0" smtClean="0"/>
          </a:p>
          <a:p>
            <a:r>
              <a:rPr lang="en-US" dirty="0" smtClean="0"/>
              <a:t>The project was functional from day-1 of engineer.</a:t>
            </a:r>
            <a:endParaRPr lang="en-US" dirty="0" smtClean="0"/>
          </a:p>
          <a:p>
            <a:r>
              <a:rPr lang="en-US" dirty="0" smtClean="0"/>
              <a:t>The </a:t>
            </a:r>
            <a:r>
              <a:rPr lang="en-US" dirty="0" smtClean="0"/>
              <a:t>event attracted many students, and they had a fun time watching and having a crack at it themselves</a:t>
            </a:r>
            <a:r>
              <a:rPr lang="en-US" dirty="0" smtClean="0"/>
              <a:t>. Overall, the project was a hit.</a:t>
            </a:r>
          </a:p>
          <a:p>
            <a:endParaRPr lang="en-US" dirty="0" smtClean="0"/>
          </a:p>
          <a:p>
            <a:r>
              <a:rPr lang="en-US" dirty="0" smtClean="0"/>
              <a:t>We plan on expanding this idea as mentioned in the ‘future plans’ section above.</a:t>
            </a:r>
            <a:endParaRPr lang="en-US" dirty="0" smtClean="0"/>
          </a:p>
          <a:p>
            <a:endParaRPr lang="en-US" dirty="0"/>
          </a:p>
        </p:txBody>
      </p:sp>
    </p:spTree>
    <p:extLst>
      <p:ext uri="{BB962C8B-B14F-4D97-AF65-F5344CB8AC3E}">
        <p14:creationId xmlns:p14="http://schemas.microsoft.com/office/powerpoint/2010/main" xmlns="" val="205307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16401" y="1340357"/>
            <a:ext cx="1122680" cy="330200"/>
          </a:xfrm>
          <a:prstGeom prst="rect">
            <a:avLst/>
          </a:prstGeom>
        </p:spPr>
        <p:txBody>
          <a:bodyPr vert="horz" wrap="square" lIns="0" tIns="0" rIns="0" bIns="0" rtlCol="0">
            <a:noAutofit/>
          </a:bodyPr>
          <a:lstStyle/>
          <a:p>
            <a:pPr marL="12700">
              <a:lnSpc>
                <a:spcPct val="100000"/>
              </a:lnSpc>
            </a:pPr>
            <a:r>
              <a:rPr sz="2000" b="1" spc="-25" dirty="0" smtClean="0">
                <a:latin typeface="Calibri"/>
                <a:cs typeface="Calibri"/>
              </a:rPr>
              <a:t>A</a:t>
            </a:r>
            <a:r>
              <a:rPr sz="2000" b="1" spc="-10" dirty="0" smtClean="0">
                <a:latin typeface="Calibri"/>
                <a:cs typeface="Calibri"/>
              </a:rPr>
              <a:t>B</a:t>
            </a:r>
            <a:r>
              <a:rPr sz="2000" b="1" spc="-20" dirty="0" smtClean="0">
                <a:latin typeface="Calibri"/>
                <a:cs typeface="Calibri"/>
              </a:rPr>
              <a:t>S</a:t>
            </a:r>
            <a:r>
              <a:rPr sz="2000" b="1" spc="-15" dirty="0" smtClean="0">
                <a:latin typeface="Calibri"/>
                <a:cs typeface="Calibri"/>
              </a:rPr>
              <a:t>TRA</a:t>
            </a:r>
            <a:r>
              <a:rPr sz="2000" b="1" spc="5" dirty="0" smtClean="0">
                <a:latin typeface="Calibri"/>
                <a:cs typeface="Calibri"/>
              </a:rPr>
              <a:t>C</a:t>
            </a:r>
            <a:r>
              <a:rPr sz="2000" b="1" spc="-10" dirty="0" smtClean="0">
                <a:latin typeface="Calibri"/>
                <a:cs typeface="Calibri"/>
              </a:rPr>
              <a:t>T</a:t>
            </a:r>
            <a:endParaRPr sz="2000">
              <a:latin typeface="Calibri"/>
              <a:cs typeface="Calibri"/>
            </a:endParaRPr>
          </a:p>
        </p:txBody>
      </p:sp>
      <p:sp>
        <p:nvSpPr>
          <p:cNvPr id="3" name="TextBox 2"/>
          <p:cNvSpPr txBox="1"/>
          <p:nvPr/>
        </p:nvSpPr>
        <p:spPr>
          <a:xfrm>
            <a:off x="634978" y="1989114"/>
            <a:ext cx="6357982" cy="7294305"/>
          </a:xfrm>
          <a:prstGeom prst="rect">
            <a:avLst/>
          </a:prstGeom>
          <a:noFill/>
        </p:spPr>
        <p:txBody>
          <a:bodyPr wrap="square" rtlCol="0">
            <a:spAutoFit/>
          </a:bodyPr>
          <a:lstStyle/>
          <a:p>
            <a:r>
              <a:rPr lang="en-US" dirty="0" smtClean="0"/>
              <a:t>“Laser limbo” </a:t>
            </a:r>
            <a:r>
              <a:rPr lang="en-US" dirty="0" smtClean="0"/>
              <a:t>is a game similar to </a:t>
            </a:r>
            <a:r>
              <a:rPr lang="en-US" dirty="0" smtClean="0"/>
              <a:t>the real life</a:t>
            </a:r>
            <a:r>
              <a:rPr lang="en-US" dirty="0" smtClean="0"/>
              <a:t> game named LIMBO. The </a:t>
            </a:r>
            <a:r>
              <a:rPr lang="en-US" dirty="0" smtClean="0"/>
              <a:t>objective of the game is to pass under </a:t>
            </a:r>
            <a:r>
              <a:rPr lang="en-US" dirty="0" smtClean="0"/>
              <a:t>a certain height</a:t>
            </a:r>
            <a:r>
              <a:rPr lang="en-US" dirty="0" smtClean="0"/>
              <a:t> </a:t>
            </a:r>
            <a:r>
              <a:rPr lang="en-US" dirty="0" smtClean="0"/>
              <a:t>without touching it</a:t>
            </a:r>
            <a:r>
              <a:rPr lang="en-US" dirty="0" smtClean="0"/>
              <a:t>. The heigh</a:t>
            </a:r>
            <a:r>
              <a:rPr lang="en-US" dirty="0" smtClean="0"/>
              <a:t>t is generally set by using a rope or a rod. </a:t>
            </a:r>
            <a:r>
              <a:rPr lang="en-US" dirty="0" smtClean="0"/>
              <a:t>The </a:t>
            </a:r>
            <a:r>
              <a:rPr lang="en-US" dirty="0" smtClean="0"/>
              <a:t>player can only bend backwards and also cannot bend his knees</a:t>
            </a:r>
            <a:r>
              <a:rPr lang="en-US" dirty="0" smtClean="0"/>
              <a:t>. If </a:t>
            </a:r>
            <a:r>
              <a:rPr lang="en-US" dirty="0" smtClean="0"/>
              <a:t>the player touches the </a:t>
            </a:r>
            <a:r>
              <a:rPr lang="en-US" dirty="0" smtClean="0"/>
              <a:t>rope, he is out.</a:t>
            </a:r>
            <a:endParaRPr lang="en-US" dirty="0" smtClean="0"/>
          </a:p>
          <a:p>
            <a:endParaRPr lang="en-US" dirty="0" smtClean="0"/>
          </a:p>
          <a:p>
            <a:r>
              <a:rPr lang="en-US" dirty="0" smtClean="0"/>
              <a:t>The </a:t>
            </a:r>
            <a:r>
              <a:rPr lang="en-US" dirty="0" smtClean="0"/>
              <a:t>game designed by us </a:t>
            </a:r>
            <a:r>
              <a:rPr lang="en-US" dirty="0" smtClean="0"/>
              <a:t>used Lasers instead of a rope or rod. The laser </a:t>
            </a:r>
            <a:r>
              <a:rPr lang="en-US" dirty="0" smtClean="0"/>
              <a:t>path was illuminated using a smoke generator.</a:t>
            </a:r>
          </a:p>
          <a:p>
            <a:r>
              <a:rPr lang="en-US" dirty="0" smtClean="0"/>
              <a:t>The game </a:t>
            </a:r>
            <a:r>
              <a:rPr lang="en-US" dirty="0" smtClean="0"/>
              <a:t>has </a:t>
            </a:r>
            <a:r>
              <a:rPr lang="en-US" dirty="0" smtClean="0"/>
              <a:t>4 levels and the person who could pass all the 4 levels was declared as the winner</a:t>
            </a:r>
            <a:r>
              <a:rPr lang="en-US" dirty="0" smtClean="0"/>
              <a:t>. If a person comes in the path of the laser then a buzzer goes off.</a:t>
            </a:r>
            <a:endParaRPr lang="en-US" dirty="0" smtClean="0"/>
          </a:p>
          <a:p>
            <a:endParaRPr lang="en-US" dirty="0" smtClean="0"/>
          </a:p>
          <a:p>
            <a:r>
              <a:rPr lang="en-US" dirty="0" smtClean="0"/>
              <a:t>Basic Concept-</a:t>
            </a:r>
            <a:endParaRPr lang="en-US" dirty="0" smtClean="0"/>
          </a:p>
          <a:p>
            <a:r>
              <a:rPr lang="en-US" dirty="0" smtClean="0"/>
              <a:t>The </a:t>
            </a:r>
            <a:r>
              <a:rPr lang="en-US" dirty="0" smtClean="0"/>
              <a:t>basic concept that is used here is that the resistance of a LDR changes when light falls on the </a:t>
            </a:r>
            <a:r>
              <a:rPr lang="en-US" dirty="0" smtClean="0"/>
              <a:t>LDR. The </a:t>
            </a:r>
            <a:r>
              <a:rPr lang="en-US" dirty="0" smtClean="0"/>
              <a:t>resistance of a LDR decreases when light fall on it and it increases when it is kept in dark</a:t>
            </a:r>
            <a:r>
              <a:rPr lang="en-US" dirty="0" smtClean="0"/>
              <a:t>. The </a:t>
            </a:r>
            <a:r>
              <a:rPr lang="en-US" dirty="0" smtClean="0"/>
              <a:t>LDR circuit consisted of a LDR and resistor in series</a:t>
            </a:r>
            <a:r>
              <a:rPr lang="en-US" dirty="0" smtClean="0"/>
              <a:t>. </a:t>
            </a:r>
          </a:p>
          <a:p>
            <a:r>
              <a:rPr lang="en-US" dirty="0" smtClean="0"/>
              <a:t>A </a:t>
            </a:r>
            <a:r>
              <a:rPr lang="en-US" dirty="0" smtClean="0"/>
              <a:t>voltage of 3.3V is provided across the series combination of the resistor and the LDR.</a:t>
            </a:r>
          </a:p>
          <a:p>
            <a:r>
              <a:rPr lang="en-US" dirty="0" smtClean="0"/>
              <a:t>When the laser beam is incident on the LDR , the resistance of LDR is low and the output of the LDR circuit is high(3.3V</a:t>
            </a:r>
            <a:r>
              <a:rPr lang="en-US" dirty="0" smtClean="0"/>
              <a:t>).</a:t>
            </a:r>
          </a:p>
          <a:p>
            <a:r>
              <a:rPr lang="en-US" dirty="0" smtClean="0"/>
              <a:t>W</a:t>
            </a:r>
            <a:r>
              <a:rPr lang="en-US" dirty="0" smtClean="0"/>
              <a:t>hen </a:t>
            </a:r>
            <a:r>
              <a:rPr lang="en-US" dirty="0" smtClean="0"/>
              <a:t>the laser beam  is not falling on the LDR , the output of the LDR circuit is </a:t>
            </a:r>
            <a:r>
              <a:rPr lang="en-US" dirty="0" smtClean="0"/>
              <a:t>low, hence </a:t>
            </a:r>
            <a:r>
              <a:rPr lang="en-US" dirty="0" smtClean="0"/>
              <a:t>when the output of the LDR becomes low</a:t>
            </a:r>
            <a:r>
              <a:rPr lang="en-US" dirty="0" smtClean="0"/>
              <a:t>, the </a:t>
            </a:r>
            <a:r>
              <a:rPr lang="en-US" dirty="0" smtClean="0"/>
              <a:t>buzzer goes off for 5 seconds and it again starts from the first level</a:t>
            </a:r>
            <a:r>
              <a:rPr lang="en-US" dirty="0" smtClean="0"/>
              <a:t>. </a:t>
            </a:r>
          </a:p>
          <a:p>
            <a:r>
              <a:rPr lang="en-US" dirty="0" smtClean="0"/>
              <a:t>The </a:t>
            </a:r>
            <a:r>
              <a:rPr lang="en-US" dirty="0" smtClean="0"/>
              <a:t>levels </a:t>
            </a:r>
            <a:r>
              <a:rPr lang="en-US" dirty="0" smtClean="0"/>
              <a:t>could also </a:t>
            </a:r>
            <a:r>
              <a:rPr lang="en-US" dirty="0" smtClean="0"/>
              <a:t>be changed  by pressing a button.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6450" y="2908301"/>
            <a:ext cx="5867400" cy="4524315"/>
          </a:xfrm>
          <a:prstGeom prst="rect">
            <a:avLst/>
          </a:prstGeom>
        </p:spPr>
        <p:txBody>
          <a:bodyPr wrap="square">
            <a:spAutoFit/>
          </a:bodyPr>
          <a:lstStyle/>
          <a:p>
            <a:pPr marL="285750" indent="-285750">
              <a:buSzPct val="95000"/>
              <a:buFont typeface="Wingdings" pitchFamily="2" charset="2"/>
              <a:buChar char="v"/>
            </a:pPr>
            <a:r>
              <a:rPr lang="en-US" sz="2400" dirty="0" smtClean="0"/>
              <a:t>1. Texas instruments MSP430G2553 (1 no.)</a:t>
            </a:r>
          </a:p>
          <a:p>
            <a:pPr marL="285750" indent="-285750">
              <a:buFont typeface="Wingdings" pitchFamily="2" charset="2"/>
              <a:buChar char="v"/>
            </a:pPr>
            <a:r>
              <a:rPr lang="en-US" sz="2400" dirty="0" smtClean="0"/>
              <a:t>2. MSP Launchpad (1 no.)</a:t>
            </a:r>
          </a:p>
          <a:p>
            <a:pPr marL="285750" indent="-285750">
              <a:buFont typeface="Wingdings" pitchFamily="2" charset="2"/>
              <a:buChar char="v"/>
            </a:pPr>
            <a:r>
              <a:rPr lang="en-US" sz="2400" dirty="0" smtClean="0"/>
              <a:t>3. Multi-Strand Wire</a:t>
            </a:r>
          </a:p>
          <a:p>
            <a:pPr marL="285750" indent="-285750">
              <a:buFont typeface="Wingdings" pitchFamily="2" charset="2"/>
              <a:buChar char="v"/>
            </a:pPr>
            <a:r>
              <a:rPr lang="en-US" sz="2400" dirty="0" smtClean="0"/>
              <a:t>4. Berg Strip </a:t>
            </a:r>
          </a:p>
          <a:p>
            <a:pPr marL="285750" indent="-285750">
              <a:buFont typeface="Wingdings" pitchFamily="2" charset="2"/>
              <a:buChar char="v"/>
            </a:pPr>
            <a:r>
              <a:rPr lang="en-US" sz="2400" dirty="0" smtClean="0"/>
              <a:t>5. Lasers (4 no.’s)</a:t>
            </a:r>
          </a:p>
          <a:p>
            <a:pPr marL="285750" indent="-285750">
              <a:buFont typeface="Wingdings" pitchFamily="2" charset="2"/>
              <a:buChar char="v"/>
            </a:pPr>
            <a:r>
              <a:rPr lang="en-US" sz="2400" dirty="0" smtClean="0"/>
              <a:t>6. LDR (4 no.’s)</a:t>
            </a:r>
          </a:p>
          <a:p>
            <a:pPr marL="285750" indent="-285750">
              <a:buFont typeface="Wingdings" pitchFamily="2" charset="2"/>
              <a:buChar char="v"/>
            </a:pPr>
            <a:r>
              <a:rPr lang="en-US" sz="2400" dirty="0" smtClean="0"/>
              <a:t>7. Plywood ( </a:t>
            </a:r>
            <a:r>
              <a:rPr lang="en-US" sz="2400" dirty="0" smtClean="0"/>
              <a:t>8 ft x 4 ft x 0.5 inch thickness)</a:t>
            </a:r>
            <a:endParaRPr lang="en-US" sz="2400" dirty="0" smtClean="0"/>
          </a:p>
          <a:p>
            <a:pPr marL="285750" indent="-285750">
              <a:buFont typeface="Wingdings" pitchFamily="2" charset="2"/>
              <a:buChar char="v"/>
            </a:pPr>
            <a:r>
              <a:rPr lang="en-US" sz="2400" dirty="0" smtClean="0"/>
              <a:t>8. Stand (2 </a:t>
            </a:r>
            <a:r>
              <a:rPr lang="en-US" sz="2400" dirty="0" smtClean="0"/>
              <a:t>no’s – approximately 5 feet.)</a:t>
            </a:r>
            <a:endParaRPr lang="en-US" sz="2400" dirty="0" smtClean="0"/>
          </a:p>
          <a:p>
            <a:pPr marL="285750" indent="-285750">
              <a:buFont typeface="Wingdings" pitchFamily="2" charset="2"/>
              <a:buChar char="v"/>
            </a:pPr>
            <a:r>
              <a:rPr lang="en-US" sz="2400" dirty="0" smtClean="0"/>
              <a:t>9. Buzzer (1 no.)</a:t>
            </a:r>
          </a:p>
          <a:p>
            <a:pPr marL="285750" indent="-285750">
              <a:buFont typeface="Wingdings" pitchFamily="2" charset="2"/>
              <a:buChar char="v"/>
            </a:pPr>
            <a:r>
              <a:rPr lang="en-US" sz="2400" dirty="0" smtClean="0"/>
              <a:t>10. Voltage regulator(7833) 3.3V (1 no.)</a:t>
            </a:r>
          </a:p>
          <a:p>
            <a:pPr marL="285750" indent="-285750">
              <a:buFont typeface="Wingdings" pitchFamily="2" charset="2"/>
              <a:buChar char="v"/>
            </a:pPr>
            <a:r>
              <a:rPr lang="en-US" sz="2400" dirty="0" smtClean="0"/>
              <a:t>11. 68K ohms Resistor (4 no.’s)</a:t>
            </a:r>
          </a:p>
          <a:p>
            <a:pPr marL="285750" indent="-285750">
              <a:buFont typeface="Wingdings" pitchFamily="2" charset="2"/>
              <a:buChar char="v"/>
            </a:pPr>
            <a:r>
              <a:rPr lang="en-US" sz="2400" dirty="0" smtClean="0"/>
              <a:t>12. Single Strand Wire</a:t>
            </a:r>
            <a:endParaRPr lang="en-US" sz="2400" dirty="0"/>
          </a:p>
        </p:txBody>
      </p:sp>
      <p:sp>
        <p:nvSpPr>
          <p:cNvPr id="4" name="TextBox 3"/>
          <p:cNvSpPr txBox="1"/>
          <p:nvPr/>
        </p:nvSpPr>
        <p:spPr>
          <a:xfrm>
            <a:off x="1563672" y="1274734"/>
            <a:ext cx="4259436" cy="553998"/>
          </a:xfrm>
          <a:prstGeom prst="rect">
            <a:avLst/>
          </a:prstGeom>
          <a:noFill/>
        </p:spPr>
        <p:txBody>
          <a:bodyPr wrap="none" rtlCol="0">
            <a:spAutoFit/>
          </a:bodyPr>
          <a:lstStyle/>
          <a:p>
            <a:pPr algn="ctr"/>
            <a:r>
              <a:rPr lang="en-US" sz="3000" b="1" u="sng" dirty="0" smtClean="0">
                <a:latin typeface="+mj-lt"/>
              </a:rPr>
              <a:t>COMPONENTS REQUIRED</a:t>
            </a:r>
            <a:endParaRPr lang="en-US" sz="3000" b="1" u="sng" dirty="0">
              <a:latin typeface="+mj-lt"/>
            </a:endParaRPr>
          </a:p>
        </p:txBody>
      </p:sp>
    </p:spTree>
    <p:extLst>
      <p:ext uri="{BB962C8B-B14F-4D97-AF65-F5344CB8AC3E}">
        <p14:creationId xmlns:p14="http://schemas.microsoft.com/office/powerpoint/2010/main" xmlns="" val="344206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543" y="1231900"/>
            <a:ext cx="2757806" cy="553998"/>
          </a:xfrm>
          <a:prstGeom prst="rect">
            <a:avLst/>
          </a:prstGeom>
          <a:noFill/>
        </p:spPr>
        <p:txBody>
          <a:bodyPr wrap="none" rtlCol="0">
            <a:spAutoFit/>
          </a:bodyPr>
          <a:lstStyle/>
          <a:p>
            <a:pPr algn="ctr"/>
            <a:r>
              <a:rPr lang="en-US" sz="3000" b="1" u="sng" dirty="0" smtClean="0"/>
              <a:t>Hardware Setup</a:t>
            </a:r>
          </a:p>
        </p:txBody>
      </p:sp>
      <p:sp>
        <p:nvSpPr>
          <p:cNvPr id="3" name="TextBox 2"/>
          <p:cNvSpPr txBox="1"/>
          <p:nvPr/>
        </p:nvSpPr>
        <p:spPr>
          <a:xfrm>
            <a:off x="677543" y="1785821"/>
            <a:ext cx="6605907" cy="8371523"/>
          </a:xfrm>
          <a:prstGeom prst="rect">
            <a:avLst/>
          </a:prstGeom>
          <a:noFill/>
        </p:spPr>
        <p:txBody>
          <a:bodyPr wrap="square" rtlCol="0">
            <a:spAutoFit/>
          </a:bodyPr>
          <a:lstStyle/>
          <a:p>
            <a:endParaRPr lang="en-US" sz="2000" dirty="0" smtClean="0"/>
          </a:p>
          <a:p>
            <a:r>
              <a:rPr lang="en-US" sz="2000" dirty="0" smtClean="0"/>
              <a:t>The </a:t>
            </a:r>
            <a:r>
              <a:rPr lang="en-US" sz="2000" dirty="0"/>
              <a:t>project required a stable base and two wooden stands for the placing the lasers and the LDR sensors</a:t>
            </a:r>
            <a:r>
              <a:rPr lang="en-US" sz="2000" dirty="0" smtClean="0"/>
              <a:t>.</a:t>
            </a:r>
          </a:p>
          <a:p>
            <a:endParaRPr lang="en-US" sz="2000" dirty="0"/>
          </a:p>
          <a:p>
            <a:r>
              <a:rPr lang="en-US" sz="2000" dirty="0"/>
              <a:t>A wooden plank of dimensions (Dimensions of plank) was used. The two wooden stands were attached to the plank, exactly 150cm apart. (size of L-clamp)-inch 'L'- clamps were used to support the stands. </a:t>
            </a:r>
          </a:p>
          <a:p>
            <a:r>
              <a:rPr lang="en-US" sz="2000" dirty="0"/>
              <a:t>Two such clamps were used to support each stand. </a:t>
            </a:r>
          </a:p>
          <a:p>
            <a:r>
              <a:rPr lang="en-US" sz="2000" dirty="0"/>
              <a:t>4 'L' Clamps were also attached to the sides of each of the wooden stands, equidistant from each other in order to support the laser and LDR circuits.</a:t>
            </a:r>
          </a:p>
          <a:p>
            <a:endParaRPr lang="en-US" sz="2000" dirty="0" smtClean="0"/>
          </a:p>
          <a:p>
            <a:r>
              <a:rPr lang="en-US" sz="2000" dirty="0" smtClean="0"/>
              <a:t>The </a:t>
            </a:r>
            <a:r>
              <a:rPr lang="en-US" sz="2000" dirty="0"/>
              <a:t>LDR circuits used were soldered onto a regular circuit board. Small LDR's were used. LDR and 68K ohm resistor are connected in </a:t>
            </a:r>
            <a:r>
              <a:rPr lang="en-US" sz="2000" dirty="0" smtClean="0"/>
              <a:t>series. The </a:t>
            </a:r>
            <a:r>
              <a:rPr lang="en-US" sz="2000" dirty="0"/>
              <a:t>free end of the LDR is connected to 3.3V and the free end of the resistor is connected to ground</a:t>
            </a:r>
            <a:r>
              <a:rPr lang="en-US" sz="2000" dirty="0" smtClean="0"/>
              <a:t>. Output </a:t>
            </a:r>
            <a:r>
              <a:rPr lang="en-US" sz="2000" dirty="0"/>
              <a:t>is tapped from the middle junction</a:t>
            </a:r>
            <a:r>
              <a:rPr lang="en-US" sz="2000" dirty="0" smtClean="0"/>
              <a:t>.</a:t>
            </a:r>
          </a:p>
          <a:p>
            <a:endParaRPr lang="en-US" sz="2000" dirty="0" smtClean="0"/>
          </a:p>
          <a:p>
            <a:r>
              <a:rPr lang="en-US" sz="2000" dirty="0" smtClean="0"/>
              <a:t>The circuit diagram for the main circuit is also SHOWN BELOW.</a:t>
            </a:r>
          </a:p>
          <a:p>
            <a:r>
              <a:rPr lang="en-US" sz="2000" dirty="0" smtClean="0"/>
              <a:t>The MSP was fixed onto a 20 PIN IC base which was soldered onto a circuit board, and other connections such as ground and outputs for the lasers were made by bridging the solder with the use of Berg strips.</a:t>
            </a:r>
          </a:p>
          <a:p>
            <a:r>
              <a:rPr lang="en-US" sz="2000" dirty="0" smtClean="0"/>
              <a:t>The 7833 voltage regulator was also soldered onto the board.</a:t>
            </a:r>
            <a:endParaRPr lang="en-US" sz="2000" dirty="0"/>
          </a:p>
          <a:p>
            <a:endParaRPr lang="en-US" dirty="0"/>
          </a:p>
        </p:txBody>
      </p:sp>
    </p:spTree>
    <p:extLst>
      <p:ext uri="{BB962C8B-B14F-4D97-AF65-F5344CB8AC3E}">
        <p14:creationId xmlns:p14="http://schemas.microsoft.com/office/powerpoint/2010/main" xmlns="" val="1146739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7854" y="1274734"/>
            <a:ext cx="6224588" cy="4554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descr="C:\Users\Sony_2\Desktop\DSC_0012.JPG"/>
          <p:cNvPicPr>
            <a:picLocks noChangeAspect="1" noChangeArrowheads="1"/>
          </p:cNvPicPr>
          <p:nvPr/>
        </p:nvPicPr>
        <p:blipFill>
          <a:blip r:embed="rId3" cstate="print"/>
          <a:srcRect/>
          <a:stretch>
            <a:fillRect/>
          </a:stretch>
        </p:blipFill>
        <p:spPr bwMode="auto">
          <a:xfrm>
            <a:off x="349226" y="6061080"/>
            <a:ext cx="3429024" cy="3967597"/>
          </a:xfrm>
          <a:prstGeom prst="rect">
            <a:avLst/>
          </a:prstGeom>
          <a:noFill/>
        </p:spPr>
      </p:pic>
      <p:pic>
        <p:nvPicPr>
          <p:cNvPr id="1028" name="Picture 4" descr="C:\Users\Sony_2\Desktop\DSC_0014.JPG"/>
          <p:cNvPicPr>
            <a:picLocks noChangeAspect="1" noChangeArrowheads="1"/>
          </p:cNvPicPr>
          <p:nvPr/>
        </p:nvPicPr>
        <p:blipFill>
          <a:blip r:embed="rId4" cstate="print"/>
          <a:srcRect/>
          <a:stretch>
            <a:fillRect/>
          </a:stretch>
        </p:blipFill>
        <p:spPr bwMode="auto">
          <a:xfrm>
            <a:off x="4135440" y="5060948"/>
            <a:ext cx="2989160" cy="4929222"/>
          </a:xfrm>
          <a:prstGeom prst="rect">
            <a:avLst/>
          </a:prstGeom>
          <a:noFill/>
        </p:spPr>
      </p:pic>
    </p:spTree>
    <p:extLst>
      <p:ext uri="{BB962C8B-B14F-4D97-AF65-F5344CB8AC3E}">
        <p14:creationId xmlns:p14="http://schemas.microsoft.com/office/powerpoint/2010/main" xmlns="" val="3601128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1632" y="161385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b="1" dirty="0" smtClean="0">
                <a:effectLst/>
                <a:ea typeface="Calibri"/>
                <a:cs typeface="Times New Roman"/>
              </a:rPr>
              <a:t>LDR  </a:t>
            </a:r>
            <a:r>
              <a:rPr lang="en-US" sz="900" b="1" dirty="0">
                <a:effectLst/>
                <a:ea typeface="Calibri"/>
                <a:cs typeface="Times New Roman"/>
              </a:rPr>
              <a:t>1 DETECTOR </a:t>
            </a:r>
            <a:endParaRPr lang="en-US" sz="1100" b="1"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5" name="Rectangle 4"/>
          <p:cNvSpPr/>
          <p:nvPr/>
        </p:nvSpPr>
        <p:spPr>
          <a:xfrm>
            <a:off x="1236552" y="241522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LDR </a:t>
            </a:r>
            <a:r>
              <a:rPr lang="en-US" sz="900" dirty="0">
                <a:effectLst/>
                <a:ea typeface="Calibri"/>
                <a:cs typeface="Times New Roman"/>
              </a:rPr>
              <a:t>2 DETECTOR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6" name="Rectangle 5"/>
          <p:cNvSpPr/>
          <p:nvPr/>
        </p:nvSpPr>
        <p:spPr>
          <a:xfrm>
            <a:off x="1241632" y="410305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LDR  </a:t>
            </a:r>
            <a:r>
              <a:rPr lang="en-US" sz="900" dirty="0">
                <a:ea typeface="Calibri"/>
                <a:cs typeface="Times New Roman"/>
              </a:rPr>
              <a:t>4</a:t>
            </a:r>
            <a:r>
              <a:rPr lang="en-US" sz="900" dirty="0" smtClean="0">
                <a:effectLst/>
                <a:ea typeface="Calibri"/>
                <a:cs typeface="Times New Roman"/>
              </a:rPr>
              <a:t> </a:t>
            </a:r>
            <a:r>
              <a:rPr lang="en-US" sz="900" dirty="0">
                <a:effectLst/>
                <a:ea typeface="Calibri"/>
                <a:cs typeface="Times New Roman"/>
              </a:rPr>
              <a:t>DETECTOR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7" name="Rectangle 6"/>
          <p:cNvSpPr/>
          <p:nvPr/>
        </p:nvSpPr>
        <p:spPr>
          <a:xfrm>
            <a:off x="1239727" y="319373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LDR  </a:t>
            </a:r>
            <a:r>
              <a:rPr lang="en-US" sz="900" dirty="0">
                <a:effectLst/>
                <a:ea typeface="Calibri"/>
                <a:cs typeface="Times New Roman"/>
              </a:rPr>
              <a:t>3 DETECTOR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8" name="Rectangle 7"/>
          <p:cNvSpPr/>
          <p:nvPr/>
        </p:nvSpPr>
        <p:spPr>
          <a:xfrm>
            <a:off x="5626942" y="414115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LASER </a:t>
            </a:r>
            <a:r>
              <a:rPr lang="en-US" sz="900" dirty="0">
                <a:effectLst/>
                <a:ea typeface="Calibri"/>
                <a:cs typeface="Times New Roman"/>
              </a:rPr>
              <a:t>4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9" name="Rectangle 8"/>
          <p:cNvSpPr/>
          <p:nvPr/>
        </p:nvSpPr>
        <p:spPr>
          <a:xfrm>
            <a:off x="5632657" y="327501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LASER </a:t>
            </a:r>
            <a:r>
              <a:rPr lang="en-US" sz="900" dirty="0">
                <a:effectLst/>
                <a:ea typeface="Calibri"/>
                <a:cs typeface="Times New Roman"/>
              </a:rPr>
              <a:t>3</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10" name="Rectangle 9"/>
          <p:cNvSpPr/>
          <p:nvPr/>
        </p:nvSpPr>
        <p:spPr>
          <a:xfrm>
            <a:off x="5630752" y="2461577"/>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900" dirty="0" smtClean="0">
              <a:effectLst/>
              <a:ea typeface="Calibri"/>
              <a:cs typeface="Times New Roman"/>
            </a:endParaRPr>
          </a:p>
          <a:p>
            <a:pPr marL="0" marR="0" algn="ctr">
              <a:lnSpc>
                <a:spcPct val="115000"/>
              </a:lnSpc>
              <a:spcBef>
                <a:spcPts val="0"/>
              </a:spcBef>
              <a:spcAft>
                <a:spcPts val="1000"/>
              </a:spcAft>
            </a:pPr>
            <a:r>
              <a:rPr lang="en-US" sz="900" dirty="0" smtClean="0">
                <a:effectLst/>
                <a:ea typeface="Calibri"/>
                <a:cs typeface="Times New Roman"/>
              </a:rPr>
              <a:t>LASER </a:t>
            </a:r>
            <a:r>
              <a:rPr lang="en-US" sz="900" dirty="0">
                <a:effectLst/>
                <a:ea typeface="Calibri"/>
                <a:cs typeface="Times New Roman"/>
              </a:rPr>
              <a:t>2</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sp>
        <p:nvSpPr>
          <p:cNvPr id="11" name="Rectangle 10"/>
          <p:cNvSpPr/>
          <p:nvPr/>
        </p:nvSpPr>
        <p:spPr>
          <a:xfrm>
            <a:off x="5628212" y="1613852"/>
            <a:ext cx="706755" cy="5949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900">
                <a:effectLst/>
                <a:ea typeface="Calibri"/>
                <a:cs typeface="Times New Roman"/>
              </a:rPr>
              <a:t>LASER 1 </a:t>
            </a:r>
            <a:endParaRPr lang="en-US" sz="1100">
              <a:effectLst/>
              <a:ea typeface="Calibri"/>
              <a:cs typeface="Times New Roman"/>
            </a:endParaRPr>
          </a:p>
        </p:txBody>
      </p:sp>
      <p:sp>
        <p:nvSpPr>
          <p:cNvPr id="12" name="Rectangle 11"/>
          <p:cNvSpPr/>
          <p:nvPr/>
        </p:nvSpPr>
        <p:spPr>
          <a:xfrm>
            <a:off x="2447497" y="5230177"/>
            <a:ext cx="2880360" cy="295846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 Box 10"/>
          <p:cNvSpPr txBox="1"/>
          <p:nvPr/>
        </p:nvSpPr>
        <p:spPr>
          <a:xfrm>
            <a:off x="2490677" y="5333682"/>
            <a:ext cx="422275" cy="270002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a:effectLst/>
                <a:ea typeface="Calibri"/>
                <a:cs typeface="Times New Roman"/>
              </a:rPr>
              <a:t>P1.0</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P1.1</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P1.2</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P1.3</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P1.4</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P1.5</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P2.0</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P2.1</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P2.2</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 </a:t>
            </a:r>
            <a:endParaRPr lang="en-US" sz="1100">
              <a:effectLst/>
              <a:ea typeface="Calibri"/>
              <a:cs typeface="Times New Roman"/>
            </a:endParaRPr>
          </a:p>
        </p:txBody>
      </p:sp>
      <p:sp>
        <p:nvSpPr>
          <p:cNvPr id="14" name="Text Box 12"/>
          <p:cNvSpPr txBox="1"/>
          <p:nvPr/>
        </p:nvSpPr>
        <p:spPr>
          <a:xfrm>
            <a:off x="4847162" y="5336857"/>
            <a:ext cx="415290" cy="270002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900">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RST</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P1.7</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P1.6</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P1.5</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P2.5</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P2.4</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P2.3</a:t>
            </a:r>
            <a:endParaRPr lang="en-US" sz="1100">
              <a:effectLst/>
              <a:ea typeface="Calibri"/>
              <a:cs typeface="Times New Roman"/>
            </a:endParaRPr>
          </a:p>
          <a:p>
            <a:pPr marL="0" marR="0">
              <a:lnSpc>
                <a:spcPct val="115000"/>
              </a:lnSpc>
              <a:spcBef>
                <a:spcPts val="0"/>
              </a:spcBef>
              <a:spcAft>
                <a:spcPts val="1000"/>
              </a:spcAft>
            </a:pPr>
            <a:r>
              <a:rPr lang="en-US" sz="900">
                <a:effectLst/>
                <a:ea typeface="Calibri"/>
                <a:cs typeface="Times New Roman"/>
              </a:rPr>
              <a:t> </a:t>
            </a:r>
            <a:endParaRPr lang="en-US" sz="1100">
              <a:effectLst/>
              <a:ea typeface="Calibri"/>
              <a:cs typeface="Times New Roman"/>
            </a:endParaRPr>
          </a:p>
        </p:txBody>
      </p:sp>
      <p:cxnSp>
        <p:nvCxnSpPr>
          <p:cNvPr id="15" name="Straight Connector 14"/>
          <p:cNvCxnSpPr/>
          <p:nvPr/>
        </p:nvCxnSpPr>
        <p:spPr>
          <a:xfrm flipH="1">
            <a:off x="929212" y="1978342"/>
            <a:ext cx="309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886032" y="5463222"/>
            <a:ext cx="15608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86032" y="1978977"/>
            <a:ext cx="0" cy="3484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15192" y="2711767"/>
            <a:ext cx="724535"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86032" y="1978977"/>
            <a:ext cx="42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5827" y="2720022"/>
            <a:ext cx="0" cy="304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56747" y="3436302"/>
            <a:ext cx="102616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6747" y="3444557"/>
            <a:ext cx="0" cy="2579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8627" y="4350702"/>
            <a:ext cx="1181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27" y="4350702"/>
            <a:ext cx="0" cy="189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5827" y="5765482"/>
            <a:ext cx="1974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6747" y="6023927"/>
            <a:ext cx="2233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27" y="6248082"/>
            <a:ext cx="2475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37507" y="1866582"/>
            <a:ext cx="109601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38142" y="2720022"/>
            <a:ext cx="879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38142" y="3582987"/>
            <a:ext cx="64643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38142" y="4462462"/>
            <a:ext cx="3187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56912" y="4462462"/>
            <a:ext cx="0" cy="2708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89652" y="3587432"/>
            <a:ext cx="0" cy="3874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222697" y="2723832"/>
            <a:ext cx="0" cy="511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27802" y="1878012"/>
            <a:ext cx="0" cy="6736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771222" y="8617902"/>
            <a:ext cx="5652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771222" y="7841932"/>
            <a:ext cx="0" cy="771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71222" y="7841932"/>
            <a:ext cx="7131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328492" y="7166292"/>
            <a:ext cx="1323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262452" y="7466012"/>
            <a:ext cx="172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263087" y="7841932"/>
            <a:ext cx="1959610" cy="63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 Box 2"/>
          <p:cNvSpPr txBox="1">
            <a:spLocks noChangeArrowheads="1"/>
          </p:cNvSpPr>
          <p:nvPr/>
        </p:nvSpPr>
        <p:spPr bwMode="auto">
          <a:xfrm>
            <a:off x="3104087" y="6216037"/>
            <a:ext cx="1567180" cy="7835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15000"/>
              </a:lnSpc>
              <a:spcBef>
                <a:spcPts val="0"/>
              </a:spcBef>
              <a:spcAft>
                <a:spcPts val="1000"/>
              </a:spcAft>
            </a:pPr>
            <a:r>
              <a:rPr lang="en-US" sz="1200" dirty="0">
                <a:ln>
                  <a:solidFill>
                    <a:schemeClr val="tx2">
                      <a:lumMod val="50000"/>
                    </a:schemeClr>
                  </a:solidFill>
                </a:ln>
                <a:effectLst>
                  <a:glow rad="101600">
                    <a:schemeClr val="accent5">
                      <a:satMod val="175000"/>
                      <a:alpha val="40000"/>
                    </a:schemeClr>
                  </a:glow>
                </a:effectLst>
                <a:latin typeface="Calibri"/>
                <a:ea typeface="Calibri"/>
                <a:cs typeface="Times New Roman"/>
              </a:rPr>
              <a:t>MSP430G2553</a:t>
            </a:r>
          </a:p>
          <a:p>
            <a:pPr marL="0" marR="0" algn="ctr">
              <a:lnSpc>
                <a:spcPct val="115000"/>
              </a:lnSpc>
              <a:spcBef>
                <a:spcPts val="0"/>
              </a:spcBef>
              <a:spcAft>
                <a:spcPts val="1000"/>
              </a:spcAft>
            </a:pPr>
            <a:r>
              <a:rPr lang="en-US" sz="1200" dirty="0">
                <a:ln>
                  <a:solidFill>
                    <a:schemeClr val="tx2">
                      <a:lumMod val="50000"/>
                    </a:schemeClr>
                  </a:solidFill>
                </a:ln>
                <a:effectLst>
                  <a:glow rad="101600">
                    <a:schemeClr val="accent5">
                      <a:satMod val="175000"/>
                      <a:alpha val="40000"/>
                    </a:schemeClr>
                  </a:glow>
                </a:effectLst>
                <a:latin typeface="Calibri"/>
                <a:ea typeface="Calibri"/>
                <a:cs typeface="Times New Roman"/>
              </a:rPr>
              <a:t>MICROCONTROLLER</a:t>
            </a:r>
          </a:p>
        </p:txBody>
      </p:sp>
      <p:cxnSp>
        <p:nvCxnSpPr>
          <p:cNvPr id="43" name="Straight Connector 42"/>
          <p:cNvCxnSpPr/>
          <p:nvPr/>
        </p:nvCxnSpPr>
        <p:spPr>
          <a:xfrm flipV="1">
            <a:off x="5263087" y="6357937"/>
            <a:ext cx="700405" cy="23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63492" y="6357937"/>
            <a:ext cx="59055" cy="2731135"/>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465017" y="9089072"/>
            <a:ext cx="1187450" cy="1187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BUZZER</a:t>
            </a:r>
          </a:p>
        </p:txBody>
      </p:sp>
      <p:cxnSp>
        <p:nvCxnSpPr>
          <p:cNvPr id="46" name="Straight Connector 45"/>
          <p:cNvCxnSpPr/>
          <p:nvPr/>
        </p:nvCxnSpPr>
        <p:spPr>
          <a:xfrm flipH="1" flipV="1">
            <a:off x="928577" y="6891972"/>
            <a:ext cx="1519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23497" y="6892607"/>
            <a:ext cx="4445" cy="569595"/>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07242" y="7465377"/>
            <a:ext cx="1115695" cy="102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SWITCH</a:t>
            </a:r>
          </a:p>
          <a:p>
            <a:pPr marL="0" marR="0" algn="ctr">
              <a:lnSpc>
                <a:spcPct val="115000"/>
              </a:lnSpc>
              <a:spcBef>
                <a:spcPts val="0"/>
              </a:spcBef>
              <a:spcAft>
                <a:spcPts val="1000"/>
              </a:spcAft>
            </a:pPr>
            <a:r>
              <a:rPr lang="en-US" sz="1100">
                <a:effectLst/>
                <a:ea typeface="Calibri"/>
                <a:cs typeface="Times New Roman"/>
              </a:rPr>
              <a:t>To change levels</a:t>
            </a:r>
          </a:p>
        </p:txBody>
      </p:sp>
      <p:sp>
        <p:nvSpPr>
          <p:cNvPr id="49" name="Text Box 2"/>
          <p:cNvSpPr txBox="1">
            <a:spLocks noChangeArrowheads="1"/>
          </p:cNvSpPr>
          <p:nvPr/>
        </p:nvSpPr>
        <p:spPr bwMode="auto">
          <a:xfrm>
            <a:off x="3072337" y="936317"/>
            <a:ext cx="1389380" cy="66484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rot="0" vert="horz" wrap="square" lIns="91440" tIns="45720" rIns="91440" bIns="45720" anchor="t" anchorCtr="0">
            <a:noAutofit/>
          </a:bodyPr>
          <a:lstStyle/>
          <a:p>
            <a:pPr marL="0" marR="0" algn="ctr">
              <a:lnSpc>
                <a:spcPct val="115000"/>
              </a:lnSpc>
              <a:spcBef>
                <a:spcPts val="0"/>
              </a:spcBef>
              <a:spcAft>
                <a:spcPts val="1000"/>
              </a:spcAft>
            </a:pPr>
            <a:r>
              <a:rPr lang="en-US" sz="1200" dirty="0">
                <a:effectLst/>
                <a:latin typeface="Calibri"/>
                <a:ea typeface="Calibri"/>
                <a:cs typeface="Times New Roman"/>
              </a:rPr>
              <a:t>BLOCK DIAGRAM</a:t>
            </a:r>
          </a:p>
          <a:p>
            <a:pPr marL="0" marR="0" algn="ctr">
              <a:lnSpc>
                <a:spcPct val="115000"/>
              </a:lnSpc>
              <a:spcBef>
                <a:spcPts val="0"/>
              </a:spcBef>
              <a:spcAft>
                <a:spcPts val="1000"/>
              </a:spcAft>
            </a:pPr>
            <a:r>
              <a:rPr lang="en-US" sz="1200" dirty="0">
                <a:effectLst/>
                <a:latin typeface="Calibri"/>
                <a:ea typeface="Calibri"/>
                <a:cs typeface="Times New Roman"/>
              </a:rPr>
              <a:t>FOR LASER LIMBO</a:t>
            </a:r>
          </a:p>
        </p:txBody>
      </p:sp>
      <p:sp>
        <p:nvSpPr>
          <p:cNvPr id="50" name="Rectangle 47"/>
          <p:cNvSpPr>
            <a:spLocks noChangeArrowheads="1"/>
          </p:cNvSpPr>
          <p:nvPr/>
        </p:nvSpPr>
        <p:spPr bwMode="auto">
          <a:xfrm>
            <a:off x="0" y="0"/>
            <a:ext cx="75565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3" name="Straight Arrow Connector 82"/>
          <p:cNvCxnSpPr>
            <a:stCxn id="11" idx="1"/>
            <a:endCxn id="4" idx="3"/>
          </p:cNvCxnSpPr>
          <p:nvPr/>
        </p:nvCxnSpPr>
        <p:spPr>
          <a:xfrm flipH="1">
            <a:off x="1948387" y="1911350"/>
            <a:ext cx="3679825" cy="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110" name="Picture 6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86144" y="2594767"/>
            <a:ext cx="3846513" cy="328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11" name="Picture 6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86144" y="3392804"/>
            <a:ext cx="3846513" cy="328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12" name="Picture 6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6511" y="4236242"/>
            <a:ext cx="3846513" cy="328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0550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9050" y="1183501"/>
            <a:ext cx="1960408" cy="553998"/>
          </a:xfrm>
          <a:prstGeom prst="rect">
            <a:avLst/>
          </a:prstGeom>
          <a:noFill/>
        </p:spPr>
        <p:txBody>
          <a:bodyPr wrap="none" rtlCol="0">
            <a:spAutoFit/>
          </a:bodyPr>
          <a:lstStyle/>
          <a:p>
            <a:r>
              <a:rPr lang="en-US" sz="3000" b="1" u="sng" dirty="0" smtClean="0">
                <a:latin typeface="+mj-lt"/>
              </a:rPr>
              <a:t>SOFTWARE</a:t>
            </a:r>
            <a:endParaRPr lang="en-US" sz="3000" b="1" u="sng" dirty="0">
              <a:latin typeface="+mj-lt"/>
            </a:endParaRPr>
          </a:p>
        </p:txBody>
      </p:sp>
      <p:sp>
        <p:nvSpPr>
          <p:cNvPr id="3" name="TextBox 2"/>
          <p:cNvSpPr txBox="1"/>
          <p:nvPr/>
        </p:nvSpPr>
        <p:spPr>
          <a:xfrm>
            <a:off x="425450" y="2222500"/>
            <a:ext cx="6629400" cy="3693319"/>
          </a:xfrm>
          <a:prstGeom prst="rect">
            <a:avLst/>
          </a:prstGeom>
          <a:noFill/>
        </p:spPr>
        <p:txBody>
          <a:bodyPr wrap="square" rtlCol="0">
            <a:spAutoFit/>
          </a:bodyPr>
          <a:lstStyle/>
          <a:p>
            <a:r>
              <a:rPr lang="en-US" dirty="0" smtClean="0"/>
              <a:t>The MSP430 series by Texas Instruments </a:t>
            </a:r>
            <a:r>
              <a:rPr lang="en-US" dirty="0"/>
              <a:t>is a </a:t>
            </a:r>
            <a:r>
              <a:rPr lang="en-US" dirty="0" smtClean="0"/>
              <a:t>mixed signal controller. It is essentially a 16 bit CPU designed </a:t>
            </a:r>
            <a:r>
              <a:rPr lang="en-US" dirty="0"/>
              <a:t>for low </a:t>
            </a:r>
            <a:r>
              <a:rPr lang="en-US" dirty="0" smtClean="0"/>
              <a:t>cost, </a:t>
            </a:r>
            <a:r>
              <a:rPr lang="en-US" dirty="0"/>
              <a:t>low power </a:t>
            </a:r>
            <a:r>
              <a:rPr lang="en-US" dirty="0" smtClean="0"/>
              <a:t>consumption.</a:t>
            </a:r>
          </a:p>
          <a:p>
            <a:r>
              <a:rPr lang="en-US" dirty="0"/>
              <a:t>TI also provides software development </a:t>
            </a:r>
            <a:r>
              <a:rPr lang="en-US" dirty="0" smtClean="0"/>
              <a:t>tools such as a C/C</a:t>
            </a:r>
            <a:r>
              <a:rPr lang="en-US" dirty="0"/>
              <a:t>++ compiler and </a:t>
            </a:r>
            <a:r>
              <a:rPr lang="en-US" i="1" dirty="0"/>
              <a:t>Integrated development environment</a:t>
            </a:r>
            <a:r>
              <a:rPr lang="en-US" dirty="0"/>
              <a:t>, or </a:t>
            </a:r>
            <a:r>
              <a:rPr lang="en-US" dirty="0" smtClean="0"/>
              <a:t>IDE, which is</a:t>
            </a:r>
            <a:r>
              <a:rPr lang="en-US" dirty="0"/>
              <a:t> Eclipse-based Code Composer Studio IDE ("CCS</a:t>
            </a:r>
            <a:r>
              <a:rPr lang="en-US" dirty="0" smtClean="0"/>
              <a:t>").</a:t>
            </a:r>
          </a:p>
          <a:p>
            <a:r>
              <a:rPr lang="en-US" dirty="0" smtClean="0"/>
              <a:t>The code for Laser Limbo was written, compiled and exported to the MSP using CCS.</a:t>
            </a:r>
          </a:p>
          <a:p>
            <a:endParaRPr lang="en-US" dirty="0" smtClean="0"/>
          </a:p>
          <a:p>
            <a:r>
              <a:rPr lang="en-US" dirty="0" smtClean="0"/>
              <a:t>The </a:t>
            </a:r>
            <a:r>
              <a:rPr lang="en-US" dirty="0" smtClean="0"/>
              <a:t>code went through a multitude of changes along the course of the project, and in its final version, the switching and monitoring of lasers and LDR’s was accomplished without the use of an Interrupt sequence.</a:t>
            </a:r>
          </a:p>
        </p:txBody>
      </p:sp>
      <p:pic>
        <p:nvPicPr>
          <p:cNvPr id="2050" name="Picture 2" descr="C:\Users\Sony_2\Desktop\DSC_0077.JPG"/>
          <p:cNvPicPr>
            <a:picLocks noChangeAspect="1" noChangeArrowheads="1"/>
          </p:cNvPicPr>
          <p:nvPr/>
        </p:nvPicPr>
        <p:blipFill>
          <a:blip r:embed="rId2" cstate="print"/>
          <a:srcRect/>
          <a:stretch>
            <a:fillRect/>
          </a:stretch>
        </p:blipFill>
        <p:spPr bwMode="auto">
          <a:xfrm>
            <a:off x="492102" y="6132518"/>
            <a:ext cx="6858048" cy="3857652"/>
          </a:xfrm>
          <a:prstGeom prst="rect">
            <a:avLst/>
          </a:prstGeom>
          <a:noFill/>
        </p:spPr>
      </p:pic>
    </p:spTree>
    <p:extLst>
      <p:ext uri="{BB962C8B-B14F-4D97-AF65-F5344CB8AC3E}">
        <p14:creationId xmlns:p14="http://schemas.microsoft.com/office/powerpoint/2010/main" xmlns="" val="3678389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1450" y="1460500"/>
            <a:ext cx="2190664" cy="461665"/>
          </a:xfrm>
          <a:prstGeom prst="rect">
            <a:avLst/>
          </a:prstGeom>
          <a:noFill/>
        </p:spPr>
        <p:txBody>
          <a:bodyPr wrap="none" rtlCol="0">
            <a:spAutoFit/>
          </a:bodyPr>
          <a:lstStyle/>
          <a:p>
            <a:r>
              <a:rPr lang="en-US" sz="2400" b="1" u="sng" dirty="0" smtClean="0">
                <a:latin typeface="+mj-lt"/>
              </a:rPr>
              <a:t>Problems </a:t>
            </a:r>
            <a:r>
              <a:rPr lang="en-US" sz="2400" b="1" u="sng" dirty="0" smtClean="0">
                <a:latin typeface="+mj-lt"/>
              </a:rPr>
              <a:t>Faced</a:t>
            </a:r>
            <a:endParaRPr lang="en-US" sz="2400" b="1" u="sng" dirty="0">
              <a:latin typeface="+mj-lt"/>
            </a:endParaRPr>
          </a:p>
        </p:txBody>
      </p:sp>
      <p:sp>
        <p:nvSpPr>
          <p:cNvPr id="3" name="TextBox 2"/>
          <p:cNvSpPr txBox="1"/>
          <p:nvPr/>
        </p:nvSpPr>
        <p:spPr>
          <a:xfrm>
            <a:off x="777854" y="2203428"/>
            <a:ext cx="6072230" cy="5632311"/>
          </a:xfrm>
          <a:prstGeom prst="rect">
            <a:avLst/>
          </a:prstGeom>
          <a:noFill/>
        </p:spPr>
        <p:txBody>
          <a:bodyPr wrap="square" rtlCol="0">
            <a:spAutoFit/>
          </a:bodyPr>
          <a:lstStyle/>
          <a:p>
            <a:r>
              <a:rPr lang="en-US" dirty="0" smtClean="0"/>
              <a:t>The </a:t>
            </a:r>
            <a:r>
              <a:rPr lang="en-US" dirty="0" smtClean="0"/>
              <a:t>very first problem that </a:t>
            </a:r>
            <a:r>
              <a:rPr lang="en-US" dirty="0" smtClean="0"/>
              <a:t>we faced </a:t>
            </a:r>
            <a:r>
              <a:rPr lang="en-US" dirty="0" smtClean="0"/>
              <a:t>while working on </a:t>
            </a:r>
            <a:r>
              <a:rPr lang="en-US" dirty="0" smtClean="0"/>
              <a:t> </a:t>
            </a:r>
            <a:r>
              <a:rPr lang="en-US" dirty="0" smtClean="0"/>
              <a:t>the project was </a:t>
            </a:r>
            <a:r>
              <a:rPr lang="en-US" dirty="0" smtClean="0"/>
              <a:t>with the source code for the MSP.</a:t>
            </a:r>
            <a:endParaRPr lang="en-US" dirty="0" smtClean="0"/>
          </a:p>
          <a:p>
            <a:r>
              <a:rPr lang="en-US" dirty="0" smtClean="0"/>
              <a:t>Since we had 4 lasers , our initial code could not </a:t>
            </a:r>
            <a:r>
              <a:rPr lang="en-US" dirty="0" smtClean="0"/>
              <a:t>recognize </a:t>
            </a:r>
            <a:r>
              <a:rPr lang="en-US" dirty="0" smtClean="0"/>
              <a:t>which laser was on at what time</a:t>
            </a:r>
            <a:r>
              <a:rPr lang="en-US" dirty="0" smtClean="0"/>
              <a:t>.</a:t>
            </a:r>
          </a:p>
          <a:p>
            <a:r>
              <a:rPr lang="en-US" dirty="0" smtClean="0"/>
              <a:t>This </a:t>
            </a:r>
            <a:r>
              <a:rPr lang="en-US" dirty="0" smtClean="0"/>
              <a:t>problem was </a:t>
            </a:r>
            <a:r>
              <a:rPr lang="en-US" dirty="0" smtClean="0"/>
              <a:t>overcome </a:t>
            </a:r>
            <a:r>
              <a:rPr lang="en-US" dirty="0" smtClean="0"/>
              <a:t>by using a flag variable and by using a button input to switch between the levels.</a:t>
            </a:r>
          </a:p>
          <a:p>
            <a:endParaRPr lang="en-US" dirty="0" smtClean="0"/>
          </a:p>
          <a:p>
            <a:r>
              <a:rPr lang="en-US" dirty="0" smtClean="0"/>
              <a:t>Another </a:t>
            </a:r>
            <a:r>
              <a:rPr lang="en-US" dirty="0" smtClean="0"/>
              <a:t>problem that we faced was that the input pins of the MSP microcontroller  were giving a floating </a:t>
            </a:r>
            <a:r>
              <a:rPr lang="en-US" dirty="0" smtClean="0"/>
              <a:t>voltage (</a:t>
            </a:r>
            <a:r>
              <a:rPr lang="en-US" dirty="0" smtClean="0"/>
              <a:t>In between 0 to 3.3V) even if no input was being given</a:t>
            </a:r>
            <a:r>
              <a:rPr lang="en-US" dirty="0" smtClean="0"/>
              <a:t>. This resulted in the MSP giving erroneous input values.</a:t>
            </a:r>
          </a:p>
          <a:p>
            <a:r>
              <a:rPr lang="en-US" dirty="0" smtClean="0"/>
              <a:t>This </a:t>
            </a:r>
            <a:r>
              <a:rPr lang="en-US" dirty="0" smtClean="0"/>
              <a:t>problem was </a:t>
            </a:r>
            <a:r>
              <a:rPr lang="en-US" dirty="0" smtClean="0"/>
              <a:t>overcome </a:t>
            </a:r>
            <a:r>
              <a:rPr lang="en-US" dirty="0" smtClean="0"/>
              <a:t>by pulling down the input pins in the </a:t>
            </a:r>
            <a:r>
              <a:rPr lang="en-US" dirty="0" smtClean="0"/>
              <a:t>code itself.</a:t>
            </a:r>
            <a:endParaRPr lang="en-US" dirty="0" smtClean="0"/>
          </a:p>
          <a:p>
            <a:endParaRPr lang="en-US" dirty="0" smtClean="0"/>
          </a:p>
          <a:p>
            <a:r>
              <a:rPr lang="en-US" dirty="0" smtClean="0"/>
              <a:t>The </a:t>
            </a:r>
            <a:r>
              <a:rPr lang="en-US" dirty="0" smtClean="0"/>
              <a:t>most difficult problem we faced during this project was the aligning of lasers and LDR’s</a:t>
            </a:r>
            <a:r>
              <a:rPr lang="en-US" dirty="0" smtClean="0"/>
              <a:t>. </a:t>
            </a:r>
            <a:r>
              <a:rPr lang="en-US" dirty="0" smtClean="0"/>
              <a:t>The size of the LDR was small, which was a big constraint on the vibration/movement of the stand. </a:t>
            </a:r>
            <a:r>
              <a:rPr lang="en-US" dirty="0" smtClean="0"/>
              <a:t>Even during the event some lasers went out of alignment and it took us some time to align it again. </a:t>
            </a:r>
            <a:endParaRPr lang="en-US" dirty="0" smtClean="0"/>
          </a:p>
          <a:p>
            <a:r>
              <a:rPr lang="en-US" dirty="0" smtClean="0"/>
              <a:t> </a:t>
            </a:r>
            <a:endParaRPr lang="en-US" dirty="0"/>
          </a:p>
        </p:txBody>
      </p:sp>
    </p:spTree>
    <p:extLst>
      <p:ext uri="{BB962C8B-B14F-4D97-AF65-F5344CB8AC3E}">
        <p14:creationId xmlns:p14="http://schemas.microsoft.com/office/powerpoint/2010/main" xmlns="" val="303971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250" y="1612900"/>
            <a:ext cx="1772986" cy="461665"/>
          </a:xfrm>
          <a:prstGeom prst="rect">
            <a:avLst/>
          </a:prstGeom>
          <a:noFill/>
        </p:spPr>
        <p:txBody>
          <a:bodyPr wrap="none" rtlCol="0">
            <a:spAutoFit/>
          </a:bodyPr>
          <a:lstStyle/>
          <a:p>
            <a:r>
              <a:rPr lang="en-US" sz="2400" b="1" u="sng" dirty="0" smtClean="0">
                <a:latin typeface="+mj-lt"/>
              </a:rPr>
              <a:t>Future Plans</a:t>
            </a:r>
          </a:p>
        </p:txBody>
      </p:sp>
      <p:sp>
        <p:nvSpPr>
          <p:cNvPr id="3" name="TextBox 2"/>
          <p:cNvSpPr txBox="1"/>
          <p:nvPr/>
        </p:nvSpPr>
        <p:spPr>
          <a:xfrm>
            <a:off x="849292" y="2274866"/>
            <a:ext cx="5748358" cy="3416320"/>
          </a:xfrm>
          <a:prstGeom prst="rect">
            <a:avLst/>
          </a:prstGeom>
          <a:noFill/>
        </p:spPr>
        <p:txBody>
          <a:bodyPr wrap="square" rtlCol="0">
            <a:spAutoFit/>
          </a:bodyPr>
          <a:lstStyle/>
          <a:p>
            <a:r>
              <a:rPr lang="en-US" dirty="0" smtClean="0"/>
              <a:t>We thought of a new game using lasers and LDR’s</a:t>
            </a:r>
            <a:r>
              <a:rPr lang="en-US" dirty="0" smtClean="0"/>
              <a:t>. The game will mimic the security system for secure areas, as seen in movies.</a:t>
            </a:r>
            <a:endParaRPr lang="en-US" dirty="0" smtClean="0"/>
          </a:p>
          <a:p>
            <a:r>
              <a:rPr lang="en-US" dirty="0" smtClean="0"/>
              <a:t>The game will have a dark room in which a </a:t>
            </a:r>
            <a:r>
              <a:rPr lang="en-US" dirty="0" smtClean="0"/>
              <a:t>number </a:t>
            </a:r>
            <a:r>
              <a:rPr lang="en-US" dirty="0" smtClean="0"/>
              <a:t>of lasers are kept at different angles over a distance</a:t>
            </a:r>
            <a:r>
              <a:rPr lang="en-US" dirty="0" smtClean="0"/>
              <a:t>. The </a:t>
            </a:r>
            <a:r>
              <a:rPr lang="en-US" dirty="0" smtClean="0"/>
              <a:t>player has to go from one end of the room to the other without touching any of the </a:t>
            </a:r>
            <a:r>
              <a:rPr lang="en-US" dirty="0" smtClean="0"/>
              <a:t>lasers. The </a:t>
            </a:r>
            <a:r>
              <a:rPr lang="en-US" dirty="0" smtClean="0"/>
              <a:t>laser path can be seen by spraying </a:t>
            </a:r>
            <a:r>
              <a:rPr lang="en-US" dirty="0" smtClean="0"/>
              <a:t>deodorant </a:t>
            </a:r>
            <a:r>
              <a:rPr lang="en-US" dirty="0" smtClean="0"/>
              <a:t>or any other </a:t>
            </a:r>
            <a:r>
              <a:rPr lang="en-US" dirty="0" smtClean="0"/>
              <a:t>aerosol. </a:t>
            </a:r>
            <a:r>
              <a:rPr lang="en-US" dirty="0" smtClean="0"/>
              <a:t>T</a:t>
            </a:r>
            <a:r>
              <a:rPr lang="en-US" dirty="0" smtClean="0"/>
              <a:t>he </a:t>
            </a:r>
            <a:r>
              <a:rPr lang="en-US" dirty="0" smtClean="0"/>
              <a:t>player will be given a </a:t>
            </a:r>
            <a:r>
              <a:rPr lang="en-US" dirty="0" smtClean="0"/>
              <a:t>deodorant can, </a:t>
            </a:r>
            <a:r>
              <a:rPr lang="en-US" dirty="0" smtClean="0"/>
              <a:t>using which he can see the path of the laser</a:t>
            </a:r>
            <a:r>
              <a:rPr lang="en-US" dirty="0" smtClean="0"/>
              <a:t>. </a:t>
            </a:r>
          </a:p>
          <a:p>
            <a:r>
              <a:rPr lang="en-US" dirty="0" smtClean="0"/>
              <a:t>If </a:t>
            </a:r>
            <a:r>
              <a:rPr lang="en-US" dirty="0" smtClean="0"/>
              <a:t>the player touches any of the lasers , a buzzer will go off and the player loses.</a:t>
            </a:r>
            <a:endParaRPr lang="en-US" dirty="0"/>
          </a:p>
        </p:txBody>
      </p:sp>
    </p:spTree>
    <p:extLst>
      <p:ext uri="{BB962C8B-B14F-4D97-AF65-F5344CB8AC3E}">
        <p14:creationId xmlns:p14="http://schemas.microsoft.com/office/powerpoint/2010/main" xmlns="" val="3351750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1092</Words>
  <Application>Microsoft Office PowerPoint</Application>
  <PresentationFormat>Custom</PresentationFormat>
  <Paragraphs>127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TECHNITES</dc:title>
  <dc:creator>Lenovo</dc:creator>
  <cp:lastModifiedBy>Harish</cp:lastModifiedBy>
  <cp:revision>60</cp:revision>
  <dcterms:created xsi:type="dcterms:W3CDTF">2014-11-01T12:44:36Z</dcterms:created>
  <dcterms:modified xsi:type="dcterms:W3CDTF">2014-11-02T17:19:24Z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2014-10-24T00:00:00Z</vt:filetime>
  </property>
  <property fmtid="{D5CDD505-2E9C-101B-9397-08002B2CF9AE}" pid="3" name="LastSaved">
    <vt:filetime>2014-11-01T00:00:00Z</vt:filetime>
  </property>
</Properties>
</file>