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1" r:id="rId2"/>
    <p:sldId id="314" r:id="rId3"/>
    <p:sldId id="353" r:id="rId4"/>
    <p:sldId id="354" r:id="rId5"/>
    <p:sldId id="258" r:id="rId6"/>
    <p:sldId id="256" r:id="rId7"/>
    <p:sldId id="257" r:id="rId8"/>
    <p:sldId id="259" r:id="rId9"/>
    <p:sldId id="260" r:id="rId10"/>
    <p:sldId id="352" r:id="rId11"/>
    <p:sldId id="355" r:id="rId12"/>
    <p:sldId id="358" r:id="rId13"/>
    <p:sldId id="359" r:id="rId14"/>
    <p:sldId id="357" r:id="rId15"/>
    <p:sldId id="312" r:id="rId16"/>
    <p:sldId id="313" r:id="rId17"/>
    <p:sldId id="316" r:id="rId18"/>
    <p:sldId id="31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E9B51-4517-4987-A44F-E5496DF305E8}" type="datetimeFigureOut">
              <a:rPr lang="zh-CN" altLang="en-US" smtClean="0"/>
              <a:t>2019/8/30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DC610-948F-4E7A-BDB2-371C3AE55E9D}" type="slidenum">
              <a:rPr lang="zh-CN" altLang="en-US" smtClean="0"/>
              <a:t>‹#›</a:t>
            </a:fld>
            <a:endParaRPr lang="zh-CN" altLang="en-US"/>
          </a:p>
        </p:txBody>
      </p:sp>
    </p:spTree>
    <p:extLst>
      <p:ext uri="{BB962C8B-B14F-4D97-AF65-F5344CB8AC3E}">
        <p14:creationId xmlns:p14="http://schemas.microsoft.com/office/powerpoint/2010/main" val="2247550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BEB74A-7C45-49FE-A161-8D974E869469}" type="slidenum">
              <a:rPr lang="zh-CN" altLang="en-US" smtClean="0"/>
              <a:t>8</a:t>
            </a:fld>
            <a:endParaRPr lang="zh-CN" altLang="en-US"/>
          </a:p>
        </p:txBody>
      </p:sp>
    </p:spTree>
    <p:extLst>
      <p:ext uri="{BB962C8B-B14F-4D97-AF65-F5344CB8AC3E}">
        <p14:creationId xmlns:p14="http://schemas.microsoft.com/office/powerpoint/2010/main" val="1994969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C7198-37A0-4A32-9845-8F914A246D8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CE1A17B-CF5B-4150-B39B-BABE82DA9A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3603E3-2923-4C64-B274-AE45041410E6}"/>
              </a:ext>
            </a:extLst>
          </p:cNvPr>
          <p:cNvSpPr>
            <a:spLocks noGrp="1"/>
          </p:cNvSpPr>
          <p:nvPr>
            <p:ph type="dt" sz="half" idx="10"/>
          </p:nvPr>
        </p:nvSpPr>
        <p:spPr/>
        <p:txBody>
          <a:bodyPr/>
          <a:lstStyle/>
          <a:p>
            <a:fld id="{DAB5F8EA-8FD1-4F29-959B-92931C3B5C7C}" type="datetimeFigureOut">
              <a:rPr lang="zh-CN" altLang="en-US" smtClean="0"/>
              <a:t>2019/8/30</a:t>
            </a:fld>
            <a:endParaRPr lang="zh-CN" altLang="en-US"/>
          </a:p>
        </p:txBody>
      </p:sp>
      <p:sp>
        <p:nvSpPr>
          <p:cNvPr id="5" name="页脚占位符 4">
            <a:extLst>
              <a:ext uri="{FF2B5EF4-FFF2-40B4-BE49-F238E27FC236}">
                <a16:creationId xmlns:a16="http://schemas.microsoft.com/office/drawing/2014/main" id="{0ECDA6B2-97C4-46DF-84AB-208C0A01E2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AC4124-E635-430C-9882-169D715B6F40}"/>
              </a:ext>
            </a:extLst>
          </p:cNvPr>
          <p:cNvSpPr>
            <a:spLocks noGrp="1"/>
          </p:cNvSpPr>
          <p:nvPr>
            <p:ph type="sldNum" sz="quarter" idx="12"/>
          </p:nvPr>
        </p:nvSpPr>
        <p:spPr/>
        <p:txBody>
          <a:bodyPr/>
          <a:lstStyle/>
          <a:p>
            <a:fld id="{CB219E7C-571F-4B84-BD9B-3E21A50E8947}" type="slidenum">
              <a:rPr lang="zh-CN" altLang="en-US" smtClean="0"/>
              <a:t>‹#›</a:t>
            </a:fld>
            <a:endParaRPr lang="zh-CN" altLang="en-US"/>
          </a:p>
        </p:txBody>
      </p:sp>
    </p:spTree>
    <p:extLst>
      <p:ext uri="{BB962C8B-B14F-4D97-AF65-F5344CB8AC3E}">
        <p14:creationId xmlns:p14="http://schemas.microsoft.com/office/powerpoint/2010/main" val="319938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4F572-0971-4DD3-961C-ABC58F0E2F6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9AA65E-D8EB-41A5-8104-FB3E826E6AA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864930-2690-4400-8313-FCAA7EBB4285}"/>
              </a:ext>
            </a:extLst>
          </p:cNvPr>
          <p:cNvSpPr>
            <a:spLocks noGrp="1"/>
          </p:cNvSpPr>
          <p:nvPr>
            <p:ph type="dt" sz="half" idx="10"/>
          </p:nvPr>
        </p:nvSpPr>
        <p:spPr/>
        <p:txBody>
          <a:bodyPr/>
          <a:lstStyle/>
          <a:p>
            <a:fld id="{DAB5F8EA-8FD1-4F29-959B-92931C3B5C7C}" type="datetimeFigureOut">
              <a:rPr lang="zh-CN" altLang="en-US" smtClean="0"/>
              <a:t>2019/8/30</a:t>
            </a:fld>
            <a:endParaRPr lang="zh-CN" altLang="en-US"/>
          </a:p>
        </p:txBody>
      </p:sp>
      <p:sp>
        <p:nvSpPr>
          <p:cNvPr id="5" name="页脚占位符 4">
            <a:extLst>
              <a:ext uri="{FF2B5EF4-FFF2-40B4-BE49-F238E27FC236}">
                <a16:creationId xmlns:a16="http://schemas.microsoft.com/office/drawing/2014/main" id="{CE70C1E6-4D52-4555-9A02-85D2D6E260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C6680E-9D48-48AD-9A44-3C780A96B48D}"/>
              </a:ext>
            </a:extLst>
          </p:cNvPr>
          <p:cNvSpPr>
            <a:spLocks noGrp="1"/>
          </p:cNvSpPr>
          <p:nvPr>
            <p:ph type="sldNum" sz="quarter" idx="12"/>
          </p:nvPr>
        </p:nvSpPr>
        <p:spPr/>
        <p:txBody>
          <a:bodyPr/>
          <a:lstStyle/>
          <a:p>
            <a:fld id="{CB219E7C-571F-4B84-BD9B-3E21A50E8947}" type="slidenum">
              <a:rPr lang="zh-CN" altLang="en-US" smtClean="0"/>
              <a:t>‹#›</a:t>
            </a:fld>
            <a:endParaRPr lang="zh-CN" altLang="en-US"/>
          </a:p>
        </p:txBody>
      </p:sp>
    </p:spTree>
    <p:extLst>
      <p:ext uri="{BB962C8B-B14F-4D97-AF65-F5344CB8AC3E}">
        <p14:creationId xmlns:p14="http://schemas.microsoft.com/office/powerpoint/2010/main" val="360488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72FF4C0-37E2-48CE-AF44-3A725A84C19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09D1C1D-F61B-4638-9CD6-B1C32E39A53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2550F7-B457-4853-B964-0054AEEC441E}"/>
              </a:ext>
            </a:extLst>
          </p:cNvPr>
          <p:cNvSpPr>
            <a:spLocks noGrp="1"/>
          </p:cNvSpPr>
          <p:nvPr>
            <p:ph type="dt" sz="half" idx="10"/>
          </p:nvPr>
        </p:nvSpPr>
        <p:spPr/>
        <p:txBody>
          <a:bodyPr/>
          <a:lstStyle/>
          <a:p>
            <a:fld id="{DAB5F8EA-8FD1-4F29-959B-92931C3B5C7C}" type="datetimeFigureOut">
              <a:rPr lang="zh-CN" altLang="en-US" smtClean="0"/>
              <a:t>2019/8/30</a:t>
            </a:fld>
            <a:endParaRPr lang="zh-CN" altLang="en-US"/>
          </a:p>
        </p:txBody>
      </p:sp>
      <p:sp>
        <p:nvSpPr>
          <p:cNvPr id="5" name="页脚占位符 4">
            <a:extLst>
              <a:ext uri="{FF2B5EF4-FFF2-40B4-BE49-F238E27FC236}">
                <a16:creationId xmlns:a16="http://schemas.microsoft.com/office/drawing/2014/main" id="{A0944250-9D3D-48F6-89A4-0DB77CE6C1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324374-4EC8-4AB7-8919-551165C43E25}"/>
              </a:ext>
            </a:extLst>
          </p:cNvPr>
          <p:cNvSpPr>
            <a:spLocks noGrp="1"/>
          </p:cNvSpPr>
          <p:nvPr>
            <p:ph type="sldNum" sz="quarter" idx="12"/>
          </p:nvPr>
        </p:nvSpPr>
        <p:spPr/>
        <p:txBody>
          <a:bodyPr/>
          <a:lstStyle/>
          <a:p>
            <a:fld id="{CB219E7C-571F-4B84-BD9B-3E21A50E8947}" type="slidenum">
              <a:rPr lang="zh-CN" altLang="en-US" smtClean="0"/>
              <a:t>‹#›</a:t>
            </a:fld>
            <a:endParaRPr lang="zh-CN" altLang="en-US"/>
          </a:p>
        </p:txBody>
      </p:sp>
    </p:spTree>
    <p:extLst>
      <p:ext uri="{BB962C8B-B14F-4D97-AF65-F5344CB8AC3E}">
        <p14:creationId xmlns:p14="http://schemas.microsoft.com/office/powerpoint/2010/main" val="1520492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BC110-1B40-4393-8E98-EC183D9C26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07A5FB-D064-4AE6-81A7-1EFD758C18F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ABCB94-EC7A-45E0-B94C-28CAF1B2BB8C}"/>
              </a:ext>
            </a:extLst>
          </p:cNvPr>
          <p:cNvSpPr>
            <a:spLocks noGrp="1"/>
          </p:cNvSpPr>
          <p:nvPr>
            <p:ph type="dt" sz="half" idx="10"/>
          </p:nvPr>
        </p:nvSpPr>
        <p:spPr/>
        <p:txBody>
          <a:bodyPr/>
          <a:lstStyle/>
          <a:p>
            <a:fld id="{DAB5F8EA-8FD1-4F29-959B-92931C3B5C7C}" type="datetimeFigureOut">
              <a:rPr lang="zh-CN" altLang="en-US" smtClean="0"/>
              <a:t>2019/8/30</a:t>
            </a:fld>
            <a:endParaRPr lang="zh-CN" altLang="en-US"/>
          </a:p>
        </p:txBody>
      </p:sp>
      <p:sp>
        <p:nvSpPr>
          <p:cNvPr id="5" name="页脚占位符 4">
            <a:extLst>
              <a:ext uri="{FF2B5EF4-FFF2-40B4-BE49-F238E27FC236}">
                <a16:creationId xmlns:a16="http://schemas.microsoft.com/office/drawing/2014/main" id="{A0BB8DD6-7B42-41A8-8CC0-CE31EB998E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046733-3ED4-4772-A8EC-D94924B65B50}"/>
              </a:ext>
            </a:extLst>
          </p:cNvPr>
          <p:cNvSpPr>
            <a:spLocks noGrp="1"/>
          </p:cNvSpPr>
          <p:nvPr>
            <p:ph type="sldNum" sz="quarter" idx="12"/>
          </p:nvPr>
        </p:nvSpPr>
        <p:spPr/>
        <p:txBody>
          <a:bodyPr/>
          <a:lstStyle/>
          <a:p>
            <a:fld id="{CB219E7C-571F-4B84-BD9B-3E21A50E8947}" type="slidenum">
              <a:rPr lang="zh-CN" altLang="en-US" smtClean="0"/>
              <a:t>‹#›</a:t>
            </a:fld>
            <a:endParaRPr lang="zh-CN" altLang="en-US"/>
          </a:p>
        </p:txBody>
      </p:sp>
    </p:spTree>
    <p:extLst>
      <p:ext uri="{BB962C8B-B14F-4D97-AF65-F5344CB8AC3E}">
        <p14:creationId xmlns:p14="http://schemas.microsoft.com/office/powerpoint/2010/main" val="264291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C7020-4BF1-4B6B-90B1-9E6F1856473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58EAA74-627D-4DCE-8039-E3A9251BC6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A39A2F2-85BE-49F5-9F21-AE62DB3FD1B5}"/>
              </a:ext>
            </a:extLst>
          </p:cNvPr>
          <p:cNvSpPr>
            <a:spLocks noGrp="1"/>
          </p:cNvSpPr>
          <p:nvPr>
            <p:ph type="dt" sz="half" idx="10"/>
          </p:nvPr>
        </p:nvSpPr>
        <p:spPr/>
        <p:txBody>
          <a:bodyPr/>
          <a:lstStyle/>
          <a:p>
            <a:fld id="{DAB5F8EA-8FD1-4F29-959B-92931C3B5C7C}" type="datetimeFigureOut">
              <a:rPr lang="zh-CN" altLang="en-US" smtClean="0"/>
              <a:t>2019/8/30</a:t>
            </a:fld>
            <a:endParaRPr lang="zh-CN" altLang="en-US"/>
          </a:p>
        </p:txBody>
      </p:sp>
      <p:sp>
        <p:nvSpPr>
          <p:cNvPr id="5" name="页脚占位符 4">
            <a:extLst>
              <a:ext uri="{FF2B5EF4-FFF2-40B4-BE49-F238E27FC236}">
                <a16:creationId xmlns:a16="http://schemas.microsoft.com/office/drawing/2014/main" id="{312A6B5B-F483-4DB8-AF04-EF1E86450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559044-55A1-4738-ADC8-7FB2A1A3BF38}"/>
              </a:ext>
            </a:extLst>
          </p:cNvPr>
          <p:cNvSpPr>
            <a:spLocks noGrp="1"/>
          </p:cNvSpPr>
          <p:nvPr>
            <p:ph type="sldNum" sz="quarter" idx="12"/>
          </p:nvPr>
        </p:nvSpPr>
        <p:spPr/>
        <p:txBody>
          <a:bodyPr/>
          <a:lstStyle/>
          <a:p>
            <a:fld id="{CB219E7C-571F-4B84-BD9B-3E21A50E8947}" type="slidenum">
              <a:rPr lang="zh-CN" altLang="en-US" smtClean="0"/>
              <a:t>‹#›</a:t>
            </a:fld>
            <a:endParaRPr lang="zh-CN" altLang="en-US"/>
          </a:p>
        </p:txBody>
      </p:sp>
    </p:spTree>
    <p:extLst>
      <p:ext uri="{BB962C8B-B14F-4D97-AF65-F5344CB8AC3E}">
        <p14:creationId xmlns:p14="http://schemas.microsoft.com/office/powerpoint/2010/main" val="199265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4F7B8-A84B-4F92-A562-D5F9122042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4068FB-56EC-451D-BC1F-E729F7BA8A2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88E365E-8150-438A-A109-C739AAB7B21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89F40EB-0B82-4A84-A7B8-57BB9AB00F49}"/>
              </a:ext>
            </a:extLst>
          </p:cNvPr>
          <p:cNvSpPr>
            <a:spLocks noGrp="1"/>
          </p:cNvSpPr>
          <p:nvPr>
            <p:ph type="dt" sz="half" idx="10"/>
          </p:nvPr>
        </p:nvSpPr>
        <p:spPr/>
        <p:txBody>
          <a:bodyPr/>
          <a:lstStyle/>
          <a:p>
            <a:fld id="{DAB5F8EA-8FD1-4F29-959B-92931C3B5C7C}" type="datetimeFigureOut">
              <a:rPr lang="zh-CN" altLang="en-US" smtClean="0"/>
              <a:t>2019/8/30</a:t>
            </a:fld>
            <a:endParaRPr lang="zh-CN" altLang="en-US"/>
          </a:p>
        </p:txBody>
      </p:sp>
      <p:sp>
        <p:nvSpPr>
          <p:cNvPr id="6" name="页脚占位符 5">
            <a:extLst>
              <a:ext uri="{FF2B5EF4-FFF2-40B4-BE49-F238E27FC236}">
                <a16:creationId xmlns:a16="http://schemas.microsoft.com/office/drawing/2014/main" id="{FD63BE62-5915-4C8B-902D-06A631E3BA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1B9CEB-84C5-4142-85F1-7D2D15EF9DCB}"/>
              </a:ext>
            </a:extLst>
          </p:cNvPr>
          <p:cNvSpPr>
            <a:spLocks noGrp="1"/>
          </p:cNvSpPr>
          <p:nvPr>
            <p:ph type="sldNum" sz="quarter" idx="12"/>
          </p:nvPr>
        </p:nvSpPr>
        <p:spPr/>
        <p:txBody>
          <a:bodyPr/>
          <a:lstStyle/>
          <a:p>
            <a:fld id="{CB219E7C-571F-4B84-BD9B-3E21A50E8947}" type="slidenum">
              <a:rPr lang="zh-CN" altLang="en-US" smtClean="0"/>
              <a:t>‹#›</a:t>
            </a:fld>
            <a:endParaRPr lang="zh-CN" altLang="en-US"/>
          </a:p>
        </p:txBody>
      </p:sp>
    </p:spTree>
    <p:extLst>
      <p:ext uri="{BB962C8B-B14F-4D97-AF65-F5344CB8AC3E}">
        <p14:creationId xmlns:p14="http://schemas.microsoft.com/office/powerpoint/2010/main" val="203122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E916C-3815-4676-9393-DD9DAE4DAB0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F0115E3-8103-4274-9AFE-F215215DC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7869182-00C1-471A-A0CC-58F7E5F1F04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3B2185A-E81B-43DB-BE14-1276D1003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5A83007-EDC1-45DB-A926-02EA62F6EE4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4727FFE-7951-413E-8397-21CC9D7769C8}"/>
              </a:ext>
            </a:extLst>
          </p:cNvPr>
          <p:cNvSpPr>
            <a:spLocks noGrp="1"/>
          </p:cNvSpPr>
          <p:nvPr>
            <p:ph type="dt" sz="half" idx="10"/>
          </p:nvPr>
        </p:nvSpPr>
        <p:spPr/>
        <p:txBody>
          <a:bodyPr/>
          <a:lstStyle/>
          <a:p>
            <a:fld id="{DAB5F8EA-8FD1-4F29-959B-92931C3B5C7C}" type="datetimeFigureOut">
              <a:rPr lang="zh-CN" altLang="en-US" smtClean="0"/>
              <a:t>2019/8/30</a:t>
            </a:fld>
            <a:endParaRPr lang="zh-CN" altLang="en-US"/>
          </a:p>
        </p:txBody>
      </p:sp>
      <p:sp>
        <p:nvSpPr>
          <p:cNvPr id="8" name="页脚占位符 7">
            <a:extLst>
              <a:ext uri="{FF2B5EF4-FFF2-40B4-BE49-F238E27FC236}">
                <a16:creationId xmlns:a16="http://schemas.microsoft.com/office/drawing/2014/main" id="{E6B1DB48-B3F1-4E7B-B906-56D259D869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F4EE824-692F-4AAB-A0B8-63227C0833A0}"/>
              </a:ext>
            </a:extLst>
          </p:cNvPr>
          <p:cNvSpPr>
            <a:spLocks noGrp="1"/>
          </p:cNvSpPr>
          <p:nvPr>
            <p:ph type="sldNum" sz="quarter" idx="12"/>
          </p:nvPr>
        </p:nvSpPr>
        <p:spPr/>
        <p:txBody>
          <a:bodyPr/>
          <a:lstStyle/>
          <a:p>
            <a:fld id="{CB219E7C-571F-4B84-BD9B-3E21A50E8947}" type="slidenum">
              <a:rPr lang="zh-CN" altLang="en-US" smtClean="0"/>
              <a:t>‹#›</a:t>
            </a:fld>
            <a:endParaRPr lang="zh-CN" altLang="en-US"/>
          </a:p>
        </p:txBody>
      </p:sp>
    </p:spTree>
    <p:extLst>
      <p:ext uri="{BB962C8B-B14F-4D97-AF65-F5344CB8AC3E}">
        <p14:creationId xmlns:p14="http://schemas.microsoft.com/office/powerpoint/2010/main" val="338850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593B1-E063-4A4C-9B2A-58761894E8D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E8149AD-200A-4E21-B494-4DE7BF064E87}"/>
              </a:ext>
            </a:extLst>
          </p:cNvPr>
          <p:cNvSpPr>
            <a:spLocks noGrp="1"/>
          </p:cNvSpPr>
          <p:nvPr>
            <p:ph type="dt" sz="half" idx="10"/>
          </p:nvPr>
        </p:nvSpPr>
        <p:spPr/>
        <p:txBody>
          <a:bodyPr/>
          <a:lstStyle/>
          <a:p>
            <a:fld id="{DAB5F8EA-8FD1-4F29-959B-92931C3B5C7C}" type="datetimeFigureOut">
              <a:rPr lang="zh-CN" altLang="en-US" smtClean="0"/>
              <a:t>2019/8/30</a:t>
            </a:fld>
            <a:endParaRPr lang="zh-CN" altLang="en-US"/>
          </a:p>
        </p:txBody>
      </p:sp>
      <p:sp>
        <p:nvSpPr>
          <p:cNvPr id="4" name="页脚占位符 3">
            <a:extLst>
              <a:ext uri="{FF2B5EF4-FFF2-40B4-BE49-F238E27FC236}">
                <a16:creationId xmlns:a16="http://schemas.microsoft.com/office/drawing/2014/main" id="{1FAEAEA5-AA6D-47A8-B14D-705B82CC701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3A7729-8DCF-406A-B86F-E6C8D152BFCA}"/>
              </a:ext>
            </a:extLst>
          </p:cNvPr>
          <p:cNvSpPr>
            <a:spLocks noGrp="1"/>
          </p:cNvSpPr>
          <p:nvPr>
            <p:ph type="sldNum" sz="quarter" idx="12"/>
          </p:nvPr>
        </p:nvSpPr>
        <p:spPr/>
        <p:txBody>
          <a:bodyPr/>
          <a:lstStyle/>
          <a:p>
            <a:fld id="{CB219E7C-571F-4B84-BD9B-3E21A50E8947}" type="slidenum">
              <a:rPr lang="zh-CN" altLang="en-US" smtClean="0"/>
              <a:t>‹#›</a:t>
            </a:fld>
            <a:endParaRPr lang="zh-CN" altLang="en-US"/>
          </a:p>
        </p:txBody>
      </p:sp>
    </p:spTree>
    <p:extLst>
      <p:ext uri="{BB962C8B-B14F-4D97-AF65-F5344CB8AC3E}">
        <p14:creationId xmlns:p14="http://schemas.microsoft.com/office/powerpoint/2010/main" val="209374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B819EB3-CC24-4459-8B59-789558DF840F}"/>
              </a:ext>
            </a:extLst>
          </p:cNvPr>
          <p:cNvSpPr>
            <a:spLocks noGrp="1"/>
          </p:cNvSpPr>
          <p:nvPr>
            <p:ph type="dt" sz="half" idx="10"/>
          </p:nvPr>
        </p:nvSpPr>
        <p:spPr/>
        <p:txBody>
          <a:bodyPr/>
          <a:lstStyle/>
          <a:p>
            <a:fld id="{DAB5F8EA-8FD1-4F29-959B-92931C3B5C7C}" type="datetimeFigureOut">
              <a:rPr lang="zh-CN" altLang="en-US" smtClean="0"/>
              <a:t>2019/8/30</a:t>
            </a:fld>
            <a:endParaRPr lang="zh-CN" altLang="en-US"/>
          </a:p>
        </p:txBody>
      </p:sp>
      <p:sp>
        <p:nvSpPr>
          <p:cNvPr id="3" name="页脚占位符 2">
            <a:extLst>
              <a:ext uri="{FF2B5EF4-FFF2-40B4-BE49-F238E27FC236}">
                <a16:creationId xmlns:a16="http://schemas.microsoft.com/office/drawing/2014/main" id="{D92C11D9-3C4F-4C67-94F2-18EBA53AFC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AB4D43B-6BAD-4A91-AE8B-4ED00F3C9411}"/>
              </a:ext>
            </a:extLst>
          </p:cNvPr>
          <p:cNvSpPr>
            <a:spLocks noGrp="1"/>
          </p:cNvSpPr>
          <p:nvPr>
            <p:ph type="sldNum" sz="quarter" idx="12"/>
          </p:nvPr>
        </p:nvSpPr>
        <p:spPr/>
        <p:txBody>
          <a:bodyPr/>
          <a:lstStyle/>
          <a:p>
            <a:fld id="{CB219E7C-571F-4B84-BD9B-3E21A50E8947}" type="slidenum">
              <a:rPr lang="zh-CN" altLang="en-US" smtClean="0"/>
              <a:t>‹#›</a:t>
            </a:fld>
            <a:endParaRPr lang="zh-CN" altLang="en-US"/>
          </a:p>
        </p:txBody>
      </p:sp>
    </p:spTree>
    <p:extLst>
      <p:ext uri="{BB962C8B-B14F-4D97-AF65-F5344CB8AC3E}">
        <p14:creationId xmlns:p14="http://schemas.microsoft.com/office/powerpoint/2010/main" val="4029058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04660-82DC-4C9E-B656-5B665B039B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CDA0C9-C6DC-4FF9-82C0-F708470A2F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4C63167-ECB4-460D-8D5A-0E4DF9F78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123FA6-F691-49F7-80D1-6E2BED7370B1}"/>
              </a:ext>
            </a:extLst>
          </p:cNvPr>
          <p:cNvSpPr>
            <a:spLocks noGrp="1"/>
          </p:cNvSpPr>
          <p:nvPr>
            <p:ph type="dt" sz="half" idx="10"/>
          </p:nvPr>
        </p:nvSpPr>
        <p:spPr/>
        <p:txBody>
          <a:bodyPr/>
          <a:lstStyle/>
          <a:p>
            <a:fld id="{DAB5F8EA-8FD1-4F29-959B-92931C3B5C7C}" type="datetimeFigureOut">
              <a:rPr lang="zh-CN" altLang="en-US" smtClean="0"/>
              <a:t>2019/8/30</a:t>
            </a:fld>
            <a:endParaRPr lang="zh-CN" altLang="en-US"/>
          </a:p>
        </p:txBody>
      </p:sp>
      <p:sp>
        <p:nvSpPr>
          <p:cNvPr id="6" name="页脚占位符 5">
            <a:extLst>
              <a:ext uri="{FF2B5EF4-FFF2-40B4-BE49-F238E27FC236}">
                <a16:creationId xmlns:a16="http://schemas.microsoft.com/office/drawing/2014/main" id="{B1035E4F-A778-46B3-8CB5-36DF57B6BE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3B22D3-9856-4891-AB68-A25C2B9063F9}"/>
              </a:ext>
            </a:extLst>
          </p:cNvPr>
          <p:cNvSpPr>
            <a:spLocks noGrp="1"/>
          </p:cNvSpPr>
          <p:nvPr>
            <p:ph type="sldNum" sz="quarter" idx="12"/>
          </p:nvPr>
        </p:nvSpPr>
        <p:spPr/>
        <p:txBody>
          <a:bodyPr/>
          <a:lstStyle/>
          <a:p>
            <a:fld id="{CB219E7C-571F-4B84-BD9B-3E21A50E8947}" type="slidenum">
              <a:rPr lang="zh-CN" altLang="en-US" smtClean="0"/>
              <a:t>‹#›</a:t>
            </a:fld>
            <a:endParaRPr lang="zh-CN" altLang="en-US"/>
          </a:p>
        </p:txBody>
      </p:sp>
    </p:spTree>
    <p:extLst>
      <p:ext uri="{BB962C8B-B14F-4D97-AF65-F5344CB8AC3E}">
        <p14:creationId xmlns:p14="http://schemas.microsoft.com/office/powerpoint/2010/main" val="2440226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B1465-5990-4745-8213-F07E7345FB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C0A66F0-2C93-4E7C-9156-3FAFE56A9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A7E64F4-C5AA-4A23-9844-F4AB3E516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1194E22-0A16-4AB3-A7BA-D8279E186C70}"/>
              </a:ext>
            </a:extLst>
          </p:cNvPr>
          <p:cNvSpPr>
            <a:spLocks noGrp="1"/>
          </p:cNvSpPr>
          <p:nvPr>
            <p:ph type="dt" sz="half" idx="10"/>
          </p:nvPr>
        </p:nvSpPr>
        <p:spPr/>
        <p:txBody>
          <a:bodyPr/>
          <a:lstStyle/>
          <a:p>
            <a:fld id="{DAB5F8EA-8FD1-4F29-959B-92931C3B5C7C}" type="datetimeFigureOut">
              <a:rPr lang="zh-CN" altLang="en-US" smtClean="0"/>
              <a:t>2019/8/30</a:t>
            </a:fld>
            <a:endParaRPr lang="zh-CN" altLang="en-US"/>
          </a:p>
        </p:txBody>
      </p:sp>
      <p:sp>
        <p:nvSpPr>
          <p:cNvPr id="6" name="页脚占位符 5">
            <a:extLst>
              <a:ext uri="{FF2B5EF4-FFF2-40B4-BE49-F238E27FC236}">
                <a16:creationId xmlns:a16="http://schemas.microsoft.com/office/drawing/2014/main" id="{5BEC1B43-26A8-4EA4-BEDF-38A8AA8D9A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F80556-B88D-4026-911F-0C64E4E907C4}"/>
              </a:ext>
            </a:extLst>
          </p:cNvPr>
          <p:cNvSpPr>
            <a:spLocks noGrp="1"/>
          </p:cNvSpPr>
          <p:nvPr>
            <p:ph type="sldNum" sz="quarter" idx="12"/>
          </p:nvPr>
        </p:nvSpPr>
        <p:spPr/>
        <p:txBody>
          <a:bodyPr/>
          <a:lstStyle/>
          <a:p>
            <a:fld id="{CB219E7C-571F-4B84-BD9B-3E21A50E8947}" type="slidenum">
              <a:rPr lang="zh-CN" altLang="en-US" smtClean="0"/>
              <a:t>‹#›</a:t>
            </a:fld>
            <a:endParaRPr lang="zh-CN" altLang="en-US"/>
          </a:p>
        </p:txBody>
      </p:sp>
    </p:spTree>
    <p:extLst>
      <p:ext uri="{BB962C8B-B14F-4D97-AF65-F5344CB8AC3E}">
        <p14:creationId xmlns:p14="http://schemas.microsoft.com/office/powerpoint/2010/main" val="338834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15B5D6-D2C9-4393-8D39-3C50D8A89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63914E6-4727-49AF-8DBC-A4EDB30C8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826369-2218-4D8E-81F3-EADEC9A2A4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5F8EA-8FD1-4F29-959B-92931C3B5C7C}" type="datetimeFigureOut">
              <a:rPr lang="zh-CN" altLang="en-US" smtClean="0"/>
              <a:t>2019/8/30</a:t>
            </a:fld>
            <a:endParaRPr lang="zh-CN" altLang="en-US"/>
          </a:p>
        </p:txBody>
      </p:sp>
      <p:sp>
        <p:nvSpPr>
          <p:cNvPr id="5" name="页脚占位符 4">
            <a:extLst>
              <a:ext uri="{FF2B5EF4-FFF2-40B4-BE49-F238E27FC236}">
                <a16:creationId xmlns:a16="http://schemas.microsoft.com/office/drawing/2014/main" id="{78A2E589-C520-4FC1-863D-98F7637E0D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5BCA521-8F13-4B38-8681-9862D2F67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19E7C-571F-4B84-BD9B-3E21A50E8947}" type="slidenum">
              <a:rPr lang="zh-CN" altLang="en-US" smtClean="0"/>
              <a:t>‹#›</a:t>
            </a:fld>
            <a:endParaRPr lang="zh-CN" altLang="en-US"/>
          </a:p>
        </p:txBody>
      </p:sp>
    </p:spTree>
    <p:extLst>
      <p:ext uri="{BB962C8B-B14F-4D97-AF65-F5344CB8AC3E}">
        <p14:creationId xmlns:p14="http://schemas.microsoft.com/office/powerpoint/2010/main" val="207723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ApplicationScoped" TargetMode="External"/><Relationship Id="rId3" Type="http://schemas.openxmlformats.org/officeDocument/2006/relationships/image" Target="../media/image5.png"/><Relationship Id="rId7" Type="http://schemas.openxmlformats.org/officeDocument/2006/relationships/hyperlink" Target="https://github.com/SessionScope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ViewScoped" TargetMode="External"/><Relationship Id="rId5" Type="http://schemas.openxmlformats.org/officeDocument/2006/relationships/hyperlink" Target="https://github.com/NoneScoped" TargetMode="External"/><Relationship Id="rId10" Type="http://schemas.openxmlformats.org/officeDocument/2006/relationships/hyperlink" Target="https://github.com/CustomScoped" TargetMode="External"/><Relationship Id="rId4" Type="http://schemas.openxmlformats.org/officeDocument/2006/relationships/hyperlink" Target="https://github.com/RequestScoped" TargetMode="External"/><Relationship Id="rId9" Type="http://schemas.openxmlformats.org/officeDocument/2006/relationships/hyperlink" Target="https://github.com/ManagedBea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a:extLst>
              <a:ext uri="{FF2B5EF4-FFF2-40B4-BE49-F238E27FC236}">
                <a16:creationId xmlns:a16="http://schemas.microsoft.com/office/drawing/2014/main" id="{37EE920A-4458-4415-B6BE-7D4C8C1C359D}"/>
              </a:ext>
            </a:extLst>
          </p:cNvPr>
          <p:cNvSpPr/>
          <p:nvPr/>
        </p:nvSpPr>
        <p:spPr>
          <a:xfrm>
            <a:off x="0" y="0"/>
            <a:ext cx="12192000" cy="6858000"/>
          </a:xfrm>
          <a:prstGeom prst="rect">
            <a:avLst/>
          </a:prstGeom>
          <a:solidFill>
            <a:srgbClr val="EEEEE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形状 15"/>
          <p:cNvSpPr/>
          <p:nvPr/>
        </p:nvSpPr>
        <p:spPr>
          <a:xfrm>
            <a:off x="962246" y="0"/>
            <a:ext cx="3062177" cy="6858000"/>
          </a:xfrm>
          <a:custGeom>
            <a:avLst/>
            <a:gdLst>
              <a:gd name="connsiteX0" fmla="*/ 0 w 3062177"/>
              <a:gd name="connsiteY0" fmla="*/ 0 h 6858000"/>
              <a:gd name="connsiteX1" fmla="*/ 3062177 w 3062177"/>
              <a:gd name="connsiteY1" fmla="*/ 0 h 6858000"/>
              <a:gd name="connsiteX2" fmla="*/ 3062177 w 3062177"/>
              <a:gd name="connsiteY2" fmla="*/ 946297 h 6858000"/>
              <a:gd name="connsiteX3" fmla="*/ 2036135 w 3062177"/>
              <a:gd name="connsiteY3" fmla="*/ 946297 h 6858000"/>
              <a:gd name="connsiteX4" fmla="*/ 2036135 w 3062177"/>
              <a:gd name="connsiteY4" fmla="*/ 2998380 h 6858000"/>
              <a:gd name="connsiteX5" fmla="*/ 3062177 w 3062177"/>
              <a:gd name="connsiteY5" fmla="*/ 2998380 h 6858000"/>
              <a:gd name="connsiteX6" fmla="*/ 3062177 w 3062177"/>
              <a:gd name="connsiteY6" fmla="*/ 6858000 h 6858000"/>
              <a:gd name="connsiteX7" fmla="*/ 0 w 3062177"/>
              <a:gd name="connsiteY7" fmla="*/ 6858000 h 6858000"/>
              <a:gd name="connsiteX8" fmla="*/ 0 w 306217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2177" h="6858000">
                <a:moveTo>
                  <a:pt x="0" y="0"/>
                </a:moveTo>
                <a:lnTo>
                  <a:pt x="3062177" y="0"/>
                </a:lnTo>
                <a:lnTo>
                  <a:pt x="3062177" y="946297"/>
                </a:lnTo>
                <a:lnTo>
                  <a:pt x="2036135" y="946297"/>
                </a:lnTo>
                <a:lnTo>
                  <a:pt x="2036135" y="2998380"/>
                </a:lnTo>
                <a:lnTo>
                  <a:pt x="3062177" y="2998380"/>
                </a:lnTo>
                <a:lnTo>
                  <a:pt x="3062177" y="6858000"/>
                </a:lnTo>
                <a:lnTo>
                  <a:pt x="0" y="6858000"/>
                </a:lnTo>
                <a:lnTo>
                  <a:pt x="0" y="0"/>
                </a:lnTo>
                <a:close/>
              </a:path>
            </a:pathLst>
          </a:custGeom>
          <a:solidFill>
            <a:srgbClr val="173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988856" y="946298"/>
            <a:ext cx="2052083" cy="2052084"/>
            <a:chOff x="3226981" y="946298"/>
            <a:chExt cx="2052083" cy="2052084"/>
          </a:xfrm>
        </p:grpSpPr>
        <p:sp>
          <p:nvSpPr>
            <p:cNvPr id="17" name="任意多边形: 形状 16"/>
            <p:cNvSpPr/>
            <p:nvPr/>
          </p:nvSpPr>
          <p:spPr>
            <a:xfrm>
              <a:off x="3226981" y="946298"/>
              <a:ext cx="1026042" cy="2052083"/>
            </a:xfrm>
            <a:custGeom>
              <a:avLst/>
              <a:gdLst>
                <a:gd name="connsiteX0" fmla="*/ 0 w 1026042"/>
                <a:gd name="connsiteY0" fmla="*/ 0 h 2052083"/>
                <a:gd name="connsiteX1" fmla="*/ 1026042 w 1026042"/>
                <a:gd name="connsiteY1" fmla="*/ 0 h 2052083"/>
                <a:gd name="connsiteX2" fmla="*/ 1026042 w 1026042"/>
                <a:gd name="connsiteY2" fmla="*/ 2052083 h 2052083"/>
                <a:gd name="connsiteX3" fmla="*/ 0 w 1026042"/>
                <a:gd name="connsiteY3" fmla="*/ 2052083 h 2052083"/>
                <a:gd name="connsiteX4" fmla="*/ 0 w 1026042"/>
                <a:gd name="connsiteY4" fmla="*/ 0 h 2052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042" h="2052083">
                  <a:moveTo>
                    <a:pt x="0" y="0"/>
                  </a:moveTo>
                  <a:lnTo>
                    <a:pt x="1026042" y="0"/>
                  </a:lnTo>
                  <a:lnTo>
                    <a:pt x="1026042" y="2052083"/>
                  </a:lnTo>
                  <a:lnTo>
                    <a:pt x="0" y="2052083"/>
                  </a:lnTo>
                  <a:lnTo>
                    <a:pt x="0" y="0"/>
                  </a:lnTo>
                  <a:close/>
                </a:path>
              </a:pathLst>
            </a:custGeom>
            <a:solidFill>
              <a:srgbClr val="173551"/>
            </a:solidFill>
            <a:ln w="63500">
              <a:solidFill>
                <a:srgbClr val="D9FA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4253023" y="946298"/>
              <a:ext cx="1026041" cy="2052084"/>
            </a:xfrm>
            <a:custGeom>
              <a:avLst/>
              <a:gdLst>
                <a:gd name="connsiteX0" fmla="*/ 0 w 1026041"/>
                <a:gd name="connsiteY0" fmla="*/ 0 h 2052083"/>
                <a:gd name="connsiteX1" fmla="*/ 1026041 w 1026041"/>
                <a:gd name="connsiteY1" fmla="*/ 0 h 2052083"/>
                <a:gd name="connsiteX2" fmla="*/ 1026041 w 1026041"/>
                <a:gd name="connsiteY2" fmla="*/ 2052083 h 2052083"/>
                <a:gd name="connsiteX3" fmla="*/ 0 w 1026041"/>
                <a:gd name="connsiteY3" fmla="*/ 2052083 h 2052083"/>
                <a:gd name="connsiteX4" fmla="*/ 0 w 1026041"/>
                <a:gd name="connsiteY4" fmla="*/ 0 h 2052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041" h="2052083">
                  <a:moveTo>
                    <a:pt x="0" y="0"/>
                  </a:moveTo>
                  <a:lnTo>
                    <a:pt x="1026041" y="0"/>
                  </a:lnTo>
                  <a:lnTo>
                    <a:pt x="1026041" y="2052083"/>
                  </a:lnTo>
                  <a:lnTo>
                    <a:pt x="0" y="2052083"/>
                  </a:lnTo>
                  <a:lnTo>
                    <a:pt x="0" y="0"/>
                  </a:lnTo>
                  <a:close/>
                </a:path>
              </a:pathLst>
            </a:custGeom>
            <a:noFill/>
            <a:ln w="63500">
              <a:solidFill>
                <a:srgbClr val="1735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5794744" y="1630903"/>
            <a:ext cx="6109365" cy="1063176"/>
          </a:xfrm>
          <a:prstGeom prst="rect">
            <a:avLst/>
          </a:prstGeom>
          <a:noFill/>
        </p:spPr>
        <p:txBody>
          <a:bodyPr wrap="none" rtlCol="0">
            <a:spAutoFit/>
          </a:bodyPr>
          <a:lstStyle/>
          <a:p>
            <a:pPr>
              <a:lnSpc>
                <a:spcPts val="8000"/>
              </a:lnSpc>
            </a:pPr>
            <a:r>
              <a:rPr lang="zh-CN" altLang="en-US" sz="6600" b="1" dirty="0">
                <a:solidFill>
                  <a:srgbClr val="173551"/>
                </a:solidFill>
                <a:latin typeface="微软雅黑" panose="020B0503020204020204" pitchFamily="34" charset="-122"/>
                <a:ea typeface="微软雅黑" panose="020B0503020204020204" pitchFamily="34" charset="-122"/>
                <a:cs typeface="文泉驿微米黑" panose="020B0606030804020204" pitchFamily="34" charset="-122"/>
              </a:rPr>
              <a:t>小学期中期汇报</a:t>
            </a:r>
          </a:p>
        </p:txBody>
      </p:sp>
      <p:grpSp>
        <p:nvGrpSpPr>
          <p:cNvPr id="2" name="组合 1"/>
          <p:cNvGrpSpPr/>
          <p:nvPr/>
        </p:nvGrpSpPr>
        <p:grpSpPr>
          <a:xfrm>
            <a:off x="5794744" y="4338084"/>
            <a:ext cx="6397256" cy="1448208"/>
            <a:chOff x="5794744" y="4338084"/>
            <a:chExt cx="6397256" cy="1448208"/>
          </a:xfrm>
        </p:grpSpPr>
        <p:sp>
          <p:nvSpPr>
            <p:cNvPr id="24" name="任意多边形: 形状 23"/>
            <p:cNvSpPr/>
            <p:nvPr/>
          </p:nvSpPr>
          <p:spPr>
            <a:xfrm>
              <a:off x="5794744" y="4338084"/>
              <a:ext cx="6397256" cy="691116"/>
            </a:xfrm>
            <a:custGeom>
              <a:avLst/>
              <a:gdLst>
                <a:gd name="connsiteX0" fmla="*/ 0 w 6397256"/>
                <a:gd name="connsiteY0" fmla="*/ 0 h 691116"/>
                <a:gd name="connsiteX1" fmla="*/ 6397256 w 6397256"/>
                <a:gd name="connsiteY1" fmla="*/ 0 h 691116"/>
                <a:gd name="connsiteX2" fmla="*/ 6397256 w 6397256"/>
                <a:gd name="connsiteY2" fmla="*/ 691116 h 691116"/>
                <a:gd name="connsiteX3" fmla="*/ 5311920 w 6397256"/>
                <a:gd name="connsiteY3" fmla="*/ 691116 h 691116"/>
                <a:gd name="connsiteX4" fmla="*/ 5311920 w 6397256"/>
                <a:gd name="connsiteY4" fmla="*/ 360245 h 691116"/>
                <a:gd name="connsiteX5" fmla="*/ 4223957 w 6397256"/>
                <a:gd name="connsiteY5" fmla="*/ 360245 h 691116"/>
                <a:gd name="connsiteX6" fmla="*/ 4223957 w 6397256"/>
                <a:gd name="connsiteY6" fmla="*/ 691116 h 691116"/>
                <a:gd name="connsiteX7" fmla="*/ 0 w 6397256"/>
                <a:gd name="connsiteY7" fmla="*/ 691116 h 691116"/>
                <a:gd name="connsiteX8" fmla="*/ 0 w 6397256"/>
                <a:gd name="connsiteY8" fmla="*/ 0 h 69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7256" h="691116">
                  <a:moveTo>
                    <a:pt x="0" y="0"/>
                  </a:moveTo>
                  <a:lnTo>
                    <a:pt x="6397256" y="0"/>
                  </a:lnTo>
                  <a:lnTo>
                    <a:pt x="6397256" y="691116"/>
                  </a:lnTo>
                  <a:lnTo>
                    <a:pt x="5311920" y="691116"/>
                  </a:lnTo>
                  <a:lnTo>
                    <a:pt x="5311920" y="360245"/>
                  </a:lnTo>
                  <a:lnTo>
                    <a:pt x="4223957" y="360245"/>
                  </a:lnTo>
                  <a:lnTo>
                    <a:pt x="4223957" y="691116"/>
                  </a:lnTo>
                  <a:lnTo>
                    <a:pt x="0" y="691116"/>
                  </a:lnTo>
                  <a:lnTo>
                    <a:pt x="0" y="0"/>
                  </a:lnTo>
                  <a:close/>
                </a:path>
              </a:pathLst>
            </a:custGeom>
            <a:solidFill>
              <a:srgbClr val="005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10018702" y="4698330"/>
              <a:ext cx="1087963" cy="1087962"/>
              <a:chOff x="10018702" y="4698330"/>
              <a:chExt cx="1087963" cy="1087962"/>
            </a:xfrm>
          </p:grpSpPr>
          <p:sp>
            <p:nvSpPr>
              <p:cNvPr id="25" name="任意多边形: 形状 24"/>
              <p:cNvSpPr/>
              <p:nvPr/>
            </p:nvSpPr>
            <p:spPr>
              <a:xfrm>
                <a:off x="10018702" y="4698330"/>
                <a:ext cx="1087963" cy="330871"/>
              </a:xfrm>
              <a:custGeom>
                <a:avLst/>
                <a:gdLst>
                  <a:gd name="connsiteX0" fmla="*/ 0 w 1087963"/>
                  <a:gd name="connsiteY0" fmla="*/ 0 h 330871"/>
                  <a:gd name="connsiteX1" fmla="*/ 1087963 w 1087963"/>
                  <a:gd name="connsiteY1" fmla="*/ 0 h 330871"/>
                  <a:gd name="connsiteX2" fmla="*/ 1087963 w 1087963"/>
                  <a:gd name="connsiteY2" fmla="*/ 330871 h 330871"/>
                  <a:gd name="connsiteX3" fmla="*/ 0 w 1087963"/>
                  <a:gd name="connsiteY3" fmla="*/ 330871 h 330871"/>
                  <a:gd name="connsiteX4" fmla="*/ 0 w 1087963"/>
                  <a:gd name="connsiteY4" fmla="*/ 0 h 330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963" h="330871">
                    <a:moveTo>
                      <a:pt x="0" y="0"/>
                    </a:moveTo>
                    <a:lnTo>
                      <a:pt x="1087963" y="0"/>
                    </a:lnTo>
                    <a:lnTo>
                      <a:pt x="1087963" y="330871"/>
                    </a:lnTo>
                    <a:lnTo>
                      <a:pt x="0" y="330871"/>
                    </a:lnTo>
                    <a:lnTo>
                      <a:pt x="0" y="0"/>
                    </a:lnTo>
                    <a:close/>
                  </a:path>
                </a:pathLst>
              </a:custGeom>
              <a:solidFill>
                <a:srgbClr val="005792"/>
              </a:solidFill>
              <a:ln w="38100">
                <a:solidFill>
                  <a:srgbClr val="D9FA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p:cNvSpPr/>
              <p:nvPr/>
            </p:nvSpPr>
            <p:spPr>
              <a:xfrm>
                <a:off x="10028583" y="5029200"/>
                <a:ext cx="1078082" cy="757092"/>
              </a:xfrm>
              <a:custGeom>
                <a:avLst/>
                <a:gdLst>
                  <a:gd name="connsiteX0" fmla="*/ 0 w 1087963"/>
                  <a:gd name="connsiteY0" fmla="*/ 0 h 757092"/>
                  <a:gd name="connsiteX1" fmla="*/ 1087963 w 1087963"/>
                  <a:gd name="connsiteY1" fmla="*/ 0 h 757092"/>
                  <a:gd name="connsiteX2" fmla="*/ 1087963 w 1087963"/>
                  <a:gd name="connsiteY2" fmla="*/ 757092 h 757092"/>
                  <a:gd name="connsiteX3" fmla="*/ 0 w 1087963"/>
                  <a:gd name="connsiteY3" fmla="*/ 757092 h 757092"/>
                  <a:gd name="connsiteX4" fmla="*/ 0 w 1087963"/>
                  <a:gd name="connsiteY4" fmla="*/ 0 h 757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963" h="757092">
                    <a:moveTo>
                      <a:pt x="0" y="0"/>
                    </a:moveTo>
                    <a:lnTo>
                      <a:pt x="1087963" y="0"/>
                    </a:lnTo>
                    <a:lnTo>
                      <a:pt x="1087963" y="757092"/>
                    </a:lnTo>
                    <a:lnTo>
                      <a:pt x="0" y="757092"/>
                    </a:lnTo>
                    <a:lnTo>
                      <a:pt x="0" y="0"/>
                    </a:lnTo>
                    <a:close/>
                  </a:path>
                </a:pathLst>
              </a:custGeom>
              <a:noFill/>
              <a:ln w="38100">
                <a:solidFill>
                  <a:srgbClr val="005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891907" y="4349891"/>
              <a:ext cx="5416868" cy="584775"/>
            </a:xfrm>
            <a:prstGeom prst="rect">
              <a:avLst/>
            </a:prstGeom>
            <a:noFill/>
          </p:spPr>
          <p:txBody>
            <a:bodyPr wrap="none" rtlCol="0">
              <a:spAutoFit/>
            </a:bodyPr>
            <a:lstStyle/>
            <a:p>
              <a:r>
                <a:rPr lang="zh-CN" altLang="en-US" sz="1600" spc="600" dirty="0">
                  <a:solidFill>
                    <a:srgbClr val="D9FAFF"/>
                  </a:solidFill>
                  <a:latin typeface="微软雅黑" panose="020B0503020204020204" pitchFamily="34" charset="-122"/>
                  <a:ea typeface="微软雅黑" panose="020B0503020204020204" pitchFamily="34" charset="-122"/>
                </a:rPr>
                <a:t>小组成员：</a:t>
              </a:r>
              <a:r>
                <a:rPr lang="en-US" altLang="zh-CN" sz="1600" spc="600" dirty="0">
                  <a:solidFill>
                    <a:srgbClr val="D9FAFF"/>
                  </a:solidFill>
                  <a:latin typeface="微软雅黑" panose="020B0503020204020204" pitchFamily="34" charset="-122"/>
                  <a:ea typeface="微软雅黑" panose="020B0503020204020204" pitchFamily="34" charset="-122"/>
                </a:rPr>
                <a:t>	</a:t>
              </a:r>
              <a:r>
                <a:rPr lang="zh-CN" altLang="en-US" sz="1600" spc="600" dirty="0">
                  <a:solidFill>
                    <a:srgbClr val="D9FAFF"/>
                  </a:solidFill>
                  <a:latin typeface="微软雅黑" panose="020B0503020204020204" pitchFamily="34" charset="-122"/>
                  <a:ea typeface="微软雅黑" panose="020B0503020204020204" pitchFamily="34" charset="-122"/>
                </a:rPr>
                <a:t>李宗阳，王珑涵，李岳华，</a:t>
              </a:r>
              <a:endParaRPr lang="en-US" altLang="zh-CN" sz="1600" spc="600" dirty="0">
                <a:solidFill>
                  <a:srgbClr val="D9FAFF"/>
                </a:solidFill>
                <a:latin typeface="微软雅黑" panose="020B0503020204020204" pitchFamily="34" charset="-122"/>
                <a:ea typeface="微软雅黑" panose="020B0503020204020204" pitchFamily="34" charset="-122"/>
              </a:endParaRPr>
            </a:p>
            <a:p>
              <a:r>
                <a:rPr lang="en-US" altLang="zh-CN" sz="1600" spc="600" dirty="0">
                  <a:solidFill>
                    <a:srgbClr val="D9FAFF"/>
                  </a:solidFill>
                  <a:latin typeface="微软雅黑" panose="020B0503020204020204" pitchFamily="34" charset="-122"/>
                  <a:ea typeface="微软雅黑" panose="020B0503020204020204" pitchFamily="34" charset="-122"/>
                </a:rPr>
                <a:t>		</a:t>
              </a:r>
              <a:r>
                <a:rPr lang="zh-CN" altLang="en-US" sz="1600" spc="600" dirty="0">
                  <a:solidFill>
                    <a:srgbClr val="D9FAFF"/>
                  </a:solidFill>
                  <a:latin typeface="微软雅黑" panose="020B0503020204020204" pitchFamily="34" charset="-122"/>
                  <a:ea typeface="微软雅黑" panose="020B0503020204020204" pitchFamily="34" charset="-122"/>
                </a:rPr>
                <a:t>金昊宸，范泽基</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744279" cy="6858000"/>
          </a:xfrm>
          <a:prstGeom prst="rect">
            <a:avLst/>
          </a:prstGeom>
          <a:solidFill>
            <a:srgbClr val="173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41377" y="244213"/>
            <a:ext cx="3005951" cy="733534"/>
          </a:xfrm>
          <a:prstGeom prst="rect">
            <a:avLst/>
          </a:prstGeom>
          <a:noFill/>
        </p:spPr>
        <p:txBody>
          <a:bodyPr wrap="none" rtlCol="0">
            <a:spAutoFit/>
          </a:bodyPr>
          <a:lstStyle/>
          <a:p>
            <a:pPr>
              <a:lnSpc>
                <a:spcPts val="5000"/>
              </a:lnSpc>
            </a:pPr>
            <a:r>
              <a:rPr lang="zh-CN" altLang="en-US" sz="4400" b="1" dirty="0">
                <a:solidFill>
                  <a:srgbClr val="173551"/>
                </a:solidFill>
                <a:latin typeface="微软雅黑" panose="020B0503020204020204" pitchFamily="34" charset="-122"/>
                <a:ea typeface="微软雅黑" panose="020B0503020204020204" pitchFamily="34" charset="-122"/>
              </a:rPr>
              <a:t>数据库连接</a:t>
            </a:r>
          </a:p>
        </p:txBody>
      </p:sp>
      <p:cxnSp>
        <p:nvCxnSpPr>
          <p:cNvPr id="6" name="直接连接符 5"/>
          <p:cNvCxnSpPr/>
          <p:nvPr/>
        </p:nvCxnSpPr>
        <p:spPr>
          <a:xfrm>
            <a:off x="961126" y="1111042"/>
            <a:ext cx="5930436" cy="0"/>
          </a:xfrm>
          <a:prstGeom prst="line">
            <a:avLst/>
          </a:prstGeom>
          <a:ln w="101600">
            <a:solidFill>
              <a:srgbClr val="005792"/>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19F1DA5D-740C-4791-B192-2693E3ABD7D4}"/>
              </a:ext>
            </a:extLst>
          </p:cNvPr>
          <p:cNvPicPr>
            <a:picLocks noChangeAspect="1"/>
          </p:cNvPicPr>
          <p:nvPr/>
        </p:nvPicPr>
        <p:blipFill>
          <a:blip r:embed="rId2"/>
          <a:stretch>
            <a:fillRect/>
          </a:stretch>
        </p:blipFill>
        <p:spPr>
          <a:xfrm>
            <a:off x="2201006" y="2652986"/>
            <a:ext cx="7789987" cy="1552028"/>
          </a:xfrm>
          <a:prstGeom prst="rect">
            <a:avLst/>
          </a:prstGeom>
        </p:spPr>
      </p:pic>
      <p:pic>
        <p:nvPicPr>
          <p:cNvPr id="9" name="图片 8">
            <a:extLst>
              <a:ext uri="{FF2B5EF4-FFF2-40B4-BE49-F238E27FC236}">
                <a16:creationId xmlns:a16="http://schemas.microsoft.com/office/drawing/2014/main" id="{55EAEC29-A9BE-48E3-80AC-C8C3898A271F}"/>
              </a:ext>
            </a:extLst>
          </p:cNvPr>
          <p:cNvPicPr>
            <a:picLocks noChangeAspect="1"/>
          </p:cNvPicPr>
          <p:nvPr/>
        </p:nvPicPr>
        <p:blipFill>
          <a:blip r:embed="rId3"/>
          <a:stretch>
            <a:fillRect/>
          </a:stretch>
        </p:blipFill>
        <p:spPr>
          <a:xfrm>
            <a:off x="2201006" y="2184972"/>
            <a:ext cx="7789986" cy="2488056"/>
          </a:xfrm>
          <a:prstGeom prst="rect">
            <a:avLst/>
          </a:prstGeom>
        </p:spPr>
      </p:pic>
      <p:pic>
        <p:nvPicPr>
          <p:cNvPr id="10" name="图片 9">
            <a:extLst>
              <a:ext uri="{FF2B5EF4-FFF2-40B4-BE49-F238E27FC236}">
                <a16:creationId xmlns:a16="http://schemas.microsoft.com/office/drawing/2014/main" id="{4F45A912-626E-4550-8162-AB968C66DE75}"/>
              </a:ext>
            </a:extLst>
          </p:cNvPr>
          <p:cNvPicPr>
            <a:picLocks noChangeAspect="1"/>
          </p:cNvPicPr>
          <p:nvPr/>
        </p:nvPicPr>
        <p:blipFill>
          <a:blip r:embed="rId4"/>
          <a:stretch>
            <a:fillRect/>
          </a:stretch>
        </p:blipFill>
        <p:spPr>
          <a:xfrm>
            <a:off x="1709572" y="0"/>
            <a:ext cx="8772853" cy="6715568"/>
          </a:xfrm>
          <a:prstGeom prst="rect">
            <a:avLst/>
          </a:prstGeom>
        </p:spPr>
      </p:pic>
      <p:pic>
        <p:nvPicPr>
          <p:cNvPr id="11" name="图片 10">
            <a:extLst>
              <a:ext uri="{FF2B5EF4-FFF2-40B4-BE49-F238E27FC236}">
                <a16:creationId xmlns:a16="http://schemas.microsoft.com/office/drawing/2014/main" id="{D503CB18-5677-48BE-9901-4995EF7B49B0}"/>
              </a:ext>
            </a:extLst>
          </p:cNvPr>
          <p:cNvPicPr>
            <a:picLocks noChangeAspect="1"/>
          </p:cNvPicPr>
          <p:nvPr/>
        </p:nvPicPr>
        <p:blipFill>
          <a:blip r:embed="rId5"/>
          <a:stretch>
            <a:fillRect/>
          </a:stretch>
        </p:blipFill>
        <p:spPr>
          <a:xfrm>
            <a:off x="1622017" y="0"/>
            <a:ext cx="8860408" cy="6715568"/>
          </a:xfrm>
          <a:prstGeom prst="rect">
            <a:avLst/>
          </a:prstGeom>
        </p:spPr>
      </p:pic>
      <p:pic>
        <p:nvPicPr>
          <p:cNvPr id="12" name="图片 11">
            <a:extLst>
              <a:ext uri="{FF2B5EF4-FFF2-40B4-BE49-F238E27FC236}">
                <a16:creationId xmlns:a16="http://schemas.microsoft.com/office/drawing/2014/main" id="{D7D63999-8E29-4A4A-ABB8-9EC1F2D7094B}"/>
              </a:ext>
            </a:extLst>
          </p:cNvPr>
          <p:cNvPicPr>
            <a:picLocks noChangeAspect="1"/>
          </p:cNvPicPr>
          <p:nvPr/>
        </p:nvPicPr>
        <p:blipFill rotWithShape="1">
          <a:blip r:embed="rId6"/>
          <a:srcRect l="675" t="1408" r="-1"/>
          <a:stretch/>
        </p:blipFill>
        <p:spPr>
          <a:xfrm>
            <a:off x="0" y="-1570"/>
            <a:ext cx="5805324" cy="4447099"/>
          </a:xfrm>
          <a:prstGeom prst="rect">
            <a:avLst/>
          </a:prstGeom>
        </p:spPr>
      </p:pic>
      <p:pic>
        <p:nvPicPr>
          <p:cNvPr id="13" name="图片 12">
            <a:extLst>
              <a:ext uri="{FF2B5EF4-FFF2-40B4-BE49-F238E27FC236}">
                <a16:creationId xmlns:a16="http://schemas.microsoft.com/office/drawing/2014/main" id="{C9413964-AE5A-4A8A-94CF-50BEB7028D18}"/>
              </a:ext>
            </a:extLst>
          </p:cNvPr>
          <p:cNvPicPr>
            <a:picLocks noChangeAspect="1"/>
          </p:cNvPicPr>
          <p:nvPr/>
        </p:nvPicPr>
        <p:blipFill>
          <a:blip r:embed="rId7"/>
          <a:stretch>
            <a:fillRect/>
          </a:stretch>
        </p:blipFill>
        <p:spPr>
          <a:xfrm>
            <a:off x="5702600" y="1500989"/>
            <a:ext cx="6507327" cy="5408050"/>
          </a:xfrm>
          <a:prstGeom prst="rect">
            <a:avLst/>
          </a:prstGeom>
        </p:spPr>
      </p:pic>
      <p:pic>
        <p:nvPicPr>
          <p:cNvPr id="14" name="图片 13">
            <a:extLst>
              <a:ext uri="{FF2B5EF4-FFF2-40B4-BE49-F238E27FC236}">
                <a16:creationId xmlns:a16="http://schemas.microsoft.com/office/drawing/2014/main" id="{5FA67C7B-99F6-4662-A27A-A403FC35F27F}"/>
              </a:ext>
            </a:extLst>
          </p:cNvPr>
          <p:cNvPicPr>
            <a:picLocks noChangeAspect="1"/>
          </p:cNvPicPr>
          <p:nvPr/>
        </p:nvPicPr>
        <p:blipFill>
          <a:blip r:embed="rId8"/>
          <a:stretch>
            <a:fillRect/>
          </a:stretch>
        </p:blipFill>
        <p:spPr>
          <a:xfrm>
            <a:off x="2020724" y="487584"/>
            <a:ext cx="7569200" cy="5740400"/>
          </a:xfrm>
          <a:prstGeom prst="rect">
            <a:avLst/>
          </a:prstGeom>
        </p:spPr>
      </p:pic>
      <p:pic>
        <p:nvPicPr>
          <p:cNvPr id="15" name="图片 14">
            <a:extLst>
              <a:ext uri="{FF2B5EF4-FFF2-40B4-BE49-F238E27FC236}">
                <a16:creationId xmlns:a16="http://schemas.microsoft.com/office/drawing/2014/main" id="{F2579E28-A1CE-432A-87AC-4CE8A9FF6B87}"/>
              </a:ext>
            </a:extLst>
          </p:cNvPr>
          <p:cNvPicPr>
            <a:picLocks noChangeAspect="1"/>
          </p:cNvPicPr>
          <p:nvPr/>
        </p:nvPicPr>
        <p:blipFill>
          <a:blip r:embed="rId9"/>
          <a:stretch>
            <a:fillRect/>
          </a:stretch>
        </p:blipFill>
        <p:spPr>
          <a:xfrm>
            <a:off x="1911650" y="160471"/>
            <a:ext cx="7581900" cy="6299200"/>
          </a:xfrm>
          <a:prstGeom prst="rect">
            <a:avLst/>
          </a:prstGeom>
        </p:spPr>
      </p:pic>
      <p:sp>
        <p:nvSpPr>
          <p:cNvPr id="16" name="矩形 15">
            <a:extLst>
              <a:ext uri="{FF2B5EF4-FFF2-40B4-BE49-F238E27FC236}">
                <a16:creationId xmlns:a16="http://schemas.microsoft.com/office/drawing/2014/main" id="{DCEE8F72-86A3-49D2-B09C-0C44314C61C2}"/>
              </a:ext>
            </a:extLst>
          </p:cNvPr>
          <p:cNvSpPr/>
          <p:nvPr/>
        </p:nvSpPr>
        <p:spPr>
          <a:xfrm>
            <a:off x="6297035" y="4323488"/>
            <a:ext cx="3292889" cy="446276"/>
          </a:xfrm>
          <a:prstGeom prst="rect">
            <a:avLst/>
          </a:prstGeom>
        </p:spPr>
        <p:txBody>
          <a:bodyPr wrap="none">
            <a:spAutoFit/>
          </a:bodyPr>
          <a:lstStyle/>
          <a:p>
            <a:r>
              <a:rPr lang="zh-CN" altLang="en-US" sz="2300" b="1" dirty="0">
                <a:solidFill>
                  <a:srgbClr val="FF0000"/>
                </a:solidFill>
              </a:rPr>
              <a:t>&amp;serverTimezone=UTC</a:t>
            </a:r>
          </a:p>
        </p:txBody>
      </p:sp>
      <p:pic>
        <p:nvPicPr>
          <p:cNvPr id="17" name="图片 16">
            <a:extLst>
              <a:ext uri="{FF2B5EF4-FFF2-40B4-BE49-F238E27FC236}">
                <a16:creationId xmlns:a16="http://schemas.microsoft.com/office/drawing/2014/main" id="{AD0539D6-FF35-4AEE-B90A-5EE2E6726129}"/>
              </a:ext>
            </a:extLst>
          </p:cNvPr>
          <p:cNvPicPr>
            <a:picLocks noChangeAspect="1"/>
          </p:cNvPicPr>
          <p:nvPr/>
        </p:nvPicPr>
        <p:blipFill>
          <a:blip r:embed="rId10"/>
          <a:stretch>
            <a:fillRect/>
          </a:stretch>
        </p:blipFill>
        <p:spPr>
          <a:xfrm>
            <a:off x="2069730" y="2062103"/>
            <a:ext cx="7962900" cy="2501900"/>
          </a:xfrm>
          <a:prstGeom prst="rect">
            <a:avLst/>
          </a:prstGeom>
        </p:spPr>
      </p:pic>
    </p:spTree>
    <p:extLst>
      <p:ext uri="{BB962C8B-B14F-4D97-AF65-F5344CB8AC3E}">
        <p14:creationId xmlns:p14="http://schemas.microsoft.com/office/powerpoint/2010/main" val="126946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744279" cy="6858000"/>
          </a:xfrm>
          <a:prstGeom prst="rect">
            <a:avLst/>
          </a:prstGeom>
          <a:solidFill>
            <a:srgbClr val="173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41377" y="244213"/>
            <a:ext cx="4485523" cy="733534"/>
          </a:xfrm>
          <a:prstGeom prst="rect">
            <a:avLst/>
          </a:prstGeom>
          <a:noFill/>
        </p:spPr>
        <p:txBody>
          <a:bodyPr wrap="none" rtlCol="0">
            <a:spAutoFit/>
          </a:bodyPr>
          <a:lstStyle/>
          <a:p>
            <a:pPr>
              <a:lnSpc>
                <a:spcPts val="5000"/>
              </a:lnSpc>
            </a:pPr>
            <a:r>
              <a:rPr lang="en-US" altLang="zh-CN" sz="4400" b="1" dirty="0">
                <a:solidFill>
                  <a:srgbClr val="173551"/>
                </a:solidFill>
                <a:latin typeface="微软雅黑" panose="020B0503020204020204" pitchFamily="34" charset="-122"/>
                <a:ea typeface="微软雅黑" panose="020B0503020204020204" pitchFamily="34" charset="-122"/>
              </a:rPr>
              <a:t>JDBC</a:t>
            </a:r>
            <a:r>
              <a:rPr lang="zh-CN" altLang="en-US" sz="4400" b="1" dirty="0">
                <a:solidFill>
                  <a:srgbClr val="173551"/>
                </a:solidFill>
                <a:latin typeface="微软雅黑" panose="020B0503020204020204" pitchFamily="34" charset="-122"/>
                <a:ea typeface="微软雅黑" panose="020B0503020204020204" pitchFamily="34" charset="-122"/>
              </a:rPr>
              <a:t>数据库连接</a:t>
            </a:r>
            <a:endParaRPr lang="en-US" altLang="zh-CN" sz="4400" b="1" dirty="0">
              <a:solidFill>
                <a:srgbClr val="1735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961126" y="1111042"/>
            <a:ext cx="5930436" cy="0"/>
          </a:xfrm>
          <a:prstGeom prst="line">
            <a:avLst/>
          </a:prstGeom>
          <a:ln w="101600">
            <a:solidFill>
              <a:srgbClr val="00579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C16D7DE8-9579-49AE-8427-58F5DFADA562}"/>
              </a:ext>
            </a:extLst>
          </p:cNvPr>
          <p:cNvSpPr/>
          <p:nvPr/>
        </p:nvSpPr>
        <p:spPr>
          <a:xfrm>
            <a:off x="1041377" y="1476486"/>
            <a:ext cx="10895519" cy="369332"/>
          </a:xfrm>
          <a:prstGeom prst="rect">
            <a:avLst/>
          </a:prstGeom>
        </p:spPr>
        <p:txBody>
          <a:bodyPr wrap="square">
            <a:spAutoFit/>
          </a:bodyPr>
          <a:lstStyle/>
          <a:p>
            <a:endParaRPr lang="zh-CN" altLang="en-US" b="1" dirty="0"/>
          </a:p>
        </p:txBody>
      </p:sp>
      <p:graphicFrame>
        <p:nvGraphicFramePr>
          <p:cNvPr id="8" name="表格 7">
            <a:extLst>
              <a:ext uri="{FF2B5EF4-FFF2-40B4-BE49-F238E27FC236}">
                <a16:creationId xmlns:a16="http://schemas.microsoft.com/office/drawing/2014/main" id="{4FE00C2F-F56F-4A4D-B59F-63F115990932}"/>
              </a:ext>
            </a:extLst>
          </p:cNvPr>
          <p:cNvGraphicFramePr>
            <a:graphicFrameLocks noGrp="1"/>
          </p:cNvGraphicFramePr>
          <p:nvPr/>
        </p:nvGraphicFramePr>
        <p:xfrm>
          <a:off x="1041377" y="1244338"/>
          <a:ext cx="9286643" cy="5200712"/>
        </p:xfrm>
        <a:graphic>
          <a:graphicData uri="http://schemas.openxmlformats.org/drawingml/2006/table">
            <a:tbl>
              <a:tblPr/>
              <a:tblGrid>
                <a:gridCol w="657696">
                  <a:extLst>
                    <a:ext uri="{9D8B030D-6E8A-4147-A177-3AD203B41FA5}">
                      <a16:colId xmlns:a16="http://schemas.microsoft.com/office/drawing/2014/main" val="3150730881"/>
                    </a:ext>
                  </a:extLst>
                </a:gridCol>
                <a:gridCol w="8628947">
                  <a:extLst>
                    <a:ext uri="{9D8B030D-6E8A-4147-A177-3AD203B41FA5}">
                      <a16:colId xmlns:a16="http://schemas.microsoft.com/office/drawing/2014/main" val="1442855991"/>
                    </a:ext>
                  </a:extLst>
                </a:gridCol>
              </a:tblGrid>
              <a:tr h="326045">
                <a:tc>
                  <a:txBody>
                    <a:bodyPr/>
                    <a:lstStyle/>
                    <a:p>
                      <a:pPr fontAlgn="t"/>
                      <a:r>
                        <a:rPr lang="en-US" sz="1300" baseline="0" dirty="0">
                          <a:solidFill>
                            <a:srgbClr val="D73A49"/>
                          </a:solidFill>
                          <a:effectLst/>
                          <a:latin typeface="SFMono-Regular"/>
                        </a:rPr>
                        <a:t>try</a:t>
                      </a:r>
                      <a:r>
                        <a:rPr lang="en-US" sz="1300" baseline="0" dirty="0">
                          <a:solidFill>
                            <a:srgbClr val="24292E"/>
                          </a:solidFill>
                          <a:effectLst/>
                          <a:latin typeface="SFMono-Regular"/>
                        </a:rPr>
                        <a:t> {</a:t>
                      </a:r>
                    </a:p>
                  </a:txBody>
                  <a:tcPr marL="25393" marR="25393" marT="18283" marB="18283">
                    <a:lnL>
                      <a:noFill/>
                    </a:lnL>
                    <a:lnR>
                      <a:noFill/>
                    </a:lnR>
                    <a:lnT>
                      <a:noFill/>
                    </a:lnT>
                    <a:lnB>
                      <a:noFill/>
                    </a:lnB>
                    <a:solidFill>
                      <a:srgbClr val="FFFFFF"/>
                    </a:solidFill>
                  </a:tcPr>
                </a:tc>
                <a:tc>
                  <a:txBody>
                    <a:bodyPr/>
                    <a:lstStyle/>
                    <a:p>
                      <a:endParaRPr lang="zh-CN" altLang="en-US" sz="1300" baseline="0" dirty="0"/>
                    </a:p>
                  </a:txBody>
                  <a:tcPr marL="36566" marR="36566" marT="18283" marB="18283">
                    <a:lnL>
                      <a:noFill/>
                    </a:lnL>
                  </a:tcPr>
                </a:tc>
                <a:extLst>
                  <a:ext uri="{0D108BD9-81ED-4DB2-BD59-A6C34878D82A}">
                    <a16:rowId xmlns:a16="http://schemas.microsoft.com/office/drawing/2014/main" val="758561684"/>
                  </a:ext>
                </a:extLst>
              </a:tr>
              <a:tr h="226425">
                <a:tc>
                  <a:txBody>
                    <a:bodyPr/>
                    <a:lstStyle/>
                    <a:p>
                      <a:pPr algn="r" fontAlgn="t"/>
                      <a:endParaRPr lang="zh-CN" altLang="en-US" sz="1300" baseline="0" dirty="0">
                        <a:effectLst/>
                        <a:latin typeface="SFMono-Regular"/>
                      </a:endParaRPr>
                    </a:p>
                  </a:txBody>
                  <a:tcPr marL="25393" marR="25393" marT="18283" marB="18283">
                    <a:lnL>
                      <a:noFill/>
                    </a:lnL>
                    <a:lnR>
                      <a:noFill/>
                    </a:lnR>
                    <a:lnT>
                      <a:noFill/>
                    </a:lnT>
                    <a:lnB>
                      <a:noFill/>
                    </a:lnB>
                    <a:solidFill>
                      <a:srgbClr val="FFFFFF"/>
                    </a:solidFill>
                  </a:tcPr>
                </a:tc>
                <a:tc>
                  <a:txBody>
                    <a:bodyPr/>
                    <a:lstStyle/>
                    <a:p>
                      <a:pPr fontAlgn="t"/>
                      <a:r>
                        <a:rPr lang="en-US" sz="1300" baseline="0">
                          <a:solidFill>
                            <a:srgbClr val="24292E"/>
                          </a:solidFill>
                          <a:effectLst/>
                          <a:latin typeface="SFMono-Regular"/>
                        </a:rPr>
                        <a:t>Class</a:t>
                      </a:r>
                      <a:r>
                        <a:rPr lang="en-US" sz="1300" baseline="0">
                          <a:solidFill>
                            <a:srgbClr val="D73A49"/>
                          </a:solidFill>
                          <a:effectLst/>
                          <a:latin typeface="SFMono-Regular"/>
                        </a:rPr>
                        <a:t>.</a:t>
                      </a:r>
                      <a:r>
                        <a:rPr lang="en-US" sz="1300" baseline="0">
                          <a:solidFill>
                            <a:srgbClr val="24292E"/>
                          </a:solidFill>
                          <a:effectLst/>
                          <a:latin typeface="SFMono-Regular"/>
                        </a:rPr>
                        <a:t>forName(</a:t>
                      </a:r>
                      <a:r>
                        <a:rPr lang="en-US" sz="1300" baseline="0">
                          <a:solidFill>
                            <a:srgbClr val="032F62"/>
                          </a:solidFill>
                          <a:effectLst/>
                          <a:latin typeface="SFMono-Regular"/>
                        </a:rPr>
                        <a:t>"com.mysql.cj.jdbc.Driver"</a:t>
                      </a:r>
                      <a:r>
                        <a:rPr lang="en-US" sz="1300" baseline="0">
                          <a:solidFill>
                            <a:srgbClr val="24292E"/>
                          </a:solidFill>
                          <a:effectLst/>
                          <a:latin typeface="SFMono-Regular"/>
                        </a:rPr>
                        <a:t>);</a:t>
                      </a:r>
                    </a:p>
                  </a:txBody>
                  <a:tcPr marL="25393" marR="25393" marT="18283" marB="18283">
                    <a:lnL>
                      <a:noFill/>
                    </a:lnL>
                    <a:lnR>
                      <a:noFill/>
                    </a:lnR>
                    <a:lnB>
                      <a:noFill/>
                    </a:lnB>
                    <a:solidFill>
                      <a:srgbClr val="FFFFFF"/>
                    </a:solidFill>
                  </a:tcPr>
                </a:tc>
                <a:extLst>
                  <a:ext uri="{0D108BD9-81ED-4DB2-BD59-A6C34878D82A}">
                    <a16:rowId xmlns:a16="http://schemas.microsoft.com/office/drawing/2014/main" val="461005301"/>
                  </a:ext>
                </a:extLst>
              </a:tr>
              <a:tr h="881969">
                <a:tc>
                  <a:txBody>
                    <a:bodyPr/>
                    <a:lstStyle/>
                    <a:p>
                      <a:pPr algn="r" fontAlgn="t"/>
                      <a:endParaRPr lang="zh-CN" altLang="en-US" sz="1300" baseline="0" dirty="0">
                        <a:effectLst/>
                        <a:latin typeface="SFMono-Regular"/>
                      </a:endParaRPr>
                    </a:p>
                  </a:txBody>
                  <a:tcPr marL="25393" marR="25393" marT="18283" marB="18283">
                    <a:lnL>
                      <a:noFill/>
                    </a:lnL>
                    <a:lnR>
                      <a:noFill/>
                    </a:lnR>
                    <a:lnT>
                      <a:noFill/>
                    </a:lnT>
                    <a:lnB>
                      <a:noFill/>
                    </a:lnB>
                    <a:solidFill>
                      <a:srgbClr val="FFFFFF"/>
                    </a:solidFill>
                  </a:tcPr>
                </a:tc>
                <a:tc>
                  <a:txBody>
                    <a:bodyPr/>
                    <a:lstStyle/>
                    <a:p>
                      <a:pPr fontAlgn="t"/>
                      <a:r>
                        <a:rPr lang="en-US" sz="1300" baseline="0" dirty="0">
                          <a:solidFill>
                            <a:srgbClr val="24292E"/>
                          </a:solidFill>
                          <a:effectLst/>
                          <a:latin typeface="SFMono-Regular"/>
                        </a:rPr>
                        <a:t>Connection con </a:t>
                      </a:r>
                      <a:r>
                        <a:rPr lang="en-US" sz="1300" baseline="0" dirty="0">
                          <a:solidFill>
                            <a:srgbClr val="D73A49"/>
                          </a:solidFill>
                          <a:effectLst/>
                          <a:latin typeface="SFMono-Regular"/>
                        </a:rPr>
                        <a:t>=</a:t>
                      </a:r>
                      <a:r>
                        <a:rPr lang="en-US" sz="1300" baseline="0" dirty="0">
                          <a:solidFill>
                            <a:srgbClr val="24292E"/>
                          </a:solidFill>
                          <a:effectLst/>
                          <a:latin typeface="SFMono-Regular"/>
                        </a:rPr>
                        <a:t> </a:t>
                      </a:r>
                      <a:r>
                        <a:rPr lang="en-US" sz="1300" baseline="0" dirty="0" err="1">
                          <a:solidFill>
                            <a:srgbClr val="24292E"/>
                          </a:solidFill>
                          <a:effectLst/>
                          <a:latin typeface="SFMono-Regular"/>
                        </a:rPr>
                        <a:t>DriverManager</a:t>
                      </a:r>
                      <a:r>
                        <a:rPr lang="en-US" sz="1300" baseline="0" dirty="0" err="1">
                          <a:solidFill>
                            <a:srgbClr val="D73A49"/>
                          </a:solidFill>
                          <a:effectLst/>
                          <a:latin typeface="SFMono-Regular"/>
                        </a:rPr>
                        <a:t>.</a:t>
                      </a:r>
                      <a:r>
                        <a:rPr lang="en-US" sz="1300" baseline="0" dirty="0" err="1">
                          <a:solidFill>
                            <a:srgbClr val="24292E"/>
                          </a:solidFill>
                          <a:effectLst/>
                          <a:latin typeface="SFMono-Regular"/>
                        </a:rPr>
                        <a:t>getConnection</a:t>
                      </a:r>
                      <a:r>
                        <a:rPr lang="en-US" sz="1300" baseline="0" dirty="0">
                          <a:solidFill>
                            <a:srgbClr val="24292E"/>
                          </a:solidFill>
                          <a:effectLst/>
                          <a:latin typeface="SFMono-Regular"/>
                        </a:rPr>
                        <a:t>(</a:t>
                      </a:r>
                      <a:r>
                        <a:rPr lang="en-US" sz="1300" baseline="0" dirty="0">
                          <a:solidFill>
                            <a:srgbClr val="032F62"/>
                          </a:solidFill>
                          <a:effectLst/>
                          <a:latin typeface="SFMono-Regular"/>
                        </a:rPr>
                        <a:t>"</a:t>
                      </a:r>
                      <a:r>
                        <a:rPr lang="en-US" sz="1300" baseline="0" dirty="0" err="1">
                          <a:solidFill>
                            <a:srgbClr val="032F62"/>
                          </a:solidFill>
                          <a:effectLst/>
                          <a:latin typeface="SFMono-Regular"/>
                        </a:rPr>
                        <a:t>jdbc:mysql</a:t>
                      </a:r>
                      <a:r>
                        <a:rPr lang="en-US" sz="1300" baseline="0" dirty="0">
                          <a:solidFill>
                            <a:srgbClr val="032F62"/>
                          </a:solidFill>
                          <a:effectLst/>
                          <a:latin typeface="SFMono-Regular"/>
                        </a:rPr>
                        <a:t>://localhost:3306/</a:t>
                      </a:r>
                      <a:r>
                        <a:rPr lang="en-US" sz="1300" baseline="0" dirty="0" err="1">
                          <a:solidFill>
                            <a:srgbClr val="032F62"/>
                          </a:solidFill>
                          <a:effectLst/>
                          <a:latin typeface="SFMono-Regular"/>
                        </a:rPr>
                        <a:t>test?useUnicode</a:t>
                      </a:r>
                      <a:r>
                        <a:rPr lang="en-US" sz="1300" baseline="0" dirty="0">
                          <a:solidFill>
                            <a:srgbClr val="032F62"/>
                          </a:solidFill>
                          <a:effectLst/>
                          <a:latin typeface="SFMono-Regular"/>
                        </a:rPr>
                        <a:t>=</a:t>
                      </a:r>
                      <a:r>
                        <a:rPr lang="en-US" sz="1300" baseline="0" dirty="0" err="1">
                          <a:solidFill>
                            <a:srgbClr val="032F62"/>
                          </a:solidFill>
                          <a:effectLst/>
                          <a:latin typeface="SFMono-Regular"/>
                        </a:rPr>
                        <a:t>true&amp;characterEncoding</a:t>
                      </a:r>
                      <a:r>
                        <a:rPr lang="en-US" sz="1300" baseline="0" dirty="0">
                          <a:solidFill>
                            <a:srgbClr val="032F62"/>
                          </a:solidFill>
                          <a:effectLst/>
                          <a:latin typeface="SFMono-Regular"/>
                        </a:rPr>
                        <a:t>=UTF-8&amp;useSSL=</a:t>
                      </a:r>
                      <a:r>
                        <a:rPr lang="en-US" sz="1300" baseline="0" dirty="0" err="1">
                          <a:solidFill>
                            <a:srgbClr val="032F62"/>
                          </a:solidFill>
                          <a:effectLst/>
                          <a:latin typeface="SFMono-Regular"/>
                        </a:rPr>
                        <a:t>false&amp;serverTimezone</a:t>
                      </a:r>
                      <a:r>
                        <a:rPr lang="en-US" sz="1300" baseline="0" dirty="0">
                          <a:solidFill>
                            <a:srgbClr val="032F62"/>
                          </a:solidFill>
                          <a:effectLst/>
                          <a:latin typeface="SFMono-Regular"/>
                        </a:rPr>
                        <a:t>=Asia/</a:t>
                      </a:r>
                      <a:r>
                        <a:rPr lang="en-US" sz="1300" baseline="0" dirty="0" err="1">
                          <a:solidFill>
                            <a:srgbClr val="032F62"/>
                          </a:solidFill>
                          <a:effectLst/>
                          <a:latin typeface="SFMono-Regular"/>
                        </a:rPr>
                        <a:t>Shanghai&amp;allowPublicKeyRetrieval</a:t>
                      </a:r>
                      <a:r>
                        <a:rPr lang="en-US" sz="1300" baseline="0" dirty="0">
                          <a:solidFill>
                            <a:srgbClr val="032F62"/>
                          </a:solidFill>
                          <a:effectLst/>
                          <a:latin typeface="SFMono-Regular"/>
                        </a:rPr>
                        <a:t>=</a:t>
                      </a:r>
                      <a:r>
                        <a:rPr lang="en-US" sz="1300" baseline="0" dirty="0" err="1">
                          <a:solidFill>
                            <a:srgbClr val="032F62"/>
                          </a:solidFill>
                          <a:effectLst/>
                          <a:latin typeface="SFMono-Regular"/>
                        </a:rPr>
                        <a:t>true&amp;zeroDateTimeBehavior</a:t>
                      </a:r>
                      <a:r>
                        <a:rPr lang="en-US" sz="1300" baseline="0" dirty="0">
                          <a:solidFill>
                            <a:srgbClr val="032F62"/>
                          </a:solidFill>
                          <a:effectLst/>
                          <a:latin typeface="SFMono-Regular"/>
                        </a:rPr>
                        <a:t>=CONVERT_TO_NULL"</a:t>
                      </a:r>
                      <a:r>
                        <a:rPr lang="en-US" sz="1300" baseline="0" dirty="0">
                          <a:solidFill>
                            <a:srgbClr val="24292E"/>
                          </a:solidFill>
                          <a:effectLst/>
                          <a:latin typeface="SFMono-Regular"/>
                        </a:rPr>
                        <a:t>,</a:t>
                      </a:r>
                      <a:r>
                        <a:rPr lang="en-US" sz="1300" baseline="0" dirty="0">
                          <a:solidFill>
                            <a:srgbClr val="032F62"/>
                          </a:solidFill>
                          <a:effectLst/>
                          <a:latin typeface="SFMono-Regular"/>
                        </a:rPr>
                        <a:t>"root"</a:t>
                      </a:r>
                      <a:r>
                        <a:rPr lang="en-US" sz="1300" baseline="0" dirty="0">
                          <a:solidFill>
                            <a:srgbClr val="24292E"/>
                          </a:solidFill>
                          <a:effectLst/>
                          <a:latin typeface="SFMono-Regular"/>
                        </a:rPr>
                        <a:t>,</a:t>
                      </a:r>
                      <a:r>
                        <a:rPr lang="en-US" sz="1300" baseline="0" dirty="0">
                          <a:solidFill>
                            <a:srgbClr val="032F62"/>
                          </a:solidFill>
                          <a:effectLst/>
                          <a:latin typeface="SFMono-Regular"/>
                        </a:rPr>
                        <a:t>"Nieping5868"</a:t>
                      </a:r>
                      <a:r>
                        <a:rPr lang="en-US" sz="1300" baseline="0" dirty="0">
                          <a:solidFill>
                            <a:srgbClr val="24292E"/>
                          </a:solidFill>
                          <a:effectLst/>
                          <a:latin typeface="SFMono-Regular"/>
                        </a:rPr>
                        <a:t>);</a:t>
                      </a:r>
                    </a:p>
                  </a:txBody>
                  <a:tcPr marL="25393" marR="25393" marT="18283" marB="18283">
                    <a:lnL>
                      <a:noFill/>
                    </a:lnL>
                    <a:lnR>
                      <a:noFill/>
                    </a:lnR>
                    <a:lnT>
                      <a:noFill/>
                    </a:lnT>
                    <a:lnB>
                      <a:noFill/>
                    </a:lnB>
                    <a:solidFill>
                      <a:srgbClr val="FFFFFF"/>
                    </a:solidFill>
                  </a:tcPr>
                </a:tc>
                <a:extLst>
                  <a:ext uri="{0D108BD9-81ED-4DB2-BD59-A6C34878D82A}">
                    <a16:rowId xmlns:a16="http://schemas.microsoft.com/office/drawing/2014/main" val="910609719"/>
                  </a:ext>
                </a:extLst>
              </a:tr>
              <a:tr h="352788">
                <a:tc>
                  <a:txBody>
                    <a:bodyPr/>
                    <a:lstStyle/>
                    <a:p>
                      <a:pPr algn="r" fontAlgn="t"/>
                      <a:endParaRPr lang="zh-CN" altLang="en-US" sz="1300" baseline="0" dirty="0">
                        <a:effectLst/>
                        <a:latin typeface="SFMono-Regular"/>
                      </a:endParaRPr>
                    </a:p>
                  </a:txBody>
                  <a:tcPr marL="25393" marR="25393" marT="18283" marB="18283">
                    <a:lnL>
                      <a:noFill/>
                    </a:lnL>
                    <a:lnR>
                      <a:noFill/>
                    </a:lnR>
                    <a:lnT>
                      <a:noFill/>
                    </a:lnT>
                    <a:lnB>
                      <a:noFill/>
                    </a:lnB>
                    <a:solidFill>
                      <a:srgbClr val="FFFFFF"/>
                    </a:solidFill>
                  </a:tcPr>
                </a:tc>
                <a:tc>
                  <a:txBody>
                    <a:bodyPr/>
                    <a:lstStyle/>
                    <a:p>
                      <a:pPr fontAlgn="t"/>
                      <a:r>
                        <a:rPr lang="en-US" sz="1300" baseline="0" dirty="0" err="1">
                          <a:solidFill>
                            <a:srgbClr val="24292E"/>
                          </a:solidFill>
                          <a:effectLst/>
                          <a:latin typeface="SFMono-Regular"/>
                        </a:rPr>
                        <a:t>PreparedStatement</a:t>
                      </a:r>
                      <a:r>
                        <a:rPr lang="en-US" sz="1300" baseline="0" dirty="0">
                          <a:solidFill>
                            <a:srgbClr val="24292E"/>
                          </a:solidFill>
                          <a:effectLst/>
                          <a:latin typeface="SFMono-Regular"/>
                        </a:rPr>
                        <a:t> </a:t>
                      </a:r>
                      <a:r>
                        <a:rPr lang="en-US" sz="1300" baseline="0" dirty="0" err="1">
                          <a:solidFill>
                            <a:srgbClr val="24292E"/>
                          </a:solidFill>
                          <a:effectLst/>
                          <a:latin typeface="SFMono-Regular"/>
                        </a:rPr>
                        <a:t>stmt</a:t>
                      </a:r>
                      <a:r>
                        <a:rPr lang="en-US" sz="1300" baseline="0" dirty="0">
                          <a:solidFill>
                            <a:srgbClr val="24292E"/>
                          </a:solidFill>
                          <a:effectLst/>
                          <a:latin typeface="SFMono-Regular"/>
                        </a:rPr>
                        <a:t> </a:t>
                      </a:r>
                      <a:r>
                        <a:rPr lang="en-US" sz="1300" baseline="0" dirty="0">
                          <a:solidFill>
                            <a:srgbClr val="D73A49"/>
                          </a:solidFill>
                          <a:effectLst/>
                          <a:latin typeface="SFMono-Regular"/>
                        </a:rPr>
                        <a:t>=</a:t>
                      </a:r>
                      <a:r>
                        <a:rPr lang="en-US" sz="1300" baseline="0" dirty="0">
                          <a:solidFill>
                            <a:srgbClr val="24292E"/>
                          </a:solidFill>
                          <a:effectLst/>
                          <a:latin typeface="SFMono-Regular"/>
                        </a:rPr>
                        <a:t> </a:t>
                      </a:r>
                      <a:r>
                        <a:rPr lang="en-US" sz="1300" baseline="0" dirty="0" err="1">
                          <a:solidFill>
                            <a:srgbClr val="24292E"/>
                          </a:solidFill>
                          <a:effectLst/>
                          <a:latin typeface="SFMono-Regular"/>
                        </a:rPr>
                        <a:t>con</a:t>
                      </a:r>
                      <a:r>
                        <a:rPr lang="en-US" sz="1300" baseline="0" dirty="0" err="1">
                          <a:solidFill>
                            <a:srgbClr val="D73A49"/>
                          </a:solidFill>
                          <a:effectLst/>
                          <a:latin typeface="SFMono-Regular"/>
                        </a:rPr>
                        <a:t>.</a:t>
                      </a:r>
                      <a:r>
                        <a:rPr lang="en-US" sz="1300" baseline="0" dirty="0" err="1">
                          <a:solidFill>
                            <a:srgbClr val="24292E"/>
                          </a:solidFill>
                          <a:effectLst/>
                          <a:latin typeface="SFMono-Regular"/>
                        </a:rPr>
                        <a:t>prepareStatement</a:t>
                      </a:r>
                      <a:r>
                        <a:rPr lang="en-US" sz="1300" baseline="0" dirty="0">
                          <a:solidFill>
                            <a:srgbClr val="24292E"/>
                          </a:solidFill>
                          <a:effectLst/>
                          <a:latin typeface="SFMono-Regular"/>
                        </a:rPr>
                        <a:t>(</a:t>
                      </a:r>
                      <a:r>
                        <a:rPr lang="en-US" sz="1300" baseline="0" dirty="0">
                          <a:solidFill>
                            <a:srgbClr val="032F62"/>
                          </a:solidFill>
                          <a:effectLst/>
                          <a:latin typeface="SFMono-Regular"/>
                        </a:rPr>
                        <a:t>"insert into user(</a:t>
                      </a:r>
                      <a:r>
                        <a:rPr lang="en-US" sz="1300" baseline="0" dirty="0" err="1">
                          <a:solidFill>
                            <a:srgbClr val="032F62"/>
                          </a:solidFill>
                          <a:effectLst/>
                          <a:latin typeface="SFMono-Regular"/>
                        </a:rPr>
                        <a:t>name,email</a:t>
                      </a:r>
                      <a:r>
                        <a:rPr lang="en-US" sz="1300" baseline="0" dirty="0">
                          <a:solidFill>
                            <a:srgbClr val="032F62"/>
                          </a:solidFill>
                          <a:effectLst/>
                          <a:latin typeface="SFMono-Regular"/>
                        </a:rPr>
                        <a:t>) values(?,?)"</a:t>
                      </a:r>
                      <a:r>
                        <a:rPr lang="en-US" sz="1300" baseline="0" dirty="0">
                          <a:solidFill>
                            <a:srgbClr val="24292E"/>
                          </a:solidFill>
                          <a:effectLst/>
                          <a:latin typeface="SFMono-Regular"/>
                        </a:rPr>
                        <a:t>);</a:t>
                      </a:r>
                    </a:p>
                  </a:txBody>
                  <a:tcPr marL="25393" marR="25393" marT="18283" marB="18283">
                    <a:lnL>
                      <a:noFill/>
                    </a:lnL>
                    <a:lnR>
                      <a:noFill/>
                    </a:lnR>
                    <a:lnT>
                      <a:noFill/>
                    </a:lnT>
                    <a:lnB>
                      <a:noFill/>
                    </a:lnB>
                    <a:solidFill>
                      <a:srgbClr val="FFFFFF"/>
                    </a:solidFill>
                  </a:tcPr>
                </a:tc>
                <a:extLst>
                  <a:ext uri="{0D108BD9-81ED-4DB2-BD59-A6C34878D82A}">
                    <a16:rowId xmlns:a16="http://schemas.microsoft.com/office/drawing/2014/main" val="1741998911"/>
                  </a:ext>
                </a:extLst>
              </a:tr>
              <a:tr h="352788">
                <a:tc>
                  <a:txBody>
                    <a:bodyPr/>
                    <a:lstStyle/>
                    <a:p>
                      <a:pPr algn="r" fontAlgn="t"/>
                      <a:endParaRPr lang="zh-CN" altLang="en-US" sz="1300" baseline="0" dirty="0">
                        <a:effectLst/>
                        <a:latin typeface="SFMono-Regular"/>
                      </a:endParaRPr>
                    </a:p>
                  </a:txBody>
                  <a:tcPr marL="25393" marR="25393" marT="18283" marB="18283">
                    <a:lnL>
                      <a:noFill/>
                    </a:lnL>
                    <a:lnR>
                      <a:noFill/>
                    </a:lnR>
                    <a:lnT>
                      <a:noFill/>
                    </a:lnT>
                    <a:lnB>
                      <a:noFill/>
                    </a:lnB>
                    <a:solidFill>
                      <a:srgbClr val="FFFFFF"/>
                    </a:solidFill>
                  </a:tcPr>
                </a:tc>
                <a:tc>
                  <a:txBody>
                    <a:bodyPr/>
                    <a:lstStyle/>
                    <a:p>
                      <a:pPr fontAlgn="t"/>
                      <a:r>
                        <a:rPr lang="en-US" sz="1300" baseline="0">
                          <a:solidFill>
                            <a:srgbClr val="24292E"/>
                          </a:solidFill>
                          <a:effectLst/>
                          <a:latin typeface="SFMono-Regular"/>
                        </a:rPr>
                        <a:t>String sql </a:t>
                      </a:r>
                      <a:r>
                        <a:rPr lang="en-US" sz="1300" baseline="0">
                          <a:solidFill>
                            <a:srgbClr val="D73A49"/>
                          </a:solidFill>
                          <a:effectLst/>
                          <a:latin typeface="SFMono-Regular"/>
                        </a:rPr>
                        <a:t>=</a:t>
                      </a:r>
                      <a:r>
                        <a:rPr lang="en-US" sz="1300" baseline="0">
                          <a:solidFill>
                            <a:srgbClr val="24292E"/>
                          </a:solidFill>
                          <a:effectLst/>
                          <a:latin typeface="SFMono-Regular"/>
                        </a:rPr>
                        <a:t> </a:t>
                      </a:r>
                      <a:r>
                        <a:rPr lang="en-US" sz="1300" baseline="0">
                          <a:solidFill>
                            <a:srgbClr val="032F62"/>
                          </a:solidFill>
                          <a:effectLst/>
                          <a:latin typeface="SFMono-Regular"/>
                        </a:rPr>
                        <a:t>"insert into user(name,email)"</a:t>
                      </a:r>
                      <a:r>
                        <a:rPr lang="en-US" sz="1300" baseline="0">
                          <a:solidFill>
                            <a:srgbClr val="24292E"/>
                          </a:solidFill>
                          <a:effectLst/>
                          <a:latin typeface="SFMono-Regular"/>
                        </a:rPr>
                        <a:t> </a:t>
                      </a:r>
                      <a:r>
                        <a:rPr lang="en-US" sz="1300" baseline="0">
                          <a:solidFill>
                            <a:srgbClr val="D73A49"/>
                          </a:solidFill>
                          <a:effectLst/>
                          <a:latin typeface="SFMono-Regular"/>
                        </a:rPr>
                        <a:t>+</a:t>
                      </a:r>
                      <a:r>
                        <a:rPr lang="en-US" sz="1300" baseline="0">
                          <a:solidFill>
                            <a:srgbClr val="24292E"/>
                          </a:solidFill>
                          <a:effectLst/>
                          <a:latin typeface="SFMono-Regular"/>
                        </a:rPr>
                        <a:t> </a:t>
                      </a:r>
                      <a:r>
                        <a:rPr lang="en-US" sz="1300" baseline="0">
                          <a:solidFill>
                            <a:srgbClr val="032F62"/>
                          </a:solidFill>
                          <a:effectLst/>
                          <a:latin typeface="SFMono-Regular"/>
                        </a:rPr>
                        <a:t>" values ('111', '111')"</a:t>
                      </a:r>
                      <a:r>
                        <a:rPr lang="en-US" sz="1300" baseline="0">
                          <a:solidFill>
                            <a:srgbClr val="24292E"/>
                          </a:solidFill>
                          <a:effectLst/>
                          <a:latin typeface="SFMono-Regular"/>
                        </a:rPr>
                        <a:t>; </a:t>
                      </a:r>
                      <a:r>
                        <a:rPr lang="en-US" sz="1300" baseline="0">
                          <a:solidFill>
                            <a:srgbClr val="6A737D"/>
                          </a:solidFill>
                          <a:effectLst/>
                          <a:latin typeface="SFMono-Regular"/>
                        </a:rPr>
                        <a:t>// </a:t>
                      </a:r>
                      <a:r>
                        <a:rPr lang="zh-CN" altLang="en-US" sz="1300" baseline="0">
                          <a:solidFill>
                            <a:srgbClr val="6A737D"/>
                          </a:solidFill>
                          <a:effectLst/>
                          <a:latin typeface="SFMono-Regular"/>
                        </a:rPr>
                        <a:t>插入数据的</a:t>
                      </a:r>
                      <a:r>
                        <a:rPr lang="en-US" sz="1300" baseline="0">
                          <a:solidFill>
                            <a:srgbClr val="6A737D"/>
                          </a:solidFill>
                          <a:effectLst/>
                          <a:latin typeface="SFMono-Regular"/>
                        </a:rPr>
                        <a:t>sql</a:t>
                      </a:r>
                      <a:r>
                        <a:rPr lang="zh-CN" altLang="en-US" sz="1300" baseline="0">
                          <a:solidFill>
                            <a:srgbClr val="6A737D"/>
                          </a:solidFill>
                          <a:effectLst/>
                          <a:latin typeface="SFMono-Regular"/>
                        </a:rPr>
                        <a:t>语句 </a:t>
                      </a:r>
                      <a:endParaRPr lang="zh-CN" altLang="en-US" sz="1300" baseline="0">
                        <a:solidFill>
                          <a:srgbClr val="24292E"/>
                        </a:solidFill>
                        <a:effectLst/>
                        <a:latin typeface="SFMono-Regular"/>
                      </a:endParaRPr>
                    </a:p>
                  </a:txBody>
                  <a:tcPr marL="25393" marR="25393" marT="18283" marB="18283">
                    <a:lnL>
                      <a:noFill/>
                    </a:lnL>
                    <a:lnR>
                      <a:noFill/>
                    </a:lnR>
                    <a:lnT>
                      <a:noFill/>
                    </a:lnT>
                    <a:lnB>
                      <a:noFill/>
                    </a:lnB>
                    <a:solidFill>
                      <a:srgbClr val="FFFFFF"/>
                    </a:solidFill>
                  </a:tcPr>
                </a:tc>
                <a:extLst>
                  <a:ext uri="{0D108BD9-81ED-4DB2-BD59-A6C34878D82A}">
                    <a16:rowId xmlns:a16="http://schemas.microsoft.com/office/drawing/2014/main" val="1690907469"/>
                  </a:ext>
                </a:extLst>
              </a:tr>
              <a:tr h="352788">
                <a:tc>
                  <a:txBody>
                    <a:bodyPr/>
                    <a:lstStyle/>
                    <a:p>
                      <a:pPr algn="r" fontAlgn="t"/>
                      <a:endParaRPr lang="zh-CN" altLang="en-US" sz="1300" baseline="0">
                        <a:effectLst/>
                        <a:latin typeface="SFMono-Regular"/>
                      </a:endParaRPr>
                    </a:p>
                  </a:txBody>
                  <a:tcPr marL="25393" marR="25393" marT="18283" marB="18283">
                    <a:lnL>
                      <a:noFill/>
                    </a:lnL>
                    <a:lnR>
                      <a:noFill/>
                    </a:lnR>
                    <a:lnT>
                      <a:noFill/>
                    </a:lnT>
                    <a:lnB>
                      <a:noFill/>
                    </a:lnB>
                    <a:solidFill>
                      <a:srgbClr val="FFFFFF"/>
                    </a:solidFill>
                  </a:tcPr>
                </a:tc>
                <a:tc>
                  <a:txBody>
                    <a:bodyPr/>
                    <a:lstStyle/>
                    <a:p>
                      <a:pPr fontAlgn="t"/>
                      <a:r>
                        <a:rPr lang="en-US" sz="1300" baseline="0">
                          <a:solidFill>
                            <a:srgbClr val="24292E"/>
                          </a:solidFill>
                          <a:effectLst/>
                          <a:latin typeface="SFMono-Regular"/>
                        </a:rPr>
                        <a:t>Statement stmt1 </a:t>
                      </a:r>
                      <a:r>
                        <a:rPr lang="en-US" sz="1300" baseline="0">
                          <a:solidFill>
                            <a:srgbClr val="D73A49"/>
                          </a:solidFill>
                          <a:effectLst/>
                          <a:latin typeface="SFMono-Regular"/>
                        </a:rPr>
                        <a:t>=</a:t>
                      </a:r>
                      <a:r>
                        <a:rPr lang="en-US" sz="1300" baseline="0">
                          <a:solidFill>
                            <a:srgbClr val="24292E"/>
                          </a:solidFill>
                          <a:effectLst/>
                          <a:latin typeface="SFMono-Regular"/>
                        </a:rPr>
                        <a:t>con</a:t>
                      </a:r>
                      <a:r>
                        <a:rPr lang="en-US" sz="1300" baseline="0">
                          <a:solidFill>
                            <a:srgbClr val="D73A49"/>
                          </a:solidFill>
                          <a:effectLst/>
                          <a:latin typeface="SFMono-Regular"/>
                        </a:rPr>
                        <a:t>.</a:t>
                      </a:r>
                      <a:r>
                        <a:rPr lang="en-US" sz="1300" baseline="0">
                          <a:solidFill>
                            <a:srgbClr val="24292E"/>
                          </a:solidFill>
                          <a:effectLst/>
                          <a:latin typeface="SFMono-Regular"/>
                        </a:rPr>
                        <a:t>createStatement(); </a:t>
                      </a:r>
                      <a:r>
                        <a:rPr lang="en-US" sz="1300" baseline="0">
                          <a:solidFill>
                            <a:srgbClr val="6A737D"/>
                          </a:solidFill>
                          <a:effectLst/>
                          <a:latin typeface="SFMono-Regular"/>
                        </a:rPr>
                        <a:t>// </a:t>
                      </a:r>
                      <a:r>
                        <a:rPr lang="zh-CN" altLang="en-US" sz="1300" baseline="0">
                          <a:solidFill>
                            <a:srgbClr val="6A737D"/>
                          </a:solidFill>
                          <a:effectLst/>
                          <a:latin typeface="SFMono-Regular"/>
                        </a:rPr>
                        <a:t>创建用于执行静态</a:t>
                      </a:r>
                      <a:r>
                        <a:rPr lang="en-US" sz="1300" baseline="0">
                          <a:solidFill>
                            <a:srgbClr val="6A737D"/>
                          </a:solidFill>
                          <a:effectLst/>
                          <a:latin typeface="SFMono-Regular"/>
                        </a:rPr>
                        <a:t>sql</a:t>
                      </a:r>
                      <a:r>
                        <a:rPr lang="zh-CN" altLang="en-US" sz="1300" baseline="0">
                          <a:solidFill>
                            <a:srgbClr val="6A737D"/>
                          </a:solidFill>
                          <a:effectLst/>
                          <a:latin typeface="SFMono-Regular"/>
                        </a:rPr>
                        <a:t>语句的</a:t>
                      </a:r>
                      <a:r>
                        <a:rPr lang="en-US" sz="1300" baseline="0">
                          <a:solidFill>
                            <a:srgbClr val="6A737D"/>
                          </a:solidFill>
                          <a:effectLst/>
                          <a:latin typeface="SFMono-Regular"/>
                        </a:rPr>
                        <a:t>Statement</a:t>
                      </a:r>
                      <a:r>
                        <a:rPr lang="zh-CN" altLang="en-US" sz="1300" baseline="0">
                          <a:solidFill>
                            <a:srgbClr val="6A737D"/>
                          </a:solidFill>
                          <a:effectLst/>
                          <a:latin typeface="SFMono-Regular"/>
                        </a:rPr>
                        <a:t>对象 </a:t>
                      </a:r>
                      <a:endParaRPr lang="zh-CN" altLang="en-US" sz="1300" baseline="0">
                        <a:solidFill>
                          <a:srgbClr val="24292E"/>
                        </a:solidFill>
                        <a:effectLst/>
                        <a:latin typeface="SFMono-Regular"/>
                      </a:endParaRPr>
                    </a:p>
                  </a:txBody>
                  <a:tcPr marL="25393" marR="25393" marT="18283" marB="18283">
                    <a:lnL>
                      <a:noFill/>
                    </a:lnL>
                    <a:lnR>
                      <a:noFill/>
                    </a:lnR>
                    <a:lnT>
                      <a:noFill/>
                    </a:lnT>
                    <a:lnB>
                      <a:noFill/>
                    </a:lnB>
                    <a:solidFill>
                      <a:srgbClr val="FFFFFF"/>
                    </a:solidFill>
                  </a:tcPr>
                </a:tc>
                <a:extLst>
                  <a:ext uri="{0D108BD9-81ED-4DB2-BD59-A6C34878D82A}">
                    <a16:rowId xmlns:a16="http://schemas.microsoft.com/office/drawing/2014/main" val="3722047180"/>
                  </a:ext>
                </a:extLst>
              </a:tr>
              <a:tr h="352788">
                <a:tc>
                  <a:txBody>
                    <a:bodyPr/>
                    <a:lstStyle/>
                    <a:p>
                      <a:pPr algn="r" fontAlgn="t"/>
                      <a:endParaRPr lang="zh-CN" altLang="en-US" sz="1300" baseline="0">
                        <a:effectLst/>
                        <a:latin typeface="SFMono-Regular"/>
                      </a:endParaRPr>
                    </a:p>
                  </a:txBody>
                  <a:tcPr marL="25393" marR="25393" marT="18283" marB="18283">
                    <a:lnL>
                      <a:noFill/>
                    </a:lnL>
                    <a:lnR>
                      <a:noFill/>
                    </a:lnR>
                    <a:lnT>
                      <a:noFill/>
                    </a:lnT>
                    <a:lnB>
                      <a:noFill/>
                    </a:lnB>
                    <a:solidFill>
                      <a:srgbClr val="FFFFFF"/>
                    </a:solidFill>
                  </a:tcPr>
                </a:tc>
                <a:tc>
                  <a:txBody>
                    <a:bodyPr/>
                    <a:lstStyle/>
                    <a:p>
                      <a:pPr fontAlgn="t"/>
                      <a:r>
                        <a:rPr lang="en-US" sz="1300" baseline="0" dirty="0">
                          <a:solidFill>
                            <a:srgbClr val="D73A49"/>
                          </a:solidFill>
                          <a:effectLst/>
                          <a:latin typeface="SFMono-Regular"/>
                        </a:rPr>
                        <a:t>int</a:t>
                      </a:r>
                      <a:r>
                        <a:rPr lang="en-US" sz="1300" baseline="0" dirty="0">
                          <a:solidFill>
                            <a:srgbClr val="24292E"/>
                          </a:solidFill>
                          <a:effectLst/>
                          <a:latin typeface="SFMono-Regular"/>
                        </a:rPr>
                        <a:t> count </a:t>
                      </a:r>
                      <a:r>
                        <a:rPr lang="en-US" sz="1300" baseline="0" dirty="0">
                          <a:solidFill>
                            <a:srgbClr val="D73A49"/>
                          </a:solidFill>
                          <a:effectLst/>
                          <a:latin typeface="SFMono-Regular"/>
                        </a:rPr>
                        <a:t>=</a:t>
                      </a:r>
                      <a:r>
                        <a:rPr lang="en-US" sz="1300" baseline="0" dirty="0">
                          <a:solidFill>
                            <a:srgbClr val="24292E"/>
                          </a:solidFill>
                          <a:effectLst/>
                          <a:latin typeface="SFMono-Regular"/>
                        </a:rPr>
                        <a:t> stmt1</a:t>
                      </a:r>
                      <a:r>
                        <a:rPr lang="en-US" sz="1300" baseline="0" dirty="0">
                          <a:solidFill>
                            <a:srgbClr val="D73A49"/>
                          </a:solidFill>
                          <a:effectLst/>
                          <a:latin typeface="SFMono-Regular"/>
                        </a:rPr>
                        <a:t>.</a:t>
                      </a:r>
                      <a:r>
                        <a:rPr lang="en-US" sz="1300" baseline="0" dirty="0">
                          <a:solidFill>
                            <a:srgbClr val="24292E"/>
                          </a:solidFill>
                          <a:effectLst/>
                          <a:latin typeface="SFMono-Regular"/>
                        </a:rPr>
                        <a:t>executeUpdate(</a:t>
                      </a:r>
                      <a:r>
                        <a:rPr lang="en-US" sz="1300" baseline="0" dirty="0" err="1">
                          <a:solidFill>
                            <a:srgbClr val="24292E"/>
                          </a:solidFill>
                          <a:effectLst/>
                          <a:latin typeface="SFMono-Regular"/>
                        </a:rPr>
                        <a:t>sql</a:t>
                      </a:r>
                      <a:r>
                        <a:rPr lang="en-US" sz="1300" baseline="0" dirty="0">
                          <a:solidFill>
                            <a:srgbClr val="24292E"/>
                          </a:solidFill>
                          <a:effectLst/>
                          <a:latin typeface="SFMono-Regular"/>
                        </a:rPr>
                        <a:t>); </a:t>
                      </a:r>
                      <a:r>
                        <a:rPr lang="en-US" sz="1300" baseline="0" dirty="0">
                          <a:solidFill>
                            <a:srgbClr val="6A737D"/>
                          </a:solidFill>
                          <a:effectLst/>
                          <a:latin typeface="SFMono-Regular"/>
                        </a:rPr>
                        <a:t>// </a:t>
                      </a:r>
                      <a:r>
                        <a:rPr lang="zh-CN" altLang="en-US" sz="1300" baseline="0" dirty="0">
                          <a:solidFill>
                            <a:srgbClr val="6A737D"/>
                          </a:solidFill>
                          <a:effectLst/>
                          <a:latin typeface="SFMono-Regular"/>
                        </a:rPr>
                        <a:t>执行插入操作的</a:t>
                      </a:r>
                      <a:r>
                        <a:rPr lang="en-US" sz="1300" baseline="0" dirty="0" err="1">
                          <a:solidFill>
                            <a:srgbClr val="6A737D"/>
                          </a:solidFill>
                          <a:effectLst/>
                          <a:latin typeface="SFMono-Regular"/>
                        </a:rPr>
                        <a:t>sql</a:t>
                      </a:r>
                      <a:r>
                        <a:rPr lang="zh-CN" altLang="en-US" sz="1300" baseline="0" dirty="0">
                          <a:solidFill>
                            <a:srgbClr val="6A737D"/>
                          </a:solidFill>
                          <a:effectLst/>
                          <a:latin typeface="SFMono-Regular"/>
                        </a:rPr>
                        <a:t>语句，并返回插入数据的个数 </a:t>
                      </a:r>
                      <a:endParaRPr lang="zh-CN" altLang="en-US" sz="1300" baseline="0" dirty="0">
                        <a:solidFill>
                          <a:srgbClr val="24292E"/>
                        </a:solidFill>
                        <a:effectLst/>
                        <a:latin typeface="SFMono-Regular"/>
                      </a:endParaRPr>
                    </a:p>
                  </a:txBody>
                  <a:tcPr marL="25393" marR="25393" marT="18283" marB="18283">
                    <a:lnL>
                      <a:noFill/>
                    </a:lnL>
                    <a:lnR>
                      <a:noFill/>
                    </a:lnR>
                    <a:lnT>
                      <a:noFill/>
                    </a:lnT>
                    <a:lnB>
                      <a:noFill/>
                    </a:lnB>
                    <a:solidFill>
                      <a:srgbClr val="FFFFFF"/>
                    </a:solidFill>
                  </a:tcPr>
                </a:tc>
                <a:extLst>
                  <a:ext uri="{0D108BD9-81ED-4DB2-BD59-A6C34878D82A}">
                    <a16:rowId xmlns:a16="http://schemas.microsoft.com/office/drawing/2014/main" val="1889248140"/>
                  </a:ext>
                </a:extLst>
              </a:tr>
              <a:tr h="226425">
                <a:tc>
                  <a:txBody>
                    <a:bodyPr/>
                    <a:lstStyle/>
                    <a:p>
                      <a:pPr algn="r" fontAlgn="t"/>
                      <a:endParaRPr lang="zh-CN" altLang="en-US" sz="1300" baseline="0">
                        <a:effectLst/>
                        <a:latin typeface="SFMono-Regular"/>
                      </a:endParaRPr>
                    </a:p>
                  </a:txBody>
                  <a:tcPr marL="25393" marR="25393" marT="18283" marB="18283">
                    <a:lnL>
                      <a:noFill/>
                    </a:lnL>
                    <a:lnR>
                      <a:noFill/>
                    </a:lnR>
                    <a:lnT>
                      <a:noFill/>
                    </a:lnT>
                    <a:lnB>
                      <a:noFill/>
                    </a:lnB>
                    <a:solidFill>
                      <a:srgbClr val="FFFFFF"/>
                    </a:solidFill>
                  </a:tcPr>
                </a:tc>
                <a:tc>
                  <a:txBody>
                    <a:bodyPr/>
                    <a:lstStyle/>
                    <a:p>
                      <a:pPr fontAlgn="t"/>
                      <a:endParaRPr lang="zh-CN" altLang="en-US" sz="1300" baseline="0" dirty="0">
                        <a:solidFill>
                          <a:srgbClr val="24292E"/>
                        </a:solidFill>
                        <a:effectLst/>
                        <a:latin typeface="SFMono-Regular"/>
                      </a:endParaRPr>
                    </a:p>
                  </a:txBody>
                  <a:tcPr marL="25393" marR="25393" marT="18283" marB="18283">
                    <a:lnL>
                      <a:noFill/>
                    </a:lnL>
                    <a:lnR>
                      <a:noFill/>
                    </a:lnR>
                    <a:lnT>
                      <a:noFill/>
                    </a:lnT>
                    <a:lnB>
                      <a:noFill/>
                    </a:lnB>
                    <a:solidFill>
                      <a:srgbClr val="FFFFFF"/>
                    </a:solidFill>
                  </a:tcPr>
                </a:tc>
                <a:extLst>
                  <a:ext uri="{0D108BD9-81ED-4DB2-BD59-A6C34878D82A}">
                    <a16:rowId xmlns:a16="http://schemas.microsoft.com/office/drawing/2014/main" val="204345453"/>
                  </a:ext>
                </a:extLst>
              </a:tr>
              <a:tr h="226425">
                <a:tc>
                  <a:txBody>
                    <a:bodyPr/>
                    <a:lstStyle/>
                    <a:p>
                      <a:pPr algn="r" fontAlgn="t"/>
                      <a:endParaRPr lang="zh-CN" altLang="en-US" sz="1300" baseline="0">
                        <a:effectLst/>
                        <a:latin typeface="SFMono-Regular"/>
                      </a:endParaRPr>
                    </a:p>
                  </a:txBody>
                  <a:tcPr marL="25393" marR="25393" marT="18283" marB="18283">
                    <a:lnL>
                      <a:noFill/>
                    </a:lnL>
                    <a:lnR>
                      <a:noFill/>
                    </a:lnR>
                    <a:lnT>
                      <a:noFill/>
                    </a:lnT>
                    <a:lnB>
                      <a:noFill/>
                    </a:lnB>
                    <a:solidFill>
                      <a:srgbClr val="FFFFFF"/>
                    </a:solidFill>
                  </a:tcPr>
                </a:tc>
                <a:tc>
                  <a:txBody>
                    <a:bodyPr/>
                    <a:lstStyle/>
                    <a:p>
                      <a:pPr fontAlgn="t"/>
                      <a:endParaRPr lang="zh-CN" altLang="en-US" sz="1300" baseline="0">
                        <a:solidFill>
                          <a:srgbClr val="24292E"/>
                        </a:solidFill>
                        <a:effectLst/>
                        <a:latin typeface="SFMono-Regular"/>
                      </a:endParaRPr>
                    </a:p>
                  </a:txBody>
                  <a:tcPr marL="25393" marR="25393" marT="18283" marB="18283">
                    <a:lnL>
                      <a:noFill/>
                    </a:lnL>
                    <a:lnR>
                      <a:noFill/>
                    </a:lnR>
                    <a:lnT>
                      <a:noFill/>
                    </a:lnT>
                    <a:lnB>
                      <a:noFill/>
                    </a:lnB>
                    <a:solidFill>
                      <a:srgbClr val="FFFFFF"/>
                    </a:solidFill>
                  </a:tcPr>
                </a:tc>
                <a:extLst>
                  <a:ext uri="{0D108BD9-81ED-4DB2-BD59-A6C34878D82A}">
                    <a16:rowId xmlns:a16="http://schemas.microsoft.com/office/drawing/2014/main" val="2706292830"/>
                  </a:ext>
                </a:extLst>
              </a:tr>
              <a:tr h="226425">
                <a:tc>
                  <a:txBody>
                    <a:bodyPr/>
                    <a:lstStyle/>
                    <a:p>
                      <a:pPr algn="r" fontAlgn="t"/>
                      <a:endParaRPr lang="zh-CN" altLang="en-US" sz="1300" baseline="0">
                        <a:effectLst/>
                        <a:latin typeface="SFMono-Regular"/>
                      </a:endParaRPr>
                    </a:p>
                  </a:txBody>
                  <a:tcPr marL="25393" marR="25393" marT="18283" marB="18283">
                    <a:lnL>
                      <a:noFill/>
                    </a:lnL>
                    <a:lnR>
                      <a:noFill/>
                    </a:lnR>
                    <a:lnT>
                      <a:noFill/>
                    </a:lnT>
                    <a:lnB>
                      <a:noFill/>
                    </a:lnB>
                    <a:solidFill>
                      <a:srgbClr val="FFFFFF"/>
                    </a:solidFill>
                  </a:tcPr>
                </a:tc>
                <a:tc>
                  <a:txBody>
                    <a:bodyPr/>
                    <a:lstStyle/>
                    <a:p>
                      <a:pPr fontAlgn="t"/>
                      <a:r>
                        <a:rPr lang="en-US" sz="1300" baseline="0">
                          <a:solidFill>
                            <a:srgbClr val="24292E"/>
                          </a:solidFill>
                          <a:effectLst/>
                          <a:latin typeface="SFMono-Regular"/>
                        </a:rPr>
                        <a:t>stmt</a:t>
                      </a:r>
                      <a:r>
                        <a:rPr lang="en-US" sz="1300" baseline="0">
                          <a:solidFill>
                            <a:srgbClr val="D73A49"/>
                          </a:solidFill>
                          <a:effectLst/>
                          <a:latin typeface="SFMono-Regular"/>
                        </a:rPr>
                        <a:t>.</a:t>
                      </a:r>
                      <a:r>
                        <a:rPr lang="en-US" sz="1300" baseline="0">
                          <a:solidFill>
                            <a:srgbClr val="24292E"/>
                          </a:solidFill>
                          <a:effectLst/>
                          <a:latin typeface="SFMono-Regular"/>
                        </a:rPr>
                        <a:t>setString(</a:t>
                      </a:r>
                      <a:r>
                        <a:rPr lang="en-US" sz="1300" baseline="0">
                          <a:solidFill>
                            <a:srgbClr val="005CC5"/>
                          </a:solidFill>
                          <a:effectLst/>
                          <a:latin typeface="SFMono-Regular"/>
                        </a:rPr>
                        <a:t>1</a:t>
                      </a:r>
                      <a:r>
                        <a:rPr lang="en-US" sz="1300" baseline="0">
                          <a:solidFill>
                            <a:srgbClr val="24292E"/>
                          </a:solidFill>
                          <a:effectLst/>
                          <a:latin typeface="SFMono-Regular"/>
                        </a:rPr>
                        <a:t>, </a:t>
                      </a:r>
                      <a:r>
                        <a:rPr lang="en-US" sz="1300" baseline="0">
                          <a:solidFill>
                            <a:srgbClr val="005CC5"/>
                          </a:solidFill>
                          <a:effectLst/>
                          <a:latin typeface="SFMono-Regular"/>
                        </a:rPr>
                        <a:t>this</a:t>
                      </a:r>
                      <a:r>
                        <a:rPr lang="en-US" sz="1300" baseline="0">
                          <a:solidFill>
                            <a:srgbClr val="D73A49"/>
                          </a:solidFill>
                          <a:effectLst/>
                          <a:latin typeface="SFMono-Regular"/>
                        </a:rPr>
                        <a:t>.</a:t>
                      </a:r>
                      <a:r>
                        <a:rPr lang="en-US" sz="1300" baseline="0">
                          <a:solidFill>
                            <a:srgbClr val="24292E"/>
                          </a:solidFill>
                          <a:effectLst/>
                          <a:latin typeface="SFMono-Regular"/>
                        </a:rPr>
                        <a:t>getUserName());</a:t>
                      </a:r>
                    </a:p>
                  </a:txBody>
                  <a:tcPr marL="25393" marR="25393" marT="18283" marB="18283">
                    <a:lnL>
                      <a:noFill/>
                    </a:lnL>
                    <a:lnR>
                      <a:noFill/>
                    </a:lnR>
                    <a:lnT>
                      <a:noFill/>
                    </a:lnT>
                    <a:lnB>
                      <a:noFill/>
                    </a:lnB>
                    <a:solidFill>
                      <a:srgbClr val="FFFFFF"/>
                    </a:solidFill>
                  </a:tcPr>
                </a:tc>
                <a:extLst>
                  <a:ext uri="{0D108BD9-81ED-4DB2-BD59-A6C34878D82A}">
                    <a16:rowId xmlns:a16="http://schemas.microsoft.com/office/drawing/2014/main" val="824089548"/>
                  </a:ext>
                </a:extLst>
              </a:tr>
              <a:tr h="226425">
                <a:tc>
                  <a:txBody>
                    <a:bodyPr/>
                    <a:lstStyle/>
                    <a:p>
                      <a:pPr algn="r" fontAlgn="t"/>
                      <a:endParaRPr lang="zh-CN" altLang="en-US" sz="1300" baseline="0">
                        <a:effectLst/>
                        <a:latin typeface="SFMono-Regular"/>
                      </a:endParaRPr>
                    </a:p>
                  </a:txBody>
                  <a:tcPr marL="25393" marR="25393" marT="18283" marB="18283">
                    <a:lnL>
                      <a:noFill/>
                    </a:lnL>
                    <a:lnR>
                      <a:noFill/>
                    </a:lnR>
                    <a:lnT>
                      <a:noFill/>
                    </a:lnT>
                    <a:lnB>
                      <a:noFill/>
                    </a:lnB>
                    <a:solidFill>
                      <a:srgbClr val="FFFFFF"/>
                    </a:solidFill>
                  </a:tcPr>
                </a:tc>
                <a:tc>
                  <a:txBody>
                    <a:bodyPr/>
                    <a:lstStyle/>
                    <a:p>
                      <a:pPr fontAlgn="t"/>
                      <a:r>
                        <a:rPr lang="en-US" sz="1300" baseline="0">
                          <a:solidFill>
                            <a:srgbClr val="24292E"/>
                          </a:solidFill>
                          <a:effectLst/>
                          <a:latin typeface="SFMono-Regular"/>
                        </a:rPr>
                        <a:t>stmt</a:t>
                      </a:r>
                      <a:r>
                        <a:rPr lang="en-US" sz="1300" baseline="0">
                          <a:solidFill>
                            <a:srgbClr val="D73A49"/>
                          </a:solidFill>
                          <a:effectLst/>
                          <a:latin typeface="SFMono-Regular"/>
                        </a:rPr>
                        <a:t>.</a:t>
                      </a:r>
                      <a:r>
                        <a:rPr lang="en-US" sz="1300" baseline="0">
                          <a:solidFill>
                            <a:srgbClr val="24292E"/>
                          </a:solidFill>
                          <a:effectLst/>
                          <a:latin typeface="SFMono-Regular"/>
                        </a:rPr>
                        <a:t>setString(</a:t>
                      </a:r>
                      <a:r>
                        <a:rPr lang="en-US" sz="1300" baseline="0">
                          <a:solidFill>
                            <a:srgbClr val="005CC5"/>
                          </a:solidFill>
                          <a:effectLst/>
                          <a:latin typeface="SFMono-Regular"/>
                        </a:rPr>
                        <a:t>2</a:t>
                      </a:r>
                      <a:r>
                        <a:rPr lang="en-US" sz="1300" baseline="0">
                          <a:solidFill>
                            <a:srgbClr val="24292E"/>
                          </a:solidFill>
                          <a:effectLst/>
                          <a:latin typeface="SFMono-Regular"/>
                        </a:rPr>
                        <a:t>, </a:t>
                      </a:r>
                      <a:r>
                        <a:rPr lang="en-US" sz="1300" baseline="0">
                          <a:solidFill>
                            <a:srgbClr val="005CC5"/>
                          </a:solidFill>
                          <a:effectLst/>
                          <a:latin typeface="SFMono-Regular"/>
                        </a:rPr>
                        <a:t>this</a:t>
                      </a:r>
                      <a:r>
                        <a:rPr lang="en-US" sz="1300" baseline="0">
                          <a:solidFill>
                            <a:srgbClr val="D73A49"/>
                          </a:solidFill>
                          <a:effectLst/>
                          <a:latin typeface="SFMono-Regular"/>
                        </a:rPr>
                        <a:t>.</a:t>
                      </a:r>
                      <a:r>
                        <a:rPr lang="en-US" sz="1300" baseline="0">
                          <a:solidFill>
                            <a:srgbClr val="24292E"/>
                          </a:solidFill>
                          <a:effectLst/>
                          <a:latin typeface="SFMono-Regular"/>
                        </a:rPr>
                        <a:t>getEmail());</a:t>
                      </a:r>
                    </a:p>
                  </a:txBody>
                  <a:tcPr marL="25393" marR="25393" marT="18283" marB="18283">
                    <a:lnL>
                      <a:noFill/>
                    </a:lnL>
                    <a:lnR>
                      <a:noFill/>
                    </a:lnR>
                    <a:lnT>
                      <a:noFill/>
                    </a:lnT>
                    <a:lnB>
                      <a:noFill/>
                    </a:lnB>
                    <a:solidFill>
                      <a:srgbClr val="FFFFFF"/>
                    </a:solidFill>
                  </a:tcPr>
                </a:tc>
                <a:extLst>
                  <a:ext uri="{0D108BD9-81ED-4DB2-BD59-A6C34878D82A}">
                    <a16:rowId xmlns:a16="http://schemas.microsoft.com/office/drawing/2014/main" val="3348659661"/>
                  </a:ext>
                </a:extLst>
              </a:tr>
              <a:tr h="226425">
                <a:tc>
                  <a:txBody>
                    <a:bodyPr/>
                    <a:lstStyle/>
                    <a:p>
                      <a:pPr algn="r" fontAlgn="t"/>
                      <a:endParaRPr lang="zh-CN" altLang="en-US" sz="1300" baseline="0">
                        <a:effectLst/>
                        <a:latin typeface="SFMono-Regular"/>
                      </a:endParaRPr>
                    </a:p>
                  </a:txBody>
                  <a:tcPr marL="25393" marR="25393" marT="18283" marB="18283">
                    <a:lnL>
                      <a:noFill/>
                    </a:lnL>
                    <a:lnR>
                      <a:noFill/>
                    </a:lnR>
                    <a:lnT>
                      <a:noFill/>
                    </a:lnT>
                    <a:lnB>
                      <a:noFill/>
                    </a:lnB>
                    <a:solidFill>
                      <a:srgbClr val="FFFFFF"/>
                    </a:solidFill>
                  </a:tcPr>
                </a:tc>
                <a:tc>
                  <a:txBody>
                    <a:bodyPr/>
                    <a:lstStyle/>
                    <a:p>
                      <a:pPr fontAlgn="t"/>
                      <a:r>
                        <a:rPr lang="en-US" sz="1300" baseline="0" dirty="0">
                          <a:solidFill>
                            <a:srgbClr val="24292E"/>
                          </a:solidFill>
                          <a:effectLst/>
                          <a:latin typeface="SFMono-Regular"/>
                        </a:rPr>
                        <a:t>result </a:t>
                      </a:r>
                      <a:r>
                        <a:rPr lang="en-US" sz="1300" baseline="0" dirty="0">
                          <a:solidFill>
                            <a:srgbClr val="D73A49"/>
                          </a:solidFill>
                          <a:effectLst/>
                          <a:latin typeface="SFMono-Regular"/>
                        </a:rPr>
                        <a:t>=</a:t>
                      </a:r>
                      <a:r>
                        <a:rPr lang="en-US" sz="1300" baseline="0" dirty="0">
                          <a:solidFill>
                            <a:srgbClr val="24292E"/>
                          </a:solidFill>
                          <a:effectLst/>
                          <a:latin typeface="SFMono-Regular"/>
                        </a:rPr>
                        <a:t> </a:t>
                      </a:r>
                      <a:r>
                        <a:rPr lang="en-US" sz="1300" baseline="0" dirty="0" err="1">
                          <a:solidFill>
                            <a:srgbClr val="24292E"/>
                          </a:solidFill>
                          <a:effectLst/>
                          <a:latin typeface="SFMono-Regular"/>
                        </a:rPr>
                        <a:t>stmt</a:t>
                      </a:r>
                      <a:r>
                        <a:rPr lang="en-US" sz="1300" baseline="0" dirty="0" err="1">
                          <a:solidFill>
                            <a:srgbClr val="D73A49"/>
                          </a:solidFill>
                          <a:effectLst/>
                          <a:latin typeface="SFMono-Regular"/>
                        </a:rPr>
                        <a:t>.</a:t>
                      </a:r>
                      <a:r>
                        <a:rPr lang="en-US" sz="1300" baseline="0" dirty="0" err="1">
                          <a:solidFill>
                            <a:srgbClr val="24292E"/>
                          </a:solidFill>
                          <a:effectLst/>
                          <a:latin typeface="SFMono-Regular"/>
                        </a:rPr>
                        <a:t>executeUpdate</a:t>
                      </a:r>
                      <a:r>
                        <a:rPr lang="en-US" sz="1300" baseline="0" dirty="0">
                          <a:solidFill>
                            <a:srgbClr val="24292E"/>
                          </a:solidFill>
                          <a:effectLst/>
                          <a:latin typeface="SFMono-Regular"/>
                        </a:rPr>
                        <a:t>();}</a:t>
                      </a:r>
                    </a:p>
                  </a:txBody>
                  <a:tcPr marL="25393" marR="25393" marT="18283" marB="18283">
                    <a:lnL>
                      <a:noFill/>
                    </a:lnL>
                    <a:lnR>
                      <a:noFill/>
                    </a:lnR>
                    <a:lnT>
                      <a:noFill/>
                    </a:lnT>
                    <a:lnB>
                      <a:noFill/>
                    </a:lnB>
                    <a:solidFill>
                      <a:srgbClr val="FFFFFF"/>
                    </a:solidFill>
                  </a:tcPr>
                </a:tc>
                <a:extLst>
                  <a:ext uri="{0D108BD9-81ED-4DB2-BD59-A6C34878D82A}">
                    <a16:rowId xmlns:a16="http://schemas.microsoft.com/office/drawing/2014/main" val="2308005237"/>
                  </a:ext>
                </a:extLst>
              </a:tr>
              <a:tr h="226425">
                <a:tc>
                  <a:txBody>
                    <a:bodyPr/>
                    <a:lstStyle/>
                    <a:p>
                      <a:pPr algn="l" fontAlgn="t"/>
                      <a:r>
                        <a:rPr lang="en-US" altLang="zh-CN" sz="1300" baseline="0" dirty="0">
                          <a:solidFill>
                            <a:srgbClr val="FF0000"/>
                          </a:solidFill>
                          <a:effectLst/>
                          <a:latin typeface="SFMono-Regular"/>
                        </a:rPr>
                        <a:t>catch</a:t>
                      </a:r>
                      <a:endParaRPr lang="zh-CN" altLang="en-US" sz="1300" baseline="0" dirty="0">
                        <a:solidFill>
                          <a:srgbClr val="FF0000"/>
                        </a:solidFill>
                        <a:effectLst/>
                        <a:latin typeface="SFMono-Regular"/>
                      </a:endParaRPr>
                    </a:p>
                  </a:txBody>
                  <a:tcPr marL="25393" marR="25393" marT="18283" marB="18283">
                    <a:lnL>
                      <a:noFill/>
                    </a:lnL>
                    <a:lnR>
                      <a:noFill/>
                    </a:lnR>
                    <a:lnT>
                      <a:noFill/>
                    </a:lnT>
                    <a:lnB>
                      <a:noFill/>
                    </a:lnB>
                    <a:solidFill>
                      <a:srgbClr val="FFFFFF"/>
                    </a:solidFill>
                  </a:tcPr>
                </a:tc>
                <a:tc>
                  <a:txBody>
                    <a:bodyPr/>
                    <a:lstStyle/>
                    <a:p>
                      <a:pPr fontAlgn="t"/>
                      <a:r>
                        <a:rPr lang="en-US" sz="1300" baseline="0" dirty="0">
                          <a:solidFill>
                            <a:srgbClr val="24292E"/>
                          </a:solidFill>
                          <a:effectLst/>
                          <a:latin typeface="SFMono-Regular"/>
                        </a:rPr>
                        <a:t>(Exception e) {</a:t>
                      </a:r>
                    </a:p>
                  </a:txBody>
                  <a:tcPr marL="25393" marR="25393" marT="18283" marB="18283">
                    <a:lnL>
                      <a:noFill/>
                    </a:lnL>
                    <a:lnR>
                      <a:noFill/>
                    </a:lnR>
                    <a:lnT>
                      <a:noFill/>
                    </a:lnT>
                    <a:lnB>
                      <a:noFill/>
                    </a:lnB>
                    <a:solidFill>
                      <a:srgbClr val="FFFFFF"/>
                    </a:solidFill>
                  </a:tcPr>
                </a:tc>
                <a:extLst>
                  <a:ext uri="{0D108BD9-81ED-4DB2-BD59-A6C34878D82A}">
                    <a16:rowId xmlns:a16="http://schemas.microsoft.com/office/drawing/2014/main" val="1161519913"/>
                  </a:ext>
                </a:extLst>
              </a:tr>
              <a:tr h="226425">
                <a:tc>
                  <a:txBody>
                    <a:bodyPr/>
                    <a:lstStyle/>
                    <a:p>
                      <a:pPr algn="r" fontAlgn="t"/>
                      <a:endParaRPr lang="zh-CN" altLang="en-US" sz="1300" baseline="0">
                        <a:effectLst/>
                        <a:latin typeface="SFMono-Regular"/>
                      </a:endParaRPr>
                    </a:p>
                  </a:txBody>
                  <a:tcPr marL="25393" marR="25393" marT="18283" marB="18283">
                    <a:lnL>
                      <a:noFill/>
                    </a:lnL>
                    <a:lnR>
                      <a:noFill/>
                    </a:lnR>
                    <a:lnT>
                      <a:noFill/>
                    </a:lnT>
                    <a:lnB>
                      <a:noFill/>
                    </a:lnB>
                    <a:solidFill>
                      <a:srgbClr val="FFFFFF"/>
                    </a:solidFill>
                  </a:tcPr>
                </a:tc>
                <a:tc>
                  <a:txBody>
                    <a:bodyPr/>
                    <a:lstStyle/>
                    <a:p>
                      <a:pPr fontAlgn="t"/>
                      <a:r>
                        <a:rPr lang="en-US" sz="1300" baseline="0">
                          <a:solidFill>
                            <a:srgbClr val="24292E"/>
                          </a:solidFill>
                          <a:effectLst/>
                          <a:latin typeface="SFMono-Regular"/>
                        </a:rPr>
                        <a:t>System</a:t>
                      </a:r>
                      <a:r>
                        <a:rPr lang="en-US" sz="1300" baseline="0">
                          <a:solidFill>
                            <a:srgbClr val="D73A49"/>
                          </a:solidFill>
                          <a:effectLst/>
                          <a:latin typeface="SFMono-Regular"/>
                        </a:rPr>
                        <a:t>.</a:t>
                      </a:r>
                      <a:r>
                        <a:rPr lang="en-US" sz="1300" baseline="0">
                          <a:solidFill>
                            <a:srgbClr val="24292E"/>
                          </a:solidFill>
                          <a:effectLst/>
                          <a:latin typeface="SFMono-Regular"/>
                        </a:rPr>
                        <a:t>err</a:t>
                      </a:r>
                      <a:r>
                        <a:rPr lang="en-US" sz="1300" baseline="0">
                          <a:solidFill>
                            <a:srgbClr val="D73A49"/>
                          </a:solidFill>
                          <a:effectLst/>
                          <a:latin typeface="SFMono-Regular"/>
                        </a:rPr>
                        <a:t>.</a:t>
                      </a:r>
                      <a:r>
                        <a:rPr lang="en-US" sz="1300" baseline="0">
                          <a:solidFill>
                            <a:srgbClr val="24292E"/>
                          </a:solidFill>
                          <a:effectLst/>
                          <a:latin typeface="SFMono-Regular"/>
                        </a:rPr>
                        <a:t>println(</a:t>
                      </a:r>
                      <a:r>
                        <a:rPr lang="en-US" sz="1300" baseline="0">
                          <a:solidFill>
                            <a:srgbClr val="032F62"/>
                          </a:solidFill>
                          <a:effectLst/>
                          <a:latin typeface="SFMono-Regular"/>
                        </a:rPr>
                        <a:t>"==============="</a:t>
                      </a:r>
                      <a:r>
                        <a:rPr lang="en-US" sz="1300" baseline="0">
                          <a:solidFill>
                            <a:srgbClr val="24292E"/>
                          </a:solidFill>
                          <a:effectLst/>
                          <a:latin typeface="SFMono-Regular"/>
                        </a:rPr>
                        <a:t>);</a:t>
                      </a:r>
                    </a:p>
                  </a:txBody>
                  <a:tcPr marL="25393" marR="25393" marT="18283" marB="18283">
                    <a:lnL>
                      <a:noFill/>
                    </a:lnL>
                    <a:lnR>
                      <a:noFill/>
                    </a:lnR>
                    <a:lnT>
                      <a:noFill/>
                    </a:lnT>
                    <a:lnB>
                      <a:noFill/>
                    </a:lnB>
                    <a:solidFill>
                      <a:srgbClr val="FFFFFF"/>
                    </a:solidFill>
                  </a:tcPr>
                </a:tc>
                <a:extLst>
                  <a:ext uri="{0D108BD9-81ED-4DB2-BD59-A6C34878D82A}">
                    <a16:rowId xmlns:a16="http://schemas.microsoft.com/office/drawing/2014/main" val="3065621811"/>
                  </a:ext>
                </a:extLst>
              </a:tr>
              <a:tr h="226425">
                <a:tc>
                  <a:txBody>
                    <a:bodyPr/>
                    <a:lstStyle/>
                    <a:p>
                      <a:pPr algn="r" fontAlgn="t"/>
                      <a:endParaRPr lang="zh-CN" altLang="en-US" sz="1300" baseline="0">
                        <a:effectLst/>
                        <a:latin typeface="SFMono-Regular"/>
                      </a:endParaRPr>
                    </a:p>
                  </a:txBody>
                  <a:tcPr marL="25393" marR="25393" marT="18283" marB="18283">
                    <a:lnL>
                      <a:noFill/>
                    </a:lnL>
                    <a:lnR>
                      <a:noFill/>
                    </a:lnR>
                    <a:lnT>
                      <a:noFill/>
                    </a:lnT>
                    <a:lnB>
                      <a:noFill/>
                    </a:lnB>
                    <a:solidFill>
                      <a:srgbClr val="FFFFFF"/>
                    </a:solidFill>
                  </a:tcPr>
                </a:tc>
                <a:tc>
                  <a:txBody>
                    <a:bodyPr/>
                    <a:lstStyle/>
                    <a:p>
                      <a:pPr fontAlgn="t"/>
                      <a:r>
                        <a:rPr lang="en-US" sz="1300" baseline="0">
                          <a:solidFill>
                            <a:srgbClr val="24292E"/>
                          </a:solidFill>
                          <a:effectLst/>
                          <a:latin typeface="SFMono-Regular"/>
                        </a:rPr>
                        <a:t>System</a:t>
                      </a:r>
                      <a:r>
                        <a:rPr lang="en-US" sz="1300" baseline="0">
                          <a:solidFill>
                            <a:srgbClr val="D73A49"/>
                          </a:solidFill>
                          <a:effectLst/>
                          <a:latin typeface="SFMono-Regular"/>
                        </a:rPr>
                        <a:t>.</a:t>
                      </a:r>
                      <a:r>
                        <a:rPr lang="en-US" sz="1300" baseline="0">
                          <a:solidFill>
                            <a:srgbClr val="24292E"/>
                          </a:solidFill>
                          <a:effectLst/>
                          <a:latin typeface="SFMono-Regular"/>
                        </a:rPr>
                        <a:t>out</a:t>
                      </a:r>
                      <a:r>
                        <a:rPr lang="en-US" sz="1300" baseline="0">
                          <a:solidFill>
                            <a:srgbClr val="D73A49"/>
                          </a:solidFill>
                          <a:effectLst/>
                          <a:latin typeface="SFMono-Regular"/>
                        </a:rPr>
                        <a:t>.</a:t>
                      </a:r>
                      <a:r>
                        <a:rPr lang="en-US" sz="1300" baseline="0">
                          <a:solidFill>
                            <a:srgbClr val="24292E"/>
                          </a:solidFill>
                          <a:effectLst/>
                          <a:latin typeface="SFMono-Regular"/>
                        </a:rPr>
                        <a:t>println(e);</a:t>
                      </a:r>
                    </a:p>
                  </a:txBody>
                  <a:tcPr marL="25393" marR="25393" marT="18283" marB="18283">
                    <a:lnL>
                      <a:noFill/>
                    </a:lnL>
                    <a:lnR>
                      <a:noFill/>
                    </a:lnR>
                    <a:lnT>
                      <a:noFill/>
                    </a:lnT>
                    <a:lnB>
                      <a:noFill/>
                    </a:lnB>
                    <a:solidFill>
                      <a:srgbClr val="FFFFFF"/>
                    </a:solidFill>
                  </a:tcPr>
                </a:tc>
                <a:extLst>
                  <a:ext uri="{0D108BD9-81ED-4DB2-BD59-A6C34878D82A}">
                    <a16:rowId xmlns:a16="http://schemas.microsoft.com/office/drawing/2014/main" val="1125669331"/>
                  </a:ext>
                </a:extLst>
              </a:tr>
              <a:tr h="226425">
                <a:tc>
                  <a:txBody>
                    <a:bodyPr/>
                    <a:lstStyle/>
                    <a:p>
                      <a:pPr algn="r" fontAlgn="t"/>
                      <a:endParaRPr lang="zh-CN" altLang="en-US" sz="1300" baseline="0">
                        <a:effectLst/>
                        <a:latin typeface="SFMono-Regular"/>
                      </a:endParaRPr>
                    </a:p>
                  </a:txBody>
                  <a:tcPr marL="25393" marR="25393" marT="18283" marB="18283">
                    <a:lnL>
                      <a:noFill/>
                    </a:lnL>
                    <a:lnR>
                      <a:noFill/>
                    </a:lnR>
                    <a:lnT>
                      <a:noFill/>
                    </a:lnT>
                    <a:lnB>
                      <a:noFill/>
                    </a:lnB>
                    <a:solidFill>
                      <a:srgbClr val="FFFFFF"/>
                    </a:solidFill>
                  </a:tcPr>
                </a:tc>
                <a:tc>
                  <a:txBody>
                    <a:bodyPr/>
                    <a:lstStyle/>
                    <a:p>
                      <a:pPr fontAlgn="t"/>
                      <a:r>
                        <a:rPr lang="en-US" sz="1300" baseline="0">
                          <a:solidFill>
                            <a:srgbClr val="24292E"/>
                          </a:solidFill>
                          <a:effectLst/>
                          <a:latin typeface="SFMono-Regular"/>
                        </a:rPr>
                        <a:t>System</a:t>
                      </a:r>
                      <a:r>
                        <a:rPr lang="en-US" sz="1300" baseline="0">
                          <a:solidFill>
                            <a:srgbClr val="D73A49"/>
                          </a:solidFill>
                          <a:effectLst/>
                          <a:latin typeface="SFMono-Regular"/>
                        </a:rPr>
                        <a:t>.</a:t>
                      </a:r>
                      <a:r>
                        <a:rPr lang="en-US" sz="1300" baseline="0">
                          <a:solidFill>
                            <a:srgbClr val="24292E"/>
                          </a:solidFill>
                          <a:effectLst/>
                          <a:latin typeface="SFMono-Regular"/>
                        </a:rPr>
                        <a:t>err</a:t>
                      </a:r>
                      <a:r>
                        <a:rPr lang="en-US" sz="1300" baseline="0">
                          <a:solidFill>
                            <a:srgbClr val="D73A49"/>
                          </a:solidFill>
                          <a:effectLst/>
                          <a:latin typeface="SFMono-Regular"/>
                        </a:rPr>
                        <a:t>.</a:t>
                      </a:r>
                      <a:r>
                        <a:rPr lang="en-US" sz="1300" baseline="0">
                          <a:solidFill>
                            <a:srgbClr val="24292E"/>
                          </a:solidFill>
                          <a:effectLst/>
                          <a:latin typeface="SFMono-Regular"/>
                        </a:rPr>
                        <a:t>println(</a:t>
                      </a:r>
                      <a:r>
                        <a:rPr lang="en-US" sz="1300" baseline="0">
                          <a:solidFill>
                            <a:srgbClr val="032F62"/>
                          </a:solidFill>
                          <a:effectLst/>
                          <a:latin typeface="SFMono-Regular"/>
                        </a:rPr>
                        <a:t>"==============="</a:t>
                      </a:r>
                      <a:r>
                        <a:rPr lang="en-US" sz="1300" baseline="0">
                          <a:solidFill>
                            <a:srgbClr val="24292E"/>
                          </a:solidFill>
                          <a:effectLst/>
                          <a:latin typeface="SFMono-Regular"/>
                        </a:rPr>
                        <a:t>);</a:t>
                      </a:r>
                    </a:p>
                  </a:txBody>
                  <a:tcPr marL="25393" marR="25393" marT="18283" marB="18283">
                    <a:lnL>
                      <a:noFill/>
                    </a:lnL>
                    <a:lnR>
                      <a:noFill/>
                    </a:lnR>
                    <a:lnT>
                      <a:noFill/>
                    </a:lnT>
                    <a:lnB>
                      <a:noFill/>
                    </a:lnB>
                    <a:solidFill>
                      <a:srgbClr val="FFFFFF"/>
                    </a:solidFill>
                  </a:tcPr>
                </a:tc>
                <a:extLst>
                  <a:ext uri="{0D108BD9-81ED-4DB2-BD59-A6C34878D82A}">
                    <a16:rowId xmlns:a16="http://schemas.microsoft.com/office/drawing/2014/main" val="2359789540"/>
                  </a:ext>
                </a:extLst>
              </a:tr>
              <a:tr h="0">
                <a:tc>
                  <a:txBody>
                    <a:bodyPr/>
                    <a:lstStyle/>
                    <a:p>
                      <a:pPr algn="r" fontAlgn="t"/>
                      <a:endParaRPr lang="zh-CN" altLang="en-US" sz="1300" baseline="0">
                        <a:effectLst/>
                        <a:latin typeface="SFMono-Regular"/>
                      </a:endParaRPr>
                    </a:p>
                  </a:txBody>
                  <a:tcPr marL="25393" marR="25393" marT="18283" marB="18283">
                    <a:lnL>
                      <a:noFill/>
                    </a:lnL>
                    <a:lnR>
                      <a:noFill/>
                    </a:lnR>
                    <a:lnT>
                      <a:noFill/>
                    </a:lnT>
                    <a:lnB>
                      <a:noFill/>
                    </a:lnB>
                    <a:solidFill>
                      <a:srgbClr val="FFFFFF"/>
                    </a:solidFill>
                  </a:tcPr>
                </a:tc>
                <a:tc>
                  <a:txBody>
                    <a:bodyPr/>
                    <a:lstStyle/>
                    <a:p>
                      <a:pPr fontAlgn="t"/>
                      <a:r>
                        <a:rPr lang="en-US" altLang="zh-CN" sz="1300" baseline="0" dirty="0">
                          <a:solidFill>
                            <a:srgbClr val="24292E"/>
                          </a:solidFill>
                          <a:effectLst/>
                          <a:latin typeface="SFMono-Regular"/>
                        </a:rPr>
                        <a:t>}</a:t>
                      </a:r>
                    </a:p>
                  </a:txBody>
                  <a:tcPr marL="25393" marR="25393" marT="18283" marB="18283">
                    <a:lnL>
                      <a:noFill/>
                    </a:lnL>
                    <a:lnR>
                      <a:noFill/>
                    </a:lnR>
                    <a:lnT>
                      <a:noFill/>
                    </a:lnT>
                    <a:lnB>
                      <a:noFill/>
                    </a:lnB>
                    <a:solidFill>
                      <a:srgbClr val="FFFFFF"/>
                    </a:solidFill>
                  </a:tcPr>
                </a:tc>
                <a:extLst>
                  <a:ext uri="{0D108BD9-81ED-4DB2-BD59-A6C34878D82A}">
                    <a16:rowId xmlns:a16="http://schemas.microsoft.com/office/drawing/2014/main" val="4220066190"/>
                  </a:ext>
                </a:extLst>
              </a:tr>
            </a:tbl>
          </a:graphicData>
        </a:graphic>
      </p:graphicFrame>
    </p:spTree>
    <p:extLst>
      <p:ext uri="{BB962C8B-B14F-4D97-AF65-F5344CB8AC3E}">
        <p14:creationId xmlns:p14="http://schemas.microsoft.com/office/powerpoint/2010/main" val="104254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744279" cy="6858000"/>
          </a:xfrm>
          <a:prstGeom prst="rect">
            <a:avLst/>
          </a:prstGeom>
          <a:solidFill>
            <a:srgbClr val="173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41377" y="244213"/>
            <a:ext cx="4485523" cy="733534"/>
          </a:xfrm>
          <a:prstGeom prst="rect">
            <a:avLst/>
          </a:prstGeom>
          <a:noFill/>
        </p:spPr>
        <p:txBody>
          <a:bodyPr wrap="none" rtlCol="0">
            <a:spAutoFit/>
          </a:bodyPr>
          <a:lstStyle/>
          <a:p>
            <a:pPr>
              <a:lnSpc>
                <a:spcPts val="5000"/>
              </a:lnSpc>
            </a:pPr>
            <a:r>
              <a:rPr lang="en-US" altLang="zh-CN" sz="4400" b="1" dirty="0">
                <a:solidFill>
                  <a:srgbClr val="173551"/>
                </a:solidFill>
                <a:latin typeface="微软雅黑" panose="020B0503020204020204" pitchFamily="34" charset="-122"/>
                <a:ea typeface="微软雅黑" panose="020B0503020204020204" pitchFamily="34" charset="-122"/>
              </a:rPr>
              <a:t>JDBC</a:t>
            </a:r>
            <a:r>
              <a:rPr lang="zh-CN" altLang="en-US" sz="4400" b="1" dirty="0">
                <a:solidFill>
                  <a:srgbClr val="173551"/>
                </a:solidFill>
                <a:latin typeface="微软雅黑" panose="020B0503020204020204" pitchFamily="34" charset="-122"/>
                <a:ea typeface="微软雅黑" panose="020B0503020204020204" pitchFamily="34" charset="-122"/>
              </a:rPr>
              <a:t>数据库连接</a:t>
            </a:r>
            <a:endParaRPr lang="en-US" altLang="zh-CN" sz="4400" b="1" dirty="0">
              <a:solidFill>
                <a:srgbClr val="1735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961126" y="1111042"/>
            <a:ext cx="5930436" cy="0"/>
          </a:xfrm>
          <a:prstGeom prst="line">
            <a:avLst/>
          </a:prstGeom>
          <a:ln w="101600">
            <a:solidFill>
              <a:srgbClr val="00579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C16D7DE8-9579-49AE-8427-58F5DFADA562}"/>
              </a:ext>
            </a:extLst>
          </p:cNvPr>
          <p:cNvSpPr/>
          <p:nvPr/>
        </p:nvSpPr>
        <p:spPr>
          <a:xfrm>
            <a:off x="1041377" y="1476486"/>
            <a:ext cx="10895519" cy="369332"/>
          </a:xfrm>
          <a:prstGeom prst="rect">
            <a:avLst/>
          </a:prstGeom>
        </p:spPr>
        <p:txBody>
          <a:bodyPr wrap="square">
            <a:spAutoFit/>
          </a:bodyPr>
          <a:lstStyle/>
          <a:p>
            <a:endParaRPr lang="zh-CN" altLang="en-US" b="1" dirty="0"/>
          </a:p>
        </p:txBody>
      </p:sp>
      <p:sp>
        <p:nvSpPr>
          <p:cNvPr id="3" name="文本框 2">
            <a:extLst>
              <a:ext uri="{FF2B5EF4-FFF2-40B4-BE49-F238E27FC236}">
                <a16:creationId xmlns:a16="http://schemas.microsoft.com/office/drawing/2014/main" id="{F6417936-3E39-4E8F-BD48-3CF4C46D1375}"/>
              </a:ext>
            </a:extLst>
          </p:cNvPr>
          <p:cNvSpPr txBox="1"/>
          <p:nvPr/>
        </p:nvSpPr>
        <p:spPr>
          <a:xfrm>
            <a:off x="4204252" y="2027583"/>
            <a:ext cx="184731" cy="369332"/>
          </a:xfrm>
          <a:prstGeom prst="rect">
            <a:avLst/>
          </a:prstGeom>
          <a:noFill/>
        </p:spPr>
        <p:txBody>
          <a:bodyPr wrap="none" rtlCol="0">
            <a:spAutoFit/>
          </a:bodyPr>
          <a:lstStyle/>
          <a:p>
            <a:endParaRPr lang="zh-CN" altLang="en-US" dirty="0"/>
          </a:p>
        </p:txBody>
      </p:sp>
      <p:sp>
        <p:nvSpPr>
          <p:cNvPr id="4" name="文本框 3">
            <a:extLst>
              <a:ext uri="{FF2B5EF4-FFF2-40B4-BE49-F238E27FC236}">
                <a16:creationId xmlns:a16="http://schemas.microsoft.com/office/drawing/2014/main" id="{8CA77FEC-CF5D-4D4C-B190-4C67551FC19A}"/>
              </a:ext>
            </a:extLst>
          </p:cNvPr>
          <p:cNvSpPr txBox="1"/>
          <p:nvPr/>
        </p:nvSpPr>
        <p:spPr>
          <a:xfrm>
            <a:off x="1041378" y="1750584"/>
            <a:ext cx="10753356" cy="4524315"/>
          </a:xfrm>
          <a:prstGeom prst="rect">
            <a:avLst/>
          </a:prstGeom>
          <a:noFill/>
        </p:spPr>
        <p:txBody>
          <a:bodyPr wrap="square" rtlCol="0">
            <a:spAutoFit/>
          </a:bodyPr>
          <a:lstStyle/>
          <a:p>
            <a:r>
              <a:rPr lang="en-US" altLang="zh-CN" dirty="0">
                <a:solidFill>
                  <a:srgbClr val="032F62"/>
                </a:solidFill>
                <a:latin typeface="SFMono-Regular"/>
              </a:rPr>
              <a:t>&amp;</a:t>
            </a:r>
            <a:r>
              <a:rPr lang="en-US" altLang="zh-CN" dirty="0" err="1">
                <a:solidFill>
                  <a:srgbClr val="032F62"/>
                </a:solidFill>
                <a:latin typeface="SFMono-Regular"/>
              </a:rPr>
              <a:t>zeroDateTimeBehavior</a:t>
            </a:r>
            <a:r>
              <a:rPr lang="en-US" altLang="zh-CN" dirty="0">
                <a:solidFill>
                  <a:srgbClr val="032F62"/>
                </a:solidFill>
                <a:latin typeface="SFMono-Regular"/>
              </a:rPr>
              <a:t>=CONVERT_TO_NULL</a:t>
            </a:r>
          </a:p>
          <a:p>
            <a:r>
              <a:rPr lang="zh-CN" altLang="en-US" dirty="0">
                <a:solidFill>
                  <a:srgbClr val="032F62"/>
                </a:solidFill>
                <a:latin typeface="SFMono-Regular"/>
              </a:rPr>
              <a:t>解决：</a:t>
            </a:r>
            <a:r>
              <a:rPr lang="en-US" altLang="zh-CN" dirty="0" err="1"/>
              <a:t>java.sql.SQLException</a:t>
            </a:r>
            <a:r>
              <a:rPr lang="en-US" altLang="zh-CN" dirty="0"/>
              <a:t>: Cannot convert value '0000-00-00 00:00:00' from column N to TIMESTAMP</a:t>
            </a:r>
          </a:p>
          <a:p>
            <a:endParaRPr lang="en-US" altLang="zh-CN" dirty="0"/>
          </a:p>
          <a:p>
            <a:r>
              <a:rPr lang="zh-CN" altLang="en-US" dirty="0"/>
              <a:t>设计阶段在设计阶段和记录写入阶段做好逻辑判断，</a:t>
            </a:r>
            <a:r>
              <a:rPr lang="zh-CN" altLang="en-US" b="1" dirty="0"/>
              <a:t>避免写入 </a:t>
            </a:r>
            <a:r>
              <a:rPr lang="en-US" altLang="zh-CN" b="1" dirty="0"/>
              <a:t>'0000-00-00 00:00:00'</a:t>
            </a:r>
            <a:r>
              <a:rPr lang="zh-CN" altLang="en-US" b="1" dirty="0"/>
              <a:t>这类值</a:t>
            </a:r>
            <a:r>
              <a:rPr lang="zh-CN" altLang="en-US" dirty="0"/>
              <a:t>，那么也可以避免出现</a:t>
            </a:r>
            <a:r>
              <a:rPr lang="en-US" altLang="zh-CN" dirty="0"/>
              <a:t>Cannot convert value '0000-00-00 00:00:00' from column N to TIMESTAMP</a:t>
            </a:r>
            <a:r>
              <a:rPr lang="zh-CN" altLang="en-US" dirty="0"/>
              <a:t>的错误</a:t>
            </a:r>
            <a:endParaRPr lang="en-US" altLang="zh-CN" dirty="0"/>
          </a:p>
          <a:p>
            <a:endParaRPr lang="en-US" altLang="zh-CN" dirty="0"/>
          </a:p>
          <a:p>
            <a:endParaRPr lang="en-US" altLang="zh-CN" dirty="0"/>
          </a:p>
          <a:p>
            <a:r>
              <a:rPr lang="en-US" altLang="zh-CN" dirty="0">
                <a:solidFill>
                  <a:srgbClr val="032F62"/>
                </a:solidFill>
                <a:latin typeface="SFMono-Regular"/>
              </a:rPr>
              <a:t>&amp;</a:t>
            </a:r>
            <a:r>
              <a:rPr lang="en-US" altLang="zh-CN" dirty="0" err="1">
                <a:solidFill>
                  <a:srgbClr val="032F62"/>
                </a:solidFill>
                <a:latin typeface="SFMono-Regular"/>
              </a:rPr>
              <a:t>allowPublicKeyRetrieval</a:t>
            </a:r>
            <a:r>
              <a:rPr lang="en-US" altLang="zh-CN" dirty="0">
                <a:solidFill>
                  <a:srgbClr val="032F62"/>
                </a:solidFill>
                <a:latin typeface="SFMono-Regular"/>
              </a:rPr>
              <a:t>=</a:t>
            </a:r>
            <a:r>
              <a:rPr lang="en-US" altLang="zh-CN" dirty="0" err="1">
                <a:solidFill>
                  <a:srgbClr val="032F62"/>
                </a:solidFill>
                <a:latin typeface="SFMono-Regular"/>
              </a:rPr>
              <a:t>ture</a:t>
            </a:r>
            <a:endParaRPr lang="en-US" altLang="zh-CN" dirty="0">
              <a:solidFill>
                <a:srgbClr val="032F62"/>
              </a:solidFill>
              <a:latin typeface="SFMono-Regular"/>
            </a:endParaRPr>
          </a:p>
          <a:p>
            <a:r>
              <a:rPr lang="zh-CN" altLang="en-US" dirty="0"/>
              <a:t>解决：</a:t>
            </a:r>
            <a:r>
              <a:rPr lang="en-US" altLang="zh-CN" dirty="0"/>
              <a:t>com.mysql.jdbc.exceptions.jdbc4.MySQLNonTransientConnectionException: Public Key Retrieval is not allowed</a:t>
            </a:r>
          </a:p>
          <a:p>
            <a:endParaRPr lang="en-US" altLang="zh-CN" dirty="0"/>
          </a:p>
          <a:p>
            <a:r>
              <a:rPr lang="zh-CN" altLang="en-US" dirty="0"/>
              <a:t>如果用户使用了 </a:t>
            </a:r>
            <a:r>
              <a:rPr lang="en-US" altLang="zh-CN" dirty="0"/>
              <a:t>sha256_password </a:t>
            </a:r>
            <a:r>
              <a:rPr lang="zh-CN" altLang="en-US" dirty="0"/>
              <a:t>认证，密码在传输过程中必须使用 </a:t>
            </a:r>
            <a:r>
              <a:rPr lang="en-US" altLang="zh-CN" dirty="0"/>
              <a:t>TLS </a:t>
            </a:r>
            <a:r>
              <a:rPr lang="zh-CN" altLang="en-US" dirty="0"/>
              <a:t>协议保护，但是如果 </a:t>
            </a:r>
            <a:r>
              <a:rPr lang="en-US" altLang="zh-CN" dirty="0"/>
              <a:t>RSA </a:t>
            </a:r>
            <a:r>
              <a:rPr lang="zh-CN" altLang="en-US" dirty="0"/>
              <a:t>公钥不可用，可以使用服务器提供的公钥；可以在连接中通过 </a:t>
            </a:r>
            <a:r>
              <a:rPr lang="en-US" altLang="zh-CN" dirty="0" err="1"/>
              <a:t>ServerRSAPublicKeyFile</a:t>
            </a:r>
            <a:r>
              <a:rPr lang="en-US" altLang="zh-CN" dirty="0"/>
              <a:t> </a:t>
            </a:r>
            <a:r>
              <a:rPr lang="zh-CN" altLang="en-US" dirty="0"/>
              <a:t>指定服务器的 </a:t>
            </a:r>
            <a:r>
              <a:rPr lang="en-US" altLang="zh-CN" dirty="0"/>
              <a:t>RSA </a:t>
            </a:r>
            <a:r>
              <a:rPr lang="zh-CN" altLang="en-US" dirty="0"/>
              <a:t>公钥，或者</a:t>
            </a:r>
            <a:r>
              <a:rPr lang="en-US" altLang="zh-CN" dirty="0" err="1"/>
              <a:t>AllowPublicKeyRetrieval</a:t>
            </a:r>
            <a:r>
              <a:rPr lang="en-US" altLang="zh-CN" dirty="0"/>
              <a:t>=True</a:t>
            </a:r>
            <a:r>
              <a:rPr lang="zh-CN" altLang="en-US" dirty="0"/>
              <a:t>参数以允许客户端从服务器获取公钥；但是需要注意的是 </a:t>
            </a:r>
            <a:r>
              <a:rPr lang="en-US" altLang="zh-CN" dirty="0" err="1"/>
              <a:t>AllowPublicKeyRetrieval</a:t>
            </a:r>
            <a:r>
              <a:rPr lang="en-US" altLang="zh-CN" dirty="0"/>
              <a:t>=True</a:t>
            </a:r>
            <a:r>
              <a:rPr lang="zh-CN" altLang="en-US" dirty="0"/>
              <a:t>可能会导致恶意的代理通过中间人攻击</a:t>
            </a:r>
            <a:r>
              <a:rPr lang="en-US" altLang="zh-CN" dirty="0"/>
              <a:t>(MITM)</a:t>
            </a:r>
            <a:r>
              <a:rPr lang="zh-CN" altLang="en-US" dirty="0"/>
              <a:t>获取到明文密码，所以默认是关闭的，必须显式开启</a:t>
            </a:r>
          </a:p>
        </p:txBody>
      </p:sp>
    </p:spTree>
    <p:extLst>
      <p:ext uri="{BB962C8B-B14F-4D97-AF65-F5344CB8AC3E}">
        <p14:creationId xmlns:p14="http://schemas.microsoft.com/office/powerpoint/2010/main" val="3027638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744279" cy="6858000"/>
          </a:xfrm>
          <a:prstGeom prst="rect">
            <a:avLst/>
          </a:prstGeom>
          <a:solidFill>
            <a:srgbClr val="173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41377" y="244213"/>
            <a:ext cx="3005951" cy="733534"/>
          </a:xfrm>
          <a:prstGeom prst="rect">
            <a:avLst/>
          </a:prstGeom>
          <a:noFill/>
        </p:spPr>
        <p:txBody>
          <a:bodyPr wrap="none" rtlCol="0">
            <a:spAutoFit/>
          </a:bodyPr>
          <a:lstStyle/>
          <a:p>
            <a:pPr>
              <a:lnSpc>
                <a:spcPts val="5000"/>
              </a:lnSpc>
            </a:pPr>
            <a:r>
              <a:rPr lang="zh-CN" altLang="en-US" sz="4400" b="1" dirty="0">
                <a:solidFill>
                  <a:srgbClr val="173551"/>
                </a:solidFill>
                <a:latin typeface="微软雅黑" panose="020B0503020204020204" pitchFamily="34" charset="-122"/>
                <a:ea typeface="微软雅黑" panose="020B0503020204020204" pitchFamily="34" charset="-122"/>
              </a:rPr>
              <a:t>阶段性工作</a:t>
            </a:r>
            <a:endParaRPr lang="en-US" altLang="zh-CN" sz="4400" b="1" dirty="0">
              <a:solidFill>
                <a:srgbClr val="1735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961126" y="1111042"/>
            <a:ext cx="5930436" cy="0"/>
          </a:xfrm>
          <a:prstGeom prst="line">
            <a:avLst/>
          </a:prstGeom>
          <a:ln w="101600">
            <a:solidFill>
              <a:srgbClr val="005792"/>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A7ADF78E-BCB6-40A5-8BB5-525E61B84A3B}"/>
              </a:ext>
            </a:extLst>
          </p:cNvPr>
          <p:cNvSpPr txBox="1"/>
          <p:nvPr/>
        </p:nvSpPr>
        <p:spPr>
          <a:xfrm>
            <a:off x="1878430" y="2136913"/>
            <a:ext cx="5437707" cy="1200329"/>
          </a:xfrm>
          <a:prstGeom prst="rect">
            <a:avLst/>
          </a:prstGeom>
          <a:noFill/>
        </p:spPr>
        <p:txBody>
          <a:bodyPr wrap="none" rtlCol="0">
            <a:spAutoFit/>
          </a:bodyPr>
          <a:lstStyle/>
          <a:p>
            <a:pPr marL="342900" indent="-342900">
              <a:buAutoNum type="arabicPeriod"/>
            </a:pPr>
            <a:r>
              <a:rPr lang="en-US" altLang="zh-CN" sz="3600" dirty="0"/>
              <a:t>JSF + H5 + CSS3 + JS</a:t>
            </a:r>
          </a:p>
          <a:p>
            <a:pPr marL="342900" indent="-342900">
              <a:buAutoNum type="arabicPeriod"/>
            </a:pPr>
            <a:r>
              <a:rPr lang="en-US" altLang="zh-CN" sz="3600" dirty="0"/>
              <a:t>JSF + Mysql8.0 </a:t>
            </a:r>
            <a:r>
              <a:rPr lang="zh-CN" altLang="en-US" sz="3600" dirty="0"/>
              <a:t>增删查改</a:t>
            </a:r>
          </a:p>
        </p:txBody>
      </p:sp>
    </p:spTree>
    <p:extLst>
      <p:ext uri="{BB962C8B-B14F-4D97-AF65-F5344CB8AC3E}">
        <p14:creationId xmlns:p14="http://schemas.microsoft.com/office/powerpoint/2010/main" val="1956760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744279" cy="6858000"/>
          </a:xfrm>
          <a:prstGeom prst="rect">
            <a:avLst/>
          </a:prstGeom>
          <a:solidFill>
            <a:srgbClr val="173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41377" y="244213"/>
            <a:ext cx="2476960" cy="733534"/>
          </a:xfrm>
          <a:prstGeom prst="rect">
            <a:avLst/>
          </a:prstGeom>
          <a:noFill/>
        </p:spPr>
        <p:txBody>
          <a:bodyPr wrap="none" rtlCol="0">
            <a:spAutoFit/>
          </a:bodyPr>
          <a:lstStyle/>
          <a:p>
            <a:pPr>
              <a:lnSpc>
                <a:spcPts val="5000"/>
              </a:lnSpc>
            </a:pPr>
            <a:r>
              <a:rPr lang="en-US" altLang="zh-CN" sz="4400" b="1" dirty="0">
                <a:solidFill>
                  <a:srgbClr val="173551"/>
                </a:solidFill>
                <a:latin typeface="微软雅黑" panose="020B0503020204020204" pitchFamily="34" charset="-122"/>
                <a:ea typeface="微软雅黑" panose="020B0503020204020204" pitchFamily="34" charset="-122"/>
              </a:rPr>
              <a:t>JSF + JS</a:t>
            </a:r>
          </a:p>
        </p:txBody>
      </p:sp>
      <p:cxnSp>
        <p:nvCxnSpPr>
          <p:cNvPr id="6" name="直接连接符 5"/>
          <p:cNvCxnSpPr/>
          <p:nvPr/>
        </p:nvCxnSpPr>
        <p:spPr>
          <a:xfrm>
            <a:off x="961126" y="1111042"/>
            <a:ext cx="5930436" cy="0"/>
          </a:xfrm>
          <a:prstGeom prst="line">
            <a:avLst/>
          </a:prstGeom>
          <a:ln w="101600">
            <a:solidFill>
              <a:srgbClr val="005792"/>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8D389339-B63B-4376-A826-F55FF27FA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339" y="1244338"/>
            <a:ext cx="5171661" cy="3232288"/>
          </a:xfrm>
          <a:prstGeom prst="rect">
            <a:avLst/>
          </a:prstGeom>
        </p:spPr>
      </p:pic>
      <p:pic>
        <p:nvPicPr>
          <p:cNvPr id="9" name="图片 8">
            <a:extLst>
              <a:ext uri="{FF2B5EF4-FFF2-40B4-BE49-F238E27FC236}">
                <a16:creationId xmlns:a16="http://schemas.microsoft.com/office/drawing/2014/main" id="{C4F1D0AE-CF8A-4269-92A0-25EA1A249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2159" y="3180522"/>
            <a:ext cx="6022687" cy="3538329"/>
          </a:xfrm>
          <a:prstGeom prst="rect">
            <a:avLst/>
          </a:prstGeom>
        </p:spPr>
      </p:pic>
    </p:spTree>
    <p:extLst>
      <p:ext uri="{BB962C8B-B14F-4D97-AF65-F5344CB8AC3E}">
        <p14:creationId xmlns:p14="http://schemas.microsoft.com/office/powerpoint/2010/main" val="416352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a:extLst>
              <a:ext uri="{FF2B5EF4-FFF2-40B4-BE49-F238E27FC236}">
                <a16:creationId xmlns:a16="http://schemas.microsoft.com/office/drawing/2014/main" id="{37EE920A-4458-4415-B6BE-7D4C8C1C359D}"/>
              </a:ext>
            </a:extLst>
          </p:cNvPr>
          <p:cNvSpPr/>
          <p:nvPr/>
        </p:nvSpPr>
        <p:spPr>
          <a:xfrm>
            <a:off x="0" y="0"/>
            <a:ext cx="12192000" cy="6858000"/>
          </a:xfrm>
          <a:prstGeom prst="rect">
            <a:avLst/>
          </a:prstGeom>
          <a:solidFill>
            <a:srgbClr val="EEEEE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896BD047-AE58-4DDA-8702-70DDA07082D3}"/>
              </a:ext>
            </a:extLst>
          </p:cNvPr>
          <p:cNvSpPr txBox="1"/>
          <p:nvPr/>
        </p:nvSpPr>
        <p:spPr>
          <a:xfrm>
            <a:off x="3102927" y="2869872"/>
            <a:ext cx="5986145" cy="1118255"/>
          </a:xfrm>
          <a:prstGeom prst="rect">
            <a:avLst/>
          </a:prstGeom>
          <a:noFill/>
        </p:spPr>
        <p:txBody>
          <a:bodyPr wrap="square" rtlCol="0">
            <a:spAutoFit/>
          </a:bodyPr>
          <a:lstStyle/>
          <a:p>
            <a:pPr algn="ctr">
              <a:lnSpc>
                <a:spcPts val="8000"/>
              </a:lnSpc>
            </a:pPr>
            <a:r>
              <a:rPr lang="zh-CN" altLang="en-US" sz="7200" b="1" dirty="0">
                <a:solidFill>
                  <a:srgbClr val="173551"/>
                </a:solidFill>
                <a:latin typeface="微软雅黑" panose="020B0503020204020204" pitchFamily="34" charset="-122"/>
                <a:ea typeface="微软雅黑" panose="020B0503020204020204" pitchFamily="34" charset="-122"/>
                <a:cs typeface="文泉驿微米黑" panose="020B0606030804020204" pitchFamily="34" charset="-122"/>
              </a:rPr>
              <a:t>谢谢关注</a:t>
            </a:r>
          </a:p>
        </p:txBody>
      </p:sp>
    </p:spTree>
    <p:extLst>
      <p:ext uri="{BB962C8B-B14F-4D97-AF65-F5344CB8AC3E}">
        <p14:creationId xmlns:p14="http://schemas.microsoft.com/office/powerpoint/2010/main" val="3438927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a:extLst>
              <a:ext uri="{FF2B5EF4-FFF2-40B4-BE49-F238E27FC236}">
                <a16:creationId xmlns:a16="http://schemas.microsoft.com/office/drawing/2014/main" id="{37EE920A-4458-4415-B6BE-7D4C8C1C359D}"/>
              </a:ext>
            </a:extLst>
          </p:cNvPr>
          <p:cNvSpPr/>
          <p:nvPr/>
        </p:nvSpPr>
        <p:spPr>
          <a:xfrm>
            <a:off x="0" y="0"/>
            <a:ext cx="12192000" cy="6858000"/>
          </a:xfrm>
          <a:prstGeom prst="rect">
            <a:avLst/>
          </a:prstGeom>
          <a:solidFill>
            <a:srgbClr val="EEEEE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703360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a:extLst>
              <a:ext uri="{FF2B5EF4-FFF2-40B4-BE49-F238E27FC236}">
                <a16:creationId xmlns:a16="http://schemas.microsoft.com/office/drawing/2014/main" id="{37EE920A-4458-4415-B6BE-7D4C8C1C359D}"/>
              </a:ext>
            </a:extLst>
          </p:cNvPr>
          <p:cNvSpPr/>
          <p:nvPr/>
        </p:nvSpPr>
        <p:spPr>
          <a:xfrm>
            <a:off x="0" y="0"/>
            <a:ext cx="12192000" cy="6858000"/>
          </a:xfrm>
          <a:prstGeom prst="rect">
            <a:avLst/>
          </a:prstGeom>
          <a:solidFill>
            <a:srgbClr val="EEEEE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00649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a:extLst>
              <a:ext uri="{FF2B5EF4-FFF2-40B4-BE49-F238E27FC236}">
                <a16:creationId xmlns:a16="http://schemas.microsoft.com/office/drawing/2014/main" id="{37EE920A-4458-4415-B6BE-7D4C8C1C359D}"/>
              </a:ext>
            </a:extLst>
          </p:cNvPr>
          <p:cNvSpPr/>
          <p:nvPr/>
        </p:nvSpPr>
        <p:spPr>
          <a:xfrm>
            <a:off x="0" y="0"/>
            <a:ext cx="12192000" cy="6858000"/>
          </a:xfrm>
          <a:prstGeom prst="rect">
            <a:avLst/>
          </a:prstGeom>
          <a:solidFill>
            <a:srgbClr val="EEEEE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6375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a:extLst>
              <a:ext uri="{FF2B5EF4-FFF2-40B4-BE49-F238E27FC236}">
                <a16:creationId xmlns:a16="http://schemas.microsoft.com/office/drawing/2014/main" id="{37EE920A-4458-4415-B6BE-7D4C8C1C359D}"/>
              </a:ext>
            </a:extLst>
          </p:cNvPr>
          <p:cNvSpPr/>
          <p:nvPr/>
        </p:nvSpPr>
        <p:spPr>
          <a:xfrm>
            <a:off x="0" y="0"/>
            <a:ext cx="12192000" cy="6858000"/>
          </a:xfrm>
          <a:prstGeom prst="rect">
            <a:avLst/>
          </a:prstGeom>
          <a:solidFill>
            <a:srgbClr val="EEEEE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8671FA67-E723-4CCC-9132-72085A8DD101}"/>
              </a:ext>
            </a:extLst>
          </p:cNvPr>
          <p:cNvSpPr/>
          <p:nvPr/>
        </p:nvSpPr>
        <p:spPr>
          <a:xfrm>
            <a:off x="8378455" y="0"/>
            <a:ext cx="2541182" cy="6858000"/>
          </a:xfrm>
          <a:prstGeom prst="rect">
            <a:avLst/>
          </a:prstGeom>
          <a:solidFill>
            <a:srgbClr val="1735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a:extLst>
              <a:ext uri="{FF2B5EF4-FFF2-40B4-BE49-F238E27FC236}">
                <a16:creationId xmlns:a16="http://schemas.microsoft.com/office/drawing/2014/main" id="{83614A46-B42E-4B05-800B-6EE401C46464}"/>
              </a:ext>
            </a:extLst>
          </p:cNvPr>
          <p:cNvSpPr txBox="1"/>
          <p:nvPr/>
        </p:nvSpPr>
        <p:spPr>
          <a:xfrm>
            <a:off x="9005057" y="797670"/>
            <a:ext cx="1290320" cy="3749040"/>
          </a:xfrm>
          <a:prstGeom prst="rect">
            <a:avLst/>
          </a:prstGeom>
          <a:noFill/>
        </p:spPr>
        <p:txBody>
          <a:bodyPr vert="eaVert" wrap="none" rtlCol="0">
            <a:spAutoFit/>
          </a:bodyPr>
          <a:lstStyle/>
          <a:p>
            <a:r>
              <a:rPr lang="zh-CN" sz="7200" b="1" dirty="0">
                <a:solidFill>
                  <a:srgbClr val="D9FAFF"/>
                </a:solidFill>
                <a:latin typeface="微软雅黑" panose="020B0503020204020204" pitchFamily="34" charset="-122"/>
                <a:ea typeface="微软雅黑" panose="020B0503020204020204" pitchFamily="34" charset="-122"/>
              </a:rPr>
              <a:t>主要内容</a:t>
            </a:r>
          </a:p>
        </p:txBody>
      </p:sp>
      <p:grpSp>
        <p:nvGrpSpPr>
          <p:cNvPr id="6" name="组合 5">
            <a:extLst>
              <a:ext uri="{FF2B5EF4-FFF2-40B4-BE49-F238E27FC236}">
                <a16:creationId xmlns:a16="http://schemas.microsoft.com/office/drawing/2014/main" id="{167A2152-F115-4FF5-9B8D-DD8194C55AFF}"/>
              </a:ext>
            </a:extLst>
          </p:cNvPr>
          <p:cNvGrpSpPr/>
          <p:nvPr/>
        </p:nvGrpSpPr>
        <p:grpSpPr>
          <a:xfrm>
            <a:off x="1595120" y="1223879"/>
            <a:ext cx="5125520" cy="584775"/>
            <a:chOff x="2271395" y="1223879"/>
            <a:chExt cx="5125520" cy="584775"/>
          </a:xfrm>
        </p:grpSpPr>
        <p:sp>
          <p:nvSpPr>
            <p:cNvPr id="8" name="文本框 7">
              <a:extLst>
                <a:ext uri="{FF2B5EF4-FFF2-40B4-BE49-F238E27FC236}">
                  <a16:creationId xmlns:a16="http://schemas.microsoft.com/office/drawing/2014/main" id="{88B7BD40-D772-484A-AAD7-E3633D5A914C}"/>
                </a:ext>
              </a:extLst>
            </p:cNvPr>
            <p:cNvSpPr txBox="1"/>
            <p:nvPr/>
          </p:nvSpPr>
          <p:spPr>
            <a:xfrm>
              <a:off x="3108562" y="1223879"/>
              <a:ext cx="4288353" cy="584775"/>
            </a:xfrm>
            <a:prstGeom prst="rect">
              <a:avLst/>
            </a:prstGeom>
            <a:noFill/>
          </p:spPr>
          <p:txBody>
            <a:bodyPr wrap="none" rtlCol="0" anchor="ctr">
              <a:spAutoFit/>
            </a:bodyPr>
            <a:lstStyle/>
            <a:p>
              <a:r>
                <a:rPr lang="zh-CN" altLang="en-US" sz="3200" b="1" dirty="0">
                  <a:solidFill>
                    <a:srgbClr val="173551"/>
                  </a:solidFill>
                  <a:latin typeface="微软雅黑" panose="020B0503020204020204" pitchFamily="34" charset="-122"/>
                  <a:ea typeface="微软雅黑" panose="020B0503020204020204" pitchFamily="34" charset="-122"/>
                </a:rPr>
                <a:t>近期小组主要工作梗概</a:t>
              </a:r>
            </a:p>
          </p:txBody>
        </p:sp>
        <p:pic>
          <p:nvPicPr>
            <p:cNvPr id="9" name="图片 8">
              <a:extLst>
                <a:ext uri="{FF2B5EF4-FFF2-40B4-BE49-F238E27FC236}">
                  <a16:creationId xmlns:a16="http://schemas.microsoft.com/office/drawing/2014/main" id="{D96334FD-F870-49E6-A3D8-E860C2245CC5}"/>
                </a:ext>
              </a:extLst>
            </p:cNvPr>
            <p:cNvPicPr>
              <a:picLocks noChangeAspect="1"/>
            </p:cNvPicPr>
            <p:nvPr/>
          </p:nvPicPr>
          <p:blipFill>
            <a:blip r:embed="rId3"/>
            <a:stretch>
              <a:fillRect/>
            </a:stretch>
          </p:blipFill>
          <p:spPr>
            <a:xfrm flipH="1" flipV="1">
              <a:off x="2271395" y="1248424"/>
              <a:ext cx="578129" cy="535682"/>
            </a:xfrm>
            <a:prstGeom prst="rect">
              <a:avLst/>
            </a:prstGeom>
          </p:spPr>
        </p:pic>
      </p:grpSp>
      <p:grpSp>
        <p:nvGrpSpPr>
          <p:cNvPr id="10" name="组合 9">
            <a:extLst>
              <a:ext uri="{FF2B5EF4-FFF2-40B4-BE49-F238E27FC236}">
                <a16:creationId xmlns:a16="http://schemas.microsoft.com/office/drawing/2014/main" id="{548C7064-06B6-49C5-B905-E31E2A4A47AC}"/>
              </a:ext>
            </a:extLst>
          </p:cNvPr>
          <p:cNvGrpSpPr/>
          <p:nvPr/>
        </p:nvGrpSpPr>
        <p:grpSpPr>
          <a:xfrm>
            <a:off x="1619028" y="3564102"/>
            <a:ext cx="3073677" cy="584775"/>
            <a:chOff x="2271395" y="2406345"/>
            <a:chExt cx="3073677" cy="584775"/>
          </a:xfrm>
        </p:grpSpPr>
        <p:sp>
          <p:nvSpPr>
            <p:cNvPr id="11" name="文本框 10">
              <a:extLst>
                <a:ext uri="{FF2B5EF4-FFF2-40B4-BE49-F238E27FC236}">
                  <a16:creationId xmlns:a16="http://schemas.microsoft.com/office/drawing/2014/main" id="{B88A7C4B-154F-452F-8CB6-65A60E5AC440}"/>
                </a:ext>
              </a:extLst>
            </p:cNvPr>
            <p:cNvSpPr txBox="1"/>
            <p:nvPr/>
          </p:nvSpPr>
          <p:spPr>
            <a:xfrm>
              <a:off x="3108562" y="2406345"/>
              <a:ext cx="2236510" cy="584775"/>
            </a:xfrm>
            <a:prstGeom prst="rect">
              <a:avLst/>
            </a:prstGeom>
            <a:noFill/>
          </p:spPr>
          <p:txBody>
            <a:bodyPr wrap="none" rtlCol="0" anchor="ctr">
              <a:spAutoFit/>
            </a:bodyPr>
            <a:lstStyle/>
            <a:p>
              <a:r>
                <a:rPr lang="zh-CN" altLang="en-US" sz="3200" b="1" dirty="0">
                  <a:solidFill>
                    <a:srgbClr val="173551"/>
                  </a:solidFill>
                  <a:latin typeface="微软雅黑" panose="020B0503020204020204" pitchFamily="34" charset="-122"/>
                  <a:ea typeface="微软雅黑" panose="020B0503020204020204" pitchFamily="34" charset="-122"/>
                </a:rPr>
                <a:t>数据库连接</a:t>
              </a:r>
            </a:p>
          </p:txBody>
        </p:sp>
        <p:pic>
          <p:nvPicPr>
            <p:cNvPr id="12" name="图片 11">
              <a:extLst>
                <a:ext uri="{FF2B5EF4-FFF2-40B4-BE49-F238E27FC236}">
                  <a16:creationId xmlns:a16="http://schemas.microsoft.com/office/drawing/2014/main" id="{6C613FD7-EBC9-4C5A-8129-3680C1302972}"/>
                </a:ext>
              </a:extLst>
            </p:cNvPr>
            <p:cNvPicPr>
              <a:picLocks noChangeAspect="1"/>
            </p:cNvPicPr>
            <p:nvPr/>
          </p:nvPicPr>
          <p:blipFill>
            <a:blip r:embed="rId3"/>
            <a:stretch>
              <a:fillRect/>
            </a:stretch>
          </p:blipFill>
          <p:spPr>
            <a:xfrm flipH="1" flipV="1">
              <a:off x="2271395" y="2430891"/>
              <a:ext cx="578129" cy="535682"/>
            </a:xfrm>
            <a:prstGeom prst="rect">
              <a:avLst/>
            </a:prstGeom>
          </p:spPr>
        </p:pic>
      </p:grpSp>
      <p:grpSp>
        <p:nvGrpSpPr>
          <p:cNvPr id="16" name="组合 15">
            <a:extLst>
              <a:ext uri="{FF2B5EF4-FFF2-40B4-BE49-F238E27FC236}">
                <a16:creationId xmlns:a16="http://schemas.microsoft.com/office/drawing/2014/main" id="{00A351B2-D6EE-4964-B15A-B90BADD5A6D3}"/>
              </a:ext>
            </a:extLst>
          </p:cNvPr>
          <p:cNvGrpSpPr/>
          <p:nvPr/>
        </p:nvGrpSpPr>
        <p:grpSpPr>
          <a:xfrm>
            <a:off x="1619028" y="4687226"/>
            <a:ext cx="4147689" cy="584775"/>
            <a:chOff x="2271395" y="2406345"/>
            <a:chExt cx="4147689" cy="584775"/>
          </a:xfrm>
        </p:grpSpPr>
        <p:sp>
          <p:nvSpPr>
            <p:cNvPr id="17" name="文本框 16">
              <a:extLst>
                <a:ext uri="{FF2B5EF4-FFF2-40B4-BE49-F238E27FC236}">
                  <a16:creationId xmlns:a16="http://schemas.microsoft.com/office/drawing/2014/main" id="{C172D8A2-50F6-425B-A29D-5B77D0E49945}"/>
                </a:ext>
              </a:extLst>
            </p:cNvPr>
            <p:cNvSpPr txBox="1"/>
            <p:nvPr/>
          </p:nvSpPr>
          <p:spPr>
            <a:xfrm>
              <a:off x="3108562" y="2406345"/>
              <a:ext cx="3310522" cy="584775"/>
            </a:xfrm>
            <a:prstGeom prst="rect">
              <a:avLst/>
            </a:prstGeom>
            <a:noFill/>
          </p:spPr>
          <p:txBody>
            <a:bodyPr wrap="none" rtlCol="0" anchor="ctr">
              <a:spAutoFit/>
            </a:bodyPr>
            <a:lstStyle/>
            <a:p>
              <a:r>
                <a:rPr lang="en-US" altLang="zh-CN" sz="3200" b="1" dirty="0">
                  <a:solidFill>
                    <a:srgbClr val="173551"/>
                  </a:solidFill>
                  <a:latin typeface="微软雅黑" panose="020B0503020204020204" pitchFamily="34" charset="-122"/>
                  <a:ea typeface="微软雅黑" panose="020B0503020204020204" pitchFamily="34" charset="-122"/>
                </a:rPr>
                <a:t>JDBC</a:t>
              </a:r>
              <a:r>
                <a:rPr lang="zh-CN" altLang="en-US" sz="3200" b="1" dirty="0">
                  <a:solidFill>
                    <a:srgbClr val="173551"/>
                  </a:solidFill>
                  <a:latin typeface="微软雅黑" panose="020B0503020204020204" pitchFamily="34" charset="-122"/>
                  <a:ea typeface="微软雅黑" panose="020B0503020204020204" pitchFamily="34" charset="-122"/>
                </a:rPr>
                <a:t>数据库连接</a:t>
              </a:r>
            </a:p>
          </p:txBody>
        </p:sp>
        <p:pic>
          <p:nvPicPr>
            <p:cNvPr id="18" name="图片 17">
              <a:extLst>
                <a:ext uri="{FF2B5EF4-FFF2-40B4-BE49-F238E27FC236}">
                  <a16:creationId xmlns:a16="http://schemas.microsoft.com/office/drawing/2014/main" id="{A5C85279-B8F7-4D7E-B987-C7B9BDD29D18}"/>
                </a:ext>
              </a:extLst>
            </p:cNvPr>
            <p:cNvPicPr>
              <a:picLocks noChangeAspect="1"/>
            </p:cNvPicPr>
            <p:nvPr/>
          </p:nvPicPr>
          <p:blipFill>
            <a:blip r:embed="rId3"/>
            <a:stretch>
              <a:fillRect/>
            </a:stretch>
          </p:blipFill>
          <p:spPr>
            <a:xfrm flipH="1" flipV="1">
              <a:off x="2271395" y="2430891"/>
              <a:ext cx="578129" cy="535682"/>
            </a:xfrm>
            <a:prstGeom prst="rect">
              <a:avLst/>
            </a:prstGeom>
          </p:spPr>
        </p:pic>
      </p:grpSp>
      <p:grpSp>
        <p:nvGrpSpPr>
          <p:cNvPr id="19" name="组合 18">
            <a:extLst>
              <a:ext uri="{FF2B5EF4-FFF2-40B4-BE49-F238E27FC236}">
                <a16:creationId xmlns:a16="http://schemas.microsoft.com/office/drawing/2014/main" id="{F5D1E26D-525E-4DBE-9170-E7F616D2E889}"/>
              </a:ext>
            </a:extLst>
          </p:cNvPr>
          <p:cNvGrpSpPr/>
          <p:nvPr/>
        </p:nvGrpSpPr>
        <p:grpSpPr>
          <a:xfrm>
            <a:off x="1595118" y="2336193"/>
            <a:ext cx="2511025" cy="584775"/>
            <a:chOff x="2271393" y="4771280"/>
            <a:chExt cx="2511025" cy="584775"/>
          </a:xfrm>
        </p:grpSpPr>
        <p:sp>
          <p:nvSpPr>
            <p:cNvPr id="20" name="文本框 19">
              <a:extLst>
                <a:ext uri="{FF2B5EF4-FFF2-40B4-BE49-F238E27FC236}">
                  <a16:creationId xmlns:a16="http://schemas.microsoft.com/office/drawing/2014/main" id="{4DA6F28B-FD41-4590-8AAB-D8884E5ED451}"/>
                </a:ext>
              </a:extLst>
            </p:cNvPr>
            <p:cNvSpPr txBox="1"/>
            <p:nvPr/>
          </p:nvSpPr>
          <p:spPr>
            <a:xfrm>
              <a:off x="3108562" y="4771280"/>
              <a:ext cx="1673856" cy="584775"/>
            </a:xfrm>
            <a:prstGeom prst="rect">
              <a:avLst/>
            </a:prstGeom>
            <a:noFill/>
          </p:spPr>
          <p:txBody>
            <a:bodyPr wrap="none" rtlCol="0" anchor="ctr">
              <a:spAutoFit/>
            </a:bodyPr>
            <a:lstStyle/>
            <a:p>
              <a:r>
                <a:rPr lang="en-US" altLang="zh-CN" sz="3200" b="1" dirty="0">
                  <a:solidFill>
                    <a:srgbClr val="173551"/>
                  </a:solidFill>
                  <a:latin typeface="微软雅黑" panose="020B0503020204020204" pitchFamily="34" charset="-122"/>
                  <a:ea typeface="微软雅黑" panose="020B0503020204020204" pitchFamily="34" charset="-122"/>
                </a:rPr>
                <a:t>JSF</a:t>
              </a:r>
              <a:r>
                <a:rPr lang="zh-CN" altLang="en-US" sz="3200" b="1" dirty="0">
                  <a:solidFill>
                    <a:srgbClr val="173551"/>
                  </a:solidFill>
                  <a:latin typeface="微软雅黑" panose="020B0503020204020204" pitchFamily="34" charset="-122"/>
                  <a:ea typeface="微软雅黑" panose="020B0503020204020204" pitchFamily="34" charset="-122"/>
                </a:rPr>
                <a:t>注解</a:t>
              </a:r>
            </a:p>
          </p:txBody>
        </p:sp>
        <p:pic>
          <p:nvPicPr>
            <p:cNvPr id="21" name="图片 20">
              <a:extLst>
                <a:ext uri="{FF2B5EF4-FFF2-40B4-BE49-F238E27FC236}">
                  <a16:creationId xmlns:a16="http://schemas.microsoft.com/office/drawing/2014/main" id="{EB6EBF6C-975C-4080-A8AD-5B66ED7151ED}"/>
                </a:ext>
              </a:extLst>
            </p:cNvPr>
            <p:cNvPicPr>
              <a:picLocks noChangeAspect="1"/>
            </p:cNvPicPr>
            <p:nvPr/>
          </p:nvPicPr>
          <p:blipFill>
            <a:blip r:embed="rId3"/>
            <a:stretch>
              <a:fillRect/>
            </a:stretch>
          </p:blipFill>
          <p:spPr>
            <a:xfrm flipH="1" flipV="1">
              <a:off x="2271393" y="4797899"/>
              <a:ext cx="578129" cy="535682"/>
            </a:xfrm>
            <a:prstGeom prst="rect">
              <a:avLst/>
            </a:prstGeom>
          </p:spPr>
        </p:pic>
      </p:grpSp>
    </p:spTree>
    <p:extLst>
      <p:ext uri="{BB962C8B-B14F-4D97-AF65-F5344CB8AC3E}">
        <p14:creationId xmlns:p14="http://schemas.microsoft.com/office/powerpoint/2010/main" val="134990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744279" cy="6858000"/>
          </a:xfrm>
          <a:prstGeom prst="rect">
            <a:avLst/>
          </a:prstGeom>
          <a:solidFill>
            <a:srgbClr val="173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41377" y="244213"/>
            <a:ext cx="5827236" cy="733534"/>
          </a:xfrm>
          <a:prstGeom prst="rect">
            <a:avLst/>
          </a:prstGeom>
          <a:noFill/>
        </p:spPr>
        <p:txBody>
          <a:bodyPr wrap="none" rtlCol="0">
            <a:spAutoFit/>
          </a:bodyPr>
          <a:lstStyle/>
          <a:p>
            <a:pPr>
              <a:lnSpc>
                <a:spcPts val="5000"/>
              </a:lnSpc>
            </a:pPr>
            <a:r>
              <a:rPr lang="zh-CN" altLang="en-US" sz="4400" b="1" dirty="0">
                <a:solidFill>
                  <a:srgbClr val="173551"/>
                </a:solidFill>
                <a:latin typeface="微软雅黑" panose="020B0503020204020204" pitchFamily="34" charset="-122"/>
                <a:ea typeface="微软雅黑" panose="020B0503020204020204" pitchFamily="34" charset="-122"/>
              </a:rPr>
              <a:t>近期小组主要工作梗概</a:t>
            </a:r>
          </a:p>
        </p:txBody>
      </p:sp>
      <p:cxnSp>
        <p:nvCxnSpPr>
          <p:cNvPr id="6" name="直接连接符 5"/>
          <p:cNvCxnSpPr/>
          <p:nvPr/>
        </p:nvCxnSpPr>
        <p:spPr>
          <a:xfrm>
            <a:off x="961126" y="1111042"/>
            <a:ext cx="5930436" cy="0"/>
          </a:xfrm>
          <a:prstGeom prst="line">
            <a:avLst/>
          </a:prstGeom>
          <a:ln w="101600">
            <a:solidFill>
              <a:srgbClr val="005792"/>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AC0D042-51E0-44B9-BBCF-7F0E7AE6EA0F}"/>
              </a:ext>
            </a:extLst>
          </p:cNvPr>
          <p:cNvSpPr/>
          <p:nvPr/>
        </p:nvSpPr>
        <p:spPr>
          <a:xfrm>
            <a:off x="1041377" y="1476486"/>
            <a:ext cx="10895519" cy="3416320"/>
          </a:xfrm>
          <a:prstGeom prst="rect">
            <a:avLst/>
          </a:prstGeom>
        </p:spPr>
        <p:txBody>
          <a:bodyPr wrap="square">
            <a:spAutoFit/>
          </a:bodyPr>
          <a:lstStyle/>
          <a:p>
            <a:r>
              <a:rPr lang="zh-CN" altLang="en-US" dirty="0">
                <a:solidFill>
                  <a:srgbClr val="000000"/>
                </a:solidFill>
                <a:latin typeface="NimbusRomNo9L-Medi"/>
              </a:rPr>
              <a:t>实践内容研究相关</a:t>
            </a:r>
            <a:endParaRPr lang="en-US" altLang="zh-CN" dirty="0">
              <a:solidFill>
                <a:srgbClr val="000000"/>
              </a:solidFill>
              <a:latin typeface="NimbusRomNo9L-Medi"/>
            </a:endParaRPr>
          </a:p>
          <a:p>
            <a:r>
              <a:rPr lang="en-US" altLang="zh-CN" dirty="0">
                <a:solidFill>
                  <a:srgbClr val="000000"/>
                </a:solidFill>
                <a:latin typeface="NimbusRomNo9L-Medi"/>
              </a:rPr>
              <a:t>	</a:t>
            </a:r>
            <a:r>
              <a:rPr lang="zh-CN" altLang="en-US" dirty="0">
                <a:solidFill>
                  <a:srgbClr val="000000"/>
                </a:solidFill>
                <a:latin typeface="NimbusRomNo9L-Medi"/>
              </a:rPr>
              <a:t>完成</a:t>
            </a:r>
            <a:r>
              <a:rPr lang="en-US" altLang="zh-CN" dirty="0" err="1">
                <a:solidFill>
                  <a:srgbClr val="000000"/>
                </a:solidFill>
                <a:latin typeface="NimbusRomNo9L-Medi"/>
              </a:rPr>
              <a:t>firstcup</a:t>
            </a:r>
            <a:r>
              <a:rPr lang="en-US" altLang="zh-CN" dirty="0">
                <a:solidFill>
                  <a:srgbClr val="000000"/>
                </a:solidFill>
                <a:latin typeface="NimbusRomNo9L-Medi"/>
              </a:rPr>
              <a:t> Java</a:t>
            </a:r>
            <a:r>
              <a:rPr lang="zh-CN" altLang="en-US" dirty="0">
                <a:solidFill>
                  <a:srgbClr val="000000"/>
                </a:solidFill>
                <a:latin typeface="NimbusRomNo9L-Medi"/>
              </a:rPr>
              <a:t>示例代码的构建，阅读完全部教程</a:t>
            </a:r>
            <a:endParaRPr lang="en-US" altLang="zh-CN" dirty="0">
              <a:solidFill>
                <a:srgbClr val="000000"/>
              </a:solidFill>
              <a:latin typeface="NimbusRomNo9L-Medi"/>
            </a:endParaRPr>
          </a:p>
          <a:p>
            <a:r>
              <a:rPr lang="en-US" altLang="zh-CN" dirty="0">
                <a:solidFill>
                  <a:srgbClr val="000000"/>
                </a:solidFill>
                <a:latin typeface="NimbusRomNo9L-Medi"/>
              </a:rPr>
              <a:t>	</a:t>
            </a:r>
            <a:r>
              <a:rPr lang="zh-CN" altLang="en-US" dirty="0">
                <a:solidFill>
                  <a:srgbClr val="000000"/>
                </a:solidFill>
                <a:latin typeface="NimbusRomNo9L-Medi"/>
              </a:rPr>
              <a:t>完成</a:t>
            </a:r>
            <a:r>
              <a:rPr lang="en-US" altLang="zh-CN" dirty="0">
                <a:solidFill>
                  <a:srgbClr val="000000"/>
                </a:solidFill>
                <a:latin typeface="NimbusRomNo9L-Medi"/>
              </a:rPr>
              <a:t>ecommerce</a:t>
            </a:r>
            <a:r>
              <a:rPr lang="zh-CN" altLang="en-US" dirty="0">
                <a:solidFill>
                  <a:srgbClr val="000000"/>
                </a:solidFill>
                <a:latin typeface="NimbusRomNo9L-Medi"/>
              </a:rPr>
              <a:t>示例部分代码构建，阅读至数据库通信</a:t>
            </a:r>
            <a:endParaRPr lang="en-US" altLang="zh-CN" dirty="0">
              <a:solidFill>
                <a:srgbClr val="000000"/>
              </a:solidFill>
              <a:latin typeface="NimbusRomNo9L-Medi"/>
            </a:endParaRPr>
          </a:p>
          <a:p>
            <a:r>
              <a:rPr lang="en-US" altLang="zh-CN" dirty="0">
                <a:solidFill>
                  <a:srgbClr val="000000"/>
                </a:solidFill>
                <a:latin typeface="NimbusRomNo9L-Medi"/>
              </a:rPr>
              <a:t>	</a:t>
            </a:r>
            <a:r>
              <a:rPr lang="zh-CN" altLang="en-US" dirty="0">
                <a:solidFill>
                  <a:srgbClr val="000000"/>
                </a:solidFill>
                <a:latin typeface="NimbusRomNo9L-Medi"/>
              </a:rPr>
              <a:t>不完全阅读</a:t>
            </a:r>
            <a:r>
              <a:rPr lang="en-US" altLang="zh-CN" dirty="0">
                <a:solidFill>
                  <a:srgbClr val="000000"/>
                </a:solidFill>
                <a:latin typeface="NimbusRomNo9L-Medi"/>
              </a:rPr>
              <a:t>JSF</a:t>
            </a:r>
            <a:r>
              <a:rPr lang="zh-CN" altLang="en-US" dirty="0">
                <a:solidFill>
                  <a:srgbClr val="000000"/>
                </a:solidFill>
                <a:latin typeface="NimbusRomNo9L-Medi"/>
              </a:rPr>
              <a:t>教程，可基本完成简单</a:t>
            </a:r>
            <a:r>
              <a:rPr lang="en-US" altLang="zh-CN" dirty="0">
                <a:solidFill>
                  <a:srgbClr val="000000"/>
                </a:solidFill>
                <a:latin typeface="NimbusRomNo9L-Medi"/>
              </a:rPr>
              <a:t>JSF</a:t>
            </a:r>
            <a:r>
              <a:rPr lang="zh-CN" altLang="en-US" dirty="0">
                <a:solidFill>
                  <a:srgbClr val="000000"/>
                </a:solidFill>
                <a:latin typeface="NimbusRomNo9L-Medi"/>
              </a:rPr>
              <a:t>创建</a:t>
            </a:r>
            <a:endParaRPr lang="en-US" altLang="zh-CN" dirty="0">
              <a:solidFill>
                <a:srgbClr val="000000"/>
              </a:solidFill>
              <a:latin typeface="NimbusRomNo9L-Medi"/>
            </a:endParaRPr>
          </a:p>
          <a:p>
            <a:endParaRPr lang="en-US" altLang="zh-CN" dirty="0">
              <a:solidFill>
                <a:srgbClr val="000000"/>
              </a:solidFill>
              <a:latin typeface="NimbusRomNo9L-Medi"/>
            </a:endParaRPr>
          </a:p>
          <a:p>
            <a:r>
              <a:rPr lang="zh-CN" altLang="en-US" dirty="0">
                <a:solidFill>
                  <a:srgbClr val="000000"/>
                </a:solidFill>
                <a:latin typeface="NimbusRomNo9L-Medi"/>
              </a:rPr>
              <a:t>应用研究内容相关</a:t>
            </a:r>
            <a:endParaRPr lang="en-US" altLang="zh-CN" dirty="0">
              <a:solidFill>
                <a:srgbClr val="000000"/>
              </a:solidFill>
              <a:latin typeface="NimbusRomNo9L-Medi"/>
            </a:endParaRPr>
          </a:p>
          <a:p>
            <a:r>
              <a:rPr lang="en-US" altLang="zh-CN" dirty="0">
                <a:solidFill>
                  <a:srgbClr val="000000"/>
                </a:solidFill>
                <a:latin typeface="NimbusRomNo9L-Medi"/>
              </a:rPr>
              <a:t>	</a:t>
            </a:r>
            <a:r>
              <a:rPr lang="zh-CN" altLang="en-US" dirty="0">
                <a:solidFill>
                  <a:srgbClr val="000000"/>
                </a:solidFill>
                <a:latin typeface="NimbusRomNo9L-Medi"/>
              </a:rPr>
              <a:t>研究</a:t>
            </a:r>
            <a:r>
              <a:rPr lang="en-US" altLang="zh-CN" dirty="0">
                <a:solidFill>
                  <a:srgbClr val="000000"/>
                </a:solidFill>
                <a:latin typeface="NimbusRomNo9L-Medi"/>
              </a:rPr>
              <a:t>JSF</a:t>
            </a:r>
            <a:r>
              <a:rPr lang="zh-CN" altLang="en-US" dirty="0">
                <a:solidFill>
                  <a:srgbClr val="000000"/>
                </a:solidFill>
                <a:latin typeface="NimbusRomNo9L-Medi"/>
              </a:rPr>
              <a:t>数据库通信相关（</a:t>
            </a:r>
            <a:r>
              <a:rPr lang="en-US" altLang="zh-CN" dirty="0">
                <a:solidFill>
                  <a:srgbClr val="000000"/>
                </a:solidFill>
                <a:latin typeface="NimbusRomNo9L-Medi"/>
              </a:rPr>
              <a:t>from JDBC</a:t>
            </a:r>
            <a:r>
              <a:rPr lang="zh-CN" altLang="en-US" dirty="0">
                <a:solidFill>
                  <a:srgbClr val="000000"/>
                </a:solidFill>
                <a:latin typeface="NimbusRomNo9L-Medi"/>
              </a:rPr>
              <a:t>）</a:t>
            </a:r>
            <a:endParaRPr lang="en-US" altLang="zh-CN" dirty="0">
              <a:solidFill>
                <a:srgbClr val="000000"/>
              </a:solidFill>
              <a:latin typeface="NimbusRomNo9L-Medi"/>
            </a:endParaRPr>
          </a:p>
          <a:p>
            <a:r>
              <a:rPr lang="en-US" altLang="zh-CN" dirty="0">
                <a:solidFill>
                  <a:srgbClr val="000000"/>
                </a:solidFill>
                <a:latin typeface="NimbusRomNo9L-Medi"/>
              </a:rPr>
              <a:t>	</a:t>
            </a:r>
            <a:r>
              <a:rPr lang="zh-CN" altLang="en-US" dirty="0">
                <a:solidFill>
                  <a:srgbClr val="000000"/>
                </a:solidFill>
                <a:latin typeface="NimbusRomNo9L-Medi"/>
              </a:rPr>
              <a:t>研究</a:t>
            </a:r>
            <a:r>
              <a:rPr lang="en-US" altLang="zh-CN" dirty="0">
                <a:solidFill>
                  <a:srgbClr val="000000"/>
                </a:solidFill>
                <a:latin typeface="NimbusRomNo9L-Medi"/>
              </a:rPr>
              <a:t>JSF</a:t>
            </a:r>
            <a:r>
              <a:rPr lang="zh-CN" altLang="en-US" dirty="0">
                <a:solidFill>
                  <a:srgbClr val="000000"/>
                </a:solidFill>
                <a:latin typeface="NimbusRomNo9L-Medi"/>
              </a:rPr>
              <a:t>后端交互和</a:t>
            </a:r>
            <a:r>
              <a:rPr lang="en-US" altLang="zh-CN" dirty="0">
                <a:solidFill>
                  <a:srgbClr val="000000"/>
                </a:solidFill>
                <a:latin typeface="NimbusRomNo9L-Medi"/>
              </a:rPr>
              <a:t>H5+CSS3+JS</a:t>
            </a:r>
            <a:r>
              <a:rPr lang="zh-CN" altLang="en-US" dirty="0">
                <a:solidFill>
                  <a:srgbClr val="000000"/>
                </a:solidFill>
                <a:latin typeface="NimbusRomNo9L-Medi"/>
              </a:rPr>
              <a:t>混用共存机制</a:t>
            </a:r>
            <a:endParaRPr lang="en-US" altLang="zh-CN" dirty="0">
              <a:solidFill>
                <a:srgbClr val="000000"/>
              </a:solidFill>
              <a:latin typeface="NimbusRomNo9L-Medi"/>
            </a:endParaRPr>
          </a:p>
          <a:p>
            <a:r>
              <a:rPr lang="en-US" altLang="zh-CN" dirty="0">
                <a:solidFill>
                  <a:srgbClr val="000000"/>
                </a:solidFill>
                <a:latin typeface="NimbusRomNo9L-Medi"/>
              </a:rPr>
              <a:t>	</a:t>
            </a:r>
            <a:r>
              <a:rPr lang="zh-CN" altLang="en-US" dirty="0">
                <a:solidFill>
                  <a:srgbClr val="000000"/>
                </a:solidFill>
                <a:latin typeface="NimbusRomNo9L-Medi"/>
              </a:rPr>
              <a:t>研究</a:t>
            </a:r>
            <a:r>
              <a:rPr lang="en-US" altLang="zh-CN" dirty="0">
                <a:solidFill>
                  <a:srgbClr val="000000"/>
                </a:solidFill>
                <a:latin typeface="NimbusRomNo9L-Medi"/>
              </a:rPr>
              <a:t>JSF</a:t>
            </a:r>
            <a:r>
              <a:rPr lang="zh-CN" altLang="en-US" dirty="0">
                <a:solidFill>
                  <a:srgbClr val="000000"/>
                </a:solidFill>
                <a:latin typeface="NimbusRomNo9L-Medi"/>
              </a:rPr>
              <a:t>注解相关扩展内容</a:t>
            </a:r>
            <a:endParaRPr lang="en-US" altLang="zh-CN" dirty="0">
              <a:solidFill>
                <a:srgbClr val="000000"/>
              </a:solidFill>
              <a:latin typeface="NimbusRomNo9L-Medi"/>
            </a:endParaRPr>
          </a:p>
          <a:p>
            <a:r>
              <a:rPr lang="en-US" altLang="zh-CN" dirty="0">
                <a:solidFill>
                  <a:srgbClr val="000000"/>
                </a:solidFill>
                <a:latin typeface="NimbusRomNo9L-Medi"/>
              </a:rPr>
              <a:t>	</a:t>
            </a:r>
          </a:p>
          <a:p>
            <a:endParaRPr lang="en-US" altLang="zh-CN" dirty="0">
              <a:solidFill>
                <a:srgbClr val="000000"/>
              </a:solidFill>
              <a:latin typeface="NimbusRomNo9L-Medi"/>
            </a:endParaRPr>
          </a:p>
          <a:p>
            <a:endParaRPr lang="zh-CN" altLang="en-US" b="1" dirty="0"/>
          </a:p>
        </p:txBody>
      </p:sp>
    </p:spTree>
    <p:extLst>
      <p:ext uri="{BB962C8B-B14F-4D97-AF65-F5344CB8AC3E}">
        <p14:creationId xmlns:p14="http://schemas.microsoft.com/office/powerpoint/2010/main" val="153955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744279" cy="6858000"/>
          </a:xfrm>
          <a:prstGeom prst="rect">
            <a:avLst/>
          </a:prstGeom>
          <a:solidFill>
            <a:srgbClr val="173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41377" y="244213"/>
            <a:ext cx="2233304" cy="733534"/>
          </a:xfrm>
          <a:prstGeom prst="rect">
            <a:avLst/>
          </a:prstGeom>
          <a:noFill/>
        </p:spPr>
        <p:txBody>
          <a:bodyPr wrap="none" rtlCol="0">
            <a:spAutoFit/>
          </a:bodyPr>
          <a:lstStyle/>
          <a:p>
            <a:pPr>
              <a:lnSpc>
                <a:spcPts val="5000"/>
              </a:lnSpc>
            </a:pPr>
            <a:r>
              <a:rPr lang="en-US" altLang="zh-CN" sz="4400" b="1" dirty="0">
                <a:solidFill>
                  <a:srgbClr val="173551"/>
                </a:solidFill>
                <a:latin typeface="微软雅黑" panose="020B0503020204020204" pitchFamily="34" charset="-122"/>
                <a:ea typeface="微软雅黑" panose="020B0503020204020204" pitchFamily="34" charset="-122"/>
              </a:rPr>
              <a:t>JSF</a:t>
            </a:r>
            <a:r>
              <a:rPr lang="zh-CN" altLang="en-US" sz="4400" b="1" dirty="0">
                <a:solidFill>
                  <a:srgbClr val="173551"/>
                </a:solidFill>
                <a:latin typeface="微软雅黑" panose="020B0503020204020204" pitchFamily="34" charset="-122"/>
                <a:ea typeface="微软雅黑" panose="020B0503020204020204" pitchFamily="34" charset="-122"/>
              </a:rPr>
              <a:t>注解</a:t>
            </a:r>
          </a:p>
        </p:txBody>
      </p:sp>
      <p:cxnSp>
        <p:nvCxnSpPr>
          <p:cNvPr id="6" name="直接连接符 5"/>
          <p:cNvCxnSpPr/>
          <p:nvPr/>
        </p:nvCxnSpPr>
        <p:spPr>
          <a:xfrm>
            <a:off x="961126" y="1111042"/>
            <a:ext cx="5930436" cy="0"/>
          </a:xfrm>
          <a:prstGeom prst="line">
            <a:avLst/>
          </a:prstGeom>
          <a:ln w="101600">
            <a:solidFill>
              <a:srgbClr val="005792"/>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27C88E72-BA2E-499A-BE92-86DA4B7F3ABB}"/>
              </a:ext>
            </a:extLst>
          </p:cNvPr>
          <p:cNvSpPr txBox="1"/>
          <p:nvPr/>
        </p:nvSpPr>
        <p:spPr>
          <a:xfrm>
            <a:off x="1041377" y="1992430"/>
            <a:ext cx="10816947" cy="3477875"/>
          </a:xfrm>
          <a:prstGeom prst="rect">
            <a:avLst/>
          </a:prstGeom>
          <a:noFill/>
        </p:spPr>
        <p:txBody>
          <a:bodyPr wrap="square" rtlCol="0">
            <a:spAutoFit/>
          </a:bodyPr>
          <a:lstStyle/>
          <a:p>
            <a:r>
              <a:rPr lang="en-US" altLang="zh-CN" sz="2400" dirty="0"/>
              <a:t>1.</a:t>
            </a:r>
            <a:r>
              <a:rPr lang="zh-CN" altLang="en-US" sz="2400" dirty="0"/>
              <a:t>能否从新的角度找到</a:t>
            </a:r>
            <a:r>
              <a:rPr lang="en-US" altLang="zh-CN" sz="2400" dirty="0"/>
              <a:t>loss</a:t>
            </a:r>
            <a:r>
              <a:rPr lang="zh-CN" altLang="en-US" sz="2400" dirty="0"/>
              <a:t>，用于刻画年龄相关因素和身份相关因素之间的分离</a:t>
            </a:r>
            <a:endParaRPr lang="en-US" altLang="zh-CN" sz="2400" dirty="0"/>
          </a:p>
          <a:p>
            <a:r>
              <a:rPr lang="zh-CN" altLang="en-US" sz="2400" dirty="0"/>
              <a:t>比如有关</a:t>
            </a:r>
            <a:r>
              <a:rPr lang="en-US" altLang="zh-CN" sz="2400" dirty="0"/>
              <a:t>loss</a:t>
            </a:r>
            <a:r>
              <a:rPr lang="zh-CN" altLang="en-US" sz="2400" dirty="0"/>
              <a:t>的非线性表述，现在基本形式上是 </a:t>
            </a:r>
            <a:r>
              <a:rPr lang="en-US" altLang="zh-CN" sz="2800" b="1" i="1" dirty="0"/>
              <a:t>L=k</a:t>
            </a:r>
            <a:r>
              <a:rPr lang="en-US" altLang="zh-CN" sz="2800" b="1" i="1" baseline="-25000" dirty="0"/>
              <a:t>1</a:t>
            </a:r>
            <a:r>
              <a:rPr lang="en-US" altLang="zh-CN" sz="2800" b="1" i="1" dirty="0"/>
              <a:t>L</a:t>
            </a:r>
            <a:r>
              <a:rPr lang="en-US" altLang="zh-CN" sz="2800" b="1" i="1" baseline="-25000" dirty="0"/>
              <a:t>a </a:t>
            </a:r>
            <a:r>
              <a:rPr lang="en-US" altLang="zh-CN" sz="2800" b="1" i="1" dirty="0"/>
              <a:t>+ k</a:t>
            </a:r>
            <a:r>
              <a:rPr lang="en-US" altLang="zh-CN" sz="2800" b="1" i="1" baseline="-25000" dirty="0"/>
              <a:t>2</a:t>
            </a:r>
            <a:r>
              <a:rPr lang="en-US" altLang="zh-CN" sz="2800" b="1" i="1" dirty="0"/>
              <a:t>L</a:t>
            </a:r>
            <a:r>
              <a:rPr lang="en-US" altLang="zh-CN" sz="2800" b="1" i="1" baseline="-25000" dirty="0"/>
              <a:t>b </a:t>
            </a:r>
            <a:r>
              <a:rPr lang="en-US" altLang="zh-CN" sz="2800" b="1" i="1" dirty="0"/>
              <a:t>+… </a:t>
            </a:r>
            <a:r>
              <a:rPr lang="zh-CN" altLang="en-US" sz="2400" dirty="0"/>
              <a:t>的形式</a:t>
            </a:r>
            <a:endParaRPr lang="en-US" altLang="zh-CN" sz="2400" dirty="0"/>
          </a:p>
          <a:p>
            <a:r>
              <a:rPr lang="en-US" altLang="zh-CN" sz="2400" dirty="0"/>
              <a:t>	</a:t>
            </a:r>
            <a:r>
              <a:rPr lang="zh-CN" altLang="en-US" sz="2400" dirty="0"/>
              <a:t>能不能写成矩阵的形式，或者在三维球面中理解不同因素之间的关联</a:t>
            </a:r>
            <a:endParaRPr lang="en-US" altLang="zh-CN" sz="2400" dirty="0"/>
          </a:p>
          <a:p>
            <a:r>
              <a:rPr lang="zh-CN" altLang="en-US" sz="2400" dirty="0"/>
              <a:t>（或者在现有的</a:t>
            </a:r>
            <a:r>
              <a:rPr lang="en-US" altLang="zh-CN" sz="2400" dirty="0"/>
              <a:t>loss</a:t>
            </a:r>
            <a:r>
              <a:rPr lang="zh-CN" altLang="en-US" sz="2400" dirty="0"/>
              <a:t>基础上能不能找到优化的方式，减少决定</a:t>
            </a:r>
            <a:r>
              <a:rPr lang="en-US" altLang="zh-CN" sz="2400" dirty="0"/>
              <a:t>loss</a:t>
            </a:r>
            <a:r>
              <a:rPr lang="zh-CN" altLang="en-US" sz="2400" dirty="0"/>
              <a:t>的参数的数量）</a:t>
            </a:r>
            <a:endParaRPr lang="en-US" altLang="zh-CN" sz="2400" dirty="0"/>
          </a:p>
          <a:p>
            <a:endParaRPr lang="en-US" altLang="zh-CN" sz="2400" dirty="0"/>
          </a:p>
          <a:p>
            <a:r>
              <a:rPr lang="en-US" altLang="zh-CN" sz="2400" dirty="0"/>
              <a:t>2.</a:t>
            </a:r>
            <a:r>
              <a:rPr lang="zh-CN" altLang="en-US" sz="2400" dirty="0"/>
              <a:t>能否给一个算法去对一个庞大的数据样本进行预先的年龄特征和空间特征划分，然后再从划分中找到对应的人脸。</a:t>
            </a:r>
            <a:endParaRPr lang="en-US" altLang="zh-CN" sz="2400" dirty="0"/>
          </a:p>
          <a:p>
            <a:endParaRPr lang="en-US" altLang="zh-CN" sz="2400" dirty="0"/>
          </a:p>
          <a:p>
            <a:r>
              <a:rPr lang="en-US" altLang="zh-CN" sz="2400" dirty="0"/>
              <a:t>3.</a:t>
            </a:r>
            <a:r>
              <a:rPr lang="zh-CN" altLang="en-US" sz="2400" dirty="0"/>
              <a:t>看看有没有别人提出的新型的网络结构，可以用于年龄无关人脸识别任务的</a:t>
            </a:r>
            <a:endParaRPr lang="en-US" altLang="zh-CN" sz="2400" dirty="0"/>
          </a:p>
        </p:txBody>
      </p:sp>
    </p:spTree>
    <p:extLst>
      <p:ext uri="{BB962C8B-B14F-4D97-AF65-F5344CB8AC3E}">
        <p14:creationId xmlns:p14="http://schemas.microsoft.com/office/powerpoint/2010/main" val="264164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401" y="1428236"/>
            <a:ext cx="6995766" cy="5075360"/>
          </a:xfrm>
          <a:prstGeom prst="rect">
            <a:avLst/>
          </a:prstGeom>
        </p:spPr>
      </p:pic>
      <p:sp>
        <p:nvSpPr>
          <p:cNvPr id="5" name="椭圆 4"/>
          <p:cNvSpPr/>
          <p:nvPr/>
        </p:nvSpPr>
        <p:spPr>
          <a:xfrm>
            <a:off x="2697018" y="1717964"/>
            <a:ext cx="2419927" cy="4156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cxnSpLocks/>
            <a:endCxn id="8" idx="1"/>
          </p:cNvCxnSpPr>
          <p:nvPr/>
        </p:nvCxnSpPr>
        <p:spPr>
          <a:xfrm>
            <a:off x="6329520" y="3118480"/>
            <a:ext cx="3435928" cy="53095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765448" y="3233935"/>
            <a:ext cx="2010487" cy="830997"/>
          </a:xfrm>
          <a:prstGeom prst="rect">
            <a:avLst/>
          </a:prstGeom>
          <a:noFill/>
        </p:spPr>
        <p:txBody>
          <a:bodyPr wrap="none" rtlCol="0">
            <a:spAutoFit/>
          </a:bodyPr>
          <a:lstStyle/>
          <a:p>
            <a:r>
              <a:rPr lang="en-US" altLang="zh-CN" sz="4800" dirty="0">
                <a:solidFill>
                  <a:srgbClr val="FF0000"/>
                </a:solidFill>
              </a:rPr>
              <a:t>How</a:t>
            </a:r>
            <a:r>
              <a:rPr lang="zh-CN" altLang="en-US" sz="4800" dirty="0">
                <a:solidFill>
                  <a:srgbClr val="FF0000"/>
                </a:solidFill>
              </a:rPr>
              <a:t>？</a:t>
            </a:r>
          </a:p>
        </p:txBody>
      </p:sp>
      <p:sp>
        <p:nvSpPr>
          <p:cNvPr id="6" name="矩形 5">
            <a:extLst>
              <a:ext uri="{FF2B5EF4-FFF2-40B4-BE49-F238E27FC236}">
                <a16:creationId xmlns:a16="http://schemas.microsoft.com/office/drawing/2014/main" id="{7AEDDE0C-07DD-47D8-9518-E831D9620D80}"/>
              </a:ext>
            </a:extLst>
          </p:cNvPr>
          <p:cNvSpPr/>
          <p:nvPr/>
        </p:nvSpPr>
        <p:spPr>
          <a:xfrm>
            <a:off x="0" y="0"/>
            <a:ext cx="744279" cy="6858000"/>
          </a:xfrm>
          <a:prstGeom prst="rect">
            <a:avLst/>
          </a:prstGeom>
          <a:solidFill>
            <a:srgbClr val="173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9EB74747-9F52-44CB-A5B9-8AD0D148E1FF}"/>
              </a:ext>
            </a:extLst>
          </p:cNvPr>
          <p:cNvSpPr txBox="1"/>
          <p:nvPr/>
        </p:nvSpPr>
        <p:spPr>
          <a:xfrm>
            <a:off x="1041377" y="244213"/>
            <a:ext cx="2233304" cy="733534"/>
          </a:xfrm>
          <a:prstGeom prst="rect">
            <a:avLst/>
          </a:prstGeom>
          <a:noFill/>
        </p:spPr>
        <p:txBody>
          <a:bodyPr wrap="none" rtlCol="0">
            <a:spAutoFit/>
          </a:bodyPr>
          <a:lstStyle/>
          <a:p>
            <a:pPr>
              <a:lnSpc>
                <a:spcPts val="5000"/>
              </a:lnSpc>
            </a:pPr>
            <a:r>
              <a:rPr lang="en-US" altLang="zh-CN" sz="4400" b="1" dirty="0">
                <a:solidFill>
                  <a:srgbClr val="173551"/>
                </a:solidFill>
                <a:latin typeface="微软雅黑" panose="020B0503020204020204" pitchFamily="34" charset="-122"/>
                <a:ea typeface="微软雅黑" panose="020B0503020204020204" pitchFamily="34" charset="-122"/>
              </a:rPr>
              <a:t>JSF</a:t>
            </a:r>
            <a:r>
              <a:rPr lang="zh-CN" altLang="en-US" sz="4400" b="1" dirty="0">
                <a:solidFill>
                  <a:srgbClr val="173551"/>
                </a:solidFill>
                <a:latin typeface="微软雅黑" panose="020B0503020204020204" pitchFamily="34" charset="-122"/>
                <a:ea typeface="微软雅黑" panose="020B0503020204020204" pitchFamily="34" charset="-122"/>
              </a:rPr>
              <a:t>注解</a:t>
            </a:r>
          </a:p>
        </p:txBody>
      </p:sp>
      <p:cxnSp>
        <p:nvCxnSpPr>
          <p:cNvPr id="10" name="直接连接符 9">
            <a:extLst>
              <a:ext uri="{FF2B5EF4-FFF2-40B4-BE49-F238E27FC236}">
                <a16:creationId xmlns:a16="http://schemas.microsoft.com/office/drawing/2014/main" id="{54E899F2-80A8-4938-A74D-E4A98766CC3D}"/>
              </a:ext>
            </a:extLst>
          </p:cNvPr>
          <p:cNvCxnSpPr/>
          <p:nvPr/>
        </p:nvCxnSpPr>
        <p:spPr>
          <a:xfrm>
            <a:off x="961126" y="1111042"/>
            <a:ext cx="5930436" cy="0"/>
          </a:xfrm>
          <a:prstGeom prst="line">
            <a:avLst/>
          </a:prstGeom>
          <a:ln w="101600">
            <a:solidFill>
              <a:srgbClr val="00579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7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386667" y="1302288"/>
            <a:ext cx="5505117" cy="5367918"/>
          </a:xfrm>
          <a:prstGeom prst="rect">
            <a:avLst/>
          </a:prstGeom>
        </p:spPr>
      </p:pic>
      <p:sp>
        <p:nvSpPr>
          <p:cNvPr id="8" name="椭圆 7"/>
          <p:cNvSpPr/>
          <p:nvPr/>
        </p:nvSpPr>
        <p:spPr>
          <a:xfrm>
            <a:off x="1040015" y="1855703"/>
            <a:ext cx="2604654" cy="905164"/>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cxnSp>
        <p:nvCxnSpPr>
          <p:cNvPr id="10" name="直接连接符 9"/>
          <p:cNvCxnSpPr>
            <a:stCxn id="8" idx="6"/>
            <a:endCxn id="12" idx="1"/>
          </p:cNvCxnSpPr>
          <p:nvPr/>
        </p:nvCxnSpPr>
        <p:spPr>
          <a:xfrm>
            <a:off x="3644669" y="2308285"/>
            <a:ext cx="4544867" cy="101716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189536" y="2909954"/>
            <a:ext cx="2204450" cy="830997"/>
          </a:xfrm>
          <a:prstGeom prst="rect">
            <a:avLst/>
          </a:prstGeom>
          <a:noFill/>
        </p:spPr>
        <p:txBody>
          <a:bodyPr wrap="none" rtlCol="0">
            <a:spAutoFit/>
          </a:bodyPr>
          <a:lstStyle/>
          <a:p>
            <a:r>
              <a:rPr lang="en-US" altLang="zh-CN" sz="4800" dirty="0">
                <a:solidFill>
                  <a:srgbClr val="FF0000"/>
                </a:solidFill>
              </a:rPr>
              <a:t>What</a:t>
            </a:r>
            <a:r>
              <a:rPr lang="zh-CN" altLang="en-US" sz="4800" dirty="0">
                <a:solidFill>
                  <a:srgbClr val="FF0000"/>
                </a:solidFill>
              </a:rPr>
              <a:t>？</a:t>
            </a:r>
          </a:p>
        </p:txBody>
      </p:sp>
      <p:sp>
        <p:nvSpPr>
          <p:cNvPr id="9" name="矩形 8">
            <a:extLst>
              <a:ext uri="{FF2B5EF4-FFF2-40B4-BE49-F238E27FC236}">
                <a16:creationId xmlns:a16="http://schemas.microsoft.com/office/drawing/2014/main" id="{FEBBE61F-4695-4DEE-A635-6EEBA56C4FAC}"/>
              </a:ext>
            </a:extLst>
          </p:cNvPr>
          <p:cNvSpPr/>
          <p:nvPr/>
        </p:nvSpPr>
        <p:spPr>
          <a:xfrm>
            <a:off x="0" y="0"/>
            <a:ext cx="744279" cy="6858000"/>
          </a:xfrm>
          <a:prstGeom prst="rect">
            <a:avLst/>
          </a:prstGeom>
          <a:solidFill>
            <a:srgbClr val="173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E2185F2E-A072-4243-AD1D-6B7D3FCF79D3}"/>
              </a:ext>
            </a:extLst>
          </p:cNvPr>
          <p:cNvSpPr txBox="1"/>
          <p:nvPr/>
        </p:nvSpPr>
        <p:spPr>
          <a:xfrm>
            <a:off x="1041377" y="244213"/>
            <a:ext cx="2233304" cy="733534"/>
          </a:xfrm>
          <a:prstGeom prst="rect">
            <a:avLst/>
          </a:prstGeom>
          <a:noFill/>
        </p:spPr>
        <p:txBody>
          <a:bodyPr wrap="none" rtlCol="0">
            <a:spAutoFit/>
          </a:bodyPr>
          <a:lstStyle/>
          <a:p>
            <a:pPr>
              <a:lnSpc>
                <a:spcPts val="5000"/>
              </a:lnSpc>
            </a:pPr>
            <a:r>
              <a:rPr lang="en-US" altLang="zh-CN" sz="4400" b="1" dirty="0">
                <a:solidFill>
                  <a:srgbClr val="173551"/>
                </a:solidFill>
                <a:latin typeface="微软雅黑" panose="020B0503020204020204" pitchFamily="34" charset="-122"/>
                <a:ea typeface="微软雅黑" panose="020B0503020204020204" pitchFamily="34" charset="-122"/>
              </a:rPr>
              <a:t>JSF</a:t>
            </a:r>
            <a:r>
              <a:rPr lang="zh-CN" altLang="en-US" sz="4400" b="1" dirty="0">
                <a:solidFill>
                  <a:srgbClr val="173551"/>
                </a:solidFill>
                <a:latin typeface="微软雅黑" panose="020B0503020204020204" pitchFamily="34" charset="-122"/>
                <a:ea typeface="微软雅黑" panose="020B0503020204020204" pitchFamily="34" charset="-122"/>
              </a:rPr>
              <a:t>注解</a:t>
            </a:r>
          </a:p>
        </p:txBody>
      </p:sp>
      <p:sp>
        <p:nvSpPr>
          <p:cNvPr id="14" name="矩形 13">
            <a:extLst>
              <a:ext uri="{FF2B5EF4-FFF2-40B4-BE49-F238E27FC236}">
                <a16:creationId xmlns:a16="http://schemas.microsoft.com/office/drawing/2014/main" id="{48C81559-E3D3-44A8-A0E0-61B8191EB097}"/>
              </a:ext>
            </a:extLst>
          </p:cNvPr>
          <p:cNvSpPr/>
          <p:nvPr/>
        </p:nvSpPr>
        <p:spPr>
          <a:xfrm>
            <a:off x="0" y="0"/>
            <a:ext cx="744279" cy="6858000"/>
          </a:xfrm>
          <a:prstGeom prst="rect">
            <a:avLst/>
          </a:prstGeom>
          <a:solidFill>
            <a:srgbClr val="173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5FC70D93-A755-4FC8-8334-66A3EA62DD2E}"/>
              </a:ext>
            </a:extLst>
          </p:cNvPr>
          <p:cNvSpPr txBox="1"/>
          <p:nvPr/>
        </p:nvSpPr>
        <p:spPr>
          <a:xfrm>
            <a:off x="1041377" y="244213"/>
            <a:ext cx="2233304" cy="733534"/>
          </a:xfrm>
          <a:prstGeom prst="rect">
            <a:avLst/>
          </a:prstGeom>
          <a:noFill/>
        </p:spPr>
        <p:txBody>
          <a:bodyPr wrap="none" rtlCol="0">
            <a:spAutoFit/>
          </a:bodyPr>
          <a:lstStyle/>
          <a:p>
            <a:pPr>
              <a:lnSpc>
                <a:spcPts val="5000"/>
              </a:lnSpc>
            </a:pPr>
            <a:r>
              <a:rPr lang="en-US" altLang="zh-CN" sz="4400" b="1" dirty="0">
                <a:solidFill>
                  <a:srgbClr val="173551"/>
                </a:solidFill>
                <a:latin typeface="微软雅黑" panose="020B0503020204020204" pitchFamily="34" charset="-122"/>
                <a:ea typeface="微软雅黑" panose="020B0503020204020204" pitchFamily="34" charset="-122"/>
              </a:rPr>
              <a:t>JSF</a:t>
            </a:r>
            <a:r>
              <a:rPr lang="zh-CN" altLang="en-US" sz="4400" b="1" dirty="0">
                <a:solidFill>
                  <a:srgbClr val="173551"/>
                </a:solidFill>
                <a:latin typeface="微软雅黑" panose="020B0503020204020204" pitchFamily="34" charset="-122"/>
                <a:ea typeface="微软雅黑" panose="020B0503020204020204" pitchFamily="34" charset="-122"/>
              </a:rPr>
              <a:t>注解</a:t>
            </a:r>
          </a:p>
        </p:txBody>
      </p:sp>
      <p:cxnSp>
        <p:nvCxnSpPr>
          <p:cNvPr id="16" name="直接连接符 15">
            <a:extLst>
              <a:ext uri="{FF2B5EF4-FFF2-40B4-BE49-F238E27FC236}">
                <a16:creationId xmlns:a16="http://schemas.microsoft.com/office/drawing/2014/main" id="{F6BA9310-70F0-4C16-8D44-ECFDC5D3239E}"/>
              </a:ext>
            </a:extLst>
          </p:cNvPr>
          <p:cNvCxnSpPr>
            <a:cxnSpLocks/>
          </p:cNvCxnSpPr>
          <p:nvPr/>
        </p:nvCxnSpPr>
        <p:spPr>
          <a:xfrm>
            <a:off x="961126" y="1111042"/>
            <a:ext cx="3809657" cy="0"/>
          </a:xfrm>
          <a:prstGeom prst="line">
            <a:avLst/>
          </a:prstGeom>
          <a:ln w="101600">
            <a:solidFill>
              <a:srgbClr val="00579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40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80528" y="1301594"/>
            <a:ext cx="6991928" cy="1477328"/>
          </a:xfrm>
          <a:prstGeom prst="rect">
            <a:avLst/>
          </a:prstGeom>
          <a:noFill/>
        </p:spPr>
        <p:txBody>
          <a:bodyPr wrap="square" rtlCol="0">
            <a:spAutoFit/>
          </a:bodyPr>
          <a:lstStyle/>
          <a:p>
            <a:r>
              <a:rPr lang="zh-CN" altLang="en-US" dirty="0"/>
              <a:t>注解（</a:t>
            </a:r>
            <a:r>
              <a:rPr lang="en-US" altLang="zh-CN" dirty="0"/>
              <a:t>Annotation</a:t>
            </a:r>
            <a:r>
              <a:rPr lang="zh-CN" altLang="en-US" dirty="0"/>
              <a:t>），也叫元数据。</a:t>
            </a:r>
            <a:endParaRPr lang="en-US" altLang="zh-CN" dirty="0"/>
          </a:p>
          <a:p>
            <a:r>
              <a:rPr lang="zh-CN" altLang="en-US" dirty="0"/>
              <a:t>一种代码级别的说明。它是</a:t>
            </a:r>
            <a:r>
              <a:rPr lang="en-US" altLang="zh-CN" dirty="0"/>
              <a:t>JDK1.5</a:t>
            </a:r>
            <a:r>
              <a:rPr lang="zh-CN" altLang="en-US" dirty="0"/>
              <a:t>及以后版本引入的一个特性，与类、接口、枚举是在同一个层次。它可以声明在包、类、字段、方法、局部变量、方法参数等的前面，用来对这些元素进行说明，注释。</a:t>
            </a:r>
          </a:p>
        </p:txBody>
      </p:sp>
      <p:sp>
        <p:nvSpPr>
          <p:cNvPr id="5" name="文本框 4"/>
          <p:cNvSpPr txBox="1"/>
          <p:nvPr/>
        </p:nvSpPr>
        <p:spPr>
          <a:xfrm>
            <a:off x="1406637" y="3010324"/>
            <a:ext cx="8917826" cy="1477328"/>
          </a:xfrm>
          <a:prstGeom prst="rect">
            <a:avLst/>
          </a:prstGeom>
          <a:noFill/>
        </p:spPr>
        <p:txBody>
          <a:bodyPr wrap="none" rtlCol="0">
            <a:spAutoFit/>
          </a:bodyPr>
          <a:lstStyle/>
          <a:p>
            <a:r>
              <a:rPr lang="zh-CN" altLang="en-US" dirty="0"/>
              <a:t>作用上分类：</a:t>
            </a:r>
            <a:endParaRPr lang="en-US" altLang="zh-CN" dirty="0"/>
          </a:p>
          <a:p>
            <a:r>
              <a:rPr lang="zh-CN" altLang="en-US" dirty="0"/>
              <a:t>①编写文档：通过代码里标识的元数据生成文档</a:t>
            </a:r>
            <a:r>
              <a:rPr lang="en-US" altLang="zh-CN" dirty="0"/>
              <a:t>【</a:t>
            </a:r>
            <a:r>
              <a:rPr lang="zh-CN" altLang="en-US" dirty="0"/>
              <a:t>生成文档</a:t>
            </a:r>
            <a:r>
              <a:rPr lang="en-US" altLang="zh-CN" dirty="0"/>
              <a:t>doc</a:t>
            </a:r>
            <a:r>
              <a:rPr lang="zh-CN" altLang="en-US" dirty="0"/>
              <a:t>文档</a:t>
            </a:r>
            <a:r>
              <a:rPr lang="en-US" altLang="zh-CN" dirty="0"/>
              <a:t>】</a:t>
            </a:r>
          </a:p>
          <a:p>
            <a:r>
              <a:rPr lang="en-US" altLang="zh-CN" dirty="0"/>
              <a:t>②</a:t>
            </a:r>
            <a:r>
              <a:rPr lang="zh-CN" altLang="en-US" dirty="0">
                <a:solidFill>
                  <a:srgbClr val="FF0000"/>
                </a:solidFill>
              </a:rPr>
              <a:t>代码分析</a:t>
            </a:r>
            <a:r>
              <a:rPr lang="zh-CN" altLang="en-US" dirty="0"/>
              <a:t>：通过代码里标识的元数据对代码进行分析</a:t>
            </a:r>
            <a:r>
              <a:rPr lang="en-US" altLang="zh-CN" dirty="0"/>
              <a:t>【</a:t>
            </a:r>
            <a:r>
              <a:rPr lang="zh-CN" altLang="en-US" dirty="0"/>
              <a:t>使用反射</a:t>
            </a:r>
            <a:r>
              <a:rPr lang="en-US" altLang="zh-CN" dirty="0"/>
              <a:t>】</a:t>
            </a:r>
          </a:p>
          <a:p>
            <a:r>
              <a:rPr lang="en-US" altLang="zh-CN" dirty="0"/>
              <a:t>③</a:t>
            </a:r>
            <a:r>
              <a:rPr lang="zh-CN" altLang="en-US" dirty="0"/>
              <a:t>编译检查：通过代码里标识的元数据让编译器能够实现基本的编译检查</a:t>
            </a:r>
            <a:r>
              <a:rPr lang="en-US" altLang="zh-CN" dirty="0"/>
              <a:t>【Override】</a:t>
            </a:r>
          </a:p>
          <a:p>
            <a:endParaRPr lang="zh-CN" altLang="en-US" dirty="0"/>
          </a:p>
        </p:txBody>
      </p:sp>
      <p:sp>
        <p:nvSpPr>
          <p:cNvPr id="6" name="文本框 5"/>
          <p:cNvSpPr txBox="1"/>
          <p:nvPr/>
        </p:nvSpPr>
        <p:spPr>
          <a:xfrm>
            <a:off x="1406637" y="4536146"/>
            <a:ext cx="8467383" cy="2308324"/>
          </a:xfrm>
          <a:prstGeom prst="rect">
            <a:avLst/>
          </a:prstGeom>
          <a:noFill/>
        </p:spPr>
        <p:txBody>
          <a:bodyPr wrap="none" rtlCol="0">
            <a:spAutoFit/>
          </a:bodyPr>
          <a:lstStyle/>
          <a:p>
            <a:r>
              <a:rPr lang="zh-CN" altLang="en-US" dirty="0"/>
              <a:t>运行机制上分类：</a:t>
            </a:r>
            <a:endParaRPr lang="en-US" altLang="zh-CN" dirty="0"/>
          </a:p>
          <a:p>
            <a:pPr marL="342900" indent="-342900">
              <a:buFont typeface="+mj-ea"/>
              <a:buAutoNum type="circleNumDbPlain"/>
            </a:pPr>
            <a:r>
              <a:rPr lang="zh-CN" altLang="en-US" dirty="0"/>
              <a:t>源码注解：只在源码中存在，编译成</a:t>
            </a:r>
            <a:r>
              <a:rPr lang="en-US" altLang="zh-CN" dirty="0"/>
              <a:t>.class</a:t>
            </a:r>
            <a:r>
              <a:rPr lang="zh-CN" altLang="en-US" dirty="0"/>
              <a:t>文件就不存在了。</a:t>
            </a:r>
          </a:p>
          <a:p>
            <a:pPr marL="342900" indent="-342900">
              <a:buFont typeface="+mj-ea"/>
              <a:buAutoNum type="circleNumDbPlain"/>
            </a:pPr>
            <a:r>
              <a:rPr lang="zh-CN" altLang="en-US" dirty="0"/>
              <a:t>编译时注解：在源码和</a:t>
            </a:r>
            <a:r>
              <a:rPr lang="en-US" altLang="zh-CN" dirty="0"/>
              <a:t>.class</a:t>
            </a:r>
            <a:r>
              <a:rPr lang="zh-CN" altLang="en-US" dirty="0"/>
              <a:t>文件中都存在。</a:t>
            </a:r>
            <a:endParaRPr lang="en-US" altLang="zh-CN" dirty="0"/>
          </a:p>
          <a:p>
            <a:r>
              <a:rPr lang="en-US" altLang="zh-CN" dirty="0"/>
              <a:t>     </a:t>
            </a:r>
            <a:r>
              <a:rPr lang="zh-CN" altLang="en-US" dirty="0"/>
              <a:t>像</a:t>
            </a:r>
            <a:r>
              <a:rPr lang="en-US" altLang="zh-CN" dirty="0"/>
              <a:t>@Override</a:t>
            </a:r>
            <a:r>
              <a:rPr lang="zh-CN" altLang="en-US" dirty="0"/>
              <a:t>、</a:t>
            </a:r>
            <a:r>
              <a:rPr lang="en-US" altLang="zh-CN" dirty="0"/>
              <a:t>@Deprecated</a:t>
            </a:r>
            <a:r>
              <a:rPr lang="zh-CN" altLang="en-US" dirty="0"/>
              <a:t>、</a:t>
            </a:r>
            <a:r>
              <a:rPr lang="en-US" altLang="zh-CN" dirty="0"/>
              <a:t>@</a:t>
            </a:r>
            <a:r>
              <a:rPr lang="en-US" altLang="zh-CN" dirty="0" err="1"/>
              <a:t>SuppressWarnings</a:t>
            </a:r>
            <a:r>
              <a:rPr lang="zh-CN" altLang="en-US" dirty="0"/>
              <a:t>，他们都属于编译时注解。</a:t>
            </a:r>
          </a:p>
          <a:p>
            <a:r>
              <a:rPr lang="en-US" altLang="zh-CN" dirty="0"/>
              <a:t>③  </a:t>
            </a:r>
            <a:r>
              <a:rPr lang="zh-CN" altLang="en-US" dirty="0">
                <a:solidFill>
                  <a:srgbClr val="FF0000"/>
                </a:solidFill>
              </a:rPr>
              <a:t>运行时注解</a:t>
            </a:r>
            <a:r>
              <a:rPr lang="zh-CN" altLang="en-US" dirty="0"/>
              <a:t>：在运行阶段还起作用，甚至会影响运行逻辑的注解。</a:t>
            </a:r>
            <a:endParaRPr lang="en-US" altLang="zh-CN" dirty="0"/>
          </a:p>
          <a:p>
            <a:r>
              <a:rPr lang="en-US" altLang="zh-CN" dirty="0"/>
              <a:t>      </a:t>
            </a:r>
            <a:r>
              <a:rPr lang="zh-CN" altLang="en-US" dirty="0"/>
              <a:t>像</a:t>
            </a:r>
            <a:r>
              <a:rPr lang="en-US" altLang="zh-CN" dirty="0"/>
              <a:t>@Named</a:t>
            </a:r>
            <a:r>
              <a:rPr lang="zh-CN" altLang="en-US" dirty="0"/>
              <a:t>自动注入的这样一种注解就属于运行时注解，</a:t>
            </a:r>
            <a:endParaRPr lang="en-US" altLang="zh-CN" dirty="0"/>
          </a:p>
          <a:p>
            <a:r>
              <a:rPr lang="zh-CN" altLang="en-US" dirty="0"/>
              <a:t>它会在程序运行的时候把你的成员变量自动的注入进来。</a:t>
            </a:r>
          </a:p>
          <a:p>
            <a:endParaRPr lang="zh-CN" altLang="en-US" dirty="0"/>
          </a:p>
        </p:txBody>
      </p:sp>
      <p:sp>
        <p:nvSpPr>
          <p:cNvPr id="7" name="矩形 6">
            <a:extLst>
              <a:ext uri="{FF2B5EF4-FFF2-40B4-BE49-F238E27FC236}">
                <a16:creationId xmlns:a16="http://schemas.microsoft.com/office/drawing/2014/main" id="{823F3545-3E1C-4364-9D90-3A596ED706DE}"/>
              </a:ext>
            </a:extLst>
          </p:cNvPr>
          <p:cNvSpPr/>
          <p:nvPr/>
        </p:nvSpPr>
        <p:spPr>
          <a:xfrm>
            <a:off x="0" y="0"/>
            <a:ext cx="744279" cy="6858000"/>
          </a:xfrm>
          <a:prstGeom prst="rect">
            <a:avLst/>
          </a:prstGeom>
          <a:solidFill>
            <a:srgbClr val="173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D85ACB5-3488-4C70-B82C-B2273E8D7D31}"/>
              </a:ext>
            </a:extLst>
          </p:cNvPr>
          <p:cNvSpPr txBox="1"/>
          <p:nvPr/>
        </p:nvSpPr>
        <p:spPr>
          <a:xfrm>
            <a:off x="1041377" y="244213"/>
            <a:ext cx="2233304" cy="733534"/>
          </a:xfrm>
          <a:prstGeom prst="rect">
            <a:avLst/>
          </a:prstGeom>
          <a:noFill/>
        </p:spPr>
        <p:txBody>
          <a:bodyPr wrap="none" rtlCol="0">
            <a:spAutoFit/>
          </a:bodyPr>
          <a:lstStyle/>
          <a:p>
            <a:pPr>
              <a:lnSpc>
                <a:spcPts val="5000"/>
              </a:lnSpc>
            </a:pPr>
            <a:r>
              <a:rPr lang="en-US" altLang="zh-CN" sz="4400" b="1" dirty="0">
                <a:solidFill>
                  <a:srgbClr val="173551"/>
                </a:solidFill>
                <a:latin typeface="微软雅黑" panose="020B0503020204020204" pitchFamily="34" charset="-122"/>
                <a:ea typeface="微软雅黑" panose="020B0503020204020204" pitchFamily="34" charset="-122"/>
              </a:rPr>
              <a:t>JSF</a:t>
            </a:r>
            <a:r>
              <a:rPr lang="zh-CN" altLang="en-US" sz="4400" b="1" dirty="0">
                <a:solidFill>
                  <a:srgbClr val="173551"/>
                </a:solidFill>
                <a:latin typeface="微软雅黑" panose="020B0503020204020204" pitchFamily="34" charset="-122"/>
                <a:ea typeface="微软雅黑" panose="020B0503020204020204" pitchFamily="34" charset="-122"/>
              </a:rPr>
              <a:t>注解</a:t>
            </a:r>
          </a:p>
        </p:txBody>
      </p:sp>
      <p:cxnSp>
        <p:nvCxnSpPr>
          <p:cNvPr id="9" name="直接连接符 8">
            <a:extLst>
              <a:ext uri="{FF2B5EF4-FFF2-40B4-BE49-F238E27FC236}">
                <a16:creationId xmlns:a16="http://schemas.microsoft.com/office/drawing/2014/main" id="{D552BB6D-300C-4F83-9CC1-D6CCF2FAC0ED}"/>
              </a:ext>
            </a:extLst>
          </p:cNvPr>
          <p:cNvCxnSpPr/>
          <p:nvPr/>
        </p:nvCxnSpPr>
        <p:spPr>
          <a:xfrm>
            <a:off x="961126" y="1111042"/>
            <a:ext cx="5930436" cy="0"/>
          </a:xfrm>
          <a:prstGeom prst="line">
            <a:avLst/>
          </a:prstGeom>
          <a:ln w="101600">
            <a:solidFill>
              <a:srgbClr val="00579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659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81603" y="170584"/>
            <a:ext cx="6115050" cy="5962650"/>
          </a:xfrm>
          <a:prstGeom prst="rect">
            <a:avLst/>
          </a:prstGeom>
        </p:spPr>
      </p:pic>
      <p:sp>
        <p:nvSpPr>
          <p:cNvPr id="6" name="文本框 5"/>
          <p:cNvSpPr txBox="1"/>
          <p:nvPr/>
        </p:nvSpPr>
        <p:spPr>
          <a:xfrm>
            <a:off x="6696653" y="1038848"/>
            <a:ext cx="5274936" cy="646331"/>
          </a:xfrm>
          <a:prstGeom prst="rect">
            <a:avLst/>
          </a:prstGeom>
          <a:noFill/>
        </p:spPr>
        <p:txBody>
          <a:bodyPr wrap="square" rtlCol="0">
            <a:spAutoFit/>
          </a:bodyPr>
          <a:lstStyle/>
          <a:p>
            <a:r>
              <a:rPr lang="en-US" altLang="zh-CN" dirty="0">
                <a:solidFill>
                  <a:srgbClr val="FF0000"/>
                </a:solidFill>
              </a:rPr>
              <a:t>@named</a:t>
            </a:r>
            <a:r>
              <a:rPr lang="zh-CN" altLang="en-US" dirty="0"/>
              <a:t>：自动将该</a:t>
            </a:r>
            <a:r>
              <a:rPr lang="en-US" altLang="zh-CN" dirty="0"/>
              <a:t>Bean</a:t>
            </a:r>
            <a:r>
              <a:rPr lang="zh-CN" altLang="en-US" dirty="0"/>
              <a:t>注册为</a:t>
            </a:r>
            <a:r>
              <a:rPr lang="en-US" altLang="zh-CN" dirty="0"/>
              <a:t>JSF</a:t>
            </a:r>
            <a:r>
              <a:rPr lang="zh-CN" altLang="en-US" dirty="0"/>
              <a:t>的资源，使得</a:t>
            </a:r>
            <a:r>
              <a:rPr lang="en-US" altLang="zh-CN" dirty="0"/>
              <a:t>Bean</a:t>
            </a:r>
            <a:r>
              <a:rPr lang="zh-CN" altLang="en-US" dirty="0"/>
              <a:t>可以在</a:t>
            </a:r>
            <a:r>
              <a:rPr lang="en-US" altLang="zh-CN" dirty="0"/>
              <a:t>JSF</a:t>
            </a:r>
            <a:r>
              <a:rPr lang="zh-CN" altLang="en-US" dirty="0"/>
              <a:t>的</a:t>
            </a:r>
            <a:r>
              <a:rPr lang="en-US" altLang="zh-CN" dirty="0"/>
              <a:t>EL</a:t>
            </a:r>
            <a:r>
              <a:rPr lang="zh-CN" altLang="en-US" dirty="0"/>
              <a:t>中使用。</a:t>
            </a:r>
          </a:p>
        </p:txBody>
      </p:sp>
      <p:sp>
        <p:nvSpPr>
          <p:cNvPr id="7" name="文本框 6"/>
          <p:cNvSpPr txBox="1"/>
          <p:nvPr/>
        </p:nvSpPr>
        <p:spPr>
          <a:xfrm>
            <a:off x="6728980" y="1907112"/>
            <a:ext cx="5210281" cy="646331"/>
          </a:xfrm>
          <a:prstGeom prst="rect">
            <a:avLst/>
          </a:prstGeom>
          <a:noFill/>
          <a:ln>
            <a:noFill/>
          </a:ln>
        </p:spPr>
        <p:txBody>
          <a:bodyPr wrap="square" rtlCol="0">
            <a:spAutoFit/>
          </a:bodyPr>
          <a:lstStyle/>
          <a:p>
            <a:r>
              <a:rPr lang="en-US" altLang="zh-CN" dirty="0">
                <a:solidFill>
                  <a:srgbClr val="FF0000"/>
                </a:solidFill>
              </a:rPr>
              <a:t>@</a:t>
            </a:r>
            <a:r>
              <a:rPr lang="en-US" altLang="zh-CN" dirty="0" err="1">
                <a:solidFill>
                  <a:srgbClr val="FF0000"/>
                </a:solidFill>
              </a:rPr>
              <a:t>RequestScoped</a:t>
            </a:r>
            <a:r>
              <a:rPr lang="zh-CN" altLang="en-US" dirty="0"/>
              <a:t>：注释用于提供托管的范围，可以通过注解来定义</a:t>
            </a:r>
            <a:r>
              <a:rPr lang="en-US" altLang="zh-CN" dirty="0"/>
              <a:t>Bean</a:t>
            </a:r>
            <a:r>
              <a:rPr lang="zh-CN" altLang="en-US" dirty="0"/>
              <a:t>被存储的范围。</a:t>
            </a:r>
          </a:p>
        </p:txBody>
      </p:sp>
      <p:sp>
        <p:nvSpPr>
          <p:cNvPr id="17" name="Rectangle 8"/>
          <p:cNvSpPr>
            <a:spLocks noChangeArrowheads="1"/>
          </p:cNvSpPr>
          <p:nvPr/>
        </p:nvSpPr>
        <p:spPr bwMode="auto">
          <a:xfrm>
            <a:off x="5024005" y="2870626"/>
            <a:ext cx="7167995" cy="3139321"/>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rPr>
              <a:t>范围注解</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Arial" panose="020B0604020202020204" pitchFamily="34" charset="0"/>
              </a:rPr>
              <a:t>范围注解设置受管Bean的范围。如果未指定范围，则bean将默认为请求范围。</a:t>
            </a:r>
            <a:br>
              <a:rPr kumimoji="0" lang="zh-CN" altLang="zh-CN" sz="1200" b="0" i="0" u="none" strike="noStrike" cap="none" normalizeH="0" baseline="0" dirty="0">
                <a:ln>
                  <a:noFill/>
                </a:ln>
                <a:solidFill>
                  <a:schemeClr val="tx1"/>
                </a:solidFill>
                <a:effectLst/>
                <a:latin typeface="Arial" panose="020B0604020202020204" pitchFamily="34" charset="0"/>
              </a:rPr>
            </a:br>
            <a:r>
              <a:rPr kumimoji="0" lang="zh-CN" altLang="zh-CN" sz="1200" b="0" i="0" u="none" strike="noStrike" cap="none" normalizeH="0" baseline="0" dirty="0">
                <a:ln>
                  <a:noFill/>
                </a:ln>
                <a:solidFill>
                  <a:schemeClr val="tx1"/>
                </a:solidFill>
                <a:effectLst/>
                <a:latin typeface="Arial" panose="020B0604020202020204" pitchFamily="34" charset="0"/>
              </a:rPr>
              <a:t>我们可以将JSF bean范围设置为以下列表。</a:t>
            </a:r>
            <a:endParaRPr kumimoji="0" lang="zh-CN" altLang="zh-CN"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hlinkClick r:id="rId4" tooltip="@RequestScoped"/>
              </a:rPr>
              <a:t>@RequestScoped</a:t>
            </a:r>
            <a:r>
              <a:rPr kumimoji="0" lang="zh-CN" altLang="zh-CN" sz="1200" b="0" i="0" u="none" strike="noStrike" cap="none" normalizeH="0" baseline="0" dirty="0">
                <a:ln>
                  <a:noFill/>
                </a:ln>
                <a:solidFill>
                  <a:schemeClr val="tx1"/>
                </a:solidFill>
                <a:effectLst/>
              </a:rPr>
              <a:t> bean只要HTTP请求响应就行。它根据HTTP请求创建，并在与HTTP请求相关联的HTTP响应完成时被销毁。</a:t>
            </a:r>
            <a:endParaRPr kumimoji="0" lang="zh-CN" altLang="zh-CN"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hlinkClick r:id="rId5" tooltip="@NoneScoped"/>
              </a:rPr>
              <a:t>@NoneScoped</a:t>
            </a:r>
            <a:r>
              <a:rPr kumimoji="0" lang="zh-CN" altLang="zh-CN" sz="1200" b="0" i="0" u="none" strike="noStrike" cap="none" normalizeH="0" baseline="0" dirty="0">
                <a:ln>
                  <a:noFill/>
                </a:ln>
                <a:solidFill>
                  <a:schemeClr val="tx1"/>
                </a:solidFill>
                <a:effectLst/>
              </a:rPr>
              <a:t> bean与单个表达式语言(EL)求值时间一样长。 在EL求值评估时创建，并在EL求值评估后被销毁。</a:t>
            </a:r>
            <a:endParaRPr kumimoji="0" lang="zh-CN" altLang="zh-CN"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hlinkClick r:id="rId6" tooltip="@ViewScoped"/>
              </a:rPr>
              <a:t>@ViewScoped</a:t>
            </a:r>
            <a:r>
              <a:rPr kumimoji="0" lang="zh-CN" altLang="zh-CN" sz="1200" b="0" i="0" u="none" strike="noStrike" cap="none" normalizeH="0" baseline="0" dirty="0">
                <a:ln>
                  <a:noFill/>
                </a:ln>
                <a:solidFill>
                  <a:schemeClr val="tx1"/>
                </a:solidFill>
                <a:effectLst/>
              </a:rPr>
              <a:t> bean只要用户在浏览器窗口中与同一JSF视图进行交互即可。 它根据HTTP请求创建，并在用户导航到其他视图时被销毁。</a:t>
            </a:r>
            <a:endParaRPr kumimoji="0" lang="zh-CN" altLang="zh-CN"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hlinkClick r:id="rId7" tooltip="@SessionScoped"/>
              </a:rPr>
              <a:t>@SessionScoped</a:t>
            </a:r>
            <a:r>
              <a:rPr kumimoji="0" lang="zh-CN" altLang="zh-CN" sz="1200" b="0" i="0" u="none" strike="noStrike" cap="none" normalizeH="0" baseline="0" dirty="0">
                <a:ln>
                  <a:noFill/>
                </a:ln>
                <a:solidFill>
                  <a:schemeClr val="tx1"/>
                </a:solidFill>
                <a:effectLst/>
              </a:rPr>
              <a:t> bean只要HTTP会话生存。 它在第一个HTTP请求时创建，并在HTTP会话无效时被销毁。</a:t>
            </a:r>
            <a:endParaRPr kumimoji="0" lang="zh-CN" altLang="zh-CN"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hlinkClick r:id="rId8" tooltip="@ApplicationScoped"/>
              </a:rPr>
              <a:t>@ApplicationScoped</a:t>
            </a:r>
            <a:r>
              <a:rPr kumimoji="0" lang="zh-CN" altLang="zh-CN" sz="1200" b="0" i="0" u="none" strike="noStrike" cap="none" normalizeH="0" baseline="0" dirty="0">
                <a:ln>
                  <a:noFill/>
                </a:ln>
                <a:solidFill>
                  <a:schemeClr val="tx1"/>
                </a:solidFill>
                <a:effectLst/>
              </a:rPr>
              <a:t> bean只要Web应用程序生存。 它在第一个HTTP请求或Web应用程序启动时创建，并且在</a:t>
            </a:r>
            <a:r>
              <a:rPr kumimoji="0" lang="zh-CN" altLang="zh-CN" sz="1600" b="0" i="0" u="none" strike="noStrike" cap="none" normalizeH="0" baseline="0" dirty="0">
                <a:ln>
                  <a:noFill/>
                </a:ln>
                <a:solidFill>
                  <a:schemeClr val="tx1"/>
                </a:solidFill>
                <a:effectLst/>
                <a:latin typeface="Arial Unicode MS"/>
                <a:hlinkClick r:id="rId9" tooltip="@ManagedBean"/>
              </a:rPr>
              <a:t>@ManagedBean</a:t>
            </a:r>
            <a:r>
              <a:rPr kumimoji="0" lang="zh-CN" altLang="zh-CN" sz="1200" b="0" i="0" u="none" strike="noStrike" cap="none" normalizeH="0" baseline="0" dirty="0">
                <a:ln>
                  <a:noFill/>
                </a:ln>
                <a:solidFill>
                  <a:schemeClr val="tx1"/>
                </a:solidFill>
                <a:effectLst/>
              </a:rPr>
              <a:t>中设置属性</a:t>
            </a:r>
            <a:r>
              <a:rPr kumimoji="0" lang="zh-CN" altLang="zh-CN" sz="1600" b="0" i="0" u="none" strike="noStrike" cap="none" normalizeH="0" baseline="0" dirty="0">
                <a:ln>
                  <a:noFill/>
                </a:ln>
                <a:solidFill>
                  <a:schemeClr val="tx1"/>
                </a:solidFill>
                <a:effectLst/>
                <a:latin typeface="Arial Unicode MS"/>
              </a:rPr>
              <a:t>eager = true</a:t>
            </a:r>
            <a:r>
              <a:rPr kumimoji="0" lang="zh-CN" altLang="zh-CN" sz="1200" b="0" i="0" u="none" strike="noStrike" cap="none" normalizeH="0" baseline="0" dirty="0">
                <a:ln>
                  <a:noFill/>
                </a:ln>
                <a:solidFill>
                  <a:schemeClr val="tx1"/>
                </a:solidFill>
                <a:effectLst/>
              </a:rPr>
              <a:t>，并在Web应用程序关闭时被销毁。</a:t>
            </a:r>
            <a:endParaRPr kumimoji="0" lang="zh-CN" altLang="zh-CN"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hlinkClick r:id="rId10" tooltip="@CustomScoped"/>
              </a:rPr>
              <a:t>@CustomScoped</a:t>
            </a:r>
            <a:r>
              <a:rPr kumimoji="0" lang="zh-CN" altLang="zh-CN" sz="1200" b="0" i="0" u="none" strike="noStrike" cap="none" normalizeH="0" baseline="0" dirty="0">
                <a:ln>
                  <a:noFill/>
                </a:ln>
                <a:solidFill>
                  <a:schemeClr val="tx1"/>
                </a:solidFill>
                <a:effectLst/>
              </a:rPr>
              <a:t> bean只要在为此范围创建的自定义Map中的bean的条目生效。</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7987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59" y="521866"/>
            <a:ext cx="5616427" cy="5075360"/>
          </a:xfrm>
          <a:prstGeom prst="rect">
            <a:avLst/>
          </a:prstGeom>
        </p:spPr>
      </p:pic>
      <p:sp>
        <p:nvSpPr>
          <p:cNvPr id="6" name="椭圆 5"/>
          <p:cNvSpPr/>
          <p:nvPr/>
        </p:nvSpPr>
        <p:spPr>
          <a:xfrm>
            <a:off x="-83128" y="443370"/>
            <a:ext cx="2373745" cy="60497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a:stretch>
            <a:fillRect/>
          </a:stretch>
        </p:blipFill>
        <p:spPr>
          <a:xfrm>
            <a:off x="4808982" y="529436"/>
            <a:ext cx="6112280" cy="2530110"/>
          </a:xfrm>
          <a:prstGeom prst="rect">
            <a:avLst/>
          </a:prstGeom>
          <a:ln>
            <a:solidFill>
              <a:schemeClr val="tx1"/>
            </a:solidFill>
          </a:ln>
        </p:spPr>
      </p:pic>
      <p:sp>
        <p:nvSpPr>
          <p:cNvPr id="8" name="文本框 7"/>
          <p:cNvSpPr txBox="1"/>
          <p:nvPr/>
        </p:nvSpPr>
        <p:spPr>
          <a:xfrm>
            <a:off x="6308436" y="4073236"/>
            <a:ext cx="5262979" cy="369332"/>
          </a:xfrm>
          <a:prstGeom prst="rect">
            <a:avLst/>
          </a:prstGeom>
          <a:noFill/>
        </p:spPr>
        <p:txBody>
          <a:bodyPr wrap="none" rtlCol="0">
            <a:spAutoFit/>
          </a:bodyPr>
          <a:lstStyle/>
          <a:p>
            <a:r>
              <a:rPr lang="zh-CN" altLang="en-US" dirty="0"/>
              <a:t>大概可能也许在这个项目中两者的作用是等价的？</a:t>
            </a:r>
          </a:p>
        </p:txBody>
      </p:sp>
    </p:spTree>
    <p:extLst>
      <p:ext uri="{BB962C8B-B14F-4D97-AF65-F5344CB8AC3E}">
        <p14:creationId xmlns:p14="http://schemas.microsoft.com/office/powerpoint/2010/main" val="9073351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2089</TotalTime>
  <Words>827</Words>
  <Application>Microsoft Office PowerPoint</Application>
  <PresentationFormat>宽屏</PresentationFormat>
  <Paragraphs>94</Paragraphs>
  <Slides>18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 Unicode MS</vt:lpstr>
      <vt:lpstr>NimbusRomNo9L-Medi</vt:lpstr>
      <vt:lpstr>SFMono-Regular</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宗阳</dc:creator>
  <cp:lastModifiedBy>李 宗阳</cp:lastModifiedBy>
  <cp:revision>38</cp:revision>
  <dcterms:created xsi:type="dcterms:W3CDTF">2019-07-03T09:34:58Z</dcterms:created>
  <dcterms:modified xsi:type="dcterms:W3CDTF">2019-08-30T05:05:44Z</dcterms:modified>
</cp:coreProperties>
</file>