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78" d="100"/>
          <a:sy n="78" d="100"/>
        </p:scale>
        <p:origin x="72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3117EC-43E5-46A6-9EDB-2559157C73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AD6435B-D615-4655-84BC-A7B7474E3F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AB2ED8A-FF67-4341-B1DB-0FD3D3490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FEC04-DF99-4995-9FD3-A951374E5615}" type="datetimeFigureOut">
              <a:rPr kumimoji="1" lang="ja-JP" altLang="en-US" smtClean="0"/>
              <a:t>2019/11/2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0EFE808-B685-4110-BA6C-CB2D115C2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8099D17-70BF-42C5-B036-49D70D77A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4F732-E2B1-448F-9A8B-1A35D58C88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2909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C682255-5C21-4B4F-A3B1-820C5F665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66850C5-9D9B-4054-B516-9BE2C847DE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EC2B948-8A25-4BA2-92CF-28E1F6197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FEC04-DF99-4995-9FD3-A951374E5615}" type="datetimeFigureOut">
              <a:rPr kumimoji="1" lang="ja-JP" altLang="en-US" smtClean="0"/>
              <a:t>2019/11/2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BE75C59-FAE2-4D90-BA72-251EB4B51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65C67C5-2850-4F08-B35A-96897EC71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4F732-E2B1-448F-9A8B-1A35D58C88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9504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D6279735-7EE3-41B1-869B-CAF57AC1FC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1A95ADC-84AD-483A-B2CE-6FE2A91B82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253AB82-512F-45A8-8743-78114B033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FEC04-DF99-4995-9FD3-A951374E5615}" type="datetimeFigureOut">
              <a:rPr kumimoji="1" lang="ja-JP" altLang="en-US" smtClean="0"/>
              <a:t>2019/11/2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7FE5CF1-8C17-40CB-B25C-69CE63885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2793F67-AEAD-472E-8FB3-FF216DC89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4F732-E2B1-448F-9A8B-1A35D58C88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6357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FBA51B-FAF2-474D-9576-46035B16A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79186D4-6EDA-4EF4-A8A5-3BE8E39825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E0697E9-A330-477B-B116-F6E69C89B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FEC04-DF99-4995-9FD3-A951374E5615}" type="datetimeFigureOut">
              <a:rPr kumimoji="1" lang="ja-JP" altLang="en-US" smtClean="0"/>
              <a:t>2019/11/2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28C9BA5-600B-4555-9877-10264D07B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2ADB64B-79CA-451F-82B3-D535D2494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4F732-E2B1-448F-9A8B-1A35D58C88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9333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0C0223E-E48C-4404-BE70-1ECA38DF7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2BD11A0-EAA2-47E3-9661-BD1F00DA71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4D63212-C3C7-454B-91A5-9B6F29A23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FEC04-DF99-4995-9FD3-A951374E5615}" type="datetimeFigureOut">
              <a:rPr kumimoji="1" lang="ja-JP" altLang="en-US" smtClean="0"/>
              <a:t>2019/11/2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A468A64-9763-48B4-9815-58B9FD827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04D0BB3-D7C0-4F83-ADF2-88B19CEC7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4F732-E2B1-448F-9A8B-1A35D58C88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1111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B768B0-DE02-4396-8A1E-17184F574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8B6E17D-4BAC-4CF7-A01F-B1678FAB1A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9EDA29B-0880-4095-9767-41502605C0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A0544D8-FD0D-43C8-B38A-CDD38D2BB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FEC04-DF99-4995-9FD3-A951374E5615}" type="datetimeFigureOut">
              <a:rPr kumimoji="1" lang="ja-JP" altLang="en-US" smtClean="0"/>
              <a:t>2019/11/2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84AE922-AC43-4D61-876D-BDAB2735C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C8FF91C-9CB9-4EB8-9028-52A5D08ED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4F732-E2B1-448F-9A8B-1A35D58C88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6469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C203B4-F1DA-418D-B8C3-89C56C3F7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43F2C4F-F8AC-4CFD-8170-6064D14B3E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034160C-0230-45C0-A5C1-DF33D007F1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E57881A-5421-462B-BE8E-99C1376C20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08CBDAF-1E2F-4B82-A0E3-677B21EC66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9CD6D54-B4BB-4D33-8CCC-269B8F9C4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FEC04-DF99-4995-9FD3-A951374E5615}" type="datetimeFigureOut">
              <a:rPr kumimoji="1" lang="ja-JP" altLang="en-US" smtClean="0"/>
              <a:t>2019/11/2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4D8DB0A-B924-4387-8C07-B91B57D99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DC697E1-9E52-45AF-A84D-49A322AFD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4F732-E2B1-448F-9A8B-1A35D58C88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4136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3127245-86FD-4686-A209-214D7E475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81F472C-E4AC-47B7-A6C6-D9CFAF252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FEC04-DF99-4995-9FD3-A951374E5615}" type="datetimeFigureOut">
              <a:rPr kumimoji="1" lang="ja-JP" altLang="en-US" smtClean="0"/>
              <a:t>2019/11/2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CDD9AFC-804B-479E-81EF-38AD82FC1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A2B6438-56E4-4E47-B110-6ADC500D3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4F732-E2B1-448F-9A8B-1A35D58C88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1429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79A7082-9125-4496-8BAE-70016E9DD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FEC04-DF99-4995-9FD3-A951374E5615}" type="datetimeFigureOut">
              <a:rPr kumimoji="1" lang="ja-JP" altLang="en-US" smtClean="0"/>
              <a:t>2019/11/2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527EBF9-4D52-4825-AC3B-00FE54B32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174FBB6-05C9-4E08-8C09-DD8BCBD49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4F732-E2B1-448F-9A8B-1A35D58C88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2316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B2107B-1FA9-48D8-BE7E-5132F1335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DCE8704-59F2-4A3B-810D-528F626590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F0D6646-9BBD-4431-B06D-58D511C367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08C91DA-C64A-4C7B-8BD7-9D1C2CD23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FEC04-DF99-4995-9FD3-A951374E5615}" type="datetimeFigureOut">
              <a:rPr kumimoji="1" lang="ja-JP" altLang="en-US" smtClean="0"/>
              <a:t>2019/11/2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5B8C471-0AE4-4879-BACE-D8DE31DC4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CFDC47F-5D86-49AF-80BE-3508C495D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4F732-E2B1-448F-9A8B-1A35D58C88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2846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2552BF-1AA2-45AA-B630-4BA3C8C02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13D0ABC-EAEB-45C0-81DB-A0CF34C68C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29E82EA-4A98-4620-BD89-75D37C67D3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F724CD1-930B-4CEC-9294-6E17A2480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FEC04-DF99-4995-9FD3-A951374E5615}" type="datetimeFigureOut">
              <a:rPr kumimoji="1" lang="ja-JP" altLang="en-US" smtClean="0"/>
              <a:t>2019/11/2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03734BB-00C6-4E14-A7C1-56C3C0C39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70BCCD6-B951-4BE8-ABD2-31BAD7231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4F732-E2B1-448F-9A8B-1A35D58C88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8219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9AF9057-D2D6-4737-9BAA-20FF486BB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B99F594-C631-4257-9BF2-5A2A2D4566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EB750D0-EE75-4E46-9EE1-C824617470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2FEC04-DF99-4995-9FD3-A951374E5615}" type="datetimeFigureOut">
              <a:rPr kumimoji="1" lang="ja-JP" altLang="en-US" smtClean="0"/>
              <a:t>2019/11/2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D94BC0B-F288-4F65-B4B2-E22998D138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944DB9D-7528-4A3E-8992-9B028E52C0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34F732-E2B1-448F-9A8B-1A35D58C88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1718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6">
            <a:extLst>
              <a:ext uri="{FF2B5EF4-FFF2-40B4-BE49-F238E27FC236}">
                <a16:creationId xmlns:a16="http://schemas.microsoft.com/office/drawing/2014/main" id="{79CEF830-1983-45E5-85E3-D919DB6661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9076763"/>
              </p:ext>
            </p:extLst>
          </p:nvPr>
        </p:nvGraphicFramePr>
        <p:xfrm>
          <a:off x="287167" y="1264411"/>
          <a:ext cx="481551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3102">
                  <a:extLst>
                    <a:ext uri="{9D8B030D-6E8A-4147-A177-3AD203B41FA5}">
                      <a16:colId xmlns:a16="http://schemas.microsoft.com/office/drawing/2014/main" val="2179858204"/>
                    </a:ext>
                  </a:extLst>
                </a:gridCol>
                <a:gridCol w="963102">
                  <a:extLst>
                    <a:ext uri="{9D8B030D-6E8A-4147-A177-3AD203B41FA5}">
                      <a16:colId xmlns:a16="http://schemas.microsoft.com/office/drawing/2014/main" val="2966901310"/>
                    </a:ext>
                  </a:extLst>
                </a:gridCol>
                <a:gridCol w="963102">
                  <a:extLst>
                    <a:ext uri="{9D8B030D-6E8A-4147-A177-3AD203B41FA5}">
                      <a16:colId xmlns:a16="http://schemas.microsoft.com/office/drawing/2014/main" val="3113377865"/>
                    </a:ext>
                  </a:extLst>
                </a:gridCol>
                <a:gridCol w="963102">
                  <a:extLst>
                    <a:ext uri="{9D8B030D-6E8A-4147-A177-3AD203B41FA5}">
                      <a16:colId xmlns:a16="http://schemas.microsoft.com/office/drawing/2014/main" val="2624549117"/>
                    </a:ext>
                  </a:extLst>
                </a:gridCol>
                <a:gridCol w="963102">
                  <a:extLst>
                    <a:ext uri="{9D8B030D-6E8A-4147-A177-3AD203B41FA5}">
                      <a16:colId xmlns:a16="http://schemas.microsoft.com/office/drawing/2014/main" val="32383872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Is 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solidFill>
                            <a:schemeClr val="tx1"/>
                          </a:solidFill>
                        </a:rPr>
                        <a:t>Ferrari</a:t>
                      </a:r>
                      <a:endParaRPr kumimoji="1" lang="ja-JP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car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1342667"/>
                  </a:ext>
                </a:extLst>
              </a:tr>
            </a:tbl>
          </a:graphicData>
        </a:graphic>
      </p:graphicFrame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F569A3A-0BDC-4018-BD9B-3C7E3C6E48A3}"/>
              </a:ext>
            </a:extLst>
          </p:cNvPr>
          <p:cNvSpPr txBox="1"/>
          <p:nvPr/>
        </p:nvSpPr>
        <p:spPr>
          <a:xfrm>
            <a:off x="1069776" y="832757"/>
            <a:ext cx="3250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i="1" u="sng" dirty="0"/>
              <a:t>「フェラーリは車</a:t>
            </a:r>
            <a:r>
              <a:rPr lang="ja-JP" altLang="en-US" b="1" i="1" u="sng" dirty="0"/>
              <a:t>ですか</a:t>
            </a:r>
            <a:r>
              <a:rPr kumimoji="1" lang="ja-JP" altLang="en-US" b="1" i="1" u="sng" dirty="0"/>
              <a:t>？」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E4C9E45-5D4F-42DD-9C2A-EB766CC1F513}"/>
              </a:ext>
            </a:extLst>
          </p:cNvPr>
          <p:cNvSpPr txBox="1"/>
          <p:nvPr/>
        </p:nvSpPr>
        <p:spPr>
          <a:xfrm>
            <a:off x="6623704" y="832757"/>
            <a:ext cx="4498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i="1" u="sng" dirty="0"/>
              <a:t>「車はエンジンをもっていますか？」</a:t>
            </a:r>
          </a:p>
        </p:txBody>
      </p:sp>
      <p:graphicFrame>
        <p:nvGraphicFramePr>
          <p:cNvPr id="10" name="表 10">
            <a:extLst>
              <a:ext uri="{FF2B5EF4-FFF2-40B4-BE49-F238E27FC236}">
                <a16:creationId xmlns:a16="http://schemas.microsoft.com/office/drawing/2014/main" id="{8BD33E61-56A2-4181-A16D-2A86EC8C31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5001740"/>
              </p:ext>
            </p:extLst>
          </p:nvPr>
        </p:nvGraphicFramePr>
        <p:xfrm>
          <a:off x="5510893" y="1264411"/>
          <a:ext cx="65912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1614">
                  <a:extLst>
                    <a:ext uri="{9D8B030D-6E8A-4147-A177-3AD203B41FA5}">
                      <a16:colId xmlns:a16="http://schemas.microsoft.com/office/drawing/2014/main" val="2722910660"/>
                    </a:ext>
                  </a:extLst>
                </a:gridCol>
                <a:gridCol w="941614">
                  <a:extLst>
                    <a:ext uri="{9D8B030D-6E8A-4147-A177-3AD203B41FA5}">
                      <a16:colId xmlns:a16="http://schemas.microsoft.com/office/drawing/2014/main" val="1355396828"/>
                    </a:ext>
                  </a:extLst>
                </a:gridCol>
                <a:gridCol w="941614">
                  <a:extLst>
                    <a:ext uri="{9D8B030D-6E8A-4147-A177-3AD203B41FA5}">
                      <a16:colId xmlns:a16="http://schemas.microsoft.com/office/drawing/2014/main" val="4066969420"/>
                    </a:ext>
                  </a:extLst>
                </a:gridCol>
                <a:gridCol w="941614">
                  <a:extLst>
                    <a:ext uri="{9D8B030D-6E8A-4147-A177-3AD203B41FA5}">
                      <a16:colId xmlns:a16="http://schemas.microsoft.com/office/drawing/2014/main" val="747707507"/>
                    </a:ext>
                  </a:extLst>
                </a:gridCol>
                <a:gridCol w="941614">
                  <a:extLst>
                    <a:ext uri="{9D8B030D-6E8A-4147-A177-3AD203B41FA5}">
                      <a16:colId xmlns:a16="http://schemas.microsoft.com/office/drawing/2014/main" val="4184738483"/>
                    </a:ext>
                  </a:extLst>
                </a:gridCol>
                <a:gridCol w="941614">
                  <a:extLst>
                    <a:ext uri="{9D8B030D-6E8A-4147-A177-3AD203B41FA5}">
                      <a16:colId xmlns:a16="http://schemas.microsoft.com/office/drawing/2014/main" val="2316735067"/>
                    </a:ext>
                  </a:extLst>
                </a:gridCol>
                <a:gridCol w="941614">
                  <a:extLst>
                    <a:ext uri="{9D8B030D-6E8A-4147-A177-3AD203B41FA5}">
                      <a16:colId xmlns:a16="http://schemas.microsoft.com/office/drawing/2014/main" val="19654379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Does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the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car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have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engine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5638152"/>
                  </a:ext>
                </a:extLst>
              </a:tr>
            </a:tbl>
          </a:graphicData>
        </a:graphic>
      </p:graphicFrame>
      <p:graphicFrame>
        <p:nvGraphicFramePr>
          <p:cNvPr id="12" name="表 10">
            <a:extLst>
              <a:ext uri="{FF2B5EF4-FFF2-40B4-BE49-F238E27FC236}">
                <a16:creationId xmlns:a16="http://schemas.microsoft.com/office/drawing/2014/main" id="{C104E24C-6D47-422F-971E-A57119046C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8362793"/>
              </p:ext>
            </p:extLst>
          </p:nvPr>
        </p:nvGraphicFramePr>
        <p:xfrm>
          <a:off x="1262092" y="2605615"/>
          <a:ext cx="286565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5219">
                  <a:extLst>
                    <a:ext uri="{9D8B030D-6E8A-4147-A177-3AD203B41FA5}">
                      <a16:colId xmlns:a16="http://schemas.microsoft.com/office/drawing/2014/main" val="1879060267"/>
                    </a:ext>
                  </a:extLst>
                </a:gridCol>
                <a:gridCol w="955219">
                  <a:extLst>
                    <a:ext uri="{9D8B030D-6E8A-4147-A177-3AD203B41FA5}">
                      <a16:colId xmlns:a16="http://schemas.microsoft.com/office/drawing/2014/main" val="607663414"/>
                    </a:ext>
                  </a:extLst>
                </a:gridCol>
                <a:gridCol w="955219">
                  <a:extLst>
                    <a:ext uri="{9D8B030D-6E8A-4147-A177-3AD203B41FA5}">
                      <a16:colId xmlns:a16="http://schemas.microsoft.com/office/drawing/2014/main" val="20250377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Ferrari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is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car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6327203"/>
                  </a:ext>
                </a:extLst>
              </a:tr>
            </a:tbl>
          </a:graphicData>
        </a:graphic>
      </p:graphicFrame>
      <p:graphicFrame>
        <p:nvGraphicFramePr>
          <p:cNvPr id="13" name="表 18">
            <a:extLst>
              <a:ext uri="{FF2B5EF4-FFF2-40B4-BE49-F238E27FC236}">
                <a16:creationId xmlns:a16="http://schemas.microsoft.com/office/drawing/2014/main" id="{53C6998A-29E0-43CC-A2B1-B02E7C8C6F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1735622"/>
              </p:ext>
            </p:extLst>
          </p:nvPr>
        </p:nvGraphicFramePr>
        <p:xfrm>
          <a:off x="7217230" y="2605615"/>
          <a:ext cx="298689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5630">
                  <a:extLst>
                    <a:ext uri="{9D8B030D-6E8A-4147-A177-3AD203B41FA5}">
                      <a16:colId xmlns:a16="http://schemas.microsoft.com/office/drawing/2014/main" val="985608995"/>
                    </a:ext>
                  </a:extLst>
                </a:gridCol>
                <a:gridCol w="995630">
                  <a:extLst>
                    <a:ext uri="{9D8B030D-6E8A-4147-A177-3AD203B41FA5}">
                      <a16:colId xmlns:a16="http://schemas.microsoft.com/office/drawing/2014/main" val="252750197"/>
                    </a:ext>
                  </a:extLst>
                </a:gridCol>
                <a:gridCol w="995630">
                  <a:extLst>
                    <a:ext uri="{9D8B030D-6E8A-4147-A177-3AD203B41FA5}">
                      <a16:colId xmlns:a16="http://schemas.microsoft.com/office/drawing/2014/main" val="30486165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car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have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engine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9997327"/>
                  </a:ext>
                </a:extLst>
              </a:tr>
            </a:tbl>
          </a:graphicData>
        </a:graphic>
      </p:graphicFrame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0588F0DD-83A8-4E9E-ADED-391A437EE6DE}"/>
              </a:ext>
            </a:extLst>
          </p:cNvPr>
          <p:cNvCxnSpPr>
            <a:cxnSpLocks/>
          </p:cNvCxnSpPr>
          <p:nvPr/>
        </p:nvCxnSpPr>
        <p:spPr>
          <a:xfrm>
            <a:off x="1738993" y="1630248"/>
            <a:ext cx="0" cy="9753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EBB9439E-8CE8-4BD2-9F0D-8E314F28F180}"/>
              </a:ext>
            </a:extLst>
          </p:cNvPr>
          <p:cNvCxnSpPr/>
          <p:nvPr/>
        </p:nvCxnSpPr>
        <p:spPr>
          <a:xfrm>
            <a:off x="3663043" y="1630248"/>
            <a:ext cx="0" cy="9703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22F6DF66-4269-4BBB-A3B7-D4066DFCC393}"/>
              </a:ext>
            </a:extLst>
          </p:cNvPr>
          <p:cNvCxnSpPr>
            <a:endCxn id="12" idx="0"/>
          </p:cNvCxnSpPr>
          <p:nvPr/>
        </p:nvCxnSpPr>
        <p:spPr>
          <a:xfrm>
            <a:off x="742950" y="1630248"/>
            <a:ext cx="1951970" cy="9753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DD0579E7-5D34-457B-AEE0-B1624FD6BC10}"/>
              </a:ext>
            </a:extLst>
          </p:cNvPr>
          <p:cNvCxnSpPr>
            <a:cxnSpLocks/>
          </p:cNvCxnSpPr>
          <p:nvPr/>
        </p:nvCxnSpPr>
        <p:spPr>
          <a:xfrm>
            <a:off x="7908472" y="1634989"/>
            <a:ext cx="0" cy="9753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12A52D7C-888E-4940-A714-0F1ECC513E7E}"/>
              </a:ext>
            </a:extLst>
          </p:cNvPr>
          <p:cNvCxnSpPr/>
          <p:nvPr/>
        </p:nvCxnSpPr>
        <p:spPr>
          <a:xfrm>
            <a:off x="8795895" y="1630248"/>
            <a:ext cx="0" cy="9703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C9BA951A-E8F0-4332-AB22-1FF52F62EC79}"/>
              </a:ext>
            </a:extLst>
          </p:cNvPr>
          <p:cNvCxnSpPr>
            <a:cxnSpLocks/>
          </p:cNvCxnSpPr>
          <p:nvPr/>
        </p:nvCxnSpPr>
        <p:spPr>
          <a:xfrm flipH="1">
            <a:off x="9682843" y="1644735"/>
            <a:ext cx="1023257" cy="9558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表 10">
            <a:extLst>
              <a:ext uri="{FF2B5EF4-FFF2-40B4-BE49-F238E27FC236}">
                <a16:creationId xmlns:a16="http://schemas.microsoft.com/office/drawing/2014/main" id="{86458F3C-4B63-432E-B1E3-11C30694B0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0603727"/>
              </p:ext>
            </p:extLst>
          </p:nvPr>
        </p:nvGraphicFramePr>
        <p:xfrm>
          <a:off x="1262091" y="4929715"/>
          <a:ext cx="286565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5219">
                  <a:extLst>
                    <a:ext uri="{9D8B030D-6E8A-4147-A177-3AD203B41FA5}">
                      <a16:colId xmlns:a16="http://schemas.microsoft.com/office/drawing/2014/main" val="1879060267"/>
                    </a:ext>
                  </a:extLst>
                </a:gridCol>
                <a:gridCol w="955219">
                  <a:extLst>
                    <a:ext uri="{9D8B030D-6E8A-4147-A177-3AD203B41FA5}">
                      <a16:colId xmlns:a16="http://schemas.microsoft.com/office/drawing/2014/main" val="607663414"/>
                    </a:ext>
                  </a:extLst>
                </a:gridCol>
                <a:gridCol w="955219">
                  <a:extLst>
                    <a:ext uri="{9D8B030D-6E8A-4147-A177-3AD203B41FA5}">
                      <a16:colId xmlns:a16="http://schemas.microsoft.com/office/drawing/2014/main" val="20250377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Ferrari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is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car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6327203"/>
                  </a:ext>
                </a:extLst>
              </a:tr>
            </a:tbl>
          </a:graphicData>
        </a:graphic>
      </p:graphicFrame>
      <p:graphicFrame>
        <p:nvGraphicFramePr>
          <p:cNvPr id="28" name="表 18">
            <a:extLst>
              <a:ext uri="{FF2B5EF4-FFF2-40B4-BE49-F238E27FC236}">
                <a16:creationId xmlns:a16="http://schemas.microsoft.com/office/drawing/2014/main" id="{F0D970C6-A0A0-4CD6-8C20-8B1FD81D06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6801773"/>
              </p:ext>
            </p:extLst>
          </p:nvPr>
        </p:nvGraphicFramePr>
        <p:xfrm>
          <a:off x="7217231" y="3638935"/>
          <a:ext cx="297724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2414">
                  <a:extLst>
                    <a:ext uri="{9D8B030D-6E8A-4147-A177-3AD203B41FA5}">
                      <a16:colId xmlns:a16="http://schemas.microsoft.com/office/drawing/2014/main" val="985608995"/>
                    </a:ext>
                  </a:extLst>
                </a:gridCol>
                <a:gridCol w="992414">
                  <a:extLst>
                    <a:ext uri="{9D8B030D-6E8A-4147-A177-3AD203B41FA5}">
                      <a16:colId xmlns:a16="http://schemas.microsoft.com/office/drawing/2014/main" val="252750197"/>
                    </a:ext>
                  </a:extLst>
                </a:gridCol>
                <a:gridCol w="992414">
                  <a:extLst>
                    <a:ext uri="{9D8B030D-6E8A-4147-A177-3AD203B41FA5}">
                      <a16:colId xmlns:a16="http://schemas.microsoft.com/office/drawing/2014/main" val="30486165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car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has-a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engine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9997327"/>
                  </a:ext>
                </a:extLst>
              </a:tr>
            </a:tbl>
          </a:graphicData>
        </a:graphic>
      </p:graphicFrame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1917207B-5FD5-4B66-BC9F-E915B20E18A6}"/>
              </a:ext>
            </a:extLst>
          </p:cNvPr>
          <p:cNvCxnSpPr>
            <a:cxnSpLocks/>
          </p:cNvCxnSpPr>
          <p:nvPr/>
        </p:nvCxnSpPr>
        <p:spPr>
          <a:xfrm flipH="1">
            <a:off x="8790452" y="2976455"/>
            <a:ext cx="5443" cy="5945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表 18">
            <a:extLst>
              <a:ext uri="{FF2B5EF4-FFF2-40B4-BE49-F238E27FC236}">
                <a16:creationId xmlns:a16="http://schemas.microsoft.com/office/drawing/2014/main" id="{27306C67-E221-464F-8DEF-6C8C4D1EEA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3382961"/>
              </p:ext>
            </p:extLst>
          </p:nvPr>
        </p:nvGraphicFramePr>
        <p:xfrm>
          <a:off x="7338463" y="4929715"/>
          <a:ext cx="286565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5219">
                  <a:extLst>
                    <a:ext uri="{9D8B030D-6E8A-4147-A177-3AD203B41FA5}">
                      <a16:colId xmlns:a16="http://schemas.microsoft.com/office/drawing/2014/main" val="985608995"/>
                    </a:ext>
                  </a:extLst>
                </a:gridCol>
                <a:gridCol w="955219">
                  <a:extLst>
                    <a:ext uri="{9D8B030D-6E8A-4147-A177-3AD203B41FA5}">
                      <a16:colId xmlns:a16="http://schemas.microsoft.com/office/drawing/2014/main" val="252750197"/>
                    </a:ext>
                  </a:extLst>
                </a:gridCol>
                <a:gridCol w="955219">
                  <a:extLst>
                    <a:ext uri="{9D8B030D-6E8A-4147-A177-3AD203B41FA5}">
                      <a16:colId xmlns:a16="http://schemas.microsoft.com/office/drawing/2014/main" val="30486165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car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has-a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engine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9997327"/>
                  </a:ext>
                </a:extLst>
              </a:tr>
            </a:tbl>
          </a:graphicData>
        </a:graphic>
      </p:graphicFrame>
      <p:sp>
        <p:nvSpPr>
          <p:cNvPr id="35" name="矢印: 下 34">
            <a:extLst>
              <a:ext uri="{FF2B5EF4-FFF2-40B4-BE49-F238E27FC236}">
                <a16:creationId xmlns:a16="http://schemas.microsoft.com/office/drawing/2014/main" id="{DD55516E-706A-441A-8BA2-F46936E651BC}"/>
              </a:ext>
            </a:extLst>
          </p:cNvPr>
          <p:cNvSpPr/>
          <p:nvPr/>
        </p:nvSpPr>
        <p:spPr>
          <a:xfrm>
            <a:off x="2413194" y="3155349"/>
            <a:ext cx="563450" cy="1532193"/>
          </a:xfrm>
          <a:prstGeom prst="down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矢印: 下 35">
            <a:extLst>
              <a:ext uri="{FF2B5EF4-FFF2-40B4-BE49-F238E27FC236}">
                <a16:creationId xmlns:a16="http://schemas.microsoft.com/office/drawing/2014/main" id="{635F22F6-4092-4954-BD90-040DCCAEA2DA}"/>
              </a:ext>
            </a:extLst>
          </p:cNvPr>
          <p:cNvSpPr/>
          <p:nvPr/>
        </p:nvSpPr>
        <p:spPr>
          <a:xfrm>
            <a:off x="8508727" y="4139294"/>
            <a:ext cx="563450" cy="710292"/>
          </a:xfrm>
          <a:prstGeom prst="down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A864383B-1EEC-4197-A17E-23E6F4FD7683}"/>
              </a:ext>
            </a:extLst>
          </p:cNvPr>
          <p:cNvSpPr txBox="1"/>
          <p:nvPr/>
        </p:nvSpPr>
        <p:spPr>
          <a:xfrm>
            <a:off x="2035629" y="3736025"/>
            <a:ext cx="1611879" cy="370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マッチング！</a:t>
            </a:r>
            <a:endParaRPr kumimoji="1" lang="ja-JP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7F32D145-061F-4D69-86E6-F9C595B10367}"/>
              </a:ext>
            </a:extLst>
          </p:cNvPr>
          <p:cNvSpPr txBox="1"/>
          <p:nvPr/>
        </p:nvSpPr>
        <p:spPr>
          <a:xfrm>
            <a:off x="8009164" y="4265340"/>
            <a:ext cx="1587896" cy="370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マッチング！</a:t>
            </a:r>
            <a:endParaRPr kumimoji="1" lang="ja-JP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53D858FB-AD74-406C-9043-037754B643CE}"/>
              </a:ext>
            </a:extLst>
          </p:cNvPr>
          <p:cNvSpPr txBox="1"/>
          <p:nvPr/>
        </p:nvSpPr>
        <p:spPr>
          <a:xfrm>
            <a:off x="1375682" y="5151948"/>
            <a:ext cx="726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i="1" dirty="0">
                <a:solidFill>
                  <a:srgbClr val="FF0000"/>
                </a:solidFill>
              </a:rPr>
              <a:t>Tail</a:t>
            </a:r>
            <a:endParaRPr kumimoji="1" lang="ja-JP" altLang="en-US" b="1" i="1" dirty="0">
              <a:solidFill>
                <a:srgbClr val="FF0000"/>
              </a:solidFill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7230F3CA-37DA-493B-8205-4EC97C5A2BFD}"/>
              </a:ext>
            </a:extLst>
          </p:cNvPr>
          <p:cNvSpPr txBox="1"/>
          <p:nvPr/>
        </p:nvSpPr>
        <p:spPr>
          <a:xfrm>
            <a:off x="2274231" y="5151447"/>
            <a:ext cx="841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i="1" dirty="0">
                <a:solidFill>
                  <a:srgbClr val="FF0000"/>
                </a:solidFill>
              </a:rPr>
              <a:t>Label</a:t>
            </a:r>
            <a:endParaRPr kumimoji="1" lang="ja-JP" altLang="en-US" b="1" i="1" dirty="0">
              <a:solidFill>
                <a:srgbClr val="FF0000"/>
              </a:solidFill>
            </a:endParaRP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E87AC540-0340-4425-A181-5ACEF0B40008}"/>
              </a:ext>
            </a:extLst>
          </p:cNvPr>
          <p:cNvSpPr txBox="1"/>
          <p:nvPr/>
        </p:nvSpPr>
        <p:spPr>
          <a:xfrm>
            <a:off x="3226820" y="5165843"/>
            <a:ext cx="841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i="1" dirty="0">
                <a:solidFill>
                  <a:srgbClr val="FF0000"/>
                </a:solidFill>
              </a:rPr>
              <a:t>Head</a:t>
            </a:r>
            <a:endParaRPr kumimoji="1" lang="ja-JP" altLang="en-US" b="1" i="1" dirty="0">
              <a:solidFill>
                <a:srgbClr val="FF0000"/>
              </a:solidFill>
            </a:endParaRP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9DAEB13F-9544-4B01-B5D2-C2D1555FE6AC}"/>
              </a:ext>
            </a:extLst>
          </p:cNvPr>
          <p:cNvSpPr txBox="1"/>
          <p:nvPr/>
        </p:nvSpPr>
        <p:spPr>
          <a:xfrm>
            <a:off x="7545161" y="5165843"/>
            <a:ext cx="726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i="1" dirty="0">
                <a:solidFill>
                  <a:srgbClr val="FF0000"/>
                </a:solidFill>
              </a:rPr>
              <a:t>Tail</a:t>
            </a:r>
            <a:endParaRPr kumimoji="1" lang="ja-JP" altLang="en-US" b="1" i="1" dirty="0">
              <a:solidFill>
                <a:srgbClr val="FF0000"/>
              </a:solidFill>
            </a:endParaRP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E442D9B7-D70B-4332-B25E-B1CC83B92E6D}"/>
              </a:ext>
            </a:extLst>
          </p:cNvPr>
          <p:cNvSpPr txBox="1"/>
          <p:nvPr/>
        </p:nvSpPr>
        <p:spPr>
          <a:xfrm>
            <a:off x="8369764" y="5158975"/>
            <a:ext cx="841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i="1" dirty="0">
                <a:solidFill>
                  <a:srgbClr val="FF0000"/>
                </a:solidFill>
              </a:rPr>
              <a:t>Label</a:t>
            </a:r>
            <a:endParaRPr kumimoji="1" lang="ja-JP" altLang="en-US" b="1" i="1" dirty="0">
              <a:solidFill>
                <a:srgbClr val="FF0000"/>
              </a:solidFill>
            </a:endParaRP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8FFDD1FF-AB61-4B64-B851-A919D43F5DB2}"/>
              </a:ext>
            </a:extLst>
          </p:cNvPr>
          <p:cNvSpPr txBox="1"/>
          <p:nvPr/>
        </p:nvSpPr>
        <p:spPr>
          <a:xfrm>
            <a:off x="9309121" y="5165843"/>
            <a:ext cx="841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i="1" dirty="0">
                <a:solidFill>
                  <a:srgbClr val="FF0000"/>
                </a:solidFill>
              </a:rPr>
              <a:t>Head</a:t>
            </a:r>
            <a:endParaRPr kumimoji="1" lang="ja-JP" altLang="en-US" b="1" i="1" dirty="0">
              <a:solidFill>
                <a:srgbClr val="FF0000"/>
              </a:solidFill>
            </a:endParaRP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73E82E86-1DD5-4B94-9474-7B3ED5258536}"/>
              </a:ext>
            </a:extLst>
          </p:cNvPr>
          <p:cNvSpPr txBox="1"/>
          <p:nvPr/>
        </p:nvSpPr>
        <p:spPr>
          <a:xfrm>
            <a:off x="2102303" y="5743597"/>
            <a:ext cx="3250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i="1" u="sng" dirty="0"/>
              <a:t>「</a:t>
            </a:r>
            <a:r>
              <a:rPr kumimoji="1" lang="en-US" altLang="ja-JP" b="1" i="1" u="sng" dirty="0"/>
              <a:t>Yes</a:t>
            </a:r>
            <a:r>
              <a:rPr kumimoji="1" lang="ja-JP" altLang="en-US" b="1" i="1" u="sng" dirty="0"/>
              <a:t>！」</a:t>
            </a: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1C298FF4-99DB-401B-93AC-E5B3D7B6FECA}"/>
              </a:ext>
            </a:extLst>
          </p:cNvPr>
          <p:cNvSpPr txBox="1"/>
          <p:nvPr/>
        </p:nvSpPr>
        <p:spPr>
          <a:xfrm>
            <a:off x="8271782" y="5743597"/>
            <a:ext cx="3250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i="1" u="sng" dirty="0"/>
              <a:t>「</a:t>
            </a:r>
            <a:r>
              <a:rPr kumimoji="1" lang="en-US" altLang="ja-JP" b="1" i="1" u="sng" dirty="0"/>
              <a:t>Yes</a:t>
            </a:r>
            <a:r>
              <a:rPr lang="ja-JP" altLang="en-US" b="1" i="1" u="sng" dirty="0"/>
              <a:t>！</a:t>
            </a:r>
            <a:r>
              <a:rPr kumimoji="1" lang="ja-JP" altLang="en-US" b="1" i="1" u="sng" dirty="0"/>
              <a:t>」</a:t>
            </a:r>
          </a:p>
        </p:txBody>
      </p:sp>
    </p:spTree>
    <p:extLst>
      <p:ext uri="{BB962C8B-B14F-4D97-AF65-F5344CB8AC3E}">
        <p14:creationId xmlns:p14="http://schemas.microsoft.com/office/powerpoint/2010/main" val="305599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63</Words>
  <Application>Microsoft Office PowerPoint</Application>
  <PresentationFormat>ワイド画面</PresentationFormat>
  <Paragraphs>39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游ゴシック</vt:lpstr>
      <vt:lpstr>游ゴシック Light</vt:lpstr>
      <vt:lpstr>Arial</vt:lpstr>
      <vt:lpstr>Arial Black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拓也 後藤</dc:creator>
  <cp:lastModifiedBy>拓也 後藤</cp:lastModifiedBy>
  <cp:revision>40</cp:revision>
  <dcterms:created xsi:type="dcterms:W3CDTF">2019-11-02T02:06:11Z</dcterms:created>
  <dcterms:modified xsi:type="dcterms:W3CDTF">2019-11-02T02:56:27Z</dcterms:modified>
</cp:coreProperties>
</file>