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CC55F-FB2A-4A78-ACFB-CE863BD57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258D3C-1805-4970-8582-A6799F881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45090-FA2D-45A4-AFEC-EEE530CF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493A66-8F0E-4ECF-9098-B45DAC32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9D1409-E74C-4E01-9884-31D5C76F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07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BEAA6-09B8-42C0-8225-78FAC302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941D7-44F0-43ED-9F5A-3C829F8F0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DC4A9-ECE6-417E-A4A5-7E32CC54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C1F66-A03E-4F57-9421-9B05A946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57D44A-B2F0-4783-9A3C-70A28BB9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5FCD74-F0DE-4394-B0B3-8F8FAD0EF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991472-3BA5-4F7C-BE06-DA24B1A3D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168489-6B83-4209-B642-1FB18C37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6A659A-5192-43C9-B2F3-00594F3B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D3EEA7-9697-4591-9A43-E7E26866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29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ECBD7F-A324-4951-AE41-0D915FBF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BA39C8-2BB1-409C-A0AA-CB60BEA5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A44D64-7134-4921-B98F-911EE70D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9762D0-2CE2-45C5-BD7B-16921A4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B91EF-88F9-4371-A921-5C2AE550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15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F4948-2E42-460F-B1D0-41466A2B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76EAAB-5C68-4111-8A3C-E8D285CD1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EA4819-442A-4C73-B23B-0B6940E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1B479-8CCE-405C-8C91-70FCA969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8B929-68AD-451F-B39B-9CDD5F3F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11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5F853-6124-48CE-B0C5-4C16A510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895F25-85E0-41BA-ABAA-420CB1BB3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3F9CD7-6E96-4D9A-93F7-59B9EE7A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DC466-0058-48EA-A413-E7A19E0D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2E4449-FED4-4EA6-9D60-AE1D508E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65A10B-08CC-44B3-ACC8-326CCA53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7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6EB9A-4A8F-4513-BE82-2041ABA8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1D518-78D8-4777-83B4-F1204B25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96DC62-B76F-4832-B933-D69F54966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8C7CC3-7220-4037-A303-23C595800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036439-45CC-4F8D-8A02-1760B8831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A1CCE9-7633-4EB5-ACB3-54579E27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7B74EF-2319-4F26-BB8B-34CBF559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8BA4D8-2F3E-4CF1-9CAE-C5498689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21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D449C-FCA7-4B70-A506-C2CD47C9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A452F6-BBBF-44A5-AFE8-6B23AD6B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DE0D39-1450-4B88-BC5D-3A870A00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F52E5B-DE29-406D-87CB-30C285E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251F70-767D-418D-9786-1EEAE8D7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EE3D25-B146-421C-9960-67B74B12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CE50F7-B622-44AE-8E4B-03DBBBA7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6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C4DBA-BEFC-4333-8699-6EB02A6C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99675-10AC-4EDC-A97B-F1F0F099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076857-B284-4FD7-ADE1-97B3D2130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D7773F-47B0-494D-81F0-B56D5B33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2C9B7A-598C-4F46-BD7D-FA182A12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B42C57-5215-4E69-A006-ED2EF35B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EAD19-D210-4B17-BDCB-DF68F15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1E7D3B-6791-4AE7-AD0A-6F19B51F3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08E444-36BB-4C71-B927-9285B06C8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113AF7-75CC-4BF5-90ED-A57D969E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263-7206-44D7-B829-CF652DCCFFC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3AF36-1AD3-4CB3-AE79-3D244289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DD6A5D-AC8E-455B-93E1-E436524A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36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DE486A-1CAA-45B0-896F-B7C20379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7F143B-EBED-424F-BFC2-E46BE73F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42CE7-5C9C-47ED-82BC-00449EB97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C263-7206-44D7-B829-CF652DCCFFC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21D2E-49E8-4EF6-848E-5F882DD9A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452BC-A6B3-4AEF-91D8-DB8B7E8F8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26FAD-6626-4E38-9FEC-8BA9CD7FE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41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035019-4B5C-466F-9956-2A4647406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55936"/>
              </p:ext>
            </p:extLst>
          </p:nvPr>
        </p:nvGraphicFramePr>
        <p:xfrm>
          <a:off x="71325" y="905046"/>
          <a:ext cx="5767046" cy="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289">
                  <a:extLst>
                    <a:ext uri="{9D8B030D-6E8A-4147-A177-3AD203B41FA5}">
                      <a16:colId xmlns:a16="http://schemas.microsoft.com/office/drawing/2014/main" val="2613392899"/>
                    </a:ext>
                  </a:extLst>
                </a:gridCol>
                <a:gridCol w="644978">
                  <a:extLst>
                    <a:ext uri="{9D8B030D-6E8A-4147-A177-3AD203B41FA5}">
                      <a16:colId xmlns:a16="http://schemas.microsoft.com/office/drawing/2014/main" val="3454112916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295320990"/>
                    </a:ext>
                  </a:extLst>
                </a:gridCol>
                <a:gridCol w="1405047">
                  <a:extLst>
                    <a:ext uri="{9D8B030D-6E8A-4147-A177-3AD203B41FA5}">
                      <a16:colId xmlns:a16="http://schemas.microsoft.com/office/drawing/2014/main" val="2254034722"/>
                    </a:ext>
                  </a:extLst>
                </a:gridCol>
                <a:gridCol w="1435332">
                  <a:extLst>
                    <a:ext uri="{9D8B030D-6E8A-4147-A177-3AD203B41FA5}">
                      <a16:colId xmlns:a16="http://schemas.microsoft.com/office/drawing/2014/main" val="1337418622"/>
                    </a:ext>
                  </a:extLst>
                </a:gridCol>
                <a:gridCol w="504257">
                  <a:extLst>
                    <a:ext uri="{9D8B030D-6E8A-4147-A177-3AD203B41FA5}">
                      <a16:colId xmlns:a16="http://schemas.microsoft.com/office/drawing/2014/main" val="973720274"/>
                    </a:ext>
                  </a:extLst>
                </a:gridCol>
              </a:tblGrid>
              <a:tr h="6671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What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is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an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Accord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Wagon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0718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A2C56B-05DB-49EE-BB29-8A336B84D6A0}"/>
              </a:ext>
            </a:extLst>
          </p:cNvPr>
          <p:cNvSpPr txBox="1"/>
          <p:nvPr/>
        </p:nvSpPr>
        <p:spPr>
          <a:xfrm>
            <a:off x="6484966" y="171289"/>
            <a:ext cx="502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i="1" u="sng" dirty="0"/>
              <a:t>「</a:t>
            </a:r>
            <a:r>
              <a:rPr lang="ja-JP" altLang="en-US" sz="2800" b="1" i="1" u="sng" dirty="0"/>
              <a:t>伊藤の車は何色ですか</a:t>
            </a:r>
            <a:r>
              <a:rPr kumimoji="1" lang="ja-JP" altLang="en-US" sz="2800" b="1" i="1" u="sng" dirty="0"/>
              <a:t>？」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C6B68B-1803-451E-A5D0-EA15F44C436E}"/>
              </a:ext>
            </a:extLst>
          </p:cNvPr>
          <p:cNvSpPr txBox="1"/>
          <p:nvPr/>
        </p:nvSpPr>
        <p:spPr>
          <a:xfrm>
            <a:off x="180917" y="184406"/>
            <a:ext cx="56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i="1" u="sng" dirty="0"/>
              <a:t>「アコードワゴンは何ですか</a:t>
            </a:r>
            <a:r>
              <a:rPr kumimoji="1" lang="ja-JP" altLang="en-US" sz="2800" b="1" i="1" u="sng" dirty="0"/>
              <a:t>？」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7F784B-D793-49D5-8EC6-CF97FD66A1F5}"/>
              </a:ext>
            </a:extLst>
          </p:cNvPr>
          <p:cNvCxnSpPr>
            <a:cxnSpLocks/>
          </p:cNvCxnSpPr>
          <p:nvPr/>
        </p:nvCxnSpPr>
        <p:spPr>
          <a:xfrm>
            <a:off x="9501300" y="1314035"/>
            <a:ext cx="751114" cy="864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10885F0-A49A-4D31-9AAA-FE5685D4DE5B}"/>
              </a:ext>
            </a:extLst>
          </p:cNvPr>
          <p:cNvCxnSpPr>
            <a:cxnSpLocks/>
          </p:cNvCxnSpPr>
          <p:nvPr/>
        </p:nvCxnSpPr>
        <p:spPr>
          <a:xfrm flipH="1">
            <a:off x="10383497" y="1314035"/>
            <a:ext cx="800552" cy="883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矢印: 下 40">
            <a:extLst>
              <a:ext uri="{FF2B5EF4-FFF2-40B4-BE49-F238E27FC236}">
                <a16:creationId xmlns:a16="http://schemas.microsoft.com/office/drawing/2014/main" id="{C3AC9F12-96EF-4ED6-8744-C61C13E8E92E}"/>
              </a:ext>
            </a:extLst>
          </p:cNvPr>
          <p:cNvSpPr/>
          <p:nvPr/>
        </p:nvSpPr>
        <p:spPr>
          <a:xfrm>
            <a:off x="8564337" y="4269195"/>
            <a:ext cx="787910" cy="104519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59823C97-3EB2-4572-95DD-6E599E7B027E}"/>
              </a:ext>
            </a:extLst>
          </p:cNvPr>
          <p:cNvSpPr/>
          <p:nvPr/>
        </p:nvSpPr>
        <p:spPr>
          <a:xfrm>
            <a:off x="2637065" y="4208053"/>
            <a:ext cx="871312" cy="104519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2A9E30B-E959-4ED4-9A14-F727632A949E}"/>
              </a:ext>
            </a:extLst>
          </p:cNvPr>
          <p:cNvSpPr txBox="1"/>
          <p:nvPr/>
        </p:nvSpPr>
        <p:spPr>
          <a:xfrm>
            <a:off x="526085" y="6273224"/>
            <a:ext cx="5282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i="1" u="sng" dirty="0"/>
              <a:t>「</a:t>
            </a:r>
            <a:r>
              <a:rPr kumimoji="1" lang="en-US" altLang="ja-JP" sz="3200" b="1" i="1" u="sng" dirty="0"/>
              <a:t>his-car(</a:t>
            </a:r>
            <a:r>
              <a:rPr lang="ja-JP" altLang="en-US" sz="3200" b="1" i="1" u="sng" dirty="0"/>
              <a:t>彼の車</a:t>
            </a:r>
            <a:r>
              <a:rPr kumimoji="1" lang="en-US" altLang="ja-JP" sz="3200" b="1" i="1" u="sng" dirty="0"/>
              <a:t>)</a:t>
            </a:r>
            <a:r>
              <a:rPr kumimoji="1" lang="ja-JP" altLang="en-US" sz="3200" b="1" i="1" u="sng" dirty="0"/>
              <a:t>です！」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4D83552-98D9-4C0E-94EF-5E0419DE7673}"/>
              </a:ext>
            </a:extLst>
          </p:cNvPr>
          <p:cNvSpPr txBox="1"/>
          <p:nvPr/>
        </p:nvSpPr>
        <p:spPr>
          <a:xfrm>
            <a:off x="7256122" y="6273225"/>
            <a:ext cx="400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i="1" u="sng" dirty="0"/>
              <a:t>「</a:t>
            </a:r>
            <a:r>
              <a:rPr lang="en-US" altLang="ja-JP" sz="3200" b="1" i="1" u="sng" dirty="0"/>
              <a:t>red(</a:t>
            </a:r>
            <a:r>
              <a:rPr lang="ja-JP" altLang="en-US" sz="3200" b="1" i="1" u="sng" dirty="0"/>
              <a:t>赤</a:t>
            </a:r>
            <a:r>
              <a:rPr lang="en-US" altLang="ja-JP" sz="3200" b="1" i="1" u="sng" dirty="0"/>
              <a:t>)</a:t>
            </a:r>
            <a:r>
              <a:rPr kumimoji="1" lang="ja-JP" altLang="en-US" sz="3200" b="1" i="1" u="sng" dirty="0"/>
              <a:t>です！」</a:t>
            </a:r>
          </a:p>
        </p:txBody>
      </p:sp>
      <p:graphicFrame>
        <p:nvGraphicFramePr>
          <p:cNvPr id="33" name="表 2">
            <a:extLst>
              <a:ext uri="{FF2B5EF4-FFF2-40B4-BE49-F238E27FC236}">
                <a16:creationId xmlns:a16="http://schemas.microsoft.com/office/drawing/2014/main" id="{6C2D145C-1DB6-4E49-9F23-223745D9A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39905"/>
              </p:ext>
            </p:extLst>
          </p:nvPr>
        </p:nvGraphicFramePr>
        <p:xfrm>
          <a:off x="6024675" y="905046"/>
          <a:ext cx="6096000" cy="65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955">
                  <a:extLst>
                    <a:ext uri="{9D8B030D-6E8A-4147-A177-3AD203B41FA5}">
                      <a16:colId xmlns:a16="http://schemas.microsoft.com/office/drawing/2014/main" val="2613392899"/>
                    </a:ext>
                  </a:extLst>
                </a:gridCol>
                <a:gridCol w="1238394">
                  <a:extLst>
                    <a:ext uri="{9D8B030D-6E8A-4147-A177-3AD203B41FA5}">
                      <a16:colId xmlns:a16="http://schemas.microsoft.com/office/drawing/2014/main" val="3454112916"/>
                    </a:ext>
                  </a:extLst>
                </a:gridCol>
                <a:gridCol w="602686">
                  <a:extLst>
                    <a:ext uri="{9D8B030D-6E8A-4147-A177-3AD203B41FA5}">
                      <a16:colId xmlns:a16="http://schemas.microsoft.com/office/drawing/2014/main" val="2295320990"/>
                    </a:ext>
                  </a:extLst>
                </a:gridCol>
                <a:gridCol w="1428283">
                  <a:extLst>
                    <a:ext uri="{9D8B030D-6E8A-4147-A177-3AD203B41FA5}">
                      <a16:colId xmlns:a16="http://schemas.microsoft.com/office/drawing/2014/main" val="2254034722"/>
                    </a:ext>
                  </a:extLst>
                </a:gridCol>
                <a:gridCol w="998972">
                  <a:extLst>
                    <a:ext uri="{9D8B030D-6E8A-4147-A177-3AD203B41FA5}">
                      <a16:colId xmlns:a16="http://schemas.microsoft.com/office/drawing/2014/main" val="1337418622"/>
                    </a:ext>
                  </a:extLst>
                </a:gridCol>
                <a:gridCol w="506710">
                  <a:extLst>
                    <a:ext uri="{9D8B030D-6E8A-4147-A177-3AD203B41FA5}">
                      <a16:colId xmlns:a16="http://schemas.microsoft.com/office/drawing/2014/main" val="973720274"/>
                    </a:ext>
                  </a:extLst>
                </a:gridCol>
              </a:tblGrid>
              <a:tr h="6535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What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color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is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Ito’s 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car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07184"/>
                  </a:ext>
                </a:extLst>
              </a:tr>
            </a:tbl>
          </a:graphicData>
        </a:graphic>
      </p:graphicFrame>
      <p:graphicFrame>
        <p:nvGraphicFramePr>
          <p:cNvPr id="29" name="表 2">
            <a:extLst>
              <a:ext uri="{FF2B5EF4-FFF2-40B4-BE49-F238E27FC236}">
                <a16:creationId xmlns:a16="http://schemas.microsoft.com/office/drawing/2014/main" id="{52C3F8C9-6BEF-44C4-9C2E-DF03D51A7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07447"/>
              </p:ext>
            </p:extLst>
          </p:nvPr>
        </p:nvGraphicFramePr>
        <p:xfrm>
          <a:off x="41334" y="3595905"/>
          <a:ext cx="5767044" cy="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915">
                  <a:extLst>
                    <a:ext uri="{9D8B030D-6E8A-4147-A177-3AD203B41FA5}">
                      <a16:colId xmlns:a16="http://schemas.microsoft.com/office/drawing/2014/main" val="2613392899"/>
                    </a:ext>
                  </a:extLst>
                </a:gridCol>
                <a:gridCol w="666563">
                  <a:extLst>
                    <a:ext uri="{9D8B030D-6E8A-4147-A177-3AD203B41FA5}">
                      <a16:colId xmlns:a16="http://schemas.microsoft.com/office/drawing/2014/main" val="3454112916"/>
                    </a:ext>
                  </a:extLst>
                </a:gridCol>
                <a:gridCol w="675002">
                  <a:extLst>
                    <a:ext uri="{9D8B030D-6E8A-4147-A177-3AD203B41FA5}">
                      <a16:colId xmlns:a16="http://schemas.microsoft.com/office/drawing/2014/main" val="2295320990"/>
                    </a:ext>
                  </a:extLst>
                </a:gridCol>
                <a:gridCol w="1452070">
                  <a:extLst>
                    <a:ext uri="{9D8B030D-6E8A-4147-A177-3AD203B41FA5}">
                      <a16:colId xmlns:a16="http://schemas.microsoft.com/office/drawing/2014/main" val="2254034722"/>
                    </a:ext>
                  </a:extLst>
                </a:gridCol>
                <a:gridCol w="1501503">
                  <a:extLst>
                    <a:ext uri="{9D8B030D-6E8A-4147-A177-3AD203B41FA5}">
                      <a16:colId xmlns:a16="http://schemas.microsoft.com/office/drawing/2014/main" val="1337418622"/>
                    </a:ext>
                  </a:extLst>
                </a:gridCol>
                <a:gridCol w="309991">
                  <a:extLst>
                    <a:ext uri="{9D8B030D-6E8A-4147-A177-3AD203B41FA5}">
                      <a16:colId xmlns:a16="http://schemas.microsoft.com/office/drawing/2014/main" val="973720274"/>
                    </a:ext>
                  </a:extLst>
                </a:gridCol>
              </a:tblGrid>
              <a:tr h="6671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?x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is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an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Accord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Wagon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07184"/>
                  </a:ext>
                </a:extLst>
              </a:tr>
            </a:tbl>
          </a:graphicData>
        </a:graphic>
      </p:graphicFrame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DFF64BD9-4706-4BCB-9B8B-01CEBD8E9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28121"/>
              </p:ext>
            </p:extLst>
          </p:nvPr>
        </p:nvGraphicFramePr>
        <p:xfrm>
          <a:off x="6096000" y="2211458"/>
          <a:ext cx="5666014" cy="66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9">
                  <a:extLst>
                    <a:ext uri="{9D8B030D-6E8A-4147-A177-3AD203B41FA5}">
                      <a16:colId xmlns:a16="http://schemas.microsoft.com/office/drawing/2014/main" val="1675754880"/>
                    </a:ext>
                  </a:extLst>
                </a:gridCol>
                <a:gridCol w="1246748">
                  <a:extLst>
                    <a:ext uri="{9D8B030D-6E8A-4147-A177-3AD203B41FA5}">
                      <a16:colId xmlns:a16="http://schemas.microsoft.com/office/drawing/2014/main" val="306234943"/>
                    </a:ext>
                  </a:extLst>
                </a:gridCol>
                <a:gridCol w="659548">
                  <a:extLst>
                    <a:ext uri="{9D8B030D-6E8A-4147-A177-3AD203B41FA5}">
                      <a16:colId xmlns:a16="http://schemas.microsoft.com/office/drawing/2014/main" val="2398132002"/>
                    </a:ext>
                  </a:extLst>
                </a:gridCol>
                <a:gridCol w="1993758">
                  <a:extLst>
                    <a:ext uri="{9D8B030D-6E8A-4147-A177-3AD203B41FA5}">
                      <a16:colId xmlns:a16="http://schemas.microsoft.com/office/drawing/2014/main" val="866476227"/>
                    </a:ext>
                  </a:extLst>
                </a:gridCol>
                <a:gridCol w="422871">
                  <a:extLst>
                    <a:ext uri="{9D8B030D-6E8A-4147-A177-3AD203B41FA5}">
                      <a16:colId xmlns:a16="http://schemas.microsoft.com/office/drawing/2014/main" val="1837184934"/>
                    </a:ext>
                  </a:extLst>
                </a:gridCol>
              </a:tblGrid>
              <a:tr h="6671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chemeClr val="tx1"/>
                          </a:solidFill>
                        </a:rPr>
                        <a:t>What</a:t>
                      </a:r>
                      <a:endParaRPr kumimoji="1" lang="ja-JP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chemeClr val="tx1"/>
                          </a:solidFill>
                        </a:rPr>
                        <a:t>color</a:t>
                      </a:r>
                      <a:endParaRPr kumimoji="1" lang="ja-JP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chemeClr val="tx1"/>
                          </a:solidFill>
                        </a:rPr>
                        <a:t>is </a:t>
                      </a:r>
                      <a:endParaRPr kumimoji="1" lang="ja-JP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chemeClr val="tx1"/>
                          </a:solidFill>
                        </a:rPr>
                        <a:t>Ito’s-car</a:t>
                      </a:r>
                      <a:endParaRPr kumimoji="1" lang="ja-JP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849622"/>
                  </a:ext>
                </a:extLst>
              </a:tr>
            </a:tbl>
          </a:graphicData>
        </a:graphic>
      </p:graphicFrame>
      <p:graphicFrame>
        <p:nvGraphicFramePr>
          <p:cNvPr id="21" name="表 21">
            <a:extLst>
              <a:ext uri="{FF2B5EF4-FFF2-40B4-BE49-F238E27FC236}">
                <a16:creationId xmlns:a16="http://schemas.microsoft.com/office/drawing/2014/main" id="{3E5BECC9-8E18-4C52-8A5F-62CD3FED4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37972"/>
              </p:ext>
            </p:extLst>
          </p:nvPr>
        </p:nvGraphicFramePr>
        <p:xfrm>
          <a:off x="6518273" y="3602007"/>
          <a:ext cx="4953908" cy="66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442">
                  <a:extLst>
                    <a:ext uri="{9D8B030D-6E8A-4147-A177-3AD203B41FA5}">
                      <a16:colId xmlns:a16="http://schemas.microsoft.com/office/drawing/2014/main" val="712339516"/>
                    </a:ext>
                  </a:extLst>
                </a:gridCol>
                <a:gridCol w="1411163">
                  <a:extLst>
                    <a:ext uri="{9D8B030D-6E8A-4147-A177-3AD203B41FA5}">
                      <a16:colId xmlns:a16="http://schemas.microsoft.com/office/drawing/2014/main" val="2564542626"/>
                    </a:ext>
                  </a:extLst>
                </a:gridCol>
                <a:gridCol w="1651303">
                  <a:extLst>
                    <a:ext uri="{9D8B030D-6E8A-4147-A177-3AD203B41FA5}">
                      <a16:colId xmlns:a16="http://schemas.microsoft.com/office/drawing/2014/main" val="2320452276"/>
                    </a:ext>
                  </a:extLst>
                </a:gridCol>
              </a:tblGrid>
              <a:tr h="6671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Ito’s-car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is 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?x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935914"/>
                  </a:ext>
                </a:extLst>
              </a:tr>
            </a:tbl>
          </a:graphicData>
        </a:graphic>
      </p:graphicFrame>
      <p:graphicFrame>
        <p:nvGraphicFramePr>
          <p:cNvPr id="42" name="表 21">
            <a:extLst>
              <a:ext uri="{FF2B5EF4-FFF2-40B4-BE49-F238E27FC236}">
                <a16:creationId xmlns:a16="http://schemas.microsoft.com/office/drawing/2014/main" id="{A9887DE0-A616-4AED-9261-0F20F98E0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98592"/>
              </p:ext>
            </p:extLst>
          </p:nvPr>
        </p:nvGraphicFramePr>
        <p:xfrm>
          <a:off x="6475640" y="5485611"/>
          <a:ext cx="4953908" cy="61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442">
                  <a:extLst>
                    <a:ext uri="{9D8B030D-6E8A-4147-A177-3AD203B41FA5}">
                      <a16:colId xmlns:a16="http://schemas.microsoft.com/office/drawing/2014/main" val="712339516"/>
                    </a:ext>
                  </a:extLst>
                </a:gridCol>
                <a:gridCol w="1411163">
                  <a:extLst>
                    <a:ext uri="{9D8B030D-6E8A-4147-A177-3AD203B41FA5}">
                      <a16:colId xmlns:a16="http://schemas.microsoft.com/office/drawing/2014/main" val="2564542626"/>
                    </a:ext>
                  </a:extLst>
                </a:gridCol>
                <a:gridCol w="1651303">
                  <a:extLst>
                    <a:ext uri="{9D8B030D-6E8A-4147-A177-3AD203B41FA5}">
                      <a16:colId xmlns:a16="http://schemas.microsoft.com/office/drawing/2014/main" val="2320452276"/>
                    </a:ext>
                  </a:extLst>
                </a:gridCol>
              </a:tblGrid>
              <a:tr h="6163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Ito’s-car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is 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red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935914"/>
                  </a:ext>
                </a:extLst>
              </a:tr>
            </a:tbl>
          </a:graphicData>
        </a:graphic>
      </p:graphicFrame>
      <p:graphicFrame>
        <p:nvGraphicFramePr>
          <p:cNvPr id="24" name="表 25">
            <a:extLst>
              <a:ext uri="{FF2B5EF4-FFF2-40B4-BE49-F238E27FC236}">
                <a16:creationId xmlns:a16="http://schemas.microsoft.com/office/drawing/2014/main" id="{8780C5E2-140F-47F7-92B7-5583ADB2B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52798"/>
              </p:ext>
            </p:extLst>
          </p:nvPr>
        </p:nvGraphicFramePr>
        <p:xfrm>
          <a:off x="71325" y="5450663"/>
          <a:ext cx="5767046" cy="6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62">
                  <a:extLst>
                    <a:ext uri="{9D8B030D-6E8A-4147-A177-3AD203B41FA5}">
                      <a16:colId xmlns:a16="http://schemas.microsoft.com/office/drawing/2014/main" val="2567142174"/>
                    </a:ext>
                  </a:extLst>
                </a:gridCol>
                <a:gridCol w="631570">
                  <a:extLst>
                    <a:ext uri="{9D8B030D-6E8A-4147-A177-3AD203B41FA5}">
                      <a16:colId xmlns:a16="http://schemas.microsoft.com/office/drawing/2014/main" val="3966782638"/>
                    </a:ext>
                  </a:extLst>
                </a:gridCol>
                <a:gridCol w="665795">
                  <a:extLst>
                    <a:ext uri="{9D8B030D-6E8A-4147-A177-3AD203B41FA5}">
                      <a16:colId xmlns:a16="http://schemas.microsoft.com/office/drawing/2014/main" val="37554589"/>
                    </a:ext>
                  </a:extLst>
                </a:gridCol>
                <a:gridCol w="1448105">
                  <a:extLst>
                    <a:ext uri="{9D8B030D-6E8A-4147-A177-3AD203B41FA5}">
                      <a16:colId xmlns:a16="http://schemas.microsoft.com/office/drawing/2014/main" val="3250652962"/>
                    </a:ext>
                  </a:extLst>
                </a:gridCol>
                <a:gridCol w="1457814">
                  <a:extLst>
                    <a:ext uri="{9D8B030D-6E8A-4147-A177-3AD203B41FA5}">
                      <a16:colId xmlns:a16="http://schemas.microsoft.com/office/drawing/2014/main" val="2225353006"/>
                    </a:ext>
                  </a:extLst>
                </a:gridCol>
              </a:tblGrid>
              <a:tr h="651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his-car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is 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an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Accord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Wagon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614804"/>
                  </a:ext>
                </a:extLst>
              </a:tr>
            </a:tbl>
          </a:graphicData>
        </a:graphic>
      </p:graphicFrame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3C06AB6-B019-479B-B19D-77B638433569}"/>
              </a:ext>
            </a:extLst>
          </p:cNvPr>
          <p:cNvCxnSpPr>
            <a:cxnSpLocks/>
          </p:cNvCxnSpPr>
          <p:nvPr/>
        </p:nvCxnSpPr>
        <p:spPr>
          <a:xfrm>
            <a:off x="673215" y="1666955"/>
            <a:ext cx="0" cy="1756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1432BD5F-121D-4CEA-90AA-A3C0DEE52944}"/>
              </a:ext>
            </a:extLst>
          </p:cNvPr>
          <p:cNvSpPr/>
          <p:nvPr/>
        </p:nvSpPr>
        <p:spPr>
          <a:xfrm>
            <a:off x="3265544" y="1739053"/>
            <a:ext cx="2680459" cy="555272"/>
          </a:xfrm>
          <a:prstGeom prst="wedgeRoundRectCallout">
            <a:avLst>
              <a:gd name="adj1" fmla="val 152295"/>
              <a:gd name="adj2" fmla="val -1101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CA499DC-4B96-4990-A8B0-309A3B4CF0EB}"/>
              </a:ext>
            </a:extLst>
          </p:cNvPr>
          <p:cNvSpPr txBox="1"/>
          <p:nvPr/>
        </p:nvSpPr>
        <p:spPr>
          <a:xfrm>
            <a:off x="3383719" y="1842834"/>
            <a:ext cx="256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WM</a:t>
            </a:r>
            <a:r>
              <a:rPr kumimoji="1" lang="ja-JP" altLang="en-US" b="1" dirty="0"/>
              <a:t>の形に単語を修正</a:t>
            </a:r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C6443B64-5D7E-46D5-A9FB-0B17EBA62C1E}"/>
              </a:ext>
            </a:extLst>
          </p:cNvPr>
          <p:cNvSpPr/>
          <p:nvPr/>
        </p:nvSpPr>
        <p:spPr>
          <a:xfrm>
            <a:off x="1904731" y="2588962"/>
            <a:ext cx="3003669" cy="969640"/>
          </a:xfrm>
          <a:prstGeom prst="wedgeRoundRectCallout">
            <a:avLst>
              <a:gd name="adj1" fmla="val -86804"/>
              <a:gd name="adj2" fmla="val 3015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3C89C12-8F10-4D5F-983F-32255DD525E6}"/>
              </a:ext>
            </a:extLst>
          </p:cNvPr>
          <p:cNvCxnSpPr>
            <a:cxnSpLocks/>
          </p:cNvCxnSpPr>
          <p:nvPr/>
        </p:nvCxnSpPr>
        <p:spPr>
          <a:xfrm>
            <a:off x="6793708" y="2919613"/>
            <a:ext cx="3770878" cy="61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C3FDFC4-31C6-47B3-8558-FFB0D3CA165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929007" y="2878646"/>
            <a:ext cx="0" cy="667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CEE7CA-5E4F-4B51-B3A1-FF8C9CA585DF}"/>
              </a:ext>
            </a:extLst>
          </p:cNvPr>
          <p:cNvCxnSpPr>
            <a:cxnSpLocks/>
          </p:cNvCxnSpPr>
          <p:nvPr/>
        </p:nvCxnSpPr>
        <p:spPr>
          <a:xfrm flipH="1">
            <a:off x="7511143" y="2927216"/>
            <a:ext cx="3067050" cy="613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6273E01-E96F-4994-97B9-95099A4F4EEB}"/>
              </a:ext>
            </a:extLst>
          </p:cNvPr>
          <p:cNvSpPr txBox="1"/>
          <p:nvPr/>
        </p:nvSpPr>
        <p:spPr>
          <a:xfrm>
            <a:off x="1915375" y="2773054"/>
            <a:ext cx="29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疑問分から</a:t>
            </a:r>
            <a:r>
              <a:rPr lang="ja-JP" altLang="en-US" b="1" dirty="0"/>
              <a:t>変数</a:t>
            </a:r>
            <a:r>
              <a:rPr lang="en-US" altLang="ja-JP" b="1" dirty="0"/>
              <a:t>(?x)</a:t>
            </a:r>
            <a:r>
              <a:rPr lang="ja-JP" altLang="en-US" b="1" dirty="0"/>
              <a:t>を含む</a:t>
            </a:r>
            <a:r>
              <a:rPr kumimoji="1" lang="ja-JP" altLang="en-US" b="1" dirty="0"/>
              <a:t>肯定文へ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52DC309-24FF-4DB2-A55D-2DF4E45FFDF0}"/>
              </a:ext>
            </a:extLst>
          </p:cNvPr>
          <p:cNvSpPr txBox="1"/>
          <p:nvPr/>
        </p:nvSpPr>
        <p:spPr>
          <a:xfrm>
            <a:off x="2050715" y="4903385"/>
            <a:ext cx="315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バックトラック！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5" name="星: 12 pt 64">
            <a:extLst>
              <a:ext uri="{FF2B5EF4-FFF2-40B4-BE49-F238E27FC236}">
                <a16:creationId xmlns:a16="http://schemas.microsoft.com/office/drawing/2014/main" id="{CCC36D06-2FA2-4630-A672-3238AEE479BE}"/>
              </a:ext>
            </a:extLst>
          </p:cNvPr>
          <p:cNvSpPr/>
          <p:nvPr/>
        </p:nvSpPr>
        <p:spPr>
          <a:xfrm>
            <a:off x="673215" y="4339640"/>
            <a:ext cx="1696390" cy="762650"/>
          </a:xfrm>
          <a:prstGeom prst="star1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i="1" u="sng" dirty="0"/>
              <a:t>ルールの適用</a:t>
            </a:r>
            <a:endParaRPr kumimoji="1" lang="ja-JP" altLang="en-US" b="1" i="1" u="sng" dirty="0"/>
          </a:p>
        </p:txBody>
      </p:sp>
      <p:sp>
        <p:nvSpPr>
          <p:cNvPr id="66" name="星: 12 pt 65">
            <a:extLst>
              <a:ext uri="{FF2B5EF4-FFF2-40B4-BE49-F238E27FC236}">
                <a16:creationId xmlns:a16="http://schemas.microsoft.com/office/drawing/2014/main" id="{895794BC-FCC3-4D48-8BBA-2731DF1CE3FA}"/>
              </a:ext>
            </a:extLst>
          </p:cNvPr>
          <p:cNvSpPr/>
          <p:nvPr/>
        </p:nvSpPr>
        <p:spPr>
          <a:xfrm>
            <a:off x="6987390" y="4325368"/>
            <a:ext cx="1631270" cy="724393"/>
          </a:xfrm>
          <a:prstGeom prst="star1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u="sng" dirty="0"/>
              <a:t>WM</a:t>
            </a:r>
            <a:r>
              <a:rPr kumimoji="1" lang="ja-JP" altLang="en-US" b="1" i="1" u="sng" dirty="0"/>
              <a:t>の参照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03D77D4-4FA7-4BB7-8DF0-06D88BDA5C7B}"/>
              </a:ext>
            </a:extLst>
          </p:cNvPr>
          <p:cNvSpPr txBox="1"/>
          <p:nvPr/>
        </p:nvSpPr>
        <p:spPr>
          <a:xfrm>
            <a:off x="8537916" y="4964920"/>
            <a:ext cx="127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探索！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乗算記号 29">
            <a:extLst>
              <a:ext uri="{FF2B5EF4-FFF2-40B4-BE49-F238E27FC236}">
                <a16:creationId xmlns:a16="http://schemas.microsoft.com/office/drawing/2014/main" id="{09A1FCC3-2E80-4B31-8DB9-2ABC4C0BEB06}"/>
              </a:ext>
            </a:extLst>
          </p:cNvPr>
          <p:cNvSpPr/>
          <p:nvPr/>
        </p:nvSpPr>
        <p:spPr>
          <a:xfrm>
            <a:off x="5238569" y="1055999"/>
            <a:ext cx="707434" cy="694791"/>
          </a:xfrm>
          <a:prstGeom prst="mathMultiply">
            <a:avLst>
              <a:gd name="adj1" fmla="val 68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乗算記号 30">
            <a:extLst>
              <a:ext uri="{FF2B5EF4-FFF2-40B4-BE49-F238E27FC236}">
                <a16:creationId xmlns:a16="http://schemas.microsoft.com/office/drawing/2014/main" id="{51EBA5E5-CA01-4CC4-A239-53A695C49A7D}"/>
              </a:ext>
            </a:extLst>
          </p:cNvPr>
          <p:cNvSpPr/>
          <p:nvPr/>
        </p:nvSpPr>
        <p:spPr>
          <a:xfrm>
            <a:off x="11520384" y="1061326"/>
            <a:ext cx="707434" cy="694791"/>
          </a:xfrm>
          <a:prstGeom prst="mathMultiply">
            <a:avLst>
              <a:gd name="adj1" fmla="val 68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67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98</Words>
  <Application>Microsoft Office PowerPoint</Application>
  <PresentationFormat>ワイド画面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後藤</dc:creator>
  <cp:lastModifiedBy>拓也 後藤</cp:lastModifiedBy>
  <cp:revision>73</cp:revision>
  <dcterms:created xsi:type="dcterms:W3CDTF">2019-11-02T01:26:30Z</dcterms:created>
  <dcterms:modified xsi:type="dcterms:W3CDTF">2019-11-19T01:01:31Z</dcterms:modified>
</cp:coreProperties>
</file>