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117EC-43E5-46A6-9EDB-2559157C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D6435B-D615-4655-84BC-A7B7474E3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2ED8A-FF67-4341-B1DB-0FD3D349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FE808-B685-4110-BA6C-CB2D115C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99D17-70BF-42C5-B036-49D70D77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82255-5C21-4B4F-A3B1-820C5F6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6850C5-9D9B-4054-B516-9BE2C847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2B948-8A25-4BA2-92CF-28E1F61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75C59-FAE2-4D90-BA72-251EB4B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C67C5-2850-4F08-B35A-96897EC7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279735-7EE3-41B1-869B-CAF57AC1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A95ADC-84AD-483A-B2CE-6FE2A91B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3AB82-512F-45A8-8743-78114B03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FE5CF1-8C17-40CB-B25C-69CE6388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93F67-AEAD-472E-8FB3-FF216DC8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3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A51B-FAF2-474D-9576-46035B16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186D4-6EDA-4EF4-A8A5-3BE8E398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697E9-A330-477B-B116-F6E69C89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C9BA5-600B-4555-9877-10264D0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ADB64B-79CA-451F-82B3-D535D249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3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0223E-E48C-4404-BE70-1ECA38DF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BD11A0-EAA2-47E3-9661-BD1F00DA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63212-C3C7-454B-91A5-9B6F29A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468A64-9763-48B4-9815-58B9FD82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D0BB3-D7C0-4F83-ADF2-88B19CEC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768B0-DE02-4396-8A1E-17184F57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B6E17D-4BAC-4CF7-A01F-B1678FAB1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EDA29B-0880-4095-9767-41502605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0544D8-FD0D-43C8-B38A-CDD38D2B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4AE922-AC43-4D61-876D-BDAB2735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8FF91C-9CB9-4EB8-9028-52A5D08E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203B4-F1DA-418D-B8C3-89C56C3F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3F2C4F-F8AC-4CFD-8170-6064D14B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34160C-0230-45C0-A5C1-DF33D007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57881A-5421-462B-BE8E-99C1376C2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8CBDAF-1E2F-4B82-A0E3-677B21EC6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CD6D54-B4BB-4D33-8CCC-269B8F9C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D8DB0A-B924-4387-8C07-B91B57D9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C697E1-9E52-45AF-A84D-49A322AF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1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27245-86FD-4686-A209-214D7E47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1F472C-E4AC-47B7-A6C6-D9CFAF25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DD9AFC-804B-479E-81EF-38AD82FC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2B6438-56E4-4E47-B110-6ADC500D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2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9A7082-9125-4496-8BAE-70016E9D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27EBF9-4D52-4825-AC3B-00FE54B3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74FBB6-05C9-4E08-8C09-DD8BCBD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3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2107B-1FA9-48D8-BE7E-5132F133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E8704-59F2-4A3B-810D-528F6265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D6646-9BBD-4431-B06D-58D511C36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8C91DA-C64A-4C7B-8BD7-9D1C2CD2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8C471-0AE4-4879-BACE-D8DE31DC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FDC47F-5D86-49AF-80BE-3508C495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4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552BF-1AA2-45AA-B630-4BA3C8C0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3D0ABC-EAEB-45C0-81DB-A0CF34C68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E82EA-4A98-4620-BD89-75D37C67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724CD1-930B-4CEC-9294-6E17A248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3734BB-00C6-4E14-A7C1-56C3C0C3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0BCCD6-B951-4BE8-ABD2-31BAD723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1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AF9057-D2D6-4737-9BAA-20FF486B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99F594-C631-4257-9BF2-5A2A2D45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750D0-EE75-4E46-9EE1-C82461747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EC04-DF99-4995-9FD3-A951374E5615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4BC0B-F288-4F65-B4B2-E22998D13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4DB9D-7528-4A3E-8992-9B028E52C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569A3A-0BDC-4018-BD9B-3C7E3C6E48A3}"/>
              </a:ext>
            </a:extLst>
          </p:cNvPr>
          <p:cNvSpPr txBox="1"/>
          <p:nvPr/>
        </p:nvSpPr>
        <p:spPr>
          <a:xfrm>
            <a:off x="519246" y="121377"/>
            <a:ext cx="4963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i="1" u="sng" dirty="0"/>
              <a:t>「</a:t>
            </a:r>
            <a:r>
              <a:rPr lang="ja-JP" altLang="en-US" sz="2800" b="1" i="1" u="sng" dirty="0"/>
              <a:t>彼の</a:t>
            </a:r>
            <a:r>
              <a:rPr kumimoji="1" lang="ja-JP" altLang="en-US" sz="2800" b="1" i="1" u="sng" dirty="0"/>
              <a:t>車はアコードワゴン</a:t>
            </a:r>
            <a:endParaRPr kumimoji="1" lang="en-US" altLang="ja-JP" sz="2800" b="1" i="1" u="sng" dirty="0"/>
          </a:p>
          <a:p>
            <a:r>
              <a:rPr kumimoji="1" lang="ja-JP" altLang="en-US" sz="2800" b="1" i="1" u="sng" dirty="0"/>
              <a:t>ですか？」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4C9E45-5D4F-42DD-9C2A-EB766CC1F513}"/>
              </a:ext>
            </a:extLst>
          </p:cNvPr>
          <p:cNvSpPr txBox="1"/>
          <p:nvPr/>
        </p:nvSpPr>
        <p:spPr>
          <a:xfrm>
            <a:off x="6109114" y="96963"/>
            <a:ext cx="542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i="1" u="sng" dirty="0"/>
              <a:t>「</a:t>
            </a:r>
            <a:r>
              <a:rPr lang="ja-JP" altLang="en-US" sz="2800" b="1" i="1" u="sng" dirty="0"/>
              <a:t>伊藤の</a:t>
            </a:r>
            <a:r>
              <a:rPr kumimoji="1" lang="ja-JP" altLang="en-US" sz="2800" b="1" i="1" u="sng" dirty="0"/>
              <a:t>車は大きなエンジンを</a:t>
            </a:r>
            <a:endParaRPr kumimoji="1" lang="en-US" altLang="ja-JP" sz="2800" b="1" i="1" u="sng" dirty="0"/>
          </a:p>
          <a:p>
            <a:r>
              <a:rPr kumimoji="1" lang="ja-JP" altLang="en-US" sz="2800" b="1" i="1" u="sng" dirty="0"/>
              <a:t>もっていますか？」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588F0DD-83A8-4E9E-ADED-391A437EE6DE}"/>
              </a:ext>
            </a:extLst>
          </p:cNvPr>
          <p:cNvCxnSpPr>
            <a:cxnSpLocks/>
          </p:cNvCxnSpPr>
          <p:nvPr/>
        </p:nvCxnSpPr>
        <p:spPr>
          <a:xfrm>
            <a:off x="778000" y="1619019"/>
            <a:ext cx="453320" cy="96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BB9439E-8CE8-4BD2-9F0D-8E314F28F180}"/>
              </a:ext>
            </a:extLst>
          </p:cNvPr>
          <p:cNvCxnSpPr>
            <a:cxnSpLocks/>
          </p:cNvCxnSpPr>
          <p:nvPr/>
        </p:nvCxnSpPr>
        <p:spPr>
          <a:xfrm flipH="1">
            <a:off x="1306836" y="1643966"/>
            <a:ext cx="311734" cy="936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F6DF66-4269-4BBB-A3B7-D4066DFCC393}"/>
              </a:ext>
            </a:extLst>
          </p:cNvPr>
          <p:cNvCxnSpPr>
            <a:cxnSpLocks/>
          </p:cNvCxnSpPr>
          <p:nvPr/>
        </p:nvCxnSpPr>
        <p:spPr>
          <a:xfrm flipH="1">
            <a:off x="786495" y="3215518"/>
            <a:ext cx="444825" cy="702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D0579E7-5D34-457B-AEE0-B1624FD6BC10}"/>
              </a:ext>
            </a:extLst>
          </p:cNvPr>
          <p:cNvCxnSpPr>
            <a:cxnSpLocks/>
          </p:cNvCxnSpPr>
          <p:nvPr/>
        </p:nvCxnSpPr>
        <p:spPr>
          <a:xfrm>
            <a:off x="7026729" y="1664428"/>
            <a:ext cx="311734" cy="936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2A52D7C-888E-4940-A714-0F1ECC513E7E}"/>
              </a:ext>
            </a:extLst>
          </p:cNvPr>
          <p:cNvCxnSpPr>
            <a:cxnSpLocks/>
          </p:cNvCxnSpPr>
          <p:nvPr/>
        </p:nvCxnSpPr>
        <p:spPr>
          <a:xfrm flipH="1">
            <a:off x="7545161" y="1623165"/>
            <a:ext cx="344499" cy="977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917207B-5FD5-4B66-BC9F-E915B20E18A6}"/>
              </a:ext>
            </a:extLst>
          </p:cNvPr>
          <p:cNvCxnSpPr>
            <a:cxnSpLocks/>
          </p:cNvCxnSpPr>
          <p:nvPr/>
        </p:nvCxnSpPr>
        <p:spPr>
          <a:xfrm flipH="1">
            <a:off x="6036367" y="3219236"/>
            <a:ext cx="1" cy="800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矢印: 下 34">
            <a:extLst>
              <a:ext uri="{FF2B5EF4-FFF2-40B4-BE49-F238E27FC236}">
                <a16:creationId xmlns:a16="http://schemas.microsoft.com/office/drawing/2014/main" id="{DD55516E-706A-441A-8BA2-F46936E651BC}"/>
              </a:ext>
            </a:extLst>
          </p:cNvPr>
          <p:cNvSpPr/>
          <p:nvPr/>
        </p:nvSpPr>
        <p:spPr>
          <a:xfrm>
            <a:off x="2168550" y="4316767"/>
            <a:ext cx="841375" cy="205374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4383B-1EEC-4197-A17E-23E6F4FD7683}"/>
              </a:ext>
            </a:extLst>
          </p:cNvPr>
          <p:cNvSpPr txBox="1"/>
          <p:nvPr/>
        </p:nvSpPr>
        <p:spPr>
          <a:xfrm>
            <a:off x="1314639" y="5424389"/>
            <a:ext cx="31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バックトラック！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3E82E86-1DD5-4B94-9474-7B3ED5258536}"/>
              </a:ext>
            </a:extLst>
          </p:cNvPr>
          <p:cNvSpPr txBox="1"/>
          <p:nvPr/>
        </p:nvSpPr>
        <p:spPr>
          <a:xfrm>
            <a:off x="1633614" y="6301841"/>
            <a:ext cx="3250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i="1" u="sng" dirty="0"/>
              <a:t>「</a:t>
            </a:r>
            <a:r>
              <a:rPr kumimoji="1" lang="en-US" altLang="ja-JP" sz="3200" b="1" i="1" u="sng" dirty="0"/>
              <a:t>Yes</a:t>
            </a:r>
            <a:r>
              <a:rPr kumimoji="1" lang="ja-JP" altLang="en-US" sz="3200" b="1" i="1" u="sng" dirty="0"/>
              <a:t>！」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FAC89D3-C4F4-427A-BFC6-0FBE3D66A226}"/>
              </a:ext>
            </a:extLst>
          </p:cNvPr>
          <p:cNvCxnSpPr>
            <a:cxnSpLocks/>
          </p:cNvCxnSpPr>
          <p:nvPr/>
        </p:nvCxnSpPr>
        <p:spPr>
          <a:xfrm>
            <a:off x="367393" y="3186468"/>
            <a:ext cx="1296677" cy="731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 68">
            <a:extLst>
              <a:ext uri="{FF2B5EF4-FFF2-40B4-BE49-F238E27FC236}">
                <a16:creationId xmlns:a16="http://schemas.microsoft.com/office/drawing/2014/main" id="{74D3938C-8364-46CA-8742-53EA08715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88588"/>
              </p:ext>
            </p:extLst>
          </p:nvPr>
        </p:nvGraphicFramePr>
        <p:xfrm>
          <a:off x="5455478" y="1016903"/>
          <a:ext cx="6736522" cy="598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115">
                  <a:extLst>
                    <a:ext uri="{9D8B030D-6E8A-4147-A177-3AD203B41FA5}">
                      <a16:colId xmlns:a16="http://schemas.microsoft.com/office/drawing/2014/main" val="432055016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79323708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382506554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04723203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61407955"/>
                    </a:ext>
                  </a:extLst>
                </a:gridCol>
                <a:gridCol w="759279">
                  <a:extLst>
                    <a:ext uri="{9D8B030D-6E8A-4147-A177-3AD203B41FA5}">
                      <a16:colId xmlns:a16="http://schemas.microsoft.com/office/drawing/2014/main" val="1258906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28816037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3064150346"/>
                    </a:ext>
                  </a:extLst>
                </a:gridCol>
              </a:tblGrid>
              <a:tr h="598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Does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Ito’s 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car 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have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big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engine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41618"/>
                  </a:ext>
                </a:extLst>
              </a:tr>
            </a:tbl>
          </a:graphicData>
        </a:graphic>
      </p:graphicFrame>
      <p:graphicFrame>
        <p:nvGraphicFramePr>
          <p:cNvPr id="75" name="表 75">
            <a:extLst>
              <a:ext uri="{FF2B5EF4-FFF2-40B4-BE49-F238E27FC236}">
                <a16:creationId xmlns:a16="http://schemas.microsoft.com/office/drawing/2014/main" id="{A2E318D6-6648-44BA-B66B-03A432A76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32874"/>
              </p:ext>
            </p:extLst>
          </p:nvPr>
        </p:nvGraphicFramePr>
        <p:xfrm>
          <a:off x="5467331" y="2630051"/>
          <a:ext cx="6564398" cy="55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410">
                  <a:extLst>
                    <a:ext uri="{9D8B030D-6E8A-4147-A177-3AD203B41FA5}">
                      <a16:colId xmlns:a16="http://schemas.microsoft.com/office/drawing/2014/main" val="1778984458"/>
                    </a:ext>
                  </a:extLst>
                </a:gridCol>
                <a:gridCol w="1703519">
                  <a:extLst>
                    <a:ext uri="{9D8B030D-6E8A-4147-A177-3AD203B41FA5}">
                      <a16:colId xmlns:a16="http://schemas.microsoft.com/office/drawing/2014/main" val="1587858416"/>
                    </a:ext>
                  </a:extLst>
                </a:gridCol>
                <a:gridCol w="1028858">
                  <a:extLst>
                    <a:ext uri="{9D8B030D-6E8A-4147-A177-3AD203B41FA5}">
                      <a16:colId xmlns:a16="http://schemas.microsoft.com/office/drawing/2014/main" val="738048976"/>
                    </a:ext>
                  </a:extLst>
                </a:gridCol>
                <a:gridCol w="455396">
                  <a:extLst>
                    <a:ext uri="{9D8B030D-6E8A-4147-A177-3AD203B41FA5}">
                      <a16:colId xmlns:a16="http://schemas.microsoft.com/office/drawing/2014/main" val="3643901936"/>
                    </a:ext>
                  </a:extLst>
                </a:gridCol>
                <a:gridCol w="784294">
                  <a:extLst>
                    <a:ext uri="{9D8B030D-6E8A-4147-A177-3AD203B41FA5}">
                      <a16:colId xmlns:a16="http://schemas.microsoft.com/office/drawing/2014/main" val="673378199"/>
                    </a:ext>
                  </a:extLst>
                </a:gridCol>
                <a:gridCol w="1399921">
                  <a:extLst>
                    <a:ext uri="{9D8B030D-6E8A-4147-A177-3AD203B41FA5}">
                      <a16:colId xmlns:a16="http://schemas.microsoft.com/office/drawing/2014/main" val="3043890074"/>
                    </a:ext>
                  </a:extLst>
                </a:gridCol>
              </a:tblGrid>
              <a:tr h="55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Does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Ito’s-Car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have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big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engine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108827"/>
                  </a:ext>
                </a:extLst>
              </a:tr>
            </a:tbl>
          </a:graphicData>
        </a:graphic>
      </p:graphicFrame>
      <p:sp>
        <p:nvSpPr>
          <p:cNvPr id="83" name="矢印: 下 82">
            <a:extLst>
              <a:ext uri="{FF2B5EF4-FFF2-40B4-BE49-F238E27FC236}">
                <a16:creationId xmlns:a16="http://schemas.microsoft.com/office/drawing/2014/main" id="{714D0A66-C1DA-4664-9239-E08AF948ABA5}"/>
              </a:ext>
            </a:extLst>
          </p:cNvPr>
          <p:cNvSpPr/>
          <p:nvPr/>
        </p:nvSpPr>
        <p:spPr>
          <a:xfrm>
            <a:off x="8403051" y="4569702"/>
            <a:ext cx="841375" cy="184703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301C917-951A-45B9-A74A-22F9488A14C7}"/>
              </a:ext>
            </a:extLst>
          </p:cNvPr>
          <p:cNvSpPr txBox="1"/>
          <p:nvPr/>
        </p:nvSpPr>
        <p:spPr>
          <a:xfrm>
            <a:off x="7787823" y="6331890"/>
            <a:ext cx="3250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i="1" u="sng" dirty="0"/>
              <a:t>「</a:t>
            </a:r>
            <a:r>
              <a:rPr kumimoji="1" lang="en-US" altLang="ja-JP" sz="3200" b="1" i="1" u="sng" dirty="0"/>
              <a:t>Yes</a:t>
            </a:r>
            <a:r>
              <a:rPr kumimoji="1" lang="ja-JP" altLang="en-US" sz="3200" b="1" i="1" u="sng" dirty="0"/>
              <a:t>！」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FC477ED-74FD-4A1D-A46F-49F515B23AF7}"/>
              </a:ext>
            </a:extLst>
          </p:cNvPr>
          <p:cNvSpPr txBox="1"/>
          <p:nvPr/>
        </p:nvSpPr>
        <p:spPr>
          <a:xfrm>
            <a:off x="8238599" y="5424389"/>
            <a:ext cx="127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探索！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aphicFrame>
        <p:nvGraphicFramePr>
          <p:cNvPr id="86" name="表 86">
            <a:extLst>
              <a:ext uri="{FF2B5EF4-FFF2-40B4-BE49-F238E27FC236}">
                <a16:creationId xmlns:a16="http://schemas.microsoft.com/office/drawing/2014/main" id="{DBD4B195-5D9D-44A4-A45E-2E9FFDC87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3972"/>
              </p:ext>
            </p:extLst>
          </p:nvPr>
        </p:nvGraphicFramePr>
        <p:xfrm>
          <a:off x="6637558" y="4029555"/>
          <a:ext cx="5394171" cy="540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671">
                  <a:extLst>
                    <a:ext uri="{9D8B030D-6E8A-4147-A177-3AD203B41FA5}">
                      <a16:colId xmlns:a16="http://schemas.microsoft.com/office/drawing/2014/main" val="2064314381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4028434021"/>
                    </a:ext>
                  </a:extLst>
                </a:gridCol>
                <a:gridCol w="465364">
                  <a:extLst>
                    <a:ext uri="{9D8B030D-6E8A-4147-A177-3AD203B41FA5}">
                      <a16:colId xmlns:a16="http://schemas.microsoft.com/office/drawing/2014/main" val="2264140519"/>
                    </a:ext>
                  </a:extLst>
                </a:gridCol>
                <a:gridCol w="751115">
                  <a:extLst>
                    <a:ext uri="{9D8B030D-6E8A-4147-A177-3AD203B41FA5}">
                      <a16:colId xmlns:a16="http://schemas.microsoft.com/office/drawing/2014/main" val="2526162179"/>
                    </a:ext>
                  </a:extLst>
                </a:gridCol>
                <a:gridCol w="1409993">
                  <a:extLst>
                    <a:ext uri="{9D8B030D-6E8A-4147-A177-3AD203B41FA5}">
                      <a16:colId xmlns:a16="http://schemas.microsoft.com/office/drawing/2014/main" val="1994051704"/>
                    </a:ext>
                  </a:extLst>
                </a:gridCol>
              </a:tblGrid>
              <a:tr h="5401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Ito’s-Car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has 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big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engine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748204"/>
                  </a:ext>
                </a:extLst>
              </a:tr>
            </a:tbl>
          </a:graphicData>
        </a:graphic>
      </p:graphicFrame>
      <p:sp>
        <p:nvSpPr>
          <p:cNvPr id="89" name="乗算記号 88">
            <a:extLst>
              <a:ext uri="{FF2B5EF4-FFF2-40B4-BE49-F238E27FC236}">
                <a16:creationId xmlns:a16="http://schemas.microsoft.com/office/drawing/2014/main" id="{BA3C76B0-2B74-4A38-953D-CE359950AE3F}"/>
              </a:ext>
            </a:extLst>
          </p:cNvPr>
          <p:cNvSpPr/>
          <p:nvPr/>
        </p:nvSpPr>
        <p:spPr>
          <a:xfrm>
            <a:off x="5670111" y="3860625"/>
            <a:ext cx="732512" cy="710419"/>
          </a:xfrm>
          <a:prstGeom prst="mathMultiply">
            <a:avLst>
              <a:gd name="adj1" fmla="val 115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乗算記号 90">
            <a:extLst>
              <a:ext uri="{FF2B5EF4-FFF2-40B4-BE49-F238E27FC236}">
                <a16:creationId xmlns:a16="http://schemas.microsoft.com/office/drawing/2014/main" id="{302276C1-5754-4B61-822F-A405303C7ECD}"/>
              </a:ext>
            </a:extLst>
          </p:cNvPr>
          <p:cNvSpPr/>
          <p:nvPr/>
        </p:nvSpPr>
        <p:spPr>
          <a:xfrm>
            <a:off x="11691257" y="1176024"/>
            <a:ext cx="604092" cy="643667"/>
          </a:xfrm>
          <a:prstGeom prst="mathMultiply">
            <a:avLst>
              <a:gd name="adj1" fmla="val 68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吹き出し: 角を丸めた四角形 92">
            <a:extLst>
              <a:ext uri="{FF2B5EF4-FFF2-40B4-BE49-F238E27FC236}">
                <a16:creationId xmlns:a16="http://schemas.microsoft.com/office/drawing/2014/main" id="{D9B91B6B-0E4D-40DF-A140-207FDFEF1280}"/>
              </a:ext>
            </a:extLst>
          </p:cNvPr>
          <p:cNvSpPr/>
          <p:nvPr/>
        </p:nvSpPr>
        <p:spPr>
          <a:xfrm>
            <a:off x="3447597" y="1773270"/>
            <a:ext cx="2680459" cy="555272"/>
          </a:xfrm>
          <a:prstGeom prst="wedgeRoundRectCallout">
            <a:avLst>
              <a:gd name="adj1" fmla="val -86804"/>
              <a:gd name="adj2" fmla="val 301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CA83080-995C-494F-ACFB-A25A417DBFE1}"/>
              </a:ext>
            </a:extLst>
          </p:cNvPr>
          <p:cNvSpPr txBox="1"/>
          <p:nvPr/>
        </p:nvSpPr>
        <p:spPr>
          <a:xfrm>
            <a:off x="3546830" y="1891989"/>
            <a:ext cx="256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WM</a:t>
            </a:r>
            <a:r>
              <a:rPr kumimoji="1" lang="ja-JP" altLang="en-US" b="1" dirty="0"/>
              <a:t>の形に単語を修正</a:t>
            </a:r>
          </a:p>
        </p:txBody>
      </p:sp>
      <p:sp>
        <p:nvSpPr>
          <p:cNvPr id="94" name="吹き出し: 角を丸めた四角形 93">
            <a:extLst>
              <a:ext uri="{FF2B5EF4-FFF2-40B4-BE49-F238E27FC236}">
                <a16:creationId xmlns:a16="http://schemas.microsoft.com/office/drawing/2014/main" id="{1CCB3B86-6278-4C4C-969A-ABFEE6C7C7E7}"/>
              </a:ext>
            </a:extLst>
          </p:cNvPr>
          <p:cNvSpPr/>
          <p:nvPr/>
        </p:nvSpPr>
        <p:spPr>
          <a:xfrm>
            <a:off x="3631096" y="3290505"/>
            <a:ext cx="2100232" cy="555272"/>
          </a:xfrm>
          <a:prstGeom prst="wedgeRoundRectCallout">
            <a:avLst>
              <a:gd name="adj1" fmla="val -86804"/>
              <a:gd name="adj2" fmla="val 301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A5EDAE5-D17E-45C3-8CAD-5E2CC1E74570}"/>
              </a:ext>
            </a:extLst>
          </p:cNvPr>
          <p:cNvSpPr txBox="1"/>
          <p:nvPr/>
        </p:nvSpPr>
        <p:spPr>
          <a:xfrm>
            <a:off x="3575707" y="3383475"/>
            <a:ext cx="228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疑問分から肯定文へ</a:t>
            </a: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FC9B0868-B416-412C-AB46-E01CED3F2B05}"/>
              </a:ext>
            </a:extLst>
          </p:cNvPr>
          <p:cNvCxnSpPr>
            <a:cxnSpLocks/>
          </p:cNvCxnSpPr>
          <p:nvPr/>
        </p:nvCxnSpPr>
        <p:spPr>
          <a:xfrm flipH="1">
            <a:off x="8875830" y="3199638"/>
            <a:ext cx="1" cy="800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吹き出し: 角を丸めた四角形 96">
            <a:extLst>
              <a:ext uri="{FF2B5EF4-FFF2-40B4-BE49-F238E27FC236}">
                <a16:creationId xmlns:a16="http://schemas.microsoft.com/office/drawing/2014/main" id="{19DF88CD-82F8-40A7-A48E-12A8B4570905}"/>
              </a:ext>
            </a:extLst>
          </p:cNvPr>
          <p:cNvSpPr/>
          <p:nvPr/>
        </p:nvSpPr>
        <p:spPr>
          <a:xfrm>
            <a:off x="9667734" y="3290505"/>
            <a:ext cx="1370380" cy="555272"/>
          </a:xfrm>
          <a:prstGeom prst="wedgeRoundRectCallout">
            <a:avLst>
              <a:gd name="adj1" fmla="val -86804"/>
              <a:gd name="adj2" fmla="val 301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三単現の</a:t>
            </a:r>
            <a:r>
              <a:rPr kumimoji="1" lang="en-US" altLang="ja-JP" b="1" dirty="0"/>
              <a:t>s</a:t>
            </a:r>
            <a:endParaRPr kumimoji="1" lang="ja-JP" altLang="en-US" b="1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EADE9B30-855C-45FC-81D7-C77DFEB80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72674"/>
              </p:ext>
            </p:extLst>
          </p:nvPr>
        </p:nvGraphicFramePr>
        <p:xfrm>
          <a:off x="-31242" y="1000844"/>
          <a:ext cx="5391042" cy="61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79">
                  <a:extLst>
                    <a:ext uri="{9D8B030D-6E8A-4147-A177-3AD203B41FA5}">
                      <a16:colId xmlns:a16="http://schemas.microsoft.com/office/drawing/2014/main" val="34203748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1862515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442682392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1414111659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484503788"/>
                    </a:ext>
                  </a:extLst>
                </a:gridCol>
                <a:gridCol w="1305158">
                  <a:extLst>
                    <a:ext uri="{9D8B030D-6E8A-4147-A177-3AD203B41FA5}">
                      <a16:colId xmlns:a16="http://schemas.microsoft.com/office/drawing/2014/main" val="2808377249"/>
                    </a:ext>
                  </a:extLst>
                </a:gridCol>
                <a:gridCol w="273163">
                  <a:extLst>
                    <a:ext uri="{9D8B030D-6E8A-4147-A177-3AD203B41FA5}">
                      <a16:colId xmlns:a16="http://schemas.microsoft.com/office/drawing/2014/main" val="2940149559"/>
                    </a:ext>
                  </a:extLst>
                </a:gridCol>
              </a:tblGrid>
              <a:tr h="619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Is 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his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car 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an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 err="1">
                          <a:solidFill>
                            <a:schemeClr val="tx1"/>
                          </a:solidFill>
                        </a:rPr>
                        <a:t>Acorrd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Wagon 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978872"/>
                  </a:ext>
                </a:extLst>
              </a:tr>
            </a:tbl>
          </a:graphicData>
        </a:graphic>
      </p:graphicFrame>
      <p:graphicFrame>
        <p:nvGraphicFramePr>
          <p:cNvPr id="6" name="表 7">
            <a:extLst>
              <a:ext uri="{FF2B5EF4-FFF2-40B4-BE49-F238E27FC236}">
                <a16:creationId xmlns:a16="http://schemas.microsoft.com/office/drawing/2014/main" id="{90F10C7E-4C00-4CA8-BF91-9EB3B873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04352"/>
              </p:ext>
            </p:extLst>
          </p:nvPr>
        </p:nvGraphicFramePr>
        <p:xfrm>
          <a:off x="15422" y="2581696"/>
          <a:ext cx="5171742" cy="58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0">
                  <a:extLst>
                    <a:ext uri="{9D8B030D-6E8A-4147-A177-3AD203B41FA5}">
                      <a16:colId xmlns:a16="http://schemas.microsoft.com/office/drawing/2014/main" val="1370654395"/>
                    </a:ext>
                  </a:extLst>
                </a:gridCol>
                <a:gridCol w="1388125">
                  <a:extLst>
                    <a:ext uri="{9D8B030D-6E8A-4147-A177-3AD203B41FA5}">
                      <a16:colId xmlns:a16="http://schemas.microsoft.com/office/drawing/2014/main" val="26131899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793815702"/>
                    </a:ext>
                  </a:extLst>
                </a:gridCol>
                <a:gridCol w="1363435">
                  <a:extLst>
                    <a:ext uri="{9D8B030D-6E8A-4147-A177-3AD203B41FA5}">
                      <a16:colId xmlns:a16="http://schemas.microsoft.com/office/drawing/2014/main" val="902507425"/>
                    </a:ext>
                  </a:extLst>
                </a:gridCol>
                <a:gridCol w="1317293">
                  <a:extLst>
                    <a:ext uri="{9D8B030D-6E8A-4147-A177-3AD203B41FA5}">
                      <a16:colId xmlns:a16="http://schemas.microsoft.com/office/drawing/2014/main" val="384079000"/>
                    </a:ext>
                  </a:extLst>
                </a:gridCol>
              </a:tblGrid>
              <a:tr h="5896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his-car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an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Accord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Wagon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575426"/>
                  </a:ext>
                </a:extLst>
              </a:tr>
            </a:tbl>
          </a:graphicData>
        </a:graphic>
      </p:graphicFrame>
      <p:graphicFrame>
        <p:nvGraphicFramePr>
          <p:cNvPr id="36" name="表 7">
            <a:extLst>
              <a:ext uri="{FF2B5EF4-FFF2-40B4-BE49-F238E27FC236}">
                <a16:creationId xmlns:a16="http://schemas.microsoft.com/office/drawing/2014/main" id="{3FD4CD6F-8BF0-4E00-8D78-B390EEE0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64851"/>
              </p:ext>
            </p:extLst>
          </p:nvPr>
        </p:nvGraphicFramePr>
        <p:xfrm>
          <a:off x="19314" y="3954110"/>
          <a:ext cx="5171742" cy="58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116">
                  <a:extLst>
                    <a:ext uri="{9D8B030D-6E8A-4147-A177-3AD203B41FA5}">
                      <a16:colId xmlns:a16="http://schemas.microsoft.com/office/drawing/2014/main" val="1370654395"/>
                    </a:ext>
                  </a:extLst>
                </a:gridCol>
                <a:gridCol w="467069">
                  <a:extLst>
                    <a:ext uri="{9D8B030D-6E8A-4147-A177-3AD203B41FA5}">
                      <a16:colId xmlns:a16="http://schemas.microsoft.com/office/drawing/2014/main" val="26131899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793815702"/>
                    </a:ext>
                  </a:extLst>
                </a:gridCol>
                <a:gridCol w="1363435">
                  <a:extLst>
                    <a:ext uri="{9D8B030D-6E8A-4147-A177-3AD203B41FA5}">
                      <a16:colId xmlns:a16="http://schemas.microsoft.com/office/drawing/2014/main" val="902507425"/>
                    </a:ext>
                  </a:extLst>
                </a:gridCol>
                <a:gridCol w="1317293">
                  <a:extLst>
                    <a:ext uri="{9D8B030D-6E8A-4147-A177-3AD203B41FA5}">
                      <a16:colId xmlns:a16="http://schemas.microsoft.com/office/drawing/2014/main" val="384079000"/>
                    </a:ext>
                  </a:extLst>
                </a:gridCol>
              </a:tblGrid>
              <a:tr h="589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his-car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an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Accord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600" dirty="0">
                          <a:solidFill>
                            <a:schemeClr val="tx1"/>
                          </a:solidFill>
                        </a:rPr>
                        <a:t>Wagon</a:t>
                      </a:r>
                      <a:endParaRPr kumimoji="1" lang="ja-JP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575426"/>
                  </a:ext>
                </a:extLst>
              </a:tr>
            </a:tbl>
          </a:graphicData>
        </a:graphic>
      </p:graphicFrame>
      <p:sp>
        <p:nvSpPr>
          <p:cNvPr id="14" name="星: 12 pt 13">
            <a:extLst>
              <a:ext uri="{FF2B5EF4-FFF2-40B4-BE49-F238E27FC236}">
                <a16:creationId xmlns:a16="http://schemas.microsoft.com/office/drawing/2014/main" id="{A43ED184-E963-4170-983C-6EF21B640026}"/>
              </a:ext>
            </a:extLst>
          </p:cNvPr>
          <p:cNvSpPr/>
          <p:nvPr/>
        </p:nvSpPr>
        <p:spPr>
          <a:xfrm>
            <a:off x="744731" y="4672541"/>
            <a:ext cx="1856562" cy="762650"/>
          </a:xfrm>
          <a:prstGeom prst="star1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i="1" u="sng" dirty="0"/>
              <a:t>ルールの適用</a:t>
            </a:r>
            <a:endParaRPr kumimoji="1" lang="ja-JP" altLang="en-US" b="1" i="1" u="sng" dirty="0"/>
          </a:p>
        </p:txBody>
      </p:sp>
      <p:sp>
        <p:nvSpPr>
          <p:cNvPr id="43" name="星: 12 pt 42">
            <a:extLst>
              <a:ext uri="{FF2B5EF4-FFF2-40B4-BE49-F238E27FC236}">
                <a16:creationId xmlns:a16="http://schemas.microsoft.com/office/drawing/2014/main" id="{C12C112B-8033-4E66-AB21-708D9142C0E8}"/>
              </a:ext>
            </a:extLst>
          </p:cNvPr>
          <p:cNvSpPr/>
          <p:nvPr/>
        </p:nvSpPr>
        <p:spPr>
          <a:xfrm>
            <a:off x="6963060" y="4707458"/>
            <a:ext cx="1856562" cy="762650"/>
          </a:xfrm>
          <a:prstGeom prst="star1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u="sng" dirty="0"/>
              <a:t>WM</a:t>
            </a:r>
            <a:r>
              <a:rPr kumimoji="1" lang="ja-JP" altLang="en-US" b="1" i="1" u="sng" dirty="0"/>
              <a:t>の参照</a:t>
            </a:r>
          </a:p>
        </p:txBody>
      </p:sp>
      <p:sp>
        <p:nvSpPr>
          <p:cNvPr id="90" name="乗算記号 89">
            <a:extLst>
              <a:ext uri="{FF2B5EF4-FFF2-40B4-BE49-F238E27FC236}">
                <a16:creationId xmlns:a16="http://schemas.microsoft.com/office/drawing/2014/main" id="{2CE93AF2-F1B6-45E8-ADDC-49E5BF30C1C3}"/>
              </a:ext>
            </a:extLst>
          </p:cNvPr>
          <p:cNvSpPr/>
          <p:nvPr/>
        </p:nvSpPr>
        <p:spPr>
          <a:xfrm>
            <a:off x="4883905" y="1095502"/>
            <a:ext cx="707434" cy="694791"/>
          </a:xfrm>
          <a:prstGeom prst="mathMultiply">
            <a:avLst>
              <a:gd name="adj1" fmla="val 68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9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93</Words>
  <Application>Microsoft Office PowerPoint</Application>
  <PresentationFormat>ワイド画面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105</cp:revision>
  <dcterms:created xsi:type="dcterms:W3CDTF">2019-11-02T02:06:11Z</dcterms:created>
  <dcterms:modified xsi:type="dcterms:W3CDTF">2019-11-19T01:02:01Z</dcterms:modified>
</cp:coreProperties>
</file>