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14"/>
  </p:notesMasterIdLst>
  <p:sldIdLst>
    <p:sldId id="391" r:id="rId4"/>
    <p:sldId id="413" r:id="rId5"/>
    <p:sldId id="433" r:id="rId6"/>
    <p:sldId id="434" r:id="rId7"/>
    <p:sldId id="450" r:id="rId8"/>
    <p:sldId id="445" r:id="rId9"/>
    <p:sldId id="451" r:id="rId10"/>
    <p:sldId id="438" r:id="rId11"/>
    <p:sldId id="446" r:id="rId12"/>
    <p:sldId id="448" r:id="rId13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213F3-251F-4219-BCF1-5CA4144D04B0}" v="24" dt="2023-09-14T15:44:12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42" autoAdjust="0"/>
  </p:normalViewPr>
  <p:slideViewPr>
    <p:cSldViewPr>
      <p:cViewPr varScale="1">
        <p:scale>
          <a:sx n="77" d="100"/>
          <a:sy n="77" d="100"/>
        </p:scale>
        <p:origin x="257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99EA7-2295-41D6-8E79-EBC33558DC7C}" type="datetimeFigureOut">
              <a:rPr lang="en-GB" smtClean="0"/>
              <a:pPr/>
              <a:t>12/09/2025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6CCD4-9FFB-4C67-8934-DE06954640B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93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3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  <a:ea typeface="新細明體" pitchFamily="18" charset="-120"/>
            </a:endParaRPr>
          </a:p>
        </p:txBody>
      </p:sp>
      <p:sp>
        <p:nvSpPr>
          <p:cNvPr id="5" name="手繪多邊形 4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  <a:ea typeface="新細明體" pitchFamily="18" charset="-120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88010-5C9B-4A8A-97DC-B17CD0D34619}" type="datetimeFigureOut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2025/9/12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CF225-4A67-4B4B-B4B4-3850C100EC81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93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8F53D-92C5-4FC0-99E8-FE7F2D4F84F5}" type="datetimeFigureOut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2025/9/12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538B4-8DFB-478E-8511-CC929242DEEC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4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2AEEB-AD8A-4671-960B-181982752E8D}" type="datetimeFigureOut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2025/9/12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FAAE7-B048-448D-AD0D-C44B33A16779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7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algn="ctr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defRPr/>
                </a:pPr>
                <a:endParaRPr lang="en-GB" altLang="en-US" sz="2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algn="ctr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defRPr/>
                </a:pPr>
                <a:endParaRPr lang="en-GB" altLang="en-US" sz="2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algn="ctr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defRPr/>
                </a:pPr>
                <a:endParaRPr lang="en-GB" altLang="en-US" sz="2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1pPr>
                <a:lvl2pPr marL="742950" indent="-28575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2pPr>
                <a:lvl3pPr marL="1143000" indent="-22860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3pPr>
                <a:lvl4pPr marL="1600200" indent="-22860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4pPr>
                <a:lvl5pPr marL="2057400" indent="-228600" eaLnBrk="0" hangingPunct="0"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defRPr kumimoji="1" sz="2200">
                    <a:solidFill>
                      <a:schemeClr val="tx1"/>
                    </a:solidFill>
                    <a:latin typeface="Times New Roman" pitchFamily="18" charset="0"/>
                    <a:ea typeface="標楷體" pitchFamily="65" charset="-120"/>
                  </a:defRPr>
                </a:lvl9pPr>
              </a:lstStyle>
              <a:p>
                <a:pPr algn="ctr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defRPr/>
                </a:pPr>
                <a:endParaRPr lang="en-GB" altLang="en-US" sz="2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endParaRPr lang="en-GB" altLang="en-US" sz="22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endParaRPr lang="en-GB" altLang="en-US" sz="22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1pPr>
              <a:lvl2pPr marL="742950" indent="-285750"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defRPr kumimoji="1" sz="2200">
                  <a:solidFill>
                    <a:schemeClr val="tx1"/>
                  </a:solidFill>
                  <a:latin typeface="Times New Roman" pitchFamily="18" charset="0"/>
                  <a:ea typeface="標楷體" pitchFamily="65" charset="-120"/>
                </a:defRPr>
              </a:lvl9pPr>
            </a:lstStyle>
            <a:p>
              <a:pPr algn="ctr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defRPr/>
              </a:pPr>
              <a:endParaRPr lang="en-GB" altLang="en-US" sz="2200">
                <a:solidFill>
                  <a:srgbClr val="000000"/>
                </a:solidFill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F67A3D98-8F3A-4DCA-8B67-52833B762D24}" type="slidenum">
              <a:rPr lang="zh-TW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17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03" y="1524001"/>
            <a:ext cx="11220715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8F1B9-BFED-4C05-BAC3-62D37F44802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42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4FFEF-1BBB-47D3-A193-F880497E80B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36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CA0B7-75DE-44FD-A540-4C5D1D56AED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58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FD458-725D-449D-89C2-9057F51627BA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1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6A9A1-BC55-4111-9BA4-2F5F2006427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052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B7711-E3FE-4295-8B7D-97C887E5CE9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24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D7E96-CB97-47F9-A982-75218F14FB7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4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5C05E-27CD-44B8-85A8-2976313CB4A4}" type="datetimeFigureOut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2025/9/12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C92AA-8983-459B-917B-61D8579BA603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72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E15B5-3C32-4BA6-A0BB-AD70BFC14F4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07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AF38B-D30E-43F7-904A-04A6D2DDF004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33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152401"/>
            <a:ext cx="2601384" cy="5980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152401"/>
            <a:ext cx="7600949" cy="5980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9401B-0A5C-4A05-AB23-96997A938A5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5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B0967-07AD-4B51-B87E-24BFF32E9CD8}" type="datetimeFigureOut">
              <a:rPr lang="en-US" altLang="en-US">
                <a:solidFill>
                  <a:srgbClr val="000000"/>
                </a:solidFill>
              </a:rPr>
              <a:pPr>
                <a:defRPr/>
              </a:pPr>
              <a:t>9/12/2025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E2396-A699-4F50-8CBB-C1E8EDABDE0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560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3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  <a:ea typeface="新細明體" pitchFamily="18" charset="-120"/>
            </a:endParaRPr>
          </a:p>
        </p:txBody>
      </p:sp>
      <p:sp>
        <p:nvSpPr>
          <p:cNvPr id="5" name="手繪多邊形 4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  <a:ea typeface="新細明體" pitchFamily="18" charset="-120"/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8DD3C-A14C-4A3E-867A-BC5548C8D90E}" type="datetime1">
              <a:rPr lang="en-US" altLang="zh-TW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9/12/2025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CF225-4A67-4B4B-B4B4-3850C100EC81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9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957FC-0FCC-45A0-AFB4-1FB9DD9AA447}" type="datetime1">
              <a:rPr lang="en-US" altLang="zh-TW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9/12/2025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C92AA-8983-459B-917B-61D8579BA603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85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3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  <a:ea typeface="新細明體" pitchFamily="18" charset="-120"/>
            </a:endParaRPr>
          </a:p>
        </p:txBody>
      </p:sp>
      <p:sp>
        <p:nvSpPr>
          <p:cNvPr id="5" name="手繪多邊形 4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88D23-9338-4A00-8665-7C45F7210BBF}" type="datetime1">
              <a:rPr lang="en-US" altLang="zh-TW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9/12/2025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21559-765A-40F6-9DB2-2F4AEFF92691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924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1077E-B256-44C5-BF44-68A4AE9642EC}" type="datetime1">
              <a:rPr lang="en-US" altLang="zh-TW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9/12/2025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AADC6-BF04-44E0-AF6C-493FDB7CC7E7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5166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582FF-C57C-427B-88C1-DCFFF5C2E856}" type="datetime1">
              <a:rPr lang="en-US" altLang="zh-TW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9/12/2025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E85CA-F53E-48F7-918F-265D0644F639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512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4A616-9DF5-49A2-BA6D-51C88C023572}" type="datetime1">
              <a:rPr lang="en-US" altLang="zh-TW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9/12/2025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4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3150F-7135-44E6-8708-FA2DE26EE46E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9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 3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  <a:ea typeface="新細明體" pitchFamily="18" charset="-120"/>
            </a:endParaRPr>
          </a:p>
        </p:txBody>
      </p:sp>
      <p:sp>
        <p:nvSpPr>
          <p:cNvPr id="5" name="手繪多邊形 4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  <a:ea typeface="新細明體" pitchFamily="18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7774A-E1A8-4FF2-9FA8-407E3D64F571}" type="datetimeFigureOut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2025/9/12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21559-765A-40F6-9DB2-2F4AEFF92691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16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61D44-5A89-4993-934C-9D98BF97C702}" type="datetime1">
              <a:rPr lang="en-US" altLang="zh-TW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9/12/2025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3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4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A56A0-D100-464A-8D9A-7D36FFEF289A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280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3FC36-FAC1-4B1F-B4D3-07A471105A0F}" type="datetime1">
              <a:rPr lang="en-US" altLang="zh-TW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9/12/2025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75433" y="6421439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B8418-9845-4713-8233-7AD4BD2F15BD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232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22AD6-F53A-4225-9BD5-61AC6C2FC817}" type="datetime1">
              <a:rPr lang="en-US" altLang="zh-TW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9/12/2025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83A1F-817F-4B61-8E99-8A96DEC11E07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850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40EF3-2DEA-4A28-960B-4BF183AF0178}" type="datetime1">
              <a:rPr lang="en-US" altLang="zh-TW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9/12/2025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538B4-8DFB-478E-8511-CC929242DEEC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34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D853C-257C-4305-A0DA-E6DA97765881}" type="datetime1">
              <a:rPr lang="en-US" altLang="zh-TW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9/12/2025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FAAE7-B048-448D-AD0D-C44B33A16779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0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DB51-BB92-494A-8B1E-2EFDAA8074D1}" type="datetimeFigureOut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2025/9/12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AADC6-BF04-44E0-AF6C-493FDB7CC7E7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4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065BB-D859-43AF-B312-6CEBD2D00A2E}" type="datetimeFigureOut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2025/9/12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E85CA-F53E-48F7-918F-265D0644F639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1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0E43D-55A4-4D90-97B4-F1635366317F}" type="datetimeFigureOut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2025/9/12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4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5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3150F-7135-44E6-8708-FA2DE26EE46E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3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CD313-09AE-454F-9642-AA942A7219AD}" type="datetimeFigureOut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2025/9/12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3" name="頁尾版面配置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4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A56A0-D100-464A-8D9A-7D36FFEF289A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5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E9A1C-B155-4EAC-BEA6-508BF53A6E01}" type="datetimeFigureOut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2025/9/12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75433" y="6421439"/>
            <a:ext cx="1016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B8418-9845-4713-8233-7AD4BD2F15BD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44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DA421-6E6D-4B64-89BE-F0F9345B5835}" type="datetimeFigureOut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2025/9/12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83A1F-817F-4B61-8E99-8A96DEC11E07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08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  <a:ea typeface="新細明體" pitchFamily="18" charset="-120"/>
            </a:endParaRPr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  <a:ea typeface="新細明體" pitchFamily="18" charset="-120"/>
            </a:endParaRPr>
          </a:p>
        </p:txBody>
      </p:sp>
      <p:sp>
        <p:nvSpPr>
          <p:cNvPr id="1028" name="標題版面配置區 8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29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995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09600" y="6421439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CF1A96B-272F-4E90-9B38-EF0A1737F839}" type="datetimeFigureOut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2025/9/12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165600" y="6421439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DD93B6-F650-4543-8EEF-1C417B94E802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03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9pPr>
    </p:titleStyle>
    <p:bodyStyle>
      <a:lvl1pPr marL="419100" indent="-382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1" fontAlgn="base" hangingPunct="1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1" fontAlgn="base" hangingPunct="1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633413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633413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055688"/>
            <a:ext cx="563033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055688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9826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525463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316038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eaLnBrk="0" hangingPunct="0"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152400"/>
            <a:ext cx="103907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 fontAlgn="base">
              <a:spcAft>
                <a:spcPct val="0"/>
              </a:spcAft>
              <a:defRPr/>
            </a:pPr>
            <a:fld id="{A322ABB3-B153-4F0F-9B7A-E09D4BE22CC8}" type="slidenum">
              <a:rPr lang="zh-TW" alt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0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1388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  <a:ea typeface="新細明體" pitchFamily="18" charset="-120"/>
            </a:endParaRPr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 sz="1800">
              <a:solidFill>
                <a:prstClr val="white"/>
              </a:solidFill>
              <a:ea typeface="新細明體" pitchFamily="18" charset="-120"/>
            </a:endParaRPr>
          </a:p>
        </p:txBody>
      </p:sp>
      <p:sp>
        <p:nvSpPr>
          <p:cNvPr id="1028" name="標題版面配置區 8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95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29" name="文字版面配置區 29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995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09600" y="6421439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DC1F86-CA6A-4D6F-B779-AAB3F5467C27}" type="datetime1">
              <a:rPr lang="en-US" altLang="zh-TW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9/12/2025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165600" y="6421439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10871200" y="6421439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DD93B6-F650-4543-8EEF-1C417B94E802}" type="slidenum">
              <a:rPr lang="zh-TW" altLang="en-US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7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/>
          <a:ea typeface="微軟正黑體" pitchFamily="34" charset="-120"/>
        </a:defRPr>
      </a:lvl9pPr>
    </p:titleStyle>
    <p:bodyStyle>
      <a:lvl1pPr marL="419100" indent="-3825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1" fontAlgn="base" hangingPunct="1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1" fontAlgn="base" hangingPunct="1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uni.niu.edu.tw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line.me/ti/g/bt2uVZkxp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9984" y="1700808"/>
            <a:ext cx="9396536" cy="1470025"/>
          </a:xfrm>
        </p:spPr>
        <p:txBody>
          <a:bodyPr anchor="ctr"/>
          <a:lstStyle/>
          <a:p>
            <a:pPr eaLnBrk="1" hangingPunct="1"/>
            <a:br>
              <a:rPr lang="en-US" altLang="zh-TW" sz="4400" b="1" dirty="0">
                <a:solidFill>
                  <a:srgbClr val="0000FF"/>
                </a:solidFill>
              </a:rPr>
            </a:br>
            <a:r>
              <a:rPr lang="zh-TW" altLang="en-US" sz="4400" b="1" dirty="0">
                <a:solidFill>
                  <a:srgbClr val="0000FF"/>
                </a:solidFill>
              </a:rPr>
              <a:t>大數據分析與智慧運算</a:t>
            </a:r>
            <a:br>
              <a:rPr lang="en-US" altLang="zh-TW" sz="4400" b="1" dirty="0">
                <a:solidFill>
                  <a:srgbClr val="0000FF"/>
                </a:solidFill>
              </a:rPr>
            </a:br>
            <a:r>
              <a:rPr lang="en-US" altLang="zh-TW" sz="2400" b="1" dirty="0">
                <a:solidFill>
                  <a:srgbClr val="0000FF"/>
                </a:solidFill>
              </a:rPr>
              <a:t>Big Data Analytics and Intelligent Computing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0688" y="3425721"/>
            <a:ext cx="4343400" cy="1709738"/>
          </a:xfrm>
        </p:spPr>
        <p:txBody>
          <a:bodyPr/>
          <a:lstStyle/>
          <a:p>
            <a:pPr algn="l" eaLnBrk="1" hangingPunct="1"/>
            <a:r>
              <a:rPr lang="zh-TW" altLang="en-US" b="1" dirty="0"/>
              <a:t>國立宜蘭大學資訊工程系</a:t>
            </a:r>
            <a:endParaRPr lang="en-US" altLang="zh-TW" b="1" dirty="0"/>
          </a:p>
          <a:p>
            <a:pPr algn="l" eaLnBrk="1" hangingPunct="1"/>
            <a:r>
              <a:rPr lang="zh-TW" altLang="en-US" b="1" dirty="0"/>
              <a:t>吳政瑋 助理教授</a:t>
            </a:r>
            <a:endParaRPr lang="en-US" altLang="zh-TW" b="1" dirty="0"/>
          </a:p>
          <a:p>
            <a:pPr algn="l" eaLnBrk="1" hangingPunct="1"/>
            <a:r>
              <a:rPr lang="en-US" altLang="zh-TW" u="sng" dirty="0">
                <a:solidFill>
                  <a:srgbClr val="0000FF"/>
                </a:solidFill>
              </a:rPr>
              <a:t>wucw@niu.edu.tw</a:t>
            </a:r>
          </a:p>
        </p:txBody>
      </p:sp>
      <p:pic>
        <p:nvPicPr>
          <p:cNvPr id="410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551135"/>
            <a:ext cx="14192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83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3273867-B5DD-C2FF-5AC2-20A37C3D3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2141984"/>
            <a:ext cx="10363200" cy="1143000"/>
          </a:xfrm>
        </p:spPr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</a:rPr>
              <a:t>Thank you!!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B59E974A-2C9B-8E50-9CEE-EC0061FF1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186253-C2C2-D2FA-DD7E-6FEA86BF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8F1B9-BFED-4C05-BAC3-62D37F448029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5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1743572" y="1600200"/>
            <a:ext cx="8714630" cy="5105400"/>
          </a:xfrm>
          <a:prstGeom prst="roundRect">
            <a:avLst>
              <a:gd name="adj" fmla="val 3769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 w="38100">
            <a:solidFill>
              <a:srgbClr val="0033C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4917" y="391713"/>
            <a:ext cx="8827805" cy="852704"/>
          </a:xfrm>
        </p:spPr>
        <p:txBody>
          <a:bodyPr>
            <a:noAutofit/>
          </a:bodyPr>
          <a:lstStyle/>
          <a:p>
            <a:pPr algn="ctr"/>
            <a:r>
              <a:rPr kumimoji="1" lang="zh-TW" altLang="en-US" sz="4000" b="1" dirty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文鼎中鋼筆行楷" panose="020B0602010101010101" pitchFamily="34" charset="-120"/>
                <a:ea typeface="文鼎中鋼筆行楷" panose="020B0602010101010101" pitchFamily="34" charset="-120"/>
                <a:cs typeface="+mn-cs"/>
              </a:rPr>
              <a:t>教師資訊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54198" y="4140914"/>
            <a:ext cx="8420102" cy="3885064"/>
          </a:xfrm>
        </p:spPr>
        <p:txBody>
          <a:bodyPr>
            <a:normAutofit/>
          </a:bodyPr>
          <a:lstStyle/>
          <a:p>
            <a:pPr lvl="2">
              <a:buClr>
                <a:srgbClr val="009900"/>
              </a:buClr>
            </a:pPr>
            <a:endParaRPr lang="en-US" altLang="zh-TW" sz="2200" dirty="0">
              <a:solidFill>
                <a:schemeClr val="bg1"/>
              </a:solidFill>
              <a:ea typeface="MS UI Gothic" pitchFamily="34" charset="-128"/>
            </a:endParaRPr>
          </a:p>
          <a:p>
            <a:pPr lvl="1">
              <a:buClr>
                <a:srgbClr val="009900"/>
              </a:buClr>
            </a:pPr>
            <a:endParaRPr lang="en-US" altLang="zh-TW" dirty="0">
              <a:solidFill>
                <a:schemeClr val="bg1"/>
              </a:solidFill>
              <a:ea typeface="MS UI Gothic" pitchFamily="34" charset="-128"/>
            </a:endParaRPr>
          </a:p>
        </p:txBody>
      </p:sp>
      <p:pic>
        <p:nvPicPr>
          <p:cNvPr id="7" name="圖片 6" descr="個人大頭照-1.jpg"/>
          <p:cNvPicPr>
            <a:picLocks noChangeAspect="1"/>
          </p:cNvPicPr>
          <p:nvPr/>
        </p:nvPicPr>
        <p:blipFill>
          <a:blip r:embed="rId3" cstate="print"/>
          <a:srcRect t="6690"/>
          <a:stretch>
            <a:fillRect/>
          </a:stretch>
        </p:blipFill>
        <p:spPr>
          <a:xfrm>
            <a:off x="1971676" y="1828801"/>
            <a:ext cx="1543050" cy="1930441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3552824" y="1696164"/>
            <a:ext cx="7058027" cy="493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419100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  <a:defRPr/>
            </a:pPr>
            <a:r>
              <a:rPr lang="zh-TW" altLang="zh-TW" sz="2400" dirty="0">
                <a:solidFill>
                  <a:prstClr val="black"/>
                </a:solidFill>
                <a:ea typeface="MS UI Gothic" pitchFamily="34" charset="-128"/>
              </a:rPr>
              <a:t>姓名：</a:t>
            </a:r>
            <a:r>
              <a:rPr lang="zh-TW" altLang="en-US" sz="2400" dirty="0">
                <a:solidFill>
                  <a:prstClr val="black"/>
                </a:solidFill>
                <a:ea typeface="MS UI Gothic" pitchFamily="34" charset="-128"/>
              </a:rPr>
              <a:t>吳政瑋</a:t>
            </a:r>
            <a:r>
              <a:rPr lang="en-US" altLang="zh-TW" sz="2400" dirty="0">
                <a:solidFill>
                  <a:prstClr val="black"/>
                </a:solidFill>
                <a:ea typeface="MS UI Gothic" pitchFamily="34" charset="-128"/>
              </a:rPr>
              <a:t> (</a:t>
            </a:r>
            <a:r>
              <a:rPr lang="zh-TW" altLang="en-US" sz="2400" dirty="0">
                <a:solidFill>
                  <a:prstClr val="black"/>
                </a:solidFill>
                <a:ea typeface="MS UI Gothic" pitchFamily="34" charset="-128"/>
              </a:rPr>
              <a:t>小吳老師</a:t>
            </a:r>
            <a:r>
              <a:rPr lang="en-US" altLang="zh-TW" sz="2400" dirty="0">
                <a:solidFill>
                  <a:prstClr val="black"/>
                </a:solidFill>
                <a:ea typeface="MS UI Gothic" pitchFamily="34" charset="-128"/>
              </a:rPr>
              <a:t>)</a:t>
            </a:r>
            <a:endParaRPr lang="zh-TW" altLang="zh-TW" sz="2400" dirty="0">
              <a:solidFill>
                <a:prstClr val="black"/>
              </a:solidFill>
              <a:ea typeface="MS UI Gothic" pitchFamily="34" charset="-128"/>
            </a:endParaRPr>
          </a:p>
          <a:p>
            <a:pPr marL="419100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</a:pPr>
            <a:r>
              <a:rPr lang="zh-TW" altLang="en-US" sz="2400" dirty="0">
                <a:solidFill>
                  <a:prstClr val="black"/>
                </a:solidFill>
                <a:ea typeface="MS UI Gothic" pitchFamily="34" charset="-128"/>
              </a:rPr>
              <a:t>現職</a:t>
            </a:r>
            <a:r>
              <a:rPr lang="zh-TW" altLang="zh-TW" sz="2400" dirty="0">
                <a:solidFill>
                  <a:prstClr val="black"/>
                </a:solidFill>
                <a:ea typeface="MS UI Gothic" pitchFamily="34" charset="-128"/>
              </a:rPr>
              <a:t>：</a:t>
            </a:r>
            <a:r>
              <a:rPr lang="zh-TW" altLang="en-US" sz="2400" dirty="0">
                <a:solidFill>
                  <a:prstClr val="black"/>
                </a:solidFill>
                <a:ea typeface="MS UI Gothic" pitchFamily="34" charset="-128"/>
              </a:rPr>
              <a:t>宜大資工助理教授</a:t>
            </a:r>
            <a:endParaRPr lang="en-US" altLang="zh-TW" sz="2400" dirty="0">
              <a:solidFill>
                <a:prstClr val="black"/>
              </a:solidFill>
              <a:ea typeface="MS UI Gothic" pitchFamily="34" charset="-128"/>
            </a:endParaRPr>
          </a:p>
          <a:p>
            <a:pPr marL="419100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  <a:defRPr/>
            </a:pPr>
            <a:r>
              <a:rPr lang="zh-TW" altLang="en-US" sz="2400" dirty="0">
                <a:solidFill>
                  <a:prstClr val="black"/>
                </a:solidFill>
                <a:ea typeface="MS UI Gothic" pitchFamily="34" charset="-128"/>
              </a:rPr>
              <a:t>學歷</a:t>
            </a:r>
            <a:r>
              <a:rPr lang="zh-TW" altLang="zh-TW" sz="2400" dirty="0">
                <a:solidFill>
                  <a:prstClr val="black"/>
                </a:solidFill>
                <a:ea typeface="MS UI Gothic" pitchFamily="34" charset="-128"/>
              </a:rPr>
              <a:t>：</a:t>
            </a:r>
            <a:r>
              <a:rPr lang="zh-TW" altLang="en-US" sz="2400" dirty="0">
                <a:solidFill>
                  <a:prstClr val="black"/>
                </a:solidFill>
                <a:ea typeface="MS UI Gothic" pitchFamily="34" charset="-128"/>
              </a:rPr>
              <a:t>成功</a:t>
            </a:r>
            <a:r>
              <a:rPr lang="zh-TW" altLang="zh-TW" sz="2400" dirty="0">
                <a:solidFill>
                  <a:prstClr val="black"/>
                </a:solidFill>
                <a:ea typeface="MS UI Gothic" pitchFamily="34" charset="-128"/>
              </a:rPr>
              <a:t>大學</a:t>
            </a:r>
            <a:r>
              <a:rPr lang="zh-TW" altLang="en-US" sz="2400" dirty="0">
                <a:solidFill>
                  <a:prstClr val="black"/>
                </a:solidFill>
                <a:ea typeface="MS UI Gothic" pitchFamily="34" charset="-128"/>
              </a:rPr>
              <a:t>資</a:t>
            </a:r>
            <a:r>
              <a:rPr lang="zh-TW" altLang="zh-TW" sz="2400" dirty="0">
                <a:solidFill>
                  <a:prstClr val="black"/>
                </a:solidFill>
                <a:ea typeface="MS UI Gothic" pitchFamily="34" charset="-128"/>
              </a:rPr>
              <a:t>工博士</a:t>
            </a:r>
            <a:r>
              <a:rPr lang="en-US" altLang="zh-TW" sz="2400" dirty="0">
                <a:solidFill>
                  <a:prstClr val="black"/>
                </a:solidFill>
                <a:ea typeface="MS UI Gothic" pitchFamily="34" charset="-128"/>
              </a:rPr>
              <a:t> </a:t>
            </a:r>
          </a:p>
          <a:p>
            <a:pPr marL="419100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</a:pPr>
            <a:r>
              <a:rPr lang="zh-TW" altLang="en-US" sz="2400" dirty="0">
                <a:solidFill>
                  <a:prstClr val="black"/>
                </a:solidFill>
                <a:ea typeface="MS UI Gothic" pitchFamily="34" charset="-128"/>
              </a:rPr>
              <a:t>研究興趣</a:t>
            </a:r>
            <a:r>
              <a:rPr lang="zh-TW" altLang="zh-TW" sz="2400" dirty="0">
                <a:solidFill>
                  <a:prstClr val="black"/>
                </a:solidFill>
                <a:ea typeface="MS UI Gothic" pitchFamily="34" charset="-128"/>
              </a:rPr>
              <a:t>：</a:t>
            </a:r>
            <a:r>
              <a:rPr lang="zh-TW" altLang="en-US" sz="2400" dirty="0">
                <a:solidFill>
                  <a:prstClr val="black"/>
                </a:solidFill>
                <a:ea typeface="MS UI Gothic" pitchFamily="34" charset="-128"/>
              </a:rPr>
              <a:t>資料探勘、人工智慧、</a:t>
            </a:r>
            <a:r>
              <a:rPr lang="en-US" altLang="zh-TW" sz="2400" dirty="0" err="1">
                <a:solidFill>
                  <a:prstClr val="black"/>
                </a:solidFill>
                <a:ea typeface="MS UI Gothic" pitchFamily="34" charset="-128"/>
              </a:rPr>
              <a:t>AIoT</a:t>
            </a:r>
            <a:r>
              <a:rPr lang="zh-TW" altLang="en-US" sz="2400" dirty="0">
                <a:solidFill>
                  <a:prstClr val="black"/>
                </a:solidFill>
                <a:ea typeface="MS UI Gothic" pitchFamily="34" charset="-128"/>
              </a:rPr>
              <a:t>應用</a:t>
            </a:r>
            <a:endParaRPr lang="en-US" altLang="zh-TW" sz="2400" dirty="0">
              <a:solidFill>
                <a:prstClr val="black"/>
              </a:solidFill>
              <a:ea typeface="MS UI Gothic" pitchFamily="34" charset="-128"/>
            </a:endParaRPr>
          </a:p>
          <a:p>
            <a:pPr marL="419100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</a:pPr>
            <a:r>
              <a:rPr lang="zh-TW" altLang="en-US" sz="2400" dirty="0">
                <a:solidFill>
                  <a:prstClr val="black"/>
                </a:solidFill>
                <a:ea typeface="MS UI Gothic" pitchFamily="34" charset="-128"/>
              </a:rPr>
              <a:t>通訊方式</a:t>
            </a:r>
            <a:endParaRPr lang="en-US" altLang="zh-TW" sz="2400" dirty="0">
              <a:solidFill>
                <a:prstClr val="black"/>
              </a:solidFill>
              <a:ea typeface="MS UI Gothic" pitchFamily="34" charset="-128"/>
            </a:endParaRPr>
          </a:p>
          <a:p>
            <a:pPr marL="876300" lvl="1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</a:pPr>
            <a:r>
              <a:rPr lang="zh-TW" altLang="zh-TW" sz="2200" dirty="0">
                <a:solidFill>
                  <a:prstClr val="black"/>
                </a:solidFill>
                <a:ea typeface="MS UI Gothic" pitchFamily="34" charset="-128"/>
              </a:rPr>
              <a:t>電子信箱：</a:t>
            </a:r>
            <a:r>
              <a:rPr lang="en-US" altLang="zh-TW" sz="2200" dirty="0">
                <a:solidFill>
                  <a:prstClr val="black"/>
                </a:solidFill>
                <a:ea typeface="MS UI Gothic" pitchFamily="34" charset="-128"/>
              </a:rPr>
              <a:t>wucw@niu.edu.tw</a:t>
            </a:r>
          </a:p>
          <a:p>
            <a:pPr marL="876300" lvl="1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</a:pPr>
            <a:r>
              <a:rPr lang="zh-TW" altLang="en-US" sz="2200" dirty="0">
                <a:solidFill>
                  <a:prstClr val="black"/>
                </a:solidFill>
                <a:ea typeface="MS UI Gothic" pitchFamily="34" charset="-128"/>
              </a:rPr>
              <a:t>校內電話</a:t>
            </a:r>
            <a:r>
              <a:rPr lang="en-US" altLang="zh-TW" sz="2200" dirty="0">
                <a:solidFill>
                  <a:prstClr val="black"/>
                </a:solidFill>
                <a:ea typeface="MS UI Gothic" pitchFamily="34" charset="-128"/>
              </a:rPr>
              <a:t>:</a:t>
            </a:r>
            <a:r>
              <a:rPr lang="zh-TW" altLang="en-US" sz="2200" dirty="0">
                <a:solidFill>
                  <a:prstClr val="black"/>
                </a:solidFill>
                <a:ea typeface="MS UI Gothic" pitchFamily="34" charset="-128"/>
              </a:rPr>
              <a:t> </a:t>
            </a:r>
            <a:r>
              <a:rPr lang="en-US" altLang="zh-TW" sz="2200" dirty="0">
                <a:solidFill>
                  <a:prstClr val="black"/>
                </a:solidFill>
                <a:ea typeface="MS UI Gothic" pitchFamily="34" charset="-128"/>
              </a:rPr>
              <a:t>(03)9317331</a:t>
            </a:r>
          </a:p>
          <a:p>
            <a:pPr marL="876300" lvl="1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</a:pPr>
            <a:r>
              <a:rPr lang="en-US" altLang="zh-TW" sz="2200" dirty="0">
                <a:solidFill>
                  <a:prstClr val="black"/>
                </a:solidFill>
                <a:ea typeface="MS UI Gothic" pitchFamily="34" charset="-128"/>
              </a:rPr>
              <a:t>Line: </a:t>
            </a:r>
            <a:r>
              <a:rPr lang="en-US" altLang="zh-TW" sz="2200" dirty="0" err="1">
                <a:solidFill>
                  <a:prstClr val="black"/>
                </a:solidFill>
                <a:ea typeface="MS UI Gothic" pitchFamily="34" charset="-128"/>
              </a:rPr>
              <a:t>silvemoonfox</a:t>
            </a:r>
            <a:endParaRPr lang="en-US" altLang="zh-TW" sz="2200" dirty="0">
              <a:solidFill>
                <a:prstClr val="black"/>
              </a:solidFill>
              <a:ea typeface="MS UI Gothic" pitchFamily="34" charset="-128"/>
            </a:endParaRPr>
          </a:p>
          <a:p>
            <a:pPr marL="876300" lvl="1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</a:pPr>
            <a:r>
              <a:rPr lang="en-US" altLang="zh-TW" sz="2200" dirty="0">
                <a:solidFill>
                  <a:prstClr val="black"/>
                </a:solidFill>
                <a:ea typeface="MS UI Gothic" pitchFamily="34" charset="-128"/>
              </a:rPr>
              <a:t>Office:</a:t>
            </a:r>
            <a:r>
              <a:rPr lang="zh-TW" altLang="en-US" sz="2200" dirty="0">
                <a:solidFill>
                  <a:prstClr val="black"/>
                </a:solidFill>
                <a:ea typeface="MS UI Gothic" pitchFamily="34" charset="-128"/>
              </a:rPr>
              <a:t> 格致大樓</a:t>
            </a:r>
            <a:r>
              <a:rPr lang="en-US" altLang="zh-TW" sz="2200" dirty="0">
                <a:solidFill>
                  <a:prstClr val="black"/>
                </a:solidFill>
                <a:ea typeface="MS UI Gothic" pitchFamily="34" charset="-128"/>
              </a:rPr>
              <a:t>E405</a:t>
            </a:r>
            <a:r>
              <a:rPr lang="zh-TW" altLang="en-US" sz="2200" dirty="0">
                <a:solidFill>
                  <a:prstClr val="black"/>
                </a:solidFill>
                <a:ea typeface="MS UI Gothic" pitchFamily="34" charset="-128"/>
              </a:rPr>
              <a:t>室</a:t>
            </a:r>
            <a:endParaRPr lang="en-US" altLang="zh-TW" sz="2200" dirty="0">
              <a:solidFill>
                <a:prstClr val="black"/>
              </a:solidFill>
              <a:ea typeface="MS UI Gothic" pitchFamily="34" charset="-128"/>
            </a:endParaRPr>
          </a:p>
          <a:p>
            <a:pPr marL="876300" lvl="1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</a:pPr>
            <a:r>
              <a:rPr lang="en-US" altLang="zh-TW" sz="2200" dirty="0">
                <a:solidFill>
                  <a:prstClr val="black"/>
                </a:solidFill>
                <a:ea typeface="MS UI Gothic" pitchFamily="34" charset="-128"/>
              </a:rPr>
              <a:t>M </a:t>
            </a:r>
            <a:r>
              <a:rPr lang="zh-TW" altLang="en-US" sz="2200" dirty="0">
                <a:solidFill>
                  <a:prstClr val="black"/>
                </a:solidFill>
                <a:ea typeface="MS UI Gothic" pitchFamily="34" charset="-128"/>
              </a:rPr>
              <a:t>園區</a:t>
            </a:r>
            <a:endParaRPr lang="en-US" altLang="zh-TW" sz="2200" dirty="0">
              <a:solidFill>
                <a:prstClr val="black"/>
              </a:solidFill>
              <a:ea typeface="MS UI Gothic" pitchFamily="34" charset="-128"/>
            </a:endParaRPr>
          </a:p>
          <a:p>
            <a:pPr marL="419100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</a:pPr>
            <a:r>
              <a:rPr lang="zh-TW" altLang="en-US" sz="2400" dirty="0">
                <a:solidFill>
                  <a:prstClr val="black"/>
                </a:solidFill>
                <a:ea typeface="MS UI Gothic" pitchFamily="34" charset="-128"/>
              </a:rPr>
              <a:t>實驗室：ＡＩ與資料科學實驗室</a:t>
            </a:r>
            <a:endParaRPr lang="en-US" altLang="zh-TW" sz="2400" dirty="0">
              <a:solidFill>
                <a:prstClr val="black"/>
              </a:solidFill>
              <a:ea typeface="MS UI Gothic" pitchFamily="34" charset="-128"/>
            </a:endParaRPr>
          </a:p>
          <a:p>
            <a:pPr marL="876300" lvl="1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</a:pPr>
            <a:r>
              <a:rPr lang="en-US" altLang="zh-TW" sz="2200" dirty="0">
                <a:solidFill>
                  <a:prstClr val="black"/>
                </a:solidFill>
                <a:ea typeface="MS UI Gothic" pitchFamily="34" charset="-128"/>
              </a:rPr>
              <a:t>https://sites.google.com/view/cwwuadslab/</a:t>
            </a:r>
          </a:p>
          <a:p>
            <a:pPr marL="493712" lvl="1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</a:pPr>
            <a:endParaRPr lang="en-US" altLang="zh-TW" sz="2400" dirty="0">
              <a:solidFill>
                <a:prstClr val="black"/>
              </a:solidFill>
              <a:ea typeface="MS UI Gothic" pitchFamily="34" charset="-128"/>
            </a:endParaRPr>
          </a:p>
          <a:p>
            <a:pPr marL="419100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</a:pPr>
            <a:endParaRPr lang="zh-TW" altLang="zh-TW" sz="2400" dirty="0">
              <a:solidFill>
                <a:prstClr val="black"/>
              </a:solidFill>
              <a:ea typeface="MS UI Gothic" pitchFamily="34" charset="-128"/>
            </a:endParaRPr>
          </a:p>
          <a:p>
            <a:pPr marL="419100" indent="-382588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80000"/>
              <a:buFont typeface="Wingdings 2" pitchFamily="18" charset="2"/>
              <a:buChar char=""/>
              <a:defRPr/>
            </a:pPr>
            <a:endParaRPr lang="zh-TW" altLang="zh-TW" sz="2400" dirty="0">
              <a:solidFill>
                <a:prstClr val="black"/>
              </a:solidFill>
              <a:ea typeface="MS UI Gothic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C92AA-8983-459B-917B-61D8579BA603}" type="slidenum">
              <a:rPr lang="zh-TW" altLang="en-US" smtClean="0">
                <a:solidFill>
                  <a:srgbClr val="D4D2D0">
                    <a:shade val="50000"/>
                  </a:srgbClr>
                </a:solidFill>
              </a:rPr>
              <a:pPr>
                <a:defRPr/>
              </a:pPr>
              <a:t>2</a:t>
            </a:fld>
            <a:endParaRPr lang="zh-TW" altLang="en-US">
              <a:solidFill>
                <a:srgbClr val="D4D2D0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A1AEB-1922-2D5A-A6DC-DE20C5A8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b="1" dirty="0">
                <a:solidFill>
                  <a:srgbClr val="0000FF"/>
                </a:solidFill>
              </a:rPr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8BB39D-7F19-0E83-2B3C-DC595408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本課程將介紹學員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大數據分析及智慧運算技術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於本課程中，學員將修習各種經典且實用的大數據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分析技術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，並瞭解該技術於不同領域中的各式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創新應用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本課程亦探討如何將數據分析的技術應用於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智慧系統開發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上，使其達到更智慧化的功能，如：人物辨識、情境感知、智慧問答等。</a:t>
            </a:r>
            <a:endParaRPr lang="en-US" altLang="zh-TW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5B7962-5B0D-3CE3-1CBF-90470FA1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8F1B9-BFED-4C05-BAC3-62D37F448029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3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CF2C2-82F0-DBEB-6F03-BB748DE1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b="1" dirty="0">
                <a:solidFill>
                  <a:srgbClr val="0000FF"/>
                </a:solidFill>
              </a:rPr>
              <a:t>課程目標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B0D77-8510-4FE6-2637-3D95F178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03" y="1524001"/>
            <a:ext cx="11353261" cy="4608513"/>
          </a:xfrm>
        </p:spPr>
        <p:txBody>
          <a:bodyPr/>
          <a:lstStyle/>
          <a:p>
            <a:pPr>
              <a:lnSpc>
                <a:spcPts val="4500"/>
              </a:lnSpc>
              <a:spcBef>
                <a:spcPts val="672"/>
              </a:spcBef>
            </a:pPr>
            <a:r>
              <a:rPr lang="zh-TW" altLang="en-US" dirty="0"/>
              <a:t>使用現在最熱門的</a:t>
            </a:r>
            <a:r>
              <a:rPr lang="en-US" altLang="zh-TW" b="1" dirty="0">
                <a:solidFill>
                  <a:srgbClr val="FF0000"/>
                </a:solidFill>
              </a:rPr>
              <a:t>Python</a:t>
            </a:r>
            <a:r>
              <a:rPr lang="zh-TW" altLang="en-US" b="1" dirty="0">
                <a:solidFill>
                  <a:srgbClr val="FF0000"/>
                </a:solidFill>
              </a:rPr>
              <a:t>程式語言</a:t>
            </a:r>
            <a:r>
              <a:rPr lang="zh-TW" altLang="en-US" dirty="0"/>
              <a:t>與相關套件，從開發環境開始，帶 領學員一步步了解</a:t>
            </a:r>
            <a:r>
              <a:rPr lang="zh-TW" altLang="en-US" b="1" dirty="0">
                <a:solidFill>
                  <a:srgbClr val="FF0000"/>
                </a:solidFill>
              </a:rPr>
              <a:t>大數據分析</a:t>
            </a:r>
            <a:r>
              <a:rPr lang="zh-TW" altLang="en-US" dirty="0"/>
              <a:t>及</a:t>
            </a:r>
            <a:r>
              <a:rPr lang="zh-TW" altLang="en-US" b="1" dirty="0">
                <a:solidFill>
                  <a:srgbClr val="FF0000"/>
                </a:solidFill>
              </a:rPr>
              <a:t>智慧運算技術</a:t>
            </a:r>
            <a:r>
              <a:rPr lang="zh-TW" altLang="en-US" dirty="0"/>
              <a:t>的原理與應用，藉由實驗與實作強化學員對</a:t>
            </a:r>
            <a:r>
              <a:rPr lang="zh-TW" altLang="en-US" b="1" dirty="0">
                <a:solidFill>
                  <a:srgbClr val="FF0000"/>
                </a:solidFill>
              </a:rPr>
              <a:t>智慧系統開發</a:t>
            </a:r>
            <a:r>
              <a:rPr lang="zh-TW" altLang="en-US" dirty="0"/>
              <a:t>的理解與運用。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678547-C3BC-AFD3-D4ED-9AACD14A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8F1B9-BFED-4C05-BAC3-62D37F448029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96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072CF-3147-CABD-D512-5CE4DB95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0B7478C-DEE8-10F2-A33D-48895F39AE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070306"/>
              </p:ext>
            </p:extLst>
          </p:nvPr>
        </p:nvGraphicFramePr>
        <p:xfrm>
          <a:off x="191344" y="332660"/>
          <a:ext cx="11290731" cy="640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73">
                  <a:extLst>
                    <a:ext uri="{9D8B030D-6E8A-4147-A177-3AD203B41FA5}">
                      <a16:colId xmlns:a16="http://schemas.microsoft.com/office/drawing/2014/main" val="1697150435"/>
                    </a:ext>
                  </a:extLst>
                </a:gridCol>
                <a:gridCol w="1211783">
                  <a:extLst>
                    <a:ext uri="{9D8B030D-6E8A-4147-A177-3AD203B41FA5}">
                      <a16:colId xmlns:a16="http://schemas.microsoft.com/office/drawing/2014/main" val="3438623296"/>
                    </a:ext>
                  </a:extLst>
                </a:gridCol>
                <a:gridCol w="5024869">
                  <a:extLst>
                    <a:ext uri="{9D8B030D-6E8A-4147-A177-3AD203B41FA5}">
                      <a16:colId xmlns:a16="http://schemas.microsoft.com/office/drawing/2014/main" val="1025049833"/>
                    </a:ext>
                  </a:extLst>
                </a:gridCol>
                <a:gridCol w="3118326">
                  <a:extLst>
                    <a:ext uri="{9D8B030D-6E8A-4147-A177-3AD203B41FA5}">
                      <a16:colId xmlns:a16="http://schemas.microsoft.com/office/drawing/2014/main" val="3765197664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136698263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日期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授課內容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上課方式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授課者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71146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09/12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大數據分析技術簡介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244039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09/19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資料科學工具與套件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講授、實作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314389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09/26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資料視覺化與特徵擷取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講授、實作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35459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資料前處理技術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講授、實作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72526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10/10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基礎資料分類技術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放假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講授、實作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725216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10/17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進階資料分類技術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講授、實作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943336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10/24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基礎分群技術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放假</a:t>
                      </a: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講授、實作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257724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10/31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進階分群技術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講授、實作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69842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09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11/07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rgbClr val="FF0000"/>
                          </a:solidFill>
                        </a:rPr>
                        <a:t>期中分組報告</a:t>
                      </a:r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FF0000"/>
                          </a:solidFill>
                        </a:rPr>
                        <a:t>分組報告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FF0000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217140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11/14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rgbClr val="FF0000"/>
                          </a:solidFill>
                        </a:rPr>
                        <a:t>期中分組報告</a:t>
                      </a:r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(2)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FF0000"/>
                          </a:solidFill>
                        </a:rPr>
                        <a:t>分組報告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FF0000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02361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11/21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關聯分析技術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講授、實作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540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11/28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效益型樣探勘技術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講授、實作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097466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12/05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序列型樣探勘技術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講授、實作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40578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12/12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時序資料分析技術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講授、實作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38284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12/20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圖像資料分析技術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講授、實作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38746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12/27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文本資料分析技術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講授、實作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267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01/02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FF0000"/>
                          </a:solidFill>
                        </a:rPr>
                        <a:t>期末分組報告 </a:t>
                      </a:r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(1)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FF0000"/>
                          </a:solidFill>
                        </a:rPr>
                        <a:t>分組報告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FF0000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802112"/>
                  </a:ext>
                </a:extLst>
              </a:tr>
              <a:tr h="3354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01/09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1" dirty="0">
                          <a:solidFill>
                            <a:srgbClr val="FF0000"/>
                          </a:solidFill>
                        </a:rPr>
                        <a:t>期末分組報告 </a:t>
                      </a:r>
                      <a:r>
                        <a:rPr lang="en-US" altLang="zh-TW" sz="1600" b="1" dirty="0">
                          <a:solidFill>
                            <a:srgbClr val="FF0000"/>
                          </a:solidFill>
                        </a:rPr>
                        <a:t>(2)</a:t>
                      </a:r>
                      <a:endParaRPr lang="zh-TW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FF0000"/>
                          </a:solidFill>
                        </a:rPr>
                        <a:t>分組報告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>
                          <a:solidFill>
                            <a:srgbClr val="FF0000"/>
                          </a:solidFill>
                        </a:rPr>
                        <a:t>吳政瑋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040486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BEB409-5F9F-CAD4-9218-882B973D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04672" y="6356176"/>
            <a:ext cx="2540000" cy="457200"/>
          </a:xfrm>
        </p:spPr>
        <p:txBody>
          <a:bodyPr/>
          <a:lstStyle/>
          <a:p>
            <a:pPr>
              <a:defRPr/>
            </a:pPr>
            <a:fld id="{8468F1B9-BFED-4C05-BAC3-62D37F448029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D448C-B1E8-5224-DA7A-BCDAA27A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b="1" dirty="0">
                <a:solidFill>
                  <a:srgbClr val="0000FF"/>
                </a:solidFill>
              </a:rPr>
              <a:t>上課方式與成績計算方式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59E6AC-24AF-C037-967C-80CAE2D13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上課方式 </a:t>
            </a:r>
            <a:endParaRPr lang="en-US" altLang="zh-TW" dirty="0"/>
          </a:p>
          <a:p>
            <a:pPr lvl="1"/>
            <a:r>
              <a:rPr lang="zh-TW" altLang="en-US" dirty="0"/>
              <a:t>講授、實作、專案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成績計算方式 </a:t>
            </a:r>
            <a:endParaRPr lang="en-US" altLang="zh-TW" dirty="0"/>
          </a:p>
          <a:p>
            <a:pPr lvl="1"/>
            <a:r>
              <a:rPr lang="zh-TW" altLang="en-US" dirty="0"/>
              <a:t>出席與作業 </a:t>
            </a:r>
            <a:r>
              <a:rPr lang="en-US" altLang="zh-TW" b="1" dirty="0">
                <a:solidFill>
                  <a:srgbClr val="FF0000"/>
                </a:solidFill>
              </a:rPr>
              <a:t>55%</a:t>
            </a:r>
            <a:r>
              <a:rPr lang="en-US" altLang="zh-TW" dirty="0"/>
              <a:t> </a:t>
            </a:r>
          </a:p>
          <a:p>
            <a:pPr lvl="1"/>
            <a:r>
              <a:rPr lang="zh-TW" altLang="en-US" dirty="0"/>
              <a:t>期中 </a:t>
            </a:r>
            <a:r>
              <a:rPr lang="en-US" altLang="zh-TW" dirty="0"/>
              <a:t>Project </a:t>
            </a:r>
            <a:r>
              <a:rPr lang="en-US" altLang="zh-TW" b="1" dirty="0">
                <a:solidFill>
                  <a:srgbClr val="FF0000"/>
                </a:solidFill>
              </a:rPr>
              <a:t>20%</a:t>
            </a:r>
            <a:r>
              <a:rPr lang="en-US" altLang="zh-TW" dirty="0"/>
              <a:t> </a:t>
            </a:r>
          </a:p>
          <a:p>
            <a:pPr lvl="1"/>
            <a:r>
              <a:rPr lang="zh-TW" altLang="en-US" dirty="0"/>
              <a:t>期末 </a:t>
            </a:r>
            <a:r>
              <a:rPr lang="en-US" altLang="zh-TW" dirty="0"/>
              <a:t>Project </a:t>
            </a:r>
            <a:r>
              <a:rPr lang="en-US" altLang="zh-TW" b="1" dirty="0">
                <a:solidFill>
                  <a:srgbClr val="FF0000"/>
                </a:solidFill>
              </a:rPr>
              <a:t>25%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409279-F0AB-7C72-F3A1-A8820050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8F1B9-BFED-4C05-BAC3-62D37F448029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4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A947D-359D-2A60-ED84-5F3AE149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b="1" dirty="0">
                <a:solidFill>
                  <a:srgbClr val="0000FF"/>
                </a:solidFill>
              </a:rPr>
              <a:t>作業與 </a:t>
            </a:r>
            <a:r>
              <a:rPr lang="en-US" altLang="zh-TW" b="1" dirty="0">
                <a:solidFill>
                  <a:srgbClr val="0000FF"/>
                </a:solidFill>
              </a:rPr>
              <a:t>Project</a:t>
            </a:r>
            <a:endParaRPr lang="zh-TW" altLang="en-US" b="1" dirty="0">
              <a:solidFill>
                <a:srgbClr val="0000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B971C-3113-5D13-AE47-94757685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出席簽到 </a:t>
            </a:r>
            <a:r>
              <a:rPr lang="en-US" altLang="zh-TW" sz="1800" b="1" dirty="0">
                <a:solidFill>
                  <a:srgbClr val="FF0000"/>
                </a:solidFill>
              </a:rPr>
              <a:t>(15%) </a:t>
            </a:r>
            <a:r>
              <a:rPr lang="zh-TW" altLang="en-US" sz="2400" dirty="0"/>
              <a:t>：除期初、期中考、期末考外，每次出席簽到 </a:t>
            </a:r>
            <a:r>
              <a:rPr lang="en-US" altLang="zh-TW" sz="2400" b="1" dirty="0">
                <a:solidFill>
                  <a:srgbClr val="FF0000"/>
                </a:solidFill>
              </a:rPr>
              <a:t>1%</a:t>
            </a:r>
          </a:p>
          <a:p>
            <a:r>
              <a:rPr lang="zh-TW" altLang="en-US" sz="2400" dirty="0"/>
              <a:t>校外參訪心得 </a:t>
            </a:r>
            <a:r>
              <a:rPr lang="en-US" altLang="zh-TW" sz="1800" b="1" dirty="0">
                <a:solidFill>
                  <a:srgbClr val="FF0000"/>
                </a:solidFill>
              </a:rPr>
              <a:t>(5%)</a:t>
            </a:r>
          </a:p>
          <a:p>
            <a:r>
              <a:rPr lang="zh-TW" altLang="en-US" sz="2400" dirty="0"/>
              <a:t>作業</a:t>
            </a:r>
            <a:r>
              <a:rPr lang="en-US" altLang="zh-TW" sz="2400" dirty="0"/>
              <a:t>1 </a:t>
            </a:r>
            <a:r>
              <a:rPr lang="en-US" altLang="zh-TW" sz="1800" b="1" dirty="0">
                <a:solidFill>
                  <a:srgbClr val="FF0000"/>
                </a:solidFill>
              </a:rPr>
              <a:t>(5%)</a:t>
            </a:r>
            <a:r>
              <a:rPr lang="zh-TW" altLang="en-US" sz="2400" dirty="0"/>
              <a:t>：交易資料分析</a:t>
            </a:r>
            <a:endParaRPr lang="en-US" altLang="zh-TW" sz="2400" dirty="0"/>
          </a:p>
          <a:p>
            <a:r>
              <a:rPr lang="zh-TW" altLang="en-US" sz="2400" dirty="0"/>
              <a:t>作業</a:t>
            </a:r>
            <a:r>
              <a:rPr lang="en-US" altLang="zh-TW" sz="2400" dirty="0"/>
              <a:t>2 </a:t>
            </a:r>
            <a:r>
              <a:rPr lang="en-US" altLang="zh-TW" sz="1800" b="1" dirty="0">
                <a:solidFill>
                  <a:srgbClr val="FF0000"/>
                </a:solidFill>
              </a:rPr>
              <a:t>(5%) </a:t>
            </a:r>
            <a:r>
              <a:rPr lang="zh-TW" altLang="en-US" sz="2400" dirty="0"/>
              <a:t>：分類技術</a:t>
            </a:r>
            <a:r>
              <a:rPr lang="en-US" altLang="zh-TW" sz="2400" dirty="0"/>
              <a:t>(1)</a:t>
            </a:r>
          </a:p>
          <a:p>
            <a:r>
              <a:rPr lang="zh-TW" altLang="en-US" sz="2400" dirty="0"/>
              <a:t>作業</a:t>
            </a:r>
            <a:r>
              <a:rPr lang="en-US" altLang="zh-TW" sz="2400" dirty="0"/>
              <a:t>3 </a:t>
            </a:r>
            <a:r>
              <a:rPr lang="en-US" altLang="zh-TW" sz="1800" b="1" dirty="0">
                <a:solidFill>
                  <a:srgbClr val="FF0000"/>
                </a:solidFill>
              </a:rPr>
              <a:t>(5%) </a:t>
            </a:r>
            <a:r>
              <a:rPr lang="zh-TW" altLang="en-US" sz="2400" dirty="0"/>
              <a:t>：分類技術</a:t>
            </a:r>
            <a:r>
              <a:rPr lang="en-US" altLang="zh-TW" sz="2400" dirty="0"/>
              <a:t>(2)</a:t>
            </a:r>
          </a:p>
          <a:p>
            <a:r>
              <a:rPr lang="zh-TW" altLang="en-US" sz="2400" dirty="0"/>
              <a:t>作業</a:t>
            </a:r>
            <a:r>
              <a:rPr lang="en-US" altLang="zh-TW" sz="2400" dirty="0"/>
              <a:t>4 </a:t>
            </a:r>
            <a:r>
              <a:rPr lang="en-US" altLang="zh-TW" sz="1800" b="1" dirty="0">
                <a:solidFill>
                  <a:srgbClr val="FF0000"/>
                </a:solidFill>
              </a:rPr>
              <a:t>(5%) </a:t>
            </a:r>
            <a:r>
              <a:rPr lang="zh-TW" altLang="en-US" sz="2400" dirty="0"/>
              <a:t>：分類技術</a:t>
            </a:r>
            <a:r>
              <a:rPr lang="en-US" altLang="zh-TW" sz="2400" dirty="0"/>
              <a:t>(3)</a:t>
            </a:r>
          </a:p>
          <a:p>
            <a:r>
              <a:rPr lang="zh-TW" altLang="en-US" sz="2400" dirty="0"/>
              <a:t>作業</a:t>
            </a:r>
            <a:r>
              <a:rPr lang="en-US" altLang="zh-TW" sz="2400" dirty="0"/>
              <a:t>5 </a:t>
            </a:r>
            <a:r>
              <a:rPr lang="en-US" altLang="zh-TW" sz="1800" b="1" dirty="0">
                <a:solidFill>
                  <a:srgbClr val="FF0000"/>
                </a:solidFill>
              </a:rPr>
              <a:t>(5%) </a:t>
            </a:r>
            <a:r>
              <a:rPr lang="zh-TW" altLang="en-US" sz="2400" dirty="0"/>
              <a:t>：分群技術</a:t>
            </a:r>
            <a:r>
              <a:rPr lang="en-US" altLang="zh-TW" sz="2400" dirty="0"/>
              <a:t>(1)</a:t>
            </a:r>
          </a:p>
          <a:p>
            <a:r>
              <a:rPr lang="zh-TW" altLang="en-US" sz="2400" dirty="0"/>
              <a:t>作業</a:t>
            </a:r>
            <a:r>
              <a:rPr lang="en-US" altLang="zh-TW" sz="2400" dirty="0"/>
              <a:t>6 </a:t>
            </a:r>
            <a:r>
              <a:rPr lang="en-US" altLang="zh-TW" sz="1800" b="1" dirty="0">
                <a:solidFill>
                  <a:srgbClr val="FF0000"/>
                </a:solidFill>
              </a:rPr>
              <a:t>(5%) </a:t>
            </a:r>
            <a:r>
              <a:rPr lang="zh-TW" altLang="en-US" sz="2400" dirty="0"/>
              <a:t>：分群技術</a:t>
            </a:r>
            <a:r>
              <a:rPr lang="en-US" altLang="zh-TW" sz="2400" dirty="0"/>
              <a:t>(2)</a:t>
            </a:r>
          </a:p>
          <a:p>
            <a:r>
              <a:rPr lang="zh-TW" altLang="en-US" sz="2400" dirty="0"/>
              <a:t>作業</a:t>
            </a:r>
            <a:r>
              <a:rPr lang="en-US" altLang="zh-TW" sz="2400" dirty="0"/>
              <a:t>7 </a:t>
            </a:r>
            <a:r>
              <a:rPr lang="en-US" altLang="zh-TW" sz="1800" b="1" dirty="0">
                <a:solidFill>
                  <a:srgbClr val="FF0000"/>
                </a:solidFill>
              </a:rPr>
              <a:t>(5%) </a:t>
            </a:r>
            <a:r>
              <a:rPr lang="zh-TW" altLang="en-US" sz="2400" dirty="0"/>
              <a:t>：關聯分析技術</a:t>
            </a:r>
            <a:endParaRPr lang="en-US" altLang="zh-TW" sz="2400" dirty="0"/>
          </a:p>
          <a:p>
            <a:r>
              <a:rPr lang="en-US" altLang="zh-TW" sz="2400" dirty="0"/>
              <a:t>Project 1 </a:t>
            </a:r>
            <a:r>
              <a:rPr lang="en-US" altLang="zh-TW" sz="1800" b="1" dirty="0">
                <a:solidFill>
                  <a:srgbClr val="FF0000"/>
                </a:solidFill>
              </a:rPr>
              <a:t>(20%) </a:t>
            </a:r>
            <a:r>
              <a:rPr lang="zh-TW" altLang="en-US" sz="2400" dirty="0"/>
              <a:t>：期中報告</a:t>
            </a:r>
            <a:endParaRPr lang="en-US" altLang="zh-TW" sz="1800" b="1" dirty="0">
              <a:solidFill>
                <a:srgbClr val="0000FF"/>
              </a:solidFill>
            </a:endParaRPr>
          </a:p>
          <a:p>
            <a:r>
              <a:rPr lang="en-US" altLang="zh-TW" sz="2400" dirty="0"/>
              <a:t>Project 2 </a:t>
            </a:r>
            <a:r>
              <a:rPr lang="en-US" altLang="zh-TW" sz="1800" b="1" dirty="0">
                <a:solidFill>
                  <a:srgbClr val="FF0000"/>
                </a:solidFill>
              </a:rPr>
              <a:t>(25%) </a:t>
            </a:r>
            <a:r>
              <a:rPr lang="zh-TW" altLang="en-US" sz="2400" dirty="0"/>
              <a:t>：期末報告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647158-F9F7-F687-F331-DEF836FF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8F1B9-BFED-4C05-BAC3-62D37F448029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2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1B8B8-E5B9-BE91-71A9-17C9A264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b="1" dirty="0">
                <a:solidFill>
                  <a:srgbClr val="0000FF"/>
                </a:solidFill>
              </a:rPr>
              <a:t>作業及教材平台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76BF47-D719-FF50-CD2E-EE739889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作業及教材平台：宜大 </a:t>
            </a:r>
            <a:r>
              <a:rPr lang="en-US" altLang="zh-TW" dirty="0"/>
              <a:t>M</a:t>
            </a:r>
            <a:r>
              <a:rPr lang="zh-TW" altLang="en-US" dirty="0"/>
              <a:t> 園區</a:t>
            </a:r>
            <a:endParaRPr lang="en-US" altLang="zh-TW" dirty="0"/>
          </a:p>
          <a:p>
            <a:pPr lvl="1"/>
            <a:r>
              <a:rPr lang="zh-TW" altLang="en-US" dirty="0"/>
              <a:t>系統網址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    </a:t>
            </a:r>
            <a:r>
              <a:rPr lang="en-US" altLang="zh-TW" dirty="0">
                <a:hlinkClick r:id="rId2"/>
              </a:rPr>
              <a:t>https://euni.niu.edu.tw/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EE1EE1-B7D9-AB4E-17BB-BD55E550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8F1B9-BFED-4C05-BAC3-62D37F448029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5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A196B-CB89-A335-9F3F-97DEE618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b="1" dirty="0">
                <a:solidFill>
                  <a:srgbClr val="0000FF"/>
                </a:solidFill>
              </a:rPr>
              <a:t>課程討論群組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A50EAF-9CA0-6232-40DF-D3ADDD22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Line</a:t>
            </a:r>
            <a:r>
              <a:rPr lang="zh-TW" altLang="en-US" dirty="0"/>
              <a:t> 群組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https://line.me/ti/g/</a:t>
            </a:r>
            <a:r>
              <a:rPr lang="en-US" altLang="zh-TW" u="sng" dirty="0">
                <a:hlinkClick r:id="rId2"/>
              </a:rPr>
              <a:t>bt2uVZkxpU</a:t>
            </a:r>
            <a:endParaRPr lang="en-US" altLang="zh-TW" u="sng" dirty="0"/>
          </a:p>
          <a:p>
            <a:pPr lvl="1"/>
            <a:endParaRPr lang="en-US" altLang="zh-TW" u="sng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7BCB07-40B9-4B37-587C-AB56084E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8F1B9-BFED-4C05-BAC3-62D37F448029}" type="slidenum">
              <a:rPr lang="zh-TW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BC75A8-FB4F-7EF6-AC44-31B1970C8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62" y="1700808"/>
            <a:ext cx="43204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26216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667</Words>
  <Application>Microsoft Office PowerPoint</Application>
  <PresentationFormat>寬螢幕</PresentationFormat>
  <Paragraphs>158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23" baseType="lpstr">
      <vt:lpstr>MS UI Gothic</vt:lpstr>
      <vt:lpstr>文鼎中鋼筆行楷</vt:lpstr>
      <vt:lpstr>新細明體</vt:lpstr>
      <vt:lpstr>Arial</vt:lpstr>
      <vt:lpstr>Calibri</vt:lpstr>
      <vt:lpstr>Franklin Gothic Book</vt:lpstr>
      <vt:lpstr>Tahoma</vt:lpstr>
      <vt:lpstr>Times New Roman</vt:lpstr>
      <vt:lpstr>Wingdings</vt:lpstr>
      <vt:lpstr>Wingdings 2</vt:lpstr>
      <vt:lpstr>科技</vt:lpstr>
      <vt:lpstr>Blends</vt:lpstr>
      <vt:lpstr>1_科技</vt:lpstr>
      <vt:lpstr> 大數據分析與智慧運算 Big Data Analytics and Intelligent Computing</vt:lpstr>
      <vt:lpstr>教師資訊</vt:lpstr>
      <vt:lpstr>課程大綱</vt:lpstr>
      <vt:lpstr>課程目標</vt:lpstr>
      <vt:lpstr>PowerPoint 簡報</vt:lpstr>
      <vt:lpstr>上課方式與成績計算方式</vt:lpstr>
      <vt:lpstr>作業與 Project</vt:lpstr>
      <vt:lpstr>作業及教材平台</vt:lpstr>
      <vt:lpstr>課程討論群組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資料探勘與決策分析</dc:title>
  <dc:creator>Admin- Research Lab</dc:creator>
  <cp:lastModifiedBy>吳政瑋 Cheng-Wei Wu</cp:lastModifiedBy>
  <cp:revision>193</cp:revision>
  <cp:lastPrinted>2018-11-19T05:46:59Z</cp:lastPrinted>
  <dcterms:created xsi:type="dcterms:W3CDTF">2006-08-16T00:00:00Z</dcterms:created>
  <dcterms:modified xsi:type="dcterms:W3CDTF">2025-09-11T16:22:35Z</dcterms:modified>
</cp:coreProperties>
</file>