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353" r:id="rId2"/>
    <p:sldId id="274" r:id="rId3"/>
    <p:sldId id="278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17DCF-903E-4095-8894-30E861A7BD48}" type="datetimeFigureOut">
              <a:rPr lang="zh-TW" altLang="en-US" smtClean="0"/>
              <a:t>2023/8/15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9085A-A52A-4424-ABC4-243BBD510AF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94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491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1265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639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218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4196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574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00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18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2113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4327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6415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3675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3B0CF2-7F87-4E02-A248-870047730F99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567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橢圓​​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手繪多邊形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手繪多邊形​​(F)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D0DFCC7-2D42-2356-D4DE-38AD60F1F545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CC52554-BDCE-E8C2-B85C-C03F5DA117AD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副標題 2">
            <a:extLst>
              <a:ext uri="{FF2B5EF4-FFF2-40B4-BE49-F238E27FC236}">
                <a16:creationId xmlns:a16="http://schemas.microsoft.com/office/drawing/2014/main" id="{0A4871A2-5C9B-DD32-1BDF-667066DFD31A}"/>
              </a:ext>
            </a:extLst>
          </p:cNvPr>
          <p:cNvSpPr txBox="1">
            <a:spLocks/>
          </p:cNvSpPr>
          <p:nvPr userDrawn="1"/>
        </p:nvSpPr>
        <p:spPr>
          <a:xfrm>
            <a:off x="2078182" y="5226415"/>
            <a:ext cx="9005456" cy="5199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60"/>
              </a:spcBef>
              <a:buNone/>
            </a:pPr>
            <a:r>
              <a:rPr lang="zh-TW" altLang="zh-TW" sz="15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本投影片（下稱教用資源）僅授權給採用教用資源相關之旗標書籍為教科書之授課老師（下稱老師）專用，老師為教學使用之目的，得摘錄、編輯、重製教用資源（但使用量不得超過各該教用資源內容之</a:t>
            </a:r>
            <a:r>
              <a:rPr lang="en-US" altLang="zh-TW" sz="15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80%</a:t>
            </a:r>
            <a:r>
              <a:rPr lang="zh-TW" altLang="zh-TW" sz="15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以製作為輔助教學之教學投影片，並於授課時搭配旗標書籍公開播放，但不得為網際網路公開傳輸之遠距教學、網路教學等之使用；除此之外，老師不得再授權予任何第三人使用，並不得將依此授權所製作之教學投影片之相關著作物移作他用。            </a:t>
            </a:r>
            <a:endParaRPr lang="zh-TW" altLang="zh-TW" sz="1500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algn="ctr">
              <a:spcBef>
                <a:spcPts val="660"/>
              </a:spcBef>
            </a:pPr>
            <a:r>
              <a:rPr lang="zh-TW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著作權所有 </a:t>
            </a:r>
            <a:r>
              <a:rPr lang="en-US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© </a:t>
            </a:r>
            <a:r>
              <a:rPr lang="zh-TW" altLang="zh-TW" sz="18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旗標科技股份有限公司</a:t>
            </a:r>
            <a:endParaRPr lang="zh-TW" altLang="zh-TW" sz="1800" dirty="0">
              <a:solidFill>
                <a:schemeClr val="bg1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5530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時間表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608552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6312335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6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 sz="1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 sz="16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3891578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最後一張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2" name="手繪多邊形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492861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手繪多邊形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手繪多邊形​​(F)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8" name="手繪多邊形​​(F)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1032A294-16A4-4EBE-BAE1-F92EFB453A48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844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區段標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手繪多邊形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4" name="手繪多邊形​​(F)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5" name="手繪多邊形​​(F)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標題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873939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手繪多邊形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 noProof="0"/>
              <a:t>按一下以編輯母片副標題樣式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手繪多邊形​​(F)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6" name="手繪多邊形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17" name="手繪多邊形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8" name="手繪多邊形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09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手繪多邊形​​(F)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手繪多邊形​​(F)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655047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圖表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手繪多邊形​​(F)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  <p:sp>
          <p:nvSpPr>
            <p:cNvPr id="14" name="手繪多邊形​​(F)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zh-TW" altLang="en-US" noProof="0">
                <a:latin typeface="Microsoft JhengHei UI" panose="020B0604030504040204" pitchFamily="34" charset="-120"/>
                <a:ea typeface="Microsoft JhengHei UI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9144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13716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 marL="1828800" indent="0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8945363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“</a:t>
            </a:r>
          </a:p>
        </p:txBody>
      </p:sp>
      <p:sp>
        <p:nvSpPr>
          <p:cNvPr id="10" name="文字版面配置區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</p:txBody>
      </p:sp>
      <p:sp>
        <p:nvSpPr>
          <p:cNvPr id="9" name="文字版面配置區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zh-TW" altLang="en-US" noProof="0"/>
              <a:t>”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5146007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小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0" name="文字版面配置區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1" name="文字版面配置區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7" name="圖片版面配置區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2" name="文字版面配置區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3" name="文字版面配置區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8" name="圖片版面配置區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4" name="文字版面配置區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5" name="文字版面配置區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9" name="圖片版面配置區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16" name="文字版面配置區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17" name="文字版面配置區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  <p:sp>
        <p:nvSpPr>
          <p:cNvPr id="19" name="手繪多邊形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手繪多邊形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5" name="手繪多邊形​​(F)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6" name="橢圓​​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手繪多邊形​​(F)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手繪多邊形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手繪多邊形​​(F)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0207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整個團隊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標題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6" name="圖片版面配置區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1" name="文字版面配置區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2" name="文字版面配置區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3" name="圖片版面配置區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4" name="文字版面配置區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5" name="文字版面配置區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6" name="圖片版面配置區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37" name="文字版面配置區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38" name="文字版面配置區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39" name="圖片版面配置區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0" name="文字版面配置區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1" name="文字版面配置區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2" name="圖片版面配置區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3" name="文字版面配置區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4" name="文字版面配置區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5" name="圖片版面配置區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6" name="文字版面配置區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47" name="文字版面配置區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48" name="圖片版面配置區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49" name="文字版面配置區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0" name="文字版面配置區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51" name="圖片版面配置區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52" name="文字版面配置區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姓名</a:t>
            </a:r>
          </a:p>
        </p:txBody>
      </p:sp>
      <p:sp>
        <p:nvSpPr>
          <p:cNvPr id="53" name="文字版面配置區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lvl="0" rtl="0"/>
            <a:r>
              <a:rPr lang="zh-TW" altLang="en-US" noProof="0"/>
              <a:t>職稱</a:t>
            </a:r>
          </a:p>
        </p:txBody>
      </p:sp>
      <p:sp>
        <p:nvSpPr>
          <p:cNvPr id="18" name="日期版面配置區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22" name="頁尾版面配置區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738168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  <a:p>
            <a:pPr lvl="4" rtl="0"/>
            <a:r>
              <a:rPr lang="zh-TW" altLang="en-US" noProof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2023年8月15日</a:t>
            </a:fld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zh-TW" altLang="en-US" noProof="0"/>
              <a:t>新增頁尾</a:t>
            </a:r>
            <a:endParaRPr lang="zh-TW" altLang="en-US" noProof="0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330182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11200" y="1371599"/>
            <a:ext cx="10468864" cy="2923309"/>
          </a:xfrm>
        </p:spPr>
        <p:txBody>
          <a:bodyPr rtlCol="0"/>
          <a:lstStyle/>
          <a:p>
            <a:pPr rtl="0"/>
            <a:br>
              <a:rPr lang="en-US" altLang="zh-TW" dirty="0"/>
            </a:br>
            <a:r>
              <a:rPr lang="zh-TW" altLang="en-US" dirty="0"/>
              <a:t>最新網路概論</a:t>
            </a:r>
            <a:r>
              <a:rPr lang="en-US" altLang="zh-TW" dirty="0"/>
              <a:t>-</a:t>
            </a:r>
            <a:r>
              <a:rPr lang="zh-TW" altLang="en-US" dirty="0"/>
              <a:t>第</a:t>
            </a:r>
            <a:r>
              <a:rPr lang="en-US" altLang="zh-TW" dirty="0"/>
              <a:t>17</a:t>
            </a:r>
            <a:r>
              <a:rPr lang="zh-TW" altLang="en-US" dirty="0"/>
              <a:t>版</a:t>
            </a:r>
            <a:br>
              <a:rPr lang="en-US" altLang="zh-TW" dirty="0"/>
            </a:b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56F853B-7D2A-CC2E-1893-4251FC5D58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02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D27501EE-1964-FCBD-9215-C641A3A39E2A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DF6B0D9-77F1-C0F0-5CC1-291064E90F84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B903BCB6-DCA5-7650-9C6A-80BDE33EA300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13-3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伺服器架設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599" y="1816410"/>
            <a:ext cx="11224181" cy="4574177"/>
          </a:xfrm>
        </p:spPr>
        <p:txBody>
          <a:bodyPr rtlCol="0">
            <a:norm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3DD416-5DC1-A036-5AE0-755C7644D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260" y="2282177"/>
            <a:ext cx="9441479" cy="364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1693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C300066B-16E8-EBDC-96B6-96DF5FBC9067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B83CF52-7C97-F3D5-E96F-9C2D08BB9652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B2A1904-E625-785B-4D9E-A2783E328422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13-3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伺服器架設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599" y="1816410"/>
            <a:ext cx="11224181" cy="4574177"/>
          </a:xfrm>
        </p:spPr>
        <p:txBody>
          <a:bodyPr rtlCol="0">
            <a:norm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364020B-C646-E279-549F-4731E93E0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888" y="1816410"/>
            <a:ext cx="6077601" cy="4904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35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E81406C0-2786-2396-2D7C-ADFA5A01837C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1E4EF54-C27C-2DCA-8587-3E6CAF253D2D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61F02E08-CB04-504E-7838-5DF061C4AB73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0511" y="704088"/>
            <a:ext cx="11623249" cy="90264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實作練習：使用工具程式檢視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租用資訊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599" y="1816410"/>
            <a:ext cx="11224181" cy="4574177"/>
          </a:xfrm>
        </p:spPr>
        <p:txBody>
          <a:bodyPr rtlCol="0">
            <a:normAutofit/>
          </a:bodyPr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898A0EA7-3ABA-E98B-3F1A-A4B3C6D64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976" y="2490891"/>
            <a:ext cx="8860047" cy="3344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97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6D0AFCC3-C1DE-6DA5-A948-286BE5943357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270F37A-579B-2476-36A2-17F117F2B3AA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FF007C4-08B7-AE9E-D17F-5EA5B42DF14E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0511" y="704088"/>
            <a:ext cx="11623249" cy="90264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實作練習：使用工具程式檢視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租用資訊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38621C6-08F5-87EC-52D3-DB839BFB05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92597" y="1827959"/>
            <a:ext cx="5683758" cy="4624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626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F0BE5350-6E5F-358A-51A9-A6DA36B56CA1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CAEDADA-1825-ED36-FF7A-36D22D029416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324D3218-3F44-F2C5-3516-CC9A39213CC2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0511" y="704088"/>
            <a:ext cx="11623249" cy="90264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實作練習：使用工具程式檢視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租用資訊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68840E5C-A7DF-F2CD-7814-943D9F9ED2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17201" y="2298380"/>
            <a:ext cx="7829868" cy="3786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53109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A276916C-A75E-B3FC-3827-D6D204B90A0A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8D08472-0C87-063A-5FBF-4569D0D0A807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819DAB0-AEFE-E377-2C00-AE4802CAF39D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320511" y="704088"/>
            <a:ext cx="11623249" cy="902643"/>
          </a:xfrm>
        </p:spPr>
        <p:txBody>
          <a:bodyPr rtlCol="0">
            <a:normAutofit fontScale="90000"/>
          </a:bodyPr>
          <a:lstStyle/>
          <a:p>
            <a:pPr rtl="0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實作練習：使用工具程式檢視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租用資訊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527B86F1-0505-F167-4F85-814418B76C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7443" y="2405492"/>
            <a:ext cx="8374628" cy="32882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865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3030718"/>
          </a:xfrm>
        </p:spPr>
        <p:txBody>
          <a:bodyPr rtlCol="0"/>
          <a:lstStyle/>
          <a:p>
            <a:pPr rtl="0"/>
            <a:r>
              <a:rPr lang="zh-TW" altLang="en-US" dirty="0"/>
              <a:t>第十三章</a:t>
            </a:r>
            <a:br>
              <a:rPr lang="en-US" altLang="zh-TW" dirty="0"/>
            </a:br>
            <a:r>
              <a:rPr lang="en-US" altLang="zh-TW" dirty="0"/>
              <a:t>DHCP</a:t>
            </a:r>
            <a:endParaRPr lang="zh-TW" altLang="en-US" dirty="0">
              <a:latin typeface="新細明體" panose="02020500000000000000" pitchFamily="18" charset="-120"/>
              <a:ea typeface="微軟正黑體" panose="020B0604030504040204" pitchFamily="34" charset="-120"/>
              <a:sym typeface="新細明體" panose="02020500000000000000" pitchFamily="18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CF71F6-FB5B-75DF-8304-A6AA90234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200" y="4402318"/>
            <a:ext cx="10472928" cy="578817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1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13-1	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的基礎知識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1" y="1750423"/>
            <a:ext cx="11157526" cy="4574177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對於網路管理員而言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可確保每台電腦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位址的唯一性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可以動態的分配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位址給網路上的每台電腦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而且也能指定 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TCP/IP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的其它參數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大幅減少網路管理員的負擔。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9D595E-5E7D-A87A-85DE-E91831F54D61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DD73C4B-CDF8-CA71-DAD8-72E63844E62D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4E511AE-215F-B71C-F8B2-E737E31D8151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611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13-1	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的基礎知識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1" y="1750423"/>
            <a:ext cx="11157526" cy="4574177"/>
          </a:xfrm>
        </p:spPr>
        <p:txBody>
          <a:bodyPr rtlCol="0"/>
          <a:lstStyle/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6E4EFF2-A04C-666D-B185-B2CB56297D29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0DE2889-8476-12F0-7AF6-968AA27F9BC4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D97E6BC2-4F47-6E10-778C-F161AD0F84FD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0639EEC8-CB8F-8FCE-A658-11B26EF5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972" y="1798477"/>
            <a:ext cx="7091463" cy="485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54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CA6A5AB9-D7F5-61F3-84CB-0A4E4456C103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8C8F5ED-9D11-F995-891F-61E9461E9810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A268F28-ACEA-1F4A-320D-A806FE11AF9A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13-1	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的基礎知識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1" y="1750423"/>
            <a:ext cx="11157526" cy="4574177"/>
          </a:xfrm>
        </p:spPr>
        <p:txBody>
          <a:bodyPr rtlCol="0"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用戶端獲得一個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並不能永久使用通常都有租約期限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(Lease Time)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C22DC5-2162-BE18-41F1-CE9BB33495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526" y="2842387"/>
            <a:ext cx="85756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1231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13-1-2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採用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服務的優點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1" y="1750423"/>
            <a:ext cx="11157526" cy="4574177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不易出錯	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易於維護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用戶端不需要繁瑣的設定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位址可重複使用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D689AD0-E415-4A2C-F500-BD97D1075F8F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C693352-A911-6FB4-003E-04D6E7FADF0A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4904C52E-2D7C-8A4E-CA76-75BE9FC506D4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786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0A9368EC-F834-F731-C425-EE870F82BE8E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CD9EA15-8570-ECF4-A93E-6997DE51B736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F6CE8C94-2337-5E8D-66DD-54186175840F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13-2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運作流程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1750423"/>
            <a:ext cx="6055151" cy="4574177"/>
          </a:xfrm>
        </p:spPr>
        <p:txBody>
          <a:bodyPr rtlCol="0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從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用戶端向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伺服器要求租用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位址開始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直到完成用戶端的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TCP/IP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設定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簡單來說是由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4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個階段所組成：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grpSp>
        <p:nvGrpSpPr>
          <p:cNvPr id="4" name="群組 24">
            <a:extLst>
              <a:ext uri="{FF2B5EF4-FFF2-40B4-BE49-F238E27FC236}">
                <a16:creationId xmlns:a16="http://schemas.microsoft.com/office/drawing/2014/main" id="{22815927-BD7D-A93A-ADFC-1F965BC87E5E}"/>
              </a:ext>
            </a:extLst>
          </p:cNvPr>
          <p:cNvGrpSpPr>
            <a:grpSpLocks/>
          </p:cNvGrpSpPr>
          <p:nvPr/>
        </p:nvGrpSpPr>
        <p:grpSpPr bwMode="auto">
          <a:xfrm>
            <a:off x="7084327" y="1390911"/>
            <a:ext cx="4378668" cy="5293200"/>
            <a:chOff x="2403475" y="1847437"/>
            <a:chExt cx="4337050" cy="4899161"/>
          </a:xfrm>
        </p:grpSpPr>
        <p:grpSp>
          <p:nvGrpSpPr>
            <p:cNvPr id="5" name="群組 22">
              <a:extLst>
                <a:ext uri="{FF2B5EF4-FFF2-40B4-BE49-F238E27FC236}">
                  <a16:creationId xmlns:a16="http://schemas.microsoft.com/office/drawing/2014/main" id="{06FC2EC2-CB45-8987-50D4-3DA2549E67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3475" y="1871900"/>
              <a:ext cx="4337050" cy="4874698"/>
              <a:chOff x="2403475" y="1871900"/>
              <a:chExt cx="4337050" cy="4874698"/>
            </a:xfrm>
          </p:grpSpPr>
          <p:pic>
            <p:nvPicPr>
              <p:cNvPr id="7" name="Picture 2">
                <a:extLst>
                  <a:ext uri="{FF2B5EF4-FFF2-40B4-BE49-F238E27FC236}">
                    <a16:creationId xmlns:a16="http://schemas.microsoft.com/office/drawing/2014/main" id="{A8D14849-FC3E-848A-17CD-A28AF20DBB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4814611"/>
                <a:ext cx="4337050" cy="19319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8" name="Picture 3">
                <a:extLst>
                  <a:ext uri="{FF2B5EF4-FFF2-40B4-BE49-F238E27FC236}">
                    <a16:creationId xmlns:a16="http://schemas.microsoft.com/office/drawing/2014/main" id="{CA327643-1E4C-184D-E488-AF9FF3E268C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4442341"/>
                <a:ext cx="4337050" cy="361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9" name="Picture 5">
                <a:extLst>
                  <a:ext uri="{FF2B5EF4-FFF2-40B4-BE49-F238E27FC236}">
                    <a16:creationId xmlns:a16="http://schemas.microsoft.com/office/drawing/2014/main" id="{3B2CD534-C416-D7F5-D79A-BD88F7B97B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4156592"/>
                <a:ext cx="4337050" cy="285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22FD397A-5BC1-B6CA-566F-2188454057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2974797"/>
                <a:ext cx="4337050" cy="1179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" name="Picture 7">
                <a:extLst>
                  <a:ext uri="{FF2B5EF4-FFF2-40B4-BE49-F238E27FC236}">
                    <a16:creationId xmlns:a16="http://schemas.microsoft.com/office/drawing/2014/main" id="{E00D9545-5EE5-4788-646C-87E5897AC7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2840256"/>
                <a:ext cx="4337050" cy="161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3946F639-5CF7-1630-3D09-A87AF11590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2486243"/>
                <a:ext cx="4337050" cy="354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3" name="Picture 10">
                <a:extLst>
                  <a:ext uri="{FF2B5EF4-FFF2-40B4-BE49-F238E27FC236}">
                    <a16:creationId xmlns:a16="http://schemas.microsoft.com/office/drawing/2014/main" id="{70C18655-F74A-6629-E8BE-4F7ECF0999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1871900"/>
                <a:ext cx="4337050" cy="3413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9">
                <a:extLst>
                  <a:ext uri="{FF2B5EF4-FFF2-40B4-BE49-F238E27FC236}">
                    <a16:creationId xmlns:a16="http://schemas.microsoft.com/office/drawing/2014/main" id="{225D7F18-22E2-6509-1CC8-7228327FA7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3475" y="2213213"/>
                <a:ext cx="4337050" cy="2778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0298CC3B-D11F-7124-66DC-B0F8236290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936"/>
            <a:stretch>
              <a:fillRect/>
            </a:stretch>
          </p:blipFill>
          <p:spPr bwMode="auto">
            <a:xfrm>
              <a:off x="4559854" y="1847437"/>
              <a:ext cx="1344613" cy="157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933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093854AC-5219-8111-9C07-FF565B36FD6E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2EFBA738-3D32-B938-E182-5543AA7A545A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CE666E2E-A9B0-66C8-ECCF-6773494AA576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13-2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運作流程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358219" y="1816410"/>
            <a:ext cx="11475562" cy="4574177"/>
          </a:xfrm>
        </p:spPr>
        <p:txBody>
          <a:bodyPr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要求租用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先由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用戶端廣播一個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DHCPDiscover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尋找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封包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要求任一部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伺服器提供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租約。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提供可租用的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網路上所有的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伺服器都會收到此封包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收到此封包時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都會從本身所管理的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找出一個可用的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確認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每一台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伺服器都會送出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DHCPOffer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封包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用戶端預設會回應最先收到的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DHCPOffer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封包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同意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當被選中的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伺服器收到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DHCPRequest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封包時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假如同意用戶端的租用要求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便會廣播 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DHCPAck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 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承認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封包給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974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902643"/>
          </a:xfrm>
        </p:spPr>
        <p:txBody>
          <a:bodyPr rtlCol="0"/>
          <a:lstStyle/>
          <a:p>
            <a:pPr rtl="0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13-2 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運作流程</a:t>
            </a:r>
          </a:p>
        </p:txBody>
      </p:sp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599" y="1816410"/>
            <a:ext cx="11224181" cy="4574177"/>
          </a:xfrm>
        </p:spPr>
        <p:txBody>
          <a:bodyPr rtlCol="0">
            <a:norm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更新租約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取得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租約後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DHCP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用戶端必須定期更新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(Renew)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租約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否則當租約到期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就不能再使用此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位址。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一個子網域只能管理一段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IP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位址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要將某些位址保留給特定主機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不要被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DHCP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伺服器租出去的時候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,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也會用到這個「排除」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(Exclude)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sym typeface="新細明體" panose="02020500000000000000" pitchFamily="18" charset="-120"/>
              </a:rPr>
              <a:t>功能。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sym typeface="新細明體" panose="02020500000000000000" pitchFamily="18" charset="-120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08C48A4-087E-62E5-40C5-E7DC07D8476A}"/>
              </a:ext>
            </a:extLst>
          </p:cNvPr>
          <p:cNvGrpSpPr/>
          <p:nvPr/>
        </p:nvGrpSpPr>
        <p:grpSpPr>
          <a:xfrm>
            <a:off x="7800109" y="5377355"/>
            <a:ext cx="2096654" cy="1473718"/>
            <a:chOff x="7915564" y="5541818"/>
            <a:chExt cx="1884218" cy="131618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54D6A05-DA8F-68D9-4E6C-D37270979BAE}"/>
                </a:ext>
              </a:extLst>
            </p:cNvPr>
            <p:cNvSpPr/>
            <p:nvPr/>
          </p:nvSpPr>
          <p:spPr>
            <a:xfrm>
              <a:off x="7915564" y="5541818"/>
              <a:ext cx="1884218" cy="10714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1237FF07-03FF-8F7A-494A-230F4DDE50FA}"/>
                </a:ext>
              </a:extLst>
            </p:cNvPr>
            <p:cNvSpPr/>
            <p:nvPr/>
          </p:nvSpPr>
          <p:spPr>
            <a:xfrm>
              <a:off x="8285018" y="6502400"/>
              <a:ext cx="1145309" cy="35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741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佈景主題1">
  <a:themeElements>
    <a:clrScheme name="橙紅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C9566E62-19D8-4B9D-8A18-22A98D0667DB}" vid="{160BDA6A-3E29-4E9F-866B-67D2EDD26A3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67</TotalTime>
  <Words>454</Words>
  <Application>Microsoft Office PowerPoint</Application>
  <PresentationFormat>寬螢幕</PresentationFormat>
  <Paragraphs>46</Paragraphs>
  <Slides>15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Microsoft JhengHei UI</vt:lpstr>
      <vt:lpstr>微軟正黑體</vt:lpstr>
      <vt:lpstr>新細明體</vt:lpstr>
      <vt:lpstr>標楷體</vt:lpstr>
      <vt:lpstr>Arial</vt:lpstr>
      <vt:lpstr>Calibri</vt:lpstr>
      <vt:lpstr>Tenorite</vt:lpstr>
      <vt:lpstr>佈景主題1</vt:lpstr>
      <vt:lpstr> 最新網路概論-第17版 </vt:lpstr>
      <vt:lpstr>第十三章 DHCP</vt:lpstr>
      <vt:lpstr>13-1 DHCP 的基礎知識</vt:lpstr>
      <vt:lpstr>13-1 DHCP 的基礎知識</vt:lpstr>
      <vt:lpstr>13-1 DHCP 的基礎知識</vt:lpstr>
      <vt:lpstr>13-1-2 採用 DHCP 服務的優點</vt:lpstr>
      <vt:lpstr>13-2 DHCP 運作流程</vt:lpstr>
      <vt:lpstr>13-2 DHCP 運作流程</vt:lpstr>
      <vt:lpstr>13-2 DHCP 運作流程</vt:lpstr>
      <vt:lpstr>13-3 DHCP 伺服器架設</vt:lpstr>
      <vt:lpstr>13-3 DHCP 伺服器架設</vt:lpstr>
      <vt:lpstr>實作練習：使用工具程式檢視 DHCP 租用資訊</vt:lpstr>
      <vt:lpstr>實作練習：使用工具程式檢視 DHCP 租用資訊</vt:lpstr>
      <vt:lpstr>實作練習：使用工具程式檢視 DHCP 租用資訊</vt:lpstr>
      <vt:lpstr>實作練習：使用工具程式檢視 DHCP 租用資訊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第十三章 DHCP</dc:title>
  <dc:creator>Admin</dc:creator>
  <cp:lastModifiedBy>Chendean</cp:lastModifiedBy>
  <cp:revision>17</cp:revision>
  <dcterms:created xsi:type="dcterms:W3CDTF">2023-07-28T01:36:09Z</dcterms:created>
  <dcterms:modified xsi:type="dcterms:W3CDTF">2023-08-15T01:05:07Z</dcterms:modified>
</cp:coreProperties>
</file>