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rimo"/>
      <p:regular r:id="rId25"/>
      <p:bold r:id="rId26"/>
      <p:italic r:id="rId27"/>
      <p:boldItalic r:id="rId28"/>
    </p:embeddedFont>
    <p:embeddedFont>
      <p:font typeface="Bebas Neu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0" roundtripDataSignature="AMtx7mgAFxHpQoxDGNnh4Dd9C8qs885l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mo-bold.fntdata"/><Relationship Id="rId25" Type="http://schemas.openxmlformats.org/officeDocument/2006/relationships/font" Target="fonts/Arimo-regular.fntdata"/><Relationship Id="rId28" Type="http://schemas.openxmlformats.org/officeDocument/2006/relationships/font" Target="fonts/Arimo-boldItalic.fntdata"/><Relationship Id="rId27" Type="http://schemas.openxmlformats.org/officeDocument/2006/relationships/font" Target="fonts/Arim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bas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efb3bbdf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30efb3bbdf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efb3bbdf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0efb3bbdf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efb3bbdf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0efb3bbdf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efb3bbdf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0efb3bbdf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f0961dd7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f0961dd7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f0961dd7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f0961dd7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f0961dd7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f0961dd7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efb3bbdf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0efb3bbdf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efb3bbdf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efb3bbdf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efb3bbdf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30efb3bbdf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efb3bbdf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0efb3bbdf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efb3bbdf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0efb3bbdf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efb3bbdf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0efb3bbdf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efb3bbdf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0efb3bbdf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efb3bbdf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30efb3bbdf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7"/>
          <p:cNvSpPr txBox="1"/>
          <p:nvPr>
            <p:ph type="ctrTitle"/>
          </p:nvPr>
        </p:nvSpPr>
        <p:spPr>
          <a:xfrm>
            <a:off x="2002350" y="1025375"/>
            <a:ext cx="51393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37"/>
          <p:cNvSpPr txBox="1"/>
          <p:nvPr>
            <p:ph idx="1" type="subTitle"/>
          </p:nvPr>
        </p:nvSpPr>
        <p:spPr>
          <a:xfrm>
            <a:off x="2338300" y="3621525"/>
            <a:ext cx="4528800" cy="411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37"/>
          <p:cNvSpPr txBox="1"/>
          <p:nvPr>
            <p:ph idx="2" type="subTitle"/>
          </p:nvPr>
        </p:nvSpPr>
        <p:spPr>
          <a:xfrm>
            <a:off x="926525" y="232275"/>
            <a:ext cx="555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37"/>
          <p:cNvSpPr txBox="1"/>
          <p:nvPr>
            <p:ph idx="3" type="subTitle"/>
          </p:nvPr>
        </p:nvSpPr>
        <p:spPr>
          <a:xfrm>
            <a:off x="1591406" y="232275"/>
            <a:ext cx="555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7"/>
          <p:cNvSpPr txBox="1"/>
          <p:nvPr>
            <p:ph idx="4" type="subTitle"/>
          </p:nvPr>
        </p:nvSpPr>
        <p:spPr>
          <a:xfrm>
            <a:off x="2256288" y="232275"/>
            <a:ext cx="555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7"/>
          <p:cNvSpPr txBox="1"/>
          <p:nvPr>
            <p:ph idx="5" type="subTitle"/>
          </p:nvPr>
        </p:nvSpPr>
        <p:spPr>
          <a:xfrm>
            <a:off x="7059175" y="186525"/>
            <a:ext cx="1371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" name="Google Shape;15;p3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3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8"/>
          <p:cNvSpPr txBox="1"/>
          <p:nvPr>
            <p:ph hasCustomPrompt="1" type="title"/>
          </p:nvPr>
        </p:nvSpPr>
        <p:spPr>
          <a:xfrm>
            <a:off x="1856350" y="1757825"/>
            <a:ext cx="54312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48"/>
          <p:cNvSpPr txBox="1"/>
          <p:nvPr>
            <p:ph idx="1" type="subTitle"/>
          </p:nvPr>
        </p:nvSpPr>
        <p:spPr>
          <a:xfrm>
            <a:off x="1856350" y="2974100"/>
            <a:ext cx="5431200" cy="411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48"/>
          <p:cNvSpPr txBox="1"/>
          <p:nvPr>
            <p:ph idx="2" type="subTitle"/>
          </p:nvPr>
        </p:nvSpPr>
        <p:spPr>
          <a:xfrm>
            <a:off x="926525" y="232275"/>
            <a:ext cx="555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8"/>
          <p:cNvSpPr txBox="1"/>
          <p:nvPr>
            <p:ph idx="3" type="subTitle"/>
          </p:nvPr>
        </p:nvSpPr>
        <p:spPr>
          <a:xfrm>
            <a:off x="1591406" y="232275"/>
            <a:ext cx="555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4" type="subTitle"/>
          </p:nvPr>
        </p:nvSpPr>
        <p:spPr>
          <a:xfrm>
            <a:off x="2256288" y="232275"/>
            <a:ext cx="555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5" type="subTitle"/>
          </p:nvPr>
        </p:nvSpPr>
        <p:spPr>
          <a:xfrm>
            <a:off x="7059175" y="186525"/>
            <a:ext cx="1371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6" name="Google Shape;76;p4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4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/>
          <p:nvPr>
            <p:ph type="title"/>
          </p:nvPr>
        </p:nvSpPr>
        <p:spPr>
          <a:xfrm>
            <a:off x="720000" y="539500"/>
            <a:ext cx="4401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" type="body"/>
          </p:nvPr>
        </p:nvSpPr>
        <p:spPr>
          <a:xfrm>
            <a:off x="720000" y="1909375"/>
            <a:ext cx="6233400" cy="26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20" name="Google Shape;20;p3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3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/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24" name="Google Shape;24;p3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3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42"/>
          <p:cNvSpPr txBox="1"/>
          <p:nvPr>
            <p:ph idx="1" type="subTitle"/>
          </p:nvPr>
        </p:nvSpPr>
        <p:spPr>
          <a:xfrm>
            <a:off x="2431100" y="3530450"/>
            <a:ext cx="4580400" cy="411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42"/>
          <p:cNvSpPr txBox="1"/>
          <p:nvPr>
            <p:ph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30" name="Google Shape;30;p42"/>
          <p:cNvSpPr txBox="1"/>
          <p:nvPr>
            <p:ph idx="3" type="subTitle"/>
          </p:nvPr>
        </p:nvSpPr>
        <p:spPr>
          <a:xfrm>
            <a:off x="926525" y="232275"/>
            <a:ext cx="555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4" type="subTitle"/>
          </p:nvPr>
        </p:nvSpPr>
        <p:spPr>
          <a:xfrm>
            <a:off x="1591406" y="232275"/>
            <a:ext cx="555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5" type="subTitle"/>
          </p:nvPr>
        </p:nvSpPr>
        <p:spPr>
          <a:xfrm>
            <a:off x="2256288" y="232275"/>
            <a:ext cx="555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6" type="subTitle"/>
          </p:nvPr>
        </p:nvSpPr>
        <p:spPr>
          <a:xfrm>
            <a:off x="7059175" y="186525"/>
            <a:ext cx="1371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4" name="Google Shape;34;p4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4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3"/>
          <p:cNvSpPr txBox="1"/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1" type="subTitle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43"/>
          <p:cNvSpPr txBox="1"/>
          <p:nvPr>
            <p:ph idx="2" type="subTitle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43"/>
          <p:cNvSpPr txBox="1"/>
          <p:nvPr>
            <p:ph idx="3" type="subTitle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" name="Google Shape;41;p43"/>
          <p:cNvSpPr txBox="1"/>
          <p:nvPr>
            <p:ph idx="4" type="subTitle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42" name="Google Shape;42;p4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4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/>
          <p:nvPr>
            <p:ph type="title"/>
          </p:nvPr>
        </p:nvSpPr>
        <p:spPr>
          <a:xfrm>
            <a:off x="720000" y="53945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" type="subTitle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47" name="Google Shape;47;p4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4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1969250" y="2047600"/>
            <a:ext cx="52053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1" name="Google Shape;51;p45"/>
          <p:cNvSpPr txBox="1"/>
          <p:nvPr>
            <p:ph idx="1" type="subTitle"/>
          </p:nvPr>
        </p:nvSpPr>
        <p:spPr>
          <a:xfrm>
            <a:off x="926525" y="232275"/>
            <a:ext cx="555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2" type="subTitle"/>
          </p:nvPr>
        </p:nvSpPr>
        <p:spPr>
          <a:xfrm>
            <a:off x="1591406" y="232275"/>
            <a:ext cx="555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3" type="subTitle"/>
          </p:nvPr>
        </p:nvSpPr>
        <p:spPr>
          <a:xfrm>
            <a:off x="2256288" y="232275"/>
            <a:ext cx="555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idx="4" type="subTitle"/>
          </p:nvPr>
        </p:nvSpPr>
        <p:spPr>
          <a:xfrm>
            <a:off x="7059175" y="186525"/>
            <a:ext cx="1371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4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4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6"/>
          <p:cNvSpPr txBox="1"/>
          <p:nvPr>
            <p:ph type="title"/>
          </p:nvPr>
        </p:nvSpPr>
        <p:spPr>
          <a:xfrm>
            <a:off x="2135550" y="1673950"/>
            <a:ext cx="48729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1" type="subTitle"/>
          </p:nvPr>
        </p:nvSpPr>
        <p:spPr>
          <a:xfrm>
            <a:off x="2135550" y="3058350"/>
            <a:ext cx="4872900" cy="411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46"/>
          <p:cNvSpPr txBox="1"/>
          <p:nvPr>
            <p:ph idx="2" type="subTitle"/>
          </p:nvPr>
        </p:nvSpPr>
        <p:spPr>
          <a:xfrm>
            <a:off x="926525" y="232275"/>
            <a:ext cx="555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6"/>
          <p:cNvSpPr txBox="1"/>
          <p:nvPr>
            <p:ph idx="3" type="subTitle"/>
          </p:nvPr>
        </p:nvSpPr>
        <p:spPr>
          <a:xfrm>
            <a:off x="1591406" y="232275"/>
            <a:ext cx="555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6"/>
          <p:cNvSpPr txBox="1"/>
          <p:nvPr>
            <p:ph idx="4" type="subTitle"/>
          </p:nvPr>
        </p:nvSpPr>
        <p:spPr>
          <a:xfrm>
            <a:off x="2256288" y="232275"/>
            <a:ext cx="555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5" type="subTitle"/>
          </p:nvPr>
        </p:nvSpPr>
        <p:spPr>
          <a:xfrm>
            <a:off x="7059175" y="186525"/>
            <a:ext cx="1371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4" name="Google Shape;64;p4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4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7"/>
          <p:cNvSpPr/>
          <p:nvPr>
            <p:ph idx="2" type="pic"/>
          </p:nvPr>
        </p:nvSpPr>
        <p:spPr>
          <a:xfrm>
            <a:off x="0" y="-810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7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b="0" i="0" sz="3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>
            <p:ph type="ctrTitle"/>
          </p:nvPr>
        </p:nvSpPr>
        <p:spPr>
          <a:xfrm>
            <a:off x="2002350" y="756825"/>
            <a:ext cx="51393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DATA ANALYSIS PARA CARONTE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lt2"/>
                </a:solidFill>
              </a:rPr>
              <a:t>ECHOWAVE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2338300" y="3621525"/>
            <a:ext cx="4528800" cy="411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Pol Muñoz, Raúl Villar, Erik Villarreal</a:t>
            </a:r>
            <a:endParaRPr/>
          </a:p>
        </p:txBody>
      </p:sp>
      <p:sp>
        <p:nvSpPr>
          <p:cNvPr id="85" name="Google Shape;85;p1"/>
          <p:cNvSpPr txBox="1"/>
          <p:nvPr>
            <p:ph idx="2" type="subTitle"/>
          </p:nvPr>
        </p:nvSpPr>
        <p:spPr>
          <a:xfrm>
            <a:off x="926525" y="232275"/>
            <a:ext cx="555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MENU</a:t>
            </a:r>
            <a:endParaRPr/>
          </a:p>
        </p:txBody>
      </p:sp>
      <p:sp>
        <p:nvSpPr>
          <p:cNvPr id="86" name="Google Shape;86;p1"/>
          <p:cNvSpPr txBox="1"/>
          <p:nvPr>
            <p:ph idx="3" type="subTitle"/>
          </p:nvPr>
        </p:nvSpPr>
        <p:spPr>
          <a:xfrm>
            <a:off x="1591406" y="232275"/>
            <a:ext cx="555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87" name="Google Shape;87;p1"/>
          <p:cNvSpPr txBox="1"/>
          <p:nvPr>
            <p:ph idx="5" type="subTitle"/>
          </p:nvPr>
        </p:nvSpPr>
        <p:spPr>
          <a:xfrm>
            <a:off x="7059175" y="186525"/>
            <a:ext cx="1371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DATA ANALYSIS</a:t>
            </a:r>
            <a:endParaRPr/>
          </a:p>
        </p:txBody>
      </p:sp>
      <p:grpSp>
        <p:nvGrpSpPr>
          <p:cNvPr id="88" name="Google Shape;88;p1"/>
          <p:cNvGrpSpPr/>
          <p:nvPr/>
        </p:nvGrpSpPr>
        <p:grpSpPr>
          <a:xfrm>
            <a:off x="706038" y="267220"/>
            <a:ext cx="140222" cy="140409"/>
            <a:chOff x="2741000" y="199475"/>
            <a:chExt cx="191953" cy="192210"/>
          </a:xfrm>
        </p:grpSpPr>
        <p:sp>
          <p:nvSpPr>
            <p:cNvPr id="89" name="Google Shape;89;p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"/>
          <p:cNvGrpSpPr/>
          <p:nvPr/>
        </p:nvGrpSpPr>
        <p:grpSpPr>
          <a:xfrm>
            <a:off x="509200" y="1240968"/>
            <a:ext cx="1885938" cy="2275613"/>
            <a:chOff x="818300" y="1811250"/>
            <a:chExt cx="1885938" cy="2275613"/>
          </a:xfrm>
        </p:grpSpPr>
        <p:grpSp>
          <p:nvGrpSpPr>
            <p:cNvPr id="99" name="Google Shape;99;p1"/>
            <p:cNvGrpSpPr/>
            <p:nvPr/>
          </p:nvGrpSpPr>
          <p:grpSpPr>
            <a:xfrm>
              <a:off x="818300" y="1811250"/>
              <a:ext cx="1616075" cy="2275613"/>
              <a:chOff x="818300" y="2144625"/>
              <a:chExt cx="1616075" cy="2275613"/>
            </a:xfrm>
          </p:grpSpPr>
          <p:grpSp>
            <p:nvGrpSpPr>
              <p:cNvPr id="100" name="Google Shape;100;p1"/>
              <p:cNvGrpSpPr/>
              <p:nvPr/>
            </p:nvGrpSpPr>
            <p:grpSpPr>
              <a:xfrm>
                <a:off x="818300" y="2470076"/>
                <a:ext cx="1616065" cy="1564413"/>
                <a:chOff x="867250" y="2531276"/>
                <a:chExt cx="1616065" cy="1564413"/>
              </a:xfrm>
            </p:grpSpPr>
            <p:sp>
              <p:nvSpPr>
                <p:cNvPr id="101" name="Google Shape;101;p1"/>
                <p:cNvSpPr/>
                <p:nvPr/>
              </p:nvSpPr>
              <p:spPr>
                <a:xfrm>
                  <a:off x="867250" y="3173775"/>
                  <a:ext cx="916982" cy="921914"/>
                </a:xfrm>
                <a:custGeom>
                  <a:rect b="b" l="l" r="r" t="t"/>
                  <a:pathLst>
                    <a:path extrusionOk="0" h="18882" w="18781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1"/>
                <p:cNvSpPr/>
                <p:nvPr/>
              </p:nvSpPr>
              <p:spPr>
                <a:xfrm rot="-1490104">
                  <a:off x="1611679" y="2635340"/>
                  <a:ext cx="636418" cy="639841"/>
                </a:xfrm>
                <a:custGeom>
                  <a:rect b="b" l="l" r="r" t="t"/>
                  <a:pathLst>
                    <a:path extrusionOk="0" h="18882" w="18781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1"/>
                <p:cNvSpPr/>
                <p:nvPr/>
              </p:nvSpPr>
              <p:spPr>
                <a:xfrm rot="-1490218">
                  <a:off x="1870916" y="3323079"/>
                  <a:ext cx="525709" cy="528536"/>
                </a:xfrm>
                <a:custGeom>
                  <a:rect b="b" l="l" r="r" t="t"/>
                  <a:pathLst>
                    <a:path extrusionOk="0" h="18882" w="18781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4" name="Google Shape;104;p1"/>
              <p:cNvSpPr/>
              <p:nvPr/>
            </p:nvSpPr>
            <p:spPr>
              <a:xfrm>
                <a:off x="1075550" y="2784863"/>
                <a:ext cx="194400" cy="19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1662950" y="2144625"/>
                <a:ext cx="194400" cy="1944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1857350" y="4034504"/>
                <a:ext cx="97800" cy="97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972475" y="2603225"/>
                <a:ext cx="42300" cy="42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1502050" y="4340138"/>
                <a:ext cx="80100" cy="80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2354275" y="4103438"/>
                <a:ext cx="80100" cy="801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" name="Google Shape;110;p1"/>
            <p:cNvSpPr/>
            <p:nvPr/>
          </p:nvSpPr>
          <p:spPr>
            <a:xfrm flipH="1">
              <a:off x="2323238" y="2634250"/>
              <a:ext cx="381000" cy="495625"/>
            </a:xfrm>
            <a:custGeom>
              <a:rect b="b" l="l" r="r" t="t"/>
              <a:pathLst>
                <a:path extrusionOk="0" h="19825" w="1524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"/>
          <p:cNvGrpSpPr/>
          <p:nvPr/>
        </p:nvGrpSpPr>
        <p:grpSpPr>
          <a:xfrm>
            <a:off x="6810100" y="1117250"/>
            <a:ext cx="2059600" cy="2523048"/>
            <a:chOff x="2962600" y="1787438"/>
            <a:chExt cx="2059600" cy="2523048"/>
          </a:xfrm>
        </p:grpSpPr>
        <p:sp>
          <p:nvSpPr>
            <p:cNvPr id="112" name="Google Shape;112;p1"/>
            <p:cNvSpPr/>
            <p:nvPr/>
          </p:nvSpPr>
          <p:spPr>
            <a:xfrm>
              <a:off x="3488800" y="2222313"/>
              <a:ext cx="1161675" cy="555400"/>
            </a:xfrm>
            <a:custGeom>
              <a:rect b="b" l="l" r="r" t="t"/>
              <a:pathLst>
                <a:path extrusionOk="0" h="22216" w="46467">
                  <a:moveTo>
                    <a:pt x="24418" y="0"/>
                  </a:moveTo>
                  <a:cubicBezTo>
                    <a:pt x="17713" y="33"/>
                    <a:pt x="12042" y="5004"/>
                    <a:pt x="11175" y="11675"/>
                  </a:cubicBezTo>
                  <a:cubicBezTo>
                    <a:pt x="10975" y="11675"/>
                    <a:pt x="10808" y="11642"/>
                    <a:pt x="10608" y="11642"/>
                  </a:cubicBezTo>
                  <a:cubicBezTo>
                    <a:pt x="4737" y="11642"/>
                    <a:pt x="0" y="16378"/>
                    <a:pt x="0" y="22216"/>
                  </a:cubicBezTo>
                  <a:lnTo>
                    <a:pt x="46233" y="22216"/>
                  </a:lnTo>
                  <a:cubicBezTo>
                    <a:pt x="46367" y="21582"/>
                    <a:pt x="46467" y="20915"/>
                    <a:pt x="46467" y="20248"/>
                  </a:cubicBezTo>
                  <a:cubicBezTo>
                    <a:pt x="46467" y="15511"/>
                    <a:pt x="42598" y="11642"/>
                    <a:pt x="37827" y="11642"/>
                  </a:cubicBezTo>
                  <a:lnTo>
                    <a:pt x="37694" y="11642"/>
                  </a:lnTo>
                  <a:cubicBezTo>
                    <a:pt x="36827" y="4970"/>
                    <a:pt x="31156" y="0"/>
                    <a:pt x="2441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188475" y="2631763"/>
              <a:ext cx="74225" cy="467850"/>
            </a:xfrm>
            <a:custGeom>
              <a:rect b="b" l="l" r="r" t="t"/>
              <a:pathLst>
                <a:path extrusionOk="0" h="18714" w="2969">
                  <a:moveTo>
                    <a:pt x="0" y="0"/>
                  </a:moveTo>
                  <a:lnTo>
                    <a:pt x="0" y="15245"/>
                  </a:lnTo>
                  <a:lnTo>
                    <a:pt x="1468" y="18714"/>
                  </a:lnTo>
                  <a:lnTo>
                    <a:pt x="2969" y="15245"/>
                  </a:lnTo>
                  <a:lnTo>
                    <a:pt x="296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904100" y="2545038"/>
              <a:ext cx="75075" cy="467850"/>
            </a:xfrm>
            <a:custGeom>
              <a:rect b="b" l="l" r="r" t="t"/>
              <a:pathLst>
                <a:path extrusionOk="0" h="18714" w="3003">
                  <a:moveTo>
                    <a:pt x="1501" y="0"/>
                  </a:moveTo>
                  <a:lnTo>
                    <a:pt x="0" y="3469"/>
                  </a:lnTo>
                  <a:lnTo>
                    <a:pt x="0" y="18714"/>
                  </a:lnTo>
                  <a:lnTo>
                    <a:pt x="3002" y="18714"/>
                  </a:lnTo>
                  <a:lnTo>
                    <a:pt x="3002" y="3469"/>
                  </a:lnTo>
                  <a:lnTo>
                    <a:pt x="15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2962600" y="2574213"/>
              <a:ext cx="1161675" cy="555425"/>
            </a:xfrm>
            <a:custGeom>
              <a:rect b="b" l="l" r="r" t="t"/>
              <a:pathLst>
                <a:path extrusionOk="0" h="22217" w="46467">
                  <a:moveTo>
                    <a:pt x="24417" y="1"/>
                  </a:moveTo>
                  <a:cubicBezTo>
                    <a:pt x="17713" y="1"/>
                    <a:pt x="12042" y="4971"/>
                    <a:pt x="11175" y="11609"/>
                  </a:cubicBezTo>
                  <a:lnTo>
                    <a:pt x="10574" y="11609"/>
                  </a:lnTo>
                  <a:cubicBezTo>
                    <a:pt x="4737" y="11609"/>
                    <a:pt x="0" y="16346"/>
                    <a:pt x="0" y="22217"/>
                  </a:cubicBezTo>
                  <a:lnTo>
                    <a:pt x="46233" y="22217"/>
                  </a:lnTo>
                  <a:cubicBezTo>
                    <a:pt x="46366" y="21583"/>
                    <a:pt x="46433" y="20916"/>
                    <a:pt x="46467" y="20249"/>
                  </a:cubicBezTo>
                  <a:cubicBezTo>
                    <a:pt x="46467" y="15479"/>
                    <a:pt x="42597" y="11609"/>
                    <a:pt x="37827" y="11609"/>
                  </a:cubicBezTo>
                  <a:lnTo>
                    <a:pt x="37694" y="11609"/>
                  </a:lnTo>
                  <a:cubicBezTo>
                    <a:pt x="36826" y="4971"/>
                    <a:pt x="31156" y="1"/>
                    <a:pt x="244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491300" y="2730163"/>
              <a:ext cx="194325" cy="158475"/>
            </a:xfrm>
            <a:custGeom>
              <a:rect b="b" l="l" r="r" t="t"/>
              <a:pathLst>
                <a:path extrusionOk="0" fill="none" h="6339" w="7773">
                  <a:moveTo>
                    <a:pt x="0" y="2302"/>
                  </a:moveTo>
                  <a:cubicBezTo>
                    <a:pt x="3269" y="1"/>
                    <a:pt x="7773" y="2302"/>
                    <a:pt x="7773" y="6339"/>
                  </a:cubicBezTo>
                </a:path>
              </a:pathLst>
            </a:custGeom>
            <a:solidFill>
              <a:schemeClr val="lt1"/>
            </a:solidFill>
            <a:ln cap="flat" cmpd="sng" w="3170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452100" y="2751838"/>
              <a:ext cx="80075" cy="82600"/>
            </a:xfrm>
            <a:custGeom>
              <a:rect b="b" l="l" r="r" t="t"/>
              <a:pathLst>
                <a:path extrusionOk="0" h="3304" w="3203">
                  <a:moveTo>
                    <a:pt x="735" y="1"/>
                  </a:moveTo>
                  <a:lnTo>
                    <a:pt x="1" y="3303"/>
                  </a:lnTo>
                  <a:lnTo>
                    <a:pt x="3203" y="2303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452100" y="2875263"/>
              <a:ext cx="194325" cy="158475"/>
            </a:xfrm>
            <a:custGeom>
              <a:rect b="b" l="l" r="r" t="t"/>
              <a:pathLst>
                <a:path extrusionOk="0" fill="none" h="6339" w="7773">
                  <a:moveTo>
                    <a:pt x="7773" y="4037"/>
                  </a:moveTo>
                  <a:cubicBezTo>
                    <a:pt x="4504" y="6339"/>
                    <a:pt x="1" y="4037"/>
                    <a:pt x="1" y="1"/>
                  </a:cubicBezTo>
                </a:path>
              </a:pathLst>
            </a:custGeom>
            <a:solidFill>
              <a:schemeClr val="lt1"/>
            </a:solidFill>
            <a:ln cap="flat" cmpd="sng" w="3170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605550" y="2929488"/>
              <a:ext cx="80075" cy="82575"/>
            </a:xfrm>
            <a:custGeom>
              <a:rect b="b" l="l" r="r" t="t"/>
              <a:pathLst>
                <a:path extrusionOk="0" h="3303" w="3203">
                  <a:moveTo>
                    <a:pt x="3203" y="0"/>
                  </a:moveTo>
                  <a:lnTo>
                    <a:pt x="0" y="1001"/>
                  </a:lnTo>
                  <a:lnTo>
                    <a:pt x="2469" y="3302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3481113" y="3343700"/>
              <a:ext cx="381000" cy="495625"/>
            </a:xfrm>
            <a:custGeom>
              <a:rect b="b" l="l" r="r" t="t"/>
              <a:pathLst>
                <a:path extrusionOk="0" h="19825" w="1524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" name="Google Shape;121;p1"/>
            <p:cNvGrpSpPr/>
            <p:nvPr/>
          </p:nvGrpSpPr>
          <p:grpSpPr>
            <a:xfrm>
              <a:off x="4068550" y="3518650"/>
              <a:ext cx="503452" cy="791836"/>
              <a:chOff x="6398413" y="1345150"/>
              <a:chExt cx="503452" cy="791836"/>
            </a:xfrm>
          </p:grpSpPr>
          <p:sp>
            <p:nvSpPr>
              <p:cNvPr id="122" name="Google Shape;122;p1"/>
              <p:cNvSpPr/>
              <p:nvPr/>
            </p:nvSpPr>
            <p:spPr>
              <a:xfrm>
                <a:off x="6450067" y="1345150"/>
                <a:ext cx="402560" cy="348494"/>
              </a:xfrm>
              <a:custGeom>
                <a:rect b="b" l="l" r="r" t="t"/>
                <a:pathLst>
                  <a:path extrusionOk="0" h="9675" w="11176">
                    <a:moveTo>
                      <a:pt x="5571" y="0"/>
                    </a:moveTo>
                    <a:cubicBezTo>
                      <a:pt x="2569" y="0"/>
                      <a:pt x="67" y="2402"/>
                      <a:pt x="1" y="5438"/>
                    </a:cubicBezTo>
                    <a:lnTo>
                      <a:pt x="1" y="9674"/>
                    </a:lnTo>
                    <a:lnTo>
                      <a:pt x="1969" y="9674"/>
                    </a:lnTo>
                    <a:lnTo>
                      <a:pt x="1969" y="5438"/>
                    </a:lnTo>
                    <a:cubicBezTo>
                      <a:pt x="1969" y="3436"/>
                      <a:pt x="3603" y="1835"/>
                      <a:pt x="5571" y="1835"/>
                    </a:cubicBezTo>
                    <a:cubicBezTo>
                      <a:pt x="7573" y="1835"/>
                      <a:pt x="9174" y="3436"/>
                      <a:pt x="9207" y="5438"/>
                    </a:cubicBezTo>
                    <a:lnTo>
                      <a:pt x="9207" y="9674"/>
                    </a:lnTo>
                    <a:lnTo>
                      <a:pt x="11175" y="9674"/>
                    </a:lnTo>
                    <a:lnTo>
                      <a:pt x="11175" y="5438"/>
                    </a:lnTo>
                    <a:cubicBezTo>
                      <a:pt x="11075" y="2402"/>
                      <a:pt x="8607" y="0"/>
                      <a:pt x="55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6398413" y="1633534"/>
                <a:ext cx="503452" cy="503452"/>
              </a:xfrm>
              <a:custGeom>
                <a:rect b="b" l="l" r="r" t="t"/>
                <a:pathLst>
                  <a:path extrusionOk="0" h="13977" w="13977">
                    <a:moveTo>
                      <a:pt x="0" y="0"/>
                    </a:moveTo>
                    <a:lnTo>
                      <a:pt x="0" y="13977"/>
                    </a:lnTo>
                    <a:lnTo>
                      <a:pt x="13977" y="13977"/>
                    </a:lnTo>
                    <a:lnTo>
                      <a:pt x="1397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6559426" y="1757302"/>
                <a:ext cx="159821" cy="136696"/>
              </a:xfrm>
              <a:custGeom>
                <a:rect b="b" l="l" r="r" t="t"/>
                <a:pathLst>
                  <a:path extrusionOk="0" h="3795" w="4437">
                    <a:moveTo>
                      <a:pt x="2535" y="0"/>
                    </a:moveTo>
                    <a:cubicBezTo>
                      <a:pt x="834" y="0"/>
                      <a:pt x="0" y="2035"/>
                      <a:pt x="1168" y="3236"/>
                    </a:cubicBezTo>
                    <a:cubicBezTo>
                      <a:pt x="1554" y="3622"/>
                      <a:pt x="2031" y="3795"/>
                      <a:pt x="2500" y="3795"/>
                    </a:cubicBezTo>
                    <a:cubicBezTo>
                      <a:pt x="3486" y="3795"/>
                      <a:pt x="4437" y="3032"/>
                      <a:pt x="4437" y="1901"/>
                    </a:cubicBezTo>
                    <a:cubicBezTo>
                      <a:pt x="4437" y="834"/>
                      <a:pt x="3569" y="0"/>
                      <a:pt x="2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6625489" y="1836585"/>
                <a:ext cx="50500" cy="159857"/>
              </a:xfrm>
              <a:custGeom>
                <a:rect b="b" l="l" r="r" t="t"/>
                <a:pathLst>
                  <a:path extrusionOk="0" h="4438" w="1402">
                    <a:moveTo>
                      <a:pt x="1" y="1"/>
                    </a:moveTo>
                    <a:lnTo>
                      <a:pt x="1" y="3837"/>
                    </a:lnTo>
                    <a:cubicBezTo>
                      <a:pt x="1" y="4170"/>
                      <a:pt x="268" y="4437"/>
                      <a:pt x="568" y="4437"/>
                    </a:cubicBezTo>
                    <a:lnTo>
                      <a:pt x="801" y="4437"/>
                    </a:lnTo>
                    <a:cubicBezTo>
                      <a:pt x="1135" y="4437"/>
                      <a:pt x="1402" y="4170"/>
                      <a:pt x="1402" y="3837"/>
                    </a:cubicBez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" name="Google Shape;126;p1"/>
            <p:cNvSpPr/>
            <p:nvPr/>
          </p:nvSpPr>
          <p:spPr>
            <a:xfrm>
              <a:off x="3257525" y="32459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4650475" y="222232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3063125" y="2222313"/>
              <a:ext cx="194400" cy="194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3979175" y="3518650"/>
              <a:ext cx="42300" cy="42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4924400" y="418355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3740425" y="178743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3276975" y="4043338"/>
              <a:ext cx="80100" cy="80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efb3bbdf7_0_131"/>
          <p:cNvSpPr txBox="1"/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ANÁLISIS DE DATOS</a:t>
            </a:r>
            <a:endParaRPr/>
          </a:p>
        </p:txBody>
      </p:sp>
      <p:pic>
        <p:nvPicPr>
          <p:cNvPr id="229" name="Google Shape;229;g30efb3bbdf7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37925"/>
            <a:ext cx="5350250" cy="30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efb3bbdf7_0_138"/>
          <p:cNvSpPr txBox="1"/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ANÁLISIS DE DATOS</a:t>
            </a:r>
            <a:endParaRPr/>
          </a:p>
        </p:txBody>
      </p:sp>
      <p:pic>
        <p:nvPicPr>
          <p:cNvPr id="235" name="Google Shape;235;g30efb3bbdf7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40675"/>
            <a:ext cx="5298125" cy="298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efb3bbdf7_0_145"/>
          <p:cNvSpPr txBox="1"/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ANÁLISIS DE DATOS</a:t>
            </a:r>
            <a:endParaRPr/>
          </a:p>
        </p:txBody>
      </p:sp>
      <p:pic>
        <p:nvPicPr>
          <p:cNvPr id="241" name="Google Shape;241;g30efb3bbdf7_0_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14825"/>
            <a:ext cx="5524025" cy="31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efb3bbdf7_0_91"/>
          <p:cNvSpPr txBox="1"/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PREDICCIÓN DE DATOS</a:t>
            </a:r>
            <a:endParaRPr/>
          </a:p>
        </p:txBody>
      </p:sp>
      <p:sp>
        <p:nvSpPr>
          <p:cNvPr id="247" name="Google Shape;247;g30efb3bbdf7_0_91"/>
          <p:cNvSpPr txBox="1"/>
          <p:nvPr>
            <p:ph idx="3" type="subTitle"/>
          </p:nvPr>
        </p:nvSpPr>
        <p:spPr>
          <a:xfrm>
            <a:off x="5055275" y="394177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neuronal</a:t>
            </a:r>
            <a:endParaRPr/>
          </a:p>
        </p:txBody>
      </p:sp>
      <p:sp>
        <p:nvSpPr>
          <p:cNvPr id="248" name="Google Shape;248;g30efb3bbdf7_0_91"/>
          <p:cNvSpPr txBox="1"/>
          <p:nvPr>
            <p:ph idx="4" type="subTitle"/>
          </p:nvPr>
        </p:nvSpPr>
        <p:spPr>
          <a:xfrm>
            <a:off x="1583300" y="394177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Arbol de decisiones</a:t>
            </a:r>
            <a:endParaRPr/>
          </a:p>
        </p:txBody>
      </p:sp>
      <p:pic>
        <p:nvPicPr>
          <p:cNvPr id="249" name="Google Shape;249;g30efb3bbdf7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600" y="1574463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30efb3bbdf7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375" y="15744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f0961dd73_1_1"/>
          <p:cNvSpPr txBox="1"/>
          <p:nvPr>
            <p:ph type="title"/>
          </p:nvPr>
        </p:nvSpPr>
        <p:spPr>
          <a:xfrm>
            <a:off x="720000" y="539500"/>
            <a:ext cx="4401300" cy="1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Arbol de decisiones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Evaluación</a:t>
            </a:r>
            <a:r>
              <a:rPr lang="en" sz="3100"/>
              <a:t> continua</a:t>
            </a:r>
            <a:endParaRPr sz="3100"/>
          </a:p>
        </p:txBody>
      </p:sp>
      <p:sp>
        <p:nvSpPr>
          <p:cNvPr id="256" name="Google Shape;256;g30f0961dd73_1_1"/>
          <p:cNvSpPr txBox="1"/>
          <p:nvPr>
            <p:ph idx="1" type="body"/>
          </p:nvPr>
        </p:nvSpPr>
        <p:spPr>
          <a:xfrm>
            <a:off x="720000" y="1909375"/>
            <a:ext cx="6233400" cy="26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g30f0961dd73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906700"/>
            <a:ext cx="7719252" cy="227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g30f0961dd73_1_1"/>
          <p:cNvCxnSpPr/>
          <p:nvPr/>
        </p:nvCxnSpPr>
        <p:spPr>
          <a:xfrm rot="10800000">
            <a:off x="5384725" y="4185975"/>
            <a:ext cx="844800" cy="482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g30f0961dd73_1_1"/>
          <p:cNvSpPr txBox="1"/>
          <p:nvPr/>
        </p:nvSpPr>
        <p:spPr>
          <a:xfrm>
            <a:off x="5787900" y="4555250"/>
            <a:ext cx="33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overfitting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60" name="Google Shape;260;g30f0961dd73_1_1"/>
          <p:cNvCxnSpPr/>
          <p:nvPr/>
        </p:nvCxnSpPr>
        <p:spPr>
          <a:xfrm flipH="1" rot="10800000">
            <a:off x="6221975" y="4185625"/>
            <a:ext cx="769500" cy="475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f0961dd73_1_12"/>
          <p:cNvSpPr txBox="1"/>
          <p:nvPr>
            <p:ph type="title"/>
          </p:nvPr>
        </p:nvSpPr>
        <p:spPr>
          <a:xfrm>
            <a:off x="720000" y="539500"/>
            <a:ext cx="4401300" cy="1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Arbol de decisiones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Evaluación unica</a:t>
            </a:r>
            <a:endParaRPr sz="3100"/>
          </a:p>
        </p:txBody>
      </p:sp>
      <p:sp>
        <p:nvSpPr>
          <p:cNvPr id="266" name="Google Shape;266;g30f0961dd73_1_12"/>
          <p:cNvSpPr txBox="1"/>
          <p:nvPr>
            <p:ph idx="1" type="body"/>
          </p:nvPr>
        </p:nvSpPr>
        <p:spPr>
          <a:xfrm>
            <a:off x="720000" y="1909375"/>
            <a:ext cx="6233400" cy="26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g30f0961dd73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906700"/>
            <a:ext cx="7708999" cy="22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0f0961dd73_1_6"/>
          <p:cNvSpPr txBox="1"/>
          <p:nvPr>
            <p:ph type="title"/>
          </p:nvPr>
        </p:nvSpPr>
        <p:spPr>
          <a:xfrm>
            <a:off x="720000" y="539500"/>
            <a:ext cx="4401300" cy="1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neuronal</a:t>
            </a:r>
            <a:endParaRPr/>
          </a:p>
        </p:txBody>
      </p:sp>
      <p:sp>
        <p:nvSpPr>
          <p:cNvPr id="273" name="Google Shape;273;g30f0961dd73_1_6"/>
          <p:cNvSpPr txBox="1"/>
          <p:nvPr>
            <p:ph idx="1" type="body"/>
          </p:nvPr>
        </p:nvSpPr>
        <p:spPr>
          <a:xfrm>
            <a:off x="720000" y="1909375"/>
            <a:ext cx="6233400" cy="26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Mejores resultados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Poca cantidad de capas y neuronas para minimizar overfitting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Puede mejorar con </a:t>
            </a:r>
            <a:r>
              <a:rPr lang="en"/>
              <a:t>más</a:t>
            </a:r>
            <a:r>
              <a:rPr lang="en"/>
              <a:t> cantidad de datos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efb3bbdf7_0_103"/>
          <p:cNvSpPr txBox="1"/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pic>
        <p:nvPicPr>
          <p:cNvPr id="279" name="Google Shape;279;g30efb3bbdf7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075" y="2024550"/>
            <a:ext cx="402907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30efb3bbdf7_0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75" y="2024538"/>
            <a:ext cx="402907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30efb3bbdf7_0_103"/>
          <p:cNvSpPr txBox="1"/>
          <p:nvPr/>
        </p:nvSpPr>
        <p:spPr>
          <a:xfrm>
            <a:off x="373375" y="1583775"/>
            <a:ext cx="43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Mean Absolute Error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2" name="Google Shape;282;g30efb3bbdf7_0_103"/>
          <p:cNvSpPr txBox="1"/>
          <p:nvPr/>
        </p:nvSpPr>
        <p:spPr>
          <a:xfrm>
            <a:off x="4606075" y="1624350"/>
            <a:ext cx="43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Mean Squared Error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efb3bbdf7_0_99"/>
          <p:cNvSpPr txBox="1"/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288" name="Google Shape;288;g30efb3bbdf7_0_99"/>
          <p:cNvSpPr txBox="1"/>
          <p:nvPr/>
        </p:nvSpPr>
        <p:spPr>
          <a:xfrm>
            <a:off x="787750" y="1210575"/>
            <a:ext cx="6672600" cy="3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-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Hemos limpiado y comprendido las bases de datos otorgadas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-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Hemos encontrado varias correlaciones para predecir la nota final, entre ellas las 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más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importantes son la cantidad de ejercicios resueltos, la nota de los ejercicios y la nota del examen parcial.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-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Hemos desarrollado una red neuronal capaz de predecir tu nota aproximada a través de tu id de usuario.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efb3bbdf7_0_95"/>
          <p:cNvSpPr txBox="1"/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MEJORAS</a:t>
            </a:r>
            <a:endParaRPr/>
          </a:p>
        </p:txBody>
      </p:sp>
      <p:sp>
        <p:nvSpPr>
          <p:cNvPr id="294" name="Google Shape;294;g30efb3bbdf7_0_95"/>
          <p:cNvSpPr txBox="1"/>
          <p:nvPr/>
        </p:nvSpPr>
        <p:spPr>
          <a:xfrm>
            <a:off x="787750" y="1314825"/>
            <a:ext cx="6950700" cy="3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-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Aumentar la database para una precisión mayor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-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Interfaz mejorada y mas user-friendly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-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Añadir funcionalidades como 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gráficos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comparativos con la nota que el usuario desea obtener.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-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Comprobar si otros modelos de IA pueden mejorar los resultados, y combinaciones de IA para un resultado 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más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preciso.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>
            <p:ph type="title"/>
          </p:nvPr>
        </p:nvSpPr>
        <p:spPr>
          <a:xfrm>
            <a:off x="720000" y="539500"/>
            <a:ext cx="4401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138" name="Google Shape;138;p2"/>
          <p:cNvSpPr txBox="1"/>
          <p:nvPr>
            <p:ph idx="1" type="body"/>
          </p:nvPr>
        </p:nvSpPr>
        <p:spPr>
          <a:xfrm>
            <a:off x="720000" y="1323575"/>
            <a:ext cx="62334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Desarrollar modelos predictivos y herramientas que permitan mejorar a los estudiantes sus resultados </a:t>
            </a:r>
            <a:r>
              <a:rPr lang="en" sz="1600"/>
              <a:t>académicos</a:t>
            </a:r>
            <a:r>
              <a:rPr lang="en" sz="1600"/>
              <a:t> mediante el uso de </a:t>
            </a:r>
            <a:r>
              <a:rPr lang="en" sz="1600"/>
              <a:t>análisis</a:t>
            </a:r>
            <a:r>
              <a:rPr lang="en" sz="1600"/>
              <a:t> de datos de Moodle.</a:t>
            </a:r>
            <a:endParaRPr sz="1600"/>
          </a:p>
        </p:txBody>
      </p:sp>
      <p:sp>
        <p:nvSpPr>
          <p:cNvPr id="139" name="Google Shape;139;p2"/>
          <p:cNvSpPr/>
          <p:nvPr/>
        </p:nvSpPr>
        <p:spPr>
          <a:xfrm>
            <a:off x="7546751" y="940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7093638" y="8325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 rot="-1685758">
            <a:off x="8328153" y="13340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8104063" y="7269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2"/>
          <p:cNvGrpSpPr/>
          <p:nvPr/>
        </p:nvGrpSpPr>
        <p:grpSpPr>
          <a:xfrm>
            <a:off x="7862872" y="3134764"/>
            <a:ext cx="695830" cy="243805"/>
            <a:chOff x="2271950" y="2722775"/>
            <a:chExt cx="575875" cy="201775"/>
          </a:xfrm>
        </p:grpSpPr>
        <p:sp>
          <p:nvSpPr>
            <p:cNvPr id="144" name="Google Shape;144;p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"/>
          <p:cNvSpPr/>
          <p:nvPr/>
        </p:nvSpPr>
        <p:spPr>
          <a:xfrm rot="7201932">
            <a:off x="8171962" y="1678403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7198898">
            <a:off x="7394787" y="21615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 rot="-1685758">
            <a:off x="7153853" y="16955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7513458" y="1607050"/>
            <a:ext cx="301803" cy="301803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8317494" y="2456017"/>
            <a:ext cx="107827" cy="10781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1643280" y="2563830"/>
            <a:ext cx="636900" cy="64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b="0" i="0" sz="2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3518255" y="2563842"/>
            <a:ext cx="636900" cy="64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b="0" i="0" sz="2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5393230" y="2563830"/>
            <a:ext cx="636900" cy="64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b="0" i="0" sz="2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1052425" y="3211550"/>
            <a:ext cx="181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Tratamiento de datos</a:t>
            </a:r>
            <a:endParaRPr/>
          </a:p>
        </p:txBody>
      </p:sp>
      <p:sp>
        <p:nvSpPr>
          <p:cNvPr id="158" name="Google Shape;158;p2"/>
          <p:cNvSpPr txBox="1"/>
          <p:nvPr/>
        </p:nvSpPr>
        <p:spPr>
          <a:xfrm>
            <a:off x="2927400" y="3211550"/>
            <a:ext cx="181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 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de datos</a:t>
            </a:r>
            <a:endParaRPr/>
          </a:p>
        </p:txBody>
      </p:sp>
      <p:sp>
        <p:nvSpPr>
          <p:cNvPr id="159" name="Google Shape;159;p2"/>
          <p:cNvSpPr txBox="1"/>
          <p:nvPr/>
        </p:nvSpPr>
        <p:spPr>
          <a:xfrm>
            <a:off x="4802375" y="3211550"/>
            <a:ext cx="181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PREDICCIÓN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de datos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TRATAMIENTO DE DATOS</a:t>
            </a:r>
            <a:endParaRPr/>
          </a:p>
        </p:txBody>
      </p:sp>
      <p:sp>
        <p:nvSpPr>
          <p:cNvPr id="165" name="Google Shape;165;p3"/>
          <p:cNvSpPr txBox="1"/>
          <p:nvPr/>
        </p:nvSpPr>
        <p:spPr>
          <a:xfrm>
            <a:off x="719988" y="1187000"/>
            <a:ext cx="4881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Introducción</a:t>
            </a:r>
            <a:endParaRPr sz="600"/>
          </a:p>
        </p:txBody>
      </p:sp>
      <p:grpSp>
        <p:nvGrpSpPr>
          <p:cNvPr id="166" name="Google Shape;166;p3"/>
          <p:cNvGrpSpPr/>
          <p:nvPr/>
        </p:nvGrpSpPr>
        <p:grpSpPr>
          <a:xfrm>
            <a:off x="3716000" y="1448100"/>
            <a:ext cx="3683650" cy="2874600"/>
            <a:chOff x="2487350" y="1448075"/>
            <a:chExt cx="3683650" cy="2874600"/>
          </a:xfrm>
        </p:grpSpPr>
        <p:sp>
          <p:nvSpPr>
            <p:cNvPr id="167" name="Google Shape;167;p3"/>
            <p:cNvSpPr/>
            <p:nvPr/>
          </p:nvSpPr>
          <p:spPr>
            <a:xfrm>
              <a:off x="2487350" y="1448075"/>
              <a:ext cx="3210225" cy="958225"/>
            </a:xfrm>
            <a:custGeom>
              <a:rect b="b" l="l" r="r" t="t"/>
              <a:pathLst>
                <a:path extrusionOk="0" fill="none" h="38329" w="128409">
                  <a:moveTo>
                    <a:pt x="128409" y="38329"/>
                  </a:moveTo>
                  <a:lnTo>
                    <a:pt x="19165" y="38329"/>
                  </a:lnTo>
                  <a:cubicBezTo>
                    <a:pt x="8625" y="38329"/>
                    <a:pt x="1" y="29705"/>
                    <a:pt x="1" y="19165"/>
                  </a:cubicBezTo>
                  <a:lnTo>
                    <a:pt x="1" y="19165"/>
                  </a:lnTo>
                  <a:cubicBezTo>
                    <a:pt x="1" y="8625"/>
                    <a:pt x="8624" y="1"/>
                    <a:pt x="19165" y="1"/>
                  </a:cubicBezTo>
                  <a:lnTo>
                    <a:pt x="7593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487350" y="3364425"/>
              <a:ext cx="3210225" cy="958250"/>
            </a:xfrm>
            <a:custGeom>
              <a:rect b="b" l="l" r="r" t="t"/>
              <a:pathLst>
                <a:path extrusionOk="0" fill="none" h="38330" w="128409">
                  <a:moveTo>
                    <a:pt x="128409" y="38330"/>
                  </a:moveTo>
                  <a:lnTo>
                    <a:pt x="19165" y="38330"/>
                  </a:lnTo>
                  <a:cubicBezTo>
                    <a:pt x="8625" y="38330"/>
                    <a:pt x="1" y="29706"/>
                    <a:pt x="1" y="19165"/>
                  </a:cubicBezTo>
                  <a:lnTo>
                    <a:pt x="1" y="19165"/>
                  </a:lnTo>
                  <a:cubicBezTo>
                    <a:pt x="1" y="8625"/>
                    <a:pt x="8624" y="1"/>
                    <a:pt x="19165" y="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960750" y="2406250"/>
              <a:ext cx="3210250" cy="958225"/>
            </a:xfrm>
            <a:custGeom>
              <a:rect b="b" l="l" r="r" t="t"/>
              <a:pathLst>
                <a:path extrusionOk="0" fill="none" h="38329" w="128410">
                  <a:moveTo>
                    <a:pt x="0" y="38329"/>
                  </a:moveTo>
                  <a:lnTo>
                    <a:pt x="109246" y="38329"/>
                  </a:lnTo>
                  <a:cubicBezTo>
                    <a:pt x="119785" y="38329"/>
                    <a:pt x="128410" y="29706"/>
                    <a:pt x="128410" y="19165"/>
                  </a:cubicBezTo>
                  <a:lnTo>
                    <a:pt x="128410" y="19165"/>
                  </a:lnTo>
                  <a:cubicBezTo>
                    <a:pt x="128410" y="8625"/>
                    <a:pt x="119786" y="1"/>
                    <a:pt x="109246" y="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3335431" y="1493875"/>
            <a:ext cx="851100" cy="868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6769141" y="2452625"/>
            <a:ext cx="851100" cy="868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3335431" y="3411400"/>
            <a:ext cx="851100" cy="868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" name="Google Shape;173;p3"/>
          <p:cNvSpPr txBox="1"/>
          <p:nvPr/>
        </p:nvSpPr>
        <p:spPr>
          <a:xfrm flipH="1">
            <a:off x="4518178" y="1621688"/>
            <a:ext cx="20793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ACTIVITATS.CSV</a:t>
            </a:r>
            <a:endParaRPr b="0" i="0" sz="2700" u="none" cap="none" strike="noStrik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4572004" y="2634025"/>
            <a:ext cx="1937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trameses.CSV</a:t>
            </a:r>
            <a:endParaRPr b="0" i="0" sz="2700" u="none" cap="none" strike="noStrik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75" name="Google Shape;175;p3"/>
          <p:cNvGrpSpPr/>
          <p:nvPr/>
        </p:nvGrpSpPr>
        <p:grpSpPr>
          <a:xfrm>
            <a:off x="3547247" y="1715159"/>
            <a:ext cx="427445" cy="426238"/>
            <a:chOff x="-65145700" y="3727425"/>
            <a:chExt cx="317425" cy="317425"/>
          </a:xfrm>
        </p:grpSpPr>
        <p:sp>
          <p:nvSpPr>
            <p:cNvPr id="176" name="Google Shape;176;p3"/>
            <p:cNvSpPr/>
            <p:nvPr/>
          </p:nvSpPr>
          <p:spPr>
            <a:xfrm>
              <a:off x="-65145700" y="3769150"/>
              <a:ext cx="275675" cy="275700"/>
            </a:xfrm>
            <a:custGeom>
              <a:rect b="b" l="l" r="r" t="t"/>
              <a:pathLst>
                <a:path extrusionOk="0" h="11028" w="11027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-64977150" y="3727425"/>
              <a:ext cx="148875" cy="147300"/>
            </a:xfrm>
            <a:custGeom>
              <a:rect b="b" l="l" r="r" t="t"/>
              <a:pathLst>
                <a:path extrusionOk="0" h="5892" w="5955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6980968" y="2673911"/>
            <a:ext cx="427459" cy="426238"/>
            <a:chOff x="-65144125" y="4094450"/>
            <a:chExt cx="311900" cy="317425"/>
          </a:xfrm>
        </p:grpSpPr>
        <p:sp>
          <p:nvSpPr>
            <p:cNvPr id="179" name="Google Shape;179;p3"/>
            <p:cNvSpPr/>
            <p:nvPr/>
          </p:nvSpPr>
          <p:spPr>
            <a:xfrm>
              <a:off x="-65079550" y="4183450"/>
              <a:ext cx="185900" cy="185900"/>
            </a:xfrm>
            <a:custGeom>
              <a:rect b="b" l="l" r="r" t="t"/>
              <a:pathLst>
                <a:path extrusionOk="0" h="7436" w="7436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-65039375" y="4094450"/>
              <a:ext cx="104775" cy="19700"/>
            </a:xfrm>
            <a:custGeom>
              <a:rect b="b" l="l" r="r" t="t"/>
              <a:pathLst>
                <a:path extrusionOk="0" h="788" w="4191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65144125" y="4121025"/>
              <a:ext cx="311900" cy="290850"/>
            </a:xfrm>
            <a:custGeom>
              <a:rect b="b" l="l" r="r" t="t"/>
              <a:pathLst>
                <a:path extrusionOk="0" h="11634" w="12476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3"/>
          <p:cNvSpPr txBox="1"/>
          <p:nvPr/>
        </p:nvSpPr>
        <p:spPr>
          <a:xfrm flipH="1">
            <a:off x="4709925" y="3594400"/>
            <a:ext cx="1518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notes.CSV</a:t>
            </a:r>
            <a:endParaRPr b="0" i="0" sz="2700" u="none" cap="none" strike="noStrik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3579071" y="3632681"/>
            <a:ext cx="363818" cy="426238"/>
          </a:xfrm>
          <a:custGeom>
            <a:rect b="b" l="l" r="r" t="t"/>
            <a:pathLst>
              <a:path extrusionOk="0" h="12697" w="10807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efb3bbdf7_0_14"/>
          <p:cNvSpPr txBox="1"/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TRATAMIENTO DE DATOS</a:t>
            </a:r>
            <a:endParaRPr/>
          </a:p>
        </p:txBody>
      </p:sp>
      <p:sp>
        <p:nvSpPr>
          <p:cNvPr id="189" name="Google Shape;189;g30efb3bbdf7_0_14"/>
          <p:cNvSpPr txBox="1"/>
          <p:nvPr/>
        </p:nvSpPr>
        <p:spPr>
          <a:xfrm>
            <a:off x="720000" y="1112150"/>
            <a:ext cx="4881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CAMBIOS</a:t>
            </a:r>
            <a:endParaRPr sz="600"/>
          </a:p>
        </p:txBody>
      </p:sp>
      <p:cxnSp>
        <p:nvCxnSpPr>
          <p:cNvPr id="190" name="Google Shape;190;g30efb3bbdf7_0_14"/>
          <p:cNvCxnSpPr/>
          <p:nvPr/>
        </p:nvCxnSpPr>
        <p:spPr>
          <a:xfrm>
            <a:off x="4402100" y="1332200"/>
            <a:ext cx="0" cy="316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g30efb3bbdf7_0_14"/>
          <p:cNvSpPr txBox="1"/>
          <p:nvPr/>
        </p:nvSpPr>
        <p:spPr>
          <a:xfrm>
            <a:off x="720000" y="2178650"/>
            <a:ext cx="33537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mo"/>
              <a:buChar char="-"/>
            </a:pPr>
            <a:r>
              <a:rPr lang="en" sz="1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Nom activitats</a:t>
            </a:r>
            <a:endParaRPr sz="1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mo"/>
              <a:buChar char="-"/>
            </a:pPr>
            <a:r>
              <a:rPr lang="en" sz="1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Data Parcial, Final, Recuperació</a:t>
            </a:r>
            <a:endParaRPr sz="1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mo"/>
              <a:buChar char="-"/>
            </a:pPr>
            <a:r>
              <a:rPr lang="en" sz="1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Corrector (‘grader’)</a:t>
            </a:r>
            <a:endParaRPr sz="1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mo"/>
              <a:buChar char="-"/>
            </a:pPr>
            <a:r>
              <a:rPr lang="en" sz="1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Data de entrega d’activitat</a:t>
            </a:r>
            <a:endParaRPr sz="1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2" name="Google Shape;192;g30efb3bbdf7_0_14"/>
          <p:cNvSpPr txBox="1"/>
          <p:nvPr/>
        </p:nvSpPr>
        <p:spPr>
          <a:xfrm>
            <a:off x="5070300" y="1643600"/>
            <a:ext cx="33537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mo"/>
              <a:buChar char="+"/>
            </a:pPr>
            <a:r>
              <a:rPr lang="en" sz="1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Alumne aprobat</a:t>
            </a:r>
            <a:endParaRPr sz="1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mo"/>
              <a:buChar char="+"/>
            </a:pPr>
            <a:r>
              <a:rPr lang="en" sz="1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Assignatura amb avaluació continua</a:t>
            </a:r>
            <a:endParaRPr sz="1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mo"/>
              <a:buChar char="+"/>
            </a:pPr>
            <a:r>
              <a:rPr lang="en" sz="1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Percentatge d’activitats entregades</a:t>
            </a:r>
            <a:endParaRPr sz="1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mo"/>
              <a:buChar char="+"/>
            </a:pPr>
            <a:r>
              <a:rPr lang="en" sz="1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Nota mitjana d’activitats entregades</a:t>
            </a:r>
            <a:endParaRPr sz="1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mo"/>
              <a:buChar char="+"/>
            </a:pPr>
            <a:r>
              <a:rPr lang="en" sz="1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Temps realitzat per fer la nota màxima obtinguda</a:t>
            </a:r>
            <a:endParaRPr sz="1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efb3bbdf7_0_19"/>
          <p:cNvSpPr txBox="1"/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TRATAMIENTO DE DATOS</a:t>
            </a:r>
            <a:endParaRPr/>
          </a:p>
        </p:txBody>
      </p:sp>
      <p:sp>
        <p:nvSpPr>
          <p:cNvPr id="198" name="Google Shape;198;g30efb3bbdf7_0_19"/>
          <p:cNvSpPr txBox="1"/>
          <p:nvPr/>
        </p:nvSpPr>
        <p:spPr>
          <a:xfrm>
            <a:off x="720000" y="1112150"/>
            <a:ext cx="4881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PROBLEMAS</a:t>
            </a:r>
            <a:endParaRPr sz="600"/>
          </a:p>
        </p:txBody>
      </p:sp>
      <p:sp>
        <p:nvSpPr>
          <p:cNvPr id="199" name="Google Shape;199;g30efb3bbdf7_0_19"/>
          <p:cNvSpPr txBox="1"/>
          <p:nvPr/>
        </p:nvSpPr>
        <p:spPr>
          <a:xfrm>
            <a:off x="720000" y="1773950"/>
            <a:ext cx="7987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Nota maxima superior a 10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Parciales NULL pero tienen nota de final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Parciales NULL pero con fecha de parcial disponible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Asignaturas con 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exámenes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futuros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Id’s con alumnos inexistentes en la base de datos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Entregas de la misma id y usuario repetidas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Fechas de entrega con valor a 0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Número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de intentos distinto de los registrados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 pueden aprobar asignaturas con solo recuperación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/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ANÁLISIS DE DATOS</a:t>
            </a:r>
            <a:endParaRPr/>
          </a:p>
        </p:txBody>
      </p:sp>
      <p:pic>
        <p:nvPicPr>
          <p:cNvPr id="205" name="Google Shape;20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66950"/>
            <a:ext cx="5374625" cy="300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efb3bbdf7_0_108"/>
          <p:cNvSpPr txBox="1"/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ANÁLISIS DE DATOS</a:t>
            </a:r>
            <a:endParaRPr/>
          </a:p>
        </p:txBody>
      </p:sp>
      <p:pic>
        <p:nvPicPr>
          <p:cNvPr id="211" name="Google Shape;211;g30efb3bbdf7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27950"/>
            <a:ext cx="5644299" cy="3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efb3bbdf7_0_116"/>
          <p:cNvSpPr txBox="1"/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ANÁLISIS DE DATOS</a:t>
            </a:r>
            <a:endParaRPr/>
          </a:p>
        </p:txBody>
      </p:sp>
      <p:pic>
        <p:nvPicPr>
          <p:cNvPr id="217" name="Google Shape;217;g30efb3bbdf7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95550"/>
            <a:ext cx="5419774" cy="304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efb3bbdf7_0_125"/>
          <p:cNvSpPr txBox="1"/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ANÁLISIS DE DATOS</a:t>
            </a:r>
            <a:endParaRPr/>
          </a:p>
        </p:txBody>
      </p:sp>
      <p:pic>
        <p:nvPicPr>
          <p:cNvPr id="223" name="Google Shape;223;g30efb3bbdf7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68549"/>
            <a:ext cx="5612612" cy="31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Data Analysis for Business Infographic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