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5775"/>
  </p:normalViewPr>
  <p:slideViewPr>
    <p:cSldViewPr snapToGrid="0" snapToObjects="1">
      <p:cViewPr varScale="1">
        <p:scale>
          <a:sx n="146" d="100"/>
          <a:sy n="146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3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8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9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91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137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4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2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9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9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1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1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2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1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7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3CD8F-E125-2240-8874-A3B88F410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97609"/>
            <a:ext cx="8915399" cy="2262781"/>
          </a:xfrm>
        </p:spPr>
        <p:txBody>
          <a:bodyPr>
            <a:normAutofit/>
          </a:bodyPr>
          <a:lstStyle/>
          <a:p>
            <a:r>
              <a:rPr lang="es-ES" dirty="0"/>
              <a:t>PRÀCTICA 1:REGRESSIÓ</a:t>
            </a:r>
            <a:br>
              <a:rPr lang="es-ES" dirty="0"/>
            </a:br>
            <a:r>
              <a:rPr lang="es-ES" sz="3200" dirty="0"/>
              <a:t>RED WINE QUALITY DATASET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27A05-D2A3-5A48-A2E3-2888795A2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s-ES" sz="18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Grup</a:t>
            </a:r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105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r"/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Laia Rubio – NIU:1600830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r"/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Erik Villarreal – NIU:1599119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r"/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Raúl Villar – NIU:1596830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07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98BF4BE-85F0-2F47-B7D8-23068C325B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3820" y="2114593"/>
            <a:ext cx="3517119" cy="2637838"/>
          </a:xfrm>
          <a:prstGeom prst="rect">
            <a:avLst/>
          </a:prstGeom>
          <a:noFill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52BBC75-F047-DB44-9745-FD35EFAAD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2099423"/>
            <a:ext cx="3537345" cy="2653008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2D8EEC4-ABDC-1041-91CE-043E9FB510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/>
          <a:stretch/>
        </p:blipFill>
        <p:spPr bwMode="auto">
          <a:xfrm>
            <a:off x="753954" y="2114593"/>
            <a:ext cx="3263747" cy="2637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815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5F910-7789-C643-8392-3C163FBC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ES" sz="3200" dirty="0"/>
              <a:t>PRIMERES REGRESSIONS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7A4AA1-E4BA-9962-5F23-E99CBF81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2368730"/>
            <a:ext cx="4229645" cy="3542491"/>
          </a:xfrm>
        </p:spPr>
        <p:txBody>
          <a:bodyPr>
            <a:normAutofit/>
          </a:bodyPr>
          <a:lstStyle/>
          <a:p>
            <a:r>
              <a:rPr lang="ca-ES" sz="1600" dirty="0">
                <a:solidFill>
                  <a:srgbClr val="000000"/>
                </a:solidFill>
              </a:rPr>
              <a:t>Amb les dades sense tractar i utilitzant l’error quadràtic mitjà com a mesura de la precisió del regressor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DB14A2-B2FA-458C-AC77-8A6A2C9B6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3163" y="835131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19BA032-AD42-7245-BE0C-AC40F5195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6743" y="1310728"/>
            <a:ext cx="2146041" cy="1609530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823923F-2B7A-4A1E-8527-C2997B83B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3560" y="835131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FF297A0-003A-DC42-9E57-F53FEC166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7140" y="1310728"/>
            <a:ext cx="2146041" cy="1609530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2DC6E9-C6F7-4D0F-BC99-B46ACCC2D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3163" y="3565196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07C4CAA-65C3-FB4C-A2B8-A1B8DF7805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6743" y="4040793"/>
            <a:ext cx="2146041" cy="1609530"/>
          </a:xfrm>
          <a:prstGeom prst="rect">
            <a:avLst/>
          </a:prstGeom>
          <a:noFill/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75C77B51-4CCF-4252-A972-306B7355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3560" y="3565196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B047437-2B19-9149-8495-E375689363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7140" y="4040793"/>
            <a:ext cx="2146041" cy="1609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3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7F408A4-0A65-8A4F-A8B8-CACBE346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26016"/>
          </a:xfrm>
        </p:spPr>
        <p:txBody>
          <a:bodyPr/>
          <a:lstStyle/>
          <a:p>
            <a:r>
              <a:rPr lang="es-ES" sz="3200" dirty="0"/>
              <a:t>GRÀFIQUES AMB VALORS MSE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53E4927-7091-9249-83C1-F3A7551E3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4497" y="1922190"/>
            <a:ext cx="4528457" cy="1384663"/>
          </a:xfrm>
        </p:spPr>
        <p:txBody>
          <a:bodyPr/>
          <a:lstStyle/>
          <a:p>
            <a:r>
              <a:rPr lang="es-ES" dirty="0" err="1"/>
              <a:t>Gràfica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l’error</a:t>
            </a:r>
            <a:r>
              <a:rPr lang="es-ES" dirty="0"/>
              <a:t> </a:t>
            </a:r>
            <a:r>
              <a:rPr lang="es-ES" dirty="0" err="1"/>
              <a:t>quadràtic</a:t>
            </a:r>
            <a:r>
              <a:rPr lang="es-ES" dirty="0"/>
              <a:t> </a:t>
            </a:r>
            <a:r>
              <a:rPr lang="es-ES" dirty="0" err="1"/>
              <a:t>mitjà</a:t>
            </a:r>
            <a:r>
              <a:rPr lang="es-ES" dirty="0"/>
              <a:t> respecte a </a:t>
            </a:r>
            <a:r>
              <a:rPr lang="es-ES" dirty="0" err="1"/>
              <a:t>l’atribut</a:t>
            </a:r>
            <a:r>
              <a:rPr lang="es-ES" dirty="0"/>
              <a:t> ‘</a:t>
            </a:r>
            <a:r>
              <a:rPr lang="es-ES" dirty="0" err="1"/>
              <a:t>density</a:t>
            </a:r>
            <a:r>
              <a:rPr lang="es-ES" dirty="0"/>
              <a:t>’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5783A93-DEBB-8346-B4CC-77FC22FE0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26935" y="2202425"/>
            <a:ext cx="4339656" cy="1082697"/>
          </a:xfrm>
        </p:spPr>
        <p:txBody>
          <a:bodyPr/>
          <a:lstStyle/>
          <a:p>
            <a:r>
              <a:rPr lang="es-ES" dirty="0" err="1"/>
              <a:t>Gràfica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l’error</a:t>
            </a:r>
            <a:r>
              <a:rPr lang="es-ES" dirty="0"/>
              <a:t> </a:t>
            </a:r>
            <a:r>
              <a:rPr lang="es-ES" dirty="0" err="1"/>
              <a:t>quadràtic</a:t>
            </a:r>
            <a:r>
              <a:rPr lang="es-ES" dirty="0"/>
              <a:t> </a:t>
            </a:r>
            <a:r>
              <a:rPr lang="es-ES" dirty="0" err="1"/>
              <a:t>mitjà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dades</a:t>
            </a:r>
            <a:r>
              <a:rPr lang="es-ES" dirty="0"/>
              <a:t> </a:t>
            </a:r>
            <a:r>
              <a:rPr lang="es-ES" dirty="0" err="1"/>
              <a:t>estandaritzades</a:t>
            </a:r>
            <a:r>
              <a:rPr lang="es-ES" dirty="0"/>
              <a:t> 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56AA105-824E-9C4F-8BCB-F0C7D8B50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6" r="8897"/>
          <a:stretch/>
        </p:blipFill>
        <p:spPr bwMode="auto">
          <a:xfrm>
            <a:off x="2096535" y="3293883"/>
            <a:ext cx="4343400" cy="1864082"/>
          </a:xfrm>
          <a:prstGeom prst="round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17C10A91-BFEF-B348-A4EB-6D86707850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 r="8972"/>
          <a:stretch/>
        </p:blipFill>
        <p:spPr bwMode="auto">
          <a:xfrm>
            <a:off x="7165974" y="3285122"/>
            <a:ext cx="4338637" cy="18728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901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BFDEBE4-6D0B-4E32-A69A-1079C7FE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FB518B7F-CF48-433C-AA57-157C34E0A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FB9EFC3A-D719-4FB9-87E7-57474CF37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769DD491-3671-490F-9667-07966605E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13D25D0-2024-4EDB-89BC-FA05840FC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A78977A8-2616-4955-9EEA-492AF3272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78792ECD-F490-4F4E-8689-08022983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DAD6871B-0976-4ED8-A9FD-F7991F8AE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777FAA8B-359C-4F5E-820A-E288A290B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99321D8C-E7E5-414A-9567-99134586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51561177-2C59-4E28-A7B2-FA020FC6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CA379383-3FCE-468C-BE8C-F7A0AC443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600C78B7-5559-45D1-8AE1-D738BD5F6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FFD28A6-B7DD-492C-9E44-04298154A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92DEDB78-8E53-46D3-B73D-7295C243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9ADA7734-AC5B-484F-B69D-5BDD9FC1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33FC58F8-ABC3-4351-A1A0-42D73D3A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DA14CDF0-30C6-412F-9A45-97B22D911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86C395E9-5522-4CCC-84DA-CEDB0DFBE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C7521959-0DFD-4BD9-A1F6-2045C0FEB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3">
              <a:extLst>
                <a:ext uri="{FF2B5EF4-FFF2-40B4-BE49-F238E27FC236}">
                  <a16:creationId xmlns:a16="http://schemas.microsoft.com/office/drawing/2014/main" id="{2A6FFD27-E352-40A7-A517-F6A6E5BE6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F3D6C508-E830-43F2-A588-D0E739753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3C7FB8AA-F34F-4A6D-BFD9-1AC5FEF68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30475DE6-8AFA-4C6C-9A13-529845D4E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5DA0DA49-B8A7-4D74-B566-415AF761A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F28724B4-2FDD-43D2-9E97-2A7CAC84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AA71026-F7BC-4FE2-AE4B-AAF2AD4F0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C23F13B8-94FF-42D1-AAC0-06B353B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C096C3A2-574C-487E-844F-D87A099C9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B62D6EB-D3E2-0946-8AE4-9675F51C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RESULTATS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AE3B247-452D-4485-A4E6-1A70C87A5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F4CA54-4D39-5A15-6AC2-C2E679A98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C8A14"/>
              </a:buClr>
            </a:pPr>
            <a:r>
              <a:rPr lang="en-US" sz="1400"/>
              <a:t>L’atribut amb més correlació és ‘fixed acidity’, el qual obté molt bons resultats</a:t>
            </a:r>
          </a:p>
          <a:p>
            <a:pPr marL="0" indent="0">
              <a:buClr>
                <a:srgbClr val="FC8A14"/>
              </a:buClr>
            </a:pPr>
            <a:endParaRPr lang="en-US" sz="1400"/>
          </a:p>
        </p:txBody>
      </p:sp>
      <p:pic>
        <p:nvPicPr>
          <p:cNvPr id="10" name="Marcador de contenido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B4084F6-930D-1E4E-A255-F5884D25F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652993"/>
            <a:ext cx="3360173" cy="2520128"/>
          </a:xfrm>
          <a:prstGeom prst="rect">
            <a:avLst/>
          </a:prstGeom>
          <a:noFill/>
        </p:spPr>
      </p:pic>
      <p:pic>
        <p:nvPicPr>
          <p:cNvPr id="11" name="Marcador de contenido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DE0CE7F-C441-7742-A59A-3F2C6E9EC1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3359810"/>
            <a:ext cx="3360173" cy="2520129"/>
          </a:xfrm>
          <a:prstGeom prst="rect">
            <a:avLst/>
          </a:prstGeom>
          <a:noFill/>
        </p:spPr>
      </p:pic>
      <p:pic>
        <p:nvPicPr>
          <p:cNvPr id="12" name="Imagen 11" descr="Gráfico&#10;&#10;Descripción generada automáticamente">
            <a:extLst>
              <a:ext uri="{FF2B5EF4-FFF2-40B4-BE49-F238E27FC236}">
                <a16:creationId xmlns:a16="http://schemas.microsoft.com/office/drawing/2014/main" id="{AB5C200B-A2E0-8741-9561-C40843381D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2" t="32301" r="46005" b="27586"/>
          <a:stretch/>
        </p:blipFill>
        <p:spPr bwMode="auto">
          <a:xfrm>
            <a:off x="8178194" y="1772700"/>
            <a:ext cx="3394926" cy="298753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8" name="Freeform 11">
            <a:extLst>
              <a:ext uri="{FF2B5EF4-FFF2-40B4-BE49-F238E27FC236}">
                <a16:creationId xmlns:a16="http://schemas.microsoft.com/office/drawing/2014/main" id="{9E41DCD8-A9E0-41E5-9032-FF0D25B5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9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0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3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4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7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8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3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4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6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7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8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2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95756-2710-BF4E-8341-C59ED5C5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dirty="0">
                <a:solidFill>
                  <a:schemeClr val="tx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BB75B1-03F3-3A4E-9938-1D5A9F2E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a-ES" sz="1800" dirty="0">
                <a:solidFill>
                  <a:schemeClr val="tx2">
                    <a:lumMod val="75000"/>
                  </a:schemeClr>
                </a:solidFill>
              </a:rPr>
              <a:t>Anàlisi d’un </a:t>
            </a:r>
            <a:r>
              <a:rPr lang="ca-ES" sz="1800" dirty="0" err="1">
                <a:solidFill>
                  <a:schemeClr val="tx2">
                    <a:lumMod val="75000"/>
                  </a:schemeClr>
                </a:solidFill>
              </a:rPr>
              <a:t>dataset</a:t>
            </a:r>
            <a:endParaRPr lang="ca-E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a-ES" sz="1800" dirty="0">
                <a:solidFill>
                  <a:schemeClr val="tx2">
                    <a:lumMod val="75000"/>
                  </a:schemeClr>
                </a:solidFill>
              </a:rPr>
              <a:t>Us de 2 mètodes per modificar dades</a:t>
            </a:r>
          </a:p>
          <a:p>
            <a:r>
              <a:rPr lang="ca-ES" sz="1800" dirty="0">
                <a:solidFill>
                  <a:schemeClr val="tx2">
                    <a:lumMod val="75000"/>
                  </a:schemeClr>
                </a:solidFill>
              </a:rPr>
              <a:t>Manera més eficient de realitzar regressions lineals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19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E9C85-4C23-664C-9978-73E5E841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074" y="596647"/>
            <a:ext cx="8911687" cy="1280890"/>
          </a:xfrm>
        </p:spPr>
        <p:txBody>
          <a:bodyPr/>
          <a:lstStyle/>
          <a:p>
            <a:r>
              <a:rPr lang="es-ES" dirty="0"/>
              <a:t>PLANTEJAMENT DE 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85E2C5-3054-5348-9B36-A082E2EE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436" y="3429000"/>
            <a:ext cx="8911687" cy="576262"/>
          </a:xfrm>
        </p:spPr>
        <p:txBody>
          <a:bodyPr/>
          <a:lstStyle/>
          <a:p>
            <a:r>
              <a:rPr lang="es-ES" sz="1800" dirty="0"/>
              <a:t>Taula </a:t>
            </a:r>
            <a:r>
              <a:rPr lang="es-ES" sz="1800" dirty="0" err="1"/>
              <a:t>obtinguda</a:t>
            </a:r>
            <a:r>
              <a:rPr lang="es-ES" sz="1800" dirty="0"/>
              <a:t> </a:t>
            </a:r>
            <a:r>
              <a:rPr lang="es-ES" sz="1800" dirty="0" err="1"/>
              <a:t>amb</a:t>
            </a:r>
            <a:r>
              <a:rPr lang="es-ES" sz="1800" dirty="0"/>
              <a:t> la </a:t>
            </a:r>
            <a:r>
              <a:rPr lang="es-ES" sz="1800" dirty="0" err="1"/>
              <a:t>funció</a:t>
            </a:r>
            <a:r>
              <a:rPr lang="es-ES" sz="1800" dirty="0"/>
              <a:t> describe() de la </a:t>
            </a:r>
            <a:r>
              <a:rPr lang="es-ES" sz="1800" dirty="0" err="1"/>
              <a:t>llibreria</a:t>
            </a:r>
            <a:r>
              <a:rPr lang="es-ES" sz="1800" dirty="0"/>
              <a:t> pandas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987259-6069-7E4C-8390-C294D1F1A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81436" y="1373133"/>
            <a:ext cx="8495729" cy="576262"/>
          </a:xfrm>
        </p:spPr>
        <p:txBody>
          <a:bodyPr/>
          <a:lstStyle/>
          <a:p>
            <a:r>
              <a:rPr lang="es-ES" sz="1800" dirty="0"/>
              <a:t>Taula de les </a:t>
            </a:r>
            <a:r>
              <a:rPr lang="es-ES" sz="1800" dirty="0" err="1"/>
              <a:t>primeres</a:t>
            </a:r>
            <a:r>
              <a:rPr lang="es-ES" sz="1800" dirty="0"/>
              <a:t> 5 </a:t>
            </a:r>
            <a:r>
              <a:rPr lang="es-ES" sz="1800" dirty="0" err="1"/>
              <a:t>mostres</a:t>
            </a:r>
            <a:r>
              <a:rPr lang="es-ES" sz="1800" dirty="0"/>
              <a:t> de la BD i </a:t>
            </a:r>
            <a:r>
              <a:rPr lang="es-ES" sz="1800" dirty="0" err="1"/>
              <a:t>els</a:t>
            </a:r>
            <a:r>
              <a:rPr lang="es-ES" sz="1800" dirty="0"/>
              <a:t> </a:t>
            </a:r>
            <a:r>
              <a:rPr lang="es-ES" sz="1800" dirty="0" err="1"/>
              <a:t>seus</a:t>
            </a:r>
            <a:r>
              <a:rPr lang="es-ES" sz="1800" dirty="0"/>
              <a:t> </a:t>
            </a:r>
            <a:r>
              <a:rPr lang="es-ES" sz="1800" dirty="0" err="1"/>
              <a:t>respectius</a:t>
            </a:r>
            <a:r>
              <a:rPr lang="es-ES" sz="1800" dirty="0"/>
              <a:t> </a:t>
            </a:r>
            <a:r>
              <a:rPr lang="es-ES" sz="1800" dirty="0" err="1"/>
              <a:t>valors</a:t>
            </a:r>
            <a:r>
              <a:rPr lang="es-ES" sz="1800" dirty="0"/>
              <a:t>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627CC12-6508-FF4C-A756-06D81678D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38514" y="4148977"/>
            <a:ext cx="7539179" cy="187560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FD74B792-0128-7A4E-A08C-4C8E5A8289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981436" y="2021252"/>
            <a:ext cx="7653337" cy="12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2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29607-373F-384F-8439-A2DB32FA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558" y="4644478"/>
            <a:ext cx="8915400" cy="618897"/>
          </a:xfrm>
        </p:spPr>
        <p:txBody>
          <a:bodyPr>
            <a:normAutofit fontScale="90000"/>
          </a:bodyPr>
          <a:lstStyle/>
          <a:p>
            <a:b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Taula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d’informació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sobre las variables 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Marcador de contenido 7">
            <a:extLst>
              <a:ext uri="{FF2B5EF4-FFF2-40B4-BE49-F238E27FC236}">
                <a16:creationId xmlns:a16="http://schemas.microsoft.com/office/drawing/2014/main" id="{1ACC81EA-387B-FE44-A255-18405EF98BCE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098573551"/>
              </p:ext>
            </p:extLst>
          </p:nvPr>
        </p:nvGraphicFramePr>
        <p:xfrm>
          <a:off x="3440558" y="1204698"/>
          <a:ext cx="7212710" cy="3439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2753">
                  <a:extLst>
                    <a:ext uri="{9D8B030D-6E8A-4147-A177-3AD203B41FA5}">
                      <a16:colId xmlns:a16="http://schemas.microsoft.com/office/drawing/2014/main" val="2259068653"/>
                    </a:ext>
                  </a:extLst>
                </a:gridCol>
                <a:gridCol w="1802753">
                  <a:extLst>
                    <a:ext uri="{9D8B030D-6E8A-4147-A177-3AD203B41FA5}">
                      <a16:colId xmlns:a16="http://schemas.microsoft.com/office/drawing/2014/main" val="2122382406"/>
                    </a:ext>
                  </a:extLst>
                </a:gridCol>
                <a:gridCol w="1803602">
                  <a:extLst>
                    <a:ext uri="{9D8B030D-6E8A-4147-A177-3AD203B41FA5}">
                      <a16:colId xmlns:a16="http://schemas.microsoft.com/office/drawing/2014/main" val="3707287630"/>
                    </a:ext>
                  </a:extLst>
                </a:gridCol>
                <a:gridCol w="1803602">
                  <a:extLst>
                    <a:ext uri="{9D8B030D-6E8A-4147-A177-3AD203B41FA5}">
                      <a16:colId xmlns:a16="http://schemas.microsoft.com/office/drawing/2014/main" val="3857164485"/>
                    </a:ext>
                  </a:extLst>
                </a:gridCol>
              </a:tblGrid>
              <a:tr h="227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Nom Variable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Tipus de dada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Rang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Tipus de variable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865418327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fixed acidity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(4,600 – 15,900)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618476716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volatile acidity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(0,120 – 1,580)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780680712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citric acid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Float64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 – 1)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624421920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residual sugar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(0,900 – 15,500)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39782282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chlorides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(0,012 – 0,611)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134608863"/>
                  </a:ext>
                </a:extLst>
              </a:tr>
              <a:tr h="467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free sulfur dioxide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Int64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(1 – 72)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Discreta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035557838"/>
                  </a:ext>
                </a:extLst>
              </a:tr>
              <a:tr h="467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total sulfur dioxide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Int64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(6 – 289)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Discreta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1764063871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density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(0,990 – 1,004)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760834953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pH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(2,740 – 4,010)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Continua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1332514295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sulphates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(0,330 – 2,000)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749862297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alcohol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(8,400 – 14,900)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809905380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quality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Int64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(3 – 8)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Discreta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363078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9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9C1CD-93B3-7C43-AB82-3F780EA5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779753"/>
            <a:ext cx="5122652" cy="1259894"/>
          </a:xfrm>
        </p:spPr>
        <p:txBody>
          <a:bodyPr>
            <a:normAutofit/>
          </a:bodyPr>
          <a:lstStyle/>
          <a:p>
            <a:r>
              <a:rPr lang="ca-ES" dirty="0"/>
              <a:t>COMPRENSIÓ DELS ATRIBUTS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53F70E-0DD1-B3AE-51E7-F10B7C3C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628899"/>
            <a:ext cx="5122652" cy="2819401"/>
          </a:xfrm>
        </p:spPr>
        <p:txBody>
          <a:bodyPr>
            <a:normAutofit/>
          </a:bodyPr>
          <a:lstStyle/>
          <a:p>
            <a:pPr>
              <a:buClr>
                <a:srgbClr val="6AA9D1"/>
              </a:buClr>
            </a:pPr>
            <a:r>
              <a:rPr lang="ca-ES" dirty="0"/>
              <a:t>Gràfiques generades amb la funció </a:t>
            </a:r>
            <a:r>
              <a:rPr lang="ca-ES" dirty="0" err="1"/>
              <a:t>plairplot</a:t>
            </a:r>
            <a:r>
              <a:rPr lang="ca-ES" dirty="0"/>
              <a:t>() de la llibreria </a:t>
            </a:r>
            <a:r>
              <a:rPr lang="ca-ES" dirty="0" err="1"/>
              <a:t>seaborn</a:t>
            </a:r>
            <a:endParaRPr lang="ca-ES" dirty="0"/>
          </a:p>
          <a:p>
            <a:pPr>
              <a:buClr>
                <a:srgbClr val="6AA9D1"/>
              </a:buClr>
            </a:pPr>
            <a:r>
              <a:rPr lang="ca-ES" dirty="0"/>
              <a:t>Hipòtesis: atributs ‘</a:t>
            </a:r>
            <a:r>
              <a:rPr lang="ca-ES" dirty="0" err="1"/>
              <a:t>density</a:t>
            </a:r>
            <a:r>
              <a:rPr lang="ca-ES" dirty="0"/>
              <a:t>’ i ‘pH’ segueixen una distribució Gaussiana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23A8D57-ADCB-7949-9A7A-751908B0F9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4752" y="645106"/>
            <a:ext cx="5486852" cy="5486852"/>
          </a:xfrm>
          <a:prstGeom prst="rect">
            <a:avLst/>
          </a:prstGeom>
          <a:noFill/>
        </p:spPr>
      </p:pic>
      <p:sp>
        <p:nvSpPr>
          <p:cNvPr id="19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F9FCD-65D0-5649-A12C-082E6F4F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8562" y="682396"/>
            <a:ext cx="6738603" cy="576262"/>
          </a:xfrm>
        </p:spPr>
        <p:txBody>
          <a:bodyPr/>
          <a:lstStyle/>
          <a:p>
            <a:r>
              <a:rPr lang="es-ES" dirty="0" err="1"/>
              <a:t>Gràfica</a:t>
            </a:r>
            <a:r>
              <a:rPr lang="es-ES" dirty="0"/>
              <a:t> de la </a:t>
            </a:r>
            <a:r>
              <a:rPr lang="es-ES" dirty="0" err="1"/>
              <a:t>distribució</a:t>
            </a:r>
            <a:r>
              <a:rPr lang="es-ES" dirty="0"/>
              <a:t> de </a:t>
            </a:r>
            <a:r>
              <a:rPr lang="es-ES" dirty="0" err="1"/>
              <a:t>l’atribut</a:t>
            </a:r>
            <a:r>
              <a:rPr lang="es-ES" dirty="0"/>
              <a:t> ‘pH’.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0D0AE2-8CDD-CF49-B9C0-417BCFB50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68562" y="3689831"/>
            <a:ext cx="7112862" cy="473870"/>
          </a:xfrm>
        </p:spPr>
        <p:txBody>
          <a:bodyPr/>
          <a:lstStyle/>
          <a:p>
            <a:r>
              <a:rPr lang="es-ES" dirty="0" err="1"/>
              <a:t>Gràfica</a:t>
            </a:r>
            <a:r>
              <a:rPr lang="es-ES" dirty="0"/>
              <a:t> de la </a:t>
            </a:r>
            <a:r>
              <a:rPr lang="es-ES" dirty="0" err="1"/>
              <a:t>distribució</a:t>
            </a:r>
            <a:r>
              <a:rPr lang="es-ES" dirty="0"/>
              <a:t> de </a:t>
            </a:r>
            <a:r>
              <a:rPr lang="es-ES" dirty="0" err="1"/>
              <a:t>l’atribut</a:t>
            </a:r>
            <a:r>
              <a:rPr lang="es-ES" dirty="0"/>
              <a:t> ‘</a:t>
            </a:r>
            <a:r>
              <a:rPr lang="es-ES" dirty="0" err="1"/>
              <a:t>density</a:t>
            </a:r>
            <a:r>
              <a:rPr lang="es-ES" dirty="0"/>
              <a:t>’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FE862EF-E943-0943-9859-A2AABE136A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28" y="1259852"/>
            <a:ext cx="6105028" cy="216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636B574-9E99-1E4C-AAFC-2CD4459382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28" y="4163701"/>
            <a:ext cx="5970937" cy="2216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9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0B18AD-E619-CA4D-A812-69E72B8A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795910"/>
            <a:ext cx="7346200" cy="1259894"/>
          </a:xfrm>
        </p:spPr>
        <p:txBody>
          <a:bodyPr>
            <a:normAutofit/>
          </a:bodyPr>
          <a:lstStyle/>
          <a:p>
            <a:r>
              <a:rPr lang="es-ES" dirty="0"/>
              <a:t>MATRIUS DE CORRELACIÓ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00CF405-21F8-994B-B0C5-691383C12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0"/>
          <a:stretch/>
        </p:blipFill>
        <p:spPr bwMode="auto">
          <a:xfrm>
            <a:off x="783038" y="1743573"/>
            <a:ext cx="5582144" cy="38546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839585-9E8D-B94B-BA4C-BBBB97400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2"/>
          <a:stretch/>
        </p:blipFill>
        <p:spPr bwMode="auto">
          <a:xfrm>
            <a:off x="6365182" y="1743572"/>
            <a:ext cx="5550584" cy="38546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662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9D230-CBCE-2348-BCFA-2ECA2E31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CONTRUCCIÓ DEL REGRESSOR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6AF39-CC2E-EC40-9202-121DCCBC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SELECCIÓ D’ATRIBUTS: ‘DENSITY’ COM A ATRIBUT OBJECTIU</a:t>
            </a:r>
          </a:p>
        </p:txBody>
      </p:sp>
    </p:spTree>
    <p:extLst>
      <p:ext uri="{BB962C8B-B14F-4D97-AF65-F5344CB8AC3E}">
        <p14:creationId xmlns:p14="http://schemas.microsoft.com/office/powerpoint/2010/main" val="106296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42E3715-5126-AE48-99D6-DE3712218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421032"/>
            <a:ext cx="3400481" cy="2550359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43B5381-FAB8-9347-B15F-B751102F8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2260" y="3883282"/>
            <a:ext cx="3403203" cy="2552400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A3D732E-21D1-004B-955F-3B6441858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4996" y="420216"/>
            <a:ext cx="3401568" cy="2551175"/>
          </a:xfrm>
          <a:prstGeom prst="rect">
            <a:avLst/>
          </a:prstGeom>
          <a:noFill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B66C8CE-CD74-1B4D-9DAC-35BB4BE0A2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4996" y="3883282"/>
            <a:ext cx="3401568" cy="2551174"/>
          </a:xfrm>
          <a:prstGeom prst="rect">
            <a:avLst/>
          </a:prstGeom>
          <a:noFill/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D150D1B-D597-C449-9CBA-3CD187A80F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3883282"/>
            <a:ext cx="3403203" cy="2552400"/>
          </a:xfrm>
          <a:prstGeom prst="rect">
            <a:avLst/>
          </a:prstGeom>
          <a:noFill/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E1E756-621B-764D-A2EF-D2C121B7AE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2260" y="420216"/>
            <a:ext cx="3401568" cy="2551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36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7EDADB-A6AA-C048-BD15-7D1634C84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0726" y="3681568"/>
            <a:ext cx="3390957" cy="2543217"/>
          </a:xfrm>
          <a:prstGeom prst="round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B685D36-9853-E145-A474-A5354D9409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9307" y="643467"/>
            <a:ext cx="3390957" cy="2543217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308337E1-3C80-1E42-8BB1-C7FC7FF658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7199" y="643467"/>
            <a:ext cx="3394484" cy="2545862"/>
          </a:xfrm>
          <a:prstGeom prst="round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CDE5F4-DB95-1A44-8E9C-AAD3C3106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2473" y="3671316"/>
            <a:ext cx="3404625" cy="2553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28356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{D1AFF53F-F1BC-DD40-AD63-3D20F1B53F72}tf10001069</Template>
  <TotalTime>722</TotalTime>
  <Words>316</Words>
  <Application>Microsoft Macintosh PowerPoint</Application>
  <PresentationFormat>Panorámica</PresentationFormat>
  <Paragraphs>81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Espiral</vt:lpstr>
      <vt:lpstr>PRÀCTICA 1:REGRESSIÓ RED WINE QUALITY DATASET</vt:lpstr>
      <vt:lpstr>PLANTEJAMENT DE DADES</vt:lpstr>
      <vt:lpstr> Taula d’informació sobre las variables </vt:lpstr>
      <vt:lpstr>COMPRENSIÓ DELS ATRIBUTS</vt:lpstr>
      <vt:lpstr>Presentación de PowerPoint</vt:lpstr>
      <vt:lpstr>MATRIUS DE CORRELACIÓ</vt:lpstr>
      <vt:lpstr>CONTRUCCIÓ DEL REGRESSOR LINEAL</vt:lpstr>
      <vt:lpstr>Presentación de PowerPoint</vt:lpstr>
      <vt:lpstr>Presentación de PowerPoint</vt:lpstr>
      <vt:lpstr>Presentación de PowerPoint</vt:lpstr>
      <vt:lpstr>PRIMERES REGRESSIONS</vt:lpstr>
      <vt:lpstr>GRÀFIQUES AMB VALORS MSE</vt:lpstr>
      <vt:lpstr>RESULTATS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PRÀCTICA 1:REGRESSIÓ RED WINE QUALITY DATASET</dc:title>
  <dc:creator>Laia Rubio Castro</dc:creator>
  <cp:lastModifiedBy>Laia Rubio Castro</cp:lastModifiedBy>
  <cp:revision>7</cp:revision>
  <dcterms:created xsi:type="dcterms:W3CDTF">2022-10-11T08:51:52Z</dcterms:created>
  <dcterms:modified xsi:type="dcterms:W3CDTF">2022-10-12T18:32:27Z</dcterms:modified>
</cp:coreProperties>
</file>