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4" r:id="rId1"/>
  </p:sldMasterIdLst>
  <p:sldIdLst>
    <p:sldId id="256" r:id="rId2"/>
    <p:sldId id="257" r:id="rId3"/>
    <p:sldId id="259" r:id="rId4"/>
    <p:sldId id="258" r:id="rId5"/>
    <p:sldId id="261" r:id="rId6"/>
    <p:sldId id="263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75"/>
  </p:normalViewPr>
  <p:slideViewPr>
    <p:cSldViewPr snapToGrid="0" snapToObjects="1">
      <p:cViewPr>
        <p:scale>
          <a:sx n="103" d="100"/>
          <a:sy n="103" d="100"/>
        </p:scale>
        <p:origin x="89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93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981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692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391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0137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748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812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77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652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597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199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651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312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015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72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01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774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3CD8F-E125-2240-8874-A3B88F410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297609"/>
            <a:ext cx="8915399" cy="2262781"/>
          </a:xfrm>
        </p:spPr>
        <p:txBody>
          <a:bodyPr>
            <a:normAutofit/>
          </a:bodyPr>
          <a:lstStyle/>
          <a:p>
            <a:r>
              <a:rPr lang="es-ES" dirty="0"/>
              <a:t>PRÀCTICA 1:REGRESSIÓ</a:t>
            </a:r>
            <a:br>
              <a:rPr lang="es-ES" dirty="0"/>
            </a:br>
            <a:r>
              <a:rPr lang="es-ES" sz="3200" dirty="0"/>
              <a:t>RED WINE QUALITY DATASET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327A05-D2A3-5A48-A2E3-2888795A23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r"/>
            <a:r>
              <a:rPr lang="es-ES" sz="1800" dirty="0" err="1">
                <a:solidFill>
                  <a:srgbClr val="4472C4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Grup</a:t>
            </a:r>
            <a:r>
              <a:rPr lang="es-ES" sz="18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105</a:t>
            </a:r>
            <a:endParaRPr lang="es-ES" sz="18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r"/>
            <a:r>
              <a:rPr lang="es-ES" sz="18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Laia Rubio – NIU:1600830</a:t>
            </a:r>
            <a:endParaRPr lang="es-ES" sz="18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r"/>
            <a:r>
              <a:rPr lang="es-ES" sz="18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Erik Villarreal – NIU:1599119</a:t>
            </a:r>
            <a:endParaRPr lang="es-ES" sz="18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r"/>
            <a:r>
              <a:rPr lang="es-ES" sz="18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Raúl Villar – NIU:1596830</a:t>
            </a:r>
            <a:endParaRPr lang="es-ES" sz="18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2079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498BF4BE-85F0-2F47-B7D8-23068C325B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43820" y="2114593"/>
            <a:ext cx="3517119" cy="2637838"/>
          </a:xfrm>
          <a:prstGeom prst="rect">
            <a:avLst/>
          </a:prstGeom>
          <a:noFill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152BBC75-F047-DB44-9745-FD35EFAADF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0676" y="2099423"/>
            <a:ext cx="3537345" cy="2653008"/>
          </a:xfrm>
          <a:prstGeom prst="rect">
            <a:avLst/>
          </a:prstGeom>
          <a:noFill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A2D8EEC4-ABDC-1041-91CE-043E9FB510D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4"/>
          <a:stretch/>
        </p:blipFill>
        <p:spPr bwMode="auto">
          <a:xfrm>
            <a:off x="753954" y="2114593"/>
            <a:ext cx="3263747" cy="26378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98152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8E9C85-4C23-664C-9978-73E5E8417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2074" y="596647"/>
            <a:ext cx="8911687" cy="1280890"/>
          </a:xfrm>
        </p:spPr>
        <p:txBody>
          <a:bodyPr/>
          <a:lstStyle/>
          <a:p>
            <a:r>
              <a:rPr lang="es-ES" dirty="0"/>
              <a:t>PLANTEJAMENT DE DADES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85E2C5-3054-5348-9B36-A082E2EEC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81436" y="3429000"/>
            <a:ext cx="8911687" cy="576262"/>
          </a:xfrm>
        </p:spPr>
        <p:txBody>
          <a:bodyPr/>
          <a:lstStyle/>
          <a:p>
            <a:r>
              <a:rPr lang="es-ES" sz="1800" dirty="0"/>
              <a:t>Taula </a:t>
            </a:r>
            <a:r>
              <a:rPr lang="es-ES" sz="1800" dirty="0" err="1"/>
              <a:t>obtinguda</a:t>
            </a:r>
            <a:r>
              <a:rPr lang="es-ES" sz="1800" dirty="0"/>
              <a:t> </a:t>
            </a:r>
            <a:r>
              <a:rPr lang="es-ES" sz="1800" dirty="0" err="1"/>
              <a:t>amb</a:t>
            </a:r>
            <a:r>
              <a:rPr lang="es-ES" sz="1800" dirty="0"/>
              <a:t> la </a:t>
            </a:r>
            <a:r>
              <a:rPr lang="es-ES" sz="1800" dirty="0" err="1"/>
              <a:t>funció</a:t>
            </a:r>
            <a:r>
              <a:rPr lang="es-ES" sz="1800" dirty="0"/>
              <a:t> describe() de la </a:t>
            </a:r>
            <a:r>
              <a:rPr lang="es-ES" sz="1800" dirty="0" err="1"/>
              <a:t>llibreria</a:t>
            </a:r>
            <a:r>
              <a:rPr lang="es-ES" sz="1800" dirty="0"/>
              <a:t> pandas 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F987259-6069-7E4C-8390-C294D1F1AA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81436" y="1373133"/>
            <a:ext cx="8495729" cy="576262"/>
          </a:xfrm>
        </p:spPr>
        <p:txBody>
          <a:bodyPr/>
          <a:lstStyle/>
          <a:p>
            <a:r>
              <a:rPr lang="es-ES" sz="1800" dirty="0"/>
              <a:t>Taula de les </a:t>
            </a:r>
            <a:r>
              <a:rPr lang="es-ES" sz="1800" dirty="0" err="1"/>
              <a:t>primeres</a:t>
            </a:r>
            <a:r>
              <a:rPr lang="es-ES" sz="1800" dirty="0"/>
              <a:t> 5 </a:t>
            </a:r>
            <a:r>
              <a:rPr lang="es-ES" sz="1800" dirty="0" err="1"/>
              <a:t>mostres</a:t>
            </a:r>
            <a:r>
              <a:rPr lang="es-ES" sz="1800" dirty="0"/>
              <a:t> de la BD i </a:t>
            </a:r>
            <a:r>
              <a:rPr lang="es-ES" sz="1800" dirty="0" err="1"/>
              <a:t>els</a:t>
            </a:r>
            <a:r>
              <a:rPr lang="es-ES" sz="1800" dirty="0"/>
              <a:t> </a:t>
            </a:r>
            <a:r>
              <a:rPr lang="es-ES" sz="1800" dirty="0" err="1"/>
              <a:t>seus</a:t>
            </a:r>
            <a:r>
              <a:rPr lang="es-ES" sz="1800" dirty="0"/>
              <a:t> </a:t>
            </a:r>
            <a:r>
              <a:rPr lang="es-ES" sz="1800" dirty="0" err="1"/>
              <a:t>respectius</a:t>
            </a:r>
            <a:r>
              <a:rPr lang="es-ES" sz="1800" dirty="0"/>
              <a:t> </a:t>
            </a:r>
            <a:r>
              <a:rPr lang="es-ES" sz="1800" dirty="0" err="1"/>
              <a:t>valors</a:t>
            </a:r>
            <a:r>
              <a:rPr lang="es-ES" sz="1800" dirty="0"/>
              <a:t> 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8627CC12-6508-FF4C-A756-06D81678DB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38514" y="4148977"/>
            <a:ext cx="7539179" cy="1875600"/>
          </a:xfrm>
          <a:prstGeom prst="rect">
            <a:avLst/>
          </a:prstGeom>
        </p:spPr>
      </p:pic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FD74B792-0128-7A4E-A08C-4C8E5A82897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2981436" y="2021252"/>
            <a:ext cx="7653337" cy="126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923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629607-373F-384F-8439-A2DB32FA5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0558" y="4644478"/>
            <a:ext cx="8915400" cy="618897"/>
          </a:xfrm>
        </p:spPr>
        <p:txBody>
          <a:bodyPr>
            <a:normAutofit fontScale="90000"/>
          </a:bodyPr>
          <a:lstStyle/>
          <a:p>
            <a:br>
              <a:rPr lang="es-E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Taula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d’informació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sobre las variables </a:t>
            </a:r>
            <a:endParaRPr lang="es-ES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Marcador de contenido 7">
            <a:extLst>
              <a:ext uri="{FF2B5EF4-FFF2-40B4-BE49-F238E27FC236}">
                <a16:creationId xmlns:a16="http://schemas.microsoft.com/office/drawing/2014/main" id="{1ACC81EA-387B-FE44-A255-18405EF98BCE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1098573551"/>
              </p:ext>
            </p:extLst>
          </p:nvPr>
        </p:nvGraphicFramePr>
        <p:xfrm>
          <a:off x="3440558" y="1204698"/>
          <a:ext cx="7212710" cy="34397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2753">
                  <a:extLst>
                    <a:ext uri="{9D8B030D-6E8A-4147-A177-3AD203B41FA5}">
                      <a16:colId xmlns:a16="http://schemas.microsoft.com/office/drawing/2014/main" val="2259068653"/>
                    </a:ext>
                  </a:extLst>
                </a:gridCol>
                <a:gridCol w="1802753">
                  <a:extLst>
                    <a:ext uri="{9D8B030D-6E8A-4147-A177-3AD203B41FA5}">
                      <a16:colId xmlns:a16="http://schemas.microsoft.com/office/drawing/2014/main" val="2122382406"/>
                    </a:ext>
                  </a:extLst>
                </a:gridCol>
                <a:gridCol w="1803602">
                  <a:extLst>
                    <a:ext uri="{9D8B030D-6E8A-4147-A177-3AD203B41FA5}">
                      <a16:colId xmlns:a16="http://schemas.microsoft.com/office/drawing/2014/main" val="3707287630"/>
                    </a:ext>
                  </a:extLst>
                </a:gridCol>
                <a:gridCol w="1803602">
                  <a:extLst>
                    <a:ext uri="{9D8B030D-6E8A-4147-A177-3AD203B41FA5}">
                      <a16:colId xmlns:a16="http://schemas.microsoft.com/office/drawing/2014/main" val="3857164485"/>
                    </a:ext>
                  </a:extLst>
                </a:gridCol>
              </a:tblGrid>
              <a:tr h="2275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Nom Variable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Tipus de dada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Rang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Tipus de variable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extLst>
                  <a:ext uri="{0D108BD9-81ED-4DB2-BD59-A6C34878D82A}">
                    <a16:rowId xmlns:a16="http://schemas.microsoft.com/office/drawing/2014/main" val="2865418327"/>
                  </a:ext>
                </a:extLst>
              </a:tr>
              <a:tr h="2277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fixed acidity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Float64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 dirty="0">
                          <a:effectLst/>
                        </a:rPr>
                        <a:t>(4,600 – 15,900)</a:t>
                      </a:r>
                      <a:endParaRPr lang="es-E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Continua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extLst>
                  <a:ext uri="{0D108BD9-81ED-4DB2-BD59-A6C34878D82A}">
                    <a16:rowId xmlns:a16="http://schemas.microsoft.com/office/drawing/2014/main" val="2618476716"/>
                  </a:ext>
                </a:extLst>
              </a:tr>
              <a:tr h="2277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volatile acidity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Float64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(0,120 – 1,580)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Continua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extLst>
                  <a:ext uri="{0D108BD9-81ED-4DB2-BD59-A6C34878D82A}">
                    <a16:rowId xmlns:a16="http://schemas.microsoft.com/office/drawing/2014/main" val="2780680712"/>
                  </a:ext>
                </a:extLst>
              </a:tr>
              <a:tr h="2277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citric acid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 dirty="0">
                          <a:effectLst/>
                        </a:rPr>
                        <a:t>Float64</a:t>
                      </a:r>
                      <a:endParaRPr lang="es-E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(0 – 1)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Continua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extLst>
                  <a:ext uri="{0D108BD9-81ED-4DB2-BD59-A6C34878D82A}">
                    <a16:rowId xmlns:a16="http://schemas.microsoft.com/office/drawing/2014/main" val="624421920"/>
                  </a:ext>
                </a:extLst>
              </a:tr>
              <a:tr h="2277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residual sugar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Float64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(0,900 – 15,500)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Continua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extLst>
                  <a:ext uri="{0D108BD9-81ED-4DB2-BD59-A6C34878D82A}">
                    <a16:rowId xmlns:a16="http://schemas.microsoft.com/office/drawing/2014/main" val="39782282"/>
                  </a:ext>
                </a:extLst>
              </a:tr>
              <a:tr h="2277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chlorides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Float64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(0,012 – 0,611)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Continua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extLst>
                  <a:ext uri="{0D108BD9-81ED-4DB2-BD59-A6C34878D82A}">
                    <a16:rowId xmlns:a16="http://schemas.microsoft.com/office/drawing/2014/main" val="2134608863"/>
                  </a:ext>
                </a:extLst>
              </a:tr>
              <a:tr h="4674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free sulfur dioxide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Int64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(1 – 72)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Discreta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extLst>
                  <a:ext uri="{0D108BD9-81ED-4DB2-BD59-A6C34878D82A}">
                    <a16:rowId xmlns:a16="http://schemas.microsoft.com/office/drawing/2014/main" val="2035557838"/>
                  </a:ext>
                </a:extLst>
              </a:tr>
              <a:tr h="4674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total sulfur dioxide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Int64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(6 – 289)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Discreta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extLst>
                  <a:ext uri="{0D108BD9-81ED-4DB2-BD59-A6C34878D82A}">
                    <a16:rowId xmlns:a16="http://schemas.microsoft.com/office/drawing/2014/main" val="1764063871"/>
                  </a:ext>
                </a:extLst>
              </a:tr>
              <a:tr h="2277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density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Float64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(0,990 – 1,004)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Continua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extLst>
                  <a:ext uri="{0D108BD9-81ED-4DB2-BD59-A6C34878D82A}">
                    <a16:rowId xmlns:a16="http://schemas.microsoft.com/office/drawing/2014/main" val="2760834953"/>
                  </a:ext>
                </a:extLst>
              </a:tr>
              <a:tr h="2277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pH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Float64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(2,740 – 4,010)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 dirty="0">
                          <a:effectLst/>
                        </a:rPr>
                        <a:t>Continua</a:t>
                      </a:r>
                      <a:endParaRPr lang="es-E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extLst>
                  <a:ext uri="{0D108BD9-81ED-4DB2-BD59-A6C34878D82A}">
                    <a16:rowId xmlns:a16="http://schemas.microsoft.com/office/drawing/2014/main" val="1332514295"/>
                  </a:ext>
                </a:extLst>
              </a:tr>
              <a:tr h="2277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sulphates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Float64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(0,330 – 2,000)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Continua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extLst>
                  <a:ext uri="{0D108BD9-81ED-4DB2-BD59-A6C34878D82A}">
                    <a16:rowId xmlns:a16="http://schemas.microsoft.com/office/drawing/2014/main" val="749862297"/>
                  </a:ext>
                </a:extLst>
              </a:tr>
              <a:tr h="2277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alcohol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Float64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(8,400 – 14,900)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Continua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extLst>
                  <a:ext uri="{0D108BD9-81ED-4DB2-BD59-A6C34878D82A}">
                    <a16:rowId xmlns:a16="http://schemas.microsoft.com/office/drawing/2014/main" val="2809905380"/>
                  </a:ext>
                </a:extLst>
              </a:tr>
              <a:tr h="2277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quality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Int64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>
                          <a:effectLst/>
                        </a:rPr>
                        <a:t>(3 – 8)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a-ES" sz="900" dirty="0">
                          <a:effectLst/>
                        </a:rPr>
                        <a:t>Discreta</a:t>
                      </a:r>
                      <a:endParaRPr lang="es-E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5" marR="55165" marT="0" marB="0"/>
                </a:tc>
                <a:extLst>
                  <a:ext uri="{0D108BD9-81ED-4DB2-BD59-A6C34878D82A}">
                    <a16:rowId xmlns:a16="http://schemas.microsoft.com/office/drawing/2014/main" val="3630781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2197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84FD149-94B6-4257-AB5B-C478E6038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09C1CD-93B3-7C43-AB82-3F780EA54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779753"/>
            <a:ext cx="5122652" cy="1259894"/>
          </a:xfrm>
        </p:spPr>
        <p:txBody>
          <a:bodyPr>
            <a:normAutofit/>
          </a:bodyPr>
          <a:lstStyle/>
          <a:p>
            <a:r>
              <a:rPr lang="es-ES" dirty="0"/>
              <a:t>COMPRENCIÓ DELS ATRIBUTS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43F4F4-276D-4A4D-930A-0530386F9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553F70E-0DD1-B3AE-51E7-F10B7C3C4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628899"/>
            <a:ext cx="5122652" cy="2819401"/>
          </a:xfrm>
        </p:spPr>
        <p:txBody>
          <a:bodyPr>
            <a:normAutofit/>
          </a:bodyPr>
          <a:lstStyle/>
          <a:p>
            <a:pPr>
              <a:buClr>
                <a:srgbClr val="6AA9D1"/>
              </a:buClr>
            </a:pPr>
            <a:r>
              <a:rPr lang="en-US" dirty="0" err="1"/>
              <a:t>Gràfiques</a:t>
            </a:r>
            <a:r>
              <a:rPr lang="en-US" dirty="0"/>
              <a:t> </a:t>
            </a:r>
            <a:r>
              <a:rPr lang="en-US" dirty="0" err="1"/>
              <a:t>generades</a:t>
            </a:r>
            <a:r>
              <a:rPr lang="en-US" dirty="0"/>
              <a:t> </a:t>
            </a:r>
            <a:r>
              <a:rPr lang="en-US" dirty="0" err="1"/>
              <a:t>amb</a:t>
            </a:r>
            <a:r>
              <a:rPr lang="en-US" dirty="0"/>
              <a:t> la </a:t>
            </a:r>
            <a:r>
              <a:rPr lang="en-US" dirty="0" err="1"/>
              <a:t>funció</a:t>
            </a:r>
            <a:r>
              <a:rPr lang="en-US" dirty="0"/>
              <a:t> </a:t>
            </a:r>
            <a:r>
              <a:rPr lang="en-US" dirty="0" err="1"/>
              <a:t>plairplot</a:t>
            </a:r>
            <a:r>
              <a:rPr lang="en-US" dirty="0"/>
              <a:t>() de la </a:t>
            </a:r>
            <a:r>
              <a:rPr lang="en-US" dirty="0" err="1"/>
              <a:t>llibreria</a:t>
            </a:r>
            <a:r>
              <a:rPr lang="en-US" dirty="0"/>
              <a:t> seaborn</a:t>
            </a:r>
          </a:p>
          <a:p>
            <a:pPr>
              <a:buClr>
                <a:srgbClr val="6AA9D1"/>
              </a:buClr>
            </a:pPr>
            <a:r>
              <a:rPr lang="en-US" dirty="0" err="1"/>
              <a:t>Hipòtesis</a:t>
            </a:r>
            <a:r>
              <a:rPr lang="en-US" dirty="0"/>
              <a:t>: </a:t>
            </a:r>
            <a:r>
              <a:rPr lang="en-US" dirty="0" err="1"/>
              <a:t>atributs</a:t>
            </a:r>
            <a:r>
              <a:rPr lang="en-US" dirty="0"/>
              <a:t> ‘density’ </a:t>
            </a:r>
            <a:r>
              <a:rPr lang="en-US" dirty="0" err="1"/>
              <a:t>i</a:t>
            </a:r>
            <a:r>
              <a:rPr lang="en-US" dirty="0"/>
              <a:t> ‘pH’ </a:t>
            </a:r>
            <a:r>
              <a:rPr lang="en-US" dirty="0" err="1"/>
              <a:t>segueixen</a:t>
            </a:r>
            <a:r>
              <a:rPr lang="en-US" dirty="0"/>
              <a:t> </a:t>
            </a:r>
            <a:r>
              <a:rPr lang="en-US" dirty="0" err="1"/>
              <a:t>uns</a:t>
            </a:r>
            <a:r>
              <a:rPr lang="en-US" dirty="0"/>
              <a:t> </a:t>
            </a:r>
            <a:r>
              <a:rPr lang="en-US" dirty="0" err="1"/>
              <a:t>distribució</a:t>
            </a:r>
            <a:r>
              <a:rPr lang="en-US" dirty="0"/>
              <a:t> </a:t>
            </a:r>
            <a:r>
              <a:rPr lang="en-US" dirty="0" err="1"/>
              <a:t>Gaussiana</a:t>
            </a:r>
            <a:endParaRPr lang="en-US" dirty="0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E23A8D57-ADCB-7949-9A7A-751908B0F9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54752" y="645106"/>
            <a:ext cx="5486852" cy="5486852"/>
          </a:xfrm>
          <a:prstGeom prst="rect">
            <a:avLst/>
          </a:prstGeom>
          <a:noFill/>
        </p:spPr>
      </p:pic>
      <p:sp>
        <p:nvSpPr>
          <p:cNvPr id="19" name="Freeform 10">
            <a:extLst>
              <a:ext uri="{FF2B5EF4-FFF2-40B4-BE49-F238E27FC236}">
                <a16:creationId xmlns:a16="http://schemas.microsoft.com/office/drawing/2014/main" id="{AA1386B8-14BD-4682-B537-BC9027D6E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71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1F9FCD-65D0-5649-A12C-082E6F4F3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68562" y="682396"/>
            <a:ext cx="6738603" cy="576262"/>
          </a:xfrm>
        </p:spPr>
        <p:txBody>
          <a:bodyPr/>
          <a:lstStyle/>
          <a:p>
            <a:r>
              <a:rPr lang="es-ES" dirty="0" err="1"/>
              <a:t>Gràfica</a:t>
            </a:r>
            <a:r>
              <a:rPr lang="es-ES" dirty="0"/>
              <a:t> de la </a:t>
            </a:r>
            <a:r>
              <a:rPr lang="es-ES" dirty="0" err="1"/>
              <a:t>distribució</a:t>
            </a:r>
            <a:r>
              <a:rPr lang="es-ES" dirty="0"/>
              <a:t> de </a:t>
            </a:r>
            <a:r>
              <a:rPr lang="es-ES" dirty="0" err="1"/>
              <a:t>l’atribut</a:t>
            </a:r>
            <a:r>
              <a:rPr lang="es-ES" dirty="0"/>
              <a:t> ‘pH’. 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0D0AE2-8CDD-CF49-B9C0-417BCFB504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168562" y="3689831"/>
            <a:ext cx="7112862" cy="473870"/>
          </a:xfrm>
        </p:spPr>
        <p:txBody>
          <a:bodyPr/>
          <a:lstStyle/>
          <a:p>
            <a:r>
              <a:rPr lang="es-ES" dirty="0" err="1"/>
              <a:t>Gràfica</a:t>
            </a:r>
            <a:r>
              <a:rPr lang="es-ES" dirty="0"/>
              <a:t> de la </a:t>
            </a:r>
            <a:r>
              <a:rPr lang="es-ES" dirty="0" err="1"/>
              <a:t>distribució</a:t>
            </a:r>
            <a:r>
              <a:rPr lang="es-ES" dirty="0"/>
              <a:t> de </a:t>
            </a:r>
            <a:r>
              <a:rPr lang="es-ES" dirty="0" err="1"/>
              <a:t>l’atribut</a:t>
            </a:r>
            <a:r>
              <a:rPr lang="es-ES" dirty="0"/>
              <a:t> ‘</a:t>
            </a:r>
            <a:r>
              <a:rPr lang="es-ES" dirty="0" err="1"/>
              <a:t>density</a:t>
            </a:r>
            <a:r>
              <a:rPr lang="es-ES" dirty="0"/>
              <a:t>’ 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7FE862EF-E943-0943-9859-A2AABE136A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228" y="1259852"/>
            <a:ext cx="6105028" cy="2169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D636B574-9E99-1E4C-AAFC-2CD4459382D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228" y="4163701"/>
            <a:ext cx="5970937" cy="22166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399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84FD149-94B6-4257-AB5B-C478E6038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0B18AD-E619-CA4D-A812-69E72B8A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795910"/>
            <a:ext cx="7346200" cy="1259894"/>
          </a:xfrm>
        </p:spPr>
        <p:txBody>
          <a:bodyPr>
            <a:normAutofit/>
          </a:bodyPr>
          <a:lstStyle/>
          <a:p>
            <a:r>
              <a:rPr lang="es-ES" dirty="0"/>
              <a:t>MATRIUS DE CORRELACIÓ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43F4F4-276D-4A4D-930A-0530386F9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AA1386B8-14BD-4682-B537-BC9027D6E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800CF405-21F8-994B-B0C5-691383C12D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30"/>
          <a:stretch/>
        </p:blipFill>
        <p:spPr bwMode="auto">
          <a:xfrm>
            <a:off x="783038" y="1743573"/>
            <a:ext cx="5582144" cy="38546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4839585-9E8D-B94B-BA4C-BBBB974006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2"/>
          <a:stretch/>
        </p:blipFill>
        <p:spPr bwMode="auto">
          <a:xfrm>
            <a:off x="6365182" y="1743572"/>
            <a:ext cx="5550584" cy="385461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86622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A9D230-CBCE-2348-BCFA-2ECA2E311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CONTRUCCIÓ DEL REGRESSOR LINEAL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B6AF39-CC2E-EC40-9202-121DCCBC29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SELECCIÓ D’ATRIBUTS: ‘DENSITY’ COM A ATRIBUT OBJECTIU</a:t>
            </a:r>
          </a:p>
        </p:txBody>
      </p:sp>
    </p:spTree>
    <p:extLst>
      <p:ext uri="{BB962C8B-B14F-4D97-AF65-F5344CB8AC3E}">
        <p14:creationId xmlns:p14="http://schemas.microsoft.com/office/powerpoint/2010/main" val="1062964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142E3715-5126-AE48-99D6-DE37122182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1733" y="421032"/>
            <a:ext cx="3400481" cy="2550359"/>
          </a:xfrm>
          <a:prstGeom prst="rect">
            <a:avLst/>
          </a:prstGeom>
          <a:noFill/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3B4FF89-C45F-4E24-B963-61E855708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671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C43B5381-FAB8-9347-B15F-B751102F80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12260" y="3883282"/>
            <a:ext cx="3403203" cy="2552400"/>
          </a:xfrm>
          <a:prstGeom prst="rect">
            <a:avLst/>
          </a:prstGeom>
          <a:noFill/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4F25C03-EF67-4344-8AEA-7B3FA0DED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7836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2A3D732E-21D1-004B-955F-3B64418587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74996" y="420216"/>
            <a:ext cx="3401568" cy="2551175"/>
          </a:xfrm>
          <a:prstGeom prst="rect">
            <a:avLst/>
          </a:prstGeom>
          <a:noFill/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74793DE-3651-410B-B243-8F0B1468E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9424" y="-2665476"/>
            <a:ext cx="73152" cy="121889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4B66C8CE-CD74-1B4D-9DAC-35BB4BE0A2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74996" y="3883282"/>
            <a:ext cx="3401568" cy="2551174"/>
          </a:xfrm>
          <a:prstGeom prst="rect">
            <a:avLst/>
          </a:prstGeom>
          <a:noFill/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AD150D1B-D597-C449-9CBA-3CD187A80F6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1733" y="3883282"/>
            <a:ext cx="3403203" cy="2552400"/>
          </a:xfrm>
          <a:prstGeom prst="rect">
            <a:avLst/>
          </a:prstGeom>
          <a:noFill/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5E1E756-621B-764D-A2EF-D2C121B7AE6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12260" y="420216"/>
            <a:ext cx="3401568" cy="25511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43673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67EDADB-A6AA-C048-BD15-7D1634C84B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40726" y="3681568"/>
            <a:ext cx="3390957" cy="2543217"/>
          </a:xfrm>
          <a:prstGeom prst="roundRect">
            <a:avLst/>
          </a:prstGeom>
          <a:noFill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9B685D36-9853-E145-A474-A5354D9409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09307" y="643467"/>
            <a:ext cx="3390957" cy="2543217"/>
          </a:xfrm>
          <a:prstGeom prst="rect">
            <a:avLst/>
          </a:prstGeom>
          <a:noFill/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308337E1-3C80-1E42-8BB1-C7FC7FF658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7199" y="643467"/>
            <a:ext cx="3394484" cy="2545862"/>
          </a:xfrm>
          <a:prstGeom prst="roundRect">
            <a:avLst/>
          </a:prstGeom>
          <a:noFill/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DCDE5F4-DB95-1A44-8E9C-AAD3C3106E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02473" y="3671316"/>
            <a:ext cx="3404625" cy="25534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09283561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{D1AFF53F-F1BC-DD40-AD63-3D20F1B53F72}tf10001069</Template>
  <TotalTime>55</TotalTime>
  <Words>239</Words>
  <Application>Microsoft Macintosh PowerPoint</Application>
  <PresentationFormat>Panorámica</PresentationFormat>
  <Paragraphs>69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Espiral</vt:lpstr>
      <vt:lpstr>PRÀCTICA 1:REGRESSIÓ RED WINE QUALITY DATASET</vt:lpstr>
      <vt:lpstr>PLANTEJAMENT DE DADES</vt:lpstr>
      <vt:lpstr> Taula d’informació sobre las variables </vt:lpstr>
      <vt:lpstr>COMPRENCIÓ DELS ATRIBUTS</vt:lpstr>
      <vt:lpstr>Presentación de PowerPoint</vt:lpstr>
      <vt:lpstr>MATRIUS DE CORRELACIÓ</vt:lpstr>
      <vt:lpstr>CONTRUCCIÓ DEL REGRESSOR LINEAL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PRÀCTICA 1:REGRESSIÓ RED WINE QUALITY DATASET</dc:title>
  <dc:creator>Laia Rubio Castro</dc:creator>
  <cp:lastModifiedBy>Laia Rubio Castro</cp:lastModifiedBy>
  <cp:revision>1</cp:revision>
  <dcterms:created xsi:type="dcterms:W3CDTF">2022-10-11T08:51:52Z</dcterms:created>
  <dcterms:modified xsi:type="dcterms:W3CDTF">2022-10-11T09:47:17Z</dcterms:modified>
</cp:coreProperties>
</file>