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stlelab.princeton.edu/ORF569papers/Powell%20ADP%20Chapter%206.pdf" TargetMode="External"/><Relationship Id="rId2" Type="http://schemas.openxmlformats.org/officeDocument/2006/relationships/hyperlink" Target="http://pareto.uab.es/mcreel/IDEA2015/MCMC/mcm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t.edu/~9.520/spring11/slides/class19_approxinf.pdf" TargetMode="External"/><Relationship Id="rId4" Type="http://schemas.openxmlformats.org/officeDocument/2006/relationships/hyperlink" Target="http://gandalf.psych.umn.edu/users/schrater/schrater_lab/courses/AI2/bayesnets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4492" y="1411521"/>
            <a:ext cx="2520280" cy="9262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Learning / Optimization</a:t>
            </a:r>
          </a:p>
          <a:p>
            <a:pPr algn="ctr"/>
            <a:r>
              <a:rPr lang="en-US" altLang="zh-CN" dirty="0" smtClean="0"/>
              <a:t>For</a:t>
            </a:r>
          </a:p>
          <a:p>
            <a:pPr algn="ctr"/>
            <a:r>
              <a:rPr lang="en-US" altLang="zh-CN" dirty="0" smtClean="0"/>
              <a:t>Parameters (α, β)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2670" y="3779859"/>
            <a:ext cx="1873106" cy="865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Inference</a:t>
            </a:r>
          </a:p>
          <a:p>
            <a:pPr algn="ctr"/>
            <a:r>
              <a:rPr lang="en-US" altLang="zh-CN" dirty="0" smtClean="0"/>
              <a:t>For</a:t>
            </a:r>
          </a:p>
          <a:p>
            <a:pPr algn="ctr"/>
            <a:r>
              <a:rPr lang="en-US" altLang="zh-CN" dirty="0" smtClean="0"/>
              <a:t>Probability (</a:t>
            </a:r>
            <a:r>
              <a:rPr lang="en-US" altLang="zh-CN" b="1" dirty="0" smtClean="0"/>
              <a:t>θ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176258" y="1874628"/>
            <a:ext cx="507310" cy="2338123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50704" y="3406348"/>
            <a:ext cx="118221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Exact inference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2950705" y="4729626"/>
            <a:ext cx="152965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Approximate inference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916253" y="4372558"/>
            <a:ext cx="1309662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accent3">
                    <a:lumMod val="75000"/>
                  </a:schemeClr>
                </a:solidFill>
              </a:rPr>
              <a:t>Variational</a:t>
            </a:r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 inference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43289" y="5501026"/>
            <a:ext cx="1701156" cy="320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Gibbs sampling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258" y="5881142"/>
            <a:ext cx="8766974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[1]. Information Theory, Inference and Learning Algorithms</a:t>
            </a:r>
          </a:p>
          <a:p>
            <a:r>
              <a:rPr lang="en-US" altLang="zh-CN" sz="1600" dirty="0" smtClean="0"/>
              <a:t>[2]. </a:t>
            </a:r>
            <a:r>
              <a:rPr lang="en-US" altLang="zh-CN" sz="1600" dirty="0"/>
              <a:t>Pattern Recognition and Machine </a:t>
            </a:r>
            <a:r>
              <a:rPr lang="en-US" altLang="zh-CN" sz="1600" dirty="0" smtClean="0"/>
              <a:t>Learning</a:t>
            </a:r>
          </a:p>
          <a:p>
            <a:r>
              <a:rPr lang="en-US" altLang="zh-CN" sz="1600" dirty="0" smtClean="0"/>
              <a:t>[3]. Machine Learning A Probabilistic Perspective</a:t>
            </a:r>
          </a:p>
          <a:p>
            <a:r>
              <a:rPr lang="en-US" altLang="zh-CN" sz="1600" dirty="0" smtClean="0"/>
              <a:t>[4]. Numerical Optimization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0816" y="838488"/>
            <a:ext cx="145524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Batch learning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3647338" y="1859422"/>
            <a:ext cx="1428718" cy="11127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Online learning</a:t>
            </a:r>
          </a:p>
          <a:p>
            <a:pPr algn="ctr"/>
            <a:r>
              <a:rPr lang="en-US" altLang="zh-CN" dirty="0" smtClean="0"/>
              <a:t>For</a:t>
            </a:r>
          </a:p>
          <a:p>
            <a:pPr algn="ctr"/>
            <a:r>
              <a:rPr lang="en-US" altLang="zh-CN" dirty="0" err="1" smtClean="0"/>
              <a:t>Sparsity</a:t>
            </a:r>
            <a:r>
              <a:rPr lang="en-US" altLang="zh-CN" dirty="0" smtClean="0"/>
              <a:t> (L1) 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2302" y="116632"/>
            <a:ext cx="7816121" cy="3405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About Learning and Inference, by </a:t>
            </a:r>
            <a:r>
              <a:rPr lang="en-US" altLang="zh-CN" b="1" dirty="0" err="1" smtClean="0"/>
              <a:t>niu</a:t>
            </a:r>
            <a:endParaRPr lang="zh-CN" altLang="en-US" b="1" dirty="0"/>
          </a:p>
        </p:txBody>
      </p:sp>
      <p:sp>
        <p:nvSpPr>
          <p:cNvPr id="15" name="左大括号 14"/>
          <p:cNvSpPr/>
          <p:nvPr/>
        </p:nvSpPr>
        <p:spPr>
          <a:xfrm>
            <a:off x="3224772" y="1084597"/>
            <a:ext cx="396044" cy="1328704"/>
          </a:xfrm>
          <a:prstGeom prst="leftBrace">
            <a:avLst>
              <a:gd name="adj1" fmla="val 8333"/>
              <a:gd name="adj2" fmla="val 6206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555776" y="3653276"/>
            <a:ext cx="396044" cy="1304655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453544" y="664411"/>
            <a:ext cx="2088231" cy="803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Gradient descent</a:t>
            </a:r>
          </a:p>
          <a:p>
            <a:pPr algn="ctr"/>
            <a:r>
              <a:rPr lang="en-US" altLang="zh-CN" sz="1600" b="1" dirty="0" smtClean="0"/>
              <a:t>Quasi-Newton</a:t>
            </a:r>
          </a:p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L-BFGS, SGD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35621" y="4025612"/>
            <a:ext cx="1603611" cy="3742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Deterministic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4835621" y="5186826"/>
            <a:ext cx="1603611" cy="474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Monte Carlo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MCMC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67989" y="1660252"/>
            <a:ext cx="2088231" cy="281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Truncated gradient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5467124" y="2114072"/>
            <a:ext cx="1944217" cy="5230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Mirror Descent</a:t>
            </a:r>
          </a:p>
          <a:p>
            <a:pPr algn="ctr"/>
            <a:r>
              <a:rPr lang="en-US" altLang="zh-CN" dirty="0" smtClean="0"/>
              <a:t>(gradient descent)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467124" y="2910393"/>
            <a:ext cx="1224136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FTRL</a:t>
            </a:r>
            <a:endParaRPr lang="zh-CN" altLang="en-US" b="1" dirty="0"/>
          </a:p>
        </p:txBody>
      </p:sp>
      <p:sp>
        <p:nvSpPr>
          <p:cNvPr id="33" name="左大括号 32"/>
          <p:cNvSpPr/>
          <p:nvPr/>
        </p:nvSpPr>
        <p:spPr>
          <a:xfrm>
            <a:off x="5076055" y="1800838"/>
            <a:ext cx="381857" cy="1224925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807385" y="2067770"/>
            <a:ext cx="837060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FOBOS</a:t>
            </a:r>
            <a:endParaRPr lang="zh-CN" altLang="en-US" sz="1600" b="1" dirty="0"/>
          </a:p>
        </p:txBody>
      </p:sp>
      <p:sp>
        <p:nvSpPr>
          <p:cNvPr id="35" name="圆角矩形 34"/>
          <p:cNvSpPr/>
          <p:nvPr/>
        </p:nvSpPr>
        <p:spPr>
          <a:xfrm>
            <a:off x="7807385" y="2413300"/>
            <a:ext cx="828955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AOGD</a:t>
            </a:r>
            <a:endParaRPr lang="zh-CN" altLang="en-US" sz="1600" b="1" dirty="0"/>
          </a:p>
        </p:txBody>
      </p:sp>
      <p:sp>
        <p:nvSpPr>
          <p:cNvPr id="36" name="圆角矩形 35"/>
          <p:cNvSpPr/>
          <p:nvPr/>
        </p:nvSpPr>
        <p:spPr>
          <a:xfrm>
            <a:off x="7111422" y="2779236"/>
            <a:ext cx="831839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RDA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07029" y="3117300"/>
            <a:ext cx="836232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FTPRL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7411341" y="2217072"/>
            <a:ext cx="396044" cy="317002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>
            <a:off x="6691260" y="2889334"/>
            <a:ext cx="396044" cy="308710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>
            <a:off x="5085267" y="765397"/>
            <a:ext cx="381857" cy="601747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00040" y="3489317"/>
            <a:ext cx="1552310" cy="29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Enumeration </a:t>
            </a:r>
            <a:endParaRPr lang="zh-CN" altLang="en-US" b="1" dirty="0"/>
          </a:p>
        </p:txBody>
      </p:sp>
      <p:sp>
        <p:nvSpPr>
          <p:cNvPr id="43" name="左大括号 42"/>
          <p:cNvSpPr/>
          <p:nvPr/>
        </p:nvSpPr>
        <p:spPr>
          <a:xfrm>
            <a:off x="4132922" y="3532213"/>
            <a:ext cx="383493" cy="205470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>
            <a:off x="4496232" y="4212750"/>
            <a:ext cx="323535" cy="1234017"/>
          </a:xfrm>
          <a:prstGeom prst="leftBrace">
            <a:avLst>
              <a:gd name="adj1" fmla="val 8333"/>
              <a:gd name="adj2" fmla="val 5947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916253" y="3489317"/>
            <a:ext cx="1305609" cy="374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Maximum likelihood</a:t>
            </a:r>
            <a:endParaRPr lang="zh-CN" altLang="en-US" sz="1600" b="1" dirty="0"/>
          </a:p>
        </p:txBody>
      </p:sp>
      <p:sp>
        <p:nvSpPr>
          <p:cNvPr id="46" name="圆角矩形 45"/>
          <p:cNvSpPr/>
          <p:nvPr/>
        </p:nvSpPr>
        <p:spPr>
          <a:xfrm>
            <a:off x="6943289" y="4982322"/>
            <a:ext cx="1999944" cy="441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Metropolis-Hastings</a:t>
            </a:r>
            <a:endParaRPr lang="zh-CN" altLang="en-US" sz="1600" b="1" dirty="0"/>
          </a:p>
        </p:txBody>
      </p:sp>
      <p:sp>
        <p:nvSpPr>
          <p:cNvPr id="48" name="圆角矩形 47"/>
          <p:cNvSpPr/>
          <p:nvPr/>
        </p:nvSpPr>
        <p:spPr>
          <a:xfrm>
            <a:off x="6908148" y="3993308"/>
            <a:ext cx="1317767" cy="219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Laplace’s</a:t>
            </a:r>
            <a:endParaRPr lang="zh-CN" altLang="en-US" sz="1600" b="1" dirty="0"/>
          </a:p>
        </p:txBody>
      </p:sp>
      <p:sp>
        <p:nvSpPr>
          <p:cNvPr id="49" name="左大括号 48"/>
          <p:cNvSpPr/>
          <p:nvPr/>
        </p:nvSpPr>
        <p:spPr>
          <a:xfrm>
            <a:off x="6439232" y="3694787"/>
            <a:ext cx="468916" cy="978099"/>
          </a:xfrm>
          <a:prstGeom prst="leftBrace">
            <a:avLst>
              <a:gd name="adj1" fmla="val 8333"/>
              <a:gd name="adj2" fmla="val 5287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>
            <a:off x="6439232" y="5139491"/>
            <a:ext cx="495021" cy="521757"/>
          </a:xfrm>
          <a:prstGeom prst="leftBrace">
            <a:avLst>
              <a:gd name="adj1" fmla="val 8333"/>
              <a:gd name="adj2" fmla="val 4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References</a:t>
            </a:r>
          </a:p>
          <a:p>
            <a:pPr lvl="1"/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pareto.uab.es/mcreel/IDEA2015/MCMC/mcmc.pdf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castlelab.princeton.edu/ORF569papers/Powell%20ADP%20Chapter%206.pdf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gandalf.psych.umn.edu/users/schrater/schrater_lab/courses/AI2/bayesnets2.pdf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5"/>
              </a:rPr>
              <a:t>http://www.mit.edu</a:t>
            </a:r>
            <a:r>
              <a:rPr lang="en-US" altLang="zh-CN" sz="2000">
                <a:hlinkClick r:id="rId5"/>
              </a:rPr>
              <a:t>/~</a:t>
            </a:r>
            <a:r>
              <a:rPr lang="en-US" altLang="zh-CN" sz="2000" smtClean="0">
                <a:hlinkClick r:id="rId5"/>
              </a:rPr>
              <a:t>9.520/spring11/slides/class19_approxinf.pdf</a:t>
            </a:r>
            <a:endParaRPr lang="en-US" altLang="zh-CN" sz="200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730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116</Words>
  <Application>Microsoft Office PowerPoint</Application>
  <PresentationFormat>全屏显示(4:3)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niulq</dc:creator>
  <cp:lastModifiedBy>niulq</cp:lastModifiedBy>
  <cp:revision>31</cp:revision>
  <dcterms:created xsi:type="dcterms:W3CDTF">2015-10-26T12:41:14Z</dcterms:created>
  <dcterms:modified xsi:type="dcterms:W3CDTF">2015-10-26T14:05:47Z</dcterms:modified>
</cp:coreProperties>
</file>