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64" r:id="rId6"/>
    <p:sldId id="265" r:id="rId7"/>
    <p:sldId id="259" r:id="rId8"/>
    <p:sldId id="268" r:id="rId9"/>
    <p:sldId id="269" r:id="rId10"/>
    <p:sldId id="266" r:id="rId11"/>
    <p:sldId id="271" r:id="rId12"/>
    <p:sldId id="272" r:id="rId13"/>
    <p:sldId id="270" r:id="rId14"/>
    <p:sldId id="278" r:id="rId15"/>
    <p:sldId id="274" r:id="rId16"/>
    <p:sldId id="276" r:id="rId17"/>
    <p:sldId id="277" r:id="rId18"/>
    <p:sldId id="281" r:id="rId19"/>
    <p:sldId id="284" r:id="rId20"/>
    <p:sldId id="286" r:id="rId21"/>
    <p:sldId id="285" r:id="rId22"/>
    <p:sldId id="280" r:id="rId23"/>
    <p:sldId id="282" r:id="rId24"/>
    <p:sldId id="288" r:id="rId25"/>
    <p:sldId id="287" r:id="rId26"/>
    <p:sldId id="289" r:id="rId27"/>
    <p:sldId id="290" r:id="rId28"/>
    <p:sldId id="292" r:id="rId29"/>
    <p:sldId id="293" r:id="rId30"/>
    <p:sldId id="291" r:id="rId31"/>
    <p:sldId id="296" r:id="rId32"/>
    <p:sldId id="294" r:id="rId33"/>
    <p:sldId id="279" r:id="rId34"/>
    <p:sldId id="283" r:id="rId35"/>
    <p:sldId id="297" r:id="rId36"/>
    <p:sldId id="298" r:id="rId37"/>
    <p:sldId id="301" r:id="rId38"/>
    <p:sldId id="299" r:id="rId39"/>
    <p:sldId id="300" r:id="rId40"/>
    <p:sldId id="302" r:id="rId41"/>
    <p:sldId id="303" r:id="rId42"/>
    <p:sldId id="304" r:id="rId43"/>
    <p:sldId id="305" r:id="rId44"/>
    <p:sldId id="273" r:id="rId45"/>
    <p:sldId id="275" r:id="rId46"/>
    <p:sldId id="260" r:id="rId47"/>
    <p:sldId id="258" r:id="rId48"/>
    <p:sldId id="262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3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ference.phy.cam.ac.uk/itprnn/book.pdf" TargetMode="External"/><Relationship Id="rId3" Type="http://schemas.openxmlformats.org/officeDocument/2006/relationships/hyperlink" Target="http://www.cin.ufpe.br/~tfl2/artificial-intelligence-modern-approach.9780131038059.25368.pdf" TargetMode="External"/><Relationship Id="rId7" Type="http://schemas.openxmlformats.org/officeDocument/2006/relationships/hyperlink" Target="http://www.cs.ubc.ca/~arnaud/andrieu_defreitas_doucet_jordan_intromontecarlomachinelearning.pdf" TargetMode="External"/><Relationship Id="rId2" Type="http://schemas.openxmlformats.org/officeDocument/2006/relationships/hyperlink" Target="http://www.cs.toronto.edu/~hinton/absps/NatureDeepReview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xiv.org/pdf/1604.01662v2.pdf" TargetMode="External"/><Relationship Id="rId5" Type="http://schemas.openxmlformats.org/officeDocument/2006/relationships/hyperlink" Target="http://www.aclweb.org/anthology/P10-1040" TargetMode="External"/><Relationship Id="rId10" Type="http://schemas.openxmlformats.org/officeDocument/2006/relationships/hyperlink" Target="http://petuum.github.io/papers/SysAlgTheoryKDD2015.pdf" TargetMode="External"/><Relationship Id="rId4" Type="http://schemas.openxmlformats.org/officeDocument/2006/relationships/hyperlink" Target="http://nlp.stanford.edu/courses/NAACL2013/NAACL2013-Socher-Manning-DeepLearning.pdf" TargetMode="External"/><Relationship Id="rId9" Type="http://schemas.openxmlformats.org/officeDocument/2006/relationships/hyperlink" Target="http://139.129.37.204/niuwp/index.php/category/resources/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 Research on Text Vector Representations and </a:t>
            </a:r>
            <a:r>
              <a:rPr lang="en-US" altLang="zh-CN" dirty="0" smtClean="0"/>
              <a:t>Modelling based on Neural Networks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L.-Q. </a:t>
            </a:r>
            <a:r>
              <a:rPr lang="en-US" altLang="zh-CN" dirty="0" smtClean="0"/>
              <a:t>NIU</a:t>
            </a:r>
            <a:endParaRPr lang="en-US" altLang="zh-CN" dirty="0"/>
          </a:p>
          <a:p>
            <a:r>
              <a:rPr lang="en-US" altLang="zh-CN" dirty="0" smtClean="0"/>
              <a:t>20</a:t>
            </a:r>
            <a:r>
              <a:rPr lang="en-US" altLang="zh-CN" dirty="0" smtClean="0"/>
              <a:t>/4/2016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271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Traditional text representations</a:t>
            </a:r>
          </a:p>
          <a:p>
            <a:pPr lvl="1"/>
            <a:r>
              <a:rPr lang="en-US" altLang="zh-CN" dirty="0"/>
              <a:t>Distributed representations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My Work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Motivations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Learning Distributed Representations of Topics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 Unified Learning Framework for Words and Attributes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Embedding Enhanced Topic Models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Reference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3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400" dirty="0" smtClean="0">
                <a:latin typeface="+mj-lt"/>
              </a:rPr>
              <a:t>Distributed representations</a:t>
            </a:r>
            <a:endParaRPr lang="zh-CN" altLang="en-US" sz="4400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altLang="zh-CN" dirty="0" smtClean="0"/>
              <a:t>Neural </a:t>
            </a:r>
            <a:r>
              <a:rPr lang="it-IT" altLang="zh-CN" dirty="0"/>
              <a:t>Probabilistic Language </a:t>
            </a:r>
            <a:r>
              <a:rPr lang="it-IT" altLang="zh-CN" dirty="0" smtClean="0"/>
              <a:t>Models (NPLMs)</a:t>
            </a:r>
          </a:p>
          <a:p>
            <a:pPr lvl="1"/>
            <a:r>
              <a:rPr lang="en-US" altLang="zh-CN" sz="2400" dirty="0"/>
              <a:t>learns simultaneously (1) a distributed representation for each word along with (2) the probability function for word sequences, expressed in terms of these representations.</a:t>
            </a:r>
            <a:endParaRPr lang="en-US" altLang="zh-CN" sz="24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724" y="3392170"/>
            <a:ext cx="3889704" cy="344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6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400" dirty="0" smtClean="0">
                <a:latin typeface="+mj-lt"/>
              </a:rPr>
              <a:t>Distributed representations</a:t>
            </a:r>
            <a:endParaRPr lang="zh-CN" altLang="en-US" sz="4400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Neural word </a:t>
            </a:r>
            <a:r>
              <a:rPr lang="en-US" altLang="zh-CN" dirty="0" err="1"/>
              <a:t>embeddings</a:t>
            </a:r>
            <a:r>
              <a:rPr lang="en-US" altLang="zh-CN" dirty="0"/>
              <a:t> as a distributed </a:t>
            </a:r>
            <a:r>
              <a:rPr lang="en-US" altLang="zh-CN" dirty="0" smtClean="0"/>
              <a:t>representation</a:t>
            </a:r>
          </a:p>
          <a:p>
            <a:pPr lvl="1"/>
            <a:r>
              <a:rPr lang="en-US" altLang="zh-CN" dirty="0" smtClean="0"/>
              <a:t>Word2Vec</a:t>
            </a:r>
          </a:p>
          <a:p>
            <a:pPr lvl="2"/>
            <a:r>
              <a:rPr lang="en-US" altLang="zh-CN" dirty="0" smtClean="0"/>
              <a:t>CBOW</a:t>
            </a:r>
          </a:p>
          <a:p>
            <a:pPr lvl="2"/>
            <a:r>
              <a:rPr lang="en-US" altLang="zh-CN" dirty="0" smtClean="0"/>
              <a:t>Skip-gram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Optimization</a:t>
            </a:r>
          </a:p>
          <a:p>
            <a:pPr lvl="2"/>
            <a:r>
              <a:rPr lang="en-US" altLang="zh-CN" dirty="0" smtClean="0"/>
              <a:t>Hierarchical </a:t>
            </a:r>
            <a:r>
              <a:rPr lang="en-US" altLang="zh-CN" dirty="0" err="1" smtClean="0"/>
              <a:t>softmax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Negative sampling</a:t>
            </a:r>
          </a:p>
          <a:p>
            <a:pPr lvl="2"/>
            <a:r>
              <a:rPr lang="en-US" altLang="zh-CN" dirty="0" smtClean="0"/>
              <a:t>SGD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645" y="2204864"/>
            <a:ext cx="40671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641" y="4490863"/>
            <a:ext cx="3225181" cy="90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272" y="5517232"/>
            <a:ext cx="3543918" cy="65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7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Traditional text representations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Distributed representations</a:t>
            </a:r>
          </a:p>
          <a:p>
            <a:r>
              <a:rPr lang="en-US" altLang="zh-CN" dirty="0"/>
              <a:t>My Work</a:t>
            </a:r>
          </a:p>
          <a:p>
            <a:pPr lvl="1"/>
            <a:r>
              <a:rPr lang="en-US" altLang="zh-CN" dirty="0"/>
              <a:t>Motivations</a:t>
            </a:r>
          </a:p>
          <a:p>
            <a:pPr lvl="1"/>
            <a:r>
              <a:rPr lang="en-US" altLang="zh-CN" dirty="0"/>
              <a:t>Learning Distributed Representations of Topics</a:t>
            </a:r>
          </a:p>
          <a:p>
            <a:pPr lvl="1"/>
            <a:r>
              <a:rPr lang="en-US" altLang="zh-CN" dirty="0"/>
              <a:t>A Unified Learning Framework for Words and Attributes</a:t>
            </a:r>
          </a:p>
          <a:p>
            <a:pPr lvl="1"/>
            <a:r>
              <a:rPr lang="en-US" altLang="zh-CN" dirty="0"/>
              <a:t>Embedding Enhanced Topic Models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Reference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Traditional text representations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Distributed representations</a:t>
            </a:r>
          </a:p>
          <a:p>
            <a:r>
              <a:rPr lang="en-US" altLang="zh-CN" dirty="0"/>
              <a:t>My Work</a:t>
            </a:r>
          </a:p>
          <a:p>
            <a:pPr lvl="1"/>
            <a:r>
              <a:rPr lang="en-US" altLang="zh-CN" dirty="0"/>
              <a:t>Motivations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Learning Distributed Representations of Topics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 Unified Learning Framework for Words and Attributes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Embedding Enhanced Topic Models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Reference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51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400" dirty="0" smtClean="0">
                <a:latin typeface="+mj-lt"/>
              </a:rPr>
              <a:t>Motivations</a:t>
            </a:r>
            <a:endParaRPr lang="zh-CN" altLang="en-US" sz="4400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Perception tasks: image/speech recognition, text understanding, etc.</a:t>
            </a:r>
          </a:p>
          <a:p>
            <a:pPr lvl="1"/>
            <a:r>
              <a:rPr lang="en-US" altLang="zh-CN" dirty="0" smtClean="0"/>
              <a:t>Deep learning: RBM, CNN, RNN, AE, etc.</a:t>
            </a:r>
          </a:p>
          <a:p>
            <a:r>
              <a:rPr lang="en-US" altLang="zh-CN" dirty="0" smtClean="0"/>
              <a:t>Cognitive tasks: inference, reasoning, decision-making, etc.</a:t>
            </a:r>
          </a:p>
          <a:p>
            <a:pPr lvl="1"/>
            <a:r>
              <a:rPr lang="en-US" altLang="zh-CN" dirty="0" smtClean="0"/>
              <a:t>Bayesian graphical models: LDA, PMF, etc.</a:t>
            </a:r>
          </a:p>
          <a:p>
            <a:r>
              <a:rPr lang="en-US" altLang="zh-CN" dirty="0" smtClean="0"/>
              <a:t>Naturally, to integrate deep learnings and Bayesian </a:t>
            </a:r>
            <a:r>
              <a:rPr lang="en-US" altLang="zh-CN" dirty="0" smtClean="0"/>
              <a:t>models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517232"/>
            <a:ext cx="4818150" cy="1022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2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Extending Word2Vec and LDA</a:t>
            </a:r>
          </a:p>
          <a:p>
            <a:pPr lvl="1"/>
            <a:r>
              <a:rPr lang="en-US" altLang="zh-CN" dirty="0"/>
              <a:t>Topic2Vec: Learning Distributed Representations of Topics, </a:t>
            </a:r>
            <a:r>
              <a:rPr lang="en-US" altLang="zh-CN" i="1" dirty="0"/>
              <a:t>IALP 2015</a:t>
            </a:r>
          </a:p>
          <a:p>
            <a:pPr lvl="1"/>
            <a:r>
              <a:rPr lang="en-US" altLang="zh-CN" dirty="0"/>
              <a:t>A Unified Framework for Jointly Learning Distributed Representations of Word and Attributes, </a:t>
            </a:r>
            <a:r>
              <a:rPr lang="en-US" altLang="zh-CN" i="1" dirty="0"/>
              <a:t>ACML </a:t>
            </a:r>
            <a:r>
              <a:rPr lang="en-US" altLang="zh-CN" i="1" dirty="0" smtClean="0"/>
              <a:t>2015</a:t>
            </a:r>
          </a:p>
          <a:p>
            <a:r>
              <a:rPr lang="en-US" altLang="zh-CN" dirty="0" smtClean="0"/>
              <a:t>Integrating Word2Vec </a:t>
            </a:r>
            <a:r>
              <a:rPr lang="en-US" altLang="zh-CN" dirty="0"/>
              <a:t>and </a:t>
            </a:r>
            <a:r>
              <a:rPr lang="en-US" altLang="zh-CN" dirty="0" smtClean="0"/>
              <a:t>LDA</a:t>
            </a:r>
          </a:p>
          <a:p>
            <a:pPr lvl="1"/>
            <a:r>
              <a:rPr lang="en-US" altLang="zh-CN" dirty="0" smtClean="0"/>
              <a:t>Word Embedding </a:t>
            </a:r>
            <a:r>
              <a:rPr lang="en-US" altLang="zh-CN" dirty="0"/>
              <a:t>Enhanced Topic </a:t>
            </a:r>
            <a:r>
              <a:rPr lang="en-US" altLang="zh-CN" dirty="0" smtClean="0"/>
              <a:t>Models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4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Traditional text representations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Distributed representations</a:t>
            </a:r>
          </a:p>
          <a:p>
            <a:r>
              <a:rPr lang="en-US" altLang="zh-CN" dirty="0"/>
              <a:t>My Work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Motivations</a:t>
            </a:r>
          </a:p>
          <a:p>
            <a:pPr lvl="1"/>
            <a:r>
              <a:rPr lang="en-US" altLang="zh-CN" dirty="0"/>
              <a:t>Learning Distributed Representations of Topics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 Unified Learning Framework for Words and Attributes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Embedding Enhanced Topic Models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Reference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1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000" dirty="0" smtClean="0">
                <a:latin typeface="+mj-lt"/>
              </a:rPr>
              <a:t>Learning Distributed Representations of Topics</a:t>
            </a:r>
            <a:endParaRPr lang="zh-CN" altLang="en-US" sz="4000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Topic2Vec</a:t>
            </a:r>
          </a:p>
          <a:p>
            <a:pPr lvl="1"/>
            <a:r>
              <a:rPr lang="en-US" altLang="zh-CN" dirty="0" smtClean="0"/>
              <a:t>CBOW</a:t>
            </a:r>
          </a:p>
          <a:p>
            <a:pPr lvl="1"/>
            <a:r>
              <a:rPr lang="en-US" altLang="zh-CN" dirty="0" smtClean="0"/>
              <a:t>Skip-gram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Optimization</a:t>
            </a:r>
          </a:p>
          <a:p>
            <a:pPr lvl="2"/>
            <a:r>
              <a:rPr lang="en-US" altLang="zh-CN" dirty="0" smtClean="0"/>
              <a:t>Negative </a:t>
            </a:r>
            <a:r>
              <a:rPr lang="en-US" altLang="zh-CN" dirty="0"/>
              <a:t>sampling</a:t>
            </a:r>
          </a:p>
          <a:p>
            <a:pPr lvl="2"/>
            <a:r>
              <a:rPr lang="en-US" altLang="zh-CN" dirty="0" smtClean="0"/>
              <a:t>SGD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677815"/>
            <a:ext cx="49053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483" y="4509120"/>
            <a:ext cx="38862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5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000" dirty="0" smtClean="0">
                <a:latin typeface="+mj-lt"/>
              </a:rPr>
              <a:t>Learning Distributed Representations of Topics</a:t>
            </a:r>
            <a:endParaRPr lang="zh-CN" altLang="en-US" sz="4000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</a:p>
          <a:p>
            <a:pPr lvl="1"/>
            <a:r>
              <a:rPr lang="en-US" altLang="zh-CN" dirty="0" smtClean="0"/>
              <a:t>Topic words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513" y="1700808"/>
            <a:ext cx="5895975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46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Background</a:t>
            </a:r>
          </a:p>
          <a:p>
            <a:r>
              <a:rPr lang="en-US" altLang="zh-CN" dirty="0" smtClean="0"/>
              <a:t>Related Work</a:t>
            </a:r>
          </a:p>
          <a:p>
            <a:pPr lvl="1"/>
            <a:r>
              <a:rPr lang="en-US" altLang="zh-CN" dirty="0" smtClean="0"/>
              <a:t>Traditional text representations</a:t>
            </a:r>
          </a:p>
          <a:p>
            <a:pPr lvl="1"/>
            <a:r>
              <a:rPr lang="en-US" altLang="zh-CN" dirty="0" smtClean="0"/>
              <a:t>Distributed representations</a:t>
            </a:r>
          </a:p>
          <a:p>
            <a:r>
              <a:rPr lang="en-US" altLang="zh-CN" dirty="0" smtClean="0"/>
              <a:t>My Work</a:t>
            </a:r>
          </a:p>
          <a:p>
            <a:pPr lvl="1"/>
            <a:r>
              <a:rPr lang="en-US" altLang="zh-CN" dirty="0" smtClean="0"/>
              <a:t>Motivations</a:t>
            </a:r>
          </a:p>
          <a:p>
            <a:pPr lvl="1"/>
            <a:r>
              <a:rPr lang="en-US" altLang="zh-CN" dirty="0" smtClean="0"/>
              <a:t>Learning Distributed Representations of Topics</a:t>
            </a:r>
          </a:p>
          <a:p>
            <a:pPr lvl="1"/>
            <a:r>
              <a:rPr lang="en-US" altLang="zh-CN" dirty="0" smtClean="0"/>
              <a:t>A Unified </a:t>
            </a:r>
            <a:r>
              <a:rPr lang="en-US" altLang="zh-CN" dirty="0"/>
              <a:t>Learning </a:t>
            </a:r>
            <a:r>
              <a:rPr lang="en-US" altLang="zh-CN" dirty="0" smtClean="0"/>
              <a:t>Framework for Words and Attributes</a:t>
            </a:r>
            <a:endParaRPr lang="en-US" altLang="zh-CN" dirty="0"/>
          </a:p>
          <a:p>
            <a:pPr lvl="1"/>
            <a:r>
              <a:rPr lang="en-US" altLang="zh-CN" dirty="0" smtClean="0"/>
              <a:t>Embedding Enhanced Topic Models</a:t>
            </a:r>
          </a:p>
          <a:p>
            <a:r>
              <a:rPr lang="en-US" altLang="zh-CN" dirty="0" smtClean="0"/>
              <a:t>Conclusions </a:t>
            </a:r>
          </a:p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75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000" dirty="0" smtClean="0">
                <a:latin typeface="+mj-lt"/>
              </a:rPr>
              <a:t>Learning Distributed Representations of Topics</a:t>
            </a:r>
            <a:endParaRPr lang="zh-CN" altLang="en-US" sz="4000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Experiment: t-SNE 2D embedding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85916"/>
            <a:ext cx="3887833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510" y="2685916"/>
            <a:ext cx="4180363" cy="352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94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000" dirty="0" smtClean="0">
                <a:latin typeface="+mj-lt"/>
              </a:rPr>
              <a:t>Learning Distributed Representations of Topics</a:t>
            </a:r>
            <a:endParaRPr lang="zh-CN" altLang="en-US" sz="4000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</a:p>
          <a:p>
            <a:pPr lvl="1"/>
            <a:r>
              <a:rPr lang="en-US" altLang="zh-CN" dirty="0" smtClean="0"/>
              <a:t>Topic2Vec: learning distributed </a:t>
            </a:r>
            <a:r>
              <a:rPr lang="en-US" altLang="zh-CN" dirty="0"/>
              <a:t>topic representations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LDA: representing topic as probability distribution over words</a:t>
            </a:r>
          </a:p>
          <a:p>
            <a:pPr lvl="1"/>
            <a:r>
              <a:rPr lang="en-US" altLang="zh-CN" dirty="0" smtClean="0"/>
              <a:t>Distributed topic representations perform better than distributional topic representations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0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Traditional text representations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Distributed representations</a:t>
            </a:r>
          </a:p>
          <a:p>
            <a:r>
              <a:rPr lang="en-US" altLang="zh-CN" dirty="0"/>
              <a:t>My Work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Motivations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Learning Distributed Representations of Topics</a:t>
            </a:r>
          </a:p>
          <a:p>
            <a:pPr lvl="1"/>
            <a:r>
              <a:rPr lang="en-US" altLang="zh-CN" dirty="0"/>
              <a:t>A Unified Learning Framework for Words and Attributes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Embedding Enhanced Topic Models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Reference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5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en-US" altLang="zh-CN" sz="4400" dirty="0" smtClean="0">
                <a:latin typeface="+mj-lt"/>
              </a:rPr>
              <a:t>A Unified Learning Framework for Words and Attributes</a:t>
            </a:r>
            <a:endParaRPr lang="en-US" altLang="zh-CN" sz="4400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Embeddings</a:t>
            </a:r>
            <a:r>
              <a:rPr lang="en-US" altLang="zh-CN" dirty="0" smtClean="0"/>
              <a:t> beyond word level</a:t>
            </a:r>
          </a:p>
          <a:p>
            <a:pPr lvl="1"/>
            <a:r>
              <a:rPr lang="en-US" altLang="zh-CN" dirty="0"/>
              <a:t>Phrases and </a:t>
            </a:r>
            <a:r>
              <a:rPr lang="en-US" altLang="zh-CN" dirty="0" smtClean="0"/>
              <a:t>sentences</a:t>
            </a:r>
          </a:p>
          <a:p>
            <a:pPr lvl="1"/>
            <a:r>
              <a:rPr lang="en-US" altLang="zh-CN" dirty="0" smtClean="0"/>
              <a:t>Entities </a:t>
            </a:r>
            <a:r>
              <a:rPr lang="en-US" altLang="zh-CN" dirty="0"/>
              <a:t>and relations</a:t>
            </a:r>
          </a:p>
          <a:p>
            <a:pPr lvl="1"/>
            <a:r>
              <a:rPr lang="en-US" altLang="zh-CN" dirty="0"/>
              <a:t>Social and citation </a:t>
            </a:r>
            <a:r>
              <a:rPr lang="en-US" altLang="zh-CN" dirty="0" smtClean="0"/>
              <a:t>networks</a:t>
            </a:r>
          </a:p>
          <a:p>
            <a:r>
              <a:rPr lang="en-US" altLang="zh-CN" dirty="0" smtClean="0"/>
              <a:t>Words occur with attributes</a:t>
            </a:r>
          </a:p>
          <a:p>
            <a:pPr lvl="1"/>
            <a:r>
              <a:rPr lang="en-US" altLang="zh-CN" dirty="0" smtClean="0"/>
              <a:t>POS-Tag, lemma</a:t>
            </a:r>
          </a:p>
          <a:p>
            <a:pPr lvl="1"/>
            <a:r>
              <a:rPr lang="en-US" altLang="zh-CN" dirty="0" smtClean="0"/>
              <a:t>Phrase, sentence</a:t>
            </a:r>
          </a:p>
          <a:p>
            <a:pPr lvl="1"/>
            <a:r>
              <a:rPr lang="en-US" altLang="zh-CN" dirty="0" smtClean="0"/>
              <a:t>Language </a:t>
            </a:r>
          </a:p>
          <a:p>
            <a:pPr lvl="1"/>
            <a:r>
              <a:rPr lang="en-US" altLang="zh-CN" dirty="0" smtClean="0"/>
              <a:t>Sentiment </a:t>
            </a:r>
          </a:p>
          <a:p>
            <a:pPr lvl="1"/>
            <a:r>
              <a:rPr lang="en-US" altLang="zh-CN" dirty="0" smtClean="0"/>
              <a:t>Name</a:t>
            </a:r>
          </a:p>
          <a:p>
            <a:pPr lvl="1"/>
            <a:endParaRPr lang="en-US" altLang="zh-C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5" y="3933056"/>
            <a:ext cx="4269277" cy="292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72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en-US" altLang="zh-CN" sz="4400" dirty="0" smtClean="0">
                <a:latin typeface="+mj-lt"/>
              </a:rPr>
              <a:t>A Unified Learning Framework for Words and Attributes</a:t>
            </a:r>
            <a:endParaRPr lang="en-US" altLang="zh-CN" sz="4400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need for a unified framework </a:t>
            </a:r>
            <a:r>
              <a:rPr lang="en-US" altLang="zh-CN" dirty="0"/>
              <a:t>for </a:t>
            </a:r>
            <a:r>
              <a:rPr lang="en-US" altLang="zh-CN" dirty="0" smtClean="0"/>
              <a:t>jointly learning distributed representations </a:t>
            </a:r>
            <a:r>
              <a:rPr lang="en-US" altLang="zh-CN" dirty="0"/>
              <a:t>of </a:t>
            </a:r>
            <a:r>
              <a:rPr lang="en-US" altLang="zh-CN" dirty="0" smtClean="0"/>
              <a:t>word </a:t>
            </a:r>
            <a:r>
              <a:rPr lang="en-US" altLang="zh-CN" dirty="0"/>
              <a:t>and </a:t>
            </a:r>
            <a:r>
              <a:rPr lang="en-US" altLang="zh-CN" dirty="0" smtClean="0"/>
              <a:t>attributes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671" y="3180058"/>
            <a:ext cx="6310967" cy="30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39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en-US" altLang="zh-CN" sz="4400" dirty="0" smtClean="0">
                <a:latin typeface="+mj-lt"/>
              </a:rPr>
              <a:t>A Unified Learning Framework for Words and Attributes</a:t>
            </a:r>
            <a:endParaRPr lang="en-US" altLang="zh-CN" sz="4400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Models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57" y="2142401"/>
            <a:ext cx="7310914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989" y="4658744"/>
            <a:ext cx="5385250" cy="219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20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en-US" altLang="zh-CN" sz="4400" dirty="0" smtClean="0">
                <a:latin typeface="+mj-lt"/>
              </a:rPr>
              <a:t>A Unified Learning Framework for Words and Attributes</a:t>
            </a:r>
            <a:endParaRPr lang="en-US" altLang="zh-CN" sz="4400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TW: Learning Topic </a:t>
            </a:r>
            <a:r>
              <a:rPr lang="en-US" altLang="zh-CN" dirty="0" smtClean="0"/>
              <a:t>Representations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DW: Learning Document Representations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61912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969" y="4653136"/>
            <a:ext cx="61722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02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en-US" altLang="zh-CN" sz="4400" dirty="0" smtClean="0">
                <a:latin typeface="+mj-lt"/>
              </a:rPr>
              <a:t>A Unified Learning Framework for Words and Attributes</a:t>
            </a:r>
            <a:endParaRPr lang="en-US" altLang="zh-CN" sz="4400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Improving Word Representations</a:t>
            </a:r>
          </a:p>
          <a:p>
            <a:pPr lvl="1"/>
            <a:r>
              <a:rPr lang="en-US" altLang="zh-CN" dirty="0" smtClean="0"/>
              <a:t>LW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TLW</a:t>
            </a:r>
            <a:endParaRPr lang="zh-CN" altLang="en-US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564904"/>
            <a:ext cx="61912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" y="4725144"/>
            <a:ext cx="73818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en-US" altLang="zh-CN" sz="4400" dirty="0" smtClean="0">
                <a:latin typeface="+mj-lt"/>
              </a:rPr>
              <a:t>A Unified Learning Framework for Words and Attributes</a:t>
            </a:r>
            <a:endParaRPr lang="en-US" altLang="zh-CN" sz="4400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Evaluation for Topic Representations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2064332"/>
            <a:ext cx="6317041" cy="479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69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en-US" altLang="zh-CN" sz="4400" dirty="0" smtClean="0">
                <a:latin typeface="+mj-lt"/>
              </a:rPr>
              <a:t>A Unified Learning Framework for Words and Attributes</a:t>
            </a:r>
            <a:endParaRPr lang="en-US" altLang="zh-CN" sz="4400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Evaluation for Document </a:t>
            </a:r>
            <a:r>
              <a:rPr lang="en-US" altLang="zh-CN" dirty="0" smtClean="0"/>
              <a:t>Representations</a:t>
            </a:r>
          </a:p>
          <a:p>
            <a:pPr lvl="1"/>
            <a:r>
              <a:rPr lang="en-US" altLang="zh-CN" dirty="0"/>
              <a:t>Text Classification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69056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4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Background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Traditional text representations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Distributed representations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My Work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Motivations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Learning Distributed Representations of Topics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 Unified Learning Framework for Words and Attributes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Embedding Enhanced Topic Models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Reference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7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en-US" altLang="zh-CN" sz="4400" dirty="0" smtClean="0">
                <a:latin typeface="+mj-lt"/>
              </a:rPr>
              <a:t>A Unified Learning Framework for Words and Attributes</a:t>
            </a:r>
            <a:endParaRPr lang="en-US" altLang="zh-CN" sz="4400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Evaluation for Improved Word </a:t>
            </a:r>
            <a:r>
              <a:rPr lang="en-US" altLang="zh-CN" sz="2800" dirty="0" smtClean="0"/>
              <a:t>Representations</a:t>
            </a:r>
          </a:p>
          <a:p>
            <a:pPr lvl="1"/>
            <a:r>
              <a:rPr lang="en-US" altLang="zh-CN" sz="2400" dirty="0" smtClean="0"/>
              <a:t>Word </a:t>
            </a:r>
            <a:r>
              <a:rPr lang="en-US" altLang="zh-CN" sz="2400" dirty="0"/>
              <a:t>analogy</a:t>
            </a:r>
            <a:endParaRPr lang="zh-CN" altLang="en-US" sz="2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132856"/>
            <a:ext cx="6082857" cy="472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6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en-US" altLang="zh-CN" sz="4400" dirty="0" smtClean="0">
                <a:latin typeface="+mj-lt"/>
              </a:rPr>
              <a:t>A Unified Learning Framework for Words and Attributes</a:t>
            </a:r>
            <a:endParaRPr lang="en-US" altLang="zh-CN" sz="4400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Evaluation for Improved Word </a:t>
            </a:r>
            <a:r>
              <a:rPr lang="en-US" altLang="zh-CN" sz="2800" dirty="0" smtClean="0"/>
              <a:t>Representations</a:t>
            </a:r>
          </a:p>
          <a:p>
            <a:pPr lvl="1"/>
            <a:r>
              <a:rPr lang="en-US" altLang="zh-CN" sz="2400" dirty="0" smtClean="0"/>
              <a:t>Word </a:t>
            </a:r>
            <a:r>
              <a:rPr lang="en-US" altLang="zh-CN" sz="2400" dirty="0"/>
              <a:t>similarity</a:t>
            </a:r>
            <a:endParaRPr lang="zh-CN" altLang="en-US" sz="2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09374"/>
            <a:ext cx="6086437" cy="436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9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en-US" altLang="zh-CN" sz="4400" dirty="0" smtClean="0">
                <a:latin typeface="+mj-lt"/>
              </a:rPr>
              <a:t>A Unified Learning Framework for Words and Attributes</a:t>
            </a:r>
            <a:endParaRPr lang="en-US" altLang="zh-CN" sz="4400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Summary</a:t>
            </a:r>
          </a:p>
          <a:p>
            <a:pPr lvl="1"/>
            <a:r>
              <a:rPr lang="en-US" altLang="zh-CN" dirty="0" smtClean="0"/>
              <a:t>We propose </a:t>
            </a:r>
            <a:r>
              <a:rPr lang="en-US" altLang="zh-CN" dirty="0"/>
              <a:t>a unified framework for learning distributed representations of word </a:t>
            </a:r>
            <a:r>
              <a:rPr lang="en-US" altLang="zh-CN" dirty="0" smtClean="0"/>
              <a:t>and attributes.</a:t>
            </a:r>
            <a:endParaRPr lang="en-US" altLang="zh-CN" dirty="0"/>
          </a:p>
          <a:p>
            <a:pPr lvl="1"/>
            <a:r>
              <a:rPr lang="en-US" altLang="zh-CN" dirty="0" smtClean="0"/>
              <a:t>Our </a:t>
            </a:r>
            <a:r>
              <a:rPr lang="en-US" altLang="zh-CN" dirty="0"/>
              <a:t>models not only learn topic and document representations which achieve distinct and </a:t>
            </a:r>
            <a:r>
              <a:rPr lang="en-US" altLang="zh-CN" dirty="0" smtClean="0"/>
              <a:t>competitive results </a:t>
            </a:r>
            <a:r>
              <a:rPr lang="en-US" altLang="zh-CN" dirty="0"/>
              <a:t>in corresponding tasks, but also improve original word representations </a:t>
            </a:r>
            <a:r>
              <a:rPr lang="en-US" altLang="zh-CN" dirty="0" smtClean="0"/>
              <a:t>significantly.</a:t>
            </a:r>
          </a:p>
          <a:p>
            <a:pPr lvl="1"/>
            <a:r>
              <a:rPr lang="en-US" altLang="zh-CN" dirty="0" smtClean="0"/>
              <a:t>Our </a:t>
            </a:r>
            <a:r>
              <a:rPr lang="en-US" altLang="zh-CN" dirty="0"/>
              <a:t>proposed framework is flexible and </a:t>
            </a:r>
            <a:r>
              <a:rPr lang="en-US" altLang="zh-CN" dirty="0" smtClean="0"/>
              <a:t>scalable.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35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Traditional text representations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Distributed representations</a:t>
            </a:r>
          </a:p>
          <a:p>
            <a:r>
              <a:rPr lang="en-US" altLang="zh-CN" dirty="0"/>
              <a:t>My Work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Motivations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Learning Distributed Representations of Topics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 Unified Learning Framework for Words and Attributes</a:t>
            </a:r>
          </a:p>
          <a:p>
            <a:pPr lvl="1"/>
            <a:r>
              <a:rPr lang="en-US" altLang="zh-CN" dirty="0"/>
              <a:t>Embedding Enhanced Topic Models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Reference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0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400" dirty="0" smtClean="0">
                <a:latin typeface="+mj-lt"/>
              </a:rPr>
              <a:t>Embedding Enhanced Topic Models</a:t>
            </a:r>
            <a:endParaRPr lang="zh-CN" altLang="en-US" sz="4400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Word </a:t>
            </a:r>
            <a:r>
              <a:rPr lang="en-US" altLang="zh-CN" dirty="0" err="1" smtClean="0"/>
              <a:t>embeddings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Unsupervised learning</a:t>
            </a:r>
          </a:p>
          <a:p>
            <a:pPr lvl="1"/>
            <a:r>
              <a:rPr lang="en-US" altLang="zh-CN" dirty="0" smtClean="0"/>
              <a:t>Large-scale datasets</a:t>
            </a:r>
          </a:p>
          <a:p>
            <a:pPr lvl="1"/>
            <a:r>
              <a:rPr lang="en-US" altLang="zh-CN" dirty="0" smtClean="0"/>
              <a:t>Syntactic and semantic information</a:t>
            </a:r>
          </a:p>
          <a:p>
            <a:r>
              <a:rPr lang="en-US" altLang="zh-CN" dirty="0" smtClean="0"/>
              <a:t>Latent topic models</a:t>
            </a:r>
          </a:p>
          <a:p>
            <a:pPr lvl="1"/>
            <a:r>
              <a:rPr lang="en-US" altLang="zh-CN" dirty="0" smtClean="0"/>
              <a:t>LDA models structure of words, topics, and documents</a:t>
            </a:r>
          </a:p>
          <a:p>
            <a:pPr lvl="1"/>
            <a:r>
              <a:rPr lang="en-US" altLang="zh-CN" dirty="0" smtClean="0"/>
              <a:t>Gibbs sampling</a:t>
            </a:r>
          </a:p>
        </p:txBody>
      </p:sp>
    </p:spTree>
    <p:extLst>
      <p:ext uri="{BB962C8B-B14F-4D97-AF65-F5344CB8AC3E}">
        <p14:creationId xmlns:p14="http://schemas.microsoft.com/office/powerpoint/2010/main" val="152040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400" dirty="0" smtClean="0">
                <a:latin typeface="+mj-lt"/>
              </a:rPr>
              <a:t>Embedding Enhanced Topic Models</a:t>
            </a:r>
            <a:endParaRPr lang="zh-CN" altLang="en-US" sz="4400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Integrating word2vec and LDA</a:t>
            </a:r>
          </a:p>
          <a:p>
            <a:pPr lvl="1"/>
            <a:r>
              <a:rPr lang="en-US" altLang="zh-CN" dirty="0" smtClean="0"/>
              <a:t>Word embedding clustering prior LDA</a:t>
            </a:r>
          </a:p>
          <a:p>
            <a:pPr lvl="2"/>
            <a:r>
              <a:rPr lang="en-US" altLang="zh-CN" dirty="0"/>
              <a:t>Using external large-scale dataset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Context-aware LDA</a:t>
            </a:r>
          </a:p>
          <a:p>
            <a:pPr lvl="2"/>
            <a:r>
              <a:rPr lang="en-US" altLang="zh-CN" dirty="0" smtClean="0"/>
              <a:t>Adding a latent variable</a:t>
            </a:r>
          </a:p>
          <a:p>
            <a:pPr lvl="2"/>
            <a:endParaRPr lang="en-US" altLang="zh-CN" dirty="0"/>
          </a:p>
          <a:p>
            <a:pPr lvl="1"/>
            <a:r>
              <a:rPr lang="en-US" altLang="zh-CN" dirty="0" smtClean="0"/>
              <a:t>Word embedding enhanced LDA</a:t>
            </a:r>
          </a:p>
          <a:p>
            <a:pPr lvl="2"/>
            <a:r>
              <a:rPr lang="en-US" altLang="zh-CN" dirty="0" smtClean="0"/>
              <a:t>Using word embedding during inference</a:t>
            </a:r>
          </a:p>
        </p:txBody>
      </p:sp>
    </p:spTree>
    <p:extLst>
      <p:ext uri="{BB962C8B-B14F-4D97-AF65-F5344CB8AC3E}">
        <p14:creationId xmlns:p14="http://schemas.microsoft.com/office/powerpoint/2010/main" val="2769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400" dirty="0" smtClean="0">
                <a:latin typeface="+mj-lt"/>
              </a:rPr>
              <a:t>Embedding Enhanced Topic Models</a:t>
            </a:r>
            <a:endParaRPr lang="zh-CN" altLang="en-US" sz="4400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Word embedding clustering prior </a:t>
            </a:r>
            <a:r>
              <a:rPr lang="en-US" altLang="zh-CN" dirty="0" smtClean="0"/>
              <a:t>LDA (</a:t>
            </a:r>
            <a:r>
              <a:rPr lang="en-US" altLang="zh-CN" dirty="0" err="1" smtClean="0"/>
              <a:t>wecpLDA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en-US" altLang="zh-CN" dirty="0" smtClean="0"/>
              <a:t>Using external large-scale dataset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930" y="2705819"/>
            <a:ext cx="52959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43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400" dirty="0" smtClean="0">
                <a:latin typeface="+mj-lt"/>
              </a:rPr>
              <a:t>Embedding Enhanced Topic Models</a:t>
            </a:r>
            <a:endParaRPr lang="zh-CN" altLang="en-US" sz="4400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Evaluation of Topic Coherence (noise data)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27" y="2132856"/>
            <a:ext cx="40290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028" y="3284984"/>
            <a:ext cx="401955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43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400" dirty="0" smtClean="0">
                <a:latin typeface="+mj-lt"/>
              </a:rPr>
              <a:t>Embedding Enhanced Topic Models</a:t>
            </a:r>
            <a:endParaRPr lang="zh-CN" altLang="en-US" sz="4400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Comparing </a:t>
            </a:r>
            <a:r>
              <a:rPr lang="en-US" altLang="zh-CN" dirty="0" err="1" smtClean="0"/>
              <a:t>wecpLDA</a:t>
            </a:r>
            <a:r>
              <a:rPr lang="en-US" altLang="zh-CN" dirty="0" smtClean="0"/>
              <a:t> with LDA</a:t>
            </a:r>
          </a:p>
          <a:p>
            <a:pPr lvl="1"/>
            <a:r>
              <a:rPr lang="en-US" altLang="zh-CN" dirty="0" err="1" smtClean="0"/>
              <a:t>wecpLDA</a:t>
            </a:r>
            <a:r>
              <a:rPr lang="en-US" altLang="zh-CN" dirty="0" smtClean="0"/>
              <a:t> uses external knowledge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77" y="3068960"/>
            <a:ext cx="635317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43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400" dirty="0" smtClean="0">
                <a:latin typeface="+mj-lt"/>
              </a:rPr>
              <a:t>Embedding Enhanced Topic Models</a:t>
            </a:r>
            <a:endParaRPr lang="zh-CN" altLang="en-US" sz="4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Context-aware LDA (</a:t>
                </a:r>
                <a:r>
                  <a:rPr lang="en-US" altLang="zh-CN" dirty="0" err="1" smtClean="0"/>
                  <a:t>caLDA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en-US" altLang="zh-CN" dirty="0"/>
                  <a:t>Adding a latent </a:t>
                </a:r>
                <a:r>
                  <a:rPr lang="en-US" altLang="zh-CN" dirty="0" smtClean="0"/>
                  <a:t>variable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4265702" cy="244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78" y="3063230"/>
            <a:ext cx="37528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43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Modern AI Systems</a:t>
            </a:r>
          </a:p>
          <a:p>
            <a:pPr lvl="1"/>
            <a:r>
              <a:rPr lang="en-US" altLang="zh-CN" dirty="0" smtClean="0"/>
              <a:t>Perception</a:t>
            </a:r>
            <a:r>
              <a:rPr lang="en-US" altLang="zh-CN" dirty="0"/>
              <a:t>: </a:t>
            </a:r>
            <a:r>
              <a:rPr lang="en-US" altLang="zh-CN" dirty="0" smtClean="0"/>
              <a:t>image/speech recognition, text understanding, etc.</a:t>
            </a:r>
          </a:p>
          <a:p>
            <a:pPr lvl="1"/>
            <a:r>
              <a:rPr lang="en-US" altLang="zh-CN" dirty="0" smtClean="0"/>
              <a:t>Cognition: inference, reasoning, decision-making, etc.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28" y="4509120"/>
            <a:ext cx="1603327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645024"/>
            <a:ext cx="6122081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29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400" dirty="0" smtClean="0">
                <a:latin typeface="+mj-lt"/>
              </a:rPr>
              <a:t>Embedding Enhanced Topic Models</a:t>
            </a:r>
            <a:endParaRPr lang="zh-CN" altLang="en-US" sz="4400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Context-aware </a:t>
            </a:r>
            <a:r>
              <a:rPr lang="en-US" altLang="zh-CN" dirty="0" smtClean="0"/>
              <a:t>LDA </a:t>
            </a:r>
            <a:r>
              <a:rPr lang="en-US" altLang="zh-CN" dirty="0"/>
              <a:t>(</a:t>
            </a:r>
            <a:r>
              <a:rPr lang="en-US" altLang="zh-CN" dirty="0" err="1"/>
              <a:t>caLDA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smtClean="0"/>
              <a:t>Gibbs sampling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Inference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48532"/>
            <a:ext cx="31718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01007"/>
            <a:ext cx="31527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013176"/>
            <a:ext cx="1447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395" y="5032225"/>
            <a:ext cx="13906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056037"/>
            <a:ext cx="13239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5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400" dirty="0" smtClean="0">
                <a:latin typeface="+mj-lt"/>
              </a:rPr>
              <a:t>Embedding Enhanced Topic Models</a:t>
            </a:r>
            <a:endParaRPr lang="zh-CN" altLang="en-US" sz="4400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Word embedding enhanced LDA (</a:t>
            </a:r>
            <a:r>
              <a:rPr lang="en-US" altLang="zh-CN" dirty="0" err="1" smtClean="0"/>
              <a:t>weeLDA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Using word embedding during inference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970116"/>
            <a:ext cx="4544518" cy="239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2887069"/>
            <a:ext cx="37719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5" y="4396644"/>
            <a:ext cx="28765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19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400" dirty="0" smtClean="0">
                <a:latin typeface="+mj-lt"/>
              </a:rPr>
              <a:t>Embedding Enhanced Topic Models</a:t>
            </a:r>
            <a:endParaRPr lang="zh-CN" altLang="en-US" sz="4400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Word embedding enhanced LDA (</a:t>
            </a:r>
            <a:r>
              <a:rPr lang="en-US" altLang="zh-CN" dirty="0" err="1" smtClean="0"/>
              <a:t>weeLDA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Gibbs sampling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Inference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2647950"/>
            <a:ext cx="44100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3492073"/>
            <a:ext cx="31337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948386"/>
            <a:ext cx="14573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4924573"/>
            <a:ext cx="13906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924573"/>
            <a:ext cx="15144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4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400" dirty="0" smtClean="0">
                <a:latin typeface="+mj-lt"/>
              </a:rPr>
              <a:t>Embedding Enhanced Topic Models</a:t>
            </a:r>
            <a:endParaRPr lang="zh-CN" altLang="en-US" sz="4400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Summary</a:t>
            </a:r>
          </a:p>
          <a:p>
            <a:pPr lvl="1"/>
            <a:r>
              <a:rPr lang="en-US" altLang="zh-CN" dirty="0"/>
              <a:t>Word embedding clustering prior LDA</a:t>
            </a:r>
          </a:p>
          <a:p>
            <a:pPr lvl="2"/>
            <a:r>
              <a:rPr lang="en-US" altLang="zh-CN" dirty="0" err="1"/>
              <a:t>wecpLDA</a:t>
            </a:r>
            <a:r>
              <a:rPr lang="en-US" altLang="zh-CN" dirty="0"/>
              <a:t> performed better than LDA</a:t>
            </a:r>
          </a:p>
          <a:p>
            <a:pPr lvl="1"/>
            <a:r>
              <a:rPr lang="en-US" altLang="zh-CN" dirty="0"/>
              <a:t>Context-aware LDA</a:t>
            </a:r>
          </a:p>
          <a:p>
            <a:pPr lvl="2"/>
            <a:r>
              <a:rPr lang="en-US" altLang="zh-CN" dirty="0"/>
              <a:t>Implementation and experiments</a:t>
            </a:r>
          </a:p>
          <a:p>
            <a:pPr lvl="1"/>
            <a:r>
              <a:rPr lang="en-US" altLang="zh-CN" dirty="0"/>
              <a:t>Word embedding enhanced LDA (</a:t>
            </a:r>
            <a:r>
              <a:rPr lang="en-US" altLang="zh-CN" dirty="0" err="1"/>
              <a:t>weeLDA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Implementation and </a:t>
            </a:r>
            <a:r>
              <a:rPr lang="en-US" altLang="zh-CN" dirty="0" smtClean="0"/>
              <a:t>experiments</a:t>
            </a:r>
          </a:p>
          <a:p>
            <a:r>
              <a:rPr lang="en-US" altLang="zh-CN" dirty="0" smtClean="0"/>
              <a:t>Explore more</a:t>
            </a:r>
          </a:p>
          <a:p>
            <a:pPr lvl="1"/>
            <a:r>
              <a:rPr lang="en-US" altLang="zh-CN" dirty="0" smtClean="0"/>
              <a:t>Bayesian deep </a:t>
            </a:r>
            <a:r>
              <a:rPr lang="en-US" altLang="zh-CN" dirty="0" smtClean="0"/>
              <a:t>learning</a:t>
            </a:r>
          </a:p>
          <a:p>
            <a:pPr lvl="1"/>
            <a:r>
              <a:rPr lang="en-US" altLang="zh-CN" dirty="0" err="1" smtClean="0"/>
              <a:t>Denoising</a:t>
            </a:r>
            <a:r>
              <a:rPr lang="en-US" altLang="zh-CN" dirty="0" smtClean="0"/>
              <a:t> auto-encoders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504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Traditional text representations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Distributed representations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My Work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Motivations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Learning Distributed Representations of Topics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 Unified Learning Framework for Words and Attributes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Embedding Enhanced Topic Models</a:t>
            </a:r>
          </a:p>
          <a:p>
            <a:r>
              <a:rPr lang="en-US" altLang="zh-CN" dirty="0"/>
              <a:t>Conclusions 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Reference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85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Conclusions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Focus on text representations and modeling in NLP</a:t>
            </a:r>
          </a:p>
          <a:p>
            <a:pPr lvl="1"/>
            <a:r>
              <a:rPr lang="en-US" altLang="zh-CN" dirty="0" smtClean="0"/>
              <a:t>Importance of representations</a:t>
            </a:r>
          </a:p>
          <a:p>
            <a:pPr lvl="1"/>
            <a:r>
              <a:rPr lang="en-US" altLang="zh-CN" dirty="0" smtClean="0"/>
              <a:t>Related methods</a:t>
            </a:r>
          </a:p>
          <a:p>
            <a:pPr lvl="1"/>
            <a:r>
              <a:rPr lang="en-US" altLang="zh-CN" dirty="0" smtClean="0"/>
              <a:t>Our methods</a:t>
            </a:r>
          </a:p>
          <a:p>
            <a:pPr lvl="2"/>
            <a:r>
              <a:rPr lang="en-US" altLang="zh-CN" dirty="0"/>
              <a:t>Learning Distributed Representations of Topics</a:t>
            </a:r>
          </a:p>
          <a:p>
            <a:pPr lvl="2"/>
            <a:r>
              <a:rPr lang="en-US" altLang="zh-CN" dirty="0"/>
              <a:t>A Unified Learning Framework for Words and Attributes</a:t>
            </a:r>
          </a:p>
          <a:p>
            <a:pPr lvl="2"/>
            <a:r>
              <a:rPr lang="en-US" altLang="zh-CN" dirty="0"/>
              <a:t>Embedding Enhanced Topic </a:t>
            </a:r>
            <a:r>
              <a:rPr lang="en-US" altLang="zh-CN" dirty="0" smtClean="0"/>
              <a:t>Models</a:t>
            </a:r>
          </a:p>
          <a:p>
            <a:r>
              <a:rPr lang="en-US" altLang="zh-CN" dirty="0" smtClean="0"/>
              <a:t>Future work</a:t>
            </a:r>
          </a:p>
          <a:p>
            <a:pPr lvl="1"/>
            <a:r>
              <a:rPr lang="en-US" altLang="zh-CN" dirty="0" smtClean="0"/>
              <a:t>Exploring integration of deep learning and Bayesian models for AI systems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49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Traditional text representations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Distributed representations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My Work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Motivations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Learning Distributed Representations of Topics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 Unified Learning Framework for Words and Attributes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Embedding Enhanced Topic Models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</a:p>
          <a:p>
            <a:r>
              <a:rPr lang="en-US" altLang="zh-CN" dirty="0"/>
              <a:t>Reference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600" b="1" dirty="0" err="1"/>
              <a:t>LeCun</a:t>
            </a:r>
            <a:r>
              <a:rPr lang="en-US" altLang="zh-CN" sz="1600" b="1" dirty="0"/>
              <a:t>, Y., </a:t>
            </a:r>
            <a:r>
              <a:rPr lang="en-US" altLang="zh-CN" sz="1600" b="1" dirty="0" err="1"/>
              <a:t>Bengio</a:t>
            </a:r>
            <a:r>
              <a:rPr lang="en-US" altLang="zh-CN" sz="1600" b="1" dirty="0"/>
              <a:t>, Y. and Hinton, G. E. (</a:t>
            </a:r>
            <a:r>
              <a:rPr lang="en-US" altLang="zh-CN" sz="1600" b="1" dirty="0" smtClean="0"/>
              <a:t>2015) Deep Learning, Nature</a:t>
            </a:r>
            <a:r>
              <a:rPr lang="en-US" altLang="zh-CN" sz="1600" b="1" dirty="0"/>
              <a:t>, Vol. 521, pp 436-444. </a:t>
            </a:r>
            <a:r>
              <a:rPr lang="en-US" altLang="zh-CN" sz="1600" b="1" dirty="0" smtClean="0">
                <a:hlinkClick r:id="rId2"/>
              </a:rPr>
              <a:t>http://www.cs.toronto.edu/~hinton/absps/NatureDeepReview.pdf</a:t>
            </a:r>
            <a:endParaRPr lang="en-US" altLang="zh-CN" sz="1600" b="1" dirty="0" smtClean="0"/>
          </a:p>
          <a:p>
            <a:r>
              <a:rPr lang="en-US" altLang="zh-CN" sz="1600" b="1" dirty="0"/>
              <a:t>Artificial Intelligence A Modern </a:t>
            </a:r>
            <a:r>
              <a:rPr lang="en-US" altLang="zh-CN" sz="1600" b="1" dirty="0" smtClean="0"/>
              <a:t>Approach </a:t>
            </a:r>
            <a:r>
              <a:rPr lang="en-US" altLang="zh-CN" sz="1600" b="1" dirty="0" smtClean="0">
                <a:hlinkClick r:id="rId3"/>
              </a:rPr>
              <a:t>http://www.cin.ufpe.br/~tfl2/artificial-intelligence-modern-approach.9780131038059.25368.pdf</a:t>
            </a:r>
            <a:endParaRPr lang="en-US" altLang="zh-CN" sz="1600" b="1" dirty="0" smtClean="0"/>
          </a:p>
          <a:p>
            <a:r>
              <a:rPr lang="en-US" altLang="zh-CN" sz="1600" b="1" dirty="0"/>
              <a:t>Deep Learning for NLP </a:t>
            </a:r>
            <a:r>
              <a:rPr lang="en-US" altLang="zh-CN" sz="1600" b="1" dirty="0" smtClean="0">
                <a:hlinkClick r:id="rId4"/>
              </a:rPr>
              <a:t>http://nlp.stanford.edu/courses/NAACL2013/NAACL2013-Socher-Manning-DeepLearning.pdf</a:t>
            </a:r>
            <a:endParaRPr lang="en-US" altLang="zh-CN" sz="1600" b="1" dirty="0" smtClean="0"/>
          </a:p>
          <a:p>
            <a:r>
              <a:rPr lang="en-US" altLang="zh-CN" sz="1600" b="1" dirty="0"/>
              <a:t>Word representations: A simple and general method for semi-supervised learning </a:t>
            </a:r>
            <a:r>
              <a:rPr lang="en-US" altLang="zh-CN" sz="1600" b="1" dirty="0" smtClean="0"/>
              <a:t> </a:t>
            </a:r>
            <a:r>
              <a:rPr lang="en-US" altLang="zh-CN" sz="1600" b="1" dirty="0" smtClean="0">
                <a:hlinkClick r:id="rId5"/>
              </a:rPr>
              <a:t>http://www.aclweb.org/anthology/P10-1040</a:t>
            </a:r>
            <a:endParaRPr lang="en-US" altLang="zh-CN" sz="1600" b="1" dirty="0" smtClean="0"/>
          </a:p>
          <a:p>
            <a:r>
              <a:rPr lang="en-US" altLang="zh-CN" sz="1600" b="1" dirty="0"/>
              <a:t>Towards Bayesian Deep Learning: A </a:t>
            </a:r>
            <a:r>
              <a:rPr lang="en-US" altLang="zh-CN" sz="1600" b="1" dirty="0" smtClean="0"/>
              <a:t>Survey </a:t>
            </a:r>
            <a:r>
              <a:rPr lang="en-US" altLang="zh-CN" sz="1600" b="1" dirty="0" smtClean="0">
                <a:hlinkClick r:id="rId6"/>
              </a:rPr>
              <a:t>http://arxiv.org/pdf/1604.01662v2.pdf</a:t>
            </a:r>
            <a:endParaRPr lang="en-US" altLang="zh-CN" sz="1600" b="1" dirty="0" smtClean="0"/>
          </a:p>
          <a:p>
            <a:r>
              <a:rPr lang="en-US" altLang="zh-CN" sz="1600" b="1" i="1" dirty="0"/>
              <a:t>An Introduction to MCMC for Machine </a:t>
            </a:r>
            <a:r>
              <a:rPr lang="en-US" altLang="zh-CN" sz="1600" b="1" i="1" dirty="0" smtClean="0"/>
              <a:t>Learning </a:t>
            </a:r>
            <a:r>
              <a:rPr lang="en-US" altLang="zh-CN" sz="1600" b="1" dirty="0" smtClean="0">
                <a:hlinkClick r:id="rId7"/>
              </a:rPr>
              <a:t>http://www.cs.ubc.ca/~arnaud/andrieu_defreitas_doucet_jordan_intromontecarlomachinelearning.pdf</a:t>
            </a:r>
            <a:endParaRPr lang="en-US" altLang="zh-CN" sz="1600" b="1" dirty="0" smtClean="0"/>
          </a:p>
          <a:p>
            <a:r>
              <a:rPr lang="en-US" altLang="zh-CN" sz="1600" b="1" i="1" dirty="0"/>
              <a:t>Information Theory, Inference, and Learning </a:t>
            </a:r>
            <a:r>
              <a:rPr lang="en-US" altLang="zh-CN" sz="1600" b="1" i="1" dirty="0" smtClean="0"/>
              <a:t>Algorithms </a:t>
            </a:r>
            <a:r>
              <a:rPr lang="en-US" altLang="zh-CN" sz="1600" b="1" i="1" dirty="0" smtClean="0">
                <a:hlinkClick r:id="rId8"/>
              </a:rPr>
              <a:t>http://www.inference.phy.cam.ac.uk/itprnn/book.pdf</a:t>
            </a:r>
            <a:endParaRPr lang="en-US" altLang="zh-CN" sz="1600" b="1" i="1" dirty="0" smtClean="0"/>
          </a:p>
          <a:p>
            <a:r>
              <a:rPr lang="en-US" altLang="zh-CN" sz="1600" b="1" dirty="0" err="1" smtClean="0"/>
              <a:t>Yittoo</a:t>
            </a:r>
            <a:r>
              <a:rPr lang="en-US" altLang="zh-CN" sz="1600" b="1" dirty="0" smtClean="0"/>
              <a:t> </a:t>
            </a:r>
            <a:r>
              <a:rPr lang="en-US" altLang="zh-CN" sz="1600" b="1" dirty="0" smtClean="0">
                <a:hlinkClick r:id="rId9"/>
              </a:rPr>
              <a:t>http://139.129.37.204/niuwp/index.php/category/resources/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Machine learning a probabilistic perspective</a:t>
            </a:r>
          </a:p>
          <a:p>
            <a:r>
              <a:rPr lang="en-US" altLang="zh-CN" sz="1600" b="1" dirty="0"/>
              <a:t>A New Look at the System, Algorithm and Theory Foundations of Distributed Machine Learning </a:t>
            </a:r>
            <a:r>
              <a:rPr lang="en-US" altLang="zh-CN" sz="1600" b="1" dirty="0" smtClean="0">
                <a:hlinkClick r:id="rId10"/>
              </a:rPr>
              <a:t>http://petuum.github.io/papers/SysAlgTheoryKDD2015.pdf</a:t>
            </a:r>
            <a:endParaRPr lang="en-US" altLang="zh-CN" sz="1600" b="1" dirty="0" smtClean="0"/>
          </a:p>
          <a:p>
            <a:r>
              <a:rPr lang="en-US" altLang="zh-CN" sz="1600" b="1" dirty="0"/>
              <a:t>Pattern Recognition and Machine Learning</a:t>
            </a:r>
            <a:endParaRPr lang="en-US" altLang="zh-CN" sz="1600" b="1" dirty="0" smtClean="0"/>
          </a:p>
          <a:p>
            <a:endParaRPr lang="en-US" altLang="zh-CN" sz="1400" b="1" dirty="0"/>
          </a:p>
          <a:p>
            <a:endParaRPr lang="en-US" altLang="zh-CN" sz="1400" dirty="0" smtClean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59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4000" b="1" dirty="0" smtClean="0"/>
              <a:t>Thank you!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9668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Machine Learning and Deep Learning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40959"/>
            <a:ext cx="3141786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701" y="4731389"/>
            <a:ext cx="4608512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0" y="2351611"/>
            <a:ext cx="3326542" cy="4492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99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Deep Learning for Natural Language Processing (NLP)</a:t>
            </a:r>
          </a:p>
          <a:p>
            <a:pPr lvl="1"/>
            <a:r>
              <a:rPr lang="en-US" altLang="zh-CN" dirty="0"/>
              <a:t>The need for </a:t>
            </a:r>
            <a:r>
              <a:rPr lang="en-US" altLang="zh-CN" dirty="0">
                <a:solidFill>
                  <a:srgbClr val="00B050"/>
                </a:solidFill>
              </a:rPr>
              <a:t>distributed representations</a:t>
            </a:r>
          </a:p>
          <a:p>
            <a:pPr lvl="1"/>
            <a:r>
              <a:rPr lang="en-US" altLang="zh-CN" dirty="0"/>
              <a:t>Distributed representations deal with the curse of dimensionality</a:t>
            </a:r>
          </a:p>
          <a:p>
            <a:pPr lvl="1"/>
            <a:r>
              <a:rPr lang="en-US" altLang="zh-CN" dirty="0"/>
              <a:t>Unsupervised feature and weight learning</a:t>
            </a:r>
          </a:p>
          <a:p>
            <a:pPr lvl="1"/>
            <a:r>
              <a:rPr lang="en-US" altLang="zh-CN" dirty="0"/>
              <a:t>Learning multiple levels of representation</a:t>
            </a:r>
          </a:p>
          <a:p>
            <a:pPr lvl="1"/>
            <a:r>
              <a:rPr lang="en-US" altLang="zh-CN" dirty="0"/>
              <a:t>Handling the </a:t>
            </a:r>
            <a:r>
              <a:rPr lang="en-US" altLang="zh-CN" dirty="0" err="1"/>
              <a:t>recursivity</a:t>
            </a:r>
            <a:r>
              <a:rPr lang="en-US" altLang="zh-CN" dirty="0"/>
              <a:t> of human </a:t>
            </a:r>
            <a:r>
              <a:rPr lang="en-US" altLang="zh-CN" dirty="0" smtClean="0"/>
              <a:t>language</a:t>
            </a:r>
          </a:p>
          <a:p>
            <a:r>
              <a:rPr lang="en-US" altLang="zh-CN" dirty="0"/>
              <a:t>Deep Learning models have already achieved impressive </a:t>
            </a:r>
            <a:r>
              <a:rPr lang="en-US" altLang="zh-CN" dirty="0" smtClean="0"/>
              <a:t>results</a:t>
            </a:r>
          </a:p>
          <a:p>
            <a:pPr lvl="1"/>
            <a:r>
              <a:rPr lang="en-US" altLang="zh-CN" dirty="0" smtClean="0"/>
              <a:t>LM, NER, POS-Tagging, Chunking, SA, etc.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4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zh-CN" dirty="0"/>
              <a:t>Related Work</a:t>
            </a:r>
          </a:p>
          <a:p>
            <a:pPr lvl="1"/>
            <a:r>
              <a:rPr lang="en-US" altLang="zh-CN" dirty="0"/>
              <a:t>Traditional text representations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Distributed representations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My Work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Motivations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Learning Distributed Representations of Topics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 Unified Learning Framework for Words and Attributes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Embedding Enhanced Topic Models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Reference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79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400" dirty="0" smtClean="0">
                <a:latin typeface="+mj-lt"/>
              </a:rPr>
              <a:t>Traditional text representations</a:t>
            </a:r>
            <a:endParaRPr lang="zh-CN" altLang="en-US" sz="4400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The standard word </a:t>
            </a:r>
            <a:r>
              <a:rPr lang="en-US" altLang="zh-CN" dirty="0" smtClean="0"/>
              <a:t>representation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Bag-of-Words (BOW)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285" y="2204864"/>
            <a:ext cx="5688631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5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Traditional text representations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Distributional similarity based </a:t>
            </a:r>
            <a:r>
              <a:rPr lang="en-US" altLang="zh-CN" dirty="0" smtClean="0"/>
              <a:t>representations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Distributional representations</a:t>
            </a:r>
          </a:p>
          <a:p>
            <a:pPr lvl="1"/>
            <a:r>
              <a:rPr lang="en-US" altLang="zh-CN" dirty="0" smtClean="0"/>
              <a:t>Latent </a:t>
            </a:r>
            <a:r>
              <a:rPr lang="en-US" altLang="zh-CN" dirty="0"/>
              <a:t>Semantic Analysis (LSA</a:t>
            </a:r>
            <a:r>
              <a:rPr lang="en-US" altLang="zh-CN" dirty="0" smtClean="0"/>
              <a:t>), LSI, </a:t>
            </a:r>
            <a:r>
              <a:rPr lang="en-US" altLang="zh-CN" dirty="0"/>
              <a:t>PLSA</a:t>
            </a:r>
          </a:p>
          <a:p>
            <a:pPr lvl="1"/>
            <a:r>
              <a:rPr lang="en-US" altLang="zh-CN" dirty="0"/>
              <a:t>Latent </a:t>
            </a:r>
            <a:r>
              <a:rPr lang="en-US" altLang="zh-CN" dirty="0" err="1"/>
              <a:t>Dirichlet</a:t>
            </a:r>
            <a:r>
              <a:rPr lang="en-US" altLang="zh-CN" dirty="0"/>
              <a:t> Allocation (LDA)</a:t>
            </a:r>
          </a:p>
          <a:p>
            <a:pPr lvl="1"/>
            <a:r>
              <a:rPr lang="en-US" altLang="zh-CN" dirty="0"/>
              <a:t>Hyperspace Analogue to Language (HAL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Clustering-based </a:t>
            </a:r>
            <a:r>
              <a:rPr lang="en-US" altLang="zh-CN" dirty="0" smtClean="0"/>
              <a:t>word representations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56301"/>
            <a:ext cx="5943336" cy="230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96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3531</TotalTime>
  <Words>1292</Words>
  <Application>Microsoft Office PowerPoint</Application>
  <PresentationFormat>全屏显示(4:3)</PresentationFormat>
  <Paragraphs>350</Paragraphs>
  <Slides>48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Office 主题</vt:lpstr>
      <vt:lpstr>A Research on Text Vector Representations and Modelling based on Neural Networks</vt:lpstr>
      <vt:lpstr>Outline</vt:lpstr>
      <vt:lpstr>Outline</vt:lpstr>
      <vt:lpstr>Background </vt:lpstr>
      <vt:lpstr>Background</vt:lpstr>
      <vt:lpstr>Background</vt:lpstr>
      <vt:lpstr>Outline</vt:lpstr>
      <vt:lpstr>Traditional text representations</vt:lpstr>
      <vt:lpstr>Traditional text representations</vt:lpstr>
      <vt:lpstr>Outline</vt:lpstr>
      <vt:lpstr>Distributed representations</vt:lpstr>
      <vt:lpstr>Distributed representations</vt:lpstr>
      <vt:lpstr>Outline</vt:lpstr>
      <vt:lpstr>Outline</vt:lpstr>
      <vt:lpstr>Motivations</vt:lpstr>
      <vt:lpstr>Motivations</vt:lpstr>
      <vt:lpstr>Outline</vt:lpstr>
      <vt:lpstr>Learning Distributed Representations of Topics</vt:lpstr>
      <vt:lpstr>Learning Distributed Representations of Topics</vt:lpstr>
      <vt:lpstr>Learning Distributed Representations of Topics</vt:lpstr>
      <vt:lpstr>Learning Distributed Representations of Topics</vt:lpstr>
      <vt:lpstr>Outline</vt:lpstr>
      <vt:lpstr>A Unified Learning Framework for Words and Attributes</vt:lpstr>
      <vt:lpstr>A Unified Learning Framework for Words and Attributes</vt:lpstr>
      <vt:lpstr>A Unified Learning Framework for Words and Attributes</vt:lpstr>
      <vt:lpstr>A Unified Learning Framework for Words and Attributes</vt:lpstr>
      <vt:lpstr>A Unified Learning Framework for Words and Attributes</vt:lpstr>
      <vt:lpstr>A Unified Learning Framework for Words and Attributes</vt:lpstr>
      <vt:lpstr>A Unified Learning Framework for Words and Attributes</vt:lpstr>
      <vt:lpstr>A Unified Learning Framework for Words and Attributes</vt:lpstr>
      <vt:lpstr>A Unified Learning Framework for Words and Attributes</vt:lpstr>
      <vt:lpstr>A Unified Learning Framework for Words and Attributes</vt:lpstr>
      <vt:lpstr>Outline</vt:lpstr>
      <vt:lpstr>Embedding Enhanced Topic Models</vt:lpstr>
      <vt:lpstr>Embedding Enhanced Topic Models</vt:lpstr>
      <vt:lpstr>Embedding Enhanced Topic Models</vt:lpstr>
      <vt:lpstr>Embedding Enhanced Topic Models</vt:lpstr>
      <vt:lpstr>Embedding Enhanced Topic Models</vt:lpstr>
      <vt:lpstr>Embedding Enhanced Topic Models</vt:lpstr>
      <vt:lpstr>Embedding Enhanced Topic Models</vt:lpstr>
      <vt:lpstr>Embedding Enhanced Topic Models</vt:lpstr>
      <vt:lpstr>Embedding Enhanced Topic Models</vt:lpstr>
      <vt:lpstr>Embedding Enhanced Topic Models</vt:lpstr>
      <vt:lpstr>Outline</vt:lpstr>
      <vt:lpstr>Conclusions </vt:lpstr>
      <vt:lpstr>Outline</vt:lpstr>
      <vt:lpstr>Reference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niulq</dc:creator>
  <cp:lastModifiedBy>niulq</cp:lastModifiedBy>
  <cp:revision>325</cp:revision>
  <dcterms:created xsi:type="dcterms:W3CDTF">2016-04-12T05:59:47Z</dcterms:created>
  <dcterms:modified xsi:type="dcterms:W3CDTF">2016-04-20T04:18:18Z</dcterms:modified>
</cp:coreProperties>
</file>