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64" r:id="rId3"/>
    <p:sldId id="274" r:id="rId4"/>
    <p:sldId id="283" r:id="rId5"/>
    <p:sldId id="284" r:id="rId6"/>
    <p:sldId id="287" r:id="rId7"/>
    <p:sldId id="286" r:id="rId8"/>
    <p:sldId id="282" r:id="rId9"/>
    <p:sldId id="281" r:id="rId10"/>
    <p:sldId id="258" r:id="rId11"/>
    <p:sldId id="260" r:id="rId12"/>
    <p:sldId id="261" r:id="rId13"/>
    <p:sldId id="262" r:id="rId14"/>
    <p:sldId id="263" r:id="rId15"/>
    <p:sldId id="276" r:id="rId16"/>
    <p:sldId id="285" r:id="rId17"/>
    <p:sldId id="277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C185C-1C2F-43C5-B3F7-03E2FD8DCA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3F3D73-4163-460C-825F-AB90F0BD274A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切割資料</a:t>
          </a:r>
        </a:p>
      </dgm:t>
    </dgm:pt>
    <dgm:pt modelId="{00E5234B-BC00-402C-A4DC-5B7D87217C7B}" type="par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510E1544-9B0B-4E5E-A21A-74C154EC99BB}" type="sib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2F0BB623-C310-4F34-A614-8383840D288F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調變</a:t>
          </a:r>
        </a:p>
      </dgm:t>
    </dgm:pt>
    <dgm:pt modelId="{7FEA6977-7515-40FE-8B46-76C8A4B4FEBC}" type="par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B3ED31B1-2659-4ACB-A056-32D27D08A6EF}" type="sib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94E5E8AF-0109-41B5-AD0E-4DA7AD85FEFD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PILOT&amp;SYNC</a:t>
          </a:r>
          <a:endParaRPr lang="zh-TW" altLang="en-US" dirty="0">
            <a:solidFill>
              <a:schemeClr val="tx1"/>
            </a:solidFill>
          </a:endParaRPr>
        </a:p>
      </dgm:t>
    </dgm:pt>
    <dgm:pt modelId="{4B4731E8-B722-4A8D-879D-71D770D64E16}" type="par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5EDB3883-65F1-43C5-B2B6-715EFF19ECC3}" type="sib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0845D703-486E-420E-9274-3700A0D2E42F}" type="pres">
      <dgm:prSet presAssocID="{D14C185C-1C2F-43C5-B3F7-03E2FD8DCA20}" presName="Name0" presStyleCnt="0">
        <dgm:presLayoutVars>
          <dgm:dir/>
          <dgm:resizeHandles val="exact"/>
        </dgm:presLayoutVars>
      </dgm:prSet>
      <dgm:spPr/>
    </dgm:pt>
    <dgm:pt modelId="{2CE79DA6-23CB-40EF-B25E-2E7E21767DB0}" type="pres">
      <dgm:prSet presAssocID="{373F3D73-4163-460C-825F-AB90F0BD274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CD91DB-AEF7-4C9B-BD53-8B818AE7A5C2}" type="pres">
      <dgm:prSet presAssocID="{510E1544-9B0B-4E5E-A21A-74C154EC99BB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3053149E-F4D6-4274-BA65-86C7B0CA7EE2}" type="pres">
      <dgm:prSet presAssocID="{510E1544-9B0B-4E5E-A21A-74C154EC99BB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501B0B5C-0A9B-4712-8139-5AB722F892AE}" type="pres">
      <dgm:prSet presAssocID="{2F0BB623-C310-4F34-A614-8383840D288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06B492-B4CF-4662-994E-B742043CDBA6}" type="pres">
      <dgm:prSet presAssocID="{B3ED31B1-2659-4ACB-A056-32D27D08A6EF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715D3F0F-C5CB-406C-9764-737C7C1638E6}" type="pres">
      <dgm:prSet presAssocID="{B3ED31B1-2659-4ACB-A056-32D27D08A6EF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F8307AB0-8E3F-4030-91DA-849DB5B98DC2}" type="pres">
      <dgm:prSet presAssocID="{94E5E8AF-0109-41B5-AD0E-4DA7AD85FEF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F64F8E6-C469-43B5-B5E8-EC3AE35AB88C}" type="presOf" srcId="{2F0BB623-C310-4F34-A614-8383840D288F}" destId="{501B0B5C-0A9B-4712-8139-5AB722F892AE}" srcOrd="0" destOrd="0" presId="urn:microsoft.com/office/officeart/2005/8/layout/process1"/>
    <dgm:cxn modelId="{F6F31997-62E6-4170-BF59-BE34A1A74105}" srcId="{D14C185C-1C2F-43C5-B3F7-03E2FD8DCA20}" destId="{2F0BB623-C310-4F34-A614-8383840D288F}" srcOrd="1" destOrd="0" parTransId="{7FEA6977-7515-40FE-8B46-76C8A4B4FEBC}" sibTransId="{B3ED31B1-2659-4ACB-A056-32D27D08A6EF}"/>
    <dgm:cxn modelId="{842B5DB3-BFAF-46D0-84BB-E28431233374}" srcId="{D14C185C-1C2F-43C5-B3F7-03E2FD8DCA20}" destId="{373F3D73-4163-460C-825F-AB90F0BD274A}" srcOrd="0" destOrd="0" parTransId="{00E5234B-BC00-402C-A4DC-5B7D87217C7B}" sibTransId="{510E1544-9B0B-4E5E-A21A-74C154EC99BB}"/>
    <dgm:cxn modelId="{FC026DDC-6B9B-4E3A-ADF6-C724CBB2F3D0}" type="presOf" srcId="{94E5E8AF-0109-41B5-AD0E-4DA7AD85FEFD}" destId="{F8307AB0-8E3F-4030-91DA-849DB5B98DC2}" srcOrd="0" destOrd="0" presId="urn:microsoft.com/office/officeart/2005/8/layout/process1"/>
    <dgm:cxn modelId="{783D2856-2CC3-47A0-AB40-5DBEC579208A}" type="presOf" srcId="{D14C185C-1C2F-43C5-B3F7-03E2FD8DCA20}" destId="{0845D703-486E-420E-9274-3700A0D2E42F}" srcOrd="0" destOrd="0" presId="urn:microsoft.com/office/officeart/2005/8/layout/process1"/>
    <dgm:cxn modelId="{ED6A0291-B8AD-4213-AF49-B17AF0DD26FB}" type="presOf" srcId="{373F3D73-4163-460C-825F-AB90F0BD274A}" destId="{2CE79DA6-23CB-40EF-B25E-2E7E21767DB0}" srcOrd="0" destOrd="0" presId="urn:microsoft.com/office/officeart/2005/8/layout/process1"/>
    <dgm:cxn modelId="{CCD4CFC3-8CB9-4BD5-B289-EB24AA63AAFC}" type="presOf" srcId="{510E1544-9B0B-4E5E-A21A-74C154EC99BB}" destId="{5DCD91DB-AEF7-4C9B-BD53-8B818AE7A5C2}" srcOrd="0" destOrd="0" presId="urn:microsoft.com/office/officeart/2005/8/layout/process1"/>
    <dgm:cxn modelId="{D1F5C7F5-FF31-49AC-8A04-274782995C75}" type="presOf" srcId="{510E1544-9B0B-4E5E-A21A-74C154EC99BB}" destId="{3053149E-F4D6-4274-BA65-86C7B0CA7EE2}" srcOrd="1" destOrd="0" presId="urn:microsoft.com/office/officeart/2005/8/layout/process1"/>
    <dgm:cxn modelId="{24755E3E-C775-4F43-94FB-4C706A911360}" type="presOf" srcId="{B3ED31B1-2659-4ACB-A056-32D27D08A6EF}" destId="{4C06B492-B4CF-4662-994E-B742043CDBA6}" srcOrd="0" destOrd="0" presId="urn:microsoft.com/office/officeart/2005/8/layout/process1"/>
    <dgm:cxn modelId="{F0E147BA-BB1F-4975-8167-3A41330F994E}" type="presOf" srcId="{B3ED31B1-2659-4ACB-A056-32D27D08A6EF}" destId="{715D3F0F-C5CB-406C-9764-737C7C1638E6}" srcOrd="1" destOrd="0" presId="urn:microsoft.com/office/officeart/2005/8/layout/process1"/>
    <dgm:cxn modelId="{18AB6BD2-D883-4837-90CD-D004B6890F8F}" srcId="{D14C185C-1C2F-43C5-B3F7-03E2FD8DCA20}" destId="{94E5E8AF-0109-41B5-AD0E-4DA7AD85FEFD}" srcOrd="2" destOrd="0" parTransId="{4B4731E8-B722-4A8D-879D-71D770D64E16}" sibTransId="{5EDB3883-65F1-43C5-B2B6-715EFF19ECC3}"/>
    <dgm:cxn modelId="{FAFBA5ED-5A37-4064-B4A2-75A971CC3268}" type="presParOf" srcId="{0845D703-486E-420E-9274-3700A0D2E42F}" destId="{2CE79DA6-23CB-40EF-B25E-2E7E21767DB0}" srcOrd="0" destOrd="0" presId="urn:microsoft.com/office/officeart/2005/8/layout/process1"/>
    <dgm:cxn modelId="{B192C275-C3F4-4265-AADD-2C1838C8AD5A}" type="presParOf" srcId="{0845D703-486E-420E-9274-3700A0D2E42F}" destId="{5DCD91DB-AEF7-4C9B-BD53-8B818AE7A5C2}" srcOrd="1" destOrd="0" presId="urn:microsoft.com/office/officeart/2005/8/layout/process1"/>
    <dgm:cxn modelId="{96819B01-F420-4E26-A327-E989DB4F7FB8}" type="presParOf" srcId="{5DCD91DB-AEF7-4C9B-BD53-8B818AE7A5C2}" destId="{3053149E-F4D6-4274-BA65-86C7B0CA7EE2}" srcOrd="0" destOrd="0" presId="urn:microsoft.com/office/officeart/2005/8/layout/process1"/>
    <dgm:cxn modelId="{FA65F66D-55B7-40AA-A051-941C87977DA4}" type="presParOf" srcId="{0845D703-486E-420E-9274-3700A0D2E42F}" destId="{501B0B5C-0A9B-4712-8139-5AB722F892AE}" srcOrd="2" destOrd="0" presId="urn:microsoft.com/office/officeart/2005/8/layout/process1"/>
    <dgm:cxn modelId="{11C80121-9C15-491C-88B4-A1C4678D422F}" type="presParOf" srcId="{0845D703-486E-420E-9274-3700A0D2E42F}" destId="{4C06B492-B4CF-4662-994E-B742043CDBA6}" srcOrd="3" destOrd="0" presId="urn:microsoft.com/office/officeart/2005/8/layout/process1"/>
    <dgm:cxn modelId="{43DF91D9-581F-41AF-9C44-B3C00085AC2A}" type="presParOf" srcId="{4C06B492-B4CF-4662-994E-B742043CDBA6}" destId="{715D3F0F-C5CB-406C-9764-737C7C1638E6}" srcOrd="0" destOrd="0" presId="urn:microsoft.com/office/officeart/2005/8/layout/process1"/>
    <dgm:cxn modelId="{E5696B06-0D4E-44D4-9E1F-DC5283E88D84}" type="presParOf" srcId="{0845D703-486E-420E-9274-3700A0D2E42F}" destId="{F8307AB0-8E3F-4030-91DA-849DB5B98D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DA743-6056-422D-BD95-2E982C8777E3}" type="pres">
      <dgm:prSet presAssocID="{756101F8-E74F-47A0-88AA-37478E1324E3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36B23BB1-5C80-41D3-B5C8-95A6DF48DBB3}" type="pres">
      <dgm:prSet presAssocID="{756101F8-E74F-47A0-88AA-37478E1324E3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52E922-05C7-42AA-9176-FEB57B8A5680}" type="pres">
      <dgm:prSet presAssocID="{D93979BF-3656-4712-9F7E-DB6980D33465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7B2C42D-DBB1-487C-9662-09FCC8DF404A}" type="pres">
      <dgm:prSet presAssocID="{D93979BF-3656-4712-9F7E-DB6980D33465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43AFA9-0BE9-488E-8186-653D69342068}" type="pres">
      <dgm:prSet presAssocID="{47A42E82-F7B5-4BA3-BE5D-5AC65D518851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8BCFD47B-7865-4BED-9116-37430C496C9D}" type="pres">
      <dgm:prSet presAssocID="{47A42E82-F7B5-4BA3-BE5D-5AC65D518851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99D3A4-AACE-4351-8D2B-C90711F51E1E}" type="pres">
      <dgm:prSet presAssocID="{16550F19-24CF-4ABC-B1CC-FECB27126818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45E6E406-7772-448A-A05E-CD78783E8157}" type="pres">
      <dgm:prSet presAssocID="{16550F19-24CF-4ABC-B1CC-FECB27126818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9DA6-23CB-40EF-B25E-2E7E21767DB0}">
      <dsp:nvSpPr>
        <dsp:cNvPr id="0" name=""/>
        <dsp:cNvSpPr/>
      </dsp:nvSpPr>
      <dsp:spPr>
        <a:xfrm>
          <a:off x="6352" y="961912"/>
          <a:ext cx="1898696" cy="1139218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solidFill>
                <a:schemeClr val="tx1"/>
              </a:solidFill>
            </a:rPr>
            <a:t>切割資料</a:t>
          </a:r>
        </a:p>
      </dsp:txBody>
      <dsp:txXfrm>
        <a:off x="39719" y="995279"/>
        <a:ext cx="1831962" cy="1072484"/>
      </dsp:txXfrm>
    </dsp:sp>
    <dsp:sp modelId="{5DCD91DB-AEF7-4C9B-BD53-8B818AE7A5C2}">
      <dsp:nvSpPr>
        <dsp:cNvPr id="0" name=""/>
        <dsp:cNvSpPr/>
      </dsp:nvSpPr>
      <dsp:spPr>
        <a:xfrm>
          <a:off x="2094919" y="1296083"/>
          <a:ext cx="402523" cy="470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2094919" y="1390258"/>
        <a:ext cx="281766" cy="282526"/>
      </dsp:txXfrm>
    </dsp:sp>
    <dsp:sp modelId="{501B0B5C-0A9B-4712-8139-5AB722F892AE}">
      <dsp:nvSpPr>
        <dsp:cNvPr id="0" name=""/>
        <dsp:cNvSpPr/>
      </dsp:nvSpPr>
      <dsp:spPr>
        <a:xfrm>
          <a:off x="2664528" y="961912"/>
          <a:ext cx="1898696" cy="1139218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solidFill>
                <a:schemeClr val="tx1"/>
              </a:solidFill>
            </a:rPr>
            <a:t>調變</a:t>
          </a:r>
        </a:p>
      </dsp:txBody>
      <dsp:txXfrm>
        <a:off x="2697895" y="995279"/>
        <a:ext cx="1831962" cy="1072484"/>
      </dsp:txXfrm>
    </dsp:sp>
    <dsp:sp modelId="{4C06B492-B4CF-4662-994E-B742043CDBA6}">
      <dsp:nvSpPr>
        <dsp:cNvPr id="0" name=""/>
        <dsp:cNvSpPr/>
      </dsp:nvSpPr>
      <dsp:spPr>
        <a:xfrm>
          <a:off x="4753094" y="1296083"/>
          <a:ext cx="402523" cy="470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753094" y="1390258"/>
        <a:ext cx="281766" cy="282526"/>
      </dsp:txXfrm>
    </dsp:sp>
    <dsp:sp modelId="{F8307AB0-8E3F-4030-91DA-849DB5B98DC2}">
      <dsp:nvSpPr>
        <dsp:cNvPr id="0" name=""/>
        <dsp:cNvSpPr/>
      </dsp:nvSpPr>
      <dsp:spPr>
        <a:xfrm>
          <a:off x="5322703" y="961912"/>
          <a:ext cx="1898696" cy="1139218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>
              <a:solidFill>
                <a:schemeClr val="tx1"/>
              </a:solidFill>
            </a:rPr>
            <a:t>PILOT&amp;SYNC</a:t>
          </a:r>
          <a:endParaRPr lang="zh-TW" altLang="en-US" sz="2100" kern="1200" dirty="0">
            <a:solidFill>
              <a:schemeClr val="tx1"/>
            </a:solidFill>
          </a:endParaRPr>
        </a:p>
      </dsp:txBody>
      <dsp:txXfrm>
        <a:off x="5356070" y="995279"/>
        <a:ext cx="1831962" cy="107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B2B25-029B-4A4B-9AB4-347266731903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3973F-F868-4AA4-82E4-56FF598F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21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B79D-5D14-4924-A42B-FAD168DA3E2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6FF-854B-402D-A101-66FBC32B3BA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B586-DE3A-483E-B37B-39B37F360F84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586D-84FE-41B7-A571-7BD479CC66FE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C2F4-2658-4278-8886-E874B6D801A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D7D4-F66D-4029-B1D4-1A65BE2F09C1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B3F3-0ABE-4932-B732-E0B2FEBAFC7E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514E-4726-418C-A9D2-440D6F79638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0D1D-AFEE-4C19-A4EC-DCA9F31E58C3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8DD4-ECAE-4938-A94B-9C1498B9CAA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3F7C-8AAD-43C1-B0F3-BFCE4656BC63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7A6-C5EA-482F-B1FA-95CA0B2D1F39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DF1-B9E9-4810-A7EB-0357EF6763C7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313-4561-4282-BFED-F95808D8E18C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253-71AE-40C7-A2F0-2E0FAA28508B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361F-3B9D-4388-A100-1C36227602B9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FD847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848E-0060-44FC-AD9F-9830066345C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tw/images/marketingid/2017/img/175161332_Analog_Devices_ADALM-PLUTOActiveLearningModule.png?v=072922.0344" TargetMode="External"/><Relationship Id="rId2" Type="http://schemas.openxmlformats.org/officeDocument/2006/relationships/hyperlink" Target="https://zh.wikipedia.org/zh-tw/%E8%BD%AF%E4%BB%B6%E6%97%A0%E7%BA%BF%E7%94%B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pload.wikimedia.org/wikipedia/commons/9/90/QAM16_Demonstration.gif" TargetMode="External"/><Relationship Id="rId4" Type="http://schemas.openxmlformats.org/officeDocument/2006/relationships/hyperlink" Target="https://zh.wikipedia.org/zh-tw/MATLA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0/QAM16_Demonstration.gi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0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382" y="1814796"/>
            <a:ext cx="8303210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以</a:t>
            </a:r>
            <a:r>
              <a:rPr lang="en-US" altLang="zh-TW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SDR</a:t>
            </a:r>
            <a:r>
              <a:rPr lang="zh-TW" altLang="en-US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實現</a:t>
            </a:r>
            <a:r>
              <a:rPr lang="en-US" altLang="zh-TW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OTSM</a:t>
            </a:r>
            <a:r>
              <a:rPr lang="zh-TW" altLang="en-US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D3A8E7-2446-4051-810F-C8200F79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t>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2F2C348-0CB2-49D8-92D7-7C9D4B24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23FE935-88D7-4661-A745-844422264EB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10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435554" y="6428003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接收訊號同步後的自相關對時間的圖</a:t>
            </a:r>
            <a:r>
              <a:rPr lang="en-US" altLang="zh-TW" sz="1600" dirty="0" smtClean="0">
                <a:latin typeface="+mn-ea"/>
              </a:rPr>
              <a:t>[6]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24FE2B-2E64-4F29-960B-4F15A493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06CDF71F-D1FA-446B-95A4-928B54FE2986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1460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271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544758" y="1979068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>
                <a:latin typeface="Bodoni MT" panose="02070603080606020203" pitchFamily="18" charset="0"/>
              </a:rPr>
              <a:t>}</a:t>
            </a:r>
            <a:endParaRPr lang="zh-TW" altLang="en-US" sz="25000" dirty="0">
              <a:latin typeface="Bodoni MT" panose="02070603080606020203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9488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485597"/>
            <a:ext cx="1766830" cy="2012844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572943" y="4181903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通道估測訊號功率的值</a:t>
            </a:r>
            <a:r>
              <a:rPr lang="en-US" altLang="zh-TW" sz="1600" dirty="0" smtClean="0">
                <a:latin typeface="+mn-ea"/>
              </a:rPr>
              <a:t>[7]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7931" y="6463655"/>
            <a:ext cx="244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校正前的星座圖</a:t>
            </a:r>
            <a:r>
              <a:rPr lang="en-US" altLang="zh-TW" sz="1600" dirty="0" smtClean="0">
                <a:latin typeface="+mn-ea"/>
              </a:rPr>
              <a:t>[8]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54854" y="6475764"/>
            <a:ext cx="2488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校正後的星座圖</a:t>
            </a:r>
            <a:r>
              <a:rPr lang="en-US" altLang="zh-TW" sz="1600" dirty="0" smtClean="0">
                <a:latin typeface="+mn-ea"/>
              </a:rPr>
              <a:t>[9]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234121" y="3677502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成功時的測試</a:t>
            </a:r>
            <a:r>
              <a:rPr lang="en-US" altLang="zh-TW" sz="1600" dirty="0" smtClean="0">
                <a:latin typeface="+mn-ea"/>
              </a:rPr>
              <a:t>EQ[10]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323088" y="6530949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失敗時的測試</a:t>
            </a:r>
            <a:r>
              <a:rPr lang="en-US" altLang="zh-TW" sz="1600" dirty="0" smtClean="0">
                <a:latin typeface="+mn-ea"/>
              </a:rPr>
              <a:t>EQ[11]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FC50801-3848-4931-9278-2C754D1D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27" name="投影片編號版面配置區 3">
            <a:extLst>
              <a:ext uri="{FF2B5EF4-FFF2-40B4-BE49-F238E27FC236}">
                <a16:creationId xmlns:a16="http://schemas.microsoft.com/office/drawing/2014/main" id="{A1049321-2513-4FF8-9EC1-A49F119C237E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812469" y="194561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798041" y="4576849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987EDC-8D1C-7E4A-B61D-F60D5C056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44962"/>
              </p:ext>
            </p:extLst>
          </p:nvPr>
        </p:nvGraphicFramePr>
        <p:xfrm>
          <a:off x="919032" y="2472304"/>
          <a:ext cx="1885786" cy="3016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09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213002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3406297555"/>
                    </a:ext>
                  </a:extLst>
                </a:gridCol>
              </a:tblGrid>
              <a:tr h="30163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4C9BFB16-215B-0DAB-220B-898C2A455725}"/>
              </a:ext>
            </a:extLst>
          </p:cNvPr>
          <p:cNvSpPr txBox="1"/>
          <p:nvPr/>
        </p:nvSpPr>
        <p:spPr>
          <a:xfrm>
            <a:off x="2804822" y="200364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…</a:t>
            </a:r>
            <a:endParaRPr lang="zh-TW" altLang="en-US" sz="4800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94E9429-21E3-3FFF-9CAC-4273DF78B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16329"/>
              </p:ext>
            </p:extLst>
          </p:nvPr>
        </p:nvGraphicFramePr>
        <p:xfrm>
          <a:off x="3588957" y="2472304"/>
          <a:ext cx="1465198" cy="300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63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12020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293356"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EA87C2-9EE1-57BD-0DA1-DE2AFA196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26457"/>
              </p:ext>
            </p:extLst>
          </p:nvPr>
        </p:nvGraphicFramePr>
        <p:xfrm>
          <a:off x="2638929" y="1551313"/>
          <a:ext cx="3917299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86">
                  <a:extLst>
                    <a:ext uri="{9D8B030D-6E8A-4147-A177-3AD203B41FA5}">
                      <a16:colId xmlns:a16="http://schemas.microsoft.com/office/drawing/2014/main" val="739780848"/>
                    </a:ext>
                  </a:extLst>
                </a:gridCol>
                <a:gridCol w="1381850">
                  <a:extLst>
                    <a:ext uri="{9D8B030D-6E8A-4147-A177-3AD203B41FA5}">
                      <a16:colId xmlns:a16="http://schemas.microsoft.com/office/drawing/2014/main" val="1625129377"/>
                    </a:ext>
                  </a:extLst>
                </a:gridCol>
                <a:gridCol w="307911">
                  <a:extLst>
                    <a:ext uri="{9D8B030D-6E8A-4147-A177-3AD203B41FA5}">
                      <a16:colId xmlns:a16="http://schemas.microsoft.com/office/drawing/2014/main" val="3259267104"/>
                    </a:ext>
                  </a:extLst>
                </a:gridCol>
                <a:gridCol w="1900252">
                  <a:extLst>
                    <a:ext uri="{9D8B030D-6E8A-4147-A177-3AD203B41FA5}">
                      <a16:colId xmlns:a16="http://schemas.microsoft.com/office/drawing/2014/main" val="4252007185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Delay-time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Delay-sequency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8256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/>
                        <a:t>Pilot samples</a:t>
                      </a:r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24761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ZP samples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36621"/>
                  </a:ext>
                </a:extLst>
              </a:tr>
            </a:tbl>
          </a:graphicData>
        </a:graphic>
      </p:graphicFrame>
      <p:sp>
        <p:nvSpPr>
          <p:cNvPr id="9" name="箭號: 弧形上彎 8">
            <a:extLst>
              <a:ext uri="{FF2B5EF4-FFF2-40B4-BE49-F238E27FC236}">
                <a16:creationId xmlns:a16="http://schemas.microsoft.com/office/drawing/2014/main" id="{C2F2F367-8FBF-DA64-70E7-ED5E779104CB}"/>
              </a:ext>
            </a:extLst>
          </p:cNvPr>
          <p:cNvSpPr/>
          <p:nvPr/>
        </p:nvSpPr>
        <p:spPr>
          <a:xfrm rot="5400000">
            <a:off x="89163" y="2998579"/>
            <a:ext cx="989892" cy="427863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AA07BD3-7424-DD10-EC64-8D2172DB9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53204"/>
              </p:ext>
            </p:extLst>
          </p:nvPr>
        </p:nvGraphicFramePr>
        <p:xfrm>
          <a:off x="1200973" y="2913425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EE56662-E162-826D-9FCF-78A8D7289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71964"/>
              </p:ext>
            </p:extLst>
          </p:nvPr>
        </p:nvGraphicFramePr>
        <p:xfrm>
          <a:off x="102175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7E4D8DC-E59D-CA08-CD9D-64A9FE5C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95871"/>
              </p:ext>
            </p:extLst>
          </p:nvPr>
        </p:nvGraphicFramePr>
        <p:xfrm>
          <a:off x="341264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BFE7DDC8-B674-111C-969A-C4AF0E661B4D}"/>
              </a:ext>
            </a:extLst>
          </p:cNvPr>
          <p:cNvSpPr/>
          <p:nvPr/>
        </p:nvSpPr>
        <p:spPr>
          <a:xfrm>
            <a:off x="2425700" y="5645150"/>
            <a:ext cx="857250" cy="2413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312CC1-1D1B-F905-42CA-9948DA3E439F}"/>
              </a:ext>
            </a:extLst>
          </p:cNvPr>
          <p:cNvSpPr txBox="1"/>
          <p:nvPr/>
        </p:nvSpPr>
        <p:spPr>
          <a:xfrm>
            <a:off x="2472750" y="5323824"/>
            <a:ext cx="66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N-point</a:t>
            </a:r>
          </a:p>
          <a:p>
            <a:pPr algn="ctr"/>
            <a:r>
              <a:rPr lang="en-US" altLang="zh-TW" sz="1000" b="1" dirty="0"/>
              <a:t>WHT</a:t>
            </a:r>
            <a:endParaRPr lang="zh-TW" altLang="en-US" sz="10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04423" y="6364968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三種偵測器的</a:t>
            </a:r>
            <a:r>
              <a:rPr lang="en-US" altLang="zh-TW" sz="1600" dirty="0" smtClean="0">
                <a:latin typeface="+mn-ea"/>
              </a:rPr>
              <a:t>EQ[12]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D493C0-EBBB-48E9-9194-FFB505D9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1" name="投影片編號版面配置區 3">
            <a:extLst>
              <a:ext uri="{FF2B5EF4-FFF2-40B4-BE49-F238E27FC236}">
                <a16:creationId xmlns:a16="http://schemas.microsoft.com/office/drawing/2014/main" id="{74A15C65-8CB9-44DC-B751-2A6C75BCDB24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結果圖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5990" y="5632719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三種偵測器的錯誤率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13]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19" y="1634074"/>
            <a:ext cx="5333559" cy="399864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4DA543-76A8-4CD7-8D10-C82C3E69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1C4B436-0CE9-4B8D-9A91-88C3073F984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36" y="1905000"/>
            <a:ext cx="8915400" cy="377762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訊號接收後無法同步資料 → 更改 </a:t>
            </a:r>
            <a:r>
              <a:rPr lang="en-US" altLang="zh-TW" sz="2400" dirty="0" err="1">
                <a:latin typeface="+mn-ea"/>
              </a:rPr>
              <a:t>Syncbits</a:t>
            </a:r>
            <a:r>
              <a:rPr lang="en-US" altLang="zh-TW" sz="2400" dirty="0">
                <a:latin typeface="+mn-ea"/>
              </a:rPr>
              <a:t> </a:t>
            </a:r>
            <a:r>
              <a:rPr lang="zh-TW" altLang="en-US" sz="2400" dirty="0">
                <a:latin typeface="+mn-ea"/>
              </a:rPr>
              <a:t>的調變方式，修改同步程式。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論文中的</a:t>
            </a:r>
            <a:r>
              <a:rPr lang="en-US" altLang="zh-TW" sz="2400" dirty="0">
                <a:latin typeface="+mn-ea"/>
              </a:rPr>
              <a:t>CFO</a:t>
            </a:r>
            <a:r>
              <a:rPr lang="zh-TW" altLang="en-US" sz="2400" dirty="0">
                <a:latin typeface="+mn-ea"/>
              </a:rPr>
              <a:t>公式變數名稱與資料擺法不同 → 根據論文改變資料排法，並多看論文內容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發現不同的論文，</a:t>
            </a:r>
            <a:r>
              <a:rPr lang="en-US" altLang="zh-TW" sz="2400" dirty="0">
                <a:latin typeface="+mn-ea"/>
              </a:rPr>
              <a:t>Pilot</a:t>
            </a:r>
            <a:r>
              <a:rPr lang="zh-TW" altLang="en-US" sz="2400" dirty="0">
                <a:latin typeface="+mn-ea"/>
              </a:rPr>
              <a:t>有不同的擺法 → 找出擺放規律，找出可以執行的擺法。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zh-TW" sz="2400" dirty="0">
                <a:latin typeface="+mn-ea"/>
              </a:rPr>
              <a:t>Pluto</a:t>
            </a:r>
            <a:r>
              <a:rPr lang="zh-TW" altLang="en-US" sz="2400" dirty="0">
                <a:latin typeface="+mn-ea"/>
              </a:rPr>
              <a:t>無法改變功率輸出，</a:t>
            </a:r>
            <a:r>
              <a:rPr lang="en-US" altLang="zh-TW" sz="2400" dirty="0" err="1">
                <a:latin typeface="+mn-ea"/>
              </a:rPr>
              <a:t>SNR_dB</a:t>
            </a:r>
            <a:r>
              <a:rPr lang="zh-TW" altLang="en-US" sz="2400" dirty="0">
                <a:latin typeface="+mn-ea"/>
              </a:rPr>
              <a:t>無法達到其功能 → 放棄一部分功能。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通道估測值抓不到 → 更改</a:t>
            </a:r>
            <a:r>
              <a:rPr lang="en-US" altLang="zh-TW" sz="2400" dirty="0">
                <a:latin typeface="+mn-ea"/>
              </a:rPr>
              <a:t>sync</a:t>
            </a:r>
            <a:r>
              <a:rPr lang="zh-TW" altLang="en-US" sz="2400" dirty="0">
                <a:latin typeface="+mn-ea"/>
              </a:rPr>
              <a:t>程式</a:t>
            </a:r>
            <a:r>
              <a:rPr lang="en-US" altLang="zh-TW" sz="2400" dirty="0">
                <a:latin typeface="+mn-ea"/>
              </a:rPr>
              <a:t>+</a:t>
            </a:r>
            <a:r>
              <a:rPr lang="zh-TW" altLang="en-US" sz="2400" dirty="0">
                <a:latin typeface="+mn-ea"/>
              </a:rPr>
              <a:t>改變</a:t>
            </a:r>
            <a:r>
              <a:rPr lang="en-US" altLang="zh-TW" sz="2400" dirty="0">
                <a:latin typeface="+mn-ea"/>
              </a:rPr>
              <a:t>Pilot</a:t>
            </a:r>
            <a:r>
              <a:rPr lang="zh-TW" altLang="en-US" sz="2400" dirty="0">
                <a:latin typeface="+mn-ea"/>
              </a:rPr>
              <a:t>擺法。</a:t>
            </a:r>
            <a:endParaRPr lang="en-US" altLang="zh-TW" sz="2400" dirty="0"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05ABD-6BBA-46A6-BC0C-5241B71C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958E6B9-9D16-4CC2-8B48-D381A42148F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380" y="1905000"/>
            <a:ext cx="8915400" cy="3777622"/>
          </a:xfrm>
        </p:spPr>
        <p:txBody>
          <a:bodyPr/>
          <a:lstStyle/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參考學長與網路上的</a:t>
            </a:r>
            <a:r>
              <a:rPr lang="en-US" altLang="zh-TW" sz="2400" dirty="0" err="1">
                <a:latin typeface="+mn-ea"/>
              </a:rPr>
              <a:t>Matlab</a:t>
            </a:r>
            <a:r>
              <a:rPr lang="zh-TW" altLang="en-US" sz="2400" dirty="0">
                <a:latin typeface="+mn-ea"/>
              </a:rPr>
              <a:t>程式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僅有</a:t>
            </a:r>
            <a:r>
              <a:rPr lang="en-US" altLang="zh-TW" sz="2400" dirty="0">
                <a:latin typeface="+mn-ea"/>
              </a:rPr>
              <a:t>OFDM</a:t>
            </a:r>
            <a:r>
              <a:rPr lang="zh-TW" altLang="en-US" sz="2400" dirty="0">
                <a:latin typeface="+mn-ea"/>
              </a:rPr>
              <a:t>收發機</a:t>
            </a:r>
            <a:r>
              <a:rPr lang="en-US" altLang="zh-TW" sz="2400" dirty="0">
                <a:latin typeface="+mn-ea"/>
              </a:rPr>
              <a:t>&amp;OTSM</a:t>
            </a:r>
            <a:r>
              <a:rPr lang="zh-TW" altLang="en-US" sz="2400" dirty="0">
                <a:latin typeface="+mn-ea"/>
              </a:rPr>
              <a:t>數學模型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en-US" sz="2400" dirty="0">
                <a:latin typeface="+mn-ea"/>
              </a:rPr>
              <a:t>，自行消化理解後，改變</a:t>
            </a:r>
            <a:r>
              <a:rPr lang="en-US" altLang="zh-TW" sz="2400" dirty="0">
                <a:latin typeface="+mn-ea"/>
              </a:rPr>
              <a:t>OFDM</a:t>
            </a:r>
            <a:r>
              <a:rPr lang="zh-TW" altLang="en-US" sz="2400" dirty="0">
                <a:latin typeface="+mn-ea"/>
              </a:rPr>
              <a:t>改成</a:t>
            </a:r>
            <a:r>
              <a:rPr lang="en-US" altLang="zh-TW" sz="2400" dirty="0">
                <a:latin typeface="+mn-ea"/>
              </a:rPr>
              <a:t>OTSM</a:t>
            </a:r>
            <a:r>
              <a:rPr lang="zh-TW" altLang="en-US" sz="2400" dirty="0">
                <a:latin typeface="+mn-ea"/>
              </a:rPr>
              <a:t>系統。</a:t>
            </a:r>
          </a:p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嘗試將</a:t>
            </a:r>
            <a:r>
              <a:rPr lang="en-US" altLang="zh-TW" sz="2400" dirty="0">
                <a:latin typeface="+mn-ea"/>
              </a:rPr>
              <a:t>Pluto</a:t>
            </a:r>
            <a:r>
              <a:rPr lang="zh-TW" altLang="en-US" sz="2400" dirty="0">
                <a:latin typeface="+mn-ea"/>
              </a:rPr>
              <a:t>實現一台傳送一台接收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未完成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en-US" sz="2400" dirty="0">
                <a:latin typeface="+mn-ea"/>
              </a:rPr>
              <a:t>。</a:t>
            </a:r>
          </a:p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使用</a:t>
            </a:r>
            <a:r>
              <a:rPr lang="en-US" altLang="zh-TW" sz="2400" dirty="0" err="1">
                <a:latin typeface="+mn-ea"/>
              </a:rPr>
              <a:t>Matlab</a:t>
            </a:r>
            <a:r>
              <a:rPr lang="zh-TW" altLang="en-US" sz="2400" dirty="0">
                <a:latin typeface="+mn-ea"/>
              </a:rPr>
              <a:t>生成比較圖形，可以更直觀的表示不同情況下的數據變化。比如，可以繪製不同傳送接收間的距離下的錯誤率比較圖，以顯示距離對錯誤率的影響。此外，還比較了使用</a:t>
            </a:r>
            <a:r>
              <a:rPr lang="en-US" altLang="zh-TW" sz="2400" dirty="0">
                <a:latin typeface="+mn-ea"/>
              </a:rPr>
              <a:t>OTSM</a:t>
            </a:r>
            <a:r>
              <a:rPr lang="zh-TW" altLang="en-US" sz="2400" dirty="0">
                <a:latin typeface="+mn-ea"/>
              </a:rPr>
              <a:t>理想與實際通道的錯誤率。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526AE2-6606-4645-8ACB-D6F78C05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8120725-E856-402B-A1D2-ACB1CF0FD5E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16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3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萬子謙：嘗試拆開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Tx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Rx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、幫忙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CFO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校正、海報製作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陳昱升：驅動安裝、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程式替換、傳送資料加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Pilot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Sync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、通道設定、同步接收資料、通道估測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(CFO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校正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數據整理、畫圖、版本控制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陳軍銓：協助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程式替換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陳建霖：資料收集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姚辰彥：製作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卓家葳：處理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問題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ECE54-13DA-4404-9945-BB897D9C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AEB836C0-C027-47D7-9EB8-CDD32012A73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17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561" y="8527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984" y="2133600"/>
            <a:ext cx="9346628" cy="3777622"/>
          </a:xfrm>
        </p:spPr>
        <p:txBody>
          <a:bodyPr/>
          <a:lstStyle/>
          <a:p>
            <a:pPr lvl="0"/>
            <a:r>
              <a:rPr lang="en-US" altLang="zh-TW" dirty="0">
                <a:latin typeface="+mn-ea"/>
              </a:rPr>
              <a:t>[1]</a:t>
            </a:r>
            <a:r>
              <a:rPr lang="zh-TW" altLang="zh-TW" dirty="0">
                <a:latin typeface="+mn-ea"/>
              </a:rPr>
              <a:t>軟體無線電</a:t>
            </a:r>
            <a:r>
              <a:rPr lang="en-US" altLang="zh-TW" dirty="0">
                <a:latin typeface="+mn-ea"/>
              </a:rPr>
              <a:t>wiki</a:t>
            </a:r>
            <a:r>
              <a:rPr lang="zh-TW" altLang="zh-TW" dirty="0">
                <a:latin typeface="+mn-ea"/>
              </a:rPr>
              <a:t>：</a:t>
            </a:r>
            <a:r>
              <a:rPr lang="en-US" altLang="zh-TW" dirty="0">
                <a:latin typeface="+mn-ea"/>
                <a:hlinkClick r:id="rId2"/>
              </a:rPr>
              <a:t>https://zh.wikipedia.org/zh-tw/%E8%BD%AF%E4%BB%B6%E6%97%A0%E7%BA%BF%E7%94%B5</a:t>
            </a:r>
            <a:endParaRPr lang="en-US" altLang="zh-TW" dirty="0">
              <a:latin typeface="+mn-ea"/>
            </a:endParaRPr>
          </a:p>
          <a:p>
            <a:r>
              <a:rPr lang="en-US" altLang="zh-TW" spc="195" dirty="0">
                <a:latin typeface="+mn-ea"/>
              </a:rPr>
              <a:t>[2]Pluto :</a:t>
            </a:r>
            <a:r>
              <a:rPr lang="en-US" altLang="zh-TW" spc="195" dirty="0">
                <a:latin typeface="+mn-ea"/>
                <a:hlinkClick r:id="rId3"/>
              </a:rPr>
              <a:t>https://www.mouser.tw/images/marketingid/2017/img/175161332_Analog_Devices_ADALM-PLUTOActiveLearningModule.png?v=072922.0344</a:t>
            </a:r>
            <a:endParaRPr lang="en-US" altLang="zh-TW" spc="195" dirty="0">
              <a:latin typeface="+mn-ea"/>
            </a:endParaRPr>
          </a:p>
          <a:p>
            <a:pPr lvl="0"/>
            <a:r>
              <a:rPr lang="en-US" altLang="zh-TW" dirty="0">
                <a:latin typeface="+mn-ea"/>
              </a:rPr>
              <a:t>[3] </a:t>
            </a:r>
            <a:r>
              <a:rPr lang="en-US" altLang="zh-TW" dirty="0" err="1">
                <a:latin typeface="+mn-ea"/>
              </a:rPr>
              <a:t>Matlab</a:t>
            </a:r>
            <a:r>
              <a:rPr lang="zh-TW" altLang="zh-TW" dirty="0">
                <a:latin typeface="+mn-ea"/>
              </a:rPr>
              <a:t>簡介：</a:t>
            </a:r>
            <a:r>
              <a:rPr lang="en-US" altLang="zh-TW" u="sng" dirty="0">
                <a:latin typeface="+mn-ea"/>
                <a:hlinkClick r:id="rId4"/>
              </a:rPr>
              <a:t>https://</a:t>
            </a:r>
            <a:r>
              <a:rPr lang="en-US" altLang="zh-TW" u="sng" dirty="0" smtClean="0">
                <a:latin typeface="+mn-ea"/>
                <a:hlinkClick r:id="rId4"/>
              </a:rPr>
              <a:t>zh.wikipedia.org/zh-tw/MATLAB</a:t>
            </a:r>
            <a:endParaRPr lang="en-US" altLang="zh-TW" u="sng" dirty="0" smtClean="0">
              <a:latin typeface="+mn-ea"/>
            </a:endParaRPr>
          </a:p>
          <a:p>
            <a:pPr lvl="0"/>
            <a:r>
              <a:rPr lang="en-US" altLang="zh-TW" u="sng" dirty="0">
                <a:latin typeface="+mn-ea"/>
              </a:rPr>
              <a:t>[</a:t>
            </a:r>
            <a:r>
              <a:rPr lang="en-US" altLang="zh-TW" u="sng" dirty="0" smtClean="0">
                <a:latin typeface="+mn-ea"/>
              </a:rPr>
              <a:t>4]</a:t>
            </a:r>
            <a:r>
              <a:rPr lang="en-US" altLang="zh-TW" u="sng" dirty="0" err="1" smtClean="0">
                <a:latin typeface="+mn-ea"/>
              </a:rPr>
              <a:t>QAM:</a:t>
            </a:r>
            <a:r>
              <a:rPr lang="en-US" altLang="zh-TW" dirty="0" err="1" smtClean="0">
                <a:latin typeface="+mn-ea"/>
                <a:hlinkClick r:id="rId5"/>
              </a:rPr>
              <a:t>https</a:t>
            </a:r>
            <a:r>
              <a:rPr lang="en-US" altLang="zh-TW" dirty="0">
                <a:latin typeface="+mn-ea"/>
                <a:hlinkClick r:id="rId5"/>
              </a:rPr>
              <a:t>://upload.wikimedia.org/wikipedia/commons/9/90/QAM16_Demonstration.gif</a:t>
            </a:r>
            <a:endParaRPr lang="zh-TW" altLang="zh-TW" dirty="0">
              <a:latin typeface="+mn-ea"/>
            </a:endParaRPr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FAC43B-0076-486F-93B0-09B66DC9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F420826C-194B-4DB5-B063-7D6726D4A47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18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3D2E2-5B0B-4CDD-9516-CD2B42B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20AEF8-0B4C-4BC3-B689-AD0FC812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4DF10CA-3392-48F4-9DD3-BD3A11311285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傳送端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.............................................8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通道設定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...........................................9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接收端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.........................................10-13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結果圖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............................................14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lvl="0"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15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結論與貢獻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........................................16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.......................................18-19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..........................................20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8F46A8-FC3B-4D0A-A22C-ED450D44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B615A6C-7832-4B50-9C85-C685FD09DA6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338" y="1880937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隨著通信技術不斷的進步，從有線到無線通信，為了能夠節省有限的頻寬資源、提供高質量通信服務並能抵抗頻率選擇性衰減通道，運用軟體定義無線電（</a:t>
            </a:r>
            <a:r>
              <a:rPr lang="en-US" altLang="zh-TW" sz="2800" dirty="0"/>
              <a:t>Software Defined Radio</a:t>
            </a:r>
            <a:r>
              <a:rPr lang="zh-TW" altLang="en-US" sz="2800" dirty="0"/>
              <a:t>）實現正交時序複用調製</a:t>
            </a:r>
            <a:r>
              <a:rPr lang="en-US" altLang="zh-TW" sz="2800" dirty="0"/>
              <a:t>(Orthogonal Time Sequency Multiplexing Modulation)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7E4855-2A66-4F03-B8F7-71082F40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E35DD59-CA1D-490F-93F2-54F777CE7B4A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338" y="1942218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本文介紹以</a:t>
            </a:r>
            <a:r>
              <a:rPr lang="en-US" altLang="zh-TW" sz="2800" dirty="0"/>
              <a:t>SDR</a:t>
            </a:r>
            <a:r>
              <a:rPr lang="zh-TW" altLang="en-US" sz="2800" dirty="0"/>
              <a:t>實現</a:t>
            </a:r>
            <a:r>
              <a:rPr lang="en-US" altLang="zh-TW" sz="2800" dirty="0"/>
              <a:t>OTSM</a:t>
            </a:r>
            <a:r>
              <a:rPr lang="zh-TW" altLang="en-US" sz="2800" dirty="0"/>
              <a:t>通訊無線技術的期末專題報告。</a:t>
            </a:r>
          </a:p>
          <a:p>
            <a:r>
              <a:rPr lang="zh-TW" altLang="en-US" sz="2800" dirty="0"/>
              <a:t>首先，我們將介紹一些基礎概念，並在中間講解程式的部分，最後展現成果與貢獻。</a:t>
            </a:r>
          </a:p>
          <a:p>
            <a:r>
              <a:rPr lang="zh-TW" altLang="en-US" sz="2800" dirty="0"/>
              <a:t>最後表示我們遇到的問題和沒完成的事項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CC197F1-3276-4359-8515-7682C5CD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944FB7E8-99ED-4AD9-955A-6E8D6247656D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71" y="1880936"/>
            <a:ext cx="8280097" cy="3879784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SDR(Software Defined Radio</a:t>
            </a:r>
            <a:r>
              <a:rPr lang="zh-TW" altLang="zh-TW" sz="2400" dirty="0"/>
              <a:t>，軟體定義無線電</a:t>
            </a:r>
            <a:r>
              <a:rPr lang="en-US" altLang="zh-TW" sz="2400" dirty="0"/>
              <a:t>)</a:t>
            </a:r>
            <a:r>
              <a:rPr lang="zh-TW" altLang="zh-TW" sz="2400" dirty="0"/>
              <a:t>，是一種實現無線通訊的新概念和體制。在硬體中可以通過組件實現，也可以通過軟體手段實施</a:t>
            </a:r>
            <a:endParaRPr lang="en-US" altLang="zh-TW" sz="2400" dirty="0"/>
          </a:p>
          <a:p>
            <a:r>
              <a:rPr lang="en-US" altLang="zh-TW" sz="2400" dirty="0"/>
              <a:t>MATLAB</a:t>
            </a:r>
            <a:r>
              <a:rPr lang="zh-TW" altLang="zh-TW" sz="2400" dirty="0"/>
              <a:t>（</a:t>
            </a:r>
            <a:r>
              <a:rPr lang="en-US" altLang="zh-TW" sz="2400" dirty="0"/>
              <a:t>Matrix Laboratory</a:t>
            </a:r>
            <a:r>
              <a:rPr lang="zh-TW" altLang="zh-TW" sz="2400" dirty="0"/>
              <a:t>，矩陣實驗室）主要用於數值運算，適合不同領域的應用，例如控制系統設計與分析、影像處理、深度學習、訊號處理與通訊等。</a:t>
            </a:r>
            <a:endParaRPr lang="en-US" altLang="zh-TW" sz="2400" dirty="0"/>
          </a:p>
          <a:p>
            <a:r>
              <a:rPr lang="en-US" altLang="zh-TW" sz="2400" dirty="0"/>
              <a:t>OTSM</a:t>
            </a:r>
            <a:r>
              <a:rPr lang="zh-TW" altLang="zh-TW" sz="2400" dirty="0"/>
              <a:t> （</a:t>
            </a:r>
            <a:r>
              <a:rPr lang="en-US" altLang="zh-TW" sz="2400" dirty="0"/>
              <a:t>Orthogonal Time-</a:t>
            </a:r>
            <a:r>
              <a:rPr lang="en-US" altLang="zh-TW" sz="2400" dirty="0" err="1"/>
              <a:t>Sequency</a:t>
            </a:r>
            <a:r>
              <a:rPr lang="en-US" altLang="zh-TW" sz="2400" dirty="0"/>
              <a:t> Multiplexing</a:t>
            </a:r>
            <a:r>
              <a:rPr lang="zh-TW" altLang="en-US" sz="2400" dirty="0"/>
              <a:t>，正交時序複用調製</a:t>
            </a:r>
            <a:r>
              <a:rPr lang="zh-TW" altLang="zh-TW" sz="2400" dirty="0"/>
              <a:t>）這是一種新型的單載波調變方案將資訊符號多路復用在延時</a:t>
            </a:r>
            <a:r>
              <a:rPr lang="en-US" altLang="zh-TW" sz="2400" dirty="0"/>
              <a:t>-</a:t>
            </a:r>
            <a:r>
              <a:rPr lang="zh-TW" altLang="zh-TW" sz="2400" dirty="0"/>
              <a:t>序列域中，其中序列度定義為單位時間間隔內的零交叉次數。</a:t>
            </a:r>
            <a:endParaRPr lang="zh-TW" alt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73B6A4-4D52-A715-9D88-7A3E1E5531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94" y="1880936"/>
            <a:ext cx="2136941" cy="1552844"/>
          </a:xfrm>
          <a:prstGeom prst="rect">
            <a:avLst/>
          </a:prstGeom>
          <a:noFill/>
        </p:spPr>
      </p:pic>
      <p:pic>
        <p:nvPicPr>
          <p:cNvPr id="5" name="圖片 4" descr="MatLab and Azure: A Match Made in Performance Heaven">
            <a:extLst>
              <a:ext uri="{FF2B5EF4-FFF2-40B4-BE49-F238E27FC236}">
                <a16:creationId xmlns:a16="http://schemas.microsoft.com/office/drawing/2014/main" id="{641B7CFD-7193-F6F3-A099-82AA6165108F}"/>
              </a:ext>
            </a:extLst>
          </p:cNvPr>
          <p:cNvPicPr/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5015"/>
          <a:stretch/>
        </p:blipFill>
        <p:spPr bwMode="auto">
          <a:xfrm>
            <a:off x="9018841" y="4175128"/>
            <a:ext cx="3088999" cy="868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100161" y="3420592"/>
            <a:ext cx="13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Pluto SDR[1</a:t>
            </a:r>
            <a:r>
              <a:rPr lang="en-US" altLang="zh-TW" sz="1600" dirty="0"/>
              <a:t>]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275333" y="498662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latin typeface="+mn-ea"/>
              </a:rPr>
              <a:t>Matlab</a:t>
            </a:r>
            <a:r>
              <a:rPr lang="en-US" altLang="zh-TW" sz="1600" dirty="0">
                <a:latin typeface="+mn-ea"/>
              </a:rPr>
              <a:t>[2</a:t>
            </a:r>
            <a:r>
              <a:rPr lang="en-US" altLang="zh-TW" dirty="0">
                <a:latin typeface="+mn-ea"/>
              </a:rPr>
              <a:t>]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1002278-F7A4-4AF4-B361-2CF357D6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投影片編號版面配置區 3">
            <a:extLst>
              <a:ext uri="{FF2B5EF4-FFF2-40B4-BE49-F238E27FC236}">
                <a16:creationId xmlns:a16="http://schemas.microsoft.com/office/drawing/2014/main" id="{4DFAADD0-CBC9-4D85-84DA-6686D3660ACC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2516318"/>
            <a:ext cx="7301689" cy="258133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QAM</a:t>
            </a:r>
            <a:r>
              <a:rPr lang="zh-TW" altLang="en-US" sz="2400" dirty="0"/>
              <a:t>（</a:t>
            </a:r>
            <a:r>
              <a:rPr lang="en-US" altLang="zh-TW" sz="2400" dirty="0"/>
              <a:t>Quadrature Amplitude Modulation</a:t>
            </a:r>
            <a:r>
              <a:rPr lang="zh-TW" altLang="en-US" sz="2400" dirty="0"/>
              <a:t>）是一種數位調變技術，常用於數位通訊系統中，特別是在有限頻寬的載波上進行資料傳輸。 </a:t>
            </a:r>
            <a:r>
              <a:rPr lang="en-US" altLang="zh-TW" sz="2400" dirty="0"/>
              <a:t>QAM</a:t>
            </a:r>
            <a:r>
              <a:rPr lang="zh-TW" altLang="en-US" sz="2400" dirty="0"/>
              <a:t>透過同時變化正弦波的振幅和相位來傳輸數位訊號。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" name="圖片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2" y="2576513"/>
            <a:ext cx="2762250" cy="19050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47B9F5-391E-4AC1-97AA-DD9D4F33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E12A2C7F-CDE3-403C-9723-DDC58697A90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6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391124" y="4481513"/>
            <a:ext cx="135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QAM</a:t>
            </a:r>
            <a:r>
              <a:rPr lang="zh-TW" altLang="en-US" sz="1600" dirty="0" smtClean="0">
                <a:latin typeface="+mn-ea"/>
              </a:rPr>
              <a:t>調變</a:t>
            </a:r>
            <a:r>
              <a:rPr lang="en-US" altLang="zh-TW" sz="1600" dirty="0" smtClean="0">
                <a:latin typeface="+mn-ea"/>
              </a:rPr>
              <a:t>[3</a:t>
            </a:r>
            <a:r>
              <a:rPr lang="en-US" altLang="zh-TW" sz="1600" dirty="0" smtClean="0"/>
              <a:t>]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01211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2513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70ECF09-87BF-4072-A821-7623DE6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6A462326-DFA1-4B0B-B168-F416393150A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7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9467D2CD-381A-4D1F-9A98-A3067DCA240C}"/>
              </a:ext>
            </a:extLst>
          </p:cNvPr>
          <p:cNvGrpSpPr/>
          <p:nvPr/>
        </p:nvGrpSpPr>
        <p:grpSpPr>
          <a:xfrm>
            <a:off x="4503062" y="3311528"/>
            <a:ext cx="13336" cy="272070"/>
            <a:chOff x="4598865" y="2791695"/>
            <a:chExt cx="10516" cy="3672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8" name="筆跡 217">
                  <a:extLst>
                    <a:ext uri="{FF2B5EF4-FFF2-40B4-BE49-F238E27FC236}">
                      <a16:creationId xmlns:a16="http://schemas.microsoft.com/office/drawing/2014/main" id="{BBE8261D-5BA7-48B9-9145-827E2C9FD718}"/>
                    </a:ext>
                  </a:extLst>
                </p14:cNvPr>
                <p14:cNvContentPartPr/>
                <p14:nvPr/>
              </p14:nvContentPartPr>
              <p14:xfrm>
                <a:off x="4598865" y="2791695"/>
                <a:ext cx="374" cy="2117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055A99C0-901F-841D-8D6D-C33C09A56C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80165" y="2774053"/>
                  <a:ext cx="37400" cy="37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9" name="筆跡 218">
                  <a:extLst>
                    <a:ext uri="{FF2B5EF4-FFF2-40B4-BE49-F238E27FC236}">
                      <a16:creationId xmlns:a16="http://schemas.microsoft.com/office/drawing/2014/main" id="{870107D8-4F8E-4908-B6EB-9FB30B701A20}"/>
                    </a:ext>
                  </a:extLst>
                </p14:cNvPr>
                <p14:cNvContentPartPr/>
                <p14:nvPr/>
              </p14:nvContentPartPr>
              <p14:xfrm>
                <a:off x="4599239" y="2974449"/>
                <a:ext cx="374" cy="353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3ED1C678-9FA1-D946-AF24-A7AD3B4833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80539" y="2956799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0" name="筆跡 219">
                  <a:extLst>
                    <a:ext uri="{FF2B5EF4-FFF2-40B4-BE49-F238E27FC236}">
                      <a16:creationId xmlns:a16="http://schemas.microsoft.com/office/drawing/2014/main" id="{B5BB1515-F04B-4A65-BBE3-5AC0CC9C6717}"/>
                    </a:ext>
                  </a:extLst>
                </p14:cNvPr>
                <p14:cNvContentPartPr/>
                <p14:nvPr/>
              </p14:nvContentPartPr>
              <p14:xfrm>
                <a:off x="4609007" y="3158638"/>
                <a:ext cx="374" cy="353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7FF98F7A-6899-C712-B4F7-9E75623590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90307" y="3140988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ADFD0B25-40C1-403D-B1B0-14080707D6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5381" y="1646015"/>
            <a:ext cx="10356735" cy="45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傳送端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AD47B78-77F2-499C-AD2A-AB3EC8366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517796"/>
              </p:ext>
            </p:extLst>
          </p:nvPr>
        </p:nvGraphicFramePr>
        <p:xfrm>
          <a:off x="921695" y="2141461"/>
          <a:ext cx="7227753" cy="3063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537746-2487-4224-9715-57AEF89D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03DD58A4-B1EC-4733-AB4C-280B3255C68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8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6920" y="2012772"/>
            <a:ext cx="2833807" cy="332042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434016" y="5465027"/>
            <a:ext cx="1467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傳送端做圖</a:t>
            </a:r>
            <a:r>
              <a:rPr lang="en-US" altLang="zh-TW" sz="1600" dirty="0" smtClean="0">
                <a:latin typeface="+mn-ea"/>
              </a:rPr>
              <a:t>[4</a:t>
            </a:r>
            <a:r>
              <a:rPr lang="en-US" altLang="zh-TW" sz="1600" dirty="0" smtClean="0"/>
              <a:t>]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8248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RX_LO_FREQ: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(325MHZ-3.8GHZ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；根據使用天線而有所不同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RX_SAMPLING_FREQ: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取樣頻率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(65.1KSPS~61.44MSPS)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RX_RF_BANDWIDTH: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訊號頻寬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(200KHZ~20MHZ)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RX1_GAIN_MODE: Manual (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建議使用以利觀察信號變動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RX1_GAIN: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接收端增益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1~50 (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最大值≤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74dBm)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TX_LO_FREQ: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(325MHZ-3.8GHZ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；根據使用天線而有所不同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TX_SAMPLING_FREQ: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取樣頻率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(65.1KSPS~61.44MSPS)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TX_RF_BANDWIDTH: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訊號頻寬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(200KHZ~20MHZ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zh-TW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711734" y="5914442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Rx</a:t>
            </a:r>
            <a:r>
              <a:rPr lang="zh-TW" altLang="en-US" sz="1600" dirty="0">
                <a:latin typeface="+mn-ea"/>
              </a:rPr>
              <a:t>實際</a:t>
            </a:r>
            <a:r>
              <a:rPr lang="en-US" altLang="zh-TW" sz="1600" dirty="0">
                <a:latin typeface="+mn-ea"/>
              </a:rPr>
              <a:t>I/Q</a:t>
            </a:r>
            <a:r>
              <a:rPr lang="zh-TW" altLang="en-US" sz="1600" dirty="0">
                <a:latin typeface="+mn-ea"/>
              </a:rPr>
              <a:t>接收狀態</a:t>
            </a:r>
            <a:r>
              <a:rPr lang="en-US" altLang="zh-TW" sz="1600" dirty="0" smtClean="0">
                <a:latin typeface="+mn-ea"/>
              </a:rPr>
              <a:t>[5]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1458DC3-5A2D-4FEF-9752-7941F509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B9AB702-2D90-4856-8A64-83B0195DAAD2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1775</TotalTime>
  <Words>972</Words>
  <Application>Microsoft Office PowerPoint</Application>
  <PresentationFormat>寬螢幕</PresentationFormat>
  <Paragraphs>152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3" baseType="lpstr">
      <vt:lpstr>王漢宗特黑體繁</vt:lpstr>
      <vt:lpstr>王漢宗綜藝體繁</vt:lpstr>
      <vt:lpstr>華康粗明體</vt:lpstr>
      <vt:lpstr>華康細明體</vt:lpstr>
      <vt:lpstr>微軟正黑體</vt:lpstr>
      <vt:lpstr>新細明體</vt:lpstr>
      <vt:lpstr>標楷體</vt:lpstr>
      <vt:lpstr>Arial</vt:lpstr>
      <vt:lpstr>Bodoni MT</vt:lpstr>
      <vt:lpstr>Calibri</vt:lpstr>
      <vt:lpstr>Century Gothic</vt:lpstr>
      <vt:lpstr>Segoe UI</vt:lpstr>
      <vt:lpstr>Wingdings 3</vt:lpstr>
      <vt:lpstr>絲縷</vt:lpstr>
      <vt:lpstr>以SDR實現OTSM通訊技術</vt:lpstr>
      <vt:lpstr>目錄</vt:lpstr>
      <vt:lpstr>計劃緣由與目的</vt:lpstr>
      <vt:lpstr>序言</vt:lpstr>
      <vt:lpstr>基礎概念</vt:lpstr>
      <vt:lpstr>基礎概念</vt:lpstr>
      <vt:lpstr>系統方塊圖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挑戰與解法</vt:lpstr>
      <vt:lpstr>結論與貢獻</vt:lpstr>
      <vt:lpstr>工作分配</vt:lpstr>
      <vt:lpstr>參考文獻</vt:lpstr>
      <vt:lpstr>提問環節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Niu</cp:lastModifiedBy>
  <cp:revision>47</cp:revision>
  <dcterms:created xsi:type="dcterms:W3CDTF">2024-04-14T09:41:39Z</dcterms:created>
  <dcterms:modified xsi:type="dcterms:W3CDTF">2024-04-18T06:00:52Z</dcterms:modified>
</cp:coreProperties>
</file>