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64" r:id="rId3"/>
    <p:sldId id="274" r:id="rId4"/>
    <p:sldId id="283" r:id="rId5"/>
    <p:sldId id="284" r:id="rId6"/>
    <p:sldId id="287" r:id="rId7"/>
    <p:sldId id="286" r:id="rId8"/>
    <p:sldId id="282" r:id="rId9"/>
    <p:sldId id="281" r:id="rId10"/>
    <p:sldId id="258" r:id="rId11"/>
    <p:sldId id="260" r:id="rId12"/>
    <p:sldId id="261" r:id="rId13"/>
    <p:sldId id="262" r:id="rId14"/>
    <p:sldId id="263" r:id="rId15"/>
    <p:sldId id="276" r:id="rId16"/>
    <p:sldId id="285" r:id="rId17"/>
    <p:sldId id="277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FE"/>
    <a:srgbClr val="FFD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</dgm:pt>
    <dgm:pt modelId="{602DA743-6056-422D-BD95-2E982C8777E3}" type="pres">
      <dgm:prSet presAssocID="{756101F8-E74F-47A0-88AA-37478E1324E3}" presName="sibTrans" presStyleLbl="sibTrans2D1" presStyleIdx="0" presStyleCnt="4"/>
      <dgm:spPr/>
    </dgm:pt>
    <dgm:pt modelId="{36B23BB1-5C80-41D3-B5C8-95A6DF48DBB3}" type="pres">
      <dgm:prSet presAssocID="{756101F8-E74F-47A0-88AA-37478E1324E3}" presName="connectorText" presStyleLbl="sibTrans2D1" presStyleIdx="0" presStyleCnt="4"/>
      <dgm:spPr/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</dgm:pt>
    <dgm:pt modelId="{3C52E922-05C7-42AA-9176-FEB57B8A5680}" type="pres">
      <dgm:prSet presAssocID="{D93979BF-3656-4712-9F7E-DB6980D33465}" presName="sibTrans" presStyleLbl="sibTrans2D1" presStyleIdx="1" presStyleCnt="4"/>
      <dgm:spPr/>
    </dgm:pt>
    <dgm:pt modelId="{D7B2C42D-DBB1-487C-9662-09FCC8DF404A}" type="pres">
      <dgm:prSet presAssocID="{D93979BF-3656-4712-9F7E-DB6980D33465}" presName="connectorText" presStyleLbl="sibTrans2D1" presStyleIdx="1" presStyleCnt="4"/>
      <dgm:spPr/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</dgm:pt>
    <dgm:pt modelId="{AA43AFA9-0BE9-488E-8186-653D69342068}" type="pres">
      <dgm:prSet presAssocID="{47A42E82-F7B5-4BA3-BE5D-5AC65D518851}" presName="sibTrans" presStyleLbl="sibTrans2D1" presStyleIdx="2" presStyleCnt="4"/>
      <dgm:spPr/>
    </dgm:pt>
    <dgm:pt modelId="{8BCFD47B-7865-4BED-9116-37430C496C9D}" type="pres">
      <dgm:prSet presAssocID="{47A42E82-F7B5-4BA3-BE5D-5AC65D518851}" presName="connectorText" presStyleLbl="sibTrans2D1" presStyleIdx="2" presStyleCnt="4"/>
      <dgm:spPr/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</dgm:pt>
    <dgm:pt modelId="{F899D3A4-AACE-4351-8D2B-C90711F51E1E}" type="pres">
      <dgm:prSet presAssocID="{16550F19-24CF-4ABC-B1CC-FECB27126818}" presName="sibTrans" presStyleLbl="sibTrans2D1" presStyleIdx="3" presStyleCnt="4"/>
      <dgm:spPr/>
    </dgm:pt>
    <dgm:pt modelId="{45E6E406-7772-448A-A05E-CD78783E8157}" type="pres">
      <dgm:prSet presAssocID="{16550F19-24CF-4ABC-B1CC-FECB27126818}" presName="connectorText" presStyleLbl="sibTrans2D1" presStyleIdx="3" presStyleCnt="4"/>
      <dgm:spPr/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</dgm:pt>
  </dgm:ptLst>
  <dgm:cxnLst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B2B25-029B-4A4B-9AB4-347266731903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3973F-F868-4AA4-82E4-56FF598F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9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21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B79D-5D14-4924-A42B-FAD168DA3E2A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96FF-854B-402D-A101-66FBC32B3BA0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B586-DE3A-483E-B37B-39B37F360F84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586D-84FE-41B7-A571-7BD479CC66FE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C2F4-2658-4278-8886-E874B6D801AA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D7D4-F66D-4029-B1D4-1A65BE2F09C1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B3F3-0ABE-4932-B732-E0B2FEBAFC7E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514E-4726-418C-A9D2-440D6F796380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0D1D-AFEE-4C19-A4EC-DCA9F31E58C3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8DD4-ECAE-4938-A94B-9C1498B9CAA0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3F7C-8AAD-43C1-B0F3-BFCE4656BC63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7A6-C5EA-482F-B1FA-95CA0B2D1F39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EDF1-B9E9-4810-A7EB-0357EF6763C7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6313-4561-4282-BFED-F95808D8E18C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253-71AE-40C7-A2F0-2E0FAA28508B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361F-3B9D-4388-A100-1C36227602B9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FD847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848E-0060-44FC-AD9F-9830066345CA}" type="datetime1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tw/images/marketingid/2017/img/175161332_Analog_Devices_ADALM-PLUTOActiveLearningModule.png?v=072922.0344" TargetMode="External"/><Relationship Id="rId2" Type="http://schemas.openxmlformats.org/officeDocument/2006/relationships/hyperlink" Target="https://zh.wikipedia.org/zh-tw/%E8%BD%AF%E4%BB%B6%E6%97%A0%E7%BA%BF%E7%94%B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pload.wikimedia.org/wikipedia/commons/9/90/QAM16_Demonstration.gif" TargetMode="External"/><Relationship Id="rId4" Type="http://schemas.openxmlformats.org/officeDocument/2006/relationships/hyperlink" Target="https://zh.wikipedia.org/zh-tw/MATLA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0/QAM16_Demonstration.gi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1.png"/><Relationship Id="rId18" Type="http://schemas.openxmlformats.org/officeDocument/2006/relationships/customXml" Target="../ink/ink9.xml"/><Relationship Id="rId26" Type="http://schemas.openxmlformats.org/officeDocument/2006/relationships/customXml" Target="../ink/ink16.xml"/><Relationship Id="rId21" Type="http://schemas.openxmlformats.org/officeDocument/2006/relationships/customXml" Target="../ink/ink12.xml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5" Type="http://schemas.openxmlformats.org/officeDocument/2006/relationships/customXml" Target="../ink/ink15.xml"/><Relationship Id="rId2" Type="http://schemas.openxmlformats.org/officeDocument/2006/relationships/customXml" Target="../ink/ink1.xml"/><Relationship Id="rId16" Type="http://schemas.openxmlformats.org/officeDocument/2006/relationships/image" Target="../media/image4.emf"/><Relationship Id="rId20" Type="http://schemas.openxmlformats.org/officeDocument/2006/relationships/customXml" Target="../ink/ink11.xml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70.png"/><Relationship Id="rId24" Type="http://schemas.openxmlformats.org/officeDocument/2006/relationships/customXml" Target="../ink/ink14.xml"/><Relationship Id="rId15" Type="http://schemas.openxmlformats.org/officeDocument/2006/relationships/customXml" Target="../ink/ink7.xml"/><Relationship Id="rId23" Type="http://schemas.openxmlformats.org/officeDocument/2006/relationships/customXml" Target="../ink/ink13.xml"/><Relationship Id="rId28" Type="http://schemas.openxmlformats.org/officeDocument/2006/relationships/customXml" Target="../ink/ink18.xml"/><Relationship Id="rId10" Type="http://schemas.openxmlformats.org/officeDocument/2006/relationships/customXml" Target="../ink/ink4.xml"/><Relationship Id="rId19" Type="http://schemas.openxmlformats.org/officeDocument/2006/relationships/customXml" Target="../ink/ink10.xml"/><Relationship Id="rId31" Type="http://schemas.openxmlformats.org/officeDocument/2006/relationships/customXml" Target="../ink/ink21.xml"/><Relationship Id="rId9" Type="http://schemas.openxmlformats.org/officeDocument/2006/relationships/customXml" Target="../ink/ink3.xml"/><Relationship Id="rId14" Type="http://schemas.openxmlformats.org/officeDocument/2006/relationships/customXml" Target="../ink/ink6.xml"/><Relationship Id="rId22" Type="http://schemas.openxmlformats.org/officeDocument/2006/relationships/image" Target="../media/image4.png"/><Relationship Id="rId27" Type="http://schemas.openxmlformats.org/officeDocument/2006/relationships/customXml" Target="../ink/ink17.xml"/><Relationship Id="rId30" Type="http://schemas.openxmlformats.org/officeDocument/2006/relationships/customXml" Target="../ink/ink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294" y="1284444"/>
            <a:ext cx="9756546" cy="151553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以 </a:t>
            </a:r>
            <a:r>
              <a:rPr lang="en-US" altLang="zh-TW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SDR</a:t>
            </a:r>
            <a:r>
              <a:rPr lang="zh-TW" altLang="en-US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 實現 </a:t>
            </a:r>
            <a:r>
              <a:rPr lang="en-US" altLang="zh-TW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OTSM</a:t>
            </a:r>
            <a:r>
              <a:rPr lang="zh-TW" altLang="en-US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 通訊技術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D3A8E7-2446-4051-810F-C8200F79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t>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2F2C348-0CB2-49D8-92D7-7C9D4B24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23FE935-88D7-4661-A745-844422264EB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10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435554" y="6428003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接收訊號同步後的自相關對時間的圖</a:t>
            </a:r>
            <a:r>
              <a:rPr lang="en-US" altLang="zh-TW" sz="1600" dirty="0">
                <a:latin typeface="+mn-ea"/>
              </a:rPr>
              <a:t>[6]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24FE2B-2E64-4F29-960B-4F15A493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06CDF71F-D1FA-446B-95A4-928B54FE2986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1460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271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544758" y="1979068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>
                <a:latin typeface="Bodoni MT" panose="02070603080606020203" pitchFamily="18" charset="0"/>
              </a:rPr>
              <a:t>}</a:t>
            </a:r>
            <a:endParaRPr lang="zh-TW" altLang="en-US" sz="25000" dirty="0">
              <a:latin typeface="Bodoni MT" panose="02070603080606020203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9488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485597"/>
            <a:ext cx="1766830" cy="2012844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572943" y="4181903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通道估測訊號功率的值</a:t>
            </a:r>
            <a:r>
              <a:rPr lang="en-US" altLang="zh-TW" sz="1600" dirty="0">
                <a:latin typeface="+mn-ea"/>
              </a:rPr>
              <a:t>[7]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77931" y="6463655"/>
            <a:ext cx="244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校正前的星座圖</a:t>
            </a:r>
            <a:r>
              <a:rPr lang="en-US" altLang="zh-TW" sz="1600" dirty="0">
                <a:latin typeface="+mn-ea"/>
              </a:rPr>
              <a:t>[8]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554854" y="6475764"/>
            <a:ext cx="2488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校正後的星座圖</a:t>
            </a:r>
            <a:r>
              <a:rPr lang="en-US" altLang="zh-TW" sz="1600" dirty="0">
                <a:latin typeface="+mn-ea"/>
              </a:rPr>
              <a:t>[9]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9234121" y="3677502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成功時的測試</a:t>
            </a:r>
            <a:r>
              <a:rPr lang="en-US" altLang="zh-TW" sz="1600" dirty="0">
                <a:latin typeface="+mn-ea"/>
              </a:rPr>
              <a:t>EQ[10]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9323088" y="6530949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失敗時的測試</a:t>
            </a:r>
            <a:r>
              <a:rPr lang="en-US" altLang="zh-TW" sz="1600" dirty="0">
                <a:latin typeface="+mn-ea"/>
              </a:rPr>
              <a:t>EQ[11]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FC50801-3848-4931-9278-2C754D1D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27" name="投影片編號版面配置區 3">
            <a:extLst>
              <a:ext uri="{FF2B5EF4-FFF2-40B4-BE49-F238E27FC236}">
                <a16:creationId xmlns:a16="http://schemas.microsoft.com/office/drawing/2014/main" id="{A1049321-2513-4FF8-9EC1-A49F119C237E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812469" y="194561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798041" y="4576849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987EDC-8D1C-7E4A-B61D-F60D5C056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44962"/>
              </p:ext>
            </p:extLst>
          </p:nvPr>
        </p:nvGraphicFramePr>
        <p:xfrm>
          <a:off x="919032" y="2472304"/>
          <a:ext cx="1885786" cy="3016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09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213002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3406297555"/>
                    </a:ext>
                  </a:extLst>
                </a:gridCol>
              </a:tblGrid>
              <a:tr h="30163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4C9BFB16-215B-0DAB-220B-898C2A455725}"/>
              </a:ext>
            </a:extLst>
          </p:cNvPr>
          <p:cNvSpPr txBox="1"/>
          <p:nvPr/>
        </p:nvSpPr>
        <p:spPr>
          <a:xfrm>
            <a:off x="2804822" y="200364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…</a:t>
            </a:r>
            <a:endParaRPr lang="zh-TW" altLang="en-US" sz="4800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94E9429-21E3-3FFF-9CAC-4273DF78B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16329"/>
              </p:ext>
            </p:extLst>
          </p:nvPr>
        </p:nvGraphicFramePr>
        <p:xfrm>
          <a:off x="3588957" y="2472304"/>
          <a:ext cx="1465198" cy="300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863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12020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293356"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EA87C2-9EE1-57BD-0DA1-DE2AFA196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26457"/>
              </p:ext>
            </p:extLst>
          </p:nvPr>
        </p:nvGraphicFramePr>
        <p:xfrm>
          <a:off x="2638929" y="1551313"/>
          <a:ext cx="3917299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86">
                  <a:extLst>
                    <a:ext uri="{9D8B030D-6E8A-4147-A177-3AD203B41FA5}">
                      <a16:colId xmlns:a16="http://schemas.microsoft.com/office/drawing/2014/main" val="739780848"/>
                    </a:ext>
                  </a:extLst>
                </a:gridCol>
                <a:gridCol w="1381850">
                  <a:extLst>
                    <a:ext uri="{9D8B030D-6E8A-4147-A177-3AD203B41FA5}">
                      <a16:colId xmlns:a16="http://schemas.microsoft.com/office/drawing/2014/main" val="1625129377"/>
                    </a:ext>
                  </a:extLst>
                </a:gridCol>
                <a:gridCol w="307911">
                  <a:extLst>
                    <a:ext uri="{9D8B030D-6E8A-4147-A177-3AD203B41FA5}">
                      <a16:colId xmlns:a16="http://schemas.microsoft.com/office/drawing/2014/main" val="3259267104"/>
                    </a:ext>
                  </a:extLst>
                </a:gridCol>
                <a:gridCol w="1900252">
                  <a:extLst>
                    <a:ext uri="{9D8B030D-6E8A-4147-A177-3AD203B41FA5}">
                      <a16:colId xmlns:a16="http://schemas.microsoft.com/office/drawing/2014/main" val="4252007185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Delay-time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Delay-sequency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8256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/>
                        <a:t>Pilot samples</a:t>
                      </a:r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24761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ZP samples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36621"/>
                  </a:ext>
                </a:extLst>
              </a:tr>
            </a:tbl>
          </a:graphicData>
        </a:graphic>
      </p:graphicFrame>
      <p:sp>
        <p:nvSpPr>
          <p:cNvPr id="9" name="箭號: 弧形上彎 8">
            <a:extLst>
              <a:ext uri="{FF2B5EF4-FFF2-40B4-BE49-F238E27FC236}">
                <a16:creationId xmlns:a16="http://schemas.microsoft.com/office/drawing/2014/main" id="{C2F2F367-8FBF-DA64-70E7-ED5E779104CB}"/>
              </a:ext>
            </a:extLst>
          </p:cNvPr>
          <p:cNvSpPr/>
          <p:nvPr/>
        </p:nvSpPr>
        <p:spPr>
          <a:xfrm rot="5400000">
            <a:off x="89163" y="2998579"/>
            <a:ext cx="989892" cy="427863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AA07BD3-7424-DD10-EC64-8D2172DB9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53204"/>
              </p:ext>
            </p:extLst>
          </p:nvPr>
        </p:nvGraphicFramePr>
        <p:xfrm>
          <a:off x="1200973" y="2913425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EE56662-E162-826D-9FCF-78A8D7289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71964"/>
              </p:ext>
            </p:extLst>
          </p:nvPr>
        </p:nvGraphicFramePr>
        <p:xfrm>
          <a:off x="102175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7E4D8DC-E59D-CA08-CD9D-64A9FE5C9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95871"/>
              </p:ext>
            </p:extLst>
          </p:nvPr>
        </p:nvGraphicFramePr>
        <p:xfrm>
          <a:off x="341264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BFE7DDC8-B674-111C-969A-C4AF0E661B4D}"/>
              </a:ext>
            </a:extLst>
          </p:cNvPr>
          <p:cNvSpPr/>
          <p:nvPr/>
        </p:nvSpPr>
        <p:spPr>
          <a:xfrm>
            <a:off x="2425700" y="5645150"/>
            <a:ext cx="857250" cy="2413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312CC1-1D1B-F905-42CA-9948DA3E439F}"/>
              </a:ext>
            </a:extLst>
          </p:cNvPr>
          <p:cNvSpPr txBox="1"/>
          <p:nvPr/>
        </p:nvSpPr>
        <p:spPr>
          <a:xfrm>
            <a:off x="2472750" y="5323824"/>
            <a:ext cx="66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N-point</a:t>
            </a:r>
          </a:p>
          <a:p>
            <a:pPr algn="ctr"/>
            <a:r>
              <a:rPr lang="en-US" altLang="zh-TW" sz="1000" b="1" dirty="0"/>
              <a:t>WHT</a:t>
            </a:r>
            <a:endParaRPr lang="zh-TW" altLang="en-US" sz="10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04423" y="6364968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三種偵測器的</a:t>
            </a:r>
            <a:r>
              <a:rPr lang="en-US" altLang="zh-TW" sz="1600" dirty="0">
                <a:latin typeface="+mn-ea"/>
              </a:rPr>
              <a:t>EQ[12]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D493C0-EBBB-48E9-9194-FFB505D9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21" name="投影片編號版面配置區 3">
            <a:extLst>
              <a:ext uri="{FF2B5EF4-FFF2-40B4-BE49-F238E27FC236}">
                <a16:creationId xmlns:a16="http://schemas.microsoft.com/office/drawing/2014/main" id="{74A15C65-8CB9-44DC-B751-2A6C75BCDB24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結果圖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95990" y="5632719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三種偵測器的錯誤率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[13]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19" y="1634074"/>
            <a:ext cx="5333559" cy="399864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4DA543-76A8-4CD7-8D10-C82C3E69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1C4B436-0CE9-4B8D-9A91-88C3073F984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36" y="1905000"/>
            <a:ext cx="8915400" cy="377762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訊號接收後無法同步資料 → 更改 </a:t>
            </a:r>
            <a:r>
              <a:rPr lang="en-US" altLang="zh-TW" sz="2400" dirty="0">
                <a:latin typeface="+mn-ea"/>
              </a:rPr>
              <a:t>Sync bits </a:t>
            </a:r>
            <a:r>
              <a:rPr lang="zh-TW" altLang="en-US" sz="2400" dirty="0">
                <a:latin typeface="+mn-ea"/>
              </a:rPr>
              <a:t>的調變方式，修改同步程式。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論文中的</a:t>
            </a:r>
            <a:r>
              <a:rPr lang="en-US" altLang="zh-TW" sz="2400" dirty="0">
                <a:latin typeface="+mn-ea"/>
              </a:rPr>
              <a:t>CFO</a:t>
            </a:r>
            <a:r>
              <a:rPr lang="zh-TW" altLang="en-US" sz="2400" dirty="0">
                <a:latin typeface="+mn-ea"/>
              </a:rPr>
              <a:t>公式變數名稱與資料擺法不同 → 根據論文改變資料排法，並多看論文內容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發現不同的論文，</a:t>
            </a:r>
            <a:r>
              <a:rPr lang="en-US" altLang="zh-TW" sz="2400" dirty="0">
                <a:latin typeface="+mn-ea"/>
              </a:rPr>
              <a:t>Pilot</a:t>
            </a:r>
            <a:r>
              <a:rPr lang="zh-TW" altLang="en-US" sz="2400" dirty="0">
                <a:latin typeface="+mn-ea"/>
              </a:rPr>
              <a:t>有不同的擺法 → 找出擺放規律，找出可以執行的擺法。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zh-TW" sz="2400" dirty="0">
                <a:latin typeface="+mn-ea"/>
              </a:rPr>
              <a:t>Pluto</a:t>
            </a:r>
            <a:r>
              <a:rPr lang="zh-TW" altLang="en-US" sz="2400" dirty="0">
                <a:latin typeface="+mn-ea"/>
              </a:rPr>
              <a:t>無法改變功率放大器的增益→ 位元錯誤率的橫軸改用模擬次數。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通道估測值抓不到 → 更改</a:t>
            </a:r>
            <a:r>
              <a:rPr lang="en-US" altLang="zh-TW" sz="2400" dirty="0">
                <a:latin typeface="+mn-ea"/>
              </a:rPr>
              <a:t>sync</a:t>
            </a:r>
            <a:r>
              <a:rPr lang="zh-TW" altLang="en-US" sz="2400" dirty="0">
                <a:latin typeface="+mn-ea"/>
              </a:rPr>
              <a:t>程式</a:t>
            </a:r>
            <a:r>
              <a:rPr lang="en-US" altLang="zh-TW" sz="2400" dirty="0">
                <a:latin typeface="+mn-ea"/>
              </a:rPr>
              <a:t>+</a:t>
            </a:r>
            <a:r>
              <a:rPr lang="zh-TW" altLang="en-US" sz="2400" dirty="0">
                <a:latin typeface="+mn-ea"/>
              </a:rPr>
              <a:t>改變</a:t>
            </a:r>
            <a:r>
              <a:rPr lang="en-US" altLang="zh-TW" sz="2400" dirty="0">
                <a:latin typeface="+mn-ea"/>
              </a:rPr>
              <a:t>Pilot</a:t>
            </a:r>
            <a:r>
              <a:rPr lang="zh-TW" altLang="en-US" sz="2400" dirty="0">
                <a:latin typeface="+mn-ea"/>
              </a:rPr>
              <a:t>擺法。</a:t>
            </a:r>
            <a:endParaRPr lang="en-US" altLang="zh-TW" sz="2400" dirty="0"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05ABD-6BBA-46A6-BC0C-5241B71C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958E6B9-9D16-4CC2-8B48-D381A42148F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380" y="1905000"/>
            <a:ext cx="8915400" cy="3777622"/>
          </a:xfrm>
        </p:spPr>
        <p:txBody>
          <a:bodyPr/>
          <a:lstStyle/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參考學長與網路上的</a:t>
            </a:r>
            <a:r>
              <a:rPr lang="en-US" altLang="zh-TW" sz="2400" dirty="0">
                <a:latin typeface="+mn-ea"/>
              </a:rPr>
              <a:t>MATLAB</a:t>
            </a:r>
            <a:r>
              <a:rPr lang="zh-TW" altLang="en-US" sz="2400" dirty="0">
                <a:latin typeface="+mn-ea"/>
              </a:rPr>
              <a:t>程式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僅有</a:t>
            </a:r>
            <a:r>
              <a:rPr lang="en-US" altLang="zh-TW" sz="2400" dirty="0">
                <a:latin typeface="+mn-ea"/>
              </a:rPr>
              <a:t>OFDM</a:t>
            </a:r>
            <a:r>
              <a:rPr lang="zh-TW" altLang="en-US" sz="2400" dirty="0">
                <a:latin typeface="+mn-ea"/>
              </a:rPr>
              <a:t>收發機</a:t>
            </a:r>
            <a:r>
              <a:rPr lang="en-US" altLang="zh-TW" sz="2400" dirty="0">
                <a:latin typeface="+mn-ea"/>
              </a:rPr>
              <a:t>&amp;OTSM</a:t>
            </a:r>
            <a:r>
              <a:rPr lang="zh-TW" altLang="en-US" sz="2400" dirty="0">
                <a:latin typeface="+mn-ea"/>
              </a:rPr>
              <a:t>數學模型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en-US" sz="2400" dirty="0">
                <a:latin typeface="+mn-ea"/>
              </a:rPr>
              <a:t>，自行消化理解後，改變</a:t>
            </a:r>
            <a:r>
              <a:rPr lang="en-US" altLang="zh-TW" sz="2400" dirty="0">
                <a:latin typeface="+mn-ea"/>
              </a:rPr>
              <a:t>OFDM</a:t>
            </a:r>
            <a:r>
              <a:rPr lang="zh-TW" altLang="en-US" sz="2400" dirty="0">
                <a:latin typeface="+mn-ea"/>
              </a:rPr>
              <a:t>改成</a:t>
            </a:r>
            <a:r>
              <a:rPr lang="en-US" altLang="zh-TW" sz="2400" dirty="0">
                <a:latin typeface="+mn-ea"/>
              </a:rPr>
              <a:t>OTSM</a:t>
            </a:r>
            <a:r>
              <a:rPr lang="zh-TW" altLang="en-US" sz="2400" dirty="0">
                <a:latin typeface="+mn-ea"/>
              </a:rPr>
              <a:t>系統並修改</a:t>
            </a:r>
            <a:r>
              <a:rPr lang="en-US" altLang="zh-TW" sz="2400" dirty="0">
                <a:latin typeface="+mn-ea"/>
              </a:rPr>
              <a:t>Pluto</a:t>
            </a:r>
            <a:r>
              <a:rPr lang="zh-TW" altLang="en-US" sz="2400" dirty="0">
                <a:latin typeface="+mn-ea"/>
              </a:rPr>
              <a:t>相關硬體設定。</a:t>
            </a:r>
          </a:p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嘗試將</a:t>
            </a:r>
            <a:r>
              <a:rPr lang="en-US" altLang="zh-TW" sz="2400" dirty="0">
                <a:latin typeface="+mn-ea"/>
              </a:rPr>
              <a:t>Pluto</a:t>
            </a:r>
            <a:r>
              <a:rPr lang="zh-TW" altLang="en-US" sz="2400" dirty="0">
                <a:latin typeface="+mn-ea"/>
              </a:rPr>
              <a:t>實現一台傳送一台接收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未完成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en-US" sz="2400" dirty="0">
                <a:latin typeface="+mn-ea"/>
              </a:rPr>
              <a:t>。</a:t>
            </a:r>
          </a:p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使用</a:t>
            </a:r>
            <a:r>
              <a:rPr lang="en-US" altLang="zh-TW" sz="2400" dirty="0">
                <a:latin typeface="+mn-ea"/>
              </a:rPr>
              <a:t>MATLAB</a:t>
            </a:r>
            <a:r>
              <a:rPr lang="zh-TW" altLang="en-US" sz="2400" dirty="0">
                <a:latin typeface="+mn-ea"/>
              </a:rPr>
              <a:t>生成比較圖形，可以更直觀的表示不同情況下的數據變化。比如，可以繪製不同接收演算法的錯誤率比較圖。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526AE2-6606-4645-8ACB-D6F78C05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8120725-E856-402B-A1D2-ACB1CF0FD5E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16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3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2" y="850154"/>
            <a:ext cx="8911687" cy="10283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萬子謙：嘗試拆開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Tx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及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Rx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MATLAB code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、幫忙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CFO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校正、海報製作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陳昱升：驅動安裝、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程式替換、傳送資料加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Pilot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Sync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、通道設定、同步接收資料、通道估測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(CFO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校正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數據整理、畫圖、版本控制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陳軍銓：協助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程式替換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OFDM</a:t>
            </a: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陳建霖：資料收集、協助通道估測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(CFO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校正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姚辰彥：製作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、協助比較偵測器的錯誤率、協助通道設定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卓家葳：協助拆開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Tx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及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Rx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MATLAB code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、處理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問題、協助同步接收資料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ECE54-13DA-4404-9945-BB897D9C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AEB836C0-C027-47D7-9EB8-CDD32012A73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17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561" y="8527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984" y="2133600"/>
            <a:ext cx="9346628" cy="3777622"/>
          </a:xfrm>
        </p:spPr>
        <p:txBody>
          <a:bodyPr/>
          <a:lstStyle/>
          <a:p>
            <a:pPr lvl="0"/>
            <a:r>
              <a:rPr lang="en-US" altLang="zh-TW" dirty="0">
                <a:latin typeface="+mn-ea"/>
              </a:rPr>
              <a:t>[1]</a:t>
            </a:r>
            <a:r>
              <a:rPr lang="zh-TW" altLang="zh-TW" dirty="0">
                <a:latin typeface="+mn-ea"/>
              </a:rPr>
              <a:t>軟體無線電</a:t>
            </a:r>
            <a:r>
              <a:rPr lang="en-US" altLang="zh-TW" dirty="0">
                <a:latin typeface="+mn-ea"/>
              </a:rPr>
              <a:t>wiki</a:t>
            </a:r>
            <a:r>
              <a:rPr lang="zh-TW" altLang="zh-TW" dirty="0">
                <a:latin typeface="+mn-ea"/>
              </a:rPr>
              <a:t>：</a:t>
            </a:r>
            <a:r>
              <a:rPr lang="en-US" altLang="zh-TW" dirty="0">
                <a:latin typeface="+mn-ea"/>
                <a:hlinkClick r:id="rId2"/>
              </a:rPr>
              <a:t>https://zh.wikipedia.org/zh-tw/%E8%BD%AF%E4%BB%B6%E6%97%A0%E7%BA%BF%E7%94%B5</a:t>
            </a:r>
            <a:endParaRPr lang="en-US" altLang="zh-TW" dirty="0">
              <a:latin typeface="+mn-ea"/>
            </a:endParaRPr>
          </a:p>
          <a:p>
            <a:r>
              <a:rPr lang="en-US" altLang="zh-TW" spc="195" dirty="0">
                <a:latin typeface="+mn-ea"/>
              </a:rPr>
              <a:t>[2]Pluto :</a:t>
            </a:r>
            <a:r>
              <a:rPr lang="en-US" altLang="zh-TW" spc="195" dirty="0">
                <a:latin typeface="+mn-ea"/>
                <a:hlinkClick r:id="rId3"/>
              </a:rPr>
              <a:t>https://www.mouser.tw/images/marketingid/2017/img/175161332_Analog_Devices_ADALM-PLUTOActiveLearningModule.png?v=072922.0344</a:t>
            </a:r>
            <a:endParaRPr lang="en-US" altLang="zh-TW" spc="195" dirty="0">
              <a:latin typeface="+mn-ea"/>
            </a:endParaRPr>
          </a:p>
          <a:p>
            <a:pPr lvl="0"/>
            <a:r>
              <a:rPr lang="en-US" altLang="zh-TW" dirty="0">
                <a:latin typeface="+mn-ea"/>
              </a:rPr>
              <a:t>[3] </a:t>
            </a:r>
            <a:r>
              <a:rPr lang="en-US" altLang="zh-TW" dirty="0" err="1">
                <a:latin typeface="+mn-ea"/>
              </a:rPr>
              <a:t>Matlab</a:t>
            </a:r>
            <a:r>
              <a:rPr lang="zh-TW" altLang="zh-TW" dirty="0">
                <a:latin typeface="+mn-ea"/>
              </a:rPr>
              <a:t>簡介：</a:t>
            </a:r>
            <a:r>
              <a:rPr lang="en-US" altLang="zh-TW" u="sng" dirty="0">
                <a:latin typeface="+mn-ea"/>
                <a:hlinkClick r:id="rId4"/>
              </a:rPr>
              <a:t>https://zh.wikipedia.org/zh-tw/MATLAB</a:t>
            </a:r>
            <a:endParaRPr lang="en-US" altLang="zh-TW" u="sng" dirty="0">
              <a:latin typeface="+mn-ea"/>
            </a:endParaRPr>
          </a:p>
          <a:p>
            <a:pPr lvl="0"/>
            <a:r>
              <a:rPr lang="en-US" altLang="zh-TW" u="sng" dirty="0">
                <a:latin typeface="+mn-ea"/>
              </a:rPr>
              <a:t>[4]</a:t>
            </a:r>
            <a:r>
              <a:rPr lang="en-US" altLang="zh-TW" u="sng" dirty="0" err="1">
                <a:latin typeface="+mn-ea"/>
              </a:rPr>
              <a:t>QAM:</a:t>
            </a:r>
            <a:r>
              <a:rPr lang="en-US" altLang="zh-TW" dirty="0" err="1">
                <a:latin typeface="+mn-ea"/>
                <a:hlinkClick r:id="rId5"/>
              </a:rPr>
              <a:t>https</a:t>
            </a:r>
            <a:r>
              <a:rPr lang="en-US" altLang="zh-TW" dirty="0">
                <a:latin typeface="+mn-ea"/>
                <a:hlinkClick r:id="rId5"/>
              </a:rPr>
              <a:t>://upload.wikimedia.org/wikipedia/commons/9/90/QAM16_Demonstration.gif</a:t>
            </a:r>
            <a:endParaRPr lang="zh-TW" altLang="zh-TW" dirty="0">
              <a:latin typeface="+mn-ea"/>
            </a:endParaRPr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FAC43B-0076-486F-93B0-09B66DC9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F420826C-194B-4DB5-B063-7D6726D4A47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18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701" y="2974118"/>
            <a:ext cx="3451259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Thank you!</a:t>
            </a:r>
            <a:endParaRPr lang="zh-TW" altLang="en-US" sz="4800" b="1" dirty="0"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20AEF8-0B4C-4BC3-B689-AD0FC812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4DF10CA-3392-48F4-9DD3-BD3A11311285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教授提問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傳送端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.............................................8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通道設定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...........................................9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接收端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.........................................10-13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結果圖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............................................14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lvl="0"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15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結論與貢獻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........................................16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..........................................18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8F46A8-FC3B-4D0A-A22C-ED450D44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B615A6C-7832-4B50-9C85-C685FD09DA6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338" y="1880937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隨著通信技術不斷的進步，從有線到無線通信，為了能夠節省有限的頻寬資源、提供高質量通信服務並能抵抗頻率選擇性衰減通道，運用軟體定義無線</a:t>
            </a:r>
            <a:r>
              <a:rPr lang="en-US" altLang="zh-TW" sz="2800" dirty="0"/>
              <a:t>(Software Defined Radio, SDR)</a:t>
            </a:r>
            <a:r>
              <a:rPr lang="zh-TW" altLang="en-US" sz="2800" dirty="0"/>
              <a:t>實現正交時序複用調製</a:t>
            </a:r>
            <a:r>
              <a:rPr lang="en-US" altLang="zh-TW" sz="2800" dirty="0"/>
              <a:t>(Orthogonal Time Sequency Multiplexing Modulation, OTSM)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7E4855-2A66-4F03-B8F7-71082F40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E35DD59-CA1D-490F-93F2-54F777CE7B4A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教授提問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338" y="1942218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zh-TW" sz="2800" dirty="0"/>
              <a:t>僅單人報告</a:t>
            </a:r>
            <a:endParaRPr lang="en-US" altLang="zh-TW" sz="2800" dirty="0"/>
          </a:p>
          <a:p>
            <a:r>
              <a:rPr lang="zh-TW" altLang="zh-TW" sz="2800" dirty="0"/>
              <a:t>建議過寬的</a:t>
            </a:r>
            <a:r>
              <a:rPr lang="en-US" altLang="zh-TW" sz="2800" dirty="0"/>
              <a:t>(</a:t>
            </a:r>
            <a:r>
              <a:rPr lang="zh-TW" altLang="zh-TW" sz="2800" dirty="0"/>
              <a:t>近代通訊技術</a:t>
            </a:r>
            <a:r>
              <a:rPr lang="en-US" altLang="zh-TW" sz="2800" dirty="0"/>
              <a:t>)</a:t>
            </a:r>
            <a:r>
              <a:rPr lang="zh-TW" altLang="zh-TW" sz="2800" dirty="0"/>
              <a:t>主題稍加微調至明確的名</a:t>
            </a:r>
            <a:r>
              <a:rPr lang="zh-TW" altLang="en-US" sz="2800" dirty="0"/>
              <a:t>字</a:t>
            </a:r>
            <a:endParaRPr lang="en-US" altLang="zh-TW" sz="2800" dirty="0"/>
          </a:p>
          <a:p>
            <a:r>
              <a:rPr lang="zh-TW" altLang="zh-TW" sz="2800" dirty="0"/>
              <a:t>未把</a:t>
            </a:r>
            <a:r>
              <a:rPr lang="en-US" altLang="zh-TW" sz="2800" dirty="0"/>
              <a:t>SDR</a:t>
            </a:r>
            <a:r>
              <a:rPr lang="zh-TW" altLang="zh-TW" sz="2800" dirty="0"/>
              <a:t>與</a:t>
            </a:r>
            <a:r>
              <a:rPr lang="en-US" altLang="zh-TW" sz="2800" dirty="0"/>
              <a:t>OFDM</a:t>
            </a:r>
            <a:r>
              <a:rPr lang="zh-TW" altLang="zh-TW" sz="2800" dirty="0"/>
              <a:t>及</a:t>
            </a:r>
            <a:r>
              <a:rPr lang="en-US" altLang="zh-TW" sz="2800" dirty="0"/>
              <a:t>OTSM</a:t>
            </a:r>
            <a:r>
              <a:rPr lang="zh-TW" altLang="zh-TW" sz="2800" dirty="0"/>
              <a:t>的關係說明清楚</a:t>
            </a:r>
            <a:endParaRPr lang="en-US" altLang="zh-TW" sz="2800" dirty="0"/>
          </a:p>
          <a:p>
            <a:r>
              <a:rPr lang="zh-TW" altLang="zh-TW" sz="2800" dirty="0"/>
              <a:t>貢獻未說明清楚</a:t>
            </a:r>
            <a:endParaRPr lang="en-US" altLang="zh-TW" sz="2800" dirty="0"/>
          </a:p>
          <a:p>
            <a:r>
              <a:rPr lang="zh-TW" altLang="zh-TW" sz="2800" dirty="0"/>
              <a:t>建議在成果上能以硬體輸入做評估</a:t>
            </a:r>
            <a:endParaRPr lang="en-US" altLang="zh-TW" sz="2800" dirty="0"/>
          </a:p>
          <a:p>
            <a:r>
              <a:rPr lang="en-US" altLang="zh-TW" sz="2800" dirty="0"/>
              <a:t>OTSM</a:t>
            </a:r>
            <a:r>
              <a:rPr lang="zh-TW" altLang="zh-TW" sz="2800" dirty="0"/>
              <a:t>程式碼在網路上可找到</a:t>
            </a:r>
            <a:endParaRPr lang="zh-TW" altLang="en-US" sz="28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CC197F1-3276-4359-8515-7682C5CD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944FB7E8-99ED-4AD9-955A-6E8D6247656D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8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71" y="1880936"/>
            <a:ext cx="8280097" cy="3879784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SDR(Software Defined Radio</a:t>
            </a:r>
            <a:r>
              <a:rPr lang="zh-TW" altLang="zh-TW" sz="2400" dirty="0"/>
              <a:t>，軟體定義無線電</a:t>
            </a:r>
            <a:r>
              <a:rPr lang="en-US" altLang="zh-TW" sz="2400" dirty="0"/>
              <a:t>)</a:t>
            </a:r>
            <a:r>
              <a:rPr lang="zh-TW" altLang="zh-TW" sz="2400" dirty="0"/>
              <a:t>，是一種實現無線通訊的新概念和體制。在硬體中可以通過組件實現，也可以通過軟體手段實施</a:t>
            </a:r>
            <a:endParaRPr lang="en-US" altLang="zh-TW" sz="2400" dirty="0"/>
          </a:p>
          <a:p>
            <a:r>
              <a:rPr lang="en-US" altLang="zh-TW" sz="2400" dirty="0"/>
              <a:t>MATLAB</a:t>
            </a:r>
            <a:r>
              <a:rPr lang="zh-TW" altLang="zh-TW" sz="2400" dirty="0"/>
              <a:t>（</a:t>
            </a:r>
            <a:r>
              <a:rPr lang="en-US" altLang="zh-TW" sz="2400" dirty="0"/>
              <a:t>Matrix Laboratory</a:t>
            </a:r>
            <a:r>
              <a:rPr lang="zh-TW" altLang="zh-TW" sz="2400" dirty="0"/>
              <a:t>，矩陣實驗室）主要用於數值運算，適合不同領域的應用，例如控制系統設計與分析、影像處理、深度學習、訊號處理與通訊等。</a:t>
            </a:r>
            <a:endParaRPr lang="en-US" altLang="zh-TW" sz="2400" dirty="0"/>
          </a:p>
          <a:p>
            <a:r>
              <a:rPr lang="en-US" altLang="zh-TW" sz="2400" dirty="0"/>
              <a:t>OTSM</a:t>
            </a:r>
            <a:r>
              <a:rPr lang="zh-TW" altLang="zh-TW" sz="2400" dirty="0"/>
              <a:t> （</a:t>
            </a:r>
            <a:r>
              <a:rPr lang="en-US" altLang="zh-TW" sz="2400" dirty="0"/>
              <a:t>Orthogonal Time-</a:t>
            </a:r>
            <a:r>
              <a:rPr lang="en-US" altLang="zh-TW" sz="2400" dirty="0" err="1"/>
              <a:t>Sequency</a:t>
            </a:r>
            <a:r>
              <a:rPr lang="en-US" altLang="zh-TW" sz="2400" dirty="0"/>
              <a:t> Multiplexing</a:t>
            </a:r>
            <a:r>
              <a:rPr lang="zh-TW" altLang="en-US" sz="2400" dirty="0"/>
              <a:t>，正交時序複用調製</a:t>
            </a:r>
            <a:r>
              <a:rPr lang="zh-TW" altLang="zh-TW" sz="2400" dirty="0"/>
              <a:t>）這是一種新型的單載波調變方案將資訊符號多路復用在延時</a:t>
            </a:r>
            <a:r>
              <a:rPr lang="en-US" altLang="zh-TW" sz="2400" dirty="0"/>
              <a:t>-</a:t>
            </a:r>
            <a:r>
              <a:rPr lang="zh-TW" altLang="zh-TW" sz="2400" dirty="0"/>
              <a:t>序列域中，其中序列度定義為單位時間間隔內的零交叉次數。</a:t>
            </a:r>
            <a:endParaRPr lang="zh-TW" alt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73B6A4-4D52-A715-9D88-7A3E1E5531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94" y="1880936"/>
            <a:ext cx="2136941" cy="1552844"/>
          </a:xfrm>
          <a:prstGeom prst="rect">
            <a:avLst/>
          </a:prstGeom>
          <a:noFill/>
        </p:spPr>
      </p:pic>
      <p:pic>
        <p:nvPicPr>
          <p:cNvPr id="5" name="圖片 4" descr="MatLab and Azure: A Match Made in Performance Heaven">
            <a:extLst>
              <a:ext uri="{FF2B5EF4-FFF2-40B4-BE49-F238E27FC236}">
                <a16:creationId xmlns:a16="http://schemas.microsoft.com/office/drawing/2014/main" id="{641B7CFD-7193-F6F3-A099-82AA6165108F}"/>
              </a:ext>
            </a:extLst>
          </p:cNvPr>
          <p:cNvPicPr/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5015"/>
          <a:stretch/>
        </p:blipFill>
        <p:spPr bwMode="auto">
          <a:xfrm>
            <a:off x="9018841" y="4175128"/>
            <a:ext cx="3088999" cy="868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100161" y="3420592"/>
            <a:ext cx="139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Pluto SDR[1</a:t>
            </a:r>
            <a:r>
              <a:rPr lang="en-US" altLang="zh-TW" sz="1600" dirty="0"/>
              <a:t>]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275333" y="498662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latin typeface="+mn-ea"/>
              </a:rPr>
              <a:t>Matlab</a:t>
            </a:r>
            <a:r>
              <a:rPr lang="en-US" altLang="zh-TW" sz="1600" dirty="0">
                <a:latin typeface="+mn-ea"/>
              </a:rPr>
              <a:t>[2</a:t>
            </a:r>
            <a:r>
              <a:rPr lang="en-US" altLang="zh-TW" dirty="0">
                <a:latin typeface="+mn-ea"/>
              </a:rPr>
              <a:t>]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1002278-F7A4-4AF4-B361-2CF357D6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投影片編號版面配置區 3">
            <a:extLst>
              <a:ext uri="{FF2B5EF4-FFF2-40B4-BE49-F238E27FC236}">
                <a16:creationId xmlns:a16="http://schemas.microsoft.com/office/drawing/2014/main" id="{4DFAADD0-CBC9-4D85-84DA-6686D3660ACC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2516318"/>
            <a:ext cx="7301689" cy="258133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QAM</a:t>
            </a:r>
            <a:r>
              <a:rPr lang="zh-TW" altLang="en-US" sz="2400" dirty="0"/>
              <a:t>（</a:t>
            </a:r>
            <a:r>
              <a:rPr lang="en-US" altLang="zh-TW" sz="2400" dirty="0"/>
              <a:t>Quadrature Amplitude Modulation</a:t>
            </a:r>
            <a:r>
              <a:rPr lang="zh-TW" altLang="en-US" sz="2400" dirty="0"/>
              <a:t>）是一種數位調變技術，常用於數位通訊系統中，特別是在有限頻寬的載波上進行資料傳輸。 </a:t>
            </a:r>
            <a:r>
              <a:rPr lang="en-US" altLang="zh-TW" sz="2400" dirty="0"/>
              <a:t>QAM</a:t>
            </a:r>
            <a:r>
              <a:rPr lang="zh-TW" altLang="en-US" sz="2400" dirty="0"/>
              <a:t>透過同時變化正弦波的振幅和相位來傳輸數位訊號。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" name="圖片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2" y="2576513"/>
            <a:ext cx="2762250" cy="19050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47B9F5-391E-4AC1-97AA-DD9D4F33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E12A2C7F-CDE3-403C-9723-DDC58697A90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6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391124" y="4481513"/>
            <a:ext cx="135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QAM</a:t>
            </a:r>
            <a:r>
              <a:rPr lang="zh-TW" altLang="en-US" sz="1600" dirty="0">
                <a:latin typeface="+mn-ea"/>
              </a:rPr>
              <a:t>調變</a:t>
            </a:r>
            <a:r>
              <a:rPr lang="en-US" altLang="zh-TW" sz="1600" dirty="0">
                <a:latin typeface="+mn-ea"/>
              </a:rPr>
              <a:t>[3</a:t>
            </a:r>
            <a:r>
              <a:rPr lang="en-US" altLang="zh-TW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1211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2513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70ECF09-87BF-4072-A821-7623DE62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815214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6A462326-DFA1-4B0B-B168-F416393150A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7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9467D2CD-381A-4D1F-9A98-A3067DCA240C}"/>
              </a:ext>
            </a:extLst>
          </p:cNvPr>
          <p:cNvGrpSpPr/>
          <p:nvPr/>
        </p:nvGrpSpPr>
        <p:grpSpPr>
          <a:xfrm>
            <a:off x="4503062" y="3723008"/>
            <a:ext cx="13336" cy="272070"/>
            <a:chOff x="4598865" y="2791695"/>
            <a:chExt cx="10516" cy="3672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8" name="筆跡 217">
                  <a:extLst>
                    <a:ext uri="{FF2B5EF4-FFF2-40B4-BE49-F238E27FC236}">
                      <a16:creationId xmlns:a16="http://schemas.microsoft.com/office/drawing/2014/main" id="{BBE8261D-5BA7-48B9-9145-827E2C9FD718}"/>
                    </a:ext>
                  </a:extLst>
                </p14:cNvPr>
                <p14:cNvContentPartPr/>
                <p14:nvPr/>
              </p14:nvContentPartPr>
              <p14:xfrm>
                <a:off x="4598865" y="2791695"/>
                <a:ext cx="374" cy="2117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055A99C0-901F-841D-8D6D-C33C09A56C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80165" y="2774053"/>
                  <a:ext cx="37400" cy="37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9" name="筆跡 218">
                  <a:extLst>
                    <a:ext uri="{FF2B5EF4-FFF2-40B4-BE49-F238E27FC236}">
                      <a16:creationId xmlns:a16="http://schemas.microsoft.com/office/drawing/2014/main" id="{870107D8-4F8E-4908-B6EB-9FB30B701A20}"/>
                    </a:ext>
                  </a:extLst>
                </p14:cNvPr>
                <p14:cNvContentPartPr/>
                <p14:nvPr/>
              </p14:nvContentPartPr>
              <p14:xfrm>
                <a:off x="4599239" y="2974449"/>
                <a:ext cx="374" cy="353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3ED1C678-9FA1-D946-AF24-A7AD3B4833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80539" y="2956799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0" name="筆跡 219">
                  <a:extLst>
                    <a:ext uri="{FF2B5EF4-FFF2-40B4-BE49-F238E27FC236}">
                      <a16:creationId xmlns:a16="http://schemas.microsoft.com/office/drawing/2014/main" id="{B5BB1515-F04B-4A65-BBE3-5AC0CC9C6717}"/>
                    </a:ext>
                  </a:extLst>
                </p14:cNvPr>
                <p14:cNvContentPartPr/>
                <p14:nvPr/>
              </p14:nvContentPartPr>
              <p14:xfrm>
                <a:off x="4609007" y="3158638"/>
                <a:ext cx="374" cy="353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7FF98F7A-6899-C712-B4F7-9E75623590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90307" y="3140988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7" name="矩形 196">
            <a:extLst>
              <a:ext uri="{FF2B5EF4-FFF2-40B4-BE49-F238E27FC236}">
                <a16:creationId xmlns:a16="http://schemas.microsoft.com/office/drawing/2014/main" id="{6A3427BF-6153-4BA2-BE3C-CAC916F2A5F1}"/>
              </a:ext>
            </a:extLst>
          </p:cNvPr>
          <p:cNvSpPr/>
          <p:nvPr/>
        </p:nvSpPr>
        <p:spPr>
          <a:xfrm>
            <a:off x="9010169" y="1460131"/>
            <a:ext cx="2603813" cy="51166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5C301159-7BF7-432B-8885-D66FA32A4DB7}"/>
              </a:ext>
            </a:extLst>
          </p:cNvPr>
          <p:cNvSpPr/>
          <p:nvPr/>
        </p:nvSpPr>
        <p:spPr>
          <a:xfrm>
            <a:off x="982133" y="1469813"/>
            <a:ext cx="7609993" cy="51166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B577C4F2-ABA7-A001-3029-6A2BDF396FF7}"/>
              </a:ext>
            </a:extLst>
          </p:cNvPr>
          <p:cNvGrpSpPr/>
          <p:nvPr/>
        </p:nvGrpSpPr>
        <p:grpSpPr>
          <a:xfrm>
            <a:off x="497279" y="1832875"/>
            <a:ext cx="11365228" cy="1138990"/>
            <a:chOff x="497279" y="1421395"/>
            <a:chExt cx="11365228" cy="1138990"/>
          </a:xfrm>
        </p:grpSpPr>
        <p:sp>
          <p:nvSpPr>
            <p:cNvPr id="200" name="文字方塊 199">
              <a:extLst>
                <a:ext uri="{FF2B5EF4-FFF2-40B4-BE49-F238E27FC236}">
                  <a16:creationId xmlns:a16="http://schemas.microsoft.com/office/drawing/2014/main" id="{31C0941B-954B-CF97-DE9F-8B409BD99A28}"/>
                </a:ext>
              </a:extLst>
            </p:cNvPr>
            <p:cNvSpPr txBox="1"/>
            <p:nvPr/>
          </p:nvSpPr>
          <p:spPr>
            <a:xfrm>
              <a:off x="558738" y="1838916"/>
              <a:ext cx="655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Input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1" name="文字方塊 200">
              <a:extLst>
                <a:ext uri="{FF2B5EF4-FFF2-40B4-BE49-F238E27FC236}">
                  <a16:creationId xmlns:a16="http://schemas.microsoft.com/office/drawing/2014/main" id="{B86F2041-5241-2F1F-18AE-A928EFA6E06F}"/>
                </a:ext>
              </a:extLst>
            </p:cNvPr>
            <p:cNvSpPr txBox="1"/>
            <p:nvPr/>
          </p:nvSpPr>
          <p:spPr>
            <a:xfrm>
              <a:off x="502442" y="2161408"/>
              <a:ext cx="825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Symbols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02" name="直線單箭頭接點 201">
              <a:extLst>
                <a:ext uri="{FF2B5EF4-FFF2-40B4-BE49-F238E27FC236}">
                  <a16:creationId xmlns:a16="http://schemas.microsoft.com/office/drawing/2014/main" id="{3BBA3EA6-22EC-66DE-3335-292E9F5E1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279" y="2125091"/>
              <a:ext cx="732955" cy="6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單箭頭接點 202">
              <a:extLst>
                <a:ext uri="{FF2B5EF4-FFF2-40B4-BE49-F238E27FC236}">
                  <a16:creationId xmlns:a16="http://schemas.microsoft.com/office/drawing/2014/main" id="{655B308E-91FF-70B5-DD0E-BA303A8190AC}"/>
                </a:ext>
              </a:extLst>
            </p:cNvPr>
            <p:cNvCxnSpPr>
              <a:cxnSpLocks/>
              <a:stCxn id="211" idx="3"/>
              <a:endCxn id="271" idx="1"/>
            </p:cNvCxnSpPr>
            <p:nvPr/>
          </p:nvCxnSpPr>
          <p:spPr>
            <a:xfrm>
              <a:off x="6176084" y="2064720"/>
              <a:ext cx="324499" cy="3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單箭頭接點 203">
              <a:extLst>
                <a:ext uri="{FF2B5EF4-FFF2-40B4-BE49-F238E27FC236}">
                  <a16:creationId xmlns:a16="http://schemas.microsoft.com/office/drawing/2014/main" id="{9A44367F-1516-89CB-C5F6-24C4B0A8E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1827" y="2060976"/>
              <a:ext cx="2956517" cy="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文字方塊 204">
              <a:extLst>
                <a:ext uri="{FF2B5EF4-FFF2-40B4-BE49-F238E27FC236}">
                  <a16:creationId xmlns:a16="http://schemas.microsoft.com/office/drawing/2014/main" id="{F9D05C71-8906-AE77-0506-35E2856829FB}"/>
                </a:ext>
              </a:extLst>
            </p:cNvPr>
            <p:cNvSpPr txBox="1"/>
            <p:nvPr/>
          </p:nvSpPr>
          <p:spPr>
            <a:xfrm>
              <a:off x="10287758" y="1757813"/>
              <a:ext cx="1196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Transmitted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6" name="文字方塊 205">
              <a:extLst>
                <a:ext uri="{FF2B5EF4-FFF2-40B4-BE49-F238E27FC236}">
                  <a16:creationId xmlns:a16="http://schemas.microsoft.com/office/drawing/2014/main" id="{DC0BFA5E-5600-8DE4-F107-BC656E53D6F6}"/>
                </a:ext>
              </a:extLst>
            </p:cNvPr>
            <p:cNvSpPr txBox="1"/>
            <p:nvPr/>
          </p:nvSpPr>
          <p:spPr>
            <a:xfrm>
              <a:off x="10287757" y="2078063"/>
              <a:ext cx="11923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Signal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7" name="矩形: 圓角 45">
              <a:extLst>
                <a:ext uri="{FF2B5EF4-FFF2-40B4-BE49-F238E27FC236}">
                  <a16:creationId xmlns:a16="http://schemas.microsoft.com/office/drawing/2014/main" id="{13BC73DD-FBF9-A91B-180E-942C020C86A3}"/>
                </a:ext>
              </a:extLst>
            </p:cNvPr>
            <p:cNvSpPr/>
            <p:nvPr/>
          </p:nvSpPr>
          <p:spPr>
            <a:xfrm>
              <a:off x="9246475" y="1575265"/>
              <a:ext cx="1153551" cy="985120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D/A Converter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8" name="橢圓 207">
              <a:extLst>
                <a:ext uri="{FF2B5EF4-FFF2-40B4-BE49-F238E27FC236}">
                  <a16:creationId xmlns:a16="http://schemas.microsoft.com/office/drawing/2014/main" id="{40BEBC5E-0023-922A-D316-74AC50B632E3}"/>
                </a:ext>
              </a:extLst>
            </p:cNvPr>
            <p:cNvSpPr/>
            <p:nvPr/>
          </p:nvSpPr>
          <p:spPr>
            <a:xfrm>
              <a:off x="11502167" y="1641123"/>
              <a:ext cx="142743" cy="1187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09" name="直線單箭頭接點 208">
              <a:extLst>
                <a:ext uri="{FF2B5EF4-FFF2-40B4-BE49-F238E27FC236}">
                  <a16:creationId xmlns:a16="http://schemas.microsoft.com/office/drawing/2014/main" id="{687F996E-3820-53AA-114B-44418C854E0D}"/>
                </a:ext>
              </a:extLst>
            </p:cNvPr>
            <p:cNvCxnSpPr>
              <a:cxnSpLocks/>
              <a:endCxn id="207" idx="1"/>
            </p:cNvCxnSpPr>
            <p:nvPr/>
          </p:nvCxnSpPr>
          <p:spPr>
            <a:xfrm flipV="1">
              <a:off x="8461827" y="2067825"/>
              <a:ext cx="78464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0" name="群組 209">
              <a:extLst>
                <a:ext uri="{FF2B5EF4-FFF2-40B4-BE49-F238E27FC236}">
                  <a16:creationId xmlns:a16="http://schemas.microsoft.com/office/drawing/2014/main" id="{40DF826F-E659-637A-1F50-6C93E8E078A9}"/>
                </a:ext>
              </a:extLst>
            </p:cNvPr>
            <p:cNvGrpSpPr/>
            <p:nvPr/>
          </p:nvGrpSpPr>
          <p:grpSpPr>
            <a:xfrm>
              <a:off x="11424164" y="1421395"/>
              <a:ext cx="438343" cy="750959"/>
              <a:chOff x="11424164" y="1421395"/>
              <a:chExt cx="438343" cy="750959"/>
            </a:xfrm>
          </p:grpSpPr>
          <p:sp>
            <p:nvSpPr>
              <p:cNvPr id="212" name="矩形: 圓角化同側角落 23">
                <a:extLst>
                  <a:ext uri="{FF2B5EF4-FFF2-40B4-BE49-F238E27FC236}">
                    <a16:creationId xmlns:a16="http://schemas.microsoft.com/office/drawing/2014/main" id="{4F5DE9E7-0160-D38A-A166-E55BF5A72C21}"/>
                  </a:ext>
                </a:extLst>
              </p:cNvPr>
              <p:cNvSpPr/>
              <p:nvPr/>
            </p:nvSpPr>
            <p:spPr>
              <a:xfrm>
                <a:off x="11424164" y="2025099"/>
                <a:ext cx="289773" cy="147255"/>
              </a:xfrm>
              <a:prstGeom prst="round2Same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13" name="拱形 212">
                <a:extLst>
                  <a:ext uri="{FF2B5EF4-FFF2-40B4-BE49-F238E27FC236}">
                    <a16:creationId xmlns:a16="http://schemas.microsoft.com/office/drawing/2014/main" id="{78CC1B18-A754-6B4C-3F70-C21486DBD96F}"/>
                  </a:ext>
                </a:extLst>
              </p:cNvPr>
              <p:cNvSpPr/>
              <p:nvPr/>
            </p:nvSpPr>
            <p:spPr>
              <a:xfrm rot="5400000">
                <a:off x="11543324" y="1643254"/>
                <a:ext cx="220469" cy="133224"/>
              </a:xfrm>
              <a:prstGeom prst="blockArc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14" name="拱形 213">
                <a:extLst>
                  <a:ext uri="{FF2B5EF4-FFF2-40B4-BE49-F238E27FC236}">
                    <a16:creationId xmlns:a16="http://schemas.microsoft.com/office/drawing/2014/main" id="{1ADEE7B9-A1FF-69F9-E9BF-0BF84D93B11C}"/>
                  </a:ext>
                </a:extLst>
              </p:cNvPr>
              <p:cNvSpPr/>
              <p:nvPr/>
            </p:nvSpPr>
            <p:spPr>
              <a:xfrm rot="5400000">
                <a:off x="11503397" y="1644815"/>
                <a:ext cx="432666" cy="133224"/>
              </a:xfrm>
              <a:prstGeom prst="blockArc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15" name="拱形 214">
                <a:extLst>
                  <a:ext uri="{FF2B5EF4-FFF2-40B4-BE49-F238E27FC236}">
                    <a16:creationId xmlns:a16="http://schemas.microsoft.com/office/drawing/2014/main" id="{5ADBD4E9-AE95-5270-8318-EB82E5EB1F7A}"/>
                  </a:ext>
                </a:extLst>
              </p:cNvPr>
              <p:cNvSpPr/>
              <p:nvPr/>
            </p:nvSpPr>
            <p:spPr>
              <a:xfrm rot="5400000">
                <a:off x="11493166" y="1628996"/>
                <a:ext cx="576941" cy="161740"/>
              </a:xfrm>
              <a:prstGeom prst="blockArc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789F3CA3-EE2B-2EED-59C8-B7DF716C625D}"/>
                  </a:ext>
                </a:extLst>
              </p:cNvPr>
              <p:cNvSpPr/>
              <p:nvPr/>
            </p:nvSpPr>
            <p:spPr>
              <a:xfrm flipH="1">
                <a:off x="11560779" y="1742874"/>
                <a:ext cx="35795" cy="3073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211" name="矩形: 圓角 3">
              <a:extLst>
                <a:ext uri="{FF2B5EF4-FFF2-40B4-BE49-F238E27FC236}">
                  <a16:creationId xmlns:a16="http://schemas.microsoft.com/office/drawing/2014/main" id="{611F65A7-879A-2134-9B8A-7F4B9281C8A7}"/>
                </a:ext>
              </a:extLst>
            </p:cNvPr>
            <p:cNvSpPr/>
            <p:nvPr/>
          </p:nvSpPr>
          <p:spPr>
            <a:xfrm>
              <a:off x="4995293" y="1570921"/>
              <a:ext cx="1180791" cy="98759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Serial to Parallel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21" name="直線單箭頭接點 220">
            <a:extLst>
              <a:ext uri="{FF2B5EF4-FFF2-40B4-BE49-F238E27FC236}">
                <a16:creationId xmlns:a16="http://schemas.microsoft.com/office/drawing/2014/main" id="{322D0EA6-0F24-24D0-A90A-C69AB8DDD1C6}"/>
              </a:ext>
            </a:extLst>
          </p:cNvPr>
          <p:cNvCxnSpPr>
            <a:cxnSpLocks/>
          </p:cNvCxnSpPr>
          <p:nvPr/>
        </p:nvCxnSpPr>
        <p:spPr>
          <a:xfrm flipH="1">
            <a:off x="10438849" y="5381981"/>
            <a:ext cx="1055056" cy="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BCFBAF22-3AF3-E47C-B1CD-8A7CB9C3BF6C}"/>
              </a:ext>
            </a:extLst>
          </p:cNvPr>
          <p:cNvSpPr txBox="1"/>
          <p:nvPr/>
        </p:nvSpPr>
        <p:spPr>
          <a:xfrm>
            <a:off x="10336533" y="5415376"/>
            <a:ext cx="119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Signal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3" name="文字方塊 222">
            <a:extLst>
              <a:ext uri="{FF2B5EF4-FFF2-40B4-BE49-F238E27FC236}">
                <a16:creationId xmlns:a16="http://schemas.microsoft.com/office/drawing/2014/main" id="{C3CDB88F-BAE1-0EA7-A561-F08283350130}"/>
              </a:ext>
            </a:extLst>
          </p:cNvPr>
          <p:cNvSpPr txBox="1"/>
          <p:nvPr/>
        </p:nvSpPr>
        <p:spPr>
          <a:xfrm>
            <a:off x="10338225" y="5089469"/>
            <a:ext cx="119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Received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4" name="直線單箭頭接點 223">
            <a:extLst>
              <a:ext uri="{FF2B5EF4-FFF2-40B4-BE49-F238E27FC236}">
                <a16:creationId xmlns:a16="http://schemas.microsoft.com/office/drawing/2014/main" id="{B9E1AED6-2A8F-15C3-23EF-627224C5010B}"/>
              </a:ext>
            </a:extLst>
          </p:cNvPr>
          <p:cNvCxnSpPr>
            <a:cxnSpLocks/>
            <a:stCxn id="225" idx="1"/>
            <a:endCxn id="251" idx="3"/>
          </p:cNvCxnSpPr>
          <p:nvPr/>
        </p:nvCxnSpPr>
        <p:spPr>
          <a:xfrm flipH="1" flipV="1">
            <a:off x="8444657" y="5326499"/>
            <a:ext cx="881707" cy="1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矩形: 圓角 39">
            <a:extLst>
              <a:ext uri="{FF2B5EF4-FFF2-40B4-BE49-F238E27FC236}">
                <a16:creationId xmlns:a16="http://schemas.microsoft.com/office/drawing/2014/main" id="{FB510431-2EBB-2C6F-D37D-9EB8395790AA}"/>
              </a:ext>
            </a:extLst>
          </p:cNvPr>
          <p:cNvSpPr/>
          <p:nvPr/>
        </p:nvSpPr>
        <p:spPr>
          <a:xfrm>
            <a:off x="9326364" y="4857858"/>
            <a:ext cx="1148017" cy="96772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A/D Converter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26" name="群組 225">
            <a:extLst>
              <a:ext uri="{FF2B5EF4-FFF2-40B4-BE49-F238E27FC236}">
                <a16:creationId xmlns:a16="http://schemas.microsoft.com/office/drawing/2014/main" id="{25548BB4-C05C-2A07-011C-41DF6319327F}"/>
              </a:ext>
            </a:extLst>
          </p:cNvPr>
          <p:cNvGrpSpPr/>
          <p:nvPr/>
        </p:nvGrpSpPr>
        <p:grpSpPr>
          <a:xfrm>
            <a:off x="4484588" y="3746657"/>
            <a:ext cx="13336" cy="272070"/>
            <a:chOff x="4598865" y="2791695"/>
            <a:chExt cx="10516" cy="3672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7" name="筆跡 226">
                  <a:extLst>
                    <a:ext uri="{FF2B5EF4-FFF2-40B4-BE49-F238E27FC236}">
                      <a16:creationId xmlns:a16="http://schemas.microsoft.com/office/drawing/2014/main" id="{47510F6D-8371-F49B-EC09-A32FBCD84CE4}"/>
                    </a:ext>
                  </a:extLst>
                </p14:cNvPr>
                <p14:cNvContentPartPr/>
                <p14:nvPr/>
              </p14:nvContentPartPr>
              <p14:xfrm>
                <a:off x="4598865" y="2791695"/>
                <a:ext cx="374" cy="2117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055A99C0-901F-841D-8D6D-C33C09A56C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80165" y="2774053"/>
                  <a:ext cx="37400" cy="37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8" name="筆跡 227">
                  <a:extLst>
                    <a:ext uri="{FF2B5EF4-FFF2-40B4-BE49-F238E27FC236}">
                      <a16:creationId xmlns:a16="http://schemas.microsoft.com/office/drawing/2014/main" id="{3D1F1215-2C4F-025A-60BB-EEB74C3DB58E}"/>
                    </a:ext>
                  </a:extLst>
                </p14:cNvPr>
                <p14:cNvContentPartPr/>
                <p14:nvPr/>
              </p14:nvContentPartPr>
              <p14:xfrm>
                <a:off x="4599239" y="2974449"/>
                <a:ext cx="374" cy="353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3ED1C678-9FA1-D946-AF24-A7AD3B4833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80539" y="2956799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9" name="筆跡 228">
                  <a:extLst>
                    <a:ext uri="{FF2B5EF4-FFF2-40B4-BE49-F238E27FC236}">
                      <a16:creationId xmlns:a16="http://schemas.microsoft.com/office/drawing/2014/main" id="{3C5C337E-3E13-9F3E-4968-E836F58C1D8C}"/>
                    </a:ext>
                  </a:extLst>
                </p14:cNvPr>
                <p14:cNvContentPartPr/>
                <p14:nvPr/>
              </p14:nvContentPartPr>
              <p14:xfrm>
                <a:off x="4609007" y="3158638"/>
                <a:ext cx="374" cy="353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7FF98F7A-6899-C712-B4F7-9E75623590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90307" y="3140988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0" name="矩形: 圓角 5">
            <a:extLst>
              <a:ext uri="{FF2B5EF4-FFF2-40B4-BE49-F238E27FC236}">
                <a16:creationId xmlns:a16="http://schemas.microsoft.com/office/drawing/2014/main" id="{BBDE975E-C16B-7024-D203-5A270DFCDDCB}"/>
              </a:ext>
            </a:extLst>
          </p:cNvPr>
          <p:cNvSpPr/>
          <p:nvPr/>
        </p:nvSpPr>
        <p:spPr>
          <a:xfrm>
            <a:off x="3626308" y="4888416"/>
            <a:ext cx="1169846" cy="9599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OTSM</a:t>
            </a:r>
          </a:p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Demodulator</a:t>
            </a:r>
          </a:p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(WHT)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31" name="群組 230">
            <a:extLst>
              <a:ext uri="{FF2B5EF4-FFF2-40B4-BE49-F238E27FC236}">
                <a16:creationId xmlns:a16="http://schemas.microsoft.com/office/drawing/2014/main" id="{BC6365FB-CD2F-FD34-494E-9BFE90BF024B}"/>
              </a:ext>
            </a:extLst>
          </p:cNvPr>
          <p:cNvGrpSpPr/>
          <p:nvPr/>
        </p:nvGrpSpPr>
        <p:grpSpPr>
          <a:xfrm>
            <a:off x="3370323" y="5023457"/>
            <a:ext cx="268793" cy="573446"/>
            <a:chOff x="4930377" y="4861884"/>
            <a:chExt cx="744592" cy="789989"/>
          </a:xfrm>
        </p:grpSpPr>
        <p:cxnSp>
          <p:nvCxnSpPr>
            <p:cNvPr id="232" name="直線單箭頭接點 231">
              <a:extLst>
                <a:ext uri="{FF2B5EF4-FFF2-40B4-BE49-F238E27FC236}">
                  <a16:creationId xmlns:a16="http://schemas.microsoft.com/office/drawing/2014/main" id="{2228DC45-78A6-8168-3DB8-5D9DA07284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單箭頭接點 232">
              <a:extLst>
                <a:ext uri="{FF2B5EF4-FFF2-40B4-BE49-F238E27FC236}">
                  <a16:creationId xmlns:a16="http://schemas.microsoft.com/office/drawing/2014/main" id="{105307BE-5C91-8995-3E81-49B3A5F972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單箭頭接點 233">
              <a:extLst>
                <a:ext uri="{FF2B5EF4-FFF2-40B4-BE49-F238E27FC236}">
                  <a16:creationId xmlns:a16="http://schemas.microsoft.com/office/drawing/2014/main" id="{9793ACCC-6542-E72E-48A1-57F01A336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線單箭頭接點 234">
              <a:extLst>
                <a:ext uri="{FF2B5EF4-FFF2-40B4-BE49-F238E27FC236}">
                  <a16:creationId xmlns:a16="http://schemas.microsoft.com/office/drawing/2014/main" id="{50A785D1-FC04-5662-A9AA-A34FB9424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6" name="筆跡 235">
                  <a:extLst>
                    <a:ext uri="{FF2B5EF4-FFF2-40B4-BE49-F238E27FC236}">
                      <a16:creationId xmlns:a16="http://schemas.microsoft.com/office/drawing/2014/main" id="{D07E618E-E7AB-E9F9-FAB3-432C864A90A6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7" name="筆跡 236">
                  <a:extLst>
                    <a:ext uri="{FF2B5EF4-FFF2-40B4-BE49-F238E27FC236}">
                      <a16:creationId xmlns:a16="http://schemas.microsoft.com/office/drawing/2014/main" id="{981D29EB-DBD4-C6AF-F96F-E99037636F1E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8" name="筆跡 237">
                  <a:extLst>
                    <a:ext uri="{FF2B5EF4-FFF2-40B4-BE49-F238E27FC236}">
                      <a16:creationId xmlns:a16="http://schemas.microsoft.com/office/drawing/2014/main" id="{F9580FFD-A897-6116-F9FD-D89B52E8E96F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群組 238">
            <a:extLst>
              <a:ext uri="{FF2B5EF4-FFF2-40B4-BE49-F238E27FC236}">
                <a16:creationId xmlns:a16="http://schemas.microsoft.com/office/drawing/2014/main" id="{FA17186E-C655-71E6-42F2-E2591F9D6589}"/>
              </a:ext>
            </a:extLst>
          </p:cNvPr>
          <p:cNvGrpSpPr/>
          <p:nvPr/>
        </p:nvGrpSpPr>
        <p:grpSpPr>
          <a:xfrm flipH="1">
            <a:off x="4348982" y="2224852"/>
            <a:ext cx="633110" cy="573446"/>
            <a:chOff x="4930377" y="4861884"/>
            <a:chExt cx="744592" cy="789989"/>
          </a:xfrm>
        </p:grpSpPr>
        <p:cxnSp>
          <p:nvCxnSpPr>
            <p:cNvPr id="240" name="直線單箭頭接點 239">
              <a:extLst>
                <a:ext uri="{FF2B5EF4-FFF2-40B4-BE49-F238E27FC236}">
                  <a16:creationId xmlns:a16="http://schemas.microsoft.com/office/drawing/2014/main" id="{98C4D0AE-73F1-9DCA-3C41-338848D6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直線單箭頭接點 240">
              <a:extLst>
                <a:ext uri="{FF2B5EF4-FFF2-40B4-BE49-F238E27FC236}">
                  <a16:creationId xmlns:a16="http://schemas.microsoft.com/office/drawing/2014/main" id="{1ABE36CF-2E93-C4CD-6EB6-ED2C0C2AF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直線單箭頭接點 241">
              <a:extLst>
                <a:ext uri="{FF2B5EF4-FFF2-40B4-BE49-F238E27FC236}">
                  <a16:creationId xmlns:a16="http://schemas.microsoft.com/office/drawing/2014/main" id="{473028CA-A66C-4E87-3BA3-738C1FBA00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線單箭頭接點 242">
              <a:extLst>
                <a:ext uri="{FF2B5EF4-FFF2-40B4-BE49-F238E27FC236}">
                  <a16:creationId xmlns:a16="http://schemas.microsoft.com/office/drawing/2014/main" id="{B158E78A-9547-7949-402C-037C75181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4" name="筆跡 243">
                  <a:extLst>
                    <a:ext uri="{FF2B5EF4-FFF2-40B4-BE49-F238E27FC236}">
                      <a16:creationId xmlns:a16="http://schemas.microsoft.com/office/drawing/2014/main" id="{38E81D33-B81E-F89A-4553-67CFA74D9525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5" name="筆跡 244">
                  <a:extLst>
                    <a:ext uri="{FF2B5EF4-FFF2-40B4-BE49-F238E27FC236}">
                      <a16:creationId xmlns:a16="http://schemas.microsoft.com/office/drawing/2014/main" id="{157276EF-FE81-C063-FFDC-BEAD624EE6F4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6" name="筆跡 245">
                  <a:extLst>
                    <a:ext uri="{FF2B5EF4-FFF2-40B4-BE49-F238E27FC236}">
                      <a16:creationId xmlns:a16="http://schemas.microsoft.com/office/drawing/2014/main" id="{52EDAF8F-7D19-85F9-F2E9-B341C5FD1F94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F72A38A8-0F37-A1BF-EA49-D27D267074BA}"/>
              </a:ext>
            </a:extLst>
          </p:cNvPr>
          <p:cNvCxnSpPr>
            <a:cxnSpLocks/>
          </p:cNvCxnSpPr>
          <p:nvPr/>
        </p:nvCxnSpPr>
        <p:spPr>
          <a:xfrm flipH="1">
            <a:off x="424695" y="5333331"/>
            <a:ext cx="7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DD86B121-774E-6225-FE8B-73B5634220EA}"/>
              </a:ext>
            </a:extLst>
          </p:cNvPr>
          <p:cNvSpPr txBox="1"/>
          <p:nvPr/>
        </p:nvSpPr>
        <p:spPr>
          <a:xfrm>
            <a:off x="232627" y="5038012"/>
            <a:ext cx="87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</a:t>
            </a:r>
          </a:p>
        </p:txBody>
      </p:sp>
      <p:pic>
        <p:nvPicPr>
          <p:cNvPr id="249" name="圖片 248">
            <a:extLst>
              <a:ext uri="{FF2B5EF4-FFF2-40B4-BE49-F238E27FC236}">
                <a16:creationId xmlns:a16="http://schemas.microsoft.com/office/drawing/2014/main" id="{215BAD8A-45C1-B0AE-EDC6-44C3DF89481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58691" y="5217625"/>
            <a:ext cx="828120" cy="240943"/>
          </a:xfrm>
          <a:prstGeom prst="rect">
            <a:avLst/>
          </a:prstGeom>
        </p:spPr>
      </p:pic>
      <p:sp>
        <p:nvSpPr>
          <p:cNvPr id="250" name="矩形: 圓角 79">
            <a:extLst>
              <a:ext uri="{FF2B5EF4-FFF2-40B4-BE49-F238E27FC236}">
                <a16:creationId xmlns:a16="http://schemas.microsoft.com/office/drawing/2014/main" id="{980AA60F-B664-161C-37A7-E71F77A9E06F}"/>
              </a:ext>
            </a:extLst>
          </p:cNvPr>
          <p:cNvSpPr/>
          <p:nvPr/>
        </p:nvSpPr>
        <p:spPr>
          <a:xfrm>
            <a:off x="2359375" y="4898060"/>
            <a:ext cx="1010394" cy="95604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EQ</a:t>
            </a:r>
          </a:p>
        </p:txBody>
      </p:sp>
      <p:sp>
        <p:nvSpPr>
          <p:cNvPr id="251" name="矩形: 圓角 78">
            <a:extLst>
              <a:ext uri="{FF2B5EF4-FFF2-40B4-BE49-F238E27FC236}">
                <a16:creationId xmlns:a16="http://schemas.microsoft.com/office/drawing/2014/main" id="{9DBE714B-8986-821D-71FC-3EC009CDB473}"/>
              </a:ext>
            </a:extLst>
          </p:cNvPr>
          <p:cNvSpPr/>
          <p:nvPr/>
        </p:nvSpPr>
        <p:spPr>
          <a:xfrm>
            <a:off x="7567665" y="4846524"/>
            <a:ext cx="876992" cy="9599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Sync</a:t>
            </a:r>
          </a:p>
        </p:txBody>
      </p:sp>
      <p:sp>
        <p:nvSpPr>
          <p:cNvPr id="252" name="文字方塊 251">
            <a:extLst>
              <a:ext uri="{FF2B5EF4-FFF2-40B4-BE49-F238E27FC236}">
                <a16:creationId xmlns:a16="http://schemas.microsoft.com/office/drawing/2014/main" id="{37C52970-AD1B-D058-22B1-997BBABA7BFB}"/>
              </a:ext>
            </a:extLst>
          </p:cNvPr>
          <p:cNvSpPr txBox="1"/>
          <p:nvPr/>
        </p:nvSpPr>
        <p:spPr>
          <a:xfrm>
            <a:off x="104075" y="5330400"/>
            <a:ext cx="112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Symbols</a:t>
            </a:r>
          </a:p>
        </p:txBody>
      </p:sp>
      <p:grpSp>
        <p:nvGrpSpPr>
          <p:cNvPr id="253" name="群組 252">
            <a:extLst>
              <a:ext uri="{FF2B5EF4-FFF2-40B4-BE49-F238E27FC236}">
                <a16:creationId xmlns:a16="http://schemas.microsoft.com/office/drawing/2014/main" id="{4CF0BBFF-EFF0-5B7E-6843-15691EA86AE3}"/>
              </a:ext>
            </a:extLst>
          </p:cNvPr>
          <p:cNvGrpSpPr/>
          <p:nvPr/>
        </p:nvGrpSpPr>
        <p:grpSpPr>
          <a:xfrm>
            <a:off x="2034119" y="5140573"/>
            <a:ext cx="320803" cy="573446"/>
            <a:chOff x="4930377" y="4861884"/>
            <a:chExt cx="744592" cy="789989"/>
          </a:xfrm>
        </p:grpSpPr>
        <p:cxnSp>
          <p:nvCxnSpPr>
            <p:cNvPr id="254" name="直線單箭頭接點 253">
              <a:extLst>
                <a:ext uri="{FF2B5EF4-FFF2-40B4-BE49-F238E27FC236}">
                  <a16:creationId xmlns:a16="http://schemas.microsoft.com/office/drawing/2014/main" id="{BFFDA795-5172-3F56-C222-CF9AF1205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線單箭頭接點 254">
              <a:extLst>
                <a:ext uri="{FF2B5EF4-FFF2-40B4-BE49-F238E27FC236}">
                  <a16:creationId xmlns:a16="http://schemas.microsoft.com/office/drawing/2014/main" id="{FF0D3925-1C9C-2EAA-5E13-A0DAA27BF0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線單箭頭接點 255">
              <a:extLst>
                <a:ext uri="{FF2B5EF4-FFF2-40B4-BE49-F238E27FC236}">
                  <a16:creationId xmlns:a16="http://schemas.microsoft.com/office/drawing/2014/main" id="{A7FC4D06-9F1C-AAF7-0D72-20432419E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D25125BC-ABC6-537F-D503-F48E05AC6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8" name="筆跡 257">
                  <a:extLst>
                    <a:ext uri="{FF2B5EF4-FFF2-40B4-BE49-F238E27FC236}">
                      <a16:creationId xmlns:a16="http://schemas.microsoft.com/office/drawing/2014/main" id="{A5D16349-D271-307D-F661-08D2038CEB4C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9" name="筆跡 258">
                  <a:extLst>
                    <a:ext uri="{FF2B5EF4-FFF2-40B4-BE49-F238E27FC236}">
                      <a16:creationId xmlns:a16="http://schemas.microsoft.com/office/drawing/2014/main" id="{2118F96B-6CCD-A59B-6C25-DD81FCFD8FEC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0" name="筆跡 259">
                  <a:extLst>
                    <a:ext uri="{FF2B5EF4-FFF2-40B4-BE49-F238E27FC236}">
                      <a16:creationId xmlns:a16="http://schemas.microsoft.com/office/drawing/2014/main" id="{26EB6773-975A-DEFC-2F2E-A0BEA1F960D3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F6C141A0-9C31-91A6-4BDA-10A4B4849E91}"/>
              </a:ext>
            </a:extLst>
          </p:cNvPr>
          <p:cNvGrpSpPr/>
          <p:nvPr/>
        </p:nvGrpSpPr>
        <p:grpSpPr>
          <a:xfrm flipH="1">
            <a:off x="2366844" y="2252125"/>
            <a:ext cx="807041" cy="573446"/>
            <a:chOff x="4930377" y="4861884"/>
            <a:chExt cx="744592" cy="789989"/>
          </a:xfrm>
        </p:grpSpPr>
        <p:cxnSp>
          <p:nvCxnSpPr>
            <p:cNvPr id="262" name="直線單箭頭接點 261">
              <a:extLst>
                <a:ext uri="{FF2B5EF4-FFF2-40B4-BE49-F238E27FC236}">
                  <a16:creationId xmlns:a16="http://schemas.microsoft.com/office/drawing/2014/main" id="{53C89F91-E6BF-CED0-DB3D-CFBFA06FF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線單箭頭接點 262">
              <a:extLst>
                <a:ext uri="{FF2B5EF4-FFF2-40B4-BE49-F238E27FC236}">
                  <a16:creationId xmlns:a16="http://schemas.microsoft.com/office/drawing/2014/main" id="{AB2B155F-54EB-93FA-3F5D-470D1DA18E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線單箭頭接點 263">
              <a:extLst>
                <a:ext uri="{FF2B5EF4-FFF2-40B4-BE49-F238E27FC236}">
                  <a16:creationId xmlns:a16="http://schemas.microsoft.com/office/drawing/2014/main" id="{D44B6937-C505-31A9-5203-584F8A32F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線單箭頭接點 264">
              <a:extLst>
                <a:ext uri="{FF2B5EF4-FFF2-40B4-BE49-F238E27FC236}">
                  <a16:creationId xmlns:a16="http://schemas.microsoft.com/office/drawing/2014/main" id="{32F7E5CF-0442-4820-DF55-CD15FD3E0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6" name="筆跡 265">
                  <a:extLst>
                    <a:ext uri="{FF2B5EF4-FFF2-40B4-BE49-F238E27FC236}">
                      <a16:creationId xmlns:a16="http://schemas.microsoft.com/office/drawing/2014/main" id="{46A06151-B1B6-3BC3-AEB7-6BE17802C51F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7" name="筆跡 266">
                  <a:extLst>
                    <a:ext uri="{FF2B5EF4-FFF2-40B4-BE49-F238E27FC236}">
                      <a16:creationId xmlns:a16="http://schemas.microsoft.com/office/drawing/2014/main" id="{EBAA0A8E-87E6-BE8E-86AC-42C204D8DDBB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8" name="筆跡 267">
                  <a:extLst>
                    <a:ext uri="{FF2B5EF4-FFF2-40B4-BE49-F238E27FC236}">
                      <a16:creationId xmlns:a16="http://schemas.microsoft.com/office/drawing/2014/main" id="{161E48B3-D775-691A-5827-78784C2B9E6C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9" name="矩形: 圓角 17">
            <a:extLst>
              <a:ext uri="{FF2B5EF4-FFF2-40B4-BE49-F238E27FC236}">
                <a16:creationId xmlns:a16="http://schemas.microsoft.com/office/drawing/2014/main" id="{7DB8A8F2-F3B9-331B-9661-47888A403277}"/>
              </a:ext>
            </a:extLst>
          </p:cNvPr>
          <p:cNvSpPr/>
          <p:nvPr/>
        </p:nvSpPr>
        <p:spPr>
          <a:xfrm>
            <a:off x="1230234" y="2039665"/>
            <a:ext cx="1180791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Pilot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0" name="矩形: 圓角 4">
            <a:extLst>
              <a:ext uri="{FF2B5EF4-FFF2-40B4-BE49-F238E27FC236}">
                <a16:creationId xmlns:a16="http://schemas.microsoft.com/office/drawing/2014/main" id="{9566B3A7-6CF9-5F32-F716-FC0437D83DD2}"/>
              </a:ext>
            </a:extLst>
          </p:cNvPr>
          <p:cNvSpPr/>
          <p:nvPr/>
        </p:nvSpPr>
        <p:spPr>
          <a:xfrm>
            <a:off x="3163308" y="2039665"/>
            <a:ext cx="1184423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OTSM modulation</a:t>
            </a:r>
          </a:p>
        </p:txBody>
      </p:sp>
      <p:sp>
        <p:nvSpPr>
          <p:cNvPr id="271" name="矩形: 圓角 17">
            <a:extLst>
              <a:ext uri="{FF2B5EF4-FFF2-40B4-BE49-F238E27FC236}">
                <a16:creationId xmlns:a16="http://schemas.microsoft.com/office/drawing/2014/main" id="{3C68BC21-525B-D23E-06F7-0847C708A756}"/>
              </a:ext>
            </a:extLst>
          </p:cNvPr>
          <p:cNvSpPr/>
          <p:nvPr/>
        </p:nvSpPr>
        <p:spPr>
          <a:xfrm>
            <a:off x="6500583" y="1982401"/>
            <a:ext cx="901922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Preamble</a:t>
            </a:r>
          </a:p>
        </p:txBody>
      </p:sp>
      <p:sp>
        <p:nvSpPr>
          <p:cNvPr id="272" name="橢圓 271">
            <a:extLst>
              <a:ext uri="{FF2B5EF4-FFF2-40B4-BE49-F238E27FC236}">
                <a16:creationId xmlns:a16="http://schemas.microsoft.com/office/drawing/2014/main" id="{19578A4B-697E-762C-BB2A-15C0EF649A57}"/>
              </a:ext>
            </a:extLst>
          </p:cNvPr>
          <p:cNvSpPr/>
          <p:nvPr/>
        </p:nvSpPr>
        <p:spPr>
          <a:xfrm>
            <a:off x="11555370" y="4924253"/>
            <a:ext cx="142743" cy="1187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3" name="矩形: 圓角化同側角落 23">
            <a:extLst>
              <a:ext uri="{FF2B5EF4-FFF2-40B4-BE49-F238E27FC236}">
                <a16:creationId xmlns:a16="http://schemas.microsoft.com/office/drawing/2014/main" id="{83983C7E-9B8F-D758-EDED-31518D49446E}"/>
              </a:ext>
            </a:extLst>
          </p:cNvPr>
          <p:cNvSpPr/>
          <p:nvPr/>
        </p:nvSpPr>
        <p:spPr>
          <a:xfrm>
            <a:off x="11477367" y="5308229"/>
            <a:ext cx="289773" cy="147255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708330E1-DE24-B94C-E779-A31F4B87209A}"/>
              </a:ext>
            </a:extLst>
          </p:cNvPr>
          <p:cNvSpPr/>
          <p:nvPr/>
        </p:nvSpPr>
        <p:spPr>
          <a:xfrm flipH="1">
            <a:off x="11613982" y="5026004"/>
            <a:ext cx="35795" cy="307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75" name="群組 274">
            <a:extLst>
              <a:ext uri="{FF2B5EF4-FFF2-40B4-BE49-F238E27FC236}">
                <a16:creationId xmlns:a16="http://schemas.microsoft.com/office/drawing/2014/main" id="{D82CC92C-AFB2-9C06-366C-A408D59FA8CD}"/>
              </a:ext>
            </a:extLst>
          </p:cNvPr>
          <p:cNvGrpSpPr/>
          <p:nvPr/>
        </p:nvGrpSpPr>
        <p:grpSpPr>
          <a:xfrm rot="10800000">
            <a:off x="11729888" y="4694203"/>
            <a:ext cx="275560" cy="576941"/>
            <a:chOff x="11711604" y="2739716"/>
            <a:chExt cx="275560" cy="576941"/>
          </a:xfrm>
        </p:grpSpPr>
        <p:sp>
          <p:nvSpPr>
            <p:cNvPr id="276" name="拱形 275">
              <a:extLst>
                <a:ext uri="{FF2B5EF4-FFF2-40B4-BE49-F238E27FC236}">
                  <a16:creationId xmlns:a16="http://schemas.microsoft.com/office/drawing/2014/main" id="{04494ECE-0F7A-D025-14E5-64ECB3A0C421}"/>
                </a:ext>
              </a:extLst>
            </p:cNvPr>
            <p:cNvSpPr/>
            <p:nvPr/>
          </p:nvSpPr>
          <p:spPr>
            <a:xfrm rot="5400000">
              <a:off x="11667981" y="2961575"/>
              <a:ext cx="220469" cy="133224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77" name="拱形 276">
              <a:extLst>
                <a:ext uri="{FF2B5EF4-FFF2-40B4-BE49-F238E27FC236}">
                  <a16:creationId xmlns:a16="http://schemas.microsoft.com/office/drawing/2014/main" id="{7BD6C373-F727-766A-398A-C09A87047621}"/>
                </a:ext>
              </a:extLst>
            </p:cNvPr>
            <p:cNvSpPr/>
            <p:nvPr/>
          </p:nvSpPr>
          <p:spPr>
            <a:xfrm rot="5400000">
              <a:off x="11628054" y="2963136"/>
              <a:ext cx="432666" cy="133224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78" name="拱形 277">
              <a:extLst>
                <a:ext uri="{FF2B5EF4-FFF2-40B4-BE49-F238E27FC236}">
                  <a16:creationId xmlns:a16="http://schemas.microsoft.com/office/drawing/2014/main" id="{386125C0-CEDC-FFFC-8D88-C3DF298931A3}"/>
                </a:ext>
              </a:extLst>
            </p:cNvPr>
            <p:cNvSpPr/>
            <p:nvPr/>
          </p:nvSpPr>
          <p:spPr>
            <a:xfrm rot="5400000">
              <a:off x="11617823" y="2947317"/>
              <a:ext cx="576941" cy="16174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79" name="直線單箭頭接點 278">
            <a:extLst>
              <a:ext uri="{FF2B5EF4-FFF2-40B4-BE49-F238E27FC236}">
                <a16:creationId xmlns:a16="http://schemas.microsoft.com/office/drawing/2014/main" id="{21AE5EED-C9D5-FB7D-999A-58F7DB4C0F5D}"/>
              </a:ext>
            </a:extLst>
          </p:cNvPr>
          <p:cNvCxnSpPr>
            <a:cxnSpLocks/>
            <a:stCxn id="271" idx="3"/>
          </p:cNvCxnSpPr>
          <p:nvPr/>
        </p:nvCxnSpPr>
        <p:spPr>
          <a:xfrm flipV="1">
            <a:off x="7402505" y="2479156"/>
            <a:ext cx="165160" cy="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矩形: 圓角 17">
            <a:extLst>
              <a:ext uri="{FF2B5EF4-FFF2-40B4-BE49-F238E27FC236}">
                <a16:creationId xmlns:a16="http://schemas.microsoft.com/office/drawing/2014/main" id="{3ECA5282-A6D7-EBAF-BC99-8CA0688FE304}"/>
              </a:ext>
            </a:extLst>
          </p:cNvPr>
          <p:cNvSpPr/>
          <p:nvPr/>
        </p:nvSpPr>
        <p:spPr>
          <a:xfrm>
            <a:off x="7559905" y="1982401"/>
            <a:ext cx="901922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CP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81" name="群組 280">
            <a:extLst>
              <a:ext uri="{FF2B5EF4-FFF2-40B4-BE49-F238E27FC236}">
                <a16:creationId xmlns:a16="http://schemas.microsoft.com/office/drawing/2014/main" id="{8961D7C0-6340-5D09-6FE2-5E08E2325EEF}"/>
              </a:ext>
            </a:extLst>
          </p:cNvPr>
          <p:cNvGrpSpPr/>
          <p:nvPr/>
        </p:nvGrpSpPr>
        <p:grpSpPr>
          <a:xfrm>
            <a:off x="4775887" y="5034438"/>
            <a:ext cx="341619" cy="573446"/>
            <a:chOff x="4930377" y="4861884"/>
            <a:chExt cx="744592" cy="789989"/>
          </a:xfrm>
        </p:grpSpPr>
        <p:cxnSp>
          <p:nvCxnSpPr>
            <p:cNvPr id="282" name="直線單箭頭接點 281">
              <a:extLst>
                <a:ext uri="{FF2B5EF4-FFF2-40B4-BE49-F238E27FC236}">
                  <a16:creationId xmlns:a16="http://schemas.microsoft.com/office/drawing/2014/main" id="{C8F48F63-21F4-24CB-7CC5-BCD5BED63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直線單箭頭接點 282">
              <a:extLst>
                <a:ext uri="{FF2B5EF4-FFF2-40B4-BE49-F238E27FC236}">
                  <a16:creationId xmlns:a16="http://schemas.microsoft.com/office/drawing/2014/main" id="{F18A3C76-A0D6-91BC-375A-621AE3060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3B432DFB-1526-C044-18C3-0DDB6A4044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8D33A6BB-6103-2733-C7B6-CD1DB4DA7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6" name="筆跡 285">
                  <a:extLst>
                    <a:ext uri="{FF2B5EF4-FFF2-40B4-BE49-F238E27FC236}">
                      <a16:creationId xmlns:a16="http://schemas.microsoft.com/office/drawing/2014/main" id="{62284E41-BE1D-4283-2F8F-F6D25940CD59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7" name="筆跡 286">
                  <a:extLst>
                    <a:ext uri="{FF2B5EF4-FFF2-40B4-BE49-F238E27FC236}">
                      <a16:creationId xmlns:a16="http://schemas.microsoft.com/office/drawing/2014/main" id="{25EECC22-8B52-57FA-395D-3F22BE123C69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8" name="筆跡 287">
                  <a:extLst>
                    <a:ext uri="{FF2B5EF4-FFF2-40B4-BE49-F238E27FC236}">
                      <a16:creationId xmlns:a16="http://schemas.microsoft.com/office/drawing/2014/main" id="{1FEF4C01-1656-AF2B-02E6-3A68CCDB76CB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9" name="矩形: 圓角 54">
            <a:extLst>
              <a:ext uri="{FF2B5EF4-FFF2-40B4-BE49-F238E27FC236}">
                <a16:creationId xmlns:a16="http://schemas.microsoft.com/office/drawing/2014/main" id="{0F821BB0-836C-775D-DE55-7E851EEF8CFD}"/>
              </a:ext>
            </a:extLst>
          </p:cNvPr>
          <p:cNvSpPr/>
          <p:nvPr/>
        </p:nvSpPr>
        <p:spPr>
          <a:xfrm>
            <a:off x="1143708" y="4876785"/>
            <a:ext cx="915385" cy="97137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Detector</a:t>
            </a:r>
          </a:p>
        </p:txBody>
      </p:sp>
      <p:sp>
        <p:nvSpPr>
          <p:cNvPr id="290" name="矩形: 圓角 62">
            <a:extLst>
              <a:ext uri="{FF2B5EF4-FFF2-40B4-BE49-F238E27FC236}">
                <a16:creationId xmlns:a16="http://schemas.microsoft.com/office/drawing/2014/main" id="{D5E17B93-10AC-93E0-3F49-4564BD77732F}"/>
              </a:ext>
            </a:extLst>
          </p:cNvPr>
          <p:cNvSpPr/>
          <p:nvPr/>
        </p:nvSpPr>
        <p:spPr>
          <a:xfrm>
            <a:off x="5038653" y="4842539"/>
            <a:ext cx="998958" cy="97572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Parallel to Serial</a:t>
            </a:r>
          </a:p>
        </p:txBody>
      </p:sp>
      <p:pic>
        <p:nvPicPr>
          <p:cNvPr id="291" name="圖片 290">
            <a:extLst>
              <a:ext uri="{FF2B5EF4-FFF2-40B4-BE49-F238E27FC236}">
                <a16:creationId xmlns:a16="http://schemas.microsoft.com/office/drawing/2014/main" id="{FC08A4FC-5F3F-1774-086A-44A2AEBDCA9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958558" y="5187757"/>
            <a:ext cx="828120" cy="240943"/>
          </a:xfrm>
          <a:prstGeom prst="rect">
            <a:avLst/>
          </a:prstGeom>
        </p:spPr>
      </p:pic>
      <p:sp>
        <p:nvSpPr>
          <p:cNvPr id="292" name="矩形: 圓角 78">
            <a:extLst>
              <a:ext uri="{FF2B5EF4-FFF2-40B4-BE49-F238E27FC236}">
                <a16:creationId xmlns:a16="http://schemas.microsoft.com/office/drawing/2014/main" id="{E74EDA61-DC81-BAB1-6836-7E2FBC8B107F}"/>
              </a:ext>
            </a:extLst>
          </p:cNvPr>
          <p:cNvSpPr/>
          <p:nvPr/>
        </p:nvSpPr>
        <p:spPr>
          <a:xfrm>
            <a:off x="6274081" y="4857858"/>
            <a:ext cx="1075809" cy="9599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Chanel Estimation(CFO)</a:t>
            </a:r>
          </a:p>
        </p:txBody>
      </p:sp>
    </p:spTree>
    <p:extLst>
      <p:ext uri="{BB962C8B-B14F-4D97-AF65-F5344CB8AC3E}">
        <p14:creationId xmlns:p14="http://schemas.microsoft.com/office/powerpoint/2010/main" val="4817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傳送端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537746-2487-4224-9715-57AEF89D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03DD58A4-B1EC-4733-AB4C-280B3255C68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8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487" y="1509918"/>
            <a:ext cx="3695209" cy="432973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018557" y="6049743"/>
            <a:ext cx="1467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傳送端做圖</a:t>
            </a:r>
            <a:r>
              <a:rPr lang="en-US" altLang="zh-TW" sz="1600" dirty="0">
                <a:latin typeface="+mn-ea"/>
              </a:rPr>
              <a:t>[4</a:t>
            </a:r>
            <a:r>
              <a:rPr lang="en-US" altLang="zh-TW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248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RX_LO_FREQ: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(325MHZ-3.8GHZ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；根據使用天線而有所不同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RX_SAMPLING_FREQ: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取樣頻率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(65.1KSPS~61.44MSPS)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RX_RF_BANDWIDTH: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訊號頻寬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(200KHZ~20MHZ)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RX1_GAIN_MODE: Manual (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建議使用以利觀察信號變動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RX1_GAIN: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接收端增益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1~50 (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最大值≤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74dBm)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TX_LO_FREQ: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(325MHZ-3.8GHZ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；根據使用天線而有所不同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TX_SAMPLING_FREQ: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取樣頻率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(65.1KSPS~61.44MSPS)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TX_RF_BANDWIDTH: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訊號頻寬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(200KHZ~20MHZ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zh-TW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711734" y="5914442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Rx</a:t>
            </a:r>
            <a:r>
              <a:rPr lang="zh-TW" altLang="en-US" sz="1600" dirty="0">
                <a:latin typeface="+mn-ea"/>
              </a:rPr>
              <a:t>實際</a:t>
            </a:r>
            <a:r>
              <a:rPr lang="en-US" altLang="zh-TW" sz="1600" dirty="0">
                <a:latin typeface="+mn-ea"/>
              </a:rPr>
              <a:t>I/Q</a:t>
            </a:r>
            <a:r>
              <a:rPr lang="zh-TW" altLang="en-US" sz="1600" dirty="0">
                <a:latin typeface="+mn-ea"/>
              </a:rPr>
              <a:t>接收狀態</a:t>
            </a:r>
            <a:r>
              <a:rPr lang="en-US" altLang="zh-TW" sz="1600" dirty="0">
                <a:latin typeface="+mn-ea"/>
              </a:rPr>
              <a:t>[5]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1458DC3-5A2D-4FEF-9752-7941F509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B9AB702-2D90-4856-8A64-83B0195DAAD2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</TotalTime>
  <Words>1262</Words>
  <Application>Microsoft Office PowerPoint</Application>
  <PresentationFormat>寬螢幕</PresentationFormat>
  <Paragraphs>174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1" baseType="lpstr">
      <vt:lpstr>王漢宗特黑體繁</vt:lpstr>
      <vt:lpstr>王漢宗綜藝體繁</vt:lpstr>
      <vt:lpstr>華康粗明體</vt:lpstr>
      <vt:lpstr>華康細明體</vt:lpstr>
      <vt:lpstr>標楷體</vt:lpstr>
      <vt:lpstr>Arial</vt:lpstr>
      <vt:lpstr>Bodoni MT</vt:lpstr>
      <vt:lpstr>Calibri</vt:lpstr>
      <vt:lpstr>Century Gothic</vt:lpstr>
      <vt:lpstr>Segoe UI</vt:lpstr>
      <vt:lpstr>Wingdings 3</vt:lpstr>
      <vt:lpstr>絲縷</vt:lpstr>
      <vt:lpstr>以 SDR 實現 OTSM 通訊技術</vt:lpstr>
      <vt:lpstr>目錄</vt:lpstr>
      <vt:lpstr>計劃緣由與目的</vt:lpstr>
      <vt:lpstr>教授提問</vt:lpstr>
      <vt:lpstr>基礎概念</vt:lpstr>
      <vt:lpstr>基礎概念</vt:lpstr>
      <vt:lpstr>系統方塊圖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挑戰與解法</vt:lpstr>
      <vt:lpstr>結論與貢獻</vt:lpstr>
      <vt:lpstr>工作分配</vt:lpstr>
      <vt:lpstr>參考文獻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wcsp NIU</cp:lastModifiedBy>
  <cp:revision>61</cp:revision>
  <dcterms:created xsi:type="dcterms:W3CDTF">2024-04-14T09:41:39Z</dcterms:created>
  <dcterms:modified xsi:type="dcterms:W3CDTF">2024-04-19T07:59:42Z</dcterms:modified>
</cp:coreProperties>
</file>