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64" r:id="rId3"/>
    <p:sldId id="274" r:id="rId4"/>
    <p:sldId id="283" r:id="rId5"/>
    <p:sldId id="284" r:id="rId6"/>
    <p:sldId id="287" r:id="rId7"/>
    <p:sldId id="286" r:id="rId8"/>
    <p:sldId id="282" r:id="rId9"/>
    <p:sldId id="281" r:id="rId10"/>
    <p:sldId id="258" r:id="rId11"/>
    <p:sldId id="260" r:id="rId12"/>
    <p:sldId id="261" r:id="rId13"/>
    <p:sldId id="262" r:id="rId14"/>
    <p:sldId id="263" r:id="rId15"/>
    <p:sldId id="276" r:id="rId16"/>
    <p:sldId id="285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C185C-1C2F-43C5-B3F7-03E2FD8DCA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73F3D73-4163-460C-825F-AB90F0BD274A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切割資料</a:t>
          </a:r>
        </a:p>
      </dgm:t>
    </dgm:pt>
    <dgm:pt modelId="{00E5234B-BC00-402C-A4DC-5B7D87217C7B}" type="par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510E1544-9B0B-4E5E-A21A-74C154EC99BB}" type="sib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2F0BB623-C310-4F34-A614-8383840D288F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調變</a:t>
          </a:r>
        </a:p>
      </dgm:t>
    </dgm:pt>
    <dgm:pt modelId="{7FEA6977-7515-40FE-8B46-76C8A4B4FEBC}" type="par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B3ED31B1-2659-4ACB-A056-32D27D08A6EF}" type="sib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94E5E8AF-0109-41B5-AD0E-4DA7AD85FEFD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PILOT&amp;SYNC</a:t>
          </a:r>
          <a:endParaRPr lang="zh-TW" altLang="en-US" dirty="0">
            <a:solidFill>
              <a:schemeClr val="tx1"/>
            </a:solidFill>
          </a:endParaRPr>
        </a:p>
      </dgm:t>
    </dgm:pt>
    <dgm:pt modelId="{4B4731E8-B722-4A8D-879D-71D770D64E16}" type="par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5EDB3883-65F1-43C5-B2B6-715EFF19ECC3}" type="sib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0845D703-486E-420E-9274-3700A0D2E42F}" type="pres">
      <dgm:prSet presAssocID="{D14C185C-1C2F-43C5-B3F7-03E2FD8DCA20}" presName="Name0" presStyleCnt="0">
        <dgm:presLayoutVars>
          <dgm:dir/>
          <dgm:resizeHandles val="exact"/>
        </dgm:presLayoutVars>
      </dgm:prSet>
      <dgm:spPr/>
    </dgm:pt>
    <dgm:pt modelId="{2CE79DA6-23CB-40EF-B25E-2E7E21767DB0}" type="pres">
      <dgm:prSet presAssocID="{373F3D73-4163-460C-825F-AB90F0BD274A}" presName="node" presStyleLbl="node1" presStyleIdx="0" presStyleCnt="3">
        <dgm:presLayoutVars>
          <dgm:bulletEnabled val="1"/>
        </dgm:presLayoutVars>
      </dgm:prSet>
      <dgm:spPr/>
    </dgm:pt>
    <dgm:pt modelId="{5DCD91DB-AEF7-4C9B-BD53-8B818AE7A5C2}" type="pres">
      <dgm:prSet presAssocID="{510E1544-9B0B-4E5E-A21A-74C154EC99BB}" presName="sibTrans" presStyleLbl="sibTrans2D1" presStyleIdx="0" presStyleCnt="2"/>
      <dgm:spPr/>
    </dgm:pt>
    <dgm:pt modelId="{3053149E-F4D6-4274-BA65-86C7B0CA7EE2}" type="pres">
      <dgm:prSet presAssocID="{510E1544-9B0B-4E5E-A21A-74C154EC99BB}" presName="connectorText" presStyleLbl="sibTrans2D1" presStyleIdx="0" presStyleCnt="2"/>
      <dgm:spPr/>
    </dgm:pt>
    <dgm:pt modelId="{501B0B5C-0A9B-4712-8139-5AB722F892AE}" type="pres">
      <dgm:prSet presAssocID="{2F0BB623-C310-4F34-A614-8383840D288F}" presName="node" presStyleLbl="node1" presStyleIdx="1" presStyleCnt="3">
        <dgm:presLayoutVars>
          <dgm:bulletEnabled val="1"/>
        </dgm:presLayoutVars>
      </dgm:prSet>
      <dgm:spPr/>
    </dgm:pt>
    <dgm:pt modelId="{4C06B492-B4CF-4662-994E-B742043CDBA6}" type="pres">
      <dgm:prSet presAssocID="{B3ED31B1-2659-4ACB-A056-32D27D08A6EF}" presName="sibTrans" presStyleLbl="sibTrans2D1" presStyleIdx="1" presStyleCnt="2"/>
      <dgm:spPr/>
    </dgm:pt>
    <dgm:pt modelId="{715D3F0F-C5CB-406C-9764-737C7C1638E6}" type="pres">
      <dgm:prSet presAssocID="{B3ED31B1-2659-4ACB-A056-32D27D08A6EF}" presName="connectorText" presStyleLbl="sibTrans2D1" presStyleIdx="1" presStyleCnt="2"/>
      <dgm:spPr/>
    </dgm:pt>
    <dgm:pt modelId="{F8307AB0-8E3F-4030-91DA-849DB5B98DC2}" type="pres">
      <dgm:prSet presAssocID="{94E5E8AF-0109-41B5-AD0E-4DA7AD85FEFD}" presName="node" presStyleLbl="node1" presStyleIdx="2" presStyleCnt="3">
        <dgm:presLayoutVars>
          <dgm:bulletEnabled val="1"/>
        </dgm:presLayoutVars>
      </dgm:prSet>
      <dgm:spPr/>
    </dgm:pt>
  </dgm:ptLst>
  <dgm:cxnLst>
    <dgm:cxn modelId="{24755E3E-C775-4F43-94FB-4C706A911360}" type="presOf" srcId="{B3ED31B1-2659-4ACB-A056-32D27D08A6EF}" destId="{4C06B492-B4CF-4662-994E-B742043CDBA6}" srcOrd="0" destOrd="0" presId="urn:microsoft.com/office/officeart/2005/8/layout/process1"/>
    <dgm:cxn modelId="{783D2856-2CC3-47A0-AB40-5DBEC579208A}" type="presOf" srcId="{D14C185C-1C2F-43C5-B3F7-03E2FD8DCA20}" destId="{0845D703-486E-420E-9274-3700A0D2E42F}" srcOrd="0" destOrd="0" presId="urn:microsoft.com/office/officeart/2005/8/layout/process1"/>
    <dgm:cxn modelId="{ED6A0291-B8AD-4213-AF49-B17AF0DD26FB}" type="presOf" srcId="{373F3D73-4163-460C-825F-AB90F0BD274A}" destId="{2CE79DA6-23CB-40EF-B25E-2E7E21767DB0}" srcOrd="0" destOrd="0" presId="urn:microsoft.com/office/officeart/2005/8/layout/process1"/>
    <dgm:cxn modelId="{F6F31997-62E6-4170-BF59-BE34A1A74105}" srcId="{D14C185C-1C2F-43C5-B3F7-03E2FD8DCA20}" destId="{2F0BB623-C310-4F34-A614-8383840D288F}" srcOrd="1" destOrd="0" parTransId="{7FEA6977-7515-40FE-8B46-76C8A4B4FEBC}" sibTransId="{B3ED31B1-2659-4ACB-A056-32D27D08A6EF}"/>
    <dgm:cxn modelId="{842B5DB3-BFAF-46D0-84BB-E28431233374}" srcId="{D14C185C-1C2F-43C5-B3F7-03E2FD8DCA20}" destId="{373F3D73-4163-460C-825F-AB90F0BD274A}" srcOrd="0" destOrd="0" parTransId="{00E5234B-BC00-402C-A4DC-5B7D87217C7B}" sibTransId="{510E1544-9B0B-4E5E-A21A-74C154EC99BB}"/>
    <dgm:cxn modelId="{F0E147BA-BB1F-4975-8167-3A41330F994E}" type="presOf" srcId="{B3ED31B1-2659-4ACB-A056-32D27D08A6EF}" destId="{715D3F0F-C5CB-406C-9764-737C7C1638E6}" srcOrd="1" destOrd="0" presId="urn:microsoft.com/office/officeart/2005/8/layout/process1"/>
    <dgm:cxn modelId="{CCD4CFC3-8CB9-4BD5-B289-EB24AA63AAFC}" type="presOf" srcId="{510E1544-9B0B-4E5E-A21A-74C154EC99BB}" destId="{5DCD91DB-AEF7-4C9B-BD53-8B818AE7A5C2}" srcOrd="0" destOrd="0" presId="urn:microsoft.com/office/officeart/2005/8/layout/process1"/>
    <dgm:cxn modelId="{18AB6BD2-D883-4837-90CD-D004B6890F8F}" srcId="{D14C185C-1C2F-43C5-B3F7-03E2FD8DCA20}" destId="{94E5E8AF-0109-41B5-AD0E-4DA7AD85FEFD}" srcOrd="2" destOrd="0" parTransId="{4B4731E8-B722-4A8D-879D-71D770D64E16}" sibTransId="{5EDB3883-65F1-43C5-B2B6-715EFF19ECC3}"/>
    <dgm:cxn modelId="{FC026DDC-6B9B-4E3A-ADF6-C724CBB2F3D0}" type="presOf" srcId="{94E5E8AF-0109-41B5-AD0E-4DA7AD85FEFD}" destId="{F8307AB0-8E3F-4030-91DA-849DB5B98DC2}" srcOrd="0" destOrd="0" presId="urn:microsoft.com/office/officeart/2005/8/layout/process1"/>
    <dgm:cxn modelId="{8F64F8E6-C469-43B5-B5E8-EC3AE35AB88C}" type="presOf" srcId="{2F0BB623-C310-4F34-A614-8383840D288F}" destId="{501B0B5C-0A9B-4712-8139-5AB722F892AE}" srcOrd="0" destOrd="0" presId="urn:microsoft.com/office/officeart/2005/8/layout/process1"/>
    <dgm:cxn modelId="{D1F5C7F5-FF31-49AC-8A04-274782995C75}" type="presOf" srcId="{510E1544-9B0B-4E5E-A21A-74C154EC99BB}" destId="{3053149E-F4D6-4274-BA65-86C7B0CA7EE2}" srcOrd="1" destOrd="0" presId="urn:microsoft.com/office/officeart/2005/8/layout/process1"/>
    <dgm:cxn modelId="{FAFBA5ED-5A37-4064-B4A2-75A971CC3268}" type="presParOf" srcId="{0845D703-486E-420E-9274-3700A0D2E42F}" destId="{2CE79DA6-23CB-40EF-B25E-2E7E21767DB0}" srcOrd="0" destOrd="0" presId="urn:microsoft.com/office/officeart/2005/8/layout/process1"/>
    <dgm:cxn modelId="{B192C275-C3F4-4265-AADD-2C1838C8AD5A}" type="presParOf" srcId="{0845D703-486E-420E-9274-3700A0D2E42F}" destId="{5DCD91DB-AEF7-4C9B-BD53-8B818AE7A5C2}" srcOrd="1" destOrd="0" presId="urn:microsoft.com/office/officeart/2005/8/layout/process1"/>
    <dgm:cxn modelId="{96819B01-F420-4E26-A327-E989DB4F7FB8}" type="presParOf" srcId="{5DCD91DB-AEF7-4C9B-BD53-8B818AE7A5C2}" destId="{3053149E-F4D6-4274-BA65-86C7B0CA7EE2}" srcOrd="0" destOrd="0" presId="urn:microsoft.com/office/officeart/2005/8/layout/process1"/>
    <dgm:cxn modelId="{FA65F66D-55B7-40AA-A051-941C87977DA4}" type="presParOf" srcId="{0845D703-486E-420E-9274-3700A0D2E42F}" destId="{501B0B5C-0A9B-4712-8139-5AB722F892AE}" srcOrd="2" destOrd="0" presId="urn:microsoft.com/office/officeart/2005/8/layout/process1"/>
    <dgm:cxn modelId="{11C80121-9C15-491C-88B4-A1C4678D422F}" type="presParOf" srcId="{0845D703-486E-420E-9274-3700A0D2E42F}" destId="{4C06B492-B4CF-4662-994E-B742043CDBA6}" srcOrd="3" destOrd="0" presId="urn:microsoft.com/office/officeart/2005/8/layout/process1"/>
    <dgm:cxn modelId="{43DF91D9-581F-41AF-9C44-B3C00085AC2A}" type="presParOf" srcId="{4C06B492-B4CF-4662-994E-B742043CDBA6}" destId="{715D3F0F-C5CB-406C-9764-737C7C1638E6}" srcOrd="0" destOrd="0" presId="urn:microsoft.com/office/officeart/2005/8/layout/process1"/>
    <dgm:cxn modelId="{E5696B06-0D4E-44D4-9E1F-DC5283E88D84}" type="presParOf" srcId="{0845D703-486E-420E-9274-3700A0D2E42F}" destId="{F8307AB0-8E3F-4030-91DA-849DB5B98DC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ABFBC2-1BFD-4076-A05A-6C7F934E68D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841A661-9951-4A9C-BD92-1E214ED1A7F1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800" b="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gm:t>
    </dgm:pt>
    <dgm:pt modelId="{3F532559-3F70-495C-9B87-F9D9578E35F3}" type="par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756101F8-E74F-47A0-88AA-37478E1324E3}" type="sib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4DE45646-C300-4293-898A-FF022B7A8FEC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gm:t>
    </dgm:pt>
    <dgm:pt modelId="{1CF0C8C9-4439-4D14-BC06-CA919B69D58B}" type="par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D93979BF-3656-4712-9F7E-DB6980D33465}" type="sib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9842FACB-53DA-4024-B6CB-EE11C52C5FCF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gm:t>
    </dgm:pt>
    <dgm:pt modelId="{2BFEF379-1AD1-4288-81DA-34236DD15E7F}" type="par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47A42E82-F7B5-4BA3-BE5D-5AC65D518851}" type="sib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FEDA3F26-01B6-4969-A114-7ABFAEE737C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b="0" i="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gm:t>
    </dgm:pt>
    <dgm:pt modelId="{CDF14BF9-343D-46A4-BE7B-0D95D9B8F5EE}" type="par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16550F19-24CF-4ABC-B1CC-FECB27126818}" type="sib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793924AF-61E2-402A-99A0-C3B3E57342F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gm:t>
    </dgm:pt>
    <dgm:pt modelId="{63A9F1FB-F697-4CA3-9B26-79F1BC32AF6F}" type="par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44D9DA1C-167F-4B0B-B2B6-B05705FA3443}" type="sib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72CC2932-FA6E-49B1-8F27-F0B21286E949}" type="pres">
      <dgm:prSet presAssocID="{FDABFBC2-1BFD-4076-A05A-6C7F934E68D7}" presName="Name0" presStyleCnt="0">
        <dgm:presLayoutVars>
          <dgm:dir/>
          <dgm:resizeHandles val="exact"/>
        </dgm:presLayoutVars>
      </dgm:prSet>
      <dgm:spPr/>
    </dgm:pt>
    <dgm:pt modelId="{37CC57EE-2C61-4BEF-8871-3338219A9556}" type="pres">
      <dgm:prSet presAssocID="{3841A661-9951-4A9C-BD92-1E214ED1A7F1}" presName="node" presStyleLbl="node1" presStyleIdx="0" presStyleCnt="5">
        <dgm:presLayoutVars>
          <dgm:bulletEnabled val="1"/>
        </dgm:presLayoutVars>
      </dgm:prSet>
      <dgm:spPr/>
    </dgm:pt>
    <dgm:pt modelId="{602DA743-6056-422D-BD95-2E982C8777E3}" type="pres">
      <dgm:prSet presAssocID="{756101F8-E74F-47A0-88AA-37478E1324E3}" presName="sibTrans" presStyleLbl="sibTrans2D1" presStyleIdx="0" presStyleCnt="4"/>
      <dgm:spPr/>
    </dgm:pt>
    <dgm:pt modelId="{36B23BB1-5C80-41D3-B5C8-95A6DF48DBB3}" type="pres">
      <dgm:prSet presAssocID="{756101F8-E74F-47A0-88AA-37478E1324E3}" presName="connectorText" presStyleLbl="sibTrans2D1" presStyleIdx="0" presStyleCnt="4"/>
      <dgm:spPr/>
    </dgm:pt>
    <dgm:pt modelId="{7B16F990-18B9-4D6C-B176-426070597CF8}" type="pres">
      <dgm:prSet presAssocID="{4DE45646-C300-4293-898A-FF022B7A8FEC}" presName="node" presStyleLbl="node1" presStyleIdx="1" presStyleCnt="5">
        <dgm:presLayoutVars>
          <dgm:bulletEnabled val="1"/>
        </dgm:presLayoutVars>
      </dgm:prSet>
      <dgm:spPr/>
    </dgm:pt>
    <dgm:pt modelId="{3C52E922-05C7-42AA-9176-FEB57B8A5680}" type="pres">
      <dgm:prSet presAssocID="{D93979BF-3656-4712-9F7E-DB6980D33465}" presName="sibTrans" presStyleLbl="sibTrans2D1" presStyleIdx="1" presStyleCnt="4"/>
      <dgm:spPr/>
    </dgm:pt>
    <dgm:pt modelId="{D7B2C42D-DBB1-487C-9662-09FCC8DF404A}" type="pres">
      <dgm:prSet presAssocID="{D93979BF-3656-4712-9F7E-DB6980D33465}" presName="connectorText" presStyleLbl="sibTrans2D1" presStyleIdx="1" presStyleCnt="4"/>
      <dgm:spPr/>
    </dgm:pt>
    <dgm:pt modelId="{76F565FD-B22D-4E20-9E68-6737A94684D0}" type="pres">
      <dgm:prSet presAssocID="{9842FACB-53DA-4024-B6CB-EE11C52C5FCF}" presName="node" presStyleLbl="node1" presStyleIdx="2" presStyleCnt="5">
        <dgm:presLayoutVars>
          <dgm:bulletEnabled val="1"/>
        </dgm:presLayoutVars>
      </dgm:prSet>
      <dgm:spPr/>
    </dgm:pt>
    <dgm:pt modelId="{AA43AFA9-0BE9-488E-8186-653D69342068}" type="pres">
      <dgm:prSet presAssocID="{47A42E82-F7B5-4BA3-BE5D-5AC65D518851}" presName="sibTrans" presStyleLbl="sibTrans2D1" presStyleIdx="2" presStyleCnt="4"/>
      <dgm:spPr/>
    </dgm:pt>
    <dgm:pt modelId="{8BCFD47B-7865-4BED-9116-37430C496C9D}" type="pres">
      <dgm:prSet presAssocID="{47A42E82-F7B5-4BA3-BE5D-5AC65D518851}" presName="connectorText" presStyleLbl="sibTrans2D1" presStyleIdx="2" presStyleCnt="4"/>
      <dgm:spPr/>
    </dgm:pt>
    <dgm:pt modelId="{70F605AD-AA30-4AD0-B005-7FFA52A1F50A}" type="pres">
      <dgm:prSet presAssocID="{FEDA3F26-01B6-4969-A114-7ABFAEE737C7}" presName="node" presStyleLbl="node1" presStyleIdx="3" presStyleCnt="5">
        <dgm:presLayoutVars>
          <dgm:bulletEnabled val="1"/>
        </dgm:presLayoutVars>
      </dgm:prSet>
      <dgm:spPr/>
    </dgm:pt>
    <dgm:pt modelId="{F899D3A4-AACE-4351-8D2B-C90711F51E1E}" type="pres">
      <dgm:prSet presAssocID="{16550F19-24CF-4ABC-B1CC-FECB27126818}" presName="sibTrans" presStyleLbl="sibTrans2D1" presStyleIdx="3" presStyleCnt="4"/>
      <dgm:spPr/>
    </dgm:pt>
    <dgm:pt modelId="{45E6E406-7772-448A-A05E-CD78783E8157}" type="pres">
      <dgm:prSet presAssocID="{16550F19-24CF-4ABC-B1CC-FECB27126818}" presName="connectorText" presStyleLbl="sibTrans2D1" presStyleIdx="3" presStyleCnt="4"/>
      <dgm:spPr/>
    </dgm:pt>
    <dgm:pt modelId="{0F5CAC29-7CB1-4849-BDCB-86C230AA7034}" type="pres">
      <dgm:prSet presAssocID="{793924AF-61E2-402A-99A0-C3B3E57342F2}" presName="node" presStyleLbl="node1" presStyleIdx="4" presStyleCnt="5">
        <dgm:presLayoutVars>
          <dgm:bulletEnabled val="1"/>
        </dgm:presLayoutVars>
      </dgm:prSet>
      <dgm:spPr/>
    </dgm:pt>
  </dgm:ptLst>
  <dgm:cxnLst>
    <dgm:cxn modelId="{BB3B5000-0AA1-4675-8502-1A5E60CFD19F}" type="presOf" srcId="{FDABFBC2-1BFD-4076-A05A-6C7F934E68D7}" destId="{72CC2932-FA6E-49B1-8F27-F0B21286E949}" srcOrd="0" destOrd="0" presId="urn:microsoft.com/office/officeart/2005/8/layout/process1"/>
    <dgm:cxn modelId="{055FCD29-F5FA-490F-B406-E005660A5F8B}" type="presOf" srcId="{756101F8-E74F-47A0-88AA-37478E1324E3}" destId="{602DA743-6056-422D-BD95-2E982C8777E3}" srcOrd="0" destOrd="0" presId="urn:microsoft.com/office/officeart/2005/8/layout/process1"/>
    <dgm:cxn modelId="{1BE2D033-BC5E-4C7F-9558-949D151FFC1C}" type="presOf" srcId="{9842FACB-53DA-4024-B6CB-EE11C52C5FCF}" destId="{76F565FD-B22D-4E20-9E68-6737A94684D0}" srcOrd="0" destOrd="0" presId="urn:microsoft.com/office/officeart/2005/8/layout/process1"/>
    <dgm:cxn modelId="{367FA860-0927-4193-99CC-915BA076983B}" type="presOf" srcId="{756101F8-E74F-47A0-88AA-37478E1324E3}" destId="{36B23BB1-5C80-41D3-B5C8-95A6DF48DBB3}" srcOrd="1" destOrd="0" presId="urn:microsoft.com/office/officeart/2005/8/layout/process1"/>
    <dgm:cxn modelId="{C324BC62-A247-40ED-B23F-366217496CDA}" type="presOf" srcId="{D93979BF-3656-4712-9F7E-DB6980D33465}" destId="{3C52E922-05C7-42AA-9176-FEB57B8A5680}" srcOrd="0" destOrd="0" presId="urn:microsoft.com/office/officeart/2005/8/layout/process1"/>
    <dgm:cxn modelId="{F9DE8870-FAC2-4655-990C-BD5C32A73D7B}" srcId="{FDABFBC2-1BFD-4076-A05A-6C7F934E68D7}" destId="{FEDA3F26-01B6-4969-A114-7ABFAEE737C7}" srcOrd="3" destOrd="0" parTransId="{CDF14BF9-343D-46A4-BE7B-0D95D9B8F5EE}" sibTransId="{16550F19-24CF-4ABC-B1CC-FECB27126818}"/>
    <dgm:cxn modelId="{30BE2351-8689-4EC5-AF2E-B7E46AC2636C}" srcId="{FDABFBC2-1BFD-4076-A05A-6C7F934E68D7}" destId="{793924AF-61E2-402A-99A0-C3B3E57342F2}" srcOrd="4" destOrd="0" parTransId="{63A9F1FB-F697-4CA3-9B26-79F1BC32AF6F}" sibTransId="{44D9DA1C-167F-4B0B-B2B6-B05705FA3443}"/>
    <dgm:cxn modelId="{43F93158-FD52-4F0C-8F3B-C4C77B650101}" type="presOf" srcId="{FEDA3F26-01B6-4969-A114-7ABFAEE737C7}" destId="{70F605AD-AA30-4AD0-B005-7FFA52A1F50A}" srcOrd="0" destOrd="0" presId="urn:microsoft.com/office/officeart/2005/8/layout/process1"/>
    <dgm:cxn modelId="{A524AA80-A41F-414D-B3DE-7CB57D2A7583}" type="presOf" srcId="{16550F19-24CF-4ABC-B1CC-FECB27126818}" destId="{45E6E406-7772-448A-A05E-CD78783E8157}" srcOrd="1" destOrd="0" presId="urn:microsoft.com/office/officeart/2005/8/layout/process1"/>
    <dgm:cxn modelId="{CEB39990-B409-400E-B30A-F60714DCAC0A}" type="presOf" srcId="{47A42E82-F7B5-4BA3-BE5D-5AC65D518851}" destId="{AA43AFA9-0BE9-488E-8186-653D69342068}" srcOrd="0" destOrd="0" presId="urn:microsoft.com/office/officeart/2005/8/layout/process1"/>
    <dgm:cxn modelId="{A08693A2-F7D1-4A1A-BB98-1698B0328EAD}" type="presOf" srcId="{793924AF-61E2-402A-99A0-C3B3E57342F2}" destId="{0F5CAC29-7CB1-4849-BDCB-86C230AA7034}" srcOrd="0" destOrd="0" presId="urn:microsoft.com/office/officeart/2005/8/layout/process1"/>
    <dgm:cxn modelId="{30F8D8AE-C9E3-4CFE-994A-4830256C8B51}" type="presOf" srcId="{3841A661-9951-4A9C-BD92-1E214ED1A7F1}" destId="{37CC57EE-2C61-4BEF-8871-3338219A9556}" srcOrd="0" destOrd="0" presId="urn:microsoft.com/office/officeart/2005/8/layout/process1"/>
    <dgm:cxn modelId="{FB0CF2B4-D2D7-4A36-9B81-83F508F22C6E}" type="presOf" srcId="{16550F19-24CF-4ABC-B1CC-FECB27126818}" destId="{F899D3A4-AACE-4351-8D2B-C90711F51E1E}" srcOrd="0" destOrd="0" presId="urn:microsoft.com/office/officeart/2005/8/layout/process1"/>
    <dgm:cxn modelId="{058ED1C2-8409-4DF6-840A-23940991EEBF}" type="presOf" srcId="{47A42E82-F7B5-4BA3-BE5D-5AC65D518851}" destId="{8BCFD47B-7865-4BED-9116-37430C496C9D}" srcOrd="1" destOrd="0" presId="urn:microsoft.com/office/officeart/2005/8/layout/process1"/>
    <dgm:cxn modelId="{9D5EFDC8-C6A0-4F0A-81F9-B42EA3BDE570}" srcId="{FDABFBC2-1BFD-4076-A05A-6C7F934E68D7}" destId="{3841A661-9951-4A9C-BD92-1E214ED1A7F1}" srcOrd="0" destOrd="0" parTransId="{3F532559-3F70-495C-9B87-F9D9578E35F3}" sibTransId="{756101F8-E74F-47A0-88AA-37478E1324E3}"/>
    <dgm:cxn modelId="{84FE14D8-3BCF-47F6-B85F-2E8574712243}" srcId="{FDABFBC2-1BFD-4076-A05A-6C7F934E68D7}" destId="{9842FACB-53DA-4024-B6CB-EE11C52C5FCF}" srcOrd="2" destOrd="0" parTransId="{2BFEF379-1AD1-4288-81DA-34236DD15E7F}" sibTransId="{47A42E82-F7B5-4BA3-BE5D-5AC65D518851}"/>
    <dgm:cxn modelId="{0923B7DE-459B-4935-A243-854C5AA76C90}" type="presOf" srcId="{D93979BF-3656-4712-9F7E-DB6980D33465}" destId="{D7B2C42D-DBB1-487C-9662-09FCC8DF404A}" srcOrd="1" destOrd="0" presId="urn:microsoft.com/office/officeart/2005/8/layout/process1"/>
    <dgm:cxn modelId="{622786F3-EFC3-4D32-BEC0-99F5A752EA66}" type="presOf" srcId="{4DE45646-C300-4293-898A-FF022B7A8FEC}" destId="{7B16F990-18B9-4D6C-B176-426070597CF8}" srcOrd="0" destOrd="0" presId="urn:microsoft.com/office/officeart/2005/8/layout/process1"/>
    <dgm:cxn modelId="{5C9862F8-7806-4F17-B72E-02FE8EB139DB}" srcId="{FDABFBC2-1BFD-4076-A05A-6C7F934E68D7}" destId="{4DE45646-C300-4293-898A-FF022B7A8FEC}" srcOrd="1" destOrd="0" parTransId="{1CF0C8C9-4439-4D14-BC06-CA919B69D58B}" sibTransId="{D93979BF-3656-4712-9F7E-DB6980D33465}"/>
    <dgm:cxn modelId="{9328D5E6-5E6D-4757-964E-D6CBD3284DFA}" type="presParOf" srcId="{72CC2932-FA6E-49B1-8F27-F0B21286E949}" destId="{37CC57EE-2C61-4BEF-8871-3338219A9556}" srcOrd="0" destOrd="0" presId="urn:microsoft.com/office/officeart/2005/8/layout/process1"/>
    <dgm:cxn modelId="{8A906B85-32A7-46E4-9634-0FC34A7C09B0}" type="presParOf" srcId="{72CC2932-FA6E-49B1-8F27-F0B21286E949}" destId="{602DA743-6056-422D-BD95-2E982C8777E3}" srcOrd="1" destOrd="0" presId="urn:microsoft.com/office/officeart/2005/8/layout/process1"/>
    <dgm:cxn modelId="{9759ECC1-F92A-4ADC-B7AB-DB2CF3327DDE}" type="presParOf" srcId="{602DA743-6056-422D-BD95-2E982C8777E3}" destId="{36B23BB1-5C80-41D3-B5C8-95A6DF48DBB3}" srcOrd="0" destOrd="0" presId="urn:microsoft.com/office/officeart/2005/8/layout/process1"/>
    <dgm:cxn modelId="{7DD59D37-64FD-4DEC-A6D0-F56EE8E9E049}" type="presParOf" srcId="{72CC2932-FA6E-49B1-8F27-F0B21286E949}" destId="{7B16F990-18B9-4D6C-B176-426070597CF8}" srcOrd="2" destOrd="0" presId="urn:microsoft.com/office/officeart/2005/8/layout/process1"/>
    <dgm:cxn modelId="{9B6757EF-9CD3-4550-B23A-85DD7D81D8D9}" type="presParOf" srcId="{72CC2932-FA6E-49B1-8F27-F0B21286E949}" destId="{3C52E922-05C7-42AA-9176-FEB57B8A5680}" srcOrd="3" destOrd="0" presId="urn:microsoft.com/office/officeart/2005/8/layout/process1"/>
    <dgm:cxn modelId="{8C70C05F-B65D-4D55-AF69-E50A8A650BCC}" type="presParOf" srcId="{3C52E922-05C7-42AA-9176-FEB57B8A5680}" destId="{D7B2C42D-DBB1-487C-9662-09FCC8DF404A}" srcOrd="0" destOrd="0" presId="urn:microsoft.com/office/officeart/2005/8/layout/process1"/>
    <dgm:cxn modelId="{C8A410F1-8913-4748-A0CF-352F75DA582E}" type="presParOf" srcId="{72CC2932-FA6E-49B1-8F27-F0B21286E949}" destId="{76F565FD-B22D-4E20-9E68-6737A94684D0}" srcOrd="4" destOrd="0" presId="urn:microsoft.com/office/officeart/2005/8/layout/process1"/>
    <dgm:cxn modelId="{59390BB1-4167-460C-A984-686CF49C3287}" type="presParOf" srcId="{72CC2932-FA6E-49B1-8F27-F0B21286E949}" destId="{AA43AFA9-0BE9-488E-8186-653D69342068}" srcOrd="5" destOrd="0" presId="urn:microsoft.com/office/officeart/2005/8/layout/process1"/>
    <dgm:cxn modelId="{0AB12FA6-2B76-4E42-8E21-D9653D861540}" type="presParOf" srcId="{AA43AFA9-0BE9-488E-8186-653D69342068}" destId="{8BCFD47B-7865-4BED-9116-37430C496C9D}" srcOrd="0" destOrd="0" presId="urn:microsoft.com/office/officeart/2005/8/layout/process1"/>
    <dgm:cxn modelId="{E643AC56-BE97-4D89-876C-E946E733E4B3}" type="presParOf" srcId="{72CC2932-FA6E-49B1-8F27-F0B21286E949}" destId="{70F605AD-AA30-4AD0-B005-7FFA52A1F50A}" srcOrd="6" destOrd="0" presId="urn:microsoft.com/office/officeart/2005/8/layout/process1"/>
    <dgm:cxn modelId="{33E7B903-3BCB-4F63-81AF-53D6272C1114}" type="presParOf" srcId="{72CC2932-FA6E-49B1-8F27-F0B21286E949}" destId="{F899D3A4-AACE-4351-8D2B-C90711F51E1E}" srcOrd="7" destOrd="0" presId="urn:microsoft.com/office/officeart/2005/8/layout/process1"/>
    <dgm:cxn modelId="{33B8E2D2-53D9-4C36-9E10-1A1050A510C5}" type="presParOf" srcId="{F899D3A4-AACE-4351-8D2B-C90711F51E1E}" destId="{45E6E406-7772-448A-A05E-CD78783E8157}" srcOrd="0" destOrd="0" presId="urn:microsoft.com/office/officeart/2005/8/layout/process1"/>
    <dgm:cxn modelId="{E1127A1B-1E35-4B7F-A544-026C9C32DA10}" type="presParOf" srcId="{72CC2932-FA6E-49B1-8F27-F0B21286E949}" destId="{0F5CAC29-7CB1-4849-BDCB-86C230AA70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79DA6-23CB-40EF-B25E-2E7E21767DB0}">
      <dsp:nvSpPr>
        <dsp:cNvPr id="0" name=""/>
        <dsp:cNvSpPr/>
      </dsp:nvSpPr>
      <dsp:spPr>
        <a:xfrm>
          <a:off x="7835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700" kern="1200" dirty="0">
              <a:solidFill>
                <a:schemeClr val="tx1"/>
              </a:solidFill>
            </a:rPr>
            <a:t>切割資料</a:t>
          </a:r>
        </a:p>
      </dsp:txBody>
      <dsp:txXfrm>
        <a:off x="48992" y="1227671"/>
        <a:ext cx="2259719" cy="1322906"/>
      </dsp:txXfrm>
    </dsp:sp>
    <dsp:sp modelId="{5DCD91DB-AEF7-4C9B-BD53-8B818AE7A5C2}">
      <dsp:nvSpPr>
        <dsp:cNvPr id="0" name=""/>
        <dsp:cNvSpPr/>
      </dsp:nvSpPr>
      <dsp:spPr>
        <a:xfrm>
          <a:off x="2584072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2584072" y="1714877"/>
        <a:ext cx="347558" cy="348494"/>
      </dsp:txXfrm>
    </dsp:sp>
    <dsp:sp modelId="{501B0B5C-0A9B-4712-8139-5AB722F892AE}">
      <dsp:nvSpPr>
        <dsp:cNvPr id="0" name=""/>
        <dsp:cNvSpPr/>
      </dsp:nvSpPr>
      <dsp:spPr>
        <a:xfrm>
          <a:off x="3286683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700" kern="1200" dirty="0">
              <a:solidFill>
                <a:schemeClr val="tx1"/>
              </a:solidFill>
            </a:rPr>
            <a:t>調變</a:t>
          </a:r>
        </a:p>
      </dsp:txBody>
      <dsp:txXfrm>
        <a:off x="3327840" y="1227671"/>
        <a:ext cx="2259719" cy="1322906"/>
      </dsp:txXfrm>
    </dsp:sp>
    <dsp:sp modelId="{4C06B492-B4CF-4662-994E-B742043CDBA6}">
      <dsp:nvSpPr>
        <dsp:cNvPr id="0" name=""/>
        <dsp:cNvSpPr/>
      </dsp:nvSpPr>
      <dsp:spPr>
        <a:xfrm>
          <a:off x="5862920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5862920" y="1714877"/>
        <a:ext cx="347558" cy="348494"/>
      </dsp:txXfrm>
    </dsp:sp>
    <dsp:sp modelId="{F8307AB0-8E3F-4030-91DA-849DB5B98DC2}">
      <dsp:nvSpPr>
        <dsp:cNvPr id="0" name=""/>
        <dsp:cNvSpPr/>
      </dsp:nvSpPr>
      <dsp:spPr>
        <a:xfrm>
          <a:off x="6565530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solidFill>
                <a:schemeClr val="tx1"/>
              </a:solidFill>
            </a:rPr>
            <a:t>PILOT&amp;SYNC</a:t>
          </a:r>
          <a:endParaRPr lang="zh-TW" altLang="en-US" sz="2700" kern="1200" dirty="0">
            <a:solidFill>
              <a:schemeClr val="tx1"/>
            </a:solidFill>
          </a:endParaRPr>
        </a:p>
      </dsp:txBody>
      <dsp:txXfrm>
        <a:off x="6606687" y="1227671"/>
        <a:ext cx="2259719" cy="1322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C57EE-2C61-4BEF-8871-3338219A9556}">
      <dsp:nvSpPr>
        <dsp:cNvPr id="0" name=""/>
        <dsp:cNvSpPr/>
      </dsp:nvSpPr>
      <dsp:spPr>
        <a:xfrm>
          <a:off x="5191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sp:txBody>
      <dsp:txXfrm>
        <a:off x="33473" y="1030591"/>
        <a:ext cx="1552812" cy="909061"/>
      </dsp:txXfrm>
    </dsp:sp>
    <dsp:sp modelId="{602DA743-6056-422D-BD95-2E982C8777E3}">
      <dsp:nvSpPr>
        <dsp:cNvPr id="0" name=""/>
        <dsp:cNvSpPr/>
      </dsp:nvSpPr>
      <dsp:spPr>
        <a:xfrm>
          <a:off x="1775505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1775505" y="1365384"/>
        <a:ext cx="238831" cy="239475"/>
      </dsp:txXfrm>
    </dsp:sp>
    <dsp:sp modelId="{7B16F990-18B9-4D6C-B176-426070597CF8}">
      <dsp:nvSpPr>
        <dsp:cNvPr id="0" name=""/>
        <dsp:cNvSpPr/>
      </dsp:nvSpPr>
      <dsp:spPr>
        <a:xfrm>
          <a:off x="2258318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sp:txBody>
      <dsp:txXfrm>
        <a:off x="2286600" y="1030591"/>
        <a:ext cx="1552812" cy="909061"/>
      </dsp:txXfrm>
    </dsp:sp>
    <dsp:sp modelId="{3C52E922-05C7-42AA-9176-FEB57B8A5680}">
      <dsp:nvSpPr>
        <dsp:cNvPr id="0" name=""/>
        <dsp:cNvSpPr/>
      </dsp:nvSpPr>
      <dsp:spPr>
        <a:xfrm>
          <a:off x="4028631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4028631" y="1365384"/>
        <a:ext cx="238831" cy="239475"/>
      </dsp:txXfrm>
    </dsp:sp>
    <dsp:sp modelId="{76F565FD-B22D-4E20-9E68-6737A94684D0}">
      <dsp:nvSpPr>
        <dsp:cNvPr id="0" name=""/>
        <dsp:cNvSpPr/>
      </dsp:nvSpPr>
      <dsp:spPr>
        <a:xfrm>
          <a:off x="4511444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sp:txBody>
      <dsp:txXfrm>
        <a:off x="4539726" y="1030591"/>
        <a:ext cx="1552812" cy="909061"/>
      </dsp:txXfrm>
    </dsp:sp>
    <dsp:sp modelId="{AA43AFA9-0BE9-488E-8186-653D69342068}">
      <dsp:nvSpPr>
        <dsp:cNvPr id="0" name=""/>
        <dsp:cNvSpPr/>
      </dsp:nvSpPr>
      <dsp:spPr>
        <a:xfrm>
          <a:off x="6281758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6281758" y="1365384"/>
        <a:ext cx="238831" cy="239475"/>
      </dsp:txXfrm>
    </dsp:sp>
    <dsp:sp modelId="{70F605AD-AA30-4AD0-B005-7FFA52A1F50A}">
      <dsp:nvSpPr>
        <dsp:cNvPr id="0" name=""/>
        <dsp:cNvSpPr/>
      </dsp:nvSpPr>
      <dsp:spPr>
        <a:xfrm>
          <a:off x="6764570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b="0" i="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sz="2100" kern="1200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sp:txBody>
      <dsp:txXfrm>
        <a:off x="6792852" y="1030591"/>
        <a:ext cx="1552812" cy="909061"/>
      </dsp:txXfrm>
    </dsp:sp>
    <dsp:sp modelId="{F899D3A4-AACE-4351-8D2B-C90711F51E1E}">
      <dsp:nvSpPr>
        <dsp:cNvPr id="0" name=""/>
        <dsp:cNvSpPr/>
      </dsp:nvSpPr>
      <dsp:spPr>
        <a:xfrm>
          <a:off x="8534884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8534884" y="1365384"/>
        <a:ext cx="238831" cy="239475"/>
      </dsp:txXfrm>
    </dsp:sp>
    <dsp:sp modelId="{0F5CAC29-7CB1-4849-BDCB-86C230AA7034}">
      <dsp:nvSpPr>
        <dsp:cNvPr id="0" name=""/>
        <dsp:cNvSpPr/>
      </dsp:nvSpPr>
      <dsp:spPr>
        <a:xfrm>
          <a:off x="9017697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sp:txBody>
      <dsp:txXfrm>
        <a:off x="9045979" y="1030591"/>
        <a:ext cx="1552812" cy="909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B2B25-029B-4A4B-9AB4-347266731903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3973F-F868-4AA4-82E4-56FF598F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3973F-F868-4AA4-82E4-56FF598FF4A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98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3973F-F868-4AA4-82E4-56FF598FF4A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21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B79D-5D14-4924-A42B-FAD168DA3E2A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96FF-854B-402D-A101-66FBC32B3BA0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6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B586-DE3A-483E-B37B-39B37F360F84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33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586D-84FE-41B7-A571-7BD479CC66FE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16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C2F4-2658-4278-8886-E874B6D801AA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14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D7D4-F66D-4029-B1D4-1A65BE2F09C1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8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B3F3-0ABE-4932-B732-E0B2FEBAFC7E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514E-4726-418C-A9D2-440D6F796380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5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0D1D-AFEE-4C19-A4EC-DCA9F31E58C3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28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8DD4-ECAE-4938-A94B-9C1498B9CAA0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3F7C-8AAD-43C1-B0F3-BFCE4656BC63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B7A6-C5EA-482F-B1FA-95CA0B2D1F39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EDF1-B9E9-4810-A7EB-0357EF6763C7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7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6313-4561-4282-BFED-F95808D8E18C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23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253-71AE-40C7-A2F0-2E0FAA28508B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361F-3B9D-4388-A100-1C36227602B9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FD847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848E-0060-44FC-AD9F-9830066345CA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tw/images/marketingid/2017/img/175161332_Analog_Devices_ADALM-PLUTOActiveLearningModule.png?v=072922.0344" TargetMode="External"/><Relationship Id="rId2" Type="http://schemas.openxmlformats.org/officeDocument/2006/relationships/hyperlink" Target="https://zh.wikipedia.org/zh-tw/%E8%BD%AF%E4%BB%B6%E6%97%A0%E7%BA%BF%E7%94%B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zh-tw/MATLAB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9/90/QAM16_Demonstration.gi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customXml" Target="../ink/ink2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0" Type="http://schemas.openxmlformats.org/officeDocument/2006/relationships/image" Target="../media/image4.pn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6A70C-0FB4-7F54-D2F0-BA12888F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0382" y="1814796"/>
            <a:ext cx="8303210" cy="1515533"/>
          </a:xfrm>
        </p:spPr>
        <p:txBody>
          <a:bodyPr>
            <a:noAutofit/>
          </a:bodyPr>
          <a:lstStyle/>
          <a:p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以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SDR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實現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OTSM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通訊技術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17702D-998A-0E40-A993-C70686D6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145" y="3429000"/>
            <a:ext cx="5191710" cy="224832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zh-TW" altLang="en-US" dirty="0"/>
              <a:t>組長</a:t>
            </a:r>
            <a:r>
              <a:rPr lang="en-US" altLang="zh-TW" dirty="0"/>
              <a:t>:B1042029</a:t>
            </a:r>
            <a:r>
              <a:rPr lang="zh-TW" altLang="en-US" dirty="0"/>
              <a:t>萬子謙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:B1042021</a:t>
            </a:r>
            <a:r>
              <a:rPr lang="zh-TW" altLang="en-US" dirty="0"/>
              <a:t>陳昱升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:B1042051</a:t>
            </a:r>
            <a:r>
              <a:rPr lang="zh-TW" altLang="en-US" dirty="0"/>
              <a:t>陳軍銓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:B1042027</a:t>
            </a:r>
            <a:r>
              <a:rPr lang="zh-TW" altLang="en-US" dirty="0"/>
              <a:t>陳建霖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:B1042039</a:t>
            </a:r>
            <a:r>
              <a:rPr lang="zh-TW" altLang="en-US" dirty="0"/>
              <a:t>姚辰彥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:B1042042</a:t>
            </a:r>
            <a:r>
              <a:rPr lang="zh-TW" altLang="en-US" dirty="0"/>
              <a:t>卓家葳</a:t>
            </a:r>
          </a:p>
          <a:p>
            <a:pPr algn="ctr"/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梁耀仁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D3A8E7-2446-4051-810F-C8200F79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233" y="6492875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t>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5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DF327AE-66C7-CF3D-2D64-70AE4101A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755264"/>
              </p:ext>
            </p:extLst>
          </p:nvPr>
        </p:nvGraphicFramePr>
        <p:xfrm>
          <a:off x="779866" y="2282890"/>
          <a:ext cx="10632265" cy="297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5D030C8-AE5B-FFD2-CDA5-E5BF87D30192}"/>
              </a:ext>
            </a:extLst>
          </p:cNvPr>
          <p:cNvSpPr txBox="1"/>
          <p:nvPr/>
        </p:nvSpPr>
        <p:spPr>
          <a:xfrm>
            <a:off x="1640156" y="1507677"/>
            <a:ext cx="902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主要工作</a:t>
            </a:r>
            <a:r>
              <a:rPr lang="en-US" altLang="zh-TW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 將接收到資料起始位置抓出來，並解調出原始的資料。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2F2C348-0CB2-49D8-92D7-7C9D4B24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A23FE935-88D7-4661-A745-844422264EB0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10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02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BB615-8356-D472-04C0-1E04DE91AFE0}"/>
              </a:ext>
            </a:extLst>
          </p:cNvPr>
          <p:cNvSpPr txBox="1"/>
          <p:nvPr/>
        </p:nvSpPr>
        <p:spPr>
          <a:xfrm>
            <a:off x="779866" y="16923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同步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76DCDD-E012-36A4-2BC4-63FACBE0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26" y="1948327"/>
            <a:ext cx="5275156" cy="443566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422075-A0F4-92E7-BF33-BF3757898CCD}"/>
              </a:ext>
            </a:extLst>
          </p:cNvPr>
          <p:cNvSpPr txBox="1"/>
          <p:nvPr/>
        </p:nvSpPr>
        <p:spPr>
          <a:xfrm>
            <a:off x="7968213" y="1756725"/>
            <a:ext cx="1217367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粗調製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3D3AB2B-AFDF-2E8F-2768-124668398347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19" y="1962081"/>
            <a:ext cx="307502" cy="6354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793B62-6239-AEF5-A1FA-F9CB7EDD08BC}"/>
              </a:ext>
            </a:extLst>
          </p:cNvPr>
          <p:cNvSpPr txBox="1"/>
          <p:nvPr/>
        </p:nvSpPr>
        <p:spPr>
          <a:xfrm>
            <a:off x="7838473" y="2891204"/>
            <a:ext cx="121736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細調製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C636CEDF-DCA6-1740-FDDE-110C1AF8A916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7836393" y="2280439"/>
            <a:ext cx="279914" cy="9416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435554" y="6428003"/>
            <a:ext cx="3717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接收訊號同步後的自相關對時間的圖</a:t>
            </a:r>
            <a:r>
              <a:rPr lang="en-US" altLang="zh-TW" sz="1600" dirty="0">
                <a:latin typeface="+mn-ea"/>
              </a:rPr>
              <a:t>[4]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24FE2B-2E64-4F29-960B-4F15A493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1" name="投影片編號版面配置區 3">
            <a:extLst>
              <a:ext uri="{FF2B5EF4-FFF2-40B4-BE49-F238E27FC236}">
                <a16:creationId xmlns:a16="http://schemas.microsoft.com/office/drawing/2014/main" id="{06CDF71F-D1FA-446B-95A4-928B54FE2986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67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17154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通道估測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540582C-40A8-5F95-0F10-3F010331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96" y="1909254"/>
            <a:ext cx="1558435" cy="21570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733634E0-2EBF-CE50-404E-038A0F79B7EC}"/>
              </a:ext>
            </a:extLst>
          </p:cNvPr>
          <p:cNvSpPr txBox="1"/>
          <p:nvPr/>
        </p:nvSpPr>
        <p:spPr>
          <a:xfrm>
            <a:off x="3819373" y="265739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1.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先算出通道估測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B15FD57-A247-6873-179B-F099B9EE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7" y="4823536"/>
            <a:ext cx="1524213" cy="159089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3F473E8-19D7-535B-49A3-F811C4CB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645" y="4794957"/>
            <a:ext cx="1562318" cy="1619476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5369D188-2A48-8F41-2889-051875C0958C}"/>
              </a:ext>
            </a:extLst>
          </p:cNvPr>
          <p:cNvSpPr/>
          <p:nvPr/>
        </p:nvSpPr>
        <p:spPr>
          <a:xfrm>
            <a:off x="2146070" y="5494668"/>
            <a:ext cx="538075" cy="22005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5FA7AA-2EE9-EB36-4EB2-58C95C79BFDC}"/>
              </a:ext>
            </a:extLst>
          </p:cNvPr>
          <p:cNvSpPr txBox="1"/>
          <p:nvPr/>
        </p:nvSpPr>
        <p:spPr>
          <a:xfrm>
            <a:off x="4271858" y="541347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2.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做</a:t>
            </a:r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CFO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校正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360480-C0C0-7BAD-2E53-3DE153A172A5}"/>
              </a:ext>
            </a:extLst>
          </p:cNvPr>
          <p:cNvSpPr txBox="1"/>
          <p:nvPr/>
        </p:nvSpPr>
        <p:spPr>
          <a:xfrm>
            <a:off x="5544758" y="1979068"/>
            <a:ext cx="11673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0" dirty="0">
                <a:latin typeface="Bodoni MT" panose="02070603080606020203" pitchFamily="18" charset="0"/>
              </a:rPr>
              <a:t>}</a:t>
            </a:r>
            <a:endParaRPr lang="zh-TW" altLang="en-US" sz="25000" dirty="0">
              <a:latin typeface="Bodoni MT" panose="02070603080606020203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AA1716-82CD-F7B5-E35C-764B1630A783}"/>
              </a:ext>
            </a:extLst>
          </p:cNvPr>
          <p:cNvSpPr txBox="1"/>
          <p:nvPr/>
        </p:nvSpPr>
        <p:spPr>
          <a:xfrm>
            <a:off x="6913013" y="406629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3.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測試是否成功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8B7EDEF-D278-83D9-5A58-865105A25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090" y="1688173"/>
            <a:ext cx="1766830" cy="194804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A93B62-AC8D-3A28-0BA0-A287363EA363}"/>
              </a:ext>
            </a:extLst>
          </p:cNvPr>
          <p:cNvSpPr txBox="1"/>
          <p:nvPr/>
        </p:nvSpPr>
        <p:spPr>
          <a:xfrm>
            <a:off x="8890118" y="1185751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成功</a:t>
            </a:r>
            <a:r>
              <a:rPr lang="en-US" altLang="zh-TW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00B05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747167-C9E5-465B-1F76-039B70D6A3C4}"/>
              </a:ext>
            </a:extLst>
          </p:cNvPr>
          <p:cNvSpPr txBox="1"/>
          <p:nvPr/>
        </p:nvSpPr>
        <p:spPr>
          <a:xfrm>
            <a:off x="8890117" y="394883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失敗</a:t>
            </a:r>
            <a:r>
              <a:rPr lang="en-US" altLang="zh-TW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FF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410175B-0325-16B7-2AC4-E29858844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088" y="4485597"/>
            <a:ext cx="1766830" cy="2012844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572943" y="4181903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通道估測訊號功率的值</a:t>
            </a:r>
            <a:r>
              <a:rPr lang="en-US" altLang="zh-TW" sz="1600" dirty="0">
                <a:latin typeface="+mn-ea"/>
              </a:rPr>
              <a:t>[5]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77931" y="6463655"/>
            <a:ext cx="244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做</a:t>
            </a:r>
            <a:r>
              <a:rPr lang="en-US" altLang="zh-TW" sz="1600" dirty="0">
                <a:latin typeface="+mn-ea"/>
              </a:rPr>
              <a:t>CFO</a:t>
            </a:r>
            <a:r>
              <a:rPr lang="zh-TW" altLang="en-US" sz="1600" dirty="0">
                <a:latin typeface="+mn-ea"/>
              </a:rPr>
              <a:t>校正前的星座圖</a:t>
            </a:r>
            <a:r>
              <a:rPr lang="en-US" altLang="zh-TW" sz="1600" dirty="0">
                <a:latin typeface="+mn-ea"/>
              </a:rPr>
              <a:t>[6]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2554854" y="6475764"/>
            <a:ext cx="2488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做</a:t>
            </a:r>
            <a:r>
              <a:rPr lang="en-US" altLang="zh-TW" sz="1600" dirty="0">
                <a:latin typeface="+mn-ea"/>
              </a:rPr>
              <a:t>CFO</a:t>
            </a:r>
            <a:r>
              <a:rPr lang="zh-TW" altLang="en-US" sz="1600" dirty="0">
                <a:latin typeface="+mn-ea"/>
              </a:rPr>
              <a:t>校正後的星座圖</a:t>
            </a:r>
            <a:r>
              <a:rPr lang="en-US" altLang="zh-TW" sz="1600" dirty="0">
                <a:latin typeface="+mn-ea"/>
              </a:rPr>
              <a:t>[7]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9234121" y="3677502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成功時的測試</a:t>
            </a:r>
            <a:r>
              <a:rPr lang="en-US" altLang="zh-TW" sz="1600" dirty="0">
                <a:latin typeface="+mn-ea"/>
              </a:rPr>
              <a:t>EQ[8]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9323088" y="6530949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失敗時的測試</a:t>
            </a:r>
            <a:r>
              <a:rPr lang="en-US" altLang="zh-TW" sz="1600" dirty="0">
                <a:latin typeface="+mn-ea"/>
              </a:rPr>
              <a:t>EQ[9]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FC50801-3848-4931-9278-2C754D1D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27" name="投影片編號版面配置區 3">
            <a:extLst>
              <a:ext uri="{FF2B5EF4-FFF2-40B4-BE49-F238E27FC236}">
                <a16:creationId xmlns:a16="http://schemas.microsoft.com/office/drawing/2014/main" id="{A1049321-2513-4FF8-9EC1-A49F119C237E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12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4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919032" y="15076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解調變</a:t>
            </a:r>
            <a:r>
              <a:rPr lang="en-US" altLang="zh-TW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9CCAF4-41DE-EC1C-668B-E390356207B6}"/>
              </a:ext>
            </a:extLst>
          </p:cNvPr>
          <p:cNvSpPr txBox="1"/>
          <p:nvPr/>
        </p:nvSpPr>
        <p:spPr>
          <a:xfrm>
            <a:off x="812469" y="194561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切割成矩正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52D612-A371-7834-006C-879AA1FE54FF}"/>
              </a:ext>
            </a:extLst>
          </p:cNvPr>
          <p:cNvSpPr txBox="1"/>
          <p:nvPr/>
        </p:nvSpPr>
        <p:spPr>
          <a:xfrm>
            <a:off x="798041" y="4576849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2.WHT</a:t>
            </a:r>
            <a:r>
              <a:rPr lang="zh-TW" altLang="en-US" b="1" dirty="0"/>
              <a:t>反轉換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938D7CC-5A75-6435-FBF0-EA26F6EBC021}"/>
              </a:ext>
            </a:extLst>
          </p:cNvPr>
          <p:cNvSpPr txBox="1"/>
          <p:nvPr/>
        </p:nvSpPr>
        <p:spPr>
          <a:xfrm>
            <a:off x="6556227" y="1507677"/>
            <a:ext cx="2473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EQ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&amp;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偵測器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C40B182F-3B33-24A7-C213-66EDE1E5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17" y="2003646"/>
            <a:ext cx="4861177" cy="3932912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E63BE3A7-78DE-1616-BB33-6BBA1BD6D0ED}"/>
              </a:ext>
            </a:extLst>
          </p:cNvPr>
          <p:cNvSpPr txBox="1"/>
          <p:nvPr/>
        </p:nvSpPr>
        <p:spPr>
          <a:xfrm>
            <a:off x="7737574" y="5936558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查看三個偵測器的</a:t>
            </a:r>
            <a:r>
              <a:rPr lang="en-US" altLang="zh-TW" b="1" dirty="0"/>
              <a:t>EQ</a:t>
            </a:r>
            <a:r>
              <a:rPr lang="zh-TW" altLang="en-US" b="1" dirty="0"/>
              <a:t>是否正確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7987EDC-8D1C-7E4A-B61D-F60D5C056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44962"/>
              </p:ext>
            </p:extLst>
          </p:nvPr>
        </p:nvGraphicFramePr>
        <p:xfrm>
          <a:off x="919032" y="2472304"/>
          <a:ext cx="1885786" cy="3016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09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213002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3406297555"/>
                    </a:ext>
                  </a:extLst>
                </a:gridCol>
              </a:tblGrid>
              <a:tr h="30163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4C9BFB16-215B-0DAB-220B-898C2A455725}"/>
              </a:ext>
            </a:extLst>
          </p:cNvPr>
          <p:cNvSpPr txBox="1"/>
          <p:nvPr/>
        </p:nvSpPr>
        <p:spPr>
          <a:xfrm>
            <a:off x="2804822" y="2003646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…</a:t>
            </a:r>
            <a:endParaRPr lang="zh-TW" altLang="en-US" sz="4800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94E9429-21E3-3FFF-9CAC-4273DF78B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16329"/>
              </p:ext>
            </p:extLst>
          </p:nvPr>
        </p:nvGraphicFramePr>
        <p:xfrm>
          <a:off x="3588957" y="2472304"/>
          <a:ext cx="1465198" cy="3008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863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12020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293356"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EA87C2-9EE1-57BD-0DA1-DE2AFA196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26457"/>
              </p:ext>
            </p:extLst>
          </p:nvPr>
        </p:nvGraphicFramePr>
        <p:xfrm>
          <a:off x="2638929" y="1551313"/>
          <a:ext cx="3917299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86">
                  <a:extLst>
                    <a:ext uri="{9D8B030D-6E8A-4147-A177-3AD203B41FA5}">
                      <a16:colId xmlns:a16="http://schemas.microsoft.com/office/drawing/2014/main" val="739780848"/>
                    </a:ext>
                  </a:extLst>
                </a:gridCol>
                <a:gridCol w="1381850">
                  <a:extLst>
                    <a:ext uri="{9D8B030D-6E8A-4147-A177-3AD203B41FA5}">
                      <a16:colId xmlns:a16="http://schemas.microsoft.com/office/drawing/2014/main" val="1625129377"/>
                    </a:ext>
                  </a:extLst>
                </a:gridCol>
                <a:gridCol w="307911">
                  <a:extLst>
                    <a:ext uri="{9D8B030D-6E8A-4147-A177-3AD203B41FA5}">
                      <a16:colId xmlns:a16="http://schemas.microsoft.com/office/drawing/2014/main" val="3259267104"/>
                    </a:ext>
                  </a:extLst>
                </a:gridCol>
                <a:gridCol w="1900252">
                  <a:extLst>
                    <a:ext uri="{9D8B030D-6E8A-4147-A177-3AD203B41FA5}">
                      <a16:colId xmlns:a16="http://schemas.microsoft.com/office/drawing/2014/main" val="4252007185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Delay-time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Delay-sequency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8256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/>
                        <a:t>Pilot samples</a:t>
                      </a:r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24761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ZP samples</a:t>
                      </a:r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336621"/>
                  </a:ext>
                </a:extLst>
              </a:tr>
            </a:tbl>
          </a:graphicData>
        </a:graphic>
      </p:graphicFrame>
      <p:sp>
        <p:nvSpPr>
          <p:cNvPr id="9" name="箭號: 弧形上彎 8">
            <a:extLst>
              <a:ext uri="{FF2B5EF4-FFF2-40B4-BE49-F238E27FC236}">
                <a16:creationId xmlns:a16="http://schemas.microsoft.com/office/drawing/2014/main" id="{C2F2F367-8FBF-DA64-70E7-ED5E779104CB}"/>
              </a:ext>
            </a:extLst>
          </p:cNvPr>
          <p:cNvSpPr/>
          <p:nvPr/>
        </p:nvSpPr>
        <p:spPr>
          <a:xfrm rot="5400000">
            <a:off x="89163" y="2998579"/>
            <a:ext cx="989892" cy="427863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AA07BD3-7424-DD10-EC64-8D2172DB9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53204"/>
              </p:ext>
            </p:extLst>
          </p:nvPr>
        </p:nvGraphicFramePr>
        <p:xfrm>
          <a:off x="1200973" y="2913425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EE56662-E162-826D-9FCF-78A8D7289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271964"/>
              </p:ext>
            </p:extLst>
          </p:nvPr>
        </p:nvGraphicFramePr>
        <p:xfrm>
          <a:off x="102175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7E4D8DC-E59D-CA08-CD9D-64A9FE5C9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95871"/>
              </p:ext>
            </p:extLst>
          </p:nvPr>
        </p:nvGraphicFramePr>
        <p:xfrm>
          <a:off x="341264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BFE7DDC8-B674-111C-969A-C4AF0E661B4D}"/>
              </a:ext>
            </a:extLst>
          </p:cNvPr>
          <p:cNvSpPr/>
          <p:nvPr/>
        </p:nvSpPr>
        <p:spPr>
          <a:xfrm>
            <a:off x="2425700" y="5645150"/>
            <a:ext cx="857250" cy="2413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312CC1-1D1B-F905-42CA-9948DA3E439F}"/>
              </a:ext>
            </a:extLst>
          </p:cNvPr>
          <p:cNvSpPr txBox="1"/>
          <p:nvPr/>
        </p:nvSpPr>
        <p:spPr>
          <a:xfrm>
            <a:off x="2472750" y="5323824"/>
            <a:ext cx="66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N-point</a:t>
            </a:r>
          </a:p>
          <a:p>
            <a:pPr algn="ctr"/>
            <a:r>
              <a:rPr lang="en-US" altLang="zh-TW" sz="1000" b="1" dirty="0"/>
              <a:t>WHT</a:t>
            </a:r>
            <a:endParaRPr lang="zh-TW" altLang="en-US" sz="10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04423" y="6364968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三種偵測器的</a:t>
            </a:r>
            <a:r>
              <a:rPr lang="en-US" altLang="zh-TW" sz="1600" dirty="0">
                <a:latin typeface="+mn-ea"/>
              </a:rPr>
              <a:t>EQ[10]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D493C0-EBBB-48E9-9194-FFB505D9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21" name="投影片編號版面配置區 3">
            <a:extLst>
              <a:ext uri="{FF2B5EF4-FFF2-40B4-BE49-F238E27FC236}">
                <a16:creationId xmlns:a16="http://schemas.microsoft.com/office/drawing/2014/main" id="{74A15C65-8CB9-44DC-B751-2A6C75BCDB24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13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6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>
                <a:latin typeface="華康POP1體W7" panose="040B0709000000000000" pitchFamily="81" charset="-120"/>
                <a:ea typeface="華康POP1體W7" panose="040B0709000000000000" pitchFamily="81" charset="-120"/>
              </a:rPr>
              <a:t>結果圖</a:t>
            </a:r>
            <a:endParaRPr lang="zh-TW" altLang="en-US" sz="4400" dirty="0">
              <a:latin typeface="華康POP1體W7" panose="040B0709000000000000" pitchFamily="81" charset="-120"/>
              <a:ea typeface="華康POP1體W7" panose="040B0709000000000000" pitchFamily="81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895990" y="5632719"/>
            <a:ext cx="2400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三種偵測器的錯誤率</a:t>
            </a:r>
            <a:r>
              <a:rPr lang="en-US" altLang="zh-TW" sz="1600" dirty="0">
                <a:latin typeface="+mn-ea"/>
              </a:rPr>
              <a:t>[11]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19" y="1634074"/>
            <a:ext cx="5333559" cy="399864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4DA543-76A8-4CD7-8D10-C82C3E69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A1C4B436-0CE9-4B8D-9A91-88C3073F9840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14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37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42744"/>
            <a:ext cx="8915400" cy="377762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訊號接收後無法同步資料 → 更改 </a:t>
            </a:r>
            <a:r>
              <a:rPr lang="en-US" altLang="zh-TW" kern="100" dirty="0" err="1">
                <a:latin typeface="+mn-ea"/>
                <a:cs typeface="Times New Roman" panose="02020603050405020304" pitchFamily="18" charset="0"/>
              </a:rPr>
              <a:t>Syncbits</a:t>
            </a:r>
            <a:r>
              <a:rPr lang="en-US" altLang="zh-TW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的調變方式，修改同步程式。</a:t>
            </a:r>
            <a:endParaRPr lang="en-US" altLang="zh-TW" kern="100" dirty="0">
              <a:latin typeface="+mn-ea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論文中的</a:t>
            </a:r>
            <a:r>
              <a:rPr lang="en-US" altLang="zh-TW" kern="100" dirty="0">
                <a:latin typeface="+mn-ea"/>
                <a:cs typeface="Times New Roman" panose="02020603050405020304" pitchFamily="18" charset="0"/>
              </a:rPr>
              <a:t>CFO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公式變數名稱與資料擺法不同 → 根據論文改變資料排法，並多看論文內容</a:t>
            </a:r>
            <a:endParaRPr lang="en-US" altLang="zh-TW" kern="100" dirty="0">
              <a:latin typeface="+mn-ea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發現不同的論文，</a:t>
            </a:r>
            <a:r>
              <a:rPr lang="en-US" altLang="zh-TW" kern="100" dirty="0">
                <a:latin typeface="+mn-ea"/>
                <a:cs typeface="Times New Roman" panose="02020603050405020304" pitchFamily="18" charset="0"/>
              </a:rPr>
              <a:t>Pilot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有不同的擺法 → 找出擺放規律，找出可以執行的擺法。</a:t>
            </a:r>
            <a:endParaRPr lang="en-US" altLang="zh-TW" kern="100" dirty="0">
              <a:latin typeface="+mn-ea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TW" kern="100" dirty="0">
                <a:latin typeface="+mn-ea"/>
                <a:cs typeface="Times New Roman" panose="02020603050405020304" pitchFamily="18" charset="0"/>
              </a:rPr>
              <a:t>Pluto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無法改變功率輸出，</a:t>
            </a:r>
            <a:r>
              <a:rPr lang="en-US" altLang="zh-TW" kern="100" dirty="0" err="1">
                <a:latin typeface="+mn-ea"/>
                <a:cs typeface="Times New Roman" panose="02020603050405020304" pitchFamily="18" charset="0"/>
              </a:rPr>
              <a:t>SNR_dB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無法達到其功能 → 放棄一部分功能。</a:t>
            </a:r>
            <a:endParaRPr lang="en-US" altLang="zh-TW" kern="100" dirty="0">
              <a:latin typeface="+mn-ea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通道估測值抓不到 → 更改</a:t>
            </a:r>
            <a:r>
              <a:rPr lang="en-US" altLang="zh-TW" kern="100" dirty="0">
                <a:latin typeface="+mn-ea"/>
                <a:cs typeface="Times New Roman" panose="02020603050405020304" pitchFamily="18" charset="0"/>
              </a:rPr>
              <a:t>sync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程式</a:t>
            </a:r>
            <a:r>
              <a:rPr lang="en-US" altLang="zh-TW" kern="100" dirty="0">
                <a:latin typeface="+mn-ea"/>
                <a:cs typeface="Times New Roman" panose="02020603050405020304" pitchFamily="18" charset="0"/>
              </a:rPr>
              <a:t>+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改變</a:t>
            </a:r>
            <a:r>
              <a:rPr lang="en-US" altLang="zh-TW" kern="100" dirty="0">
                <a:latin typeface="+mn-ea"/>
                <a:cs typeface="Times New Roman" panose="02020603050405020304" pitchFamily="18" charset="0"/>
              </a:rPr>
              <a:t>Pilot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擺法。</a:t>
            </a:r>
            <a:endParaRPr lang="en-US" altLang="zh-TW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805ABD-6BBA-46A6-BC0C-5241B71C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E958E6B9-9D16-4CC2-8B48-D381A42148F8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15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6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結論與貢獻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參考學長與網路上的</a:t>
            </a:r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Matlab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僅有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OFDM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收發機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&amp;OTSM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學模型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，自行消化理解後，改變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OFDM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改成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OTSM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系統。</a:t>
            </a:r>
          </a:p>
          <a:p>
            <a:pPr marL="45720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嘗試將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Pluto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實現一台傳送一台接收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未完成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 marL="45720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Matlab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生成比較圖形，可以更直觀的表示不同情況下的數據變化。比如，可以繪製不同傳送接收間的距離下的錯誤率比較圖，以顯示距離對錯誤率的影響。此外，還比較了使用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OTSM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理想與實際通道的錯誤率。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526AE2-6606-4645-8ACB-D6F78C05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E8120725-E856-402B-A1D2-ACB1CF0FD5E1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16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13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58E53-75A3-4D2F-9D4A-B8018107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02" y="850154"/>
            <a:ext cx="8911687" cy="1028355"/>
          </a:xfrm>
        </p:spPr>
        <p:txBody>
          <a:bodyPr/>
          <a:lstStyle/>
          <a:p>
            <a:pPr algn="ctr"/>
            <a:r>
              <a:rPr lang="zh-TW" altLang="en-US" dirty="0"/>
              <a:t>工作分配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07039EC-9EC7-4FAD-9AB4-F60541023F69}"/>
              </a:ext>
            </a:extLst>
          </p:cNvPr>
          <p:cNvSpPr txBox="1">
            <a:spLocks/>
          </p:cNvSpPr>
          <p:nvPr/>
        </p:nvSpPr>
        <p:spPr>
          <a:xfrm>
            <a:off x="1362984" y="1882552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萬子謙：嘗試拆開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Tx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、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Rx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、幫忙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CFO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校正、海報製作</a:t>
            </a:r>
            <a:endParaRPr lang="en-US" altLang="zh-TW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陳昱升：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驅動安裝、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OTSM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程式替換、傳送資料加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Pilot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Sync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、通道設定、同步接收資料、通道估測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(CFO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校正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)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OTSM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數據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整理、畫圖、版本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控制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陳軍銓：協助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OTSM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程式替換</a:t>
            </a:r>
            <a:endParaRPr lang="en-US" altLang="zh-TW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陳建霖：資料收集</a:t>
            </a:r>
            <a:endParaRPr lang="en-US" altLang="zh-TW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姚辰彥：製作</a:t>
            </a:r>
            <a:r>
              <a:rPr lang="en-US" altLang="zh-TW" dirty="0" err="1">
                <a:latin typeface="華康細明體" panose="02020309000000000000" pitchFamily="49" charset="-120"/>
                <a:ea typeface="華康細明體" panose="02020309000000000000" pitchFamily="49" charset="-120"/>
              </a:rPr>
              <a:t>ppt</a:t>
            </a:r>
            <a:endParaRPr lang="en-US" altLang="zh-TW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卓家葳：處理</a:t>
            </a:r>
            <a:r>
              <a:rPr lang="en-US" altLang="zh-TW" dirty="0" err="1">
                <a:latin typeface="華康細明體" panose="02020309000000000000" pitchFamily="49" charset="-120"/>
                <a:ea typeface="華康細明體" panose="02020309000000000000" pitchFamily="49" charset="-120"/>
              </a:rPr>
              <a:t>Github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問題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7ECE54-13DA-4404-9945-BB897D9C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AEB836C0-C027-47D7-9EB8-CDD32012A737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17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561" y="852710"/>
            <a:ext cx="8911687" cy="1280890"/>
          </a:xfrm>
        </p:spPr>
        <p:txBody>
          <a:bodyPr/>
          <a:lstStyle/>
          <a:p>
            <a:pPr algn="ctr"/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9FAF0-3302-4057-A5AC-16827781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[1]</a:t>
            </a:r>
            <a:r>
              <a:rPr lang="zh-TW" altLang="zh-TW" dirty="0"/>
              <a:t>軟體無線電</a:t>
            </a:r>
            <a:r>
              <a:rPr lang="en-US" altLang="zh-TW" dirty="0"/>
              <a:t>wiki</a:t>
            </a:r>
            <a:r>
              <a:rPr lang="zh-TW" altLang="zh-TW" dirty="0"/>
              <a:t>：</a:t>
            </a:r>
            <a:r>
              <a:rPr lang="en-US" altLang="zh-TW" dirty="0">
                <a:hlinkClick r:id="rId2"/>
              </a:rPr>
              <a:t>https://zh.wikipedia.org/zh-tw/%E8%BD%AF%E4%BB%B6%E6%97%A0%E7%BA%BF%E7%94%B5</a:t>
            </a:r>
            <a:endParaRPr lang="en-US" altLang="zh-TW" dirty="0"/>
          </a:p>
          <a:p>
            <a:r>
              <a:rPr lang="en-US" altLang="zh-TW" spc="195" dirty="0">
                <a:latin typeface="DM Sans"/>
                <a:ea typeface="DM Sans"/>
              </a:rPr>
              <a:t>[2]Pluto :</a:t>
            </a:r>
            <a:r>
              <a:rPr lang="en-US" altLang="zh-TW" spc="195" dirty="0">
                <a:latin typeface="DM Sans"/>
                <a:ea typeface="DM Sans"/>
                <a:hlinkClick r:id="rId3"/>
              </a:rPr>
              <a:t>https://www.mouser.tw/images/marketingid/2017/img/175161332_Analog_Devices_ADALM-PLUTOActiveLearningModule.png?v=072922.0344</a:t>
            </a:r>
            <a:endParaRPr lang="en-US" altLang="zh-TW" spc="195" dirty="0">
              <a:latin typeface="DM Sans"/>
              <a:ea typeface="DM Sans"/>
            </a:endParaRPr>
          </a:p>
          <a:p>
            <a:pPr lvl="0"/>
            <a:r>
              <a:rPr lang="en-US" altLang="zh-TW" dirty="0"/>
              <a:t>[3] </a:t>
            </a:r>
            <a:r>
              <a:rPr lang="en-US" altLang="zh-TW" dirty="0" err="1"/>
              <a:t>Matlab</a:t>
            </a:r>
            <a:r>
              <a:rPr lang="zh-TW" altLang="zh-TW" dirty="0"/>
              <a:t>簡介：</a:t>
            </a:r>
            <a:r>
              <a:rPr lang="en-US" altLang="zh-TW" u="sng" dirty="0">
                <a:hlinkClick r:id="rId4"/>
              </a:rPr>
              <a:t>https://zh.wikipedia.org/zh-tw/MATLAB</a:t>
            </a:r>
            <a:endParaRPr lang="zh-TW" altLang="zh-TW" dirty="0"/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FAC43B-0076-486F-93B0-09B66DC9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F420826C-194B-4DB5-B063-7D6726D4A473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18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4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E4C15-3957-47E3-AE62-C3DDF597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561" y="852710"/>
            <a:ext cx="8911687" cy="1280890"/>
          </a:xfrm>
        </p:spPr>
        <p:txBody>
          <a:bodyPr/>
          <a:lstStyle/>
          <a:p>
            <a:pPr algn="ctr"/>
            <a:r>
              <a:rPr lang="zh-TW" altLang="en-US" dirty="0"/>
              <a:t>參考文獻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241A1E8-E623-4DDE-ABC5-C9FFE20A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5E5D8A2C-0678-4333-AA58-ED1E0CAFBBD6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19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F1C9-0589-453B-9297-D5457248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407" y="449182"/>
            <a:ext cx="8911687" cy="128089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目錄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46561B9-57D6-451A-A058-EF1D9A86CC2E}"/>
              </a:ext>
            </a:extLst>
          </p:cNvPr>
          <p:cNvSpPr txBox="1">
            <a:spLocks/>
          </p:cNvSpPr>
          <p:nvPr/>
        </p:nvSpPr>
        <p:spPr>
          <a:xfrm>
            <a:off x="1558407" y="1431533"/>
            <a:ext cx="9740317" cy="5103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...............................................4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.........................................5-6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.........................................7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傳送端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.............................................8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通道設定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...........................................9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接收端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.........................................10-13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結果圖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............................................14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lvl="0"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15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結論與貢獻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........................................16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..........................................17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.......................................18-19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提問環節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..........................................20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8F46A8-FC3B-4D0A-A22C-ED450D44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B615A6C-7832-4B50-9C85-C685FD09DA68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2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6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69461-CC19-42E6-9E3E-706E1436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提問環節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3D2E2-5B0B-4CDD-9516-CD2B42B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20AEF8-0B4C-4BC3-B689-AD0FC812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4DF10CA-3392-48F4-9DD3-BD3A11311285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20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6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741" y="1831450"/>
            <a:ext cx="8915400" cy="3777622"/>
          </a:xfrm>
        </p:spPr>
        <p:txBody>
          <a:bodyPr/>
          <a:lstStyle/>
          <a:p>
            <a:r>
              <a:rPr lang="zh-TW" altLang="en-US" sz="2800" dirty="0"/>
              <a:t>隨著通信技術不斷的進步，從有線到無線通信，為了能夠節省有限的頻寬資源、提供高質量通信服務並能抵抗頻率選擇性衰減通道，運用軟體定義無線電（</a:t>
            </a:r>
            <a:r>
              <a:rPr lang="en-US" altLang="zh-TW" sz="2800" dirty="0"/>
              <a:t>Software Defined Radio</a:t>
            </a:r>
            <a:r>
              <a:rPr lang="zh-TW" altLang="en-US" sz="2800" dirty="0"/>
              <a:t>）實現正交時序複用調製</a:t>
            </a:r>
            <a:r>
              <a:rPr lang="en-US" altLang="zh-TW" sz="2800" dirty="0"/>
              <a:t>(Orthogonal Time Sequency Multiplexing Modulation)</a:t>
            </a:r>
            <a:r>
              <a:rPr lang="zh-TW" altLang="en-US" sz="2800" dirty="0"/>
              <a:t>技術。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7E4855-2A66-4F03-B8F7-71082F40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E35DD59-CA1D-490F-93F2-54F777CE7B4A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3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8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741" y="1831450"/>
            <a:ext cx="8915400" cy="3777622"/>
          </a:xfrm>
        </p:spPr>
        <p:txBody>
          <a:bodyPr/>
          <a:lstStyle/>
          <a:p>
            <a:r>
              <a:rPr lang="zh-TW" altLang="en-US" sz="2800" dirty="0"/>
              <a:t>本文介紹以</a:t>
            </a:r>
            <a:r>
              <a:rPr lang="en-US" altLang="zh-TW" sz="2800" dirty="0"/>
              <a:t>SDR</a:t>
            </a:r>
            <a:r>
              <a:rPr lang="zh-TW" altLang="en-US" sz="2800" dirty="0"/>
              <a:t>實現</a:t>
            </a:r>
            <a:r>
              <a:rPr lang="en-US" altLang="zh-TW" sz="2800" dirty="0"/>
              <a:t>OTSM</a:t>
            </a:r>
            <a:r>
              <a:rPr lang="zh-TW" altLang="en-US" sz="2800" dirty="0"/>
              <a:t>通訊無線技術的期末專題報告。</a:t>
            </a:r>
          </a:p>
          <a:p>
            <a:r>
              <a:rPr lang="zh-TW" altLang="en-US" sz="2800" dirty="0"/>
              <a:t>首先，我們將介紹一些基礎概念，並在中間講解程式的部分，最後展現成果與貢獻。</a:t>
            </a:r>
          </a:p>
          <a:p>
            <a:r>
              <a:rPr lang="zh-TW" altLang="en-US" sz="2800" dirty="0"/>
              <a:t>最後表示我們遇到的問題和沒完成的事項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CC197F1-3276-4359-8515-7682C5CD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944FB7E8-99ED-4AD9-955A-6E8D6247656D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4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8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lang="zh-TW" altLang="en-US" dirty="0"/>
              <a:t>基礎概念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03" y="1880936"/>
            <a:ext cx="8465834" cy="384676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/>
              <a:t>SDR(Software Defined Radio</a:t>
            </a:r>
            <a:r>
              <a:rPr lang="zh-TW" altLang="zh-TW" sz="2800" dirty="0"/>
              <a:t>，軟體定義無線電</a:t>
            </a:r>
            <a:r>
              <a:rPr lang="en-US" altLang="zh-TW" sz="2800" dirty="0"/>
              <a:t>)</a:t>
            </a:r>
            <a:r>
              <a:rPr lang="zh-TW" altLang="zh-TW" sz="2800" dirty="0"/>
              <a:t>，是一種實現無線通訊的新概念和體制。在硬體中可以通過組件實現，也可以通過軟體手段實施</a:t>
            </a:r>
            <a:endParaRPr lang="en-US" altLang="zh-TW" sz="2800" dirty="0"/>
          </a:p>
          <a:p>
            <a:r>
              <a:rPr lang="en-US" altLang="zh-TW" sz="2800" dirty="0"/>
              <a:t>MATLAB</a:t>
            </a:r>
            <a:r>
              <a:rPr lang="zh-TW" altLang="zh-TW" sz="2800" dirty="0"/>
              <a:t>（</a:t>
            </a:r>
            <a:r>
              <a:rPr lang="en-US" altLang="zh-TW" sz="2800" dirty="0"/>
              <a:t>Matrix Laboratory</a:t>
            </a:r>
            <a:r>
              <a:rPr lang="zh-TW" altLang="zh-TW" sz="2800" dirty="0"/>
              <a:t>，矩陣實驗室）主要用於數值運算，適合不同領域的應用，例如控制系統設計與分析、影像處理、深度學習、訊號處理與通訊等。</a:t>
            </a:r>
            <a:endParaRPr lang="en-US" altLang="zh-TW" sz="2800" dirty="0"/>
          </a:p>
          <a:p>
            <a:r>
              <a:rPr lang="en-US" altLang="zh-TW" sz="2800" dirty="0"/>
              <a:t>OTSM</a:t>
            </a:r>
            <a:r>
              <a:rPr lang="zh-TW" altLang="zh-TW" sz="2800" dirty="0"/>
              <a:t> （</a:t>
            </a:r>
            <a:r>
              <a:rPr lang="en-US" altLang="zh-TW" sz="2800" dirty="0"/>
              <a:t>Orthogonal Time-</a:t>
            </a:r>
            <a:r>
              <a:rPr lang="en-US" altLang="zh-TW" sz="2800" dirty="0" err="1"/>
              <a:t>Sequency</a:t>
            </a:r>
            <a:r>
              <a:rPr lang="en-US" altLang="zh-TW" sz="2800" dirty="0"/>
              <a:t> Multiplexing</a:t>
            </a:r>
            <a:r>
              <a:rPr lang="zh-TW" altLang="en-US" sz="2800" dirty="0"/>
              <a:t>，正交時序複用調製</a:t>
            </a:r>
            <a:r>
              <a:rPr lang="zh-TW" altLang="zh-TW" sz="2800" dirty="0"/>
              <a:t>）這是一種新型的單載波調變方案將資訊符號多路復用在延時</a:t>
            </a:r>
            <a:r>
              <a:rPr lang="en-US" altLang="zh-TW" sz="2800" dirty="0"/>
              <a:t>-</a:t>
            </a:r>
            <a:r>
              <a:rPr lang="zh-TW" altLang="zh-TW" sz="2800" dirty="0"/>
              <a:t>序列域中，其中序列度定義為單位時間間隔內的零交叉次數。</a:t>
            </a:r>
            <a:endParaRPr lang="zh-TW" altLang="en-US" sz="2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73B6A4-4D52-A715-9D88-7A3E1E5531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566" y="1880936"/>
            <a:ext cx="2136941" cy="1552844"/>
          </a:xfrm>
          <a:prstGeom prst="rect">
            <a:avLst/>
          </a:prstGeom>
          <a:noFill/>
        </p:spPr>
      </p:pic>
      <p:pic>
        <p:nvPicPr>
          <p:cNvPr id="5" name="圖片 4" descr="MatLab and Azure: A Match Made in Performance Heaven">
            <a:extLst>
              <a:ext uri="{FF2B5EF4-FFF2-40B4-BE49-F238E27FC236}">
                <a16:creationId xmlns:a16="http://schemas.microsoft.com/office/drawing/2014/main" id="{641B7CFD-7193-F6F3-A099-82AA6165108F}"/>
              </a:ext>
            </a:extLst>
          </p:cNvPr>
          <p:cNvPicPr/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5" b="25015"/>
          <a:stretch/>
        </p:blipFill>
        <p:spPr bwMode="auto">
          <a:xfrm>
            <a:off x="8872537" y="4175128"/>
            <a:ext cx="3088999" cy="8686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9990433" y="3420592"/>
            <a:ext cx="1399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ea"/>
              </a:rPr>
              <a:t>Pluto SDR[1</a:t>
            </a:r>
            <a:r>
              <a:rPr lang="en-US" altLang="zh-TW" sz="1600" dirty="0"/>
              <a:t>]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0129029" y="498662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>
                <a:latin typeface="+mn-ea"/>
              </a:rPr>
              <a:t>Matlab</a:t>
            </a:r>
            <a:r>
              <a:rPr lang="en-US" altLang="zh-TW" sz="1600" dirty="0">
                <a:latin typeface="+mn-ea"/>
              </a:rPr>
              <a:t>[2</a:t>
            </a:r>
            <a:r>
              <a:rPr lang="en-US" altLang="zh-TW" dirty="0">
                <a:latin typeface="+mn-ea"/>
              </a:rPr>
              <a:t>]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1002278-F7A4-4AF4-B361-2CF357D6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9" name="投影片編號版面配置區 3">
            <a:extLst>
              <a:ext uri="{FF2B5EF4-FFF2-40B4-BE49-F238E27FC236}">
                <a16:creationId xmlns:a16="http://schemas.microsoft.com/office/drawing/2014/main" id="{4DFAADD0-CBC9-4D85-84DA-6686D3660ACC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5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2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lang="zh-TW" altLang="en-US" dirty="0"/>
              <a:t>基礎概念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55" y="2576513"/>
            <a:ext cx="7301689" cy="2581336"/>
          </a:xfrm>
        </p:spPr>
        <p:txBody>
          <a:bodyPr>
            <a:normAutofit/>
          </a:bodyPr>
          <a:lstStyle/>
          <a:p>
            <a:r>
              <a:rPr lang="en-US" altLang="zh-TW" sz="2600" dirty="0"/>
              <a:t>QAM</a:t>
            </a:r>
            <a:r>
              <a:rPr lang="zh-TW" altLang="en-US" sz="2600" dirty="0"/>
              <a:t>（</a:t>
            </a:r>
            <a:r>
              <a:rPr lang="en-US" altLang="zh-TW" sz="2600" dirty="0"/>
              <a:t>Quadrature Amplitude Modulation</a:t>
            </a:r>
            <a:r>
              <a:rPr lang="zh-TW" altLang="en-US" sz="2600" dirty="0"/>
              <a:t>）是一種數位調變技術，常用於數位通訊系統中，特別是在有限頻寬的載波上進行資料傳輸。 </a:t>
            </a:r>
            <a:r>
              <a:rPr lang="en-US" altLang="zh-TW" sz="2600" dirty="0"/>
              <a:t>QAM</a:t>
            </a:r>
            <a:r>
              <a:rPr lang="zh-TW" altLang="en-US" sz="2600" dirty="0"/>
              <a:t>透過同時變化正弦波的振幅和相位來傳輸數位訊號。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" name="圖片 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962" y="2576513"/>
            <a:ext cx="2762250" cy="190500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747B9F5-391E-4AC1-97AA-DD9D4F33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1" name="投影片編號版面配置區 3">
            <a:extLst>
              <a:ext uri="{FF2B5EF4-FFF2-40B4-BE49-F238E27FC236}">
                <a16:creationId xmlns:a16="http://schemas.microsoft.com/office/drawing/2014/main" id="{E12A2C7F-CDE3-403C-9723-DDC58697A903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6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11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2513" y="624110"/>
            <a:ext cx="8911687" cy="1280890"/>
          </a:xfrm>
        </p:spPr>
        <p:txBody>
          <a:bodyPr/>
          <a:lstStyle/>
          <a:p>
            <a:r>
              <a:rPr lang="zh-TW" altLang="en-US" dirty="0"/>
              <a:t>系統方塊圖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70ECF09-87BF-4072-A821-7623DE62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6A462326-DFA1-4B0B-B168-F416393150A7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7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17" name="群組 216">
            <a:extLst>
              <a:ext uri="{FF2B5EF4-FFF2-40B4-BE49-F238E27FC236}">
                <a16:creationId xmlns:a16="http://schemas.microsoft.com/office/drawing/2014/main" id="{9467D2CD-381A-4D1F-9A98-A3067DCA240C}"/>
              </a:ext>
            </a:extLst>
          </p:cNvPr>
          <p:cNvGrpSpPr/>
          <p:nvPr/>
        </p:nvGrpSpPr>
        <p:grpSpPr>
          <a:xfrm>
            <a:off x="4503062" y="3311528"/>
            <a:ext cx="13336" cy="272070"/>
            <a:chOff x="4598865" y="2791695"/>
            <a:chExt cx="10516" cy="36729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8" name="筆跡 217">
                  <a:extLst>
                    <a:ext uri="{FF2B5EF4-FFF2-40B4-BE49-F238E27FC236}">
                      <a16:creationId xmlns:a16="http://schemas.microsoft.com/office/drawing/2014/main" id="{BBE8261D-5BA7-48B9-9145-827E2C9FD718}"/>
                    </a:ext>
                  </a:extLst>
                </p14:cNvPr>
                <p14:cNvContentPartPr/>
                <p14:nvPr/>
              </p14:nvContentPartPr>
              <p14:xfrm>
                <a:off x="4598865" y="2791695"/>
                <a:ext cx="374" cy="2117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055A99C0-901F-841D-8D6D-C33C09A56C1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80165" y="2774053"/>
                  <a:ext cx="37400" cy="37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9" name="筆跡 218">
                  <a:extLst>
                    <a:ext uri="{FF2B5EF4-FFF2-40B4-BE49-F238E27FC236}">
                      <a16:creationId xmlns:a16="http://schemas.microsoft.com/office/drawing/2014/main" id="{870107D8-4F8E-4908-B6EB-9FB30B701A20}"/>
                    </a:ext>
                  </a:extLst>
                </p14:cNvPr>
                <p14:cNvContentPartPr/>
                <p14:nvPr/>
              </p14:nvContentPartPr>
              <p14:xfrm>
                <a:off x="4599239" y="2974449"/>
                <a:ext cx="374" cy="353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3ED1C678-9FA1-D946-AF24-A7AD3B4833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80539" y="2956799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0" name="筆跡 219">
                  <a:extLst>
                    <a:ext uri="{FF2B5EF4-FFF2-40B4-BE49-F238E27FC236}">
                      <a16:creationId xmlns:a16="http://schemas.microsoft.com/office/drawing/2014/main" id="{B5BB1515-F04B-4A65-BBE3-5AC0CC9C6717}"/>
                    </a:ext>
                  </a:extLst>
                </p14:cNvPr>
                <p14:cNvContentPartPr/>
                <p14:nvPr/>
              </p14:nvContentPartPr>
              <p14:xfrm>
                <a:off x="4609007" y="3158638"/>
                <a:ext cx="374" cy="353"/>
              </p14:xfrm>
            </p:contentPart>
          </mc:Choice>
          <mc:Fallback xmlns="">
            <p:pic>
              <p:nvPicPr>
                <p:cNvPr id="52" name="筆跡 51">
                  <a:extLst>
                    <a:ext uri="{FF2B5EF4-FFF2-40B4-BE49-F238E27FC236}">
                      <a16:creationId xmlns:a16="http://schemas.microsoft.com/office/drawing/2014/main" id="{7FF98F7A-6899-C712-B4F7-9E756235907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90307" y="3140988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ADFD0B25-40C1-403D-B1B0-14080707D6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5381" y="1646015"/>
            <a:ext cx="10356735" cy="45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8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lang="zh-TW" altLang="en-US" dirty="0"/>
              <a:t>傳送端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AD47B78-77F2-499C-AD2A-AB3EC8366A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6287" y="1620253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537746-2487-4224-9715-57AEF89D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03DD58A4-B1EC-4733-AB4C-280B3255C681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8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8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9FEB6-1E14-4AE0-99C4-966CF18C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95" y="644653"/>
            <a:ext cx="8911687" cy="1280890"/>
          </a:xfrm>
        </p:spPr>
        <p:txBody>
          <a:bodyPr/>
          <a:lstStyle/>
          <a:p>
            <a:r>
              <a:rPr lang="zh-TW" altLang="en-US" dirty="0"/>
              <a:t>通道設定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83E8FE0-1408-4275-84C1-E5FD1A8C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898" y="2022282"/>
            <a:ext cx="4201413" cy="3778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96D77C-70D3-44D5-BF87-132E630572DB}"/>
              </a:ext>
            </a:extLst>
          </p:cNvPr>
          <p:cNvSpPr/>
          <p:nvPr/>
        </p:nvSpPr>
        <p:spPr>
          <a:xfrm>
            <a:off x="1068126" y="19255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RX1_GAIN_MODE: Manual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建議使用以利觀察信號變動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接收端增益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1~50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最大值≤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74dBm)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711734" y="5914442"/>
            <a:ext cx="2207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ea"/>
              </a:rPr>
              <a:t>Rx</a:t>
            </a:r>
            <a:r>
              <a:rPr lang="zh-TW" altLang="en-US" sz="1600" dirty="0">
                <a:latin typeface="+mn-ea"/>
              </a:rPr>
              <a:t>實際</a:t>
            </a:r>
            <a:r>
              <a:rPr lang="en-US" altLang="zh-TW" sz="1600" dirty="0">
                <a:latin typeface="+mn-ea"/>
              </a:rPr>
              <a:t>I/Q</a:t>
            </a:r>
            <a:r>
              <a:rPr lang="zh-TW" altLang="en-US" sz="1600" dirty="0">
                <a:latin typeface="+mn-ea"/>
              </a:rPr>
              <a:t>接收狀態</a:t>
            </a:r>
            <a:r>
              <a:rPr lang="en-US" altLang="zh-TW" sz="1600" dirty="0">
                <a:latin typeface="+mn-ea"/>
              </a:rPr>
              <a:t>[3]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1458DC3-5A2D-4FEF-9752-7941F509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B9AB702-2D90-4856-8A64-83B0195DAAD2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9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9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1751</TotalTime>
  <Words>1173</Words>
  <Application>Microsoft Office PowerPoint</Application>
  <PresentationFormat>寬螢幕</PresentationFormat>
  <Paragraphs>152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4" baseType="lpstr">
      <vt:lpstr>王漢宗特黑體繁</vt:lpstr>
      <vt:lpstr>王漢宗綜藝體繁</vt:lpstr>
      <vt:lpstr>華康POP1體W7</vt:lpstr>
      <vt:lpstr>華康粗明體</vt:lpstr>
      <vt:lpstr>華康細明體</vt:lpstr>
      <vt:lpstr>標楷體</vt:lpstr>
      <vt:lpstr>Arial</vt:lpstr>
      <vt:lpstr>Bodoni MT</vt:lpstr>
      <vt:lpstr>Calibri</vt:lpstr>
      <vt:lpstr>Century Gothic</vt:lpstr>
      <vt:lpstr>DM Sans</vt:lpstr>
      <vt:lpstr>Segoe UI</vt:lpstr>
      <vt:lpstr>Wingdings 3</vt:lpstr>
      <vt:lpstr>絲縷</vt:lpstr>
      <vt:lpstr>以SDR實現OTSM通訊技術</vt:lpstr>
      <vt:lpstr>目錄</vt:lpstr>
      <vt:lpstr>計劃緣由與目的</vt:lpstr>
      <vt:lpstr>序言</vt:lpstr>
      <vt:lpstr>基礎概念</vt:lpstr>
      <vt:lpstr>基礎概念</vt:lpstr>
      <vt:lpstr>系統方塊圖</vt:lpstr>
      <vt:lpstr>傳送端</vt:lpstr>
      <vt:lpstr>通道設定</vt:lpstr>
      <vt:lpstr>接收端</vt:lpstr>
      <vt:lpstr>接收端</vt:lpstr>
      <vt:lpstr>接收端</vt:lpstr>
      <vt:lpstr>接收端</vt:lpstr>
      <vt:lpstr>結果圖</vt:lpstr>
      <vt:lpstr>挑戰與解法</vt:lpstr>
      <vt:lpstr>結論與貢獻</vt:lpstr>
      <vt:lpstr>工作分配</vt:lpstr>
      <vt:lpstr>參考文獻</vt:lpstr>
      <vt:lpstr>參考文獻</vt:lpstr>
      <vt:lpstr>提問環節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以SDR實現OTSM通訊技術</dc:title>
  <dc:creator>wcsp NIU</dc:creator>
  <cp:lastModifiedBy>wcsp NIU</cp:lastModifiedBy>
  <cp:revision>44</cp:revision>
  <dcterms:created xsi:type="dcterms:W3CDTF">2024-04-14T09:41:39Z</dcterms:created>
  <dcterms:modified xsi:type="dcterms:W3CDTF">2024-04-18T05:23:12Z</dcterms:modified>
</cp:coreProperties>
</file>