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21" Type="http://schemas.openxmlformats.org/officeDocument/2006/relationships/customXml" Target="../ink/ink1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image" Target="../media/image4.emf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24" Type="http://schemas.openxmlformats.org/officeDocument/2006/relationships/customXml" Target="../ink/ink14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4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94" y="1284444"/>
            <a:ext cx="9756546" cy="1515533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實現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通訊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[9]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 smtClean="0">
                <a:latin typeface="+mn-ea"/>
              </a:rPr>
              <a:t>EQ[11]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EQ[12]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13]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 smtClean="0">
                <a:latin typeface="+mn-ea"/>
              </a:rPr>
              <a:t>Sync bits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 smtClean="0">
                <a:latin typeface="+mn-ea"/>
              </a:rPr>
              <a:t>無法改變功率放大器的增益→ 位元錯誤率的橫軸改用模擬次數。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 smtClean="0">
                <a:latin typeface="+mn-ea"/>
              </a:rPr>
              <a:t>系統並修改</a:t>
            </a:r>
            <a:r>
              <a:rPr lang="en-US" altLang="zh-TW" sz="2400" dirty="0" smtClean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相關</a:t>
            </a:r>
            <a:r>
              <a:rPr lang="zh-TW" altLang="en-US" sz="2400" dirty="0" smtClean="0">
                <a:latin typeface="+mn-ea"/>
              </a:rPr>
              <a:t>硬體設定。</a:t>
            </a:r>
            <a:endParaRPr lang="zh-TW" altLang="en-US" sz="2400" dirty="0">
              <a:latin typeface="+mn-ea"/>
            </a:endParaRP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</a:t>
            </a:r>
            <a:r>
              <a:rPr lang="zh-TW" altLang="en-US" sz="2400" dirty="0" smtClean="0">
                <a:latin typeface="+mn-ea"/>
              </a:rPr>
              <a:t>不同接收</a:t>
            </a:r>
            <a:r>
              <a:rPr lang="zh-TW" altLang="en-US" sz="2400" dirty="0" smtClean="0">
                <a:latin typeface="+mn-ea"/>
              </a:rPr>
              <a:t>演算法</a:t>
            </a:r>
            <a:r>
              <a:rPr lang="zh-TW" altLang="en-US" sz="2400" dirty="0" smtClean="0">
                <a:latin typeface="+mn-ea"/>
              </a:rPr>
              <a:t>的</a:t>
            </a:r>
            <a:r>
              <a:rPr lang="zh-TW" altLang="en-US" sz="2400" dirty="0">
                <a:latin typeface="+mn-ea"/>
              </a:rPr>
              <a:t>錯誤率比較</a:t>
            </a:r>
            <a:r>
              <a:rPr lang="zh-TW" altLang="en-US" sz="2400" dirty="0" smtClean="0">
                <a:latin typeface="+mn-ea"/>
              </a:rPr>
              <a:t>圖。</a:t>
            </a:r>
            <a:endParaRPr lang="zh-TW" altLang="en-US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拆開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替換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OFDM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：資料收集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協助通道估測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、協助比較偵測器的錯誤率、協助通道設定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：協助拆開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、協助同步接收資料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</a:t>
            </a:r>
            <a:r>
              <a:rPr lang="en-US" altLang="zh-TW" u="sng" dirty="0" smtClean="0">
                <a:latin typeface="+mn-ea"/>
                <a:hlinkClick r:id="rId4"/>
              </a:rPr>
              <a:t>zh.wikipedia.org/zh-tw/MATLAB</a:t>
            </a:r>
            <a:endParaRPr lang="en-US" altLang="zh-TW" u="sng" dirty="0" smtClean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</a:t>
            </a:r>
            <a:r>
              <a:rPr lang="en-US" altLang="zh-TW" u="sng" dirty="0" smtClean="0">
                <a:latin typeface="+mn-ea"/>
              </a:rPr>
              <a:t>4]</a:t>
            </a:r>
            <a:r>
              <a:rPr lang="en-US" altLang="zh-TW" u="sng" dirty="0" err="1" smtClean="0">
                <a:latin typeface="+mn-ea"/>
              </a:rPr>
              <a:t>QAM:</a:t>
            </a:r>
            <a:r>
              <a:rPr lang="en-US" altLang="zh-TW" dirty="0" err="1" smtClean="0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01" y="2974118"/>
            <a:ext cx="3451259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Thank you!</a:t>
            </a:r>
            <a:endParaRPr lang="zh-TW" altLang="en-US" sz="4800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</a:t>
            </a:r>
            <a:r>
              <a:rPr lang="zh-TW" altLang="en-US" sz="2800" dirty="0" smtClean="0"/>
              <a:t>無線</a:t>
            </a:r>
            <a:r>
              <a:rPr lang="en-US" altLang="zh-TW" sz="2800" dirty="0" smtClean="0"/>
              <a:t>(Software </a:t>
            </a:r>
            <a:r>
              <a:rPr lang="en-US" altLang="zh-TW" sz="2800" dirty="0"/>
              <a:t>Defined </a:t>
            </a:r>
            <a:r>
              <a:rPr lang="en-US" altLang="zh-TW" sz="2800" dirty="0" smtClean="0"/>
              <a:t>Radio, SDR</a:t>
            </a:r>
            <a:r>
              <a:rPr lang="en-US" altLang="zh-TW" sz="2800" dirty="0"/>
              <a:t>)</a:t>
            </a:r>
            <a:r>
              <a:rPr lang="zh-TW" altLang="en-US" sz="2800" dirty="0" smtClean="0"/>
              <a:t>實現</a:t>
            </a:r>
            <a:r>
              <a:rPr lang="zh-TW" altLang="en-US" sz="2800" dirty="0"/>
              <a:t>正交時序複用調製</a:t>
            </a:r>
            <a:r>
              <a:rPr lang="en-US" altLang="zh-TW" sz="2800" dirty="0"/>
              <a:t>(Orthogonal Time Sequency Multiplexing </a:t>
            </a:r>
            <a:r>
              <a:rPr lang="en-US" altLang="zh-TW" sz="2800" dirty="0" smtClean="0"/>
              <a:t>Modulation, OTSM)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首先，我們將介紹一些基礎概念，並在中間講解程式的部分，最後展現成果與貢獻。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QAM</a:t>
            </a:r>
            <a:r>
              <a:rPr lang="zh-TW" altLang="en-US" sz="1600" dirty="0" smtClean="0">
                <a:latin typeface="+mn-ea"/>
              </a:rPr>
              <a:t>調變</a:t>
            </a:r>
            <a:r>
              <a:rPr lang="en-US" altLang="zh-TW" sz="1600" dirty="0" smtClean="0">
                <a:latin typeface="+mn-ea"/>
              </a:rPr>
              <a:t>[3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815214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72300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矩形 196">
            <a:extLst>
              <a:ext uri="{FF2B5EF4-FFF2-40B4-BE49-F238E27FC236}">
                <a16:creationId xmlns:a16="http://schemas.microsoft.com/office/drawing/2014/main" id="{6A3427BF-6153-4BA2-BE3C-CAC916F2A5F1}"/>
              </a:ext>
            </a:extLst>
          </p:cNvPr>
          <p:cNvSpPr/>
          <p:nvPr/>
        </p:nvSpPr>
        <p:spPr>
          <a:xfrm>
            <a:off x="9010169" y="1460131"/>
            <a:ext cx="2603813" cy="51166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C301159-7BF7-432B-8885-D66FA32A4DB7}"/>
              </a:ext>
            </a:extLst>
          </p:cNvPr>
          <p:cNvSpPr/>
          <p:nvPr/>
        </p:nvSpPr>
        <p:spPr>
          <a:xfrm>
            <a:off x="982133" y="1469813"/>
            <a:ext cx="7609993" cy="51166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B577C4F2-ABA7-A001-3029-6A2BDF396FF7}"/>
              </a:ext>
            </a:extLst>
          </p:cNvPr>
          <p:cNvGrpSpPr/>
          <p:nvPr/>
        </p:nvGrpSpPr>
        <p:grpSpPr>
          <a:xfrm>
            <a:off x="497279" y="1832875"/>
            <a:ext cx="11365228" cy="1138990"/>
            <a:chOff x="497279" y="1421395"/>
            <a:chExt cx="11365228" cy="1138990"/>
          </a:xfrm>
        </p:grpSpPr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31C0941B-954B-CF97-DE9F-8B409BD99A28}"/>
                </a:ext>
              </a:extLst>
            </p:cNvPr>
            <p:cNvSpPr txBox="1"/>
            <p:nvPr/>
          </p:nvSpPr>
          <p:spPr>
            <a:xfrm>
              <a:off x="558738" y="1838916"/>
              <a:ext cx="6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B86F2041-5241-2F1F-18AE-A928EFA6E06F}"/>
                </a:ext>
              </a:extLst>
            </p:cNvPr>
            <p:cNvSpPr txBox="1"/>
            <p:nvPr/>
          </p:nvSpPr>
          <p:spPr>
            <a:xfrm>
              <a:off x="502442" y="2161408"/>
              <a:ext cx="825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Symbols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2" name="直線單箭頭接點 201">
              <a:extLst>
                <a:ext uri="{FF2B5EF4-FFF2-40B4-BE49-F238E27FC236}">
                  <a16:creationId xmlns:a16="http://schemas.microsoft.com/office/drawing/2014/main" id="{3BBA3EA6-22EC-66DE-3335-292E9F5E1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79" y="2125091"/>
              <a:ext cx="732955" cy="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單箭頭接點 202">
              <a:extLst>
                <a:ext uri="{FF2B5EF4-FFF2-40B4-BE49-F238E27FC236}">
                  <a16:creationId xmlns:a16="http://schemas.microsoft.com/office/drawing/2014/main" id="{655B308E-91FF-70B5-DD0E-BA303A8190AC}"/>
                </a:ext>
              </a:extLst>
            </p:cNvPr>
            <p:cNvCxnSpPr>
              <a:cxnSpLocks/>
              <a:stCxn id="211" idx="3"/>
              <a:endCxn id="271" idx="1"/>
            </p:cNvCxnSpPr>
            <p:nvPr/>
          </p:nvCxnSpPr>
          <p:spPr>
            <a:xfrm>
              <a:off x="6176084" y="2064720"/>
              <a:ext cx="324499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單箭頭接點 203">
              <a:extLst>
                <a:ext uri="{FF2B5EF4-FFF2-40B4-BE49-F238E27FC236}">
                  <a16:creationId xmlns:a16="http://schemas.microsoft.com/office/drawing/2014/main" id="{9A44367F-1516-89CB-C5F6-24C4B0A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27" y="2060976"/>
              <a:ext cx="2956517" cy="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F9D05C71-8906-AE77-0506-35E2856829FB}"/>
                </a:ext>
              </a:extLst>
            </p:cNvPr>
            <p:cNvSpPr txBox="1"/>
            <p:nvPr/>
          </p:nvSpPr>
          <p:spPr>
            <a:xfrm>
              <a:off x="10382056" y="1757813"/>
              <a:ext cx="110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Transmitted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DC0BFA5E-5600-8DE4-F107-BC656E53D6F6}"/>
                </a:ext>
              </a:extLst>
            </p:cNvPr>
            <p:cNvSpPr txBox="1"/>
            <p:nvPr/>
          </p:nvSpPr>
          <p:spPr>
            <a:xfrm>
              <a:off x="10287757" y="2078063"/>
              <a:ext cx="1192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7" name="矩形: 圓角 45">
              <a:extLst>
                <a:ext uri="{FF2B5EF4-FFF2-40B4-BE49-F238E27FC236}">
                  <a16:creationId xmlns:a16="http://schemas.microsoft.com/office/drawing/2014/main" id="{13BC73DD-FBF9-A91B-180E-942C020C86A3}"/>
                </a:ext>
              </a:extLst>
            </p:cNvPr>
            <p:cNvSpPr/>
            <p:nvPr/>
          </p:nvSpPr>
          <p:spPr>
            <a:xfrm>
              <a:off x="9246475" y="1575265"/>
              <a:ext cx="1153551" cy="98512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D/A Converter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0BEBC5E-0023-922A-D316-74AC50B632E3}"/>
                </a:ext>
              </a:extLst>
            </p:cNvPr>
            <p:cNvSpPr/>
            <p:nvPr/>
          </p:nvSpPr>
          <p:spPr>
            <a:xfrm>
              <a:off x="11502167" y="1641123"/>
              <a:ext cx="142743" cy="1187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687F996E-3820-53AA-114B-44418C854E0D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 flipV="1">
              <a:off x="8461827" y="2067825"/>
              <a:ext cx="7846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40DF826F-E659-637A-1F50-6C93E8E078A9}"/>
                </a:ext>
              </a:extLst>
            </p:cNvPr>
            <p:cNvGrpSpPr/>
            <p:nvPr/>
          </p:nvGrpSpPr>
          <p:grpSpPr>
            <a:xfrm>
              <a:off x="11424164" y="1421395"/>
              <a:ext cx="438343" cy="750959"/>
              <a:chOff x="11424164" y="1421395"/>
              <a:chExt cx="438343" cy="750959"/>
            </a:xfrm>
          </p:grpSpPr>
          <p:sp>
            <p:nvSpPr>
              <p:cNvPr id="212" name="矩形: 圓角化同側角落 23">
                <a:extLst>
                  <a:ext uri="{FF2B5EF4-FFF2-40B4-BE49-F238E27FC236}">
                    <a16:creationId xmlns:a16="http://schemas.microsoft.com/office/drawing/2014/main" id="{4F5DE9E7-0160-D38A-A166-E55BF5A72C21}"/>
                  </a:ext>
                </a:extLst>
              </p:cNvPr>
              <p:cNvSpPr/>
              <p:nvPr/>
            </p:nvSpPr>
            <p:spPr>
              <a:xfrm>
                <a:off x="11424164" y="2025099"/>
                <a:ext cx="289773" cy="147255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3" name="拱形 212">
                <a:extLst>
                  <a:ext uri="{FF2B5EF4-FFF2-40B4-BE49-F238E27FC236}">
                    <a16:creationId xmlns:a16="http://schemas.microsoft.com/office/drawing/2014/main" id="{78CC1B18-A754-6B4C-3F70-C21486DBD96F}"/>
                  </a:ext>
                </a:extLst>
              </p:cNvPr>
              <p:cNvSpPr/>
              <p:nvPr/>
            </p:nvSpPr>
            <p:spPr>
              <a:xfrm rot="5400000">
                <a:off x="11543324" y="1643254"/>
                <a:ext cx="220469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4" name="拱形 213">
                <a:extLst>
                  <a:ext uri="{FF2B5EF4-FFF2-40B4-BE49-F238E27FC236}">
                    <a16:creationId xmlns:a16="http://schemas.microsoft.com/office/drawing/2014/main" id="{1ADEE7B9-A1FF-69F9-E9BF-0BF84D93B11C}"/>
                  </a:ext>
                </a:extLst>
              </p:cNvPr>
              <p:cNvSpPr/>
              <p:nvPr/>
            </p:nvSpPr>
            <p:spPr>
              <a:xfrm rot="5400000">
                <a:off x="11503397" y="1644815"/>
                <a:ext cx="432666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5" name="拱形 214">
                <a:extLst>
                  <a:ext uri="{FF2B5EF4-FFF2-40B4-BE49-F238E27FC236}">
                    <a16:creationId xmlns:a16="http://schemas.microsoft.com/office/drawing/2014/main" id="{5ADBD4E9-AE95-5270-8318-EB82E5EB1F7A}"/>
                  </a:ext>
                </a:extLst>
              </p:cNvPr>
              <p:cNvSpPr/>
              <p:nvPr/>
            </p:nvSpPr>
            <p:spPr>
              <a:xfrm rot="5400000">
                <a:off x="11493166" y="1628996"/>
                <a:ext cx="576941" cy="161740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89F3CA3-EE2B-2EED-59C8-B7DF716C625D}"/>
                  </a:ext>
                </a:extLst>
              </p:cNvPr>
              <p:cNvSpPr/>
              <p:nvPr/>
            </p:nvSpPr>
            <p:spPr>
              <a:xfrm flipH="1">
                <a:off x="11560779" y="1742874"/>
                <a:ext cx="35795" cy="3073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1" name="矩形: 圓角 3">
              <a:extLst>
                <a:ext uri="{FF2B5EF4-FFF2-40B4-BE49-F238E27FC236}">
                  <a16:creationId xmlns:a16="http://schemas.microsoft.com/office/drawing/2014/main" id="{611F65A7-879A-2134-9B8A-7F4B9281C8A7}"/>
                </a:ext>
              </a:extLst>
            </p:cNvPr>
            <p:cNvSpPr/>
            <p:nvPr/>
          </p:nvSpPr>
          <p:spPr>
            <a:xfrm>
              <a:off x="4995293" y="1570921"/>
              <a:ext cx="1180791" cy="98759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Serial to Parallel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322D0EA6-0F24-24D0-A90A-C69AB8DDD1C6}"/>
              </a:ext>
            </a:extLst>
          </p:cNvPr>
          <p:cNvCxnSpPr>
            <a:cxnSpLocks/>
          </p:cNvCxnSpPr>
          <p:nvPr/>
        </p:nvCxnSpPr>
        <p:spPr>
          <a:xfrm flipH="1">
            <a:off x="10438849" y="5381981"/>
            <a:ext cx="1055056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BCFBAF22-3AF3-E47C-B1CD-8A7CB9C3BF6C}"/>
              </a:ext>
            </a:extLst>
          </p:cNvPr>
          <p:cNvSpPr txBox="1"/>
          <p:nvPr/>
        </p:nvSpPr>
        <p:spPr>
          <a:xfrm>
            <a:off x="10336533" y="5415376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Signal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C3CDB88F-BAE1-0EA7-A561-F08283350130}"/>
              </a:ext>
            </a:extLst>
          </p:cNvPr>
          <p:cNvSpPr txBox="1"/>
          <p:nvPr/>
        </p:nvSpPr>
        <p:spPr>
          <a:xfrm>
            <a:off x="10338225" y="5089469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B9E1AED6-2A8F-15C3-23EF-627224C5010B}"/>
              </a:ext>
            </a:extLst>
          </p:cNvPr>
          <p:cNvCxnSpPr>
            <a:cxnSpLocks/>
            <a:stCxn id="225" idx="1"/>
            <a:endCxn id="251" idx="3"/>
          </p:cNvCxnSpPr>
          <p:nvPr/>
        </p:nvCxnSpPr>
        <p:spPr>
          <a:xfrm flipH="1" flipV="1">
            <a:off x="8444657" y="5326499"/>
            <a:ext cx="881707" cy="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: 圓角 39">
            <a:extLst>
              <a:ext uri="{FF2B5EF4-FFF2-40B4-BE49-F238E27FC236}">
                <a16:creationId xmlns:a16="http://schemas.microsoft.com/office/drawing/2014/main" id="{FB510431-2EBB-2C6F-D37D-9EB8395790AA}"/>
              </a:ext>
            </a:extLst>
          </p:cNvPr>
          <p:cNvSpPr/>
          <p:nvPr/>
        </p:nvSpPr>
        <p:spPr>
          <a:xfrm>
            <a:off x="9326364" y="4857858"/>
            <a:ext cx="1148017" cy="96772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A/D Converter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25548BB4-C05C-2A07-011C-41DF6319327F}"/>
              </a:ext>
            </a:extLst>
          </p:cNvPr>
          <p:cNvGrpSpPr/>
          <p:nvPr/>
        </p:nvGrpSpPr>
        <p:grpSpPr>
          <a:xfrm>
            <a:off x="4484588" y="3746657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47510F6D-8371-F49B-EC09-A32FBCD84CE4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3D1F1215-2C4F-025A-60BB-EEB74C3DB58E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C5C337E-3E13-9F3E-4968-E836F58C1D8C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矩形: 圓角 5">
            <a:extLst>
              <a:ext uri="{FF2B5EF4-FFF2-40B4-BE49-F238E27FC236}">
                <a16:creationId xmlns:a16="http://schemas.microsoft.com/office/drawing/2014/main" id="{BBDE975E-C16B-7024-D203-5A270DFCDDCB}"/>
              </a:ext>
            </a:extLst>
          </p:cNvPr>
          <p:cNvSpPr/>
          <p:nvPr/>
        </p:nvSpPr>
        <p:spPr>
          <a:xfrm>
            <a:off x="3626308" y="4888416"/>
            <a:ext cx="110331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Demodulator</a:t>
            </a:r>
          </a:p>
          <a:p>
            <a:pPr algn="ctr"/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(WHT)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BC6365FB-CD2F-FD34-494E-9BFE90BF024B}"/>
              </a:ext>
            </a:extLst>
          </p:cNvPr>
          <p:cNvGrpSpPr/>
          <p:nvPr/>
        </p:nvGrpSpPr>
        <p:grpSpPr>
          <a:xfrm>
            <a:off x="3370323" y="5023457"/>
            <a:ext cx="268793" cy="573446"/>
            <a:chOff x="4930377" y="4861884"/>
            <a:chExt cx="744592" cy="789989"/>
          </a:xfrm>
        </p:grpSpPr>
        <p:cxnSp>
          <p:nvCxnSpPr>
            <p:cNvPr id="232" name="直線單箭頭接點 231">
              <a:extLst>
                <a:ext uri="{FF2B5EF4-FFF2-40B4-BE49-F238E27FC236}">
                  <a16:creationId xmlns:a16="http://schemas.microsoft.com/office/drawing/2014/main" id="{2228DC45-78A6-8168-3DB8-5D9DA072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105307BE-5C91-8995-3E81-49B3A5F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單箭頭接點 233">
              <a:extLst>
                <a:ext uri="{FF2B5EF4-FFF2-40B4-BE49-F238E27FC236}">
                  <a16:creationId xmlns:a16="http://schemas.microsoft.com/office/drawing/2014/main" id="{9793ACCC-6542-E72E-48A1-57F01A336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單箭頭接點 234">
              <a:extLst>
                <a:ext uri="{FF2B5EF4-FFF2-40B4-BE49-F238E27FC236}">
                  <a16:creationId xmlns:a16="http://schemas.microsoft.com/office/drawing/2014/main" id="{50A785D1-FC04-5662-A9AA-A34FB9424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D07E618E-E7AB-E9F9-FAB3-432C864A90A6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981D29EB-DBD4-C6AF-F96F-E99037636F1E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F9580FFD-A897-6116-F9FD-D89B52E8E96F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FA17186E-C655-71E6-42F2-E2591F9D6589}"/>
              </a:ext>
            </a:extLst>
          </p:cNvPr>
          <p:cNvGrpSpPr/>
          <p:nvPr/>
        </p:nvGrpSpPr>
        <p:grpSpPr>
          <a:xfrm flipH="1">
            <a:off x="4348982" y="2224852"/>
            <a:ext cx="633110" cy="573446"/>
            <a:chOff x="4930377" y="4861884"/>
            <a:chExt cx="744592" cy="789989"/>
          </a:xfrm>
        </p:grpSpPr>
        <p:cxnSp>
          <p:nvCxnSpPr>
            <p:cNvPr id="240" name="直線單箭頭接點 239">
              <a:extLst>
                <a:ext uri="{FF2B5EF4-FFF2-40B4-BE49-F238E27FC236}">
                  <a16:creationId xmlns:a16="http://schemas.microsoft.com/office/drawing/2014/main" id="{98C4D0AE-73F1-9DCA-3C41-338848D6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單箭頭接點 240">
              <a:extLst>
                <a:ext uri="{FF2B5EF4-FFF2-40B4-BE49-F238E27FC236}">
                  <a16:creationId xmlns:a16="http://schemas.microsoft.com/office/drawing/2014/main" id="{1ABE36CF-2E93-C4CD-6EB6-ED2C0C2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單箭頭接點 241">
              <a:extLst>
                <a:ext uri="{FF2B5EF4-FFF2-40B4-BE49-F238E27FC236}">
                  <a16:creationId xmlns:a16="http://schemas.microsoft.com/office/drawing/2014/main" id="{473028CA-A66C-4E87-3BA3-738C1FBA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單箭頭接點 242">
              <a:extLst>
                <a:ext uri="{FF2B5EF4-FFF2-40B4-BE49-F238E27FC236}">
                  <a16:creationId xmlns:a16="http://schemas.microsoft.com/office/drawing/2014/main" id="{B158E78A-9547-7949-402C-037C75181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38E81D33-B81E-F89A-4553-67CFA74D9525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157276EF-FE81-C063-FFDC-BEAD624EE6F4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2EDAF8F-7D19-85F9-F2E9-B341C5FD1F94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F72A38A8-0F37-A1BF-EA49-D27D267074BA}"/>
              </a:ext>
            </a:extLst>
          </p:cNvPr>
          <p:cNvCxnSpPr>
            <a:cxnSpLocks/>
          </p:cNvCxnSpPr>
          <p:nvPr/>
        </p:nvCxnSpPr>
        <p:spPr>
          <a:xfrm flipH="1">
            <a:off x="424695" y="5333331"/>
            <a:ext cx="7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DD86B121-774E-6225-FE8B-73B5634220EA}"/>
              </a:ext>
            </a:extLst>
          </p:cNvPr>
          <p:cNvSpPr txBox="1"/>
          <p:nvPr/>
        </p:nvSpPr>
        <p:spPr>
          <a:xfrm>
            <a:off x="232627" y="5038012"/>
            <a:ext cx="87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215BAD8A-45C1-B0AE-EDC6-44C3DF8948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8691" y="5217625"/>
            <a:ext cx="828120" cy="240943"/>
          </a:xfrm>
          <a:prstGeom prst="rect">
            <a:avLst/>
          </a:prstGeom>
        </p:spPr>
      </p:pic>
      <p:sp>
        <p:nvSpPr>
          <p:cNvPr id="250" name="矩形: 圓角 79">
            <a:extLst>
              <a:ext uri="{FF2B5EF4-FFF2-40B4-BE49-F238E27FC236}">
                <a16:creationId xmlns:a16="http://schemas.microsoft.com/office/drawing/2014/main" id="{980AA60F-B664-161C-37A7-E71F77A9E06F}"/>
              </a:ext>
            </a:extLst>
          </p:cNvPr>
          <p:cNvSpPr/>
          <p:nvPr/>
        </p:nvSpPr>
        <p:spPr>
          <a:xfrm>
            <a:off x="2359375" y="4898060"/>
            <a:ext cx="1010394" cy="95604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EQ</a:t>
            </a:r>
          </a:p>
        </p:txBody>
      </p:sp>
      <p:sp>
        <p:nvSpPr>
          <p:cNvPr id="251" name="矩形: 圓角 78">
            <a:extLst>
              <a:ext uri="{FF2B5EF4-FFF2-40B4-BE49-F238E27FC236}">
                <a16:creationId xmlns:a16="http://schemas.microsoft.com/office/drawing/2014/main" id="{9DBE714B-8986-821D-71FC-3EC009CDB473}"/>
              </a:ext>
            </a:extLst>
          </p:cNvPr>
          <p:cNvSpPr/>
          <p:nvPr/>
        </p:nvSpPr>
        <p:spPr>
          <a:xfrm>
            <a:off x="7567665" y="4846524"/>
            <a:ext cx="87699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Sync</a:t>
            </a:r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37C52970-AD1B-D058-22B1-997BBABA7BFB}"/>
              </a:ext>
            </a:extLst>
          </p:cNvPr>
          <p:cNvSpPr txBox="1"/>
          <p:nvPr/>
        </p:nvSpPr>
        <p:spPr>
          <a:xfrm>
            <a:off x="104075" y="5330400"/>
            <a:ext cx="112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Symbols</a:t>
            </a:r>
          </a:p>
        </p:txBody>
      </p: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4CF0BBFF-EFF0-5B7E-6843-15691EA86AE3}"/>
              </a:ext>
            </a:extLst>
          </p:cNvPr>
          <p:cNvGrpSpPr/>
          <p:nvPr/>
        </p:nvGrpSpPr>
        <p:grpSpPr>
          <a:xfrm>
            <a:off x="2034119" y="5140573"/>
            <a:ext cx="320803" cy="573446"/>
            <a:chOff x="4930377" y="4861884"/>
            <a:chExt cx="744592" cy="789989"/>
          </a:xfrm>
        </p:grpSpPr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BFFDA795-5172-3F56-C222-CF9AF120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FF0D3925-1C9C-2EAA-5E13-A0DAA27BF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A7FC4D06-9F1C-AAF7-0D72-20432419E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D25125BC-ABC6-537F-D503-F48E05AC6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A5D16349-D271-307D-F661-08D2038CEB4C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2118F96B-6CCD-A59B-6C25-DD81FCFD8FEC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26EB6773-975A-DEFC-2F2E-A0BEA1F960D3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F6C141A0-9C31-91A6-4BDA-10A4B4849E91}"/>
              </a:ext>
            </a:extLst>
          </p:cNvPr>
          <p:cNvGrpSpPr/>
          <p:nvPr/>
        </p:nvGrpSpPr>
        <p:grpSpPr>
          <a:xfrm flipH="1">
            <a:off x="2366844" y="2252125"/>
            <a:ext cx="807041" cy="573446"/>
            <a:chOff x="4930377" y="4861884"/>
            <a:chExt cx="744592" cy="789989"/>
          </a:xfrm>
        </p:grpSpPr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53C89F91-E6BF-CED0-DB3D-CFBFA06F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AB2B155F-54EB-93FA-3F5D-470D1DA1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D44B6937-C505-31A9-5203-584F8A32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單箭頭接點 264">
              <a:extLst>
                <a:ext uri="{FF2B5EF4-FFF2-40B4-BE49-F238E27FC236}">
                  <a16:creationId xmlns:a16="http://schemas.microsoft.com/office/drawing/2014/main" id="{32F7E5CF-0442-4820-DF55-CD15FD3E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46A06151-B1B6-3BC3-AEB7-6BE17802C51F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EBAA0A8E-87E6-BE8E-86AC-42C204D8DDBB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161E48B3-D775-691A-5827-78784C2B9E6C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9" name="矩形: 圓角 17">
            <a:extLst>
              <a:ext uri="{FF2B5EF4-FFF2-40B4-BE49-F238E27FC236}">
                <a16:creationId xmlns:a16="http://schemas.microsoft.com/office/drawing/2014/main" id="{7DB8A8F2-F3B9-331B-9661-47888A403277}"/>
              </a:ext>
            </a:extLst>
          </p:cNvPr>
          <p:cNvSpPr/>
          <p:nvPr/>
        </p:nvSpPr>
        <p:spPr>
          <a:xfrm>
            <a:off x="1230234" y="2039665"/>
            <a:ext cx="1180791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Pilot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0" name="矩形: 圓角 4">
            <a:extLst>
              <a:ext uri="{FF2B5EF4-FFF2-40B4-BE49-F238E27FC236}">
                <a16:creationId xmlns:a16="http://schemas.microsoft.com/office/drawing/2014/main" id="{9566B3A7-6CF9-5F32-F716-FC0437D83DD2}"/>
              </a:ext>
            </a:extLst>
          </p:cNvPr>
          <p:cNvSpPr/>
          <p:nvPr/>
        </p:nvSpPr>
        <p:spPr>
          <a:xfrm>
            <a:off x="3163308" y="2039665"/>
            <a:ext cx="1184423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OTSM modulation</a:t>
            </a:r>
          </a:p>
        </p:txBody>
      </p:sp>
      <p:sp>
        <p:nvSpPr>
          <p:cNvPr id="271" name="矩形: 圓角 17">
            <a:extLst>
              <a:ext uri="{FF2B5EF4-FFF2-40B4-BE49-F238E27FC236}">
                <a16:creationId xmlns:a16="http://schemas.microsoft.com/office/drawing/2014/main" id="{3C68BC21-525B-D23E-06F7-0847C708A756}"/>
              </a:ext>
            </a:extLst>
          </p:cNvPr>
          <p:cNvSpPr/>
          <p:nvPr/>
        </p:nvSpPr>
        <p:spPr>
          <a:xfrm>
            <a:off x="6500583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Preamble</a:t>
            </a:r>
          </a:p>
        </p:txBody>
      </p:sp>
      <p:sp>
        <p:nvSpPr>
          <p:cNvPr id="272" name="橢圓 271">
            <a:extLst>
              <a:ext uri="{FF2B5EF4-FFF2-40B4-BE49-F238E27FC236}">
                <a16:creationId xmlns:a16="http://schemas.microsoft.com/office/drawing/2014/main" id="{19578A4B-697E-762C-BB2A-15C0EF649A57}"/>
              </a:ext>
            </a:extLst>
          </p:cNvPr>
          <p:cNvSpPr/>
          <p:nvPr/>
        </p:nvSpPr>
        <p:spPr>
          <a:xfrm>
            <a:off x="11555370" y="4924253"/>
            <a:ext cx="142743" cy="1187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3" name="矩形: 圓角化同側角落 23">
            <a:extLst>
              <a:ext uri="{FF2B5EF4-FFF2-40B4-BE49-F238E27FC236}">
                <a16:creationId xmlns:a16="http://schemas.microsoft.com/office/drawing/2014/main" id="{83983C7E-9B8F-D758-EDED-31518D49446E}"/>
              </a:ext>
            </a:extLst>
          </p:cNvPr>
          <p:cNvSpPr/>
          <p:nvPr/>
        </p:nvSpPr>
        <p:spPr>
          <a:xfrm>
            <a:off x="11477367" y="5308229"/>
            <a:ext cx="289773" cy="147255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08330E1-DE24-B94C-E779-A31F4B87209A}"/>
              </a:ext>
            </a:extLst>
          </p:cNvPr>
          <p:cNvSpPr/>
          <p:nvPr/>
        </p:nvSpPr>
        <p:spPr>
          <a:xfrm flipH="1">
            <a:off x="11613982" y="5026004"/>
            <a:ext cx="35795" cy="30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D82CC92C-AFB2-9C06-366C-A408D59FA8CD}"/>
              </a:ext>
            </a:extLst>
          </p:cNvPr>
          <p:cNvGrpSpPr/>
          <p:nvPr/>
        </p:nvGrpSpPr>
        <p:grpSpPr>
          <a:xfrm rot="10800000">
            <a:off x="11729888" y="4694203"/>
            <a:ext cx="275560" cy="576941"/>
            <a:chOff x="11711604" y="2739716"/>
            <a:chExt cx="275560" cy="576941"/>
          </a:xfrm>
        </p:grpSpPr>
        <p:sp>
          <p:nvSpPr>
            <p:cNvPr id="276" name="拱形 275">
              <a:extLst>
                <a:ext uri="{FF2B5EF4-FFF2-40B4-BE49-F238E27FC236}">
                  <a16:creationId xmlns:a16="http://schemas.microsoft.com/office/drawing/2014/main" id="{04494ECE-0F7A-D025-14E5-64ECB3A0C421}"/>
                </a:ext>
              </a:extLst>
            </p:cNvPr>
            <p:cNvSpPr/>
            <p:nvPr/>
          </p:nvSpPr>
          <p:spPr>
            <a:xfrm rot="5400000">
              <a:off x="11667981" y="2961575"/>
              <a:ext cx="220469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7" name="拱形 276">
              <a:extLst>
                <a:ext uri="{FF2B5EF4-FFF2-40B4-BE49-F238E27FC236}">
                  <a16:creationId xmlns:a16="http://schemas.microsoft.com/office/drawing/2014/main" id="{7BD6C373-F727-766A-398A-C09A87047621}"/>
                </a:ext>
              </a:extLst>
            </p:cNvPr>
            <p:cNvSpPr/>
            <p:nvPr/>
          </p:nvSpPr>
          <p:spPr>
            <a:xfrm rot="5400000">
              <a:off x="11628054" y="2963136"/>
              <a:ext cx="432666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8" name="拱形 277">
              <a:extLst>
                <a:ext uri="{FF2B5EF4-FFF2-40B4-BE49-F238E27FC236}">
                  <a16:creationId xmlns:a16="http://schemas.microsoft.com/office/drawing/2014/main" id="{386125C0-CEDC-FFFC-8D88-C3DF298931A3}"/>
                </a:ext>
              </a:extLst>
            </p:cNvPr>
            <p:cNvSpPr/>
            <p:nvPr/>
          </p:nvSpPr>
          <p:spPr>
            <a:xfrm rot="5400000">
              <a:off x="11617823" y="2947317"/>
              <a:ext cx="576941" cy="16174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21AE5EED-C9D5-FB7D-999A-58F7DB4C0F5D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7402505" y="2479156"/>
            <a:ext cx="165160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圓角 17">
            <a:extLst>
              <a:ext uri="{FF2B5EF4-FFF2-40B4-BE49-F238E27FC236}">
                <a16:creationId xmlns:a16="http://schemas.microsoft.com/office/drawing/2014/main" id="{3ECA5282-A6D7-EBAF-BC99-8CA0688FE304}"/>
              </a:ext>
            </a:extLst>
          </p:cNvPr>
          <p:cNvSpPr/>
          <p:nvPr/>
        </p:nvSpPr>
        <p:spPr>
          <a:xfrm>
            <a:off x="7559905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8961D7C0-6340-5D09-6FE2-5E08E2325EEF}"/>
              </a:ext>
            </a:extLst>
          </p:cNvPr>
          <p:cNvGrpSpPr/>
          <p:nvPr/>
        </p:nvGrpSpPr>
        <p:grpSpPr>
          <a:xfrm>
            <a:off x="4729619" y="5040393"/>
            <a:ext cx="341619" cy="573446"/>
            <a:chOff x="4930377" y="4861884"/>
            <a:chExt cx="744592" cy="789989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C8F48F63-21F4-24CB-7CC5-BCD5BED6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F18A3C76-A0D6-91BC-375A-621AE3060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3B432DFB-1526-C044-18C3-0DDB6A404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8D33A6BB-6103-2733-C7B6-CD1DB4DA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62284E41-BE1D-4283-2F8F-F6D25940CD59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25EECC22-8B52-57FA-395D-3F22BE123C69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1FEF4C01-1656-AF2B-02E6-3A68CCDB76CB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9" name="矩形: 圓角 54">
            <a:extLst>
              <a:ext uri="{FF2B5EF4-FFF2-40B4-BE49-F238E27FC236}">
                <a16:creationId xmlns:a16="http://schemas.microsoft.com/office/drawing/2014/main" id="{0F821BB0-836C-775D-DE55-7E851EEF8CFD}"/>
              </a:ext>
            </a:extLst>
          </p:cNvPr>
          <p:cNvSpPr/>
          <p:nvPr/>
        </p:nvSpPr>
        <p:spPr>
          <a:xfrm>
            <a:off x="1143708" y="4876785"/>
            <a:ext cx="915385" cy="97137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</a:t>
            </a:r>
          </a:p>
        </p:txBody>
      </p:sp>
      <p:sp>
        <p:nvSpPr>
          <p:cNvPr id="290" name="矩形: 圓角 62">
            <a:extLst>
              <a:ext uri="{FF2B5EF4-FFF2-40B4-BE49-F238E27FC236}">
                <a16:creationId xmlns:a16="http://schemas.microsoft.com/office/drawing/2014/main" id="{D5E17B93-10AC-93E0-3F49-4564BD77732F}"/>
              </a:ext>
            </a:extLst>
          </p:cNvPr>
          <p:cNvSpPr/>
          <p:nvPr/>
        </p:nvSpPr>
        <p:spPr>
          <a:xfrm>
            <a:off x="5038653" y="4842539"/>
            <a:ext cx="998958" cy="9757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Parallel to Serial</a:t>
            </a:r>
          </a:p>
        </p:txBody>
      </p:sp>
      <p:pic>
        <p:nvPicPr>
          <p:cNvPr id="291" name="圖片 290">
            <a:extLst>
              <a:ext uri="{FF2B5EF4-FFF2-40B4-BE49-F238E27FC236}">
                <a16:creationId xmlns:a16="http://schemas.microsoft.com/office/drawing/2014/main" id="{FC08A4FC-5F3F-1774-086A-44A2AEBDCA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58558" y="5187757"/>
            <a:ext cx="828120" cy="240943"/>
          </a:xfrm>
          <a:prstGeom prst="rect">
            <a:avLst/>
          </a:prstGeom>
        </p:spPr>
      </p:pic>
      <p:sp>
        <p:nvSpPr>
          <p:cNvPr id="292" name="矩形: 圓角 78">
            <a:extLst>
              <a:ext uri="{FF2B5EF4-FFF2-40B4-BE49-F238E27FC236}">
                <a16:creationId xmlns:a16="http://schemas.microsoft.com/office/drawing/2014/main" id="{E74EDA61-DC81-BAB1-6836-7E2FBC8B107F}"/>
              </a:ext>
            </a:extLst>
          </p:cNvPr>
          <p:cNvSpPr/>
          <p:nvPr/>
        </p:nvSpPr>
        <p:spPr>
          <a:xfrm>
            <a:off x="6339496" y="4857858"/>
            <a:ext cx="1010394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Chanel Estimation(CFO)</a:t>
            </a:r>
          </a:p>
        </p:txBody>
      </p:sp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1509918"/>
            <a:ext cx="3695209" cy="4329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18557" y="6049743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 smtClean="0">
                <a:latin typeface="+mn-ea"/>
              </a:rPr>
              <a:t>[4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 smtClean="0">
                <a:latin typeface="+mn-ea"/>
              </a:rPr>
              <a:t>[5]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1023</Words>
  <Application>Microsoft Office PowerPoint</Application>
  <PresentationFormat>寬螢幕</PresentationFormat>
  <Paragraphs>172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王漢宗特黑體繁</vt:lpstr>
      <vt:lpstr>王漢宗綜藝體繁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Segoe UI</vt:lpstr>
      <vt:lpstr>Wingdings 3</vt:lpstr>
      <vt:lpstr>標楷體</vt:lpstr>
      <vt:lpstr>絲縷</vt:lpstr>
      <vt:lpstr>以 SDR 實現 OTSM 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55</cp:revision>
  <dcterms:created xsi:type="dcterms:W3CDTF">2024-04-14T09:41:39Z</dcterms:created>
  <dcterms:modified xsi:type="dcterms:W3CDTF">2024-04-18T09:35:21Z</dcterms:modified>
</cp:coreProperties>
</file>