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09"/>
  </p:notesMasterIdLst>
  <p:handoutMasterIdLst>
    <p:handoutMasterId r:id="rId110"/>
  </p:handoutMasterIdLst>
  <p:sldIdLst>
    <p:sldId id="412" r:id="rId2"/>
    <p:sldId id="337" r:id="rId3"/>
    <p:sldId id="311" r:id="rId4"/>
    <p:sldId id="312" r:id="rId5"/>
    <p:sldId id="339" r:id="rId6"/>
    <p:sldId id="313" r:id="rId7"/>
    <p:sldId id="343" r:id="rId8"/>
    <p:sldId id="344" r:id="rId9"/>
    <p:sldId id="345" r:id="rId10"/>
    <p:sldId id="436" r:id="rId11"/>
    <p:sldId id="413" r:id="rId12"/>
    <p:sldId id="314" r:id="rId13"/>
    <p:sldId id="315" r:id="rId14"/>
    <p:sldId id="316" r:id="rId15"/>
    <p:sldId id="317" r:id="rId16"/>
    <p:sldId id="437" r:id="rId17"/>
    <p:sldId id="318" r:id="rId18"/>
    <p:sldId id="319" r:id="rId19"/>
    <p:sldId id="414" r:id="rId20"/>
    <p:sldId id="341" r:id="rId21"/>
    <p:sldId id="347" r:id="rId22"/>
    <p:sldId id="320" r:id="rId23"/>
    <p:sldId id="321" r:id="rId24"/>
    <p:sldId id="322" r:id="rId25"/>
    <p:sldId id="348" r:id="rId26"/>
    <p:sldId id="349" r:id="rId27"/>
    <p:sldId id="350" r:id="rId28"/>
    <p:sldId id="351" r:id="rId29"/>
    <p:sldId id="352" r:id="rId30"/>
    <p:sldId id="340" r:id="rId31"/>
    <p:sldId id="323" r:id="rId32"/>
    <p:sldId id="326" r:id="rId33"/>
    <p:sldId id="415" r:id="rId34"/>
    <p:sldId id="416" r:id="rId35"/>
    <p:sldId id="327" r:id="rId36"/>
    <p:sldId id="353" r:id="rId37"/>
    <p:sldId id="354" r:id="rId38"/>
    <p:sldId id="355" r:id="rId39"/>
    <p:sldId id="356" r:id="rId40"/>
    <p:sldId id="417" r:id="rId41"/>
    <p:sldId id="357" r:id="rId42"/>
    <p:sldId id="358" r:id="rId43"/>
    <p:sldId id="359" r:id="rId44"/>
    <p:sldId id="418" r:id="rId45"/>
    <p:sldId id="419" r:id="rId46"/>
    <p:sldId id="360" r:id="rId47"/>
    <p:sldId id="361" r:id="rId48"/>
    <p:sldId id="362" r:id="rId49"/>
    <p:sldId id="363" r:id="rId50"/>
    <p:sldId id="376" r:id="rId51"/>
    <p:sldId id="330"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7" r:id="rId65"/>
    <p:sldId id="420" r:id="rId66"/>
    <p:sldId id="378" r:id="rId67"/>
    <p:sldId id="382" r:id="rId68"/>
    <p:sldId id="383" r:id="rId69"/>
    <p:sldId id="384" r:id="rId70"/>
    <p:sldId id="385" r:id="rId71"/>
    <p:sldId id="386" r:id="rId72"/>
    <p:sldId id="387" r:id="rId73"/>
    <p:sldId id="421" r:id="rId74"/>
    <p:sldId id="422" r:id="rId75"/>
    <p:sldId id="423" r:id="rId76"/>
    <p:sldId id="424" r:id="rId77"/>
    <p:sldId id="425" r:id="rId78"/>
    <p:sldId id="426" r:id="rId79"/>
    <p:sldId id="427" r:id="rId80"/>
    <p:sldId id="428" r:id="rId81"/>
    <p:sldId id="429" r:id="rId82"/>
    <p:sldId id="430" r:id="rId83"/>
    <p:sldId id="431" r:id="rId84"/>
    <p:sldId id="432" r:id="rId85"/>
    <p:sldId id="433" r:id="rId86"/>
    <p:sldId id="388" r:id="rId87"/>
    <p:sldId id="389" r:id="rId88"/>
    <p:sldId id="390" r:id="rId89"/>
    <p:sldId id="393" r:id="rId90"/>
    <p:sldId id="394" r:id="rId91"/>
    <p:sldId id="404" r:id="rId92"/>
    <p:sldId id="405" r:id="rId93"/>
    <p:sldId id="395" r:id="rId94"/>
    <p:sldId id="434" r:id="rId95"/>
    <p:sldId id="435" r:id="rId96"/>
    <p:sldId id="406" r:id="rId97"/>
    <p:sldId id="438" r:id="rId98"/>
    <p:sldId id="397" r:id="rId99"/>
    <p:sldId id="398" r:id="rId100"/>
    <p:sldId id="399" r:id="rId101"/>
    <p:sldId id="407" r:id="rId102"/>
    <p:sldId id="400" r:id="rId103"/>
    <p:sldId id="401" r:id="rId104"/>
    <p:sldId id="402" r:id="rId105"/>
    <p:sldId id="408" r:id="rId106"/>
    <p:sldId id="409" r:id="rId107"/>
    <p:sldId id="403" r:id="rId10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A5D00"/>
    <a:srgbClr val="28523F"/>
    <a:srgbClr val="00FF00"/>
    <a:srgbClr val="800000"/>
    <a:srgbClr val="9900CC"/>
    <a:srgbClr val="6600CC"/>
    <a:srgbClr val="FF0000"/>
    <a:srgbClr val="000000"/>
    <a:srgbClr val="FF33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5774" autoAdjust="0"/>
  </p:normalViewPr>
  <p:slideViewPr>
    <p:cSldViewPr snapToGrid="0">
      <p:cViewPr varScale="1">
        <p:scale>
          <a:sx n="52" d="100"/>
          <a:sy n="52" d="100"/>
        </p:scale>
        <p:origin x="1824" y="78"/>
      </p:cViewPr>
      <p:guideLst>
        <p:guide orient="horz" pos="2880"/>
        <p:guide pos="216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68"/>
    </p:cViewPr>
  </p:sorterViewPr>
  <p:notesViewPr>
    <p:cSldViewPr snapToGrid="0">
      <p:cViewPr varScale="1">
        <p:scale>
          <a:sx n="41" d="100"/>
          <a:sy n="41" d="100"/>
        </p:scale>
        <p:origin x="-147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image" Target="../media/image10.wmf"/><Relationship Id="rId4"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7B9C9059-90BB-4536-AB0D-AD9D273CC0C9}" type="slidenum">
              <a:rPr lang="en-US" altLang="zh-CN"/>
              <a:pPr/>
              <a:t>‹#›</a:t>
            </a:fld>
            <a:endParaRPr lang="en-US" altLang="zh-CN"/>
          </a:p>
        </p:txBody>
      </p:sp>
    </p:spTree>
    <p:extLst>
      <p:ext uri="{BB962C8B-B14F-4D97-AF65-F5344CB8AC3E}">
        <p14:creationId xmlns:p14="http://schemas.microsoft.com/office/powerpoint/2010/main" val="569990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40560626-592B-40C1-9902-0A173CEA4AB7}" type="slidenum">
              <a:rPr lang="en-US" altLang="zh-CN"/>
              <a:pPr/>
              <a:t>‹#›</a:t>
            </a:fld>
            <a:endParaRPr lang="en-US" altLang="zh-CN"/>
          </a:p>
        </p:txBody>
      </p:sp>
    </p:spTree>
    <p:extLst>
      <p:ext uri="{BB962C8B-B14F-4D97-AF65-F5344CB8AC3E}">
        <p14:creationId xmlns:p14="http://schemas.microsoft.com/office/powerpoint/2010/main" val="4236769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图灵奖获得者</a:t>
            </a:r>
            <a:r>
              <a:rPr lang="en-US" altLang="zh-CN" sz="1200" b="0" i="0" kern="1200" dirty="0" smtClean="0">
                <a:solidFill>
                  <a:schemeClr val="tx1"/>
                </a:solidFill>
                <a:effectLst/>
                <a:latin typeface="Times New Roman" pitchFamily="18" charset="0"/>
                <a:ea typeface="宋体" pitchFamily="2" charset="-122"/>
                <a:cs typeface="+mn-cs"/>
              </a:rPr>
              <a:t>N.Wirth</a:t>
            </a:r>
            <a:r>
              <a:rPr lang="zh-CN" altLang="en-US" sz="1200" b="0" i="0" kern="1200" dirty="0" smtClean="0">
                <a:solidFill>
                  <a:schemeClr val="tx1"/>
                </a:solidFill>
                <a:effectLst/>
                <a:latin typeface="Times New Roman" pitchFamily="18" charset="0"/>
                <a:ea typeface="宋体" pitchFamily="2" charset="-122"/>
                <a:cs typeface="+mn-cs"/>
              </a:rPr>
              <a:t>写了一本经典著作“程序</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算法</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数据结构”</a:t>
            </a:r>
            <a:endParaRPr lang="zh-CN" altLang="en-US" dirty="0"/>
          </a:p>
        </p:txBody>
      </p:sp>
      <p:sp>
        <p:nvSpPr>
          <p:cNvPr id="4" name="灯片编号占位符 3"/>
          <p:cNvSpPr>
            <a:spLocks noGrp="1"/>
          </p:cNvSpPr>
          <p:nvPr>
            <p:ph type="sldNum" sz="quarter" idx="10"/>
          </p:nvPr>
        </p:nvSpPr>
        <p:spPr/>
        <p:txBody>
          <a:bodyPr/>
          <a:lstStyle/>
          <a:p>
            <a:fld id="{40560626-592B-40C1-9902-0A173CEA4AB7}" type="slidenum">
              <a:rPr lang="en-US" altLang="zh-CN" smtClean="0"/>
              <a:pPr/>
              <a:t>9</a:t>
            </a:fld>
            <a:endParaRPr lang="en-US" altLang="zh-CN"/>
          </a:p>
        </p:txBody>
      </p:sp>
    </p:spTree>
    <p:extLst>
      <p:ext uri="{BB962C8B-B14F-4D97-AF65-F5344CB8AC3E}">
        <p14:creationId xmlns:p14="http://schemas.microsoft.com/office/powerpoint/2010/main" val="1311639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06397-2F9B-4AE4-8EDD-8F2DE9780B9D}" type="slidenum">
              <a:rPr lang="en-US" altLang="zh-CN"/>
              <a:pPr/>
              <a:t>73</a:t>
            </a:fld>
            <a:endParaRPr lang="en-US" altLang="zh-CN"/>
          </a:p>
        </p:txBody>
      </p:sp>
      <p:sp>
        <p:nvSpPr>
          <p:cNvPr id="220162"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spcAft>
                <a:spcPct val="75000"/>
              </a:spcAft>
            </a:pPr>
            <a:r>
              <a:rPr lang="en-US" altLang="zh-CN" dirty="0"/>
              <a:t>This is an example of a small method which simply writes the square root of a number.  The number is given as a parameter to the method, called x.   For example, if we call writeSqrt(9), then we would expect the method to print 3 (which is the square root of 9).</a:t>
            </a:r>
          </a:p>
          <a:p>
            <a:pPr>
              <a:spcAft>
                <a:spcPct val="75000"/>
              </a:spcAft>
            </a:pPr>
            <a:r>
              <a:rPr lang="en-US" altLang="zh-CN" dirty="0"/>
              <a:t>What needs to be true in order for this method to successfully carry out its work?  Since negative numbers don't have a square root, we need to ensure that the argument, x, is not negative.  This requirement is expressed in the precondition:</a:t>
            </a:r>
          </a:p>
          <a:p>
            <a:pPr>
              <a:spcAft>
                <a:spcPct val="75000"/>
              </a:spcAft>
            </a:pPr>
            <a:r>
              <a:rPr lang="en-US" altLang="zh-CN" dirty="0"/>
              <a:t>        Precondition: x  &gt;=  0.</a:t>
            </a:r>
          </a:p>
          <a:p>
            <a:pPr>
              <a:spcAft>
                <a:spcPct val="75000"/>
              </a:spcAft>
            </a:pPr>
            <a:r>
              <a:rPr lang="en-US" altLang="zh-CN" dirty="0"/>
              <a:t>The postcondition is simply a statement expressing what work has been accomplished by the method.  This work might involve reading or writing data, changing the values of variable parameters, or other actions.</a:t>
            </a:r>
          </a:p>
          <a:p>
            <a:pPr>
              <a:spcAft>
                <a:spcPct val="75000"/>
              </a:spcAft>
            </a:pPr>
            <a:r>
              <a:rPr lang="en-US" altLang="zh-CN" dirty="0"/>
              <a:t>Notice that the information shown on this slide is enough for you to </a:t>
            </a:r>
            <a:r>
              <a:rPr lang="en-US" altLang="zh-CN" u="sng" dirty="0"/>
              <a:t>use</a:t>
            </a:r>
            <a:r>
              <a:rPr lang="en-US" altLang="zh-CN" dirty="0"/>
              <a:t> the method.  You don't need to know what occurs in the method body.</a:t>
            </a:r>
          </a:p>
        </p:txBody>
      </p:sp>
      <p:sp>
        <p:nvSpPr>
          <p:cNvPr id="220163"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455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5579E-0254-4335-92B5-0F732F9DDF7E}" type="slidenum">
              <a:rPr lang="en-US" altLang="zh-CN"/>
              <a:pPr/>
              <a:t>74</a:t>
            </a:fld>
            <a:endParaRPr lang="en-US" altLang="zh-CN"/>
          </a:p>
        </p:txBody>
      </p:sp>
      <p:sp>
        <p:nvSpPr>
          <p:cNvPr id="222210"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The precondition and postcondition are not actually part of the program. It is common to place the precondition/postcondition pair in a comment immediately before the method's implementation. If the comments are written use a format called Javadoc, then Java can automatically create documentation for your work, similar to the documentation shown in the textbook.</a:t>
            </a:r>
          </a:p>
        </p:txBody>
      </p:sp>
      <p:sp>
        <p:nvSpPr>
          <p:cNvPr id="222211"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66661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D2A02-443D-44EE-BFAD-8A74C177F202}" type="slidenum">
              <a:rPr lang="en-US" altLang="zh-CN"/>
              <a:pPr/>
              <a:t>75</a:t>
            </a:fld>
            <a:endParaRPr lang="en-US" altLang="zh-CN"/>
          </a:p>
        </p:txBody>
      </p:sp>
      <p:sp>
        <p:nvSpPr>
          <p:cNvPr id="224258"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Here again you see the precondition of the example.  The right way to read this is as a warning that says: "Watch Out!  This method requires that x is greater than or equal to zero.  If you violate this condition, then the results are totally unpredictable."</a:t>
            </a:r>
          </a:p>
        </p:txBody>
      </p:sp>
      <p:sp>
        <p:nvSpPr>
          <p:cNvPr id="224259"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64072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2F7AD-FC32-4DD8-8508-06F27D35F4B8}" type="slidenum">
              <a:rPr lang="en-US" altLang="zh-CN"/>
              <a:pPr/>
              <a:t>76</a:t>
            </a:fld>
            <a:endParaRPr lang="en-US" altLang="zh-CN"/>
          </a:p>
        </p:txBody>
      </p:sp>
      <p:sp>
        <p:nvSpPr>
          <p:cNvPr id="226306"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So, here are three possible method calls.  Two of the calls meet the precondition and have predictable results.  In one of the calls, the precondition fails, and the result of the method call is unpredictable. </a:t>
            </a:r>
          </a:p>
          <a:p>
            <a:endParaRPr lang="en-US" altLang="zh-CN"/>
          </a:p>
          <a:p>
            <a:r>
              <a:rPr lang="en-US" altLang="zh-CN"/>
              <a:t>Which method call is the trouble maker?</a:t>
            </a:r>
          </a:p>
        </p:txBody>
      </p:sp>
      <p:sp>
        <p:nvSpPr>
          <p:cNvPr id="226307"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69282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4C48-56BE-43AF-BD71-3D6F5C3C90E2}" type="slidenum">
              <a:rPr lang="en-US" altLang="zh-CN"/>
              <a:pPr/>
              <a:t>77</a:t>
            </a:fld>
            <a:endParaRPr lang="en-US" altLang="zh-CN"/>
          </a:p>
        </p:txBody>
      </p:sp>
      <p:sp>
        <p:nvSpPr>
          <p:cNvPr id="228354"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The second and third method calls are fine.  The second call has an argument of zero, but that's acceptable since the precondition only requires that x is greater than </a:t>
            </a:r>
            <a:r>
              <a:rPr lang="en-US" altLang="zh-CN" u="sng"/>
              <a:t>or equal to</a:t>
            </a:r>
            <a:r>
              <a:rPr lang="en-US" altLang="zh-CN"/>
              <a:t> zero.</a:t>
            </a:r>
          </a:p>
        </p:txBody>
      </p:sp>
      <p:sp>
        <p:nvSpPr>
          <p:cNvPr id="228355"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57206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C2248-2E45-4AAE-BF2C-464A9E3FED8D}" type="slidenum">
              <a:rPr lang="en-US" altLang="zh-CN"/>
              <a:pPr/>
              <a:t>78</a:t>
            </a:fld>
            <a:endParaRPr lang="en-US" altLang="zh-CN"/>
          </a:p>
        </p:txBody>
      </p:sp>
      <p:sp>
        <p:nvSpPr>
          <p:cNvPr id="230402"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But the first method call causes trouble.  This method call, which violates the precondition, must never be made by a program.  In a few minutes you'll see exactly how much trouble can arise from such a violation.  For now, just take my word, </a:t>
            </a:r>
            <a:r>
              <a:rPr lang="en-US" altLang="zh-CN" u="sng"/>
              <a:t>do not violate preconditions</a:t>
            </a:r>
            <a:r>
              <a:rPr lang="en-US" altLang="zh-CN"/>
              <a:t>.</a:t>
            </a:r>
          </a:p>
        </p:txBody>
      </p:sp>
      <p:sp>
        <p:nvSpPr>
          <p:cNvPr id="230403"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01097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07289-1132-408C-B1F6-77A0967E5FF6}" type="slidenum">
              <a:rPr lang="en-US" altLang="zh-CN"/>
              <a:pPr/>
              <a:t>79</a:t>
            </a:fld>
            <a:endParaRPr lang="en-US" altLang="zh-CN"/>
          </a:p>
        </p:txBody>
      </p:sp>
      <p:sp>
        <p:nvSpPr>
          <p:cNvPr id="232450"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Before we continue, take one more quick look at the postcondition: As you know, it states what the method will accomplish between the time the method starts executing and the time the method finishes executing.  </a:t>
            </a:r>
          </a:p>
          <a:p>
            <a:endParaRPr lang="en-US" altLang="zh-CN"/>
          </a:p>
          <a:p>
            <a:r>
              <a:rPr lang="en-US" altLang="zh-CN"/>
              <a:t>One more important point which isn't written on the slide:  Provided that the precondition is valid, then the method is also required to finish executing.  Infinite loops are not permitted, and neither is crashing the computer.</a:t>
            </a:r>
          </a:p>
        </p:txBody>
      </p:sp>
      <p:sp>
        <p:nvSpPr>
          <p:cNvPr id="232451"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3824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0A0EA-38A7-4526-845E-9ACAF8528A01}" type="slidenum">
              <a:rPr lang="en-US" altLang="zh-CN"/>
              <a:pPr/>
              <a:t>80</a:t>
            </a:fld>
            <a:endParaRPr lang="en-US" altLang="zh-CN"/>
          </a:p>
        </p:txBody>
      </p:sp>
      <p:sp>
        <p:nvSpPr>
          <p:cNvPr id="234498"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Here's one more example, which demonstrates how you can use ordinary English to express the precondition and postcondition.</a:t>
            </a:r>
          </a:p>
          <a:p>
            <a:endParaRPr lang="en-US" altLang="zh-CN"/>
          </a:p>
          <a:p>
            <a:r>
              <a:rPr lang="en-US" altLang="zh-CN"/>
              <a:t>The writing of these expressions should be clear and concise.  The goal is to communicate to another programmer two things:</a:t>
            </a:r>
          </a:p>
          <a:p>
            <a:r>
              <a:rPr lang="en-US" altLang="zh-CN"/>
              <a:t>1. What must be true in order for that programmer to use the method; and</a:t>
            </a:r>
          </a:p>
          <a:p>
            <a:r>
              <a:rPr lang="en-US" altLang="zh-CN"/>
              <a:t>2. What work the method will accomplish.</a:t>
            </a:r>
          </a:p>
          <a:p>
            <a:endParaRPr lang="en-US" altLang="zh-CN"/>
          </a:p>
          <a:p>
            <a:r>
              <a:rPr lang="en-US" altLang="zh-CN"/>
              <a:t>In this example, the "work accomplished" is nothing more than computing a value which the method returns.  Again, notice that there is enough information for you to use the method without knowing a thing about the implementation details.</a:t>
            </a:r>
          </a:p>
        </p:txBody>
      </p:sp>
      <p:sp>
        <p:nvSpPr>
          <p:cNvPr id="234499"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89530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C0D9B-8AE8-4738-9607-57D2F4B47361}" type="slidenum">
              <a:rPr lang="en-US" altLang="zh-CN"/>
              <a:pPr/>
              <a:t>81</a:t>
            </a:fld>
            <a:endParaRPr lang="en-US" altLang="zh-CN"/>
          </a:p>
        </p:txBody>
      </p:sp>
      <p:sp>
        <p:nvSpPr>
          <p:cNvPr id="236546"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Another quick quiz: What values will these method calls return? If you think this is a "trick question" you are right. . .</a:t>
            </a:r>
          </a:p>
        </p:txBody>
      </p:sp>
      <p:sp>
        <p:nvSpPr>
          <p:cNvPr id="236547"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14863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32C57-BB0D-4121-A036-53B2DB8A8362}" type="slidenum">
              <a:rPr lang="en-US" altLang="zh-CN"/>
              <a:pPr/>
              <a:t>82</a:t>
            </a:fld>
            <a:endParaRPr lang="en-US" altLang="zh-CN"/>
          </a:p>
        </p:txBody>
      </p:sp>
      <p:sp>
        <p:nvSpPr>
          <p:cNvPr id="238594"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The first two method calls are fine, returning </a:t>
            </a:r>
            <a:r>
              <a:rPr lang="en-US" altLang="zh-CN" u="sng"/>
              <a:t>true</a:t>
            </a:r>
            <a:r>
              <a:rPr lang="en-US" altLang="zh-CN"/>
              <a:t> (since 'A' is a vowel) and </a:t>
            </a:r>
            <a:r>
              <a:rPr lang="en-US" altLang="zh-CN" u="sng"/>
              <a:t>false</a:t>
            </a:r>
            <a:r>
              <a:rPr lang="en-US" altLang="zh-CN"/>
              <a:t> since 'Z' is not a vowel.</a:t>
            </a:r>
          </a:p>
          <a:p>
            <a:endParaRPr lang="en-US" altLang="zh-CN"/>
          </a:p>
          <a:p>
            <a:r>
              <a:rPr lang="en-US" altLang="zh-CN"/>
              <a:t>But the third method call might return true, or it might return false, nobody really knows since the precondition has been violated.</a:t>
            </a:r>
          </a:p>
          <a:p>
            <a:endParaRPr lang="en-US" altLang="zh-CN"/>
          </a:p>
          <a:p>
            <a:r>
              <a:rPr lang="en-US" altLang="zh-CN"/>
              <a:t>In fact, the situation is worse than that.  Recall that I said to </a:t>
            </a:r>
            <a:r>
              <a:rPr lang="en-US" altLang="zh-CN" u="sng"/>
              <a:t>never violate a precondition</a:t>
            </a:r>
            <a:r>
              <a:rPr lang="en-US" altLang="zh-CN"/>
              <a:t>. The reason is that the result of violating a precondition is </a:t>
            </a:r>
            <a:r>
              <a:rPr lang="en-US" altLang="zh-CN" u="sng"/>
              <a:t>totally unpredictable</a:t>
            </a:r>
            <a:r>
              <a:rPr lang="en-US" altLang="zh-CN"/>
              <a:t>, including the possibility of . . .</a:t>
            </a:r>
          </a:p>
        </p:txBody>
      </p:sp>
      <p:sp>
        <p:nvSpPr>
          <p:cNvPr id="238595"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6524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C0209DC-A4D1-43C2-AD95-60DEA290C6B5}" type="slidenum">
              <a:rPr lang="en-US" altLang="zh-CN"/>
              <a:pPr/>
              <a:t>11</a:t>
            </a:fld>
            <a:endParaRPr lang="en-US" altLang="zh-CN"/>
          </a:p>
        </p:txBody>
      </p:sp>
      <p:sp>
        <p:nvSpPr>
          <p:cNvPr id="195586" name="幻灯片图像占位符 1"/>
          <p:cNvSpPr>
            <a:spLocks noGrp="1" noRot="1" noChangeAspect="1" noTextEdit="1"/>
          </p:cNvSpPr>
          <p:nvPr>
            <p:ph type="sldImg"/>
          </p:nvPr>
        </p:nvSpPr>
        <p:spPr>
          <a:ln/>
        </p:spPr>
      </p:sp>
      <p:sp>
        <p:nvSpPr>
          <p:cNvPr id="195587" name="备注占位符 2"/>
          <p:cNvSpPr>
            <a:spLocks noGrp="1"/>
          </p:cNvSpPr>
          <p:nvPr>
            <p:ph type="body" idx="1"/>
          </p:nvPr>
        </p:nvSpPr>
        <p:spPr>
          <a:xfrm>
            <a:off x="685800" y="4343400"/>
            <a:ext cx="5486400" cy="4114800"/>
          </a:xfrm>
        </p:spPr>
        <p:txBody>
          <a:bodyPr/>
          <a:lstStyle/>
          <a:p>
            <a:endParaRPr lang="zh-CN" altLang="zh-CN"/>
          </a:p>
        </p:txBody>
      </p:sp>
      <p:sp>
        <p:nvSpPr>
          <p:cNvPr id="195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4ACD6633-5915-4B0A-9D64-21E4D401E8B3}" type="slidenum">
              <a:rPr kumimoji="0" lang="zh-TW" altLang="en-US" sz="1200">
                <a:ea typeface="PMingLiU" pitchFamily="18" charset="-120"/>
              </a:rPr>
              <a:pPr algn="r" eaLnBrk="1" hangingPunct="1"/>
              <a:t>11</a:t>
            </a:fld>
            <a:endParaRPr kumimoji="0" lang="en-US" altLang="zh-TW" sz="1200">
              <a:ea typeface="PMingLiU" pitchFamily="18" charset="-120"/>
            </a:endParaRPr>
          </a:p>
        </p:txBody>
      </p:sp>
    </p:spTree>
    <p:extLst>
      <p:ext uri="{BB962C8B-B14F-4D97-AF65-F5344CB8AC3E}">
        <p14:creationId xmlns:p14="http://schemas.microsoft.com/office/powerpoint/2010/main" val="705302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9E641-459D-4533-9E54-74CB213BF994}" type="slidenum">
              <a:rPr lang="en-US" altLang="zh-CN"/>
              <a:pPr/>
              <a:t>83</a:t>
            </a:fld>
            <a:endParaRPr lang="en-US" altLang="zh-CN"/>
          </a:p>
        </p:txBody>
      </p:sp>
      <p:sp>
        <p:nvSpPr>
          <p:cNvPr id="240642"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 . . crashing the computer.</a:t>
            </a:r>
          </a:p>
          <a:p>
            <a:endParaRPr lang="en-US" altLang="zh-CN"/>
          </a:p>
          <a:p>
            <a:r>
              <a:rPr lang="en-US" altLang="zh-CN"/>
              <a:t>Now, if I had written the isVowel method, and the argument was a question mark,  I would try to not crash the machine, I would try to not destroy files on the hard drive, I would try my best to not cause power outages across New York.  But you never know for sure.</a:t>
            </a:r>
          </a:p>
        </p:txBody>
      </p:sp>
      <p:sp>
        <p:nvSpPr>
          <p:cNvPr id="240643"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891066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A929C-DD33-4822-90FD-77286565945B}" type="slidenum">
              <a:rPr lang="en-US" altLang="zh-CN"/>
              <a:pPr/>
              <a:t>84</a:t>
            </a:fld>
            <a:endParaRPr lang="en-US" altLang="zh-CN"/>
          </a:p>
        </p:txBody>
      </p:sp>
      <p:sp>
        <p:nvSpPr>
          <p:cNvPr id="242690"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And such detections can also avoid disasters.</a:t>
            </a:r>
          </a:p>
        </p:txBody>
      </p:sp>
      <p:sp>
        <p:nvSpPr>
          <p:cNvPr id="242691"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25728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41CFF-85B8-4714-AB2F-4E6C9A51C7D4}" type="slidenum">
              <a:rPr lang="en-US" altLang="zh-CN"/>
              <a:pPr/>
              <a:t>85</a:t>
            </a:fld>
            <a:endParaRPr lang="en-US" altLang="zh-CN"/>
          </a:p>
        </p:txBody>
      </p:sp>
      <p:sp>
        <p:nvSpPr>
          <p:cNvPr id="244738"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Here's an example of how you would write a friendly method which detects when its precondition is violated.  There is no need for anything fancy when the precondition fails: just print an informative error message and halt the program.  In this example, I have used the Java technique of throwing an IllegalArgumentExpression. If the boolean expression is false, then the statementdoes nothing. But if the expression is true, then we have a violation of the precondition and an IllegalArgumentException is thrown. This usually prints a message and halts the program. You can read about the full details of throwing an exception in Section 1.1 of the text.</a:t>
            </a:r>
          </a:p>
        </p:txBody>
      </p:sp>
      <p:sp>
        <p:nvSpPr>
          <p:cNvPr id="244739"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85883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6386B-D10C-46BE-B100-4478294DAB53}" type="slidenum">
              <a:rPr lang="en-US" altLang="zh-CN"/>
              <a:pPr/>
              <a:t>94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91952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860D0-D8D1-45C2-B6CB-4059568FB53E}" type="slidenum">
              <a:rPr lang="en-US" altLang="zh-CN"/>
              <a:pPr/>
              <a:t>95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384477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0C4F41-40EC-4483-8496-744126579A06}" type="slidenum">
              <a:rPr lang="en-US" altLang="zh-CN"/>
              <a:pPr/>
              <a:t>19</a:t>
            </a:fld>
            <a:endParaRPr lang="en-US" altLang="zh-CN"/>
          </a:p>
        </p:txBody>
      </p:sp>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xfrm>
            <a:off x="685800" y="4343400"/>
            <a:ext cx="5486400" cy="4114800"/>
          </a:xfrm>
        </p:spPr>
        <p:txBody>
          <a:bodyPr/>
          <a:lstStyle/>
          <a:p>
            <a:endParaRPr lang="zh-CN" altLang="zh-CN"/>
          </a:p>
        </p:txBody>
      </p:sp>
      <p:sp>
        <p:nvSpPr>
          <p:cNvPr id="1976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B593147F-A22A-4DAB-91E3-4707F049DBA2}" type="slidenum">
              <a:rPr kumimoji="0" lang="zh-TW" altLang="en-US" sz="1200">
                <a:ea typeface="PMingLiU" pitchFamily="18" charset="-120"/>
              </a:rPr>
              <a:pPr algn="r" eaLnBrk="1" hangingPunct="1"/>
              <a:t>19</a:t>
            </a:fld>
            <a:endParaRPr kumimoji="0" lang="en-US" altLang="zh-TW" sz="1200">
              <a:ea typeface="PMingLiU" pitchFamily="18" charset="-120"/>
            </a:endParaRPr>
          </a:p>
        </p:txBody>
      </p:sp>
    </p:spTree>
    <p:extLst>
      <p:ext uri="{BB962C8B-B14F-4D97-AF65-F5344CB8AC3E}">
        <p14:creationId xmlns:p14="http://schemas.microsoft.com/office/powerpoint/2010/main" val="89238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42B5F-6D3E-4660-91C1-372D4BA3758E}" type="slidenum">
              <a:rPr lang="en-US" altLang="zh-CN"/>
              <a:pPr/>
              <a:t>33</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pPr>
              <a:lnSpc>
                <a:spcPct val="110000"/>
              </a:lnSpc>
            </a:pPr>
            <a:r>
              <a:rPr lang="zh-CN" altLang="en-US"/>
              <a:t>设</a:t>
            </a:r>
            <a:r>
              <a:rPr lang="en-US" altLang="zh-CN" i="1"/>
              <a:t>L</a:t>
            </a:r>
            <a:r>
              <a:rPr lang="en-US" altLang="zh-CN"/>
              <a:t>=( </a:t>
            </a:r>
            <a:r>
              <a:rPr lang="en-US" altLang="zh-CN" i="1"/>
              <a:t>N</a:t>
            </a:r>
            <a:r>
              <a:rPr lang="en-US" altLang="zh-CN"/>
              <a:t>, </a:t>
            </a:r>
            <a:r>
              <a:rPr lang="en-US" altLang="zh-CN" i="1"/>
              <a:t>R </a:t>
            </a:r>
            <a:r>
              <a:rPr lang="en-US" altLang="zh-CN"/>
              <a:t>)</a:t>
            </a:r>
            <a:r>
              <a:rPr lang="zh-CN" altLang="en-US"/>
              <a:t>是一个逻辑结构，</a:t>
            </a:r>
            <a:r>
              <a:rPr lang="en-US" altLang="zh-CN" i="1"/>
              <a:t>R</a:t>
            </a:r>
            <a:r>
              <a:rPr lang="en-US" altLang="zh-CN"/>
              <a:t>={ </a:t>
            </a:r>
            <a:r>
              <a:rPr lang="en-US" altLang="zh-CN" i="1"/>
              <a:t>r </a:t>
            </a:r>
            <a:r>
              <a:rPr lang="en-US" altLang="zh-CN"/>
              <a:t>}</a:t>
            </a:r>
            <a:r>
              <a:rPr lang="zh-CN" altLang="en-US"/>
              <a:t>，</a:t>
            </a:r>
            <a:br>
              <a:rPr lang="zh-CN" altLang="en-US"/>
            </a:br>
            <a:r>
              <a:rPr lang="zh-CN" altLang="en-US"/>
              <a:t>若</a:t>
            </a:r>
            <a:r>
              <a:rPr lang="en-US" altLang="zh-CN" i="1"/>
              <a:t>a</a:t>
            </a:r>
            <a:r>
              <a:rPr lang="en-US" altLang="zh-CN"/>
              <a:t>, </a:t>
            </a:r>
            <a:r>
              <a:rPr lang="en-US" altLang="zh-CN" i="1"/>
              <a:t>b</a:t>
            </a:r>
            <a:r>
              <a:rPr lang="en-US" altLang="zh-CN"/>
              <a:t>∈</a:t>
            </a:r>
            <a:r>
              <a:rPr lang="en-US" altLang="zh-CN" i="1"/>
              <a:t>N</a:t>
            </a:r>
            <a:r>
              <a:rPr lang="zh-CN" altLang="en-US"/>
              <a:t>，且关系</a:t>
            </a:r>
            <a:r>
              <a:rPr lang="en-US" altLang="zh-CN"/>
              <a:t>( </a:t>
            </a:r>
            <a:r>
              <a:rPr lang="en-US" altLang="zh-CN" i="1"/>
              <a:t>a</a:t>
            </a:r>
            <a:r>
              <a:rPr lang="en-US" altLang="zh-CN"/>
              <a:t>, </a:t>
            </a:r>
            <a:r>
              <a:rPr lang="en-US" altLang="zh-CN" i="1"/>
              <a:t>b </a:t>
            </a:r>
            <a:r>
              <a:rPr lang="en-US" altLang="zh-CN"/>
              <a:t>)∈</a:t>
            </a:r>
            <a:r>
              <a:rPr lang="en-US" altLang="zh-CN" i="1"/>
              <a:t>r</a:t>
            </a:r>
            <a:r>
              <a:rPr lang="zh-CN" altLang="en-US"/>
              <a:t>，</a:t>
            </a:r>
          </a:p>
          <a:p>
            <a:pPr>
              <a:lnSpc>
                <a:spcPct val="110000"/>
              </a:lnSpc>
            </a:pPr>
            <a:r>
              <a:rPr lang="zh-CN" altLang="en-US"/>
              <a:t>    则：</a:t>
            </a:r>
            <a:br>
              <a:rPr lang="zh-CN" altLang="en-US"/>
            </a:br>
            <a:r>
              <a:rPr lang="zh-CN" altLang="en-US"/>
              <a:t>	称</a:t>
            </a:r>
            <a:r>
              <a:rPr lang="zh-CN" altLang="en-US" i="1"/>
              <a:t> </a:t>
            </a:r>
            <a:r>
              <a:rPr lang="en-US" altLang="zh-CN" i="1"/>
              <a:t>a </a:t>
            </a:r>
            <a:r>
              <a:rPr lang="zh-CN" altLang="en-US"/>
              <a:t>是</a:t>
            </a:r>
            <a:r>
              <a:rPr lang="zh-CN" altLang="en-US" i="1"/>
              <a:t> </a:t>
            </a:r>
            <a:r>
              <a:rPr lang="en-US" altLang="zh-CN" i="1"/>
              <a:t>b</a:t>
            </a:r>
            <a:r>
              <a:rPr lang="en-US" altLang="zh-CN"/>
              <a:t> </a:t>
            </a:r>
            <a:r>
              <a:rPr lang="zh-CN" altLang="en-US"/>
              <a:t>的  </a:t>
            </a:r>
            <a:r>
              <a:rPr lang="zh-CN" altLang="en-US">
                <a:ea typeface="黑体" pitchFamily="2" charset="-122"/>
              </a:rPr>
              <a:t>前趋结点</a:t>
            </a:r>
            <a:r>
              <a:rPr lang="zh-CN" altLang="en-US"/>
              <a:t>，</a:t>
            </a:r>
            <a:br>
              <a:rPr lang="zh-CN" altLang="en-US"/>
            </a:br>
            <a:r>
              <a:rPr lang="zh-CN" altLang="en-US"/>
              <a:t>	称 </a:t>
            </a:r>
            <a:r>
              <a:rPr lang="en-US" altLang="zh-CN" i="1"/>
              <a:t>b</a:t>
            </a:r>
            <a:r>
              <a:rPr lang="en-US" altLang="zh-CN"/>
              <a:t> </a:t>
            </a:r>
            <a:r>
              <a:rPr lang="zh-CN" altLang="en-US"/>
              <a:t>是 </a:t>
            </a:r>
            <a:r>
              <a:rPr lang="en-US" altLang="zh-CN" i="1"/>
              <a:t>a</a:t>
            </a:r>
            <a:r>
              <a:rPr lang="en-US" altLang="zh-CN"/>
              <a:t> </a:t>
            </a:r>
            <a:r>
              <a:rPr lang="zh-CN" altLang="en-US"/>
              <a:t>的  </a:t>
            </a:r>
            <a:r>
              <a:rPr lang="zh-CN" altLang="en-US">
                <a:ea typeface="黑体" pitchFamily="2" charset="-122"/>
              </a:rPr>
              <a:t>后继结点</a:t>
            </a:r>
            <a:r>
              <a:rPr lang="zh-CN" altLang="en-US"/>
              <a:t>，</a:t>
            </a:r>
            <a:br>
              <a:rPr lang="zh-CN" altLang="en-US"/>
            </a:br>
            <a:r>
              <a:rPr lang="zh-CN" altLang="en-US"/>
              <a:t>	称 </a:t>
            </a:r>
            <a:r>
              <a:rPr lang="en-US" altLang="zh-CN" i="1"/>
              <a:t>a</a:t>
            </a:r>
            <a:r>
              <a:rPr lang="en-US" altLang="zh-CN"/>
              <a:t> </a:t>
            </a:r>
            <a:r>
              <a:rPr lang="zh-CN" altLang="en-US"/>
              <a:t>和 </a:t>
            </a:r>
            <a:r>
              <a:rPr lang="en-US" altLang="zh-CN" i="1"/>
              <a:t>b</a:t>
            </a:r>
            <a:r>
              <a:rPr lang="en-US" altLang="zh-CN"/>
              <a:t> </a:t>
            </a:r>
            <a:r>
              <a:rPr lang="zh-CN" altLang="en-US"/>
              <a:t>是  </a:t>
            </a:r>
            <a:r>
              <a:rPr lang="zh-CN" altLang="en-US">
                <a:ea typeface="黑体" pitchFamily="2" charset="-122"/>
              </a:rPr>
              <a:t>相邻结点，</a:t>
            </a:r>
            <a:r>
              <a:rPr lang="zh-CN" altLang="en-US"/>
              <a:t/>
            </a:r>
            <a:br>
              <a:rPr lang="zh-CN" altLang="en-US"/>
            </a:br>
            <a:r>
              <a:rPr lang="zh-CN" altLang="en-US"/>
              <a:t>       如果不存在</a:t>
            </a:r>
            <a:r>
              <a:rPr lang="en-US" altLang="zh-CN" i="1"/>
              <a:t>a</a:t>
            </a:r>
            <a:r>
              <a:rPr lang="en-US" altLang="zh-CN"/>
              <a:t>∈</a:t>
            </a:r>
            <a:r>
              <a:rPr lang="en-US" altLang="zh-CN" i="1"/>
              <a:t>N</a:t>
            </a:r>
            <a:r>
              <a:rPr lang="zh-CN" altLang="en-US"/>
              <a:t>，使</a:t>
            </a:r>
            <a:r>
              <a:rPr lang="en-US" altLang="zh-CN"/>
              <a:t>( </a:t>
            </a:r>
            <a:r>
              <a:rPr lang="en-US" altLang="zh-CN" i="1"/>
              <a:t>a</a:t>
            </a:r>
            <a:r>
              <a:rPr lang="en-US" altLang="zh-CN"/>
              <a:t>, </a:t>
            </a:r>
            <a:r>
              <a:rPr lang="en-US" altLang="zh-CN" i="1"/>
              <a:t>b</a:t>
            </a:r>
            <a:r>
              <a:rPr lang="en-US" altLang="zh-CN"/>
              <a:t> )∈</a:t>
            </a:r>
            <a:r>
              <a:rPr lang="en-US" altLang="zh-CN" i="1"/>
              <a:t>r</a:t>
            </a:r>
            <a:r>
              <a:rPr lang="en-US" altLang="zh-CN"/>
              <a:t> </a:t>
            </a:r>
            <a:r>
              <a:rPr lang="zh-CN" altLang="en-US"/>
              <a:t>，则称</a:t>
            </a:r>
            <a:r>
              <a:rPr lang="en-US" altLang="zh-CN" i="1"/>
              <a:t>b</a:t>
            </a:r>
            <a:r>
              <a:rPr lang="zh-CN" altLang="en-US"/>
              <a:t>为</a:t>
            </a:r>
            <a:r>
              <a:rPr lang="zh-CN" altLang="en-US">
                <a:ea typeface="黑体" pitchFamily="2" charset="-122"/>
              </a:rPr>
              <a:t>始结点</a:t>
            </a:r>
            <a:r>
              <a:rPr lang="zh-CN" altLang="en-US"/>
              <a:t>，</a:t>
            </a:r>
            <a:br>
              <a:rPr lang="zh-CN" altLang="en-US"/>
            </a:br>
            <a:r>
              <a:rPr lang="zh-CN" altLang="en-US"/>
              <a:t>	如果不存在</a:t>
            </a:r>
            <a:r>
              <a:rPr lang="en-US" altLang="zh-CN" i="1"/>
              <a:t>b</a:t>
            </a:r>
            <a:r>
              <a:rPr lang="en-US" altLang="zh-CN"/>
              <a:t>∈</a:t>
            </a:r>
            <a:r>
              <a:rPr lang="en-US" altLang="zh-CN" i="1"/>
              <a:t>N</a:t>
            </a:r>
            <a:r>
              <a:rPr lang="zh-CN" altLang="en-US"/>
              <a:t>，使</a:t>
            </a:r>
            <a:r>
              <a:rPr lang="en-US" altLang="zh-CN"/>
              <a:t>(</a:t>
            </a:r>
            <a:r>
              <a:rPr lang="en-US" altLang="zh-CN" i="1"/>
              <a:t> a</a:t>
            </a:r>
            <a:r>
              <a:rPr lang="en-US" altLang="zh-CN"/>
              <a:t>, </a:t>
            </a:r>
            <a:r>
              <a:rPr lang="en-US" altLang="zh-CN" i="1"/>
              <a:t>b </a:t>
            </a:r>
            <a:r>
              <a:rPr lang="en-US" altLang="zh-CN"/>
              <a:t>)∈</a:t>
            </a:r>
            <a:r>
              <a:rPr lang="en-US" altLang="zh-CN" i="1"/>
              <a:t>r</a:t>
            </a:r>
            <a:r>
              <a:rPr lang="zh-CN" altLang="en-US"/>
              <a:t>，则称</a:t>
            </a:r>
            <a:r>
              <a:rPr lang="en-US" altLang="zh-CN" i="1"/>
              <a:t>a</a:t>
            </a:r>
            <a:r>
              <a:rPr lang="zh-CN" altLang="en-US"/>
              <a:t>为</a:t>
            </a:r>
            <a:r>
              <a:rPr lang="zh-CN" altLang="en-US">
                <a:ea typeface="黑体" pitchFamily="2" charset="-122"/>
              </a:rPr>
              <a:t>终结点</a:t>
            </a:r>
            <a:r>
              <a:rPr lang="zh-CN" altLang="en-US"/>
              <a:t>，</a:t>
            </a:r>
            <a:br>
              <a:rPr lang="zh-CN" altLang="en-US"/>
            </a:br>
            <a:r>
              <a:rPr lang="zh-CN" altLang="en-US"/>
              <a:t>	既非始结点又非终结点的结点被称为</a:t>
            </a:r>
            <a:r>
              <a:rPr lang="zh-CN" altLang="en-US">
                <a:ea typeface="黑体" pitchFamily="2" charset="-122"/>
              </a:rPr>
              <a:t>内结点</a:t>
            </a:r>
            <a:r>
              <a:rPr lang="zh-CN" altLang="en-US"/>
              <a:t>。</a:t>
            </a:r>
          </a:p>
          <a:p>
            <a:endParaRPr lang="en-US" altLang="zh-CN"/>
          </a:p>
        </p:txBody>
      </p:sp>
    </p:spTree>
    <p:extLst>
      <p:ext uri="{BB962C8B-B14F-4D97-AF65-F5344CB8AC3E}">
        <p14:creationId xmlns:p14="http://schemas.microsoft.com/office/powerpoint/2010/main" val="240563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CE1A7-DD0F-4873-9D1A-19E9FADCF1A4}" type="slidenum">
              <a:rPr lang="en-US" altLang="zh-CN"/>
              <a:pPr/>
              <a:t>34</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42043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B41A-09C7-47F1-8E33-DDD62D167D4E}" type="slidenum">
              <a:rPr lang="en-US" altLang="zh-CN"/>
              <a:pPr/>
              <a:t>40</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481878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4057D-71C7-4556-94F9-80AAF316F3C9}" type="slidenum">
              <a:rPr lang="en-US" altLang="zh-CN"/>
              <a:pPr/>
              <a:t>44</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zh-CN" altLang="en-US"/>
              <a:t>同一逻辑结构采用不同的存储方法，可以得到不同的存储结构。选择何种存储结构 表示相应的逻辑结构，视具体要求而定，主要考虑运算方便及算法的时空要求</a:t>
            </a:r>
            <a:endParaRPr kumimoji="1" lang="zh-CN" altLang="en-US" b="1">
              <a:solidFill>
                <a:srgbClr val="FF3300"/>
              </a:solidFill>
            </a:endParaRPr>
          </a:p>
          <a:p>
            <a:endParaRPr lang="en-US" altLang="zh-CN"/>
          </a:p>
        </p:txBody>
      </p:sp>
    </p:spTree>
    <p:extLst>
      <p:ext uri="{BB962C8B-B14F-4D97-AF65-F5344CB8AC3E}">
        <p14:creationId xmlns:p14="http://schemas.microsoft.com/office/powerpoint/2010/main" val="2861064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CF512-C422-44A3-AE84-3724E7DD8B7A}" type="slidenum">
              <a:rPr lang="en-US" altLang="zh-CN"/>
              <a:pPr/>
              <a:t>45</a:t>
            </a:fld>
            <a:endParaRPr lang="en-US" altLang="zh-C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177981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E8222-8EF3-4B29-AE73-AFE678590890}" type="slidenum">
              <a:rPr lang="en-US" altLang="zh-CN"/>
              <a:pPr/>
              <a:t>65</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685800" y="4343400"/>
            <a:ext cx="5486400" cy="4114800"/>
          </a:xfrm>
        </p:spPr>
        <p:txBody>
          <a:bodyPr/>
          <a:lstStyle/>
          <a:p>
            <a:r>
              <a:rPr lang="en-US" altLang="zh-CN" dirty="0"/>
              <a:t>The definition places great emphasis on the concept of algorithm, but never mentions the word "data". If a computer is merely a means to an end, then the means may be an algorithm but the end is the transformation of data. That is why we often hear a computer referred to as a data processing machine. Raw data is input and algorithms are used to transform it into refined data. So, instead of saying that computer science is the study of algorithms, alternatively, we might say that computer science is the </a:t>
            </a:r>
            <a:r>
              <a:rPr lang="en-US" altLang="zh-CN" i="1" dirty="0"/>
              <a:t>study of data</a:t>
            </a:r>
            <a:r>
              <a:rPr lang="en-US" altLang="zh-CN" dirty="0"/>
              <a:t> </a:t>
            </a:r>
          </a:p>
        </p:txBody>
      </p:sp>
    </p:spTree>
    <p:extLst>
      <p:ext uri="{BB962C8B-B14F-4D97-AF65-F5344CB8AC3E}">
        <p14:creationId xmlns:p14="http://schemas.microsoft.com/office/powerpoint/2010/main" val="1927185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 name="Oval 3"/>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2" name="Rectangle 4"/>
          <p:cNvSpPr>
            <a:spLocks noGrp="1" noChangeArrowheads="1"/>
          </p:cNvSpPr>
          <p:nvPr>
            <p:ph type="dt" sz="half" idx="2"/>
          </p:nvPr>
        </p:nvSpPr>
        <p:spPr bwMode="auto">
          <a:xfrm>
            <a:off x="457200" y="6486525"/>
            <a:ext cx="2133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ltLang="zh-CN"/>
          </a:p>
        </p:txBody>
      </p:sp>
      <p:sp>
        <p:nvSpPr>
          <p:cNvPr id="104453" name="Rectangle 5"/>
          <p:cNvSpPr>
            <a:spLocks noGrp="1" noChangeArrowheads="1"/>
          </p:cNvSpPr>
          <p:nvPr>
            <p:ph type="ftr" sz="quarter" idx="3"/>
          </p:nvPr>
        </p:nvSpPr>
        <p:spPr bwMode="auto">
          <a:xfrm>
            <a:off x="3124200" y="6486525"/>
            <a:ext cx="2895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endParaRPr lang="en-US" altLang="zh-CN"/>
          </a:p>
        </p:txBody>
      </p:sp>
      <p:sp>
        <p:nvSpPr>
          <p:cNvPr id="104454"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B8EF2CCF-0E0D-4C8C-9396-8C82602EBA91}" type="slidenum">
              <a:rPr lang="en-US" altLang="zh-CN"/>
              <a:pPr/>
              <a:t>‹#›</a:t>
            </a:fld>
            <a:endParaRPr lang="en-US" altLang="zh-CN"/>
          </a:p>
        </p:txBody>
      </p:sp>
      <p:sp>
        <p:nvSpPr>
          <p:cNvPr id="104455" name="Rectangle 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6" name="Oval 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57" name="Freeform 9"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58" name="Freeform 10"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59" name="Freeform 11"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0" name="Rectangle 1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en-US" altLang="zh-CN" noProof="0" smtClean="0"/>
              <a:t>Click to edit </a:t>
            </a:r>
            <a:br>
              <a:rPr lang="en-US" altLang="zh-CN" noProof="0" smtClean="0"/>
            </a:br>
            <a:r>
              <a:rPr lang="en-US" altLang="zh-CN" noProof="0" smtClean="0"/>
              <a:t>Master title </a:t>
            </a:r>
            <a:br>
              <a:rPr lang="en-US" altLang="zh-CN" noProof="0" smtClean="0"/>
            </a:br>
            <a:r>
              <a:rPr lang="en-US" altLang="zh-CN" noProof="0" smtClean="0"/>
              <a:t>style</a:t>
            </a:r>
          </a:p>
        </p:txBody>
      </p:sp>
      <p:sp>
        <p:nvSpPr>
          <p:cNvPr id="104461" name="Rectangle 13"/>
          <p:cNvSpPr>
            <a:spLocks noGrp="1" noChangeArrowheads="1"/>
          </p:cNvSpPr>
          <p:nvPr>
            <p:ph type="subTitle" idx="1"/>
          </p:nvPr>
        </p:nvSpPr>
        <p:spPr bwMode="white">
          <a:xfrm>
            <a:off x="4343400" y="3178175"/>
            <a:ext cx="4572000" cy="381000"/>
          </a:xfrm>
        </p:spPr>
        <p:txBody>
          <a:bodyPr/>
          <a:lstStyle>
            <a:lvl1pPr marL="0" indent="0" algn="r">
              <a:buFont typeface="Wingdings" pitchFamily="2" charset="2"/>
              <a:buNone/>
              <a:defRPr sz="1600" b="0">
                <a:solidFill>
                  <a:schemeClr val="bg1"/>
                </a:solidFill>
              </a:defRPr>
            </a:lvl1pPr>
          </a:lstStyle>
          <a:p>
            <a:pPr lvl="0"/>
            <a:r>
              <a:rPr lang="en-US" altLang="zh-CN" noProof="0" smtClean="0"/>
              <a:t>Click to edit Master subtitle style</a:t>
            </a:r>
          </a:p>
        </p:txBody>
      </p:sp>
      <p:sp>
        <p:nvSpPr>
          <p:cNvPr id="104462" name="Freeform 14"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3" name="Oval 15"/>
          <p:cNvSpPr>
            <a:spLocks noChangeArrowheads="1"/>
          </p:cNvSpPr>
          <p:nvPr/>
        </p:nvSpPr>
        <p:spPr bwMode="gray">
          <a:xfrm>
            <a:off x="1806575" y="2954338"/>
            <a:ext cx="1655763" cy="16557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4" name="Text Box 16"/>
          <p:cNvSpPr txBox="1">
            <a:spLocks noChangeArrowheads="1"/>
          </p:cNvSpPr>
          <p:nvPr userDrawn="1"/>
        </p:nvSpPr>
        <p:spPr bwMode="auto">
          <a:xfrm>
            <a:off x="1981200" y="3505200"/>
            <a:ext cx="130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Verdana" pitchFamily="34" charset="0"/>
              </a:rPr>
              <a:t> CSU</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FA601BC-4FD7-4C1B-80C4-F8B3F53167E0}" type="slidenum">
              <a:rPr lang="en-US" altLang="zh-CN"/>
              <a:pPr/>
              <a:t>‹#›</a:t>
            </a:fld>
            <a:endParaRPr lang="en-US" altLang="zh-CN"/>
          </a:p>
        </p:txBody>
      </p:sp>
    </p:spTree>
    <p:extLst>
      <p:ext uri="{BB962C8B-B14F-4D97-AF65-F5344CB8AC3E}">
        <p14:creationId xmlns:p14="http://schemas.microsoft.com/office/powerpoint/2010/main" val="158112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0CE824F-A471-4610-AFF2-49C4BD40CE39}" type="slidenum">
              <a:rPr lang="en-US" altLang="zh-CN"/>
              <a:pPr/>
              <a:t>‹#›</a:t>
            </a:fld>
            <a:endParaRPr lang="en-US" altLang="zh-CN"/>
          </a:p>
        </p:txBody>
      </p:sp>
    </p:spTree>
    <p:extLst>
      <p:ext uri="{BB962C8B-B14F-4D97-AF65-F5344CB8AC3E}">
        <p14:creationId xmlns:p14="http://schemas.microsoft.com/office/powerpoint/2010/main" val="134399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305800" cy="6337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3124200" y="6553200"/>
            <a:ext cx="2133600" cy="234950"/>
          </a:xfrm>
        </p:spPr>
        <p:txBody>
          <a:bodyPr/>
          <a:lstStyle>
            <a:lvl1pPr>
              <a:defRPr/>
            </a:lvl1pPr>
          </a:lstStyle>
          <a:p>
            <a:fld id="{51398522-37D7-487C-BDF6-C5EA6E0B7734}" type="slidenum">
              <a:rPr lang="en-US" altLang="zh-CN"/>
              <a:pPr/>
              <a:t>‹#›</a:t>
            </a:fld>
            <a:endParaRPr lang="en-US" altLang="zh-CN"/>
          </a:p>
        </p:txBody>
      </p:sp>
    </p:spTree>
    <p:extLst>
      <p:ext uri="{BB962C8B-B14F-4D97-AF65-F5344CB8AC3E}">
        <p14:creationId xmlns:p14="http://schemas.microsoft.com/office/powerpoint/2010/main" val="1713179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414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241425"/>
            <a:ext cx="4038600" cy="5248275"/>
          </a:xfrm>
        </p:spPr>
        <p:txBody>
          <a:bodyPr/>
          <a:lstStyle/>
          <a:p>
            <a:endParaRPr lang="zh-CN" altLang="en-US"/>
          </a:p>
        </p:txBody>
      </p:sp>
      <p:sp>
        <p:nvSpPr>
          <p:cNvPr id="5" name="灯片编号占位符 4"/>
          <p:cNvSpPr>
            <a:spLocks noGrp="1"/>
          </p:cNvSpPr>
          <p:nvPr>
            <p:ph type="sldNum" sz="quarter" idx="10"/>
          </p:nvPr>
        </p:nvSpPr>
        <p:spPr>
          <a:xfrm>
            <a:off x="3124200" y="6553200"/>
            <a:ext cx="2133600" cy="234950"/>
          </a:xfrm>
        </p:spPr>
        <p:txBody>
          <a:bodyPr/>
          <a:lstStyle>
            <a:lvl1pPr>
              <a:defRPr/>
            </a:lvl1pPr>
          </a:lstStyle>
          <a:p>
            <a:fld id="{3328A2CE-4D78-440A-B8F1-78E7CB3A548B}" type="slidenum">
              <a:rPr lang="en-US" altLang="zh-CN"/>
              <a:pPr/>
              <a:t>‹#›</a:t>
            </a:fld>
            <a:endParaRPr lang="en-US" altLang="zh-CN"/>
          </a:p>
        </p:txBody>
      </p:sp>
    </p:spTree>
    <p:extLst>
      <p:ext uri="{BB962C8B-B14F-4D97-AF65-F5344CB8AC3E}">
        <p14:creationId xmlns:p14="http://schemas.microsoft.com/office/powerpoint/2010/main" val="239725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AD6B4B8-FDAF-45DB-B68B-EF049B5D3D29}" type="slidenum">
              <a:rPr lang="en-US" altLang="zh-CN"/>
              <a:pPr/>
              <a:t>‹#›</a:t>
            </a:fld>
            <a:endParaRPr lang="en-US" altLang="zh-CN"/>
          </a:p>
        </p:txBody>
      </p:sp>
    </p:spTree>
    <p:extLst>
      <p:ext uri="{BB962C8B-B14F-4D97-AF65-F5344CB8AC3E}">
        <p14:creationId xmlns:p14="http://schemas.microsoft.com/office/powerpoint/2010/main" val="53093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E9D9CDFE-0589-4E91-BA4B-A7179AAA6E8A}" type="slidenum">
              <a:rPr lang="en-US" altLang="zh-CN"/>
              <a:pPr/>
              <a:t>‹#›</a:t>
            </a:fld>
            <a:endParaRPr lang="en-US" altLang="zh-CN"/>
          </a:p>
        </p:txBody>
      </p:sp>
    </p:spTree>
    <p:extLst>
      <p:ext uri="{BB962C8B-B14F-4D97-AF65-F5344CB8AC3E}">
        <p14:creationId xmlns:p14="http://schemas.microsoft.com/office/powerpoint/2010/main" val="117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2490BD9-4499-488B-9AB4-61E490A4303A}" type="slidenum">
              <a:rPr lang="en-US" altLang="zh-CN"/>
              <a:pPr/>
              <a:t>‹#›</a:t>
            </a:fld>
            <a:endParaRPr lang="en-US" altLang="zh-CN"/>
          </a:p>
        </p:txBody>
      </p:sp>
    </p:spTree>
    <p:extLst>
      <p:ext uri="{BB962C8B-B14F-4D97-AF65-F5344CB8AC3E}">
        <p14:creationId xmlns:p14="http://schemas.microsoft.com/office/powerpoint/2010/main" val="394208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2C4BA696-B9DF-4A54-A32E-4C4150D0241C}" type="slidenum">
              <a:rPr lang="en-US" altLang="zh-CN"/>
              <a:pPr/>
              <a:t>‹#›</a:t>
            </a:fld>
            <a:endParaRPr lang="en-US" altLang="zh-CN"/>
          </a:p>
        </p:txBody>
      </p:sp>
    </p:spTree>
    <p:extLst>
      <p:ext uri="{BB962C8B-B14F-4D97-AF65-F5344CB8AC3E}">
        <p14:creationId xmlns:p14="http://schemas.microsoft.com/office/powerpoint/2010/main" val="4788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F11671BB-99AC-45D8-BA50-9646D15359B0}" type="slidenum">
              <a:rPr lang="en-US" altLang="zh-CN"/>
              <a:pPr/>
              <a:t>‹#›</a:t>
            </a:fld>
            <a:endParaRPr lang="en-US" altLang="zh-CN"/>
          </a:p>
        </p:txBody>
      </p:sp>
    </p:spTree>
    <p:extLst>
      <p:ext uri="{BB962C8B-B14F-4D97-AF65-F5344CB8AC3E}">
        <p14:creationId xmlns:p14="http://schemas.microsoft.com/office/powerpoint/2010/main" val="261811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3D33BE7D-B29C-4A03-93E8-4273110018D9}" type="slidenum">
              <a:rPr lang="en-US" altLang="zh-CN"/>
              <a:pPr/>
              <a:t>‹#›</a:t>
            </a:fld>
            <a:endParaRPr lang="en-US" altLang="zh-CN"/>
          </a:p>
        </p:txBody>
      </p:sp>
    </p:spTree>
    <p:extLst>
      <p:ext uri="{BB962C8B-B14F-4D97-AF65-F5344CB8AC3E}">
        <p14:creationId xmlns:p14="http://schemas.microsoft.com/office/powerpoint/2010/main" val="88946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4CEE66F-4C89-4071-9B4A-381472BA3631}" type="slidenum">
              <a:rPr lang="en-US" altLang="zh-CN"/>
              <a:pPr/>
              <a:t>‹#›</a:t>
            </a:fld>
            <a:endParaRPr lang="en-US" altLang="zh-CN"/>
          </a:p>
        </p:txBody>
      </p:sp>
    </p:spTree>
    <p:extLst>
      <p:ext uri="{BB962C8B-B14F-4D97-AF65-F5344CB8AC3E}">
        <p14:creationId xmlns:p14="http://schemas.microsoft.com/office/powerpoint/2010/main" val="18031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60AE71C-93E0-41EC-80A4-F3F6737122CB}" type="slidenum">
              <a:rPr lang="en-US" altLang="zh-CN"/>
              <a:pPr/>
              <a:t>‹#›</a:t>
            </a:fld>
            <a:endParaRPr lang="en-US" altLang="zh-CN"/>
          </a:p>
        </p:txBody>
      </p:sp>
    </p:spTree>
    <p:extLst>
      <p:ext uri="{BB962C8B-B14F-4D97-AF65-F5344CB8AC3E}">
        <p14:creationId xmlns:p14="http://schemas.microsoft.com/office/powerpoint/2010/main" val="56172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gray">
          <a:xfrm>
            <a:off x="0" y="798513"/>
            <a:ext cx="9144000" cy="312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27" name="Rectangle 3"/>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28" name="Rectangle 4"/>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431" name="Rectangle 7"/>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293E8DB-DD78-4236-9650-4C1A888EBFB0}" type="slidenum">
              <a:rPr lang="en-US" altLang="zh-CN"/>
              <a:pPr/>
              <a:t>‹#›</a:t>
            </a:fld>
            <a:endParaRPr lang="en-US" altLang="zh-CN"/>
          </a:p>
        </p:txBody>
      </p:sp>
      <p:sp>
        <p:nvSpPr>
          <p:cNvPr id="103432" name="Rectangle 8"/>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grpSp>
        <p:nvGrpSpPr>
          <p:cNvPr id="103433" name="Group 9"/>
          <p:cNvGrpSpPr>
            <a:grpSpLocks/>
          </p:cNvGrpSpPr>
          <p:nvPr/>
        </p:nvGrpSpPr>
        <p:grpSpPr bwMode="auto">
          <a:xfrm>
            <a:off x="7604125" y="60325"/>
            <a:ext cx="1539875" cy="1398588"/>
            <a:chOff x="4604" y="119"/>
            <a:chExt cx="1049" cy="953"/>
          </a:xfrm>
        </p:grpSpPr>
        <p:sp>
          <p:nvSpPr>
            <p:cNvPr id="103434" name="Oval 10"/>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5" name="Oval 11"/>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3436" name="Freeform 12"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7" name="Freeform 13"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8" name="Freeform 14"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9" name="Freeform 15"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0" name="Oval 16"/>
            <p:cNvSpPr>
              <a:spLocks noChangeArrowheads="1"/>
            </p:cNvSpPr>
            <p:nvPr userDrawn="1"/>
          </p:nvSpPr>
          <p:spPr bwMode="gray">
            <a:xfrm>
              <a:off x="4914" y="438"/>
              <a:ext cx="329" cy="31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iming>
    <p:tnLst>
      <p:par>
        <p:cTn id="1" dur="indefinite" restart="never" nodeType="tmRoot"/>
      </p:par>
    </p:tnLst>
  </p:timing>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itchFamily="34" charset="0"/>
        </a:defRPr>
      </a:lvl2pPr>
      <a:lvl3pPr algn="l" rtl="0" fontAlgn="base">
        <a:spcBef>
          <a:spcPct val="0"/>
        </a:spcBef>
        <a:spcAft>
          <a:spcPct val="0"/>
        </a:spcAft>
        <a:defRPr sz="3200" b="1">
          <a:solidFill>
            <a:schemeClr val="bg1"/>
          </a:solidFill>
          <a:latin typeface="Verdana" pitchFamily="34" charset="0"/>
        </a:defRPr>
      </a:lvl3pPr>
      <a:lvl4pPr algn="l" rtl="0" fontAlgn="base">
        <a:spcBef>
          <a:spcPct val="0"/>
        </a:spcBef>
        <a:spcAft>
          <a:spcPct val="0"/>
        </a:spcAft>
        <a:defRPr sz="3200" b="1">
          <a:solidFill>
            <a:schemeClr val="bg1"/>
          </a:solidFill>
          <a:latin typeface="Verdana" pitchFamily="34" charset="0"/>
        </a:defRPr>
      </a:lvl4pPr>
      <a:lvl5pPr algn="l" rtl="0" fontAlgn="base">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fontAlgn="base">
        <a:spcBef>
          <a:spcPct val="20000"/>
        </a:spcBef>
        <a:spcAft>
          <a:spcPct val="0"/>
        </a:spcAft>
        <a:buClr>
          <a:schemeClr val="tx1"/>
        </a:buClr>
        <a:buChar char="•"/>
        <a:defRPr sz="2400">
          <a:solidFill>
            <a:schemeClr val="tx1"/>
          </a:solidFill>
          <a:latin typeface="Arial" pitchFamily="34" charset="0"/>
        </a:defRPr>
      </a:lvl3pPr>
      <a:lvl4pPr marL="1600200" indent="-228600" algn="l" rtl="0" fontAlgn="base">
        <a:spcBef>
          <a:spcPct val="20000"/>
        </a:spcBef>
        <a:spcAft>
          <a:spcPct val="0"/>
        </a:spcAft>
        <a:buChar char="–"/>
        <a:defRPr sz="2000">
          <a:solidFill>
            <a:schemeClr val="tx1"/>
          </a:solidFill>
          <a:latin typeface="Arial" pitchFamily="34" charset="0"/>
        </a:defRPr>
      </a:lvl4pPr>
      <a:lvl5pPr marL="2057400" indent="-228600" algn="l" rtl="0" fontAlgn="base">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hyperlink" Target="file:///C:\Documents%20and%20Settings\msjade\Local%20Settings\Temp\Rar$DI00.766\&#20064;&#39064;1%20%20%20&#32490;&#35770;.doc"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2.bin"/><Relationship Id="rId10" Type="http://schemas.openxmlformats.org/officeDocument/2006/relationships/image" Target="../media/image13.emf"/><Relationship Id="rId4" Type="http://schemas.openxmlformats.org/officeDocument/2006/relationships/image" Target="../media/image10.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20108;&#12289;&#31867;C&#35821;&#35328;&#35821;&#27861;.doc"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67.xml"/><Relationship Id="rId1" Type="http://schemas.openxmlformats.org/officeDocument/2006/relationships/slideLayout" Target="../slideLayouts/slideLayout7.xml"/><Relationship Id="rId4" Type="http://schemas.openxmlformats.org/officeDocument/2006/relationships/slide" Target="slide10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70.xml"/><Relationship Id="rId1" Type="http://schemas.openxmlformats.org/officeDocument/2006/relationships/slideLayout" Target="../slideLayouts/slideLayout7.xml"/><Relationship Id="rId5" Type="http://schemas.openxmlformats.org/officeDocument/2006/relationships/slide" Target="slide67.xml"/><Relationship Id="rId4" Type="http://schemas.openxmlformats.org/officeDocument/2006/relationships/slide" Target="slide7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WordArt 2"/>
          <p:cNvSpPr>
            <a:spLocks noChangeArrowheads="1" noChangeShapeType="1" noTextEdit="1"/>
          </p:cNvSpPr>
          <p:nvPr/>
        </p:nvSpPr>
        <p:spPr bwMode="auto">
          <a:xfrm>
            <a:off x="4705350" y="763588"/>
            <a:ext cx="4422775" cy="1749425"/>
          </a:xfrm>
          <a:prstGeom prst="rect">
            <a:avLst/>
          </a:prstGeom>
        </p:spPr>
        <p:txBody>
          <a:bodyPr wrap="none" fromWordArt="1">
            <a:prstTxWarp prst="textPlain">
              <a:avLst>
                <a:gd name="adj" fmla="val 50000"/>
              </a:avLst>
            </a:prstTxWarp>
          </a:bodyPr>
          <a:lstStyle/>
          <a:p>
            <a:pPr algn="ctr"/>
            <a:r>
              <a:rPr lang="zh-CN" altLang="en-US" sz="3600" b="1"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隶书"/>
                <a:ea typeface="隶书"/>
              </a:rPr>
              <a:t>数据结构</a:t>
            </a:r>
          </a:p>
          <a:p>
            <a:pPr algn="ctr"/>
            <a:r>
              <a:rPr lang="en-US" altLang="zh-CN" sz="3600" b="1"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隶书"/>
                <a:ea typeface="隶书"/>
              </a:rPr>
              <a:t>Data Structure</a:t>
            </a:r>
            <a:endParaRPr lang="zh-CN" altLang="en-US" sz="3600" b="1"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隶书"/>
              <a:ea typeface="隶书"/>
            </a:endParaRPr>
          </a:p>
        </p:txBody>
      </p:sp>
      <p:pic>
        <p:nvPicPr>
          <p:cNvPr id="192515" name="Picture 3"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92516" name="Text Box 4"/>
          <p:cNvSpPr txBox="1">
            <a:spLocks noChangeArrowheads="1"/>
          </p:cNvSpPr>
          <p:nvPr/>
        </p:nvSpPr>
        <p:spPr bwMode="auto">
          <a:xfrm>
            <a:off x="685800" y="152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9900"/>
                </a:solidFill>
                <a:ea typeface="隶书" pitchFamily="49" charset="-122"/>
              </a:rPr>
              <a:t>中南大学</a:t>
            </a:r>
          </a:p>
        </p:txBody>
      </p:sp>
      <p:sp>
        <p:nvSpPr>
          <p:cNvPr id="192517" name="Oval 5"/>
          <p:cNvSpPr>
            <a:spLocks noChangeArrowheads="1"/>
          </p:cNvSpPr>
          <p:nvPr/>
        </p:nvSpPr>
        <p:spPr bwMode="ltGray">
          <a:xfrm>
            <a:off x="5156200" y="3890963"/>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18" name="Text Box 6"/>
          <p:cNvSpPr txBox="1">
            <a:spLocks noChangeArrowheads="1"/>
          </p:cNvSpPr>
          <p:nvPr/>
        </p:nvSpPr>
        <p:spPr bwMode="auto">
          <a:xfrm>
            <a:off x="5637213" y="4498975"/>
            <a:ext cx="334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bg1"/>
                </a:solidFill>
                <a:latin typeface="Verdana" pitchFamily="34" charset="0"/>
                <a:ea typeface="楷体_GB2312" pitchFamily="49" charset="-122"/>
              </a:rPr>
              <a:t>中南</a:t>
            </a:r>
            <a:r>
              <a:rPr lang="zh-CN" altLang="en-US" sz="2400" b="1" dirty="0" smtClean="0">
                <a:solidFill>
                  <a:schemeClr val="bg1"/>
                </a:solidFill>
                <a:latin typeface="Verdana" pitchFamily="34" charset="0"/>
                <a:ea typeface="楷体_GB2312" pitchFamily="49" charset="-122"/>
              </a:rPr>
              <a:t>大学自动化学院</a:t>
            </a:r>
            <a:endParaRPr lang="zh-CN" altLang="en-US" sz="2300" b="1" dirty="0">
              <a:solidFill>
                <a:schemeClr val="bg1"/>
              </a:solidFill>
              <a:latin typeface="Verdana" pitchFamily="34" charset="0"/>
              <a:ea typeface="楷体_GB2312" pitchFamily="49" charset="-122"/>
            </a:endParaRPr>
          </a:p>
        </p:txBody>
      </p:sp>
      <p:sp>
        <p:nvSpPr>
          <p:cNvPr id="192519" name="Oval 7"/>
          <p:cNvSpPr>
            <a:spLocks noChangeArrowheads="1"/>
          </p:cNvSpPr>
          <p:nvPr/>
        </p:nvSpPr>
        <p:spPr bwMode="ltGray">
          <a:xfrm>
            <a:off x="5149850" y="44989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0" name="Text Box 8"/>
          <p:cNvSpPr txBox="1">
            <a:spLocks noChangeArrowheads="1"/>
          </p:cNvSpPr>
          <p:nvPr/>
        </p:nvSpPr>
        <p:spPr bwMode="auto">
          <a:xfrm>
            <a:off x="5634038" y="3808413"/>
            <a:ext cx="2968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1"/>
                </a:solidFill>
                <a:latin typeface="Verdana" pitchFamily="34" charset="0"/>
                <a:ea typeface="楷体_GB2312" pitchFamily="49" charset="-122"/>
              </a:rPr>
              <a:t>主讲人：刘丽珏</a:t>
            </a:r>
            <a:endParaRPr lang="zh-CN" altLang="en-US" sz="2800" b="1">
              <a:solidFill>
                <a:schemeClr val="bg1"/>
              </a:solidFill>
              <a:latin typeface="Verdana" pitchFamily="34" charset="0"/>
            </a:endParaRPr>
          </a:p>
        </p:txBody>
      </p:sp>
      <p:sp>
        <p:nvSpPr>
          <p:cNvPr id="192521" name="Oval 9"/>
          <p:cNvSpPr>
            <a:spLocks noChangeArrowheads="1"/>
          </p:cNvSpPr>
          <p:nvPr/>
        </p:nvSpPr>
        <p:spPr bwMode="ltGray">
          <a:xfrm>
            <a:off x="5156200" y="59721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Text Box 10"/>
          <p:cNvSpPr txBox="1">
            <a:spLocks noChangeArrowheads="1"/>
          </p:cNvSpPr>
          <p:nvPr/>
        </p:nvSpPr>
        <p:spPr bwMode="auto">
          <a:xfrm>
            <a:off x="5616575" y="5165725"/>
            <a:ext cx="3219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solidFill>
                  <a:srgbClr val="00FF00"/>
                </a:solidFill>
              </a:rPr>
              <a:t>手机：</a:t>
            </a:r>
            <a:r>
              <a:rPr lang="en-US" altLang="zh-CN" sz="2400" b="1" dirty="0" smtClean="0">
                <a:solidFill>
                  <a:srgbClr val="00FF00"/>
                </a:solidFill>
              </a:rPr>
              <a:t>13077391454</a:t>
            </a:r>
            <a:endParaRPr lang="en-US" altLang="zh-CN" sz="2400" b="1" dirty="0">
              <a:solidFill>
                <a:srgbClr val="00FF00"/>
              </a:solidFill>
            </a:endParaRPr>
          </a:p>
        </p:txBody>
      </p:sp>
      <p:pic>
        <p:nvPicPr>
          <p:cNvPr id="192523" name="Picture 11" descr="tci_log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0"/>
            <a:ext cx="1066800" cy="596900"/>
          </a:xfrm>
          <a:prstGeom prst="rect">
            <a:avLst/>
          </a:prstGeom>
          <a:noFill/>
          <a:extLst>
            <a:ext uri="{909E8E84-426E-40DD-AFC4-6F175D3DCCD1}">
              <a14:hiddenFill xmlns:a14="http://schemas.microsoft.com/office/drawing/2010/main">
                <a:solidFill>
                  <a:srgbClr val="FFFFFF"/>
                </a:solidFill>
              </a14:hiddenFill>
            </a:ext>
          </a:extLst>
        </p:spPr>
      </p:pic>
      <p:sp>
        <p:nvSpPr>
          <p:cNvPr id="192524" name="Oval 12"/>
          <p:cNvSpPr>
            <a:spLocks noChangeArrowheads="1"/>
          </p:cNvSpPr>
          <p:nvPr/>
        </p:nvSpPr>
        <p:spPr bwMode="ltGray">
          <a:xfrm>
            <a:off x="5148263" y="516572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5" name="Text Box 13"/>
          <p:cNvSpPr txBox="1">
            <a:spLocks noChangeArrowheads="1"/>
          </p:cNvSpPr>
          <p:nvPr/>
        </p:nvSpPr>
        <p:spPr bwMode="auto">
          <a:xfrm>
            <a:off x="5614988" y="5972175"/>
            <a:ext cx="3219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smtClean="0"/>
              <a:t>QQ</a:t>
            </a:r>
            <a:r>
              <a:rPr lang="en-US" altLang="zh-CN" sz="2000" b="1" dirty="0"/>
              <a:t>: 283117321</a:t>
            </a:r>
          </a:p>
        </p:txBody>
      </p:sp>
      <p:sp>
        <p:nvSpPr>
          <p:cNvPr id="192526" name="Text Box 14"/>
          <p:cNvSpPr txBox="1">
            <a:spLocks noChangeArrowheads="1"/>
          </p:cNvSpPr>
          <p:nvPr/>
        </p:nvSpPr>
        <p:spPr bwMode="auto">
          <a:xfrm>
            <a:off x="47625" y="6292850"/>
            <a:ext cx="47799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500" dirty="0">
                <a:solidFill>
                  <a:srgbClr val="FFFF66"/>
                </a:solidFill>
                <a:latin typeface="Verdana" pitchFamily="34" charset="0"/>
                <a:ea typeface="楷体_GB2312" pitchFamily="49" charset="-122"/>
              </a:rPr>
              <a:t>版权申明：本</a:t>
            </a:r>
            <a:r>
              <a:rPr lang="en-US" altLang="zh-CN" sz="1500" dirty="0">
                <a:solidFill>
                  <a:srgbClr val="FFFF66"/>
                </a:solidFill>
                <a:latin typeface="Verdana" pitchFamily="34" charset="0"/>
                <a:ea typeface="楷体_GB2312" pitchFamily="49" charset="-122"/>
              </a:rPr>
              <a:t>PPT</a:t>
            </a:r>
            <a:r>
              <a:rPr lang="zh-CN" altLang="en-US" sz="1500" dirty="0">
                <a:solidFill>
                  <a:srgbClr val="FFFF66"/>
                </a:solidFill>
                <a:latin typeface="Verdana" pitchFamily="34" charset="0"/>
                <a:ea typeface="楷体_GB2312" pitchFamily="49" charset="-122"/>
              </a:rPr>
              <a:t>根据</a:t>
            </a:r>
            <a:r>
              <a:rPr lang="en-US" altLang="zh-CN" sz="1500" dirty="0">
                <a:solidFill>
                  <a:srgbClr val="FFFF66"/>
                </a:solidFill>
                <a:latin typeface="Verdana" pitchFamily="34" charset="0"/>
                <a:ea typeface="楷体_GB2312" pitchFamily="49" charset="-122"/>
              </a:rPr>
              <a:t>《</a:t>
            </a:r>
            <a:r>
              <a:rPr lang="zh-CN" altLang="en-US" sz="1500" dirty="0">
                <a:solidFill>
                  <a:srgbClr val="FFFF66"/>
                </a:solidFill>
                <a:latin typeface="Verdana" pitchFamily="34" charset="0"/>
                <a:ea typeface="楷体_GB2312" pitchFamily="49" charset="-122"/>
              </a:rPr>
              <a:t>数据结构</a:t>
            </a:r>
            <a:r>
              <a:rPr lang="en-US" altLang="zh-CN" sz="1500" dirty="0">
                <a:solidFill>
                  <a:srgbClr val="FFFF66"/>
                </a:solidFill>
                <a:latin typeface="Verdana" pitchFamily="34" charset="0"/>
                <a:ea typeface="楷体_GB2312" pitchFamily="49" charset="-122"/>
              </a:rPr>
              <a:t>》</a:t>
            </a:r>
            <a:r>
              <a:rPr lang="zh-CN" altLang="en-US" sz="1500" dirty="0">
                <a:solidFill>
                  <a:srgbClr val="FFFF66"/>
                </a:solidFill>
                <a:latin typeface="Verdana" pitchFamily="34" charset="0"/>
                <a:ea typeface="楷体_GB2312" pitchFamily="49" charset="-122"/>
              </a:rPr>
              <a:t>教材所附</a:t>
            </a:r>
            <a:r>
              <a:rPr lang="en-US" altLang="zh-CN" sz="1500" dirty="0">
                <a:solidFill>
                  <a:srgbClr val="FFFF66"/>
                </a:solidFill>
                <a:latin typeface="Verdana" pitchFamily="34" charset="0"/>
                <a:ea typeface="楷体_GB2312" pitchFamily="49" charset="-122"/>
              </a:rPr>
              <a:t>PPT</a:t>
            </a:r>
            <a:r>
              <a:rPr lang="zh-CN" altLang="en-US" sz="1500" dirty="0">
                <a:solidFill>
                  <a:srgbClr val="FFFF66"/>
                </a:solidFill>
                <a:latin typeface="Verdana" pitchFamily="34" charset="0"/>
                <a:ea typeface="楷体_GB2312" pitchFamily="49" charset="-122"/>
              </a:rPr>
              <a:t>改编，仅</a:t>
            </a:r>
            <a:r>
              <a:rPr lang="zh-CN" altLang="en-US" sz="1500" dirty="0" smtClean="0">
                <a:solidFill>
                  <a:srgbClr val="FFFF66"/>
                </a:solidFill>
                <a:latin typeface="Verdana" pitchFamily="34" charset="0"/>
                <a:ea typeface="楷体_GB2312" pitchFamily="49" charset="-122"/>
              </a:rPr>
              <a:t>供相关</a:t>
            </a:r>
            <a:r>
              <a:rPr lang="zh-CN" altLang="en-US" sz="1500" dirty="0" smtClean="0">
                <a:solidFill>
                  <a:srgbClr val="FFFF66"/>
                </a:solidFill>
                <a:latin typeface="Verdana" pitchFamily="34" charset="0"/>
                <a:ea typeface="楷体_GB2312" pitchFamily="49" charset="-122"/>
              </a:rPr>
              <a:t>专业任课</a:t>
            </a:r>
            <a:r>
              <a:rPr lang="zh-CN" altLang="en-US" sz="1500" dirty="0">
                <a:solidFill>
                  <a:srgbClr val="FFFF66"/>
                </a:solidFill>
                <a:latin typeface="Verdana" pitchFamily="34" charset="0"/>
                <a:ea typeface="楷体_GB2312" pitchFamily="49" charset="-122"/>
              </a:rPr>
              <a:t>老师和学生使用。</a:t>
            </a:r>
            <a:endParaRPr lang="zh-CN" altLang="en-US" sz="1500" dirty="0">
              <a:solidFill>
                <a:srgbClr val="FFFF66"/>
              </a:solidFill>
              <a:latin typeface="Verdana" pitchFamily="34" charset="0"/>
            </a:endParaRPr>
          </a:p>
        </p:txBody>
      </p:sp>
      <p:sp>
        <p:nvSpPr>
          <p:cNvPr id="17" name="Text Box 10"/>
          <p:cNvSpPr txBox="1">
            <a:spLocks noChangeArrowheads="1"/>
          </p:cNvSpPr>
          <p:nvPr/>
        </p:nvSpPr>
        <p:spPr bwMode="auto">
          <a:xfrm>
            <a:off x="5699919" y="5165725"/>
            <a:ext cx="3219450" cy="461665"/>
          </a:xfrm>
          <a:prstGeom prst="rect">
            <a:avLst/>
          </a:prstGeom>
          <a:solidFill>
            <a:schemeClr val="accent2"/>
          </a:solidFill>
          <a:ln>
            <a:noFill/>
          </a:ln>
          <a:effectLst/>
        </p:spPr>
        <p:txBody>
          <a:bodyPr>
            <a:spAutoFit/>
          </a:bodyPr>
          <a:lstStyle/>
          <a:p>
            <a:endParaRPr lang="en-US" altLang="zh-CN" sz="2400" b="1" dirty="0">
              <a:solidFill>
                <a:srgbClr val="00FF00"/>
              </a:solidFill>
            </a:endParaRPr>
          </a:p>
        </p:txBody>
      </p:sp>
      <p:sp>
        <p:nvSpPr>
          <p:cNvPr id="18" name="Text Box 10"/>
          <p:cNvSpPr txBox="1">
            <a:spLocks noChangeArrowheads="1"/>
          </p:cNvSpPr>
          <p:nvPr/>
        </p:nvSpPr>
        <p:spPr bwMode="auto">
          <a:xfrm>
            <a:off x="5701665" y="5956935"/>
            <a:ext cx="3219450" cy="461665"/>
          </a:xfrm>
          <a:prstGeom prst="rect">
            <a:avLst/>
          </a:prstGeom>
          <a:solidFill>
            <a:schemeClr val="accent2"/>
          </a:solidFill>
          <a:ln>
            <a:noFill/>
          </a:ln>
          <a:effectLst/>
        </p:spPr>
        <p:txBody>
          <a:bodyPr>
            <a:spAutoFit/>
          </a:bodyPr>
          <a:lstStyle/>
          <a:p>
            <a:endParaRPr lang="en-US" altLang="zh-CN" sz="2400" b="1" dirty="0">
              <a:solidFill>
                <a:srgbClr val="00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p:cTn id="7" dur="5000" fill="hold"/>
                                        <p:tgtEl>
                                          <p:spTgt spid="192514"/>
                                        </p:tgtEl>
                                        <p:attrNameLst>
                                          <p:attrName>ppt_w</p:attrName>
                                        </p:attrNameLst>
                                      </p:cBhvr>
                                      <p:tavLst>
                                        <p:tav tm="0" fmla="#ppt_w*sin(2.5*pi*$)">
                                          <p:val>
                                            <p:fltVal val="0"/>
                                          </p:val>
                                        </p:tav>
                                        <p:tav tm="100000">
                                          <p:val>
                                            <p:fltVal val="1"/>
                                          </p:val>
                                        </p:tav>
                                      </p:tavLst>
                                    </p:anim>
                                    <p:anim calcmode="lin" valueType="num">
                                      <p:cBhvr>
                                        <p:cTn id="8" dur="5000" fill="hold"/>
                                        <p:tgtEl>
                                          <p:spTgt spid="1925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itchFamily="2" charset="-122"/>
                <a:sym typeface="Wingdings" pitchFamily="2" charset="2"/>
              </a:rPr>
              <a:t>Why need </a:t>
            </a:r>
            <a:r>
              <a:rPr lang="en-US" altLang="zh-TW" dirty="0">
                <a:effectLst>
                  <a:outerShdw blurRad="38100" dist="38100" dir="2700000" algn="tl">
                    <a:srgbClr val="C0C0C0"/>
                  </a:outerShdw>
                </a:effectLst>
                <a:ea typeface="PMingLiU" pitchFamily="18" charset="-120"/>
                <a:sym typeface="Wingdings" pitchFamily="2" charset="2"/>
              </a:rPr>
              <a:t>Data Structure</a:t>
            </a:r>
            <a:endParaRPr lang="zh-CN" altLang="en-US" dirty="0"/>
          </a:p>
        </p:txBody>
      </p:sp>
      <p:sp>
        <p:nvSpPr>
          <p:cNvPr id="3" name="内容占位符 2"/>
          <p:cNvSpPr>
            <a:spLocks noGrp="1"/>
          </p:cNvSpPr>
          <p:nvPr>
            <p:ph idx="1"/>
          </p:nvPr>
        </p:nvSpPr>
        <p:spPr>
          <a:xfrm>
            <a:off x="171450" y="1609725"/>
            <a:ext cx="6956425" cy="4276725"/>
          </a:xfrm>
        </p:spPr>
        <p:txBody>
          <a:bodyPr/>
          <a:lstStyle/>
          <a:p>
            <a:r>
              <a:rPr lang="en-US" altLang="zh-CN" b="0" i="1" dirty="0" smtClean="0">
                <a:solidFill>
                  <a:schemeClr val="accent4">
                    <a:lumMod val="50000"/>
                  </a:schemeClr>
                </a:solidFill>
                <a:latin typeface="Times New Roman" pitchFamily="18" charset="0"/>
                <a:cs typeface="Times New Roman" pitchFamily="18" charset="0"/>
              </a:rPr>
              <a:t>“I </a:t>
            </a:r>
            <a:r>
              <a:rPr lang="en-US" altLang="zh-CN" b="0" i="1" dirty="0">
                <a:solidFill>
                  <a:schemeClr val="accent4">
                    <a:lumMod val="50000"/>
                  </a:schemeClr>
                </a:solidFill>
                <a:latin typeface="Times New Roman" pitchFamily="18" charset="0"/>
                <a:cs typeface="Times New Roman" pitchFamily="18" charset="0"/>
              </a:rPr>
              <a:t>will, in fact, claim that the difference between a bad programmer and a good one is whether he considers his code or his data structures more important. Bad programmers worry about the code. Good programmers worry about data structures and their relationships</a:t>
            </a:r>
            <a:r>
              <a:rPr lang="en-US" altLang="zh-CN" b="0" i="1" dirty="0" smtClean="0">
                <a:solidFill>
                  <a:schemeClr val="accent4">
                    <a:lumMod val="50000"/>
                  </a:schemeClr>
                </a:solidFill>
                <a:latin typeface="Times New Roman" pitchFamily="18" charset="0"/>
                <a:cs typeface="Times New Roman" pitchFamily="18" charset="0"/>
              </a:rPr>
              <a:t>.”</a:t>
            </a:r>
          </a:p>
          <a:p>
            <a:pPr marL="0" indent="0">
              <a:buNone/>
            </a:pPr>
            <a:r>
              <a:rPr lang="en-US" altLang="zh-CN" b="0" i="1" dirty="0">
                <a:solidFill>
                  <a:schemeClr val="accent4">
                    <a:lumMod val="50000"/>
                  </a:schemeClr>
                </a:solidFill>
                <a:latin typeface="Times New Roman" pitchFamily="18" charset="0"/>
                <a:cs typeface="Times New Roman" pitchFamily="18" charset="0"/>
              </a:rPr>
              <a:t>	</a:t>
            </a:r>
            <a:r>
              <a:rPr lang="en-US" altLang="zh-CN" b="0" i="1" dirty="0" smtClean="0">
                <a:solidFill>
                  <a:schemeClr val="tx1"/>
                </a:solidFill>
                <a:latin typeface="Times New Roman" pitchFamily="18" charset="0"/>
                <a:cs typeface="Times New Roman" pitchFamily="18" charset="0"/>
              </a:rPr>
              <a:t>——</a:t>
            </a:r>
            <a:r>
              <a:rPr lang="en-US" altLang="zh-CN" b="0" i="1" dirty="0">
                <a:solidFill>
                  <a:schemeClr val="tx1"/>
                </a:solidFill>
                <a:latin typeface="Times New Roman" pitchFamily="18" charset="0"/>
                <a:cs typeface="Times New Roman" pitchFamily="18" charset="0"/>
              </a:rPr>
              <a:t>Linus </a:t>
            </a:r>
            <a:r>
              <a:rPr lang="en-US" altLang="zh-CN" b="0" i="1" dirty="0" smtClean="0">
                <a:solidFill>
                  <a:schemeClr val="tx1"/>
                </a:solidFill>
                <a:latin typeface="Times New Roman" pitchFamily="18" charset="0"/>
                <a:cs typeface="Times New Roman" pitchFamily="18" charset="0"/>
              </a:rPr>
              <a:t>Torvalds(Creator of Linux)</a:t>
            </a:r>
            <a:endParaRPr lang="en-US" altLang="zh-CN" sz="2400" b="0" i="1" dirty="0">
              <a:solidFill>
                <a:schemeClr val="tx1"/>
              </a:solidFill>
              <a:latin typeface="Times New Roman" pitchFamily="18" charset="0"/>
              <a:cs typeface="Times New Roman" pitchFamily="18" charset="0"/>
            </a:endParaRPr>
          </a:p>
          <a:p>
            <a:pPr marL="0" indent="0">
              <a:buNone/>
            </a:pPr>
            <a:endParaRPr lang="zh-CN" altLang="en-US" i="1" dirty="0">
              <a:solidFill>
                <a:schemeClr val="accent4">
                  <a:lumMod val="50000"/>
                </a:schemeClr>
              </a:solidFill>
              <a:latin typeface="Times New Roman" pitchFamily="18" charset="0"/>
              <a:cs typeface="Times New Roman" pitchFamily="18" charset="0"/>
            </a:endParaRPr>
          </a:p>
        </p:txBody>
      </p:sp>
      <p:pic>
        <p:nvPicPr>
          <p:cNvPr id="243714" name="Picture 2" descr="http://upload.wikimedia.org/wikipedia/commons/thumb/6/69/Linus_Torvalds.jpeg/144px-Linus_Torvald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1" y="1852611"/>
            <a:ext cx="2000248" cy="306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39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95288" y="2268538"/>
            <a:ext cx="7954962"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400" b="1">
                <a:solidFill>
                  <a:srgbClr val="000000"/>
                </a:solidFill>
                <a:latin typeface="Times New Roman" pitchFamily="18" charset="0"/>
              </a:rPr>
              <a:t>void</a:t>
            </a:r>
            <a:r>
              <a:rPr kumimoji="1" lang="en-US" altLang="zh-CN" sz="2400">
                <a:solidFill>
                  <a:srgbClr val="000000"/>
                </a:solidFill>
                <a:latin typeface="Times New Roman" pitchFamily="18" charset="0"/>
              </a:rPr>
              <a:t> bubble_sort(</a:t>
            </a:r>
            <a:r>
              <a:rPr kumimoji="1" lang="en-US" altLang="zh-CN" sz="2400" b="1">
                <a:solidFill>
                  <a:srgbClr val="000000"/>
                </a:solidFill>
                <a:latin typeface="Times New Roman" pitchFamily="18" charset="0"/>
              </a:rPr>
              <a:t>int&amp;</a:t>
            </a:r>
            <a:r>
              <a:rPr kumimoji="1" lang="en-US" altLang="zh-CN" sz="2400">
                <a:solidFill>
                  <a:srgbClr val="000000"/>
                </a:solidFill>
                <a:latin typeface="Times New Roman" pitchFamily="18" charset="0"/>
              </a:rPr>
              <a:t> a[], </a:t>
            </a:r>
            <a:r>
              <a:rPr kumimoji="1" lang="en-US" altLang="zh-CN" sz="2400" b="1">
                <a:solidFill>
                  <a:srgbClr val="000000"/>
                </a:solidFill>
                <a:latin typeface="Times New Roman" pitchFamily="18" charset="0"/>
              </a:rPr>
              <a:t>int</a:t>
            </a:r>
            <a:r>
              <a:rPr kumimoji="1" lang="en-US" altLang="zh-CN" sz="2400">
                <a:solidFill>
                  <a:srgbClr val="000000"/>
                </a:solidFill>
                <a:latin typeface="Times New Roman" pitchFamily="18" charset="0"/>
              </a:rPr>
              <a:t> n) </a:t>
            </a:r>
            <a:r>
              <a:rPr kumimoji="1" lang="en-US" altLang="zh-CN" sz="2400" b="1">
                <a:solidFill>
                  <a:srgbClr val="000000"/>
                </a:solidFill>
                <a:latin typeface="Times New Roman" pitchFamily="18" charset="0"/>
              </a:rPr>
              <a:t>{</a:t>
            </a:r>
            <a:endParaRPr kumimoji="1" lang="en-US" altLang="zh-CN" sz="2400">
              <a:solidFill>
                <a:srgbClr val="000000"/>
              </a:solidFill>
              <a:latin typeface="Times New Roman" pitchFamily="18" charset="0"/>
            </a:endParaRPr>
          </a:p>
          <a:p>
            <a:pPr>
              <a:lnSpc>
                <a:spcPct val="120000"/>
              </a:lnSpc>
            </a:pPr>
            <a:r>
              <a:rPr kumimoji="1" lang="en-US" altLang="zh-CN" sz="2400">
                <a:latin typeface="Times New Roman" pitchFamily="18" charset="0"/>
              </a:rPr>
              <a:t>   </a:t>
            </a:r>
            <a:r>
              <a:rPr kumimoji="1" lang="en-US" altLang="zh-CN" sz="2400">
                <a:solidFill>
                  <a:srgbClr val="333399"/>
                </a:solidFill>
                <a:latin typeface="Times New Roman" pitchFamily="18" charset="0"/>
              </a:rPr>
              <a:t>// </a:t>
            </a:r>
            <a:r>
              <a:rPr kumimoji="1" lang="zh-CN" altLang="en-US" sz="2400">
                <a:solidFill>
                  <a:srgbClr val="333399"/>
                </a:solidFill>
                <a:latin typeface="Times New Roman" pitchFamily="18" charset="0"/>
              </a:rPr>
              <a:t>将 </a:t>
            </a:r>
            <a:r>
              <a:rPr kumimoji="1" lang="en-US" altLang="zh-CN" sz="2400">
                <a:solidFill>
                  <a:srgbClr val="333399"/>
                </a:solidFill>
                <a:latin typeface="Times New Roman" pitchFamily="18" charset="0"/>
              </a:rPr>
              <a:t>a </a:t>
            </a:r>
            <a:r>
              <a:rPr kumimoji="1" lang="zh-CN" altLang="en-US" sz="2400">
                <a:solidFill>
                  <a:srgbClr val="333399"/>
                </a:solidFill>
                <a:latin typeface="Times New Roman" pitchFamily="18" charset="0"/>
              </a:rPr>
              <a:t>中整数序列重新排列成自小至大有序的整数序列。</a:t>
            </a:r>
            <a:endParaRPr kumimoji="1" lang="zh-CN" altLang="en-US" sz="2400">
              <a:latin typeface="Times New Roman" pitchFamily="18" charset="0"/>
            </a:endParaRPr>
          </a:p>
          <a:p>
            <a:pPr>
              <a:lnSpc>
                <a:spcPct val="120000"/>
              </a:lnSpc>
            </a:pPr>
            <a:r>
              <a:rPr kumimoji="1" lang="en-US" altLang="zh-CN" sz="2400" b="1">
                <a:solidFill>
                  <a:srgbClr val="FF0000"/>
                </a:solidFill>
                <a:latin typeface="Times New Roman" pitchFamily="18" charset="0"/>
              </a:rPr>
              <a:t>for</a:t>
            </a:r>
            <a:r>
              <a:rPr kumimoji="1" lang="en-US" altLang="zh-CN" sz="2400">
                <a:solidFill>
                  <a:srgbClr val="6600CC"/>
                </a:solidFill>
                <a:latin typeface="Times New Roman" pitchFamily="18" charset="0"/>
              </a:rPr>
              <a:t> </a:t>
            </a:r>
            <a:r>
              <a:rPr kumimoji="1" lang="en-US" altLang="zh-CN" sz="2400">
                <a:solidFill>
                  <a:srgbClr val="000000"/>
                </a:solidFill>
                <a:latin typeface="Times New Roman" pitchFamily="18" charset="0"/>
              </a:rPr>
              <a:t>(i=n-1,</a:t>
            </a:r>
            <a:r>
              <a:rPr kumimoji="1" lang="en-US" altLang="zh-CN" sz="2400">
                <a:latin typeface="Times New Roman" pitchFamily="18" charset="0"/>
              </a:rPr>
              <a:t> </a:t>
            </a:r>
            <a:r>
              <a:rPr kumimoji="1" lang="en-US" altLang="zh-CN" sz="2400">
                <a:solidFill>
                  <a:srgbClr val="9900CC"/>
                </a:solidFill>
                <a:latin typeface="Times New Roman" pitchFamily="18" charset="0"/>
              </a:rPr>
              <a:t>change=TRUE</a:t>
            </a:r>
            <a:r>
              <a:rPr kumimoji="1" lang="en-US" altLang="zh-CN" sz="2400">
                <a:solidFill>
                  <a:srgbClr val="000000"/>
                </a:solidFill>
                <a:latin typeface="Times New Roman" pitchFamily="18" charset="0"/>
              </a:rPr>
              <a:t>;  i&gt;1 </a:t>
            </a:r>
            <a:r>
              <a:rPr kumimoji="1" lang="en-US" altLang="zh-CN" sz="2400" b="1">
                <a:solidFill>
                  <a:srgbClr val="000000"/>
                </a:solidFill>
                <a:latin typeface="Times New Roman" pitchFamily="18" charset="0"/>
              </a:rPr>
              <a:t>&amp;&amp;</a:t>
            </a:r>
            <a:r>
              <a:rPr kumimoji="1" lang="en-US" altLang="zh-CN" sz="2400" b="1">
                <a:latin typeface="Times New Roman" pitchFamily="18" charset="0"/>
              </a:rPr>
              <a:t> </a:t>
            </a:r>
            <a:r>
              <a:rPr kumimoji="1" lang="en-US" altLang="zh-CN" sz="2400">
                <a:solidFill>
                  <a:srgbClr val="9900CC"/>
                </a:solidFill>
                <a:latin typeface="Times New Roman" pitchFamily="18" charset="0"/>
              </a:rPr>
              <a:t>change</a:t>
            </a:r>
            <a:r>
              <a:rPr kumimoji="1" lang="en-US" altLang="zh-CN" sz="2400">
                <a:solidFill>
                  <a:srgbClr val="000000"/>
                </a:solidFill>
                <a:latin typeface="Times New Roman" pitchFamily="18" charset="0"/>
              </a:rPr>
              <a:t>;  --i)</a:t>
            </a:r>
          </a:p>
          <a:p>
            <a:pPr>
              <a:lnSpc>
                <a:spcPct val="120000"/>
              </a:lnSpc>
            </a:pPr>
            <a:endParaRPr kumimoji="1" lang="en-US" altLang="zh-CN" sz="2400" b="1">
              <a:solidFill>
                <a:srgbClr val="000000"/>
              </a:solidFill>
              <a:latin typeface="Times New Roman" pitchFamily="18" charset="0"/>
            </a:endParaRPr>
          </a:p>
          <a:p>
            <a:pPr>
              <a:lnSpc>
                <a:spcPct val="120000"/>
              </a:lnSpc>
            </a:pPr>
            <a:endParaRPr kumimoji="1" lang="en-US" altLang="zh-CN" sz="2400" b="1">
              <a:latin typeface="Times New Roman" pitchFamily="18" charset="0"/>
            </a:endParaRPr>
          </a:p>
          <a:p>
            <a:pPr>
              <a:lnSpc>
                <a:spcPct val="120000"/>
              </a:lnSpc>
            </a:pPr>
            <a:endParaRPr kumimoji="1" lang="en-US" altLang="zh-CN" sz="2400" b="1">
              <a:latin typeface="Times New Roman" pitchFamily="18" charset="0"/>
            </a:endParaRPr>
          </a:p>
          <a:p>
            <a:pPr>
              <a:lnSpc>
                <a:spcPct val="120000"/>
              </a:lnSpc>
            </a:pPr>
            <a:endParaRPr kumimoji="1" lang="en-US" altLang="zh-CN" sz="2400" b="1">
              <a:latin typeface="Times New Roman" pitchFamily="18" charset="0"/>
            </a:endParaRPr>
          </a:p>
          <a:p>
            <a:pPr>
              <a:lnSpc>
                <a:spcPct val="120000"/>
              </a:lnSpc>
            </a:pPr>
            <a:endParaRPr kumimoji="1" lang="en-US" altLang="zh-CN" sz="2400" b="1">
              <a:latin typeface="Times New Roman" pitchFamily="18" charset="0"/>
            </a:endParaRPr>
          </a:p>
          <a:p>
            <a:pPr>
              <a:lnSpc>
                <a:spcPct val="120000"/>
              </a:lnSpc>
            </a:pPr>
            <a:r>
              <a:rPr kumimoji="1" lang="en-US" altLang="zh-CN" sz="2400">
                <a:solidFill>
                  <a:srgbClr val="000000"/>
                </a:solidFill>
                <a:latin typeface="Times New Roman" pitchFamily="18" charset="0"/>
              </a:rPr>
              <a:t>} // bubble_sort</a:t>
            </a:r>
          </a:p>
        </p:txBody>
      </p:sp>
      <p:sp>
        <p:nvSpPr>
          <p:cNvPr id="177157" name="Rectangle 5"/>
          <p:cNvSpPr>
            <a:spLocks noChangeArrowheads="1"/>
          </p:cNvSpPr>
          <p:nvPr/>
        </p:nvSpPr>
        <p:spPr bwMode="auto">
          <a:xfrm>
            <a:off x="539750" y="3635375"/>
            <a:ext cx="67373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400" b="1">
                <a:latin typeface="Times New Roman" pitchFamily="18" charset="0"/>
              </a:rPr>
              <a:t>{ </a:t>
            </a:r>
            <a:r>
              <a:rPr kumimoji="1" lang="en-US" altLang="zh-CN" sz="2400">
                <a:latin typeface="Times New Roman" pitchFamily="18" charset="0"/>
              </a:rPr>
              <a:t> </a:t>
            </a:r>
            <a:r>
              <a:rPr kumimoji="1" lang="en-US" altLang="zh-CN" sz="2400">
                <a:solidFill>
                  <a:srgbClr val="9900CC"/>
                </a:solidFill>
                <a:latin typeface="Times New Roman" pitchFamily="18" charset="0"/>
              </a:rPr>
              <a:t>change = FALSE</a:t>
            </a:r>
            <a:r>
              <a:rPr kumimoji="1" lang="en-US" altLang="zh-CN" sz="2400">
                <a:solidFill>
                  <a:schemeClr val="bg2"/>
                </a:solidFill>
                <a:latin typeface="Times New Roman" pitchFamily="18" charset="0"/>
              </a:rPr>
              <a:t>;</a:t>
            </a:r>
            <a:r>
              <a:rPr kumimoji="1" lang="en-US" altLang="zh-CN" sz="2400">
                <a:latin typeface="Times New Roman" pitchFamily="18" charset="0"/>
              </a:rPr>
              <a:t>  </a:t>
            </a:r>
            <a:r>
              <a:rPr kumimoji="1" lang="en-US" altLang="zh-CN" sz="2400">
                <a:solidFill>
                  <a:srgbClr val="000000"/>
                </a:solidFill>
                <a:latin typeface="Times New Roman" pitchFamily="18" charset="0"/>
              </a:rPr>
              <a:t>// change </a:t>
            </a:r>
            <a:r>
              <a:rPr kumimoji="1" lang="zh-CN" altLang="en-US" sz="2400">
                <a:solidFill>
                  <a:srgbClr val="000000"/>
                </a:solidFill>
                <a:latin typeface="Times New Roman" pitchFamily="18" charset="0"/>
                <a:ea typeface="楷体_GB2312" pitchFamily="49" charset="-122"/>
              </a:rPr>
              <a:t>为元素进行交换标志</a:t>
            </a:r>
            <a:endParaRPr kumimoji="1" lang="zh-CN" altLang="en-US" sz="2400">
              <a:solidFill>
                <a:srgbClr val="000000"/>
              </a:solidFill>
              <a:latin typeface="Times New Roman" pitchFamily="18" charset="0"/>
            </a:endParaRPr>
          </a:p>
          <a:p>
            <a:pPr>
              <a:lnSpc>
                <a:spcPct val="120000"/>
              </a:lnSpc>
            </a:pPr>
            <a:r>
              <a:rPr kumimoji="1" lang="zh-CN" altLang="en-US" sz="2400">
                <a:latin typeface="Times New Roman" pitchFamily="18" charset="0"/>
              </a:rPr>
              <a:t>      </a:t>
            </a:r>
            <a:r>
              <a:rPr kumimoji="1" lang="en-US" altLang="zh-CN" sz="2400" b="1">
                <a:solidFill>
                  <a:srgbClr val="FF0000"/>
                </a:solidFill>
                <a:latin typeface="Times New Roman" pitchFamily="18" charset="0"/>
              </a:rPr>
              <a:t>for</a:t>
            </a:r>
            <a:r>
              <a:rPr kumimoji="1" lang="en-US" altLang="zh-CN" sz="2400">
                <a:latin typeface="Times New Roman" pitchFamily="18" charset="0"/>
              </a:rPr>
              <a:t> </a:t>
            </a:r>
            <a:r>
              <a:rPr kumimoji="1" lang="en-US" altLang="zh-CN" sz="2400">
                <a:solidFill>
                  <a:srgbClr val="000000"/>
                </a:solidFill>
                <a:latin typeface="Times New Roman" pitchFamily="18" charset="0"/>
              </a:rPr>
              <a:t>(j=0;  j&lt;i;  ++j)</a:t>
            </a:r>
          </a:p>
          <a:p>
            <a:pPr>
              <a:lnSpc>
                <a:spcPct val="120000"/>
              </a:lnSpc>
            </a:pPr>
            <a:r>
              <a:rPr kumimoji="1" lang="en-US" altLang="zh-CN" sz="2400">
                <a:latin typeface="Times New Roman" pitchFamily="18" charset="0"/>
              </a:rPr>
              <a:t>         </a:t>
            </a:r>
            <a:r>
              <a:rPr kumimoji="1" lang="en-US" altLang="zh-CN" sz="2400">
                <a:solidFill>
                  <a:srgbClr val="000000"/>
                </a:solidFill>
                <a:latin typeface="Times New Roman" pitchFamily="18" charset="0"/>
              </a:rPr>
              <a:t>if (a[j] &gt; a[j+1]) </a:t>
            </a:r>
          </a:p>
          <a:p>
            <a:pPr>
              <a:lnSpc>
                <a:spcPct val="120000"/>
              </a:lnSpc>
            </a:pPr>
            <a:r>
              <a:rPr kumimoji="1" lang="en-US" altLang="zh-CN" sz="2400">
                <a:latin typeface="Times New Roman" pitchFamily="18" charset="0"/>
              </a:rPr>
              <a:t>            </a:t>
            </a:r>
            <a:r>
              <a:rPr kumimoji="1" lang="en-US" altLang="zh-CN" sz="2400">
                <a:solidFill>
                  <a:srgbClr val="000000"/>
                </a:solidFill>
                <a:latin typeface="Times New Roman" pitchFamily="18" charset="0"/>
              </a:rPr>
              <a:t>{</a:t>
            </a:r>
            <a:r>
              <a:rPr kumimoji="1" lang="en-US" altLang="zh-CN" sz="2400">
                <a:latin typeface="Times New Roman" pitchFamily="18" charset="0"/>
              </a:rPr>
              <a:t> </a:t>
            </a:r>
            <a:r>
              <a:rPr kumimoji="1" lang="en-US" altLang="zh-CN" sz="2400">
                <a:solidFill>
                  <a:srgbClr val="CC0000"/>
                </a:solidFill>
                <a:latin typeface="Times New Roman" pitchFamily="18" charset="0"/>
              </a:rPr>
              <a:t>a[j] </a:t>
            </a:r>
            <a:r>
              <a:rPr kumimoji="1" lang="en-US" altLang="zh-CN" sz="2400" b="1">
                <a:solidFill>
                  <a:srgbClr val="CC0000"/>
                </a:solidFill>
                <a:latin typeface="Times New Roman" pitchFamily="18" charset="0"/>
              </a:rPr>
              <a:t>←→</a:t>
            </a:r>
            <a:r>
              <a:rPr kumimoji="1" lang="en-US" altLang="zh-CN" sz="2400">
                <a:solidFill>
                  <a:srgbClr val="CC0000"/>
                </a:solidFill>
                <a:latin typeface="Times New Roman" pitchFamily="18" charset="0"/>
              </a:rPr>
              <a:t> a[j+1];</a:t>
            </a:r>
            <a:r>
              <a:rPr kumimoji="1" lang="en-US" altLang="zh-CN" sz="2400">
                <a:latin typeface="Times New Roman" pitchFamily="18" charset="0"/>
              </a:rPr>
              <a:t>   </a:t>
            </a:r>
            <a:r>
              <a:rPr kumimoji="1" lang="en-US" altLang="zh-CN" sz="2400">
                <a:solidFill>
                  <a:srgbClr val="9900CC"/>
                </a:solidFill>
                <a:latin typeface="Times New Roman" pitchFamily="18" charset="0"/>
              </a:rPr>
              <a:t>change = TRUE</a:t>
            </a:r>
            <a:r>
              <a:rPr kumimoji="1" lang="en-US" altLang="zh-CN" sz="2400">
                <a:latin typeface="Times New Roman" pitchFamily="18" charset="0"/>
              </a:rPr>
              <a:t> </a:t>
            </a:r>
            <a:r>
              <a:rPr kumimoji="1" lang="en-US" altLang="zh-CN" sz="2400">
                <a:solidFill>
                  <a:srgbClr val="000000"/>
                </a:solidFill>
                <a:latin typeface="Times New Roman" pitchFamily="18" charset="0"/>
              </a:rPr>
              <a:t>;}</a:t>
            </a:r>
          </a:p>
          <a:p>
            <a:pPr>
              <a:lnSpc>
                <a:spcPct val="120000"/>
              </a:lnSpc>
            </a:pPr>
            <a:r>
              <a:rPr kumimoji="1" lang="en-US" altLang="zh-CN" sz="2400">
                <a:solidFill>
                  <a:srgbClr val="000000"/>
                </a:solidFill>
                <a:latin typeface="Times New Roman" pitchFamily="18" charset="0"/>
              </a:rPr>
              <a:t>} // </a:t>
            </a:r>
            <a:r>
              <a:rPr kumimoji="1" lang="zh-CN" altLang="en-US" sz="2400">
                <a:solidFill>
                  <a:srgbClr val="000000"/>
                </a:solidFill>
                <a:latin typeface="Times New Roman" pitchFamily="18" charset="0"/>
              </a:rPr>
              <a:t>一趟起泡</a:t>
            </a:r>
          </a:p>
        </p:txBody>
      </p:sp>
      <p:sp>
        <p:nvSpPr>
          <p:cNvPr id="177158" name="Text Box 6"/>
          <p:cNvSpPr txBox="1">
            <a:spLocks noChangeArrowheads="1"/>
          </p:cNvSpPr>
          <p:nvPr/>
        </p:nvSpPr>
        <p:spPr bwMode="auto">
          <a:xfrm>
            <a:off x="290513" y="204788"/>
            <a:ext cx="44926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zh-CN" altLang="en-US" sz="3200" b="1">
                <a:solidFill>
                  <a:schemeClr val="bg1"/>
                </a:solidFill>
                <a:latin typeface="宋体" pitchFamily="2" charset="-122"/>
              </a:rPr>
              <a:t>例三  起泡排序</a:t>
            </a:r>
          </a:p>
        </p:txBody>
      </p:sp>
      <p:sp>
        <p:nvSpPr>
          <p:cNvPr id="177159" name="Text Box 7"/>
          <p:cNvSpPr txBox="1">
            <a:spLocks noChangeArrowheads="1"/>
          </p:cNvSpPr>
          <p:nvPr/>
        </p:nvSpPr>
        <p:spPr bwMode="auto">
          <a:xfrm>
            <a:off x="0" y="1112838"/>
            <a:ext cx="748665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kumimoji="1" lang="en-US" altLang="zh-CN" sz="2800" b="1">
                <a:solidFill>
                  <a:srgbClr val="003300"/>
                </a:solidFill>
                <a:latin typeface="Times New Roman" pitchFamily="18" charset="0"/>
              </a:rPr>
              <a:t>       </a:t>
            </a:r>
            <a:r>
              <a:rPr kumimoji="1" lang="zh-CN" altLang="en-US" sz="2400">
                <a:solidFill>
                  <a:srgbClr val="000000"/>
                </a:solidFill>
                <a:latin typeface="Times New Roman" pitchFamily="18" charset="0"/>
              </a:rPr>
              <a:t>算法中原操作重复执行的次数随问题的输入数据集不同而不同。</a:t>
            </a:r>
            <a:endParaRPr lang="zh-CN" altLang="en-US" sz="2400">
              <a:solidFill>
                <a:srgbClr val="000000"/>
              </a:solidFill>
              <a:latin typeface="Times New Roman"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blinds(vertical)">
                                      <p:cBhvr>
                                        <p:cTn id="7" dur="1000"/>
                                        <p:tgtEl>
                                          <p:spTgt spid="177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barn(outVertical)">
                                      <p:cBhvr>
                                        <p:cTn id="12" dur="500"/>
                                        <p:tgtEl>
                                          <p:spTgt spid="177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7157"/>
                                        </p:tgtEl>
                                        <p:attrNameLst>
                                          <p:attrName>style.visibility</p:attrName>
                                        </p:attrNameLst>
                                      </p:cBhvr>
                                      <p:to>
                                        <p:strVal val="visible"/>
                                      </p:to>
                                    </p:set>
                                    <p:animEffect transition="in" filter="strips(downRight)">
                                      <p:cBhvr>
                                        <p:cTn id="17" dur="500"/>
                                        <p:tgtEl>
                                          <p:spTgt spid="17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7" grpId="0" autoUpdateAnimBg="0"/>
      <p:bldP spid="17715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0" y="1279525"/>
            <a:ext cx="8859838" cy="2727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952500" eaLnBrk="0" hangingPunct="0">
              <a:defRPr kumimoji="1" sz="2400">
                <a:solidFill>
                  <a:schemeClr val="tx1"/>
                </a:solidFill>
                <a:latin typeface="Times New Roman" pitchFamily="18" charset="0"/>
                <a:ea typeface="宋体" pitchFamily="2" charset="-122"/>
              </a:defRPr>
            </a:lvl2pPr>
            <a:lvl3pPr marL="1143000" eaLnBrk="0" hangingPunct="0">
              <a:defRPr kumimoji="1" sz="2400">
                <a:solidFill>
                  <a:schemeClr val="tx1"/>
                </a:solidFill>
                <a:latin typeface="Times New Roman" pitchFamily="18" charset="0"/>
                <a:ea typeface="宋体" pitchFamily="2" charset="-122"/>
              </a:defRPr>
            </a:lvl3pPr>
            <a:lvl4pPr eaLnBrk="0" hangingPunct="0">
              <a:defRPr kumimoji="1" sz="2400">
                <a:solidFill>
                  <a:schemeClr val="tx1"/>
                </a:solidFill>
                <a:latin typeface="Times New Roman" pitchFamily="18" charset="0"/>
                <a:ea typeface="宋体" pitchFamily="2" charset="-122"/>
              </a:defRPr>
            </a:lvl4pPr>
            <a:lvl5pPr eaLnBrk="0" hangingPunct="0">
              <a:defRPr kumimoji="1" sz="2400">
                <a:solidFill>
                  <a:schemeClr val="tx1"/>
                </a:solidFill>
                <a:latin typeface="Times New Roman" pitchFamily="18" charset="0"/>
                <a:ea typeface="宋体" pitchFamily="2" charset="-122"/>
              </a:defRPr>
            </a:lvl5pPr>
            <a:lvl6pP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3366"/>
                </a:solidFill>
              </a:rPr>
              <a:t>       </a:t>
            </a:r>
            <a:r>
              <a:rPr lang="zh-CN" altLang="en-US" b="1">
                <a:solidFill>
                  <a:srgbClr val="000000"/>
                </a:solidFill>
              </a:rPr>
              <a:t>该算法的功能为</a:t>
            </a:r>
            <a:r>
              <a:rPr lang="zh-CN" altLang="en-US" sz="3600" b="1" u="sng">
                <a:solidFill>
                  <a:srgbClr val="0000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a:solidFill>
                  <a:srgbClr val="000000"/>
                </a:solidFill>
              </a:rPr>
              <a:t>当</a:t>
            </a:r>
            <a:r>
              <a:rPr lang="en-US" altLang="zh-CN" b="1">
                <a:solidFill>
                  <a:srgbClr val="000000"/>
                </a:solidFill>
                <a:latin typeface="黑体" pitchFamily="2" charset="-122"/>
              </a:rPr>
              <a:t>a</a:t>
            </a:r>
            <a:r>
              <a:rPr lang="zh-CN" altLang="en-US" b="1">
                <a:solidFill>
                  <a:srgbClr val="000000"/>
                </a:solidFill>
              </a:rPr>
              <a:t>中初始序列为自小至大有序原操作的执行次数为</a:t>
            </a:r>
            <a:r>
              <a:rPr lang="zh-CN" altLang="en-US" sz="3600" b="1">
                <a:solidFill>
                  <a:srgbClr val="000000"/>
                </a:solidFill>
                <a:effectLst>
                  <a:outerShdw blurRad="38100" dist="38100" dir="2700000" algn="tl">
                    <a:srgbClr val="C0C0C0"/>
                  </a:outerShdw>
                </a:effectLst>
                <a:latin typeface="黑体" pitchFamily="2" charset="-122"/>
                <a:ea typeface="黑体" pitchFamily="2" charset="-122"/>
              </a:rPr>
              <a:t> </a:t>
            </a:r>
            <a:r>
              <a:rPr lang="zh-CN" altLang="en-US" sz="3600" b="1" u="sng">
                <a:solidFill>
                  <a:srgbClr val="0000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a:solidFill>
                  <a:srgbClr val="000000"/>
                </a:solidFill>
              </a:rPr>
              <a:t>当</a:t>
            </a:r>
            <a:r>
              <a:rPr lang="en-US" altLang="zh-CN" b="1">
                <a:solidFill>
                  <a:srgbClr val="000000"/>
                </a:solidFill>
                <a:latin typeface="黑体" pitchFamily="2" charset="-122"/>
              </a:rPr>
              <a:t>a</a:t>
            </a:r>
            <a:r>
              <a:rPr lang="zh-CN" altLang="en-US" b="1">
                <a:solidFill>
                  <a:srgbClr val="000000"/>
                </a:solidFill>
              </a:rPr>
              <a:t>中初始序列为自大至小有序，原操作的执行次数为</a:t>
            </a:r>
            <a:r>
              <a:rPr lang="zh-CN" altLang="en-US" sz="3600" b="1" u="sng">
                <a:solidFill>
                  <a:srgbClr val="0000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a:solidFill>
                  <a:srgbClr val="000000"/>
                </a:solidFill>
              </a:rPr>
              <a:t>该算法的最坏时间复杂度为</a:t>
            </a:r>
            <a:r>
              <a:rPr lang="zh-CN" altLang="en-US" sz="3600" b="1" u="sng">
                <a:solidFill>
                  <a:srgbClr val="000000"/>
                </a:solidFill>
                <a:effectLst>
                  <a:outerShdw blurRad="38100" dist="38100" dir="2700000" algn="tl">
                    <a:srgbClr val="C0C0C0"/>
                  </a:outerShdw>
                </a:effectLst>
                <a:latin typeface="黑体" pitchFamily="2" charset="-122"/>
                <a:ea typeface="黑体" pitchFamily="2" charset="-122"/>
              </a:rPr>
              <a:t>         。</a:t>
            </a:r>
            <a:endParaRPr lang="zh-CN" altLang="en-US" sz="3600" b="1">
              <a:solidFill>
                <a:srgbClr val="000000"/>
              </a:solidFill>
              <a:effectLst>
                <a:outerShdw blurRad="38100" dist="38100" dir="2700000" algn="tl">
                  <a:srgbClr val="C0C0C0"/>
                </a:outerShdw>
              </a:effectLst>
              <a:latin typeface="黑体" pitchFamily="2" charset="-122"/>
              <a:ea typeface="黑体" pitchFamily="2" charset="-122"/>
            </a:endParaRPr>
          </a:p>
        </p:txBody>
      </p:sp>
      <p:sp>
        <p:nvSpPr>
          <p:cNvPr id="185349" name="Text Box 5"/>
          <p:cNvSpPr txBox="1">
            <a:spLocks noChangeArrowheads="1"/>
          </p:cNvSpPr>
          <p:nvPr/>
        </p:nvSpPr>
        <p:spPr bwMode="auto">
          <a:xfrm>
            <a:off x="2763838" y="1509713"/>
            <a:ext cx="1897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effectLst>
                  <a:outerShdw blurRad="38100" dist="38100" dir="2700000" algn="tl">
                    <a:srgbClr val="C0C0C0"/>
                  </a:outerShdw>
                </a:effectLst>
                <a:latin typeface="Times New Roman" pitchFamily="18" charset="0"/>
                <a:ea typeface="黑体" pitchFamily="2" charset="-122"/>
              </a:rPr>
              <a:t>起泡排序</a:t>
            </a:r>
          </a:p>
        </p:txBody>
      </p:sp>
      <p:sp>
        <p:nvSpPr>
          <p:cNvPr id="185350" name="Text Box 6"/>
          <p:cNvSpPr txBox="1">
            <a:spLocks noChangeArrowheads="1"/>
          </p:cNvSpPr>
          <p:nvPr/>
        </p:nvSpPr>
        <p:spPr bwMode="auto">
          <a:xfrm>
            <a:off x="3709988" y="2768600"/>
            <a:ext cx="184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effectLst>
                  <a:outerShdw blurRad="38100" dist="38100" dir="2700000" algn="tl">
                    <a:srgbClr val="C0C0C0"/>
                  </a:outerShdw>
                </a:effectLst>
                <a:latin typeface="Times New Roman" pitchFamily="18" charset="0"/>
              </a:rPr>
              <a:t>(n-1)(n-2)/2</a:t>
            </a:r>
            <a:r>
              <a:rPr kumimoji="1" lang="en-US" altLang="zh-CN" sz="2400" b="1">
                <a:effectLst>
                  <a:outerShdw blurRad="38100" dist="38100" dir="2700000" algn="tl">
                    <a:srgbClr val="C0C0C0"/>
                  </a:outerShdw>
                </a:effectLst>
                <a:latin typeface="Times New Roman" pitchFamily="18" charset="0"/>
                <a:ea typeface="黑体" pitchFamily="2" charset="-122"/>
              </a:rPr>
              <a:t> </a:t>
            </a:r>
          </a:p>
        </p:txBody>
      </p:sp>
      <p:sp>
        <p:nvSpPr>
          <p:cNvPr id="185351" name="Text Box 7"/>
          <p:cNvSpPr txBox="1">
            <a:spLocks noChangeArrowheads="1"/>
          </p:cNvSpPr>
          <p:nvPr/>
        </p:nvSpPr>
        <p:spPr bwMode="auto">
          <a:xfrm>
            <a:off x="3778250" y="214947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effectLst>
                  <a:outerShdw blurRad="38100" dist="38100" dir="2700000" algn="tl">
                    <a:srgbClr val="C0C0C0"/>
                  </a:outerShdw>
                </a:effectLst>
                <a:latin typeface="Times New Roman" pitchFamily="18" charset="0"/>
                <a:ea typeface="黑体" pitchFamily="2" charset="-122"/>
              </a:rPr>
              <a:t>0</a:t>
            </a:r>
          </a:p>
        </p:txBody>
      </p:sp>
      <p:sp>
        <p:nvSpPr>
          <p:cNvPr id="185352" name="Rectangle 8"/>
          <p:cNvSpPr>
            <a:spLocks noChangeArrowheads="1"/>
          </p:cNvSpPr>
          <p:nvPr/>
        </p:nvSpPr>
        <p:spPr bwMode="auto">
          <a:xfrm>
            <a:off x="1651000" y="3382963"/>
            <a:ext cx="189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tabLst>
                <a:tab pos="958850" algn="l"/>
              </a:tabLst>
            </a:pPr>
            <a:r>
              <a:rPr kumimoji="1" lang="en-US" altLang="zh-CN" sz="2400" b="1">
                <a:solidFill>
                  <a:srgbClr val="0000FF"/>
                </a:solidFill>
              </a:rPr>
              <a:t>T(n)=O(n</a:t>
            </a:r>
            <a:r>
              <a:rPr kumimoji="1" lang="en-US" altLang="zh-CN" sz="2400" b="1" baseline="30000">
                <a:solidFill>
                  <a:srgbClr val="0000FF"/>
                </a:solidFill>
                <a:latin typeface="Times New Roman" pitchFamily="18" charset="0"/>
              </a:rPr>
              <a:t>2</a:t>
            </a:r>
            <a:r>
              <a:rPr kumimoji="1" lang="en-US" altLang="zh-CN" sz="2400" b="1">
                <a:solidFill>
                  <a:srgbClr val="0000FF"/>
                </a:solidFill>
                <a:latin typeface="Times New Roman" pitchFamily="18" charset="0"/>
              </a:rPr>
              <a:t>)</a:t>
            </a:r>
            <a:r>
              <a:rPr kumimoji="1" lang="en-US" altLang="zh-CN" sz="2400" b="1">
                <a:solidFill>
                  <a:srgbClr val="000000"/>
                </a:solidFill>
                <a:latin typeface="Times New Roman" pitchFamily="18" charset="0"/>
              </a:rPr>
              <a:t> </a:t>
            </a:r>
            <a:endParaRPr kumimoji="1" lang="en-US" altLang="zh-CN" sz="2400">
              <a:latin typeface="Times New Roman" pitchFamily="18" charset="0"/>
            </a:endParaRPr>
          </a:p>
        </p:txBody>
      </p:sp>
      <p:grpSp>
        <p:nvGrpSpPr>
          <p:cNvPr id="185353" name="Group 9"/>
          <p:cNvGrpSpPr>
            <a:grpSpLocks/>
          </p:cNvGrpSpPr>
          <p:nvPr/>
        </p:nvGrpSpPr>
        <p:grpSpPr bwMode="auto">
          <a:xfrm>
            <a:off x="127000" y="4189413"/>
            <a:ext cx="8840788" cy="2101850"/>
            <a:chOff x="-3" y="-3"/>
            <a:chExt cx="3886" cy="1260"/>
          </a:xfrm>
        </p:grpSpPr>
        <p:grpSp>
          <p:nvGrpSpPr>
            <p:cNvPr id="185354" name="Group 10"/>
            <p:cNvGrpSpPr>
              <a:grpSpLocks/>
            </p:cNvGrpSpPr>
            <p:nvPr/>
          </p:nvGrpSpPr>
          <p:grpSpPr bwMode="auto">
            <a:xfrm>
              <a:off x="0" y="0"/>
              <a:ext cx="3880" cy="1254"/>
              <a:chOff x="0" y="0"/>
              <a:chExt cx="3880" cy="1254"/>
            </a:xfrm>
          </p:grpSpPr>
          <p:grpSp>
            <p:nvGrpSpPr>
              <p:cNvPr id="185355" name="Group 11"/>
              <p:cNvGrpSpPr>
                <a:grpSpLocks/>
              </p:cNvGrpSpPr>
              <p:nvPr/>
            </p:nvGrpSpPr>
            <p:grpSpPr bwMode="auto">
              <a:xfrm>
                <a:off x="0" y="0"/>
                <a:ext cx="3880" cy="410"/>
                <a:chOff x="0" y="0"/>
                <a:chExt cx="3880" cy="410"/>
              </a:xfrm>
            </p:grpSpPr>
            <p:sp>
              <p:nvSpPr>
                <p:cNvPr id="185356" name="Rectangle 12"/>
                <p:cNvSpPr>
                  <a:spLocks noChangeArrowheads="1"/>
                </p:cNvSpPr>
                <p:nvPr/>
              </p:nvSpPr>
              <p:spPr bwMode="auto">
                <a:xfrm>
                  <a:off x="6" y="6"/>
                  <a:ext cx="3868"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400" b="1">
                      <a:solidFill>
                        <a:srgbClr val="FF0000"/>
                      </a:solidFill>
                      <a:latin typeface="Times New Roman" pitchFamily="18" charset="0"/>
                    </a:rPr>
                    <a:t>基本操作的执行次数不确定时的时间复杂度</a:t>
                  </a:r>
                </a:p>
              </p:txBody>
            </p:sp>
            <p:sp>
              <p:nvSpPr>
                <p:cNvPr id="185357" name="Rectangle 13"/>
                <p:cNvSpPr>
                  <a:spLocks noChangeArrowheads="1"/>
                </p:cNvSpPr>
                <p:nvPr/>
              </p:nvSpPr>
              <p:spPr bwMode="auto">
                <a:xfrm>
                  <a:off x="0" y="0"/>
                  <a:ext cx="3880" cy="4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358" name="Group 14"/>
              <p:cNvGrpSpPr>
                <a:grpSpLocks/>
              </p:cNvGrpSpPr>
              <p:nvPr/>
            </p:nvGrpSpPr>
            <p:grpSpPr bwMode="auto">
              <a:xfrm>
                <a:off x="0" y="422"/>
                <a:ext cx="1553" cy="410"/>
                <a:chOff x="0" y="422"/>
                <a:chExt cx="1553" cy="410"/>
              </a:xfrm>
            </p:grpSpPr>
            <p:sp>
              <p:nvSpPr>
                <p:cNvPr id="185359" name="Rectangle 15"/>
                <p:cNvSpPr>
                  <a:spLocks noChangeArrowheads="1"/>
                </p:cNvSpPr>
                <p:nvPr/>
              </p:nvSpPr>
              <p:spPr bwMode="auto">
                <a:xfrm>
                  <a:off x="6" y="428"/>
                  <a:ext cx="1541"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kumimoji="1" lang="zh-CN" altLang="en-US" sz="2400" b="1">
                      <a:solidFill>
                        <a:srgbClr val="6600CC"/>
                      </a:solidFill>
                      <a:latin typeface="Times New Roman" pitchFamily="18" charset="0"/>
                    </a:rPr>
                    <a:t>平均时间复杂度</a:t>
                  </a:r>
                </a:p>
              </p:txBody>
            </p:sp>
            <p:sp>
              <p:nvSpPr>
                <p:cNvPr id="185360" name="Rectangle 16"/>
                <p:cNvSpPr>
                  <a:spLocks noChangeArrowheads="1"/>
                </p:cNvSpPr>
                <p:nvPr/>
              </p:nvSpPr>
              <p:spPr bwMode="auto">
                <a:xfrm>
                  <a:off x="0" y="422"/>
                  <a:ext cx="1553" cy="4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361" name="Group 17"/>
              <p:cNvGrpSpPr>
                <a:grpSpLocks/>
              </p:cNvGrpSpPr>
              <p:nvPr/>
            </p:nvGrpSpPr>
            <p:grpSpPr bwMode="auto">
              <a:xfrm>
                <a:off x="1553" y="422"/>
                <a:ext cx="2327" cy="410"/>
                <a:chOff x="1553" y="422"/>
                <a:chExt cx="2327" cy="410"/>
              </a:xfrm>
            </p:grpSpPr>
            <p:sp>
              <p:nvSpPr>
                <p:cNvPr id="185362" name="Rectangle 18"/>
                <p:cNvSpPr>
                  <a:spLocks noChangeArrowheads="1"/>
                </p:cNvSpPr>
                <p:nvPr/>
              </p:nvSpPr>
              <p:spPr bwMode="auto">
                <a:xfrm>
                  <a:off x="1559" y="428"/>
                  <a:ext cx="2315"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kumimoji="1" lang="zh-CN" altLang="en-US" sz="2400" b="1">
                      <a:solidFill>
                        <a:srgbClr val="000000"/>
                      </a:solidFill>
                      <a:latin typeface="Times New Roman" pitchFamily="18" charset="0"/>
                    </a:rPr>
                    <a:t>依基本操作执行次数概率计算平均值</a:t>
                  </a:r>
                </a:p>
              </p:txBody>
            </p:sp>
            <p:sp>
              <p:nvSpPr>
                <p:cNvPr id="185363" name="Rectangle 19"/>
                <p:cNvSpPr>
                  <a:spLocks noChangeArrowheads="1"/>
                </p:cNvSpPr>
                <p:nvPr/>
              </p:nvSpPr>
              <p:spPr bwMode="auto">
                <a:xfrm>
                  <a:off x="1553" y="422"/>
                  <a:ext cx="2327" cy="4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364" name="Group 20"/>
              <p:cNvGrpSpPr>
                <a:grpSpLocks/>
              </p:cNvGrpSpPr>
              <p:nvPr/>
            </p:nvGrpSpPr>
            <p:grpSpPr bwMode="auto">
              <a:xfrm>
                <a:off x="0" y="844"/>
                <a:ext cx="1553" cy="410"/>
                <a:chOff x="0" y="844"/>
                <a:chExt cx="1553" cy="410"/>
              </a:xfrm>
            </p:grpSpPr>
            <p:sp>
              <p:nvSpPr>
                <p:cNvPr id="185365" name="Rectangle 21"/>
                <p:cNvSpPr>
                  <a:spLocks noChangeArrowheads="1"/>
                </p:cNvSpPr>
                <p:nvPr/>
              </p:nvSpPr>
              <p:spPr bwMode="auto">
                <a:xfrm>
                  <a:off x="6" y="850"/>
                  <a:ext cx="1541"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kumimoji="1" lang="zh-CN" altLang="en-US" sz="2400" b="1">
                      <a:solidFill>
                        <a:srgbClr val="6600CC"/>
                      </a:solidFill>
                      <a:latin typeface="Times New Roman" pitchFamily="18" charset="0"/>
                    </a:rPr>
                    <a:t>最坏情况下时间复杂度</a:t>
                  </a:r>
                </a:p>
              </p:txBody>
            </p:sp>
            <p:sp>
              <p:nvSpPr>
                <p:cNvPr id="185366" name="Rectangle 22"/>
                <p:cNvSpPr>
                  <a:spLocks noChangeArrowheads="1"/>
                </p:cNvSpPr>
                <p:nvPr/>
              </p:nvSpPr>
              <p:spPr bwMode="auto">
                <a:xfrm>
                  <a:off x="0" y="844"/>
                  <a:ext cx="1553" cy="4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367" name="Group 23"/>
              <p:cNvGrpSpPr>
                <a:grpSpLocks/>
              </p:cNvGrpSpPr>
              <p:nvPr/>
            </p:nvGrpSpPr>
            <p:grpSpPr bwMode="auto">
              <a:xfrm>
                <a:off x="1553" y="844"/>
                <a:ext cx="2327" cy="410"/>
                <a:chOff x="1553" y="844"/>
                <a:chExt cx="2327" cy="410"/>
              </a:xfrm>
            </p:grpSpPr>
            <p:sp>
              <p:nvSpPr>
                <p:cNvPr id="185368" name="Rectangle 24"/>
                <p:cNvSpPr>
                  <a:spLocks noChangeArrowheads="1"/>
                </p:cNvSpPr>
                <p:nvPr/>
              </p:nvSpPr>
              <p:spPr bwMode="auto">
                <a:xfrm>
                  <a:off x="1559" y="850"/>
                  <a:ext cx="2315"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kumimoji="1" lang="zh-CN" altLang="en-US" sz="2400" b="1">
                      <a:solidFill>
                        <a:srgbClr val="000000"/>
                      </a:solidFill>
                      <a:latin typeface="Times New Roman" pitchFamily="18" charset="0"/>
                    </a:rPr>
                    <a:t>在最坏情况下基本操作执行次数</a:t>
                  </a:r>
                </a:p>
              </p:txBody>
            </p:sp>
            <p:sp>
              <p:nvSpPr>
                <p:cNvPr id="185369" name="Rectangle 25"/>
                <p:cNvSpPr>
                  <a:spLocks noChangeArrowheads="1"/>
                </p:cNvSpPr>
                <p:nvPr/>
              </p:nvSpPr>
              <p:spPr bwMode="auto">
                <a:xfrm>
                  <a:off x="1553" y="844"/>
                  <a:ext cx="2327" cy="4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5370" name="Rectangle 26"/>
            <p:cNvSpPr>
              <a:spLocks noChangeArrowheads="1"/>
            </p:cNvSpPr>
            <p:nvPr/>
          </p:nvSpPr>
          <p:spPr bwMode="auto">
            <a:xfrm>
              <a:off x="-3" y="-3"/>
              <a:ext cx="3886" cy="1260"/>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0-#ppt_w/2"/>
                                          </p:val>
                                        </p:tav>
                                        <p:tav tm="100000">
                                          <p:val>
                                            <p:strVal val="#ppt_x"/>
                                          </p:val>
                                        </p:tav>
                                      </p:tavLst>
                                    </p:anim>
                                    <p:anim calcmode="lin" valueType="num">
                                      <p:cBhvr additive="base">
                                        <p:cTn id="8"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53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53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535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52"/>
                                        </p:tgtEl>
                                        <p:attrNameLst>
                                          <p:attrName>style.visibility</p:attrName>
                                        </p:attrNameLst>
                                      </p:cBhvr>
                                      <p:to>
                                        <p:strVal val="visible"/>
                                      </p:to>
                                    </p:set>
                                    <p:anim calcmode="lin" valueType="num">
                                      <p:cBhvr additive="base">
                                        <p:cTn id="25" dur="500" fill="hold"/>
                                        <p:tgtEl>
                                          <p:spTgt spid="185352"/>
                                        </p:tgtEl>
                                        <p:attrNameLst>
                                          <p:attrName>ppt_x</p:attrName>
                                        </p:attrNameLst>
                                      </p:cBhvr>
                                      <p:tavLst>
                                        <p:tav tm="0">
                                          <p:val>
                                            <p:strVal val="0-#ppt_w/2"/>
                                          </p:val>
                                        </p:tav>
                                        <p:tav tm="100000">
                                          <p:val>
                                            <p:strVal val="#ppt_x"/>
                                          </p:val>
                                        </p:tav>
                                      </p:tavLst>
                                    </p:anim>
                                    <p:anim calcmode="lin" valueType="num">
                                      <p:cBhvr additive="base">
                                        <p:cTn id="26" dur="500" fill="hold"/>
                                        <p:tgtEl>
                                          <p:spTgt spid="18535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85353"/>
                                        </p:tgtEl>
                                        <p:attrNameLst>
                                          <p:attrName>style.visibility</p:attrName>
                                        </p:attrNameLst>
                                      </p:cBhvr>
                                      <p:to>
                                        <p:strVal val="visible"/>
                                      </p:to>
                                    </p:set>
                                    <p:anim calcmode="lin" valueType="num">
                                      <p:cBhvr additive="base">
                                        <p:cTn id="31" dur="500" fill="hold"/>
                                        <p:tgtEl>
                                          <p:spTgt spid="185353"/>
                                        </p:tgtEl>
                                        <p:attrNameLst>
                                          <p:attrName>ppt_x</p:attrName>
                                        </p:attrNameLst>
                                      </p:cBhvr>
                                      <p:tavLst>
                                        <p:tav tm="0">
                                          <p:val>
                                            <p:strVal val="0-#ppt_w/2"/>
                                          </p:val>
                                        </p:tav>
                                        <p:tav tm="100000">
                                          <p:val>
                                            <p:strVal val="#ppt_x"/>
                                          </p:val>
                                        </p:tav>
                                      </p:tavLst>
                                    </p:anim>
                                    <p:anim calcmode="lin" valueType="num">
                                      <p:cBhvr additive="base">
                                        <p:cTn id="32" dur="500" fill="hold"/>
                                        <p:tgtEl>
                                          <p:spTgt spid="185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utoUpdateAnimBg="0"/>
      <p:bldP spid="185349" grpId="0" autoUpdateAnimBg="0"/>
      <p:bldP spid="185350" grpId="0" autoUpdateAnimBg="0"/>
      <p:bldP spid="185351" grpId="0" autoUpdateAnimBg="0"/>
      <p:bldP spid="185352"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txBox="1">
            <a:spLocks noChangeArrowheads="1"/>
          </p:cNvSpPr>
          <p:nvPr/>
        </p:nvSpPr>
        <p:spPr bwMode="auto">
          <a:xfrm>
            <a:off x="515938" y="163512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算法的空间复杂度定义为：</a:t>
            </a:r>
          </a:p>
        </p:txBody>
      </p:sp>
      <p:sp>
        <p:nvSpPr>
          <p:cNvPr id="178180" name="Text Box 4"/>
          <p:cNvSpPr txBox="1">
            <a:spLocks noChangeArrowheads="1"/>
          </p:cNvSpPr>
          <p:nvPr/>
        </p:nvSpPr>
        <p:spPr bwMode="auto">
          <a:xfrm>
            <a:off x="539750" y="3783013"/>
            <a:ext cx="730726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a:latin typeface="Times New Roman" pitchFamily="18" charset="0"/>
              </a:rPr>
              <a:t>        </a:t>
            </a:r>
            <a:r>
              <a:rPr kumimoji="1" lang="zh-CN" altLang="en-US" sz="2800">
                <a:solidFill>
                  <a:srgbClr val="000000"/>
                </a:solidFill>
                <a:latin typeface="Times New Roman" pitchFamily="18" charset="0"/>
              </a:rPr>
              <a:t>表示随着问题规模 </a:t>
            </a:r>
            <a:r>
              <a:rPr kumimoji="1" lang="en-US" altLang="zh-CN" sz="2800">
                <a:solidFill>
                  <a:srgbClr val="000000"/>
                </a:solidFill>
                <a:latin typeface="Times New Roman" pitchFamily="18" charset="0"/>
              </a:rPr>
              <a:t>n </a:t>
            </a:r>
            <a:r>
              <a:rPr kumimoji="1" lang="zh-CN" altLang="en-US" sz="2800">
                <a:solidFill>
                  <a:srgbClr val="000000"/>
                </a:solidFill>
                <a:latin typeface="Times New Roman" pitchFamily="18" charset="0"/>
              </a:rPr>
              <a:t>的增大，算法运行所需存储量的增长率与 </a:t>
            </a:r>
            <a:r>
              <a:rPr kumimoji="1" lang="en-US" altLang="zh-CN" sz="2800">
                <a:solidFill>
                  <a:srgbClr val="000000"/>
                </a:solidFill>
                <a:latin typeface="Times New Roman" pitchFamily="18" charset="0"/>
              </a:rPr>
              <a:t>g(n) </a:t>
            </a:r>
            <a:r>
              <a:rPr kumimoji="1" lang="zh-CN" altLang="en-US" sz="2800">
                <a:solidFill>
                  <a:srgbClr val="000000"/>
                </a:solidFill>
                <a:latin typeface="Times New Roman" pitchFamily="18" charset="0"/>
              </a:rPr>
              <a:t>的增长率相同。</a:t>
            </a:r>
          </a:p>
        </p:txBody>
      </p:sp>
      <p:sp>
        <p:nvSpPr>
          <p:cNvPr id="178181" name="Text Box 5"/>
          <p:cNvSpPr txBox="1">
            <a:spLocks noChangeArrowheads="1"/>
          </p:cNvSpPr>
          <p:nvPr/>
        </p:nvSpPr>
        <p:spPr bwMode="auto">
          <a:xfrm>
            <a:off x="2592388" y="2676525"/>
            <a:ext cx="230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ea typeface="楷体_GB2312" pitchFamily="49" charset="-122"/>
              </a:rPr>
              <a:t>S(n) = </a:t>
            </a:r>
            <a:r>
              <a:rPr kumimoji="1" lang="en-US" altLang="zh-CN" sz="2800" b="1" i="1">
                <a:solidFill>
                  <a:srgbClr val="FF0000"/>
                </a:solidFill>
                <a:latin typeface="Times New Roman" pitchFamily="18" charset="0"/>
                <a:ea typeface="楷体_GB2312" pitchFamily="49" charset="-122"/>
              </a:rPr>
              <a:t>O</a:t>
            </a:r>
            <a:r>
              <a:rPr kumimoji="1" lang="en-US" altLang="zh-CN" sz="2800" b="1">
                <a:solidFill>
                  <a:srgbClr val="FF0000"/>
                </a:solidFill>
                <a:latin typeface="Times New Roman" pitchFamily="18" charset="0"/>
                <a:ea typeface="楷体_GB2312" pitchFamily="49" charset="-122"/>
              </a:rPr>
              <a:t>(g(n))</a:t>
            </a:r>
            <a:endParaRPr kumimoji="1" lang="en-US" altLang="zh-CN" sz="2800" b="1">
              <a:latin typeface="Times New Roman" pitchFamily="18" charset="0"/>
              <a:ea typeface="楷体_GB2312" pitchFamily="49" charset="-122"/>
            </a:endParaRPr>
          </a:p>
        </p:txBody>
      </p:sp>
      <p:sp>
        <p:nvSpPr>
          <p:cNvPr id="178182" name="Text Box 6">
            <a:hlinkClick r:id="rId2" action="ppaction://hlinksldjump"/>
          </p:cNvPr>
          <p:cNvSpPr txBox="1">
            <a:spLocks noChangeArrowheads="1"/>
          </p:cNvSpPr>
          <p:nvPr/>
        </p:nvSpPr>
        <p:spPr bwMode="auto">
          <a:xfrm>
            <a:off x="341313" y="195263"/>
            <a:ext cx="5734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宋体" pitchFamily="2" charset="-122"/>
              </a:rPr>
              <a:t>1.4.4 </a:t>
            </a:r>
            <a:r>
              <a:rPr kumimoji="1" lang="zh-CN" altLang="en-US" sz="3200" b="1">
                <a:solidFill>
                  <a:schemeClr val="bg1"/>
                </a:solidFill>
                <a:latin typeface="宋体" pitchFamily="2" charset="-122"/>
              </a:rPr>
              <a:t>算法的存储空间需求</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8182"/>
                                        </p:tgtEl>
                                        <p:attrNameLst>
                                          <p:attrName>style.visibility</p:attrName>
                                        </p:attrNameLst>
                                      </p:cBhvr>
                                      <p:to>
                                        <p:strVal val="visible"/>
                                      </p:to>
                                    </p:set>
                                    <p:anim calcmode="lin" valueType="num">
                                      <p:cBhvr additive="base">
                                        <p:cTn id="7" dur="500" fill="hold"/>
                                        <p:tgtEl>
                                          <p:spTgt spid="178182"/>
                                        </p:tgtEl>
                                        <p:attrNameLst>
                                          <p:attrName>ppt_x</p:attrName>
                                        </p:attrNameLst>
                                      </p:cBhvr>
                                      <p:tavLst>
                                        <p:tav tm="0">
                                          <p:val>
                                            <p:strVal val="0-#ppt_w/2"/>
                                          </p:val>
                                        </p:tav>
                                        <p:tav tm="100000">
                                          <p:val>
                                            <p:strVal val="#ppt_x"/>
                                          </p:val>
                                        </p:tav>
                                      </p:tavLst>
                                    </p:anim>
                                    <p:anim calcmode="lin" valueType="num">
                                      <p:cBhvr additive="base">
                                        <p:cTn id="8"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78179"/>
                                        </p:tgtEl>
                                        <p:attrNameLst>
                                          <p:attrName>style.visibility</p:attrName>
                                        </p:attrNameLst>
                                      </p:cBhvr>
                                      <p:to>
                                        <p:strVal val="visible"/>
                                      </p:to>
                                    </p:set>
                                    <p:animEffect transition="in" filter="slide(fromTop)">
                                      <p:cBhvr>
                                        <p:cTn id="13" dur="500"/>
                                        <p:tgtEl>
                                          <p:spTgt spid="1781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78181"/>
                                        </p:tgtEl>
                                        <p:attrNameLst>
                                          <p:attrName>style.visibility</p:attrName>
                                        </p:attrNameLst>
                                      </p:cBhvr>
                                      <p:to>
                                        <p:strVal val="visible"/>
                                      </p:to>
                                    </p:set>
                                    <p:animEffect transition="in" filter="wipe(left)">
                                      <p:cBhvr>
                                        <p:cTn id="18" dur="300"/>
                                        <p:tgtEl>
                                          <p:spTgt spid="1781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P spid="178180" grpId="0" autoUpdateAnimBg="0"/>
      <p:bldP spid="178181" grpId="0" autoUpdateAnimBg="0"/>
      <p:bldP spid="17818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541338" y="1347788"/>
            <a:ext cx="4770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rgbClr val="9900CC"/>
                </a:solidFill>
                <a:latin typeface="Times New Roman" pitchFamily="18" charset="0"/>
                <a:ea typeface="楷体_GB2312" pitchFamily="49" charset="-122"/>
              </a:rPr>
              <a:t>算法的存储量包括：</a:t>
            </a:r>
          </a:p>
        </p:txBody>
      </p:sp>
      <p:sp>
        <p:nvSpPr>
          <p:cNvPr id="179203" name="Text Box 3"/>
          <p:cNvSpPr txBox="1">
            <a:spLocks noChangeArrowheads="1"/>
          </p:cNvSpPr>
          <p:nvPr/>
        </p:nvSpPr>
        <p:spPr bwMode="auto">
          <a:xfrm>
            <a:off x="1479550" y="2636838"/>
            <a:ext cx="4465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00"/>
                </a:solidFill>
                <a:latin typeface="Times New Roman" pitchFamily="18" charset="0"/>
                <a:ea typeface="楷体_GB2312" pitchFamily="49" charset="-122"/>
              </a:rPr>
              <a:t>1</a:t>
            </a:r>
            <a:r>
              <a:rPr kumimoji="1" lang="zh-CN" altLang="en-US" sz="3200" b="1">
                <a:solidFill>
                  <a:srgbClr val="000000"/>
                </a:solidFill>
                <a:latin typeface="Times New Roman" pitchFamily="18" charset="0"/>
                <a:ea typeface="楷体_GB2312" pitchFamily="49" charset="-122"/>
              </a:rPr>
              <a:t>．输入数据所占空间；</a:t>
            </a:r>
          </a:p>
        </p:txBody>
      </p:sp>
      <p:sp>
        <p:nvSpPr>
          <p:cNvPr id="179204" name="Text Box 4"/>
          <p:cNvSpPr txBox="1">
            <a:spLocks noChangeArrowheads="1"/>
          </p:cNvSpPr>
          <p:nvPr/>
        </p:nvSpPr>
        <p:spPr bwMode="auto">
          <a:xfrm>
            <a:off x="1504950" y="3622675"/>
            <a:ext cx="446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00"/>
                </a:solidFill>
                <a:latin typeface="Times New Roman" pitchFamily="18" charset="0"/>
                <a:ea typeface="楷体_GB2312" pitchFamily="49" charset="-122"/>
              </a:rPr>
              <a:t>2</a:t>
            </a:r>
            <a:r>
              <a:rPr kumimoji="1" lang="zh-CN" altLang="en-US" sz="3200" b="1">
                <a:solidFill>
                  <a:srgbClr val="000000"/>
                </a:solidFill>
                <a:latin typeface="Times New Roman" pitchFamily="18" charset="0"/>
                <a:ea typeface="楷体_GB2312" pitchFamily="49" charset="-122"/>
              </a:rPr>
              <a:t>．程序本身所占空间；</a:t>
            </a:r>
          </a:p>
        </p:txBody>
      </p:sp>
      <p:sp>
        <p:nvSpPr>
          <p:cNvPr id="179205" name="Text Box 5"/>
          <p:cNvSpPr txBox="1">
            <a:spLocks noChangeArrowheads="1"/>
          </p:cNvSpPr>
          <p:nvPr/>
        </p:nvSpPr>
        <p:spPr bwMode="auto">
          <a:xfrm>
            <a:off x="1550988" y="4508500"/>
            <a:ext cx="446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00"/>
                </a:solidFill>
                <a:latin typeface="Times New Roman" pitchFamily="18" charset="0"/>
                <a:ea typeface="楷体_GB2312" pitchFamily="49" charset="-122"/>
              </a:rPr>
              <a:t>3</a:t>
            </a:r>
            <a:r>
              <a:rPr kumimoji="1" lang="zh-CN" altLang="en-US" sz="3200" b="1">
                <a:solidFill>
                  <a:srgbClr val="000000"/>
                </a:solidFill>
                <a:latin typeface="Times New Roman" pitchFamily="18" charset="0"/>
                <a:ea typeface="楷体_GB2312" pitchFamily="49" charset="-122"/>
              </a:rPr>
              <a:t>．辅助变量所占空间。</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wd">
                                    <p:tmPct val="100000"/>
                                  </p:iterate>
                                  <p:childTnLst>
                                    <p:set>
                                      <p:cBhvr>
                                        <p:cTn id="10" dur="1" fill="hold">
                                          <p:stCondLst>
                                            <p:cond delay="0"/>
                                          </p:stCondLst>
                                        </p:cTn>
                                        <p:tgtEl>
                                          <p:spTgt spid="179203"/>
                                        </p:tgtEl>
                                        <p:attrNameLst>
                                          <p:attrName>style.visibility</p:attrName>
                                        </p:attrNameLst>
                                      </p:cBhvr>
                                      <p:to>
                                        <p:strVal val="visible"/>
                                      </p:to>
                                    </p:set>
                                    <p:animEffect transition="in" filter="wipe(left)">
                                      <p:cBhvr>
                                        <p:cTn id="11" dur="300"/>
                                        <p:tgtEl>
                                          <p:spTgt spid="1792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9204"/>
                                        </p:tgtEl>
                                        <p:attrNameLst>
                                          <p:attrName>style.visibility</p:attrName>
                                        </p:attrNameLst>
                                      </p:cBhvr>
                                      <p:to>
                                        <p:strVal val="visible"/>
                                      </p:to>
                                    </p:set>
                                    <p:animEffect transition="in" filter="wipe(left)">
                                      <p:cBhvr>
                                        <p:cTn id="16" dur="500"/>
                                        <p:tgtEl>
                                          <p:spTgt spid="1792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9205"/>
                                        </p:tgtEl>
                                        <p:attrNameLst>
                                          <p:attrName>style.visibility</p:attrName>
                                        </p:attrNameLst>
                                      </p:cBhvr>
                                      <p:to>
                                        <p:strVal val="visible"/>
                                      </p:to>
                                    </p:set>
                                    <p:animEffect transition="in" filter="wipe(left)">
                                      <p:cBhvr>
                                        <p:cTn id="21"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3" grpId="0" autoUpdateAnimBg="0"/>
      <p:bldP spid="179204" grpId="0" autoUpdateAnimBg="0"/>
      <p:bldP spid="17920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11150" y="1660525"/>
            <a:ext cx="8280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zh-CN" altLang="en-US" sz="2800">
                <a:solidFill>
                  <a:srgbClr val="000000"/>
                </a:solidFill>
                <a:latin typeface="Times New Roman" pitchFamily="18" charset="0"/>
              </a:rPr>
              <a:t>若输入数据所占空间只取决于问题本身，和算法无关，则只需要分析</a:t>
            </a:r>
            <a:r>
              <a:rPr kumimoji="1" lang="zh-CN" altLang="en-US" sz="2800">
                <a:solidFill>
                  <a:srgbClr val="FF0000"/>
                </a:solidFill>
                <a:latin typeface="Times New Roman" pitchFamily="18" charset="0"/>
              </a:rPr>
              <a:t>除输入和程序之外的</a:t>
            </a:r>
            <a:r>
              <a:rPr kumimoji="1" lang="zh-CN" altLang="en-US" sz="2800" b="1">
                <a:solidFill>
                  <a:srgbClr val="FF0000"/>
                </a:solidFill>
                <a:latin typeface="Times New Roman" pitchFamily="18" charset="0"/>
              </a:rPr>
              <a:t>辅助变量</a:t>
            </a:r>
            <a:r>
              <a:rPr kumimoji="1" lang="zh-CN" altLang="en-US" sz="2800">
                <a:solidFill>
                  <a:srgbClr val="FF0000"/>
                </a:solidFill>
                <a:latin typeface="Times New Roman" pitchFamily="18" charset="0"/>
              </a:rPr>
              <a:t>所占</a:t>
            </a:r>
            <a:r>
              <a:rPr kumimoji="1" lang="zh-CN" altLang="en-US" sz="2800" b="1">
                <a:solidFill>
                  <a:srgbClr val="FF0000"/>
                </a:solidFill>
                <a:latin typeface="Times New Roman" pitchFamily="18" charset="0"/>
              </a:rPr>
              <a:t>额外空间</a:t>
            </a:r>
            <a:r>
              <a:rPr kumimoji="1" lang="zh-CN" altLang="en-US" sz="2800">
                <a:latin typeface="Times New Roman" pitchFamily="18" charset="0"/>
              </a:rPr>
              <a:t>。</a:t>
            </a:r>
          </a:p>
        </p:txBody>
      </p:sp>
      <p:sp>
        <p:nvSpPr>
          <p:cNvPr id="180227" name="Text Box 3"/>
          <p:cNvSpPr txBox="1">
            <a:spLocks noChangeArrowheads="1"/>
          </p:cNvSpPr>
          <p:nvPr/>
        </p:nvSpPr>
        <p:spPr bwMode="auto">
          <a:xfrm>
            <a:off x="306388" y="3390900"/>
            <a:ext cx="80676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zh-CN" altLang="en-US" sz="2800">
                <a:solidFill>
                  <a:srgbClr val="000000"/>
                </a:solidFill>
                <a:latin typeface="Times New Roman" pitchFamily="18" charset="0"/>
              </a:rPr>
              <a:t>若所需额外空间相对于输入数据量来说是常数，则称此算法为</a:t>
            </a:r>
            <a:r>
              <a:rPr kumimoji="1" lang="zh-CN" altLang="en-US" sz="2800" b="1">
                <a:solidFill>
                  <a:srgbClr val="FF0000"/>
                </a:solidFill>
                <a:latin typeface="Times New Roman" pitchFamily="18" charset="0"/>
              </a:rPr>
              <a:t>原地工作</a:t>
            </a:r>
            <a:r>
              <a:rPr kumimoji="1" lang="zh-CN" altLang="en-US" sz="2800">
                <a:latin typeface="Times New Roman" pitchFamily="18" charset="0"/>
              </a:rPr>
              <a:t>。</a:t>
            </a:r>
          </a:p>
        </p:txBody>
      </p:sp>
      <p:sp>
        <p:nvSpPr>
          <p:cNvPr id="180228" name="Text Box 4"/>
          <p:cNvSpPr txBox="1">
            <a:spLocks noChangeArrowheads="1"/>
          </p:cNvSpPr>
          <p:nvPr/>
        </p:nvSpPr>
        <p:spPr bwMode="auto">
          <a:xfrm>
            <a:off x="355600" y="4710113"/>
            <a:ext cx="80121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zh-CN" altLang="en-US" sz="2800">
                <a:solidFill>
                  <a:srgbClr val="000000"/>
                </a:solidFill>
                <a:latin typeface="Times New Roman" pitchFamily="18" charset="0"/>
              </a:rPr>
              <a:t>若所需存储量依赖于特定的输入，则通常按最坏情况考虑。</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barn(outVertical)">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barn(outVertical)">
                                      <p:cBhvr>
                                        <p:cTn id="12" dur="500"/>
                                        <p:tgtEl>
                                          <p:spTgt spid="18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barn(outVertical)">
                                      <p:cBhvr>
                                        <p:cTn id="17" dur="500"/>
                                        <p:tgtEl>
                                          <p:spTgt spid="18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autoUpdateAnimBg="0"/>
      <p:bldP spid="18022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198438" y="215900"/>
            <a:ext cx="3760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3200" b="1">
                <a:solidFill>
                  <a:schemeClr val="bg1"/>
                </a:solidFill>
                <a:latin typeface="宋体" pitchFamily="2" charset="-122"/>
              </a:rPr>
              <a:t>思考题</a:t>
            </a:r>
          </a:p>
        </p:txBody>
      </p:sp>
      <p:sp>
        <p:nvSpPr>
          <p:cNvPr id="186373" name="Rectangle 5"/>
          <p:cNvSpPr>
            <a:spLocks noChangeArrowheads="1"/>
          </p:cNvSpPr>
          <p:nvPr/>
        </p:nvSpPr>
        <p:spPr bwMode="auto">
          <a:xfrm>
            <a:off x="322263" y="1736725"/>
            <a:ext cx="4625975"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en-US" altLang="zh-CN" sz="2400" b="1">
                <a:solidFill>
                  <a:srgbClr val="000000"/>
                </a:solidFill>
                <a:latin typeface="Times New Roman" pitchFamily="18" charset="0"/>
              </a:rPr>
              <a:t>int i,j,n,k; </a:t>
            </a:r>
          </a:p>
          <a:p>
            <a:pPr>
              <a:lnSpc>
                <a:spcPct val="110000"/>
              </a:lnSpc>
              <a:spcBef>
                <a:spcPct val="50000"/>
              </a:spcBef>
            </a:pPr>
            <a:r>
              <a:rPr kumimoji="1" lang="en-US" altLang="zh-CN" sz="2400" b="1">
                <a:solidFill>
                  <a:srgbClr val="000000"/>
                </a:solidFill>
                <a:latin typeface="Times New Roman" pitchFamily="18" charset="0"/>
              </a:rPr>
              <a:t>for(i=1; i&lt;=n; i++)</a:t>
            </a:r>
          </a:p>
          <a:p>
            <a:pPr>
              <a:lnSpc>
                <a:spcPct val="110000"/>
              </a:lnSpc>
              <a:spcBef>
                <a:spcPct val="50000"/>
              </a:spcBef>
            </a:pPr>
            <a:r>
              <a:rPr kumimoji="1" lang="en-US" altLang="zh-CN" sz="2400" b="1">
                <a:solidFill>
                  <a:srgbClr val="000000"/>
                </a:solidFill>
                <a:latin typeface="Times New Roman" pitchFamily="18" charset="0"/>
              </a:rPr>
              <a:t>  for(j=1; j&lt;=n; j++)</a:t>
            </a:r>
          </a:p>
          <a:p>
            <a:pPr>
              <a:lnSpc>
                <a:spcPct val="110000"/>
              </a:lnSpc>
              <a:spcBef>
                <a:spcPct val="50000"/>
              </a:spcBef>
            </a:pPr>
            <a:r>
              <a:rPr kumimoji="1" lang="en-US" altLang="zh-CN" sz="2400" b="1">
                <a:solidFill>
                  <a:srgbClr val="000000"/>
                </a:solidFill>
                <a:latin typeface="Times New Roman" pitchFamily="18" charset="0"/>
              </a:rPr>
              <a:t>     {c[i][j]=0;	</a:t>
            </a:r>
          </a:p>
          <a:p>
            <a:pPr>
              <a:lnSpc>
                <a:spcPct val="110000"/>
              </a:lnSpc>
              <a:spcBef>
                <a:spcPct val="50000"/>
              </a:spcBef>
            </a:pPr>
            <a:r>
              <a:rPr kumimoji="1" lang="en-US" altLang="zh-CN" sz="2400" b="1">
                <a:solidFill>
                  <a:srgbClr val="000000"/>
                </a:solidFill>
                <a:latin typeface="Times New Roman" pitchFamily="18" charset="0"/>
              </a:rPr>
              <a:t>       for(k=1; k&lt;=n; k++)</a:t>
            </a:r>
          </a:p>
          <a:p>
            <a:pPr>
              <a:lnSpc>
                <a:spcPct val="110000"/>
              </a:lnSpc>
              <a:spcBef>
                <a:spcPct val="50000"/>
              </a:spcBef>
            </a:pPr>
            <a:r>
              <a:rPr kumimoji="1" lang="en-US" altLang="zh-CN" sz="2400" b="1">
                <a:solidFill>
                  <a:srgbClr val="000000"/>
                </a:solidFill>
                <a:latin typeface="Times New Roman" pitchFamily="18" charset="0"/>
              </a:rPr>
              <a:t>          c[i][j]=c[i][j]+a[i][k]*b[k][j];</a:t>
            </a:r>
          </a:p>
          <a:p>
            <a:pPr>
              <a:lnSpc>
                <a:spcPct val="110000"/>
              </a:lnSpc>
              <a:spcBef>
                <a:spcPct val="50000"/>
              </a:spcBef>
            </a:pPr>
            <a:r>
              <a:rPr kumimoji="1" lang="en-US" altLang="zh-CN" sz="2400" b="1">
                <a:solidFill>
                  <a:srgbClr val="000000"/>
                </a:solidFill>
                <a:latin typeface="Times New Roman" pitchFamily="18" charset="0"/>
              </a:rPr>
              <a:t>     }	</a:t>
            </a:r>
          </a:p>
        </p:txBody>
      </p:sp>
      <p:sp>
        <p:nvSpPr>
          <p:cNvPr id="186374" name="Rectangle 6"/>
          <p:cNvSpPr>
            <a:spLocks noChangeArrowheads="1"/>
          </p:cNvSpPr>
          <p:nvPr/>
        </p:nvSpPr>
        <p:spPr bwMode="auto">
          <a:xfrm>
            <a:off x="6902450" y="235585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0000"/>
                </a:solidFill>
                <a:latin typeface="Times New Roman" pitchFamily="18" charset="0"/>
              </a:rPr>
              <a:t>O(n</a:t>
            </a:r>
            <a:r>
              <a:rPr kumimoji="1" lang="en-US" altLang="zh-CN" sz="2400" baseline="30000">
                <a:solidFill>
                  <a:srgbClr val="FF0000"/>
                </a:solidFill>
                <a:latin typeface="Times New Roman" pitchFamily="18" charset="0"/>
              </a:rPr>
              <a:t>3</a:t>
            </a:r>
            <a:r>
              <a:rPr kumimoji="1" lang="en-US" altLang="zh-CN" sz="2400">
                <a:solidFill>
                  <a:srgbClr val="FF0000"/>
                </a:solidFill>
                <a:latin typeface="Times New Roman" pitchFamily="18" charset="0"/>
              </a:rPr>
              <a:t>)</a:t>
            </a:r>
          </a:p>
        </p:txBody>
      </p:sp>
      <p:sp>
        <p:nvSpPr>
          <p:cNvPr id="186375" name="Rectangle 7"/>
          <p:cNvSpPr>
            <a:spLocks noChangeArrowheads="1"/>
          </p:cNvSpPr>
          <p:nvPr/>
        </p:nvSpPr>
        <p:spPr bwMode="auto">
          <a:xfrm>
            <a:off x="6810375" y="355600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0000"/>
                </a:solidFill>
                <a:latin typeface="Times New Roman" pitchFamily="18" charset="0"/>
              </a:rPr>
              <a:t>4+3*n*n</a:t>
            </a:r>
          </a:p>
        </p:txBody>
      </p:sp>
      <p:sp>
        <p:nvSpPr>
          <p:cNvPr id="186378" name="Text Box 10"/>
          <p:cNvSpPr txBox="1">
            <a:spLocks noChangeArrowheads="1"/>
          </p:cNvSpPr>
          <p:nvPr/>
        </p:nvSpPr>
        <p:spPr bwMode="auto">
          <a:xfrm>
            <a:off x="5789613" y="2598738"/>
            <a:ext cx="3062287"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6600CC"/>
                </a:solidFill>
                <a:latin typeface="Times New Roman" pitchFamily="18" charset="0"/>
              </a:rPr>
              <a:t>T(n)= ———    </a:t>
            </a:r>
          </a:p>
          <a:p>
            <a:pPr>
              <a:spcBef>
                <a:spcPct val="50000"/>
              </a:spcBef>
            </a:pPr>
            <a:endParaRPr kumimoji="1" lang="en-US" altLang="zh-CN" sz="2800" b="1">
              <a:solidFill>
                <a:srgbClr val="6600CC"/>
              </a:solidFill>
              <a:latin typeface="Times New Roman" pitchFamily="18" charset="0"/>
            </a:endParaRPr>
          </a:p>
          <a:p>
            <a:pPr>
              <a:spcBef>
                <a:spcPct val="50000"/>
              </a:spcBef>
            </a:pPr>
            <a:r>
              <a:rPr kumimoji="1" lang="en-US" altLang="zh-CN" sz="2800" b="1">
                <a:solidFill>
                  <a:srgbClr val="6600CC"/>
                </a:solidFill>
                <a:latin typeface="Times New Roman" pitchFamily="18" charset="0"/>
              </a:rPr>
              <a:t>S(n)=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0-#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86373"/>
                                        </p:tgtEl>
                                        <p:attrNameLst>
                                          <p:attrName>style.visibility</p:attrName>
                                        </p:attrNameLst>
                                      </p:cBhvr>
                                      <p:to>
                                        <p:strVal val="visible"/>
                                      </p:to>
                                    </p:set>
                                    <p:anim calcmode="lin" valueType="num">
                                      <p:cBhvr additive="base">
                                        <p:cTn id="12" dur="500" fill="hold"/>
                                        <p:tgtEl>
                                          <p:spTgt spid="186373"/>
                                        </p:tgtEl>
                                        <p:attrNameLst>
                                          <p:attrName>ppt_x</p:attrName>
                                        </p:attrNameLst>
                                      </p:cBhvr>
                                      <p:tavLst>
                                        <p:tav tm="0">
                                          <p:val>
                                            <p:strVal val="0-#ppt_w/2"/>
                                          </p:val>
                                        </p:tav>
                                        <p:tav tm="100000">
                                          <p:val>
                                            <p:strVal val="#ppt_x"/>
                                          </p:val>
                                        </p:tav>
                                      </p:tavLst>
                                    </p:anim>
                                    <p:anim calcmode="lin" valueType="num">
                                      <p:cBhvr additive="base">
                                        <p:cTn id="13" dur="500" fill="hold"/>
                                        <p:tgtEl>
                                          <p:spTgt spid="18637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637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86374"/>
                                        </p:tgtEl>
                                        <p:attrNameLst>
                                          <p:attrName>style.visibility</p:attrName>
                                        </p:attrNameLst>
                                      </p:cBhvr>
                                      <p:to>
                                        <p:strVal val="visible"/>
                                      </p:to>
                                    </p:set>
                                    <p:anim calcmode="lin" valueType="num">
                                      <p:cBhvr additive="base">
                                        <p:cTn id="22" dur="500" fill="hold"/>
                                        <p:tgtEl>
                                          <p:spTgt spid="186374"/>
                                        </p:tgtEl>
                                        <p:attrNameLst>
                                          <p:attrName>ppt_x</p:attrName>
                                        </p:attrNameLst>
                                      </p:cBhvr>
                                      <p:tavLst>
                                        <p:tav tm="0">
                                          <p:val>
                                            <p:strVal val="1+#ppt_w/2"/>
                                          </p:val>
                                        </p:tav>
                                        <p:tav tm="100000">
                                          <p:val>
                                            <p:strVal val="#ppt_x"/>
                                          </p:val>
                                        </p:tav>
                                      </p:tavLst>
                                    </p:anim>
                                    <p:anim calcmode="lin" valueType="num">
                                      <p:cBhvr additive="base">
                                        <p:cTn id="23" dur="500" fill="hold"/>
                                        <p:tgtEl>
                                          <p:spTgt spid="18637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86375"/>
                                        </p:tgtEl>
                                        <p:attrNameLst>
                                          <p:attrName>style.visibility</p:attrName>
                                        </p:attrNameLst>
                                      </p:cBhvr>
                                      <p:to>
                                        <p:strVal val="visible"/>
                                      </p:to>
                                    </p:set>
                                    <p:anim calcmode="lin" valueType="num">
                                      <p:cBhvr additive="base">
                                        <p:cTn id="28" dur="500" fill="hold"/>
                                        <p:tgtEl>
                                          <p:spTgt spid="186375"/>
                                        </p:tgtEl>
                                        <p:attrNameLst>
                                          <p:attrName>ppt_x</p:attrName>
                                        </p:attrNameLst>
                                      </p:cBhvr>
                                      <p:tavLst>
                                        <p:tav tm="0">
                                          <p:val>
                                            <p:strVal val="1+#ppt_w/2"/>
                                          </p:val>
                                        </p:tav>
                                        <p:tav tm="100000">
                                          <p:val>
                                            <p:strVal val="#ppt_x"/>
                                          </p:val>
                                        </p:tav>
                                      </p:tavLst>
                                    </p:anim>
                                    <p:anim calcmode="lin" valueType="num">
                                      <p:cBhvr additive="base">
                                        <p:cTn id="29" dur="500" fill="hold"/>
                                        <p:tgtEl>
                                          <p:spTgt spid="186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P spid="186373" grpId="0" autoUpdateAnimBg="0"/>
      <p:bldP spid="186374" grpId="0" autoUpdateAnimBg="0"/>
      <p:bldP spid="186375" grpId="0" autoUpdateAnimBg="0"/>
      <p:bldP spid="186378"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7398" name="Group 6"/>
          <p:cNvGrpSpPr>
            <a:grpSpLocks/>
          </p:cNvGrpSpPr>
          <p:nvPr/>
        </p:nvGrpSpPr>
        <p:grpSpPr bwMode="auto">
          <a:xfrm>
            <a:off x="7938" y="3175"/>
            <a:ext cx="2865437" cy="279400"/>
            <a:chOff x="0" y="0"/>
            <a:chExt cx="1060" cy="288"/>
          </a:xfrm>
        </p:grpSpPr>
        <p:sp>
          <p:nvSpPr>
            <p:cNvPr id="187399" name="Rectangle 7"/>
            <p:cNvSpPr>
              <a:spLocks noChangeArrowheads="1" noTextEdit="1"/>
            </p:cNvSpPr>
            <p:nvPr/>
          </p:nvSpPr>
          <p:spPr bwMode="auto">
            <a:xfrm>
              <a:off x="0" y="0"/>
              <a:ext cx="10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7400" name="Rectangle 8"/>
            <p:cNvSpPr>
              <a:spLocks noChangeArrowheads="1"/>
            </p:cNvSpPr>
            <p:nvPr/>
          </p:nvSpPr>
          <p:spPr bwMode="auto">
            <a:xfrm>
              <a:off x="0" y="0"/>
              <a:ext cx="1060"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01" name="Group 9"/>
          <p:cNvGrpSpPr>
            <a:grpSpLocks/>
          </p:cNvGrpSpPr>
          <p:nvPr/>
        </p:nvGrpSpPr>
        <p:grpSpPr bwMode="auto">
          <a:xfrm>
            <a:off x="2873375" y="3175"/>
            <a:ext cx="2867025" cy="279400"/>
            <a:chOff x="1060" y="0"/>
            <a:chExt cx="1060" cy="288"/>
          </a:xfrm>
        </p:grpSpPr>
        <p:sp>
          <p:nvSpPr>
            <p:cNvPr id="187402" name="Rectangle 10"/>
            <p:cNvSpPr>
              <a:spLocks noChangeArrowheads="1"/>
            </p:cNvSpPr>
            <p:nvPr/>
          </p:nvSpPr>
          <p:spPr bwMode="auto">
            <a:xfrm>
              <a:off x="1060" y="0"/>
              <a:ext cx="10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000" b="1">
                  <a:solidFill>
                    <a:srgbClr val="000000"/>
                  </a:solidFill>
                  <a:latin typeface="Times New Roman" pitchFamily="18" charset="0"/>
                </a:rPr>
                <a:t>算法一</a:t>
              </a:r>
            </a:p>
          </p:txBody>
        </p:sp>
        <p:sp>
          <p:nvSpPr>
            <p:cNvPr id="187403" name="Rectangle 11"/>
            <p:cNvSpPr>
              <a:spLocks noChangeArrowheads="1"/>
            </p:cNvSpPr>
            <p:nvPr/>
          </p:nvSpPr>
          <p:spPr bwMode="auto">
            <a:xfrm>
              <a:off x="1060" y="0"/>
              <a:ext cx="1060"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04" name="Group 12"/>
          <p:cNvGrpSpPr>
            <a:grpSpLocks/>
          </p:cNvGrpSpPr>
          <p:nvPr/>
        </p:nvGrpSpPr>
        <p:grpSpPr bwMode="auto">
          <a:xfrm>
            <a:off x="5740400" y="3175"/>
            <a:ext cx="3395663" cy="279400"/>
            <a:chOff x="2120" y="0"/>
            <a:chExt cx="1256" cy="288"/>
          </a:xfrm>
        </p:grpSpPr>
        <p:sp>
          <p:nvSpPr>
            <p:cNvPr id="187405" name="Rectangle 13"/>
            <p:cNvSpPr>
              <a:spLocks noChangeArrowheads="1"/>
            </p:cNvSpPr>
            <p:nvPr/>
          </p:nvSpPr>
          <p:spPr bwMode="auto">
            <a:xfrm>
              <a:off x="2120" y="0"/>
              <a:ext cx="1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000" b="1">
                  <a:solidFill>
                    <a:srgbClr val="000000"/>
                  </a:solidFill>
                  <a:latin typeface="Times New Roman" pitchFamily="18" charset="0"/>
                </a:rPr>
                <a:t>算法二</a:t>
              </a:r>
            </a:p>
          </p:txBody>
        </p:sp>
        <p:sp>
          <p:nvSpPr>
            <p:cNvPr id="187406" name="Rectangle 14"/>
            <p:cNvSpPr>
              <a:spLocks noChangeArrowheads="1"/>
            </p:cNvSpPr>
            <p:nvPr/>
          </p:nvSpPr>
          <p:spPr bwMode="auto">
            <a:xfrm>
              <a:off x="2120" y="0"/>
              <a:ext cx="1256"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07" name="Group 15"/>
          <p:cNvGrpSpPr>
            <a:grpSpLocks/>
          </p:cNvGrpSpPr>
          <p:nvPr/>
        </p:nvGrpSpPr>
        <p:grpSpPr bwMode="auto">
          <a:xfrm>
            <a:off x="7938" y="282575"/>
            <a:ext cx="2865437" cy="3854450"/>
            <a:chOff x="0" y="288"/>
            <a:chExt cx="1060" cy="3968"/>
          </a:xfrm>
        </p:grpSpPr>
        <p:sp>
          <p:nvSpPr>
            <p:cNvPr id="187408" name="Rectangle 16"/>
            <p:cNvSpPr>
              <a:spLocks noChangeArrowheads="1"/>
            </p:cNvSpPr>
            <p:nvPr/>
          </p:nvSpPr>
          <p:spPr bwMode="auto">
            <a:xfrm>
              <a:off x="0" y="288"/>
              <a:ext cx="1060" cy="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000" b="1">
                  <a:solidFill>
                    <a:srgbClr val="000000"/>
                  </a:solidFill>
                  <a:latin typeface="Times New Roman" pitchFamily="18" charset="0"/>
                </a:rPr>
                <a:t>在三个整数中求最大者</a:t>
              </a:r>
            </a:p>
          </p:txBody>
        </p:sp>
        <p:sp>
          <p:nvSpPr>
            <p:cNvPr id="187409" name="Rectangle 17"/>
            <p:cNvSpPr>
              <a:spLocks noChangeArrowheads="1"/>
            </p:cNvSpPr>
            <p:nvPr/>
          </p:nvSpPr>
          <p:spPr bwMode="auto">
            <a:xfrm>
              <a:off x="0" y="288"/>
              <a:ext cx="1060" cy="39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10" name="Group 18"/>
          <p:cNvGrpSpPr>
            <a:grpSpLocks/>
          </p:cNvGrpSpPr>
          <p:nvPr/>
        </p:nvGrpSpPr>
        <p:grpSpPr bwMode="auto">
          <a:xfrm>
            <a:off x="2873375" y="282575"/>
            <a:ext cx="2867025" cy="3854450"/>
            <a:chOff x="1060" y="288"/>
            <a:chExt cx="1060" cy="3968"/>
          </a:xfrm>
        </p:grpSpPr>
        <p:sp>
          <p:nvSpPr>
            <p:cNvPr id="187411" name="Rectangle 19"/>
            <p:cNvSpPr>
              <a:spLocks noChangeArrowheads="1"/>
            </p:cNvSpPr>
            <p:nvPr/>
          </p:nvSpPr>
          <p:spPr bwMode="auto">
            <a:xfrm>
              <a:off x="1060" y="288"/>
              <a:ext cx="1060" cy="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en-US" altLang="zh-CN" sz="2000" b="1">
                  <a:solidFill>
                    <a:srgbClr val="000000"/>
                  </a:solidFill>
                  <a:latin typeface="Times New Roman" pitchFamily="18" charset="0"/>
                </a:rPr>
                <a:t>max(int a,int b,int c)</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{if (a&gt;b)</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{if(a&gt;c) return a;</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else return c;</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 </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else</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{if(b&gt;c) return b;</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else return c; </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a:t>
              </a:r>
            </a:p>
            <a:p>
              <a:pPr eaLnBrk="0" hangingPunct="0"/>
              <a:endParaRPr kumimoji="1" lang="en-US" altLang="zh-CN" sz="2000" b="1">
                <a:solidFill>
                  <a:srgbClr val="000000"/>
                </a:solidFill>
                <a:latin typeface="Times New Roman" pitchFamily="18" charset="0"/>
              </a:endParaRPr>
            </a:p>
            <a:p>
              <a:pPr eaLnBrk="0" hangingPunct="0"/>
              <a:endParaRPr kumimoji="1" lang="en-US" altLang="zh-CN" sz="2000" b="1">
                <a:solidFill>
                  <a:srgbClr val="6600CC"/>
                </a:solidFill>
                <a:latin typeface="Times New Roman" pitchFamily="18" charset="0"/>
              </a:endParaRPr>
            </a:p>
          </p:txBody>
        </p:sp>
        <p:sp>
          <p:nvSpPr>
            <p:cNvPr id="187412" name="Rectangle 20"/>
            <p:cNvSpPr>
              <a:spLocks noChangeArrowheads="1"/>
            </p:cNvSpPr>
            <p:nvPr/>
          </p:nvSpPr>
          <p:spPr bwMode="auto">
            <a:xfrm>
              <a:off x="1060" y="288"/>
              <a:ext cx="1060" cy="39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13" name="Group 21"/>
          <p:cNvGrpSpPr>
            <a:grpSpLocks/>
          </p:cNvGrpSpPr>
          <p:nvPr/>
        </p:nvGrpSpPr>
        <p:grpSpPr bwMode="auto">
          <a:xfrm>
            <a:off x="5740400" y="282575"/>
            <a:ext cx="3395663" cy="3854450"/>
            <a:chOff x="2120" y="288"/>
            <a:chExt cx="1256" cy="3968"/>
          </a:xfrm>
        </p:grpSpPr>
        <p:sp>
          <p:nvSpPr>
            <p:cNvPr id="187414" name="Rectangle 22"/>
            <p:cNvSpPr>
              <a:spLocks noChangeArrowheads="1"/>
            </p:cNvSpPr>
            <p:nvPr/>
          </p:nvSpPr>
          <p:spPr bwMode="auto">
            <a:xfrm>
              <a:off x="2120" y="288"/>
              <a:ext cx="1256" cy="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en-US" altLang="zh-CN" sz="2000" b="1">
                  <a:solidFill>
                    <a:srgbClr val="000000"/>
                  </a:solidFill>
                  <a:latin typeface="Times New Roman" pitchFamily="18" charset="0"/>
                </a:rPr>
                <a:t>max(int a[3])</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{int c,int i;</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c=a[0]; </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for(i=1;i&lt;3;i++)</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if (a[i]&gt;c) c=a[i];</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return c;</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 </a:t>
              </a:r>
              <a:br>
                <a:rPr kumimoji="1" lang="en-US" altLang="zh-CN" sz="2000" b="1">
                  <a:solidFill>
                    <a:srgbClr val="000000"/>
                  </a:solidFill>
                  <a:latin typeface="Times New Roman" pitchFamily="18" charset="0"/>
                </a:rPr>
              </a:br>
              <a:endParaRPr kumimoji="1" lang="en-US" altLang="zh-CN" sz="2000" b="1">
                <a:solidFill>
                  <a:srgbClr val="000000"/>
                </a:solidFill>
                <a:latin typeface="Times New Roman" pitchFamily="18" charset="0"/>
              </a:endParaRPr>
            </a:p>
            <a:p>
              <a:pPr eaLnBrk="0" hangingPunct="0"/>
              <a:endParaRPr kumimoji="1" lang="en-US" altLang="zh-CN" sz="2000" b="1">
                <a:solidFill>
                  <a:srgbClr val="000000"/>
                </a:solidFill>
                <a:latin typeface="Times New Roman" pitchFamily="18" charset="0"/>
              </a:endParaRPr>
            </a:p>
            <a:p>
              <a:pPr eaLnBrk="0" hangingPunct="0"/>
              <a:endParaRPr kumimoji="1" lang="en-US" altLang="zh-CN" sz="2000" b="1">
                <a:solidFill>
                  <a:srgbClr val="000000"/>
                </a:solidFill>
                <a:latin typeface="Times New Roman" pitchFamily="18" charset="0"/>
              </a:endParaRPr>
            </a:p>
            <a:p>
              <a:pPr eaLnBrk="0" hangingPunct="0"/>
              <a:endParaRPr kumimoji="1" lang="en-US" altLang="zh-CN" sz="2000" b="1">
                <a:solidFill>
                  <a:srgbClr val="000000"/>
                </a:solidFill>
                <a:latin typeface="Times New Roman" pitchFamily="18" charset="0"/>
              </a:endParaRPr>
            </a:p>
          </p:txBody>
        </p:sp>
        <p:sp>
          <p:nvSpPr>
            <p:cNvPr id="187415" name="Rectangle 23"/>
            <p:cNvSpPr>
              <a:spLocks noChangeArrowheads="1"/>
            </p:cNvSpPr>
            <p:nvPr/>
          </p:nvSpPr>
          <p:spPr bwMode="auto">
            <a:xfrm>
              <a:off x="2120" y="288"/>
              <a:ext cx="1256" cy="39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16" name="Group 24"/>
          <p:cNvGrpSpPr>
            <a:grpSpLocks/>
          </p:cNvGrpSpPr>
          <p:nvPr/>
        </p:nvGrpSpPr>
        <p:grpSpPr bwMode="auto">
          <a:xfrm>
            <a:off x="7938" y="4137025"/>
            <a:ext cx="2865437" cy="2736850"/>
            <a:chOff x="0" y="4256"/>
            <a:chExt cx="1060" cy="2818"/>
          </a:xfrm>
        </p:grpSpPr>
        <p:sp>
          <p:nvSpPr>
            <p:cNvPr id="187417" name="Rectangle 25"/>
            <p:cNvSpPr>
              <a:spLocks noChangeArrowheads="1"/>
            </p:cNvSpPr>
            <p:nvPr/>
          </p:nvSpPr>
          <p:spPr bwMode="auto">
            <a:xfrm>
              <a:off x="0" y="4256"/>
              <a:ext cx="1060"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000" b="1">
                  <a:solidFill>
                    <a:srgbClr val="000000"/>
                  </a:solidFill>
                  <a:latin typeface="Times New Roman" pitchFamily="18" charset="0"/>
                </a:rPr>
                <a:t>求</a:t>
              </a:r>
              <a:r>
                <a:rPr kumimoji="1" lang="en-US" altLang="zh-CN" sz="2000" b="1">
                  <a:solidFill>
                    <a:srgbClr val="000000"/>
                  </a:solidFill>
                  <a:latin typeface="Times New Roman" pitchFamily="18" charset="0"/>
                </a:rPr>
                <a:t>100</a:t>
              </a:r>
              <a:r>
                <a:rPr kumimoji="1" lang="zh-CN" altLang="en-US" sz="2000" b="1">
                  <a:solidFill>
                    <a:srgbClr val="000000"/>
                  </a:solidFill>
                  <a:latin typeface="Times New Roman" pitchFamily="18" charset="0"/>
                </a:rPr>
                <a:t>个整数中最大者</a:t>
              </a:r>
            </a:p>
          </p:txBody>
        </p:sp>
        <p:sp>
          <p:nvSpPr>
            <p:cNvPr id="187418" name="Rectangle 26"/>
            <p:cNvSpPr>
              <a:spLocks noChangeArrowheads="1"/>
            </p:cNvSpPr>
            <p:nvPr/>
          </p:nvSpPr>
          <p:spPr bwMode="auto">
            <a:xfrm>
              <a:off x="0" y="4256"/>
              <a:ext cx="1060" cy="28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19" name="Group 27"/>
          <p:cNvGrpSpPr>
            <a:grpSpLocks/>
          </p:cNvGrpSpPr>
          <p:nvPr/>
        </p:nvGrpSpPr>
        <p:grpSpPr bwMode="auto">
          <a:xfrm>
            <a:off x="2873375" y="4137025"/>
            <a:ext cx="2867025" cy="2736850"/>
            <a:chOff x="1060" y="4256"/>
            <a:chExt cx="1060" cy="2818"/>
          </a:xfrm>
        </p:grpSpPr>
        <p:sp>
          <p:nvSpPr>
            <p:cNvPr id="187420" name="Rectangle 28"/>
            <p:cNvSpPr>
              <a:spLocks noChangeArrowheads="1"/>
            </p:cNvSpPr>
            <p:nvPr/>
          </p:nvSpPr>
          <p:spPr bwMode="auto">
            <a:xfrm>
              <a:off x="1060" y="4256"/>
              <a:ext cx="1060"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000" b="1">
                  <a:solidFill>
                    <a:srgbClr val="000000"/>
                  </a:solidFill>
                  <a:latin typeface="Times New Roman" pitchFamily="18" charset="0"/>
                </a:rPr>
                <a:t>同上的算法难写，难读</a:t>
              </a:r>
            </a:p>
          </p:txBody>
        </p:sp>
        <p:sp>
          <p:nvSpPr>
            <p:cNvPr id="187421" name="Rectangle 29"/>
            <p:cNvSpPr>
              <a:spLocks noChangeArrowheads="1"/>
            </p:cNvSpPr>
            <p:nvPr/>
          </p:nvSpPr>
          <p:spPr bwMode="auto">
            <a:xfrm>
              <a:off x="1060" y="4256"/>
              <a:ext cx="1060" cy="28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22" name="Group 30"/>
          <p:cNvGrpSpPr>
            <a:grpSpLocks/>
          </p:cNvGrpSpPr>
          <p:nvPr/>
        </p:nvGrpSpPr>
        <p:grpSpPr bwMode="auto">
          <a:xfrm>
            <a:off x="5740400" y="4137025"/>
            <a:ext cx="3395663" cy="2736850"/>
            <a:chOff x="2120" y="4256"/>
            <a:chExt cx="1256" cy="2818"/>
          </a:xfrm>
        </p:grpSpPr>
        <p:sp>
          <p:nvSpPr>
            <p:cNvPr id="187423" name="Rectangle 31"/>
            <p:cNvSpPr>
              <a:spLocks noChangeArrowheads="1"/>
            </p:cNvSpPr>
            <p:nvPr/>
          </p:nvSpPr>
          <p:spPr bwMode="auto">
            <a:xfrm>
              <a:off x="2120" y="4256"/>
              <a:ext cx="1256"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en-US" altLang="zh-CN" sz="2000" b="1">
                  <a:solidFill>
                    <a:srgbClr val="000000"/>
                  </a:solidFill>
                  <a:latin typeface="Times New Roman" pitchFamily="18" charset="0"/>
                </a:rPr>
                <a:t>max(int a[100])</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{int c,int i;</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c=a[0]; </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for(i=1;i&lt;100;i++)</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if (a[i]&gt;c) c=a[i];</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return c;</a:t>
              </a:r>
              <a:br>
                <a:rPr kumimoji="1" lang="en-US" altLang="zh-CN" sz="2000" b="1">
                  <a:solidFill>
                    <a:srgbClr val="000000"/>
                  </a:solidFill>
                  <a:latin typeface="Times New Roman" pitchFamily="18" charset="0"/>
                </a:rPr>
              </a:br>
              <a:r>
                <a:rPr kumimoji="1" lang="en-US" altLang="zh-CN" sz="2000" b="1">
                  <a:solidFill>
                    <a:srgbClr val="000000"/>
                  </a:solidFill>
                  <a:latin typeface="Times New Roman" pitchFamily="18" charset="0"/>
                </a:rPr>
                <a:t>}</a:t>
              </a:r>
              <a:br>
                <a:rPr kumimoji="1" lang="en-US" altLang="zh-CN" sz="2000" b="1">
                  <a:solidFill>
                    <a:srgbClr val="000000"/>
                  </a:solidFill>
                  <a:latin typeface="Times New Roman" pitchFamily="18" charset="0"/>
                </a:rPr>
              </a:br>
              <a:endParaRPr kumimoji="1" lang="en-US" altLang="zh-CN" sz="2000" b="1">
                <a:solidFill>
                  <a:srgbClr val="000000"/>
                </a:solidFill>
                <a:latin typeface="Times New Roman" pitchFamily="18" charset="0"/>
              </a:endParaRPr>
            </a:p>
          </p:txBody>
        </p:sp>
        <p:sp>
          <p:nvSpPr>
            <p:cNvPr id="187424" name="Rectangle 32"/>
            <p:cNvSpPr>
              <a:spLocks noChangeArrowheads="1"/>
            </p:cNvSpPr>
            <p:nvPr/>
          </p:nvSpPr>
          <p:spPr bwMode="auto">
            <a:xfrm>
              <a:off x="2120" y="4256"/>
              <a:ext cx="1256" cy="28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7425" name="Rectangle 33"/>
          <p:cNvSpPr>
            <a:spLocks noChangeArrowheads="1"/>
          </p:cNvSpPr>
          <p:nvPr/>
        </p:nvSpPr>
        <p:spPr bwMode="auto">
          <a:xfrm>
            <a:off x="0" y="0"/>
            <a:ext cx="9144000" cy="6877050"/>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8" name="Rectangle 36"/>
          <p:cNvSpPr>
            <a:spLocks noChangeArrowheads="1"/>
          </p:cNvSpPr>
          <p:nvPr/>
        </p:nvSpPr>
        <p:spPr bwMode="auto">
          <a:xfrm>
            <a:off x="2865438" y="3370263"/>
            <a:ext cx="2720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6600CC"/>
                </a:solidFill>
                <a:latin typeface="Times New Roman" pitchFamily="18" charset="0"/>
              </a:rPr>
              <a:t>/*</a:t>
            </a:r>
            <a:r>
              <a:rPr kumimoji="1" lang="zh-CN" altLang="en-US" sz="2000" b="1">
                <a:solidFill>
                  <a:srgbClr val="6600CC"/>
                </a:solidFill>
                <a:latin typeface="Times New Roman" pitchFamily="18" charset="0"/>
              </a:rPr>
              <a:t>无需额外存储空间，只需两次比较*</a:t>
            </a:r>
            <a:r>
              <a:rPr kumimoji="1" lang="en-US" altLang="zh-CN" sz="2000" b="1">
                <a:solidFill>
                  <a:srgbClr val="6600CC"/>
                </a:solidFill>
                <a:latin typeface="Times New Roman" pitchFamily="18" charset="0"/>
              </a:rPr>
              <a:t>/</a:t>
            </a:r>
          </a:p>
        </p:txBody>
      </p:sp>
      <p:sp>
        <p:nvSpPr>
          <p:cNvPr id="187430" name="Rectangle 38"/>
          <p:cNvSpPr>
            <a:spLocks noChangeArrowheads="1"/>
          </p:cNvSpPr>
          <p:nvPr/>
        </p:nvSpPr>
        <p:spPr bwMode="auto">
          <a:xfrm>
            <a:off x="5737225" y="2857500"/>
            <a:ext cx="36004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6600CC"/>
                </a:solidFill>
                <a:latin typeface="Times New Roman" pitchFamily="18" charset="0"/>
              </a:rPr>
              <a:t>/*</a:t>
            </a:r>
            <a:r>
              <a:rPr kumimoji="1" lang="zh-CN" altLang="en-US" sz="2000" b="1">
                <a:solidFill>
                  <a:srgbClr val="6600CC"/>
                </a:solidFill>
                <a:latin typeface="Times New Roman" pitchFamily="18" charset="0"/>
              </a:rPr>
              <a:t>需要两个额外的存储空间，两次比较，至少一次赋值*</a:t>
            </a:r>
            <a:r>
              <a:rPr kumimoji="1" lang="en-US" altLang="zh-CN" sz="2000" b="1">
                <a:solidFill>
                  <a:srgbClr val="6600CC"/>
                </a:solidFill>
                <a:latin typeface="Times New Roman" pitchFamily="18" charset="0"/>
              </a:rPr>
              <a:t>/</a:t>
            </a:r>
            <a:br>
              <a:rPr kumimoji="1" lang="en-US" altLang="zh-CN" sz="2000" b="1">
                <a:solidFill>
                  <a:srgbClr val="6600CC"/>
                </a:solidFill>
                <a:latin typeface="Times New Roman" pitchFamily="18" charset="0"/>
              </a:rPr>
            </a:br>
            <a:r>
              <a:rPr kumimoji="1" lang="en-US" altLang="zh-CN" sz="2000" b="1">
                <a:solidFill>
                  <a:srgbClr val="000000"/>
                </a:solidFill>
                <a:latin typeface="Times New Roman" pitchFamily="18" charset="0"/>
              </a:rPr>
              <a:t/>
            </a:r>
            <a:br>
              <a:rPr kumimoji="1" lang="en-US" altLang="zh-CN" sz="2000" b="1">
                <a:solidFill>
                  <a:srgbClr val="000000"/>
                </a:solidFill>
                <a:latin typeface="Times New Roman" pitchFamily="18" charset="0"/>
              </a:rPr>
            </a:b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共需</a:t>
            </a:r>
            <a:r>
              <a:rPr kumimoji="1" lang="en-US" altLang="zh-CN" sz="2000" b="1">
                <a:solidFill>
                  <a:srgbClr val="FF0000"/>
                </a:solidFill>
                <a:latin typeface="Times New Roman" pitchFamily="18" charset="0"/>
              </a:rPr>
              <a:t>5</a:t>
            </a:r>
            <a:r>
              <a:rPr kumimoji="1" lang="zh-CN" altLang="en-US" sz="2000" b="1">
                <a:solidFill>
                  <a:srgbClr val="FF0000"/>
                </a:solidFill>
                <a:latin typeface="Times New Roman" pitchFamily="18" charset="0"/>
              </a:rPr>
              <a:t>个整型数空间*</a:t>
            </a:r>
            <a:r>
              <a:rPr kumimoji="1" lang="en-US" altLang="zh-CN" sz="2000" b="1">
                <a:solidFill>
                  <a:srgbClr val="FF0000"/>
                </a:solidFill>
                <a:latin typeface="Times New Roman" pitchFamily="18" charset="0"/>
              </a:rPr>
              <a:t>/</a:t>
            </a:r>
          </a:p>
        </p:txBody>
      </p:sp>
      <p:sp>
        <p:nvSpPr>
          <p:cNvPr id="187432" name="Rectangle 40"/>
          <p:cNvSpPr>
            <a:spLocks noChangeArrowheads="1"/>
          </p:cNvSpPr>
          <p:nvPr/>
        </p:nvSpPr>
        <p:spPr bwMode="auto">
          <a:xfrm>
            <a:off x="5743575" y="6461125"/>
            <a:ext cx="3003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共需</a:t>
            </a:r>
            <a:r>
              <a:rPr kumimoji="1" lang="en-US" altLang="zh-CN" sz="2000" b="1">
                <a:solidFill>
                  <a:srgbClr val="FF0000"/>
                </a:solidFill>
                <a:latin typeface="Times New Roman" pitchFamily="18" charset="0"/>
              </a:rPr>
              <a:t>102</a:t>
            </a:r>
            <a:r>
              <a:rPr kumimoji="1" lang="zh-CN" altLang="en-US" sz="2000" b="1">
                <a:solidFill>
                  <a:srgbClr val="FF0000"/>
                </a:solidFill>
                <a:latin typeface="Times New Roman" pitchFamily="18" charset="0"/>
              </a:rPr>
              <a:t>个整型数空间*</a:t>
            </a:r>
            <a:r>
              <a:rPr kumimoji="1" lang="en-US" altLang="zh-CN" sz="2000" b="1">
                <a:solidFill>
                  <a:srgbClr val="FF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428"/>
                                        </p:tgtEl>
                                        <p:attrNameLst>
                                          <p:attrName>style.visibility</p:attrName>
                                        </p:attrNameLst>
                                      </p:cBhvr>
                                      <p:to>
                                        <p:strVal val="visible"/>
                                      </p:to>
                                    </p:set>
                                    <p:animEffect transition="in" filter="blinds(horizontal)">
                                      <p:cBhvr>
                                        <p:cTn id="7" dur="500"/>
                                        <p:tgtEl>
                                          <p:spTgt spid="187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430"/>
                                        </p:tgtEl>
                                        <p:attrNameLst>
                                          <p:attrName>style.visibility</p:attrName>
                                        </p:attrNameLst>
                                      </p:cBhvr>
                                      <p:to>
                                        <p:strVal val="visible"/>
                                      </p:to>
                                    </p:set>
                                    <p:animEffect transition="in" filter="blinds(horizontal)">
                                      <p:cBhvr>
                                        <p:cTn id="12" dur="500"/>
                                        <p:tgtEl>
                                          <p:spTgt spid="18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7416"/>
                                        </p:tgtEl>
                                        <p:attrNameLst>
                                          <p:attrName>style.visibility</p:attrName>
                                        </p:attrNameLst>
                                      </p:cBhvr>
                                      <p:to>
                                        <p:strVal val="visible"/>
                                      </p:to>
                                    </p:set>
                                    <p:animEffect transition="in" filter="blinds(horizontal)">
                                      <p:cBhvr>
                                        <p:cTn id="17" dur="500"/>
                                        <p:tgtEl>
                                          <p:spTgt spid="187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7419"/>
                                        </p:tgtEl>
                                        <p:attrNameLst>
                                          <p:attrName>style.visibility</p:attrName>
                                        </p:attrNameLst>
                                      </p:cBhvr>
                                      <p:to>
                                        <p:strVal val="visible"/>
                                      </p:to>
                                    </p:set>
                                    <p:animEffect transition="in" filter="blinds(horizontal)">
                                      <p:cBhvr>
                                        <p:cTn id="22" dur="500"/>
                                        <p:tgtEl>
                                          <p:spTgt spid="1874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7422"/>
                                        </p:tgtEl>
                                        <p:attrNameLst>
                                          <p:attrName>style.visibility</p:attrName>
                                        </p:attrNameLst>
                                      </p:cBhvr>
                                      <p:to>
                                        <p:strVal val="visible"/>
                                      </p:to>
                                    </p:set>
                                    <p:animEffect transition="in" filter="blinds(horizontal)">
                                      <p:cBhvr>
                                        <p:cTn id="27" dur="500"/>
                                        <p:tgtEl>
                                          <p:spTgt spid="1874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7432"/>
                                        </p:tgtEl>
                                        <p:attrNameLst>
                                          <p:attrName>style.visibility</p:attrName>
                                        </p:attrNameLst>
                                      </p:cBhvr>
                                      <p:to>
                                        <p:strVal val="visible"/>
                                      </p:to>
                                    </p:set>
                                    <p:animEffect transition="in" filter="blinds(horizontal)">
                                      <p:cBhvr>
                                        <p:cTn id="32" dur="500"/>
                                        <p:tgtEl>
                                          <p:spTgt spid="18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8" grpId="0"/>
      <p:bldP spid="187430" grpId="0"/>
      <p:bldP spid="18743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489075" y="1498600"/>
            <a:ext cx="590391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zh-CN" altLang="en-US" sz="2800">
                <a:latin typeface="Comic Sans MS" pitchFamily="66" charset="0"/>
                <a:hlinkClick r:id="rId2" action="ppaction://hlinkfile"/>
              </a:rPr>
              <a:t>习题一</a:t>
            </a:r>
            <a:r>
              <a:rPr kumimoji="1" lang="zh-CN" altLang="en-US" sz="2800" b="1">
                <a:solidFill>
                  <a:schemeClr val="tx2"/>
                </a:solidFill>
                <a:latin typeface="楷体_GB2312" pitchFamily="49" charset="-122"/>
                <a:ea typeface="楷体_GB2312" pitchFamily="49" charset="-122"/>
                <a:hlinkClick r:id="rId2" action="ppaction://hlinkfile"/>
              </a:rPr>
              <a:t> </a:t>
            </a:r>
            <a:endParaRPr kumimoji="1" lang="zh-CN" altLang="en-US" sz="2800" b="1">
              <a:latin typeface="Times New Roman" pitchFamily="18" charset="0"/>
            </a:endParaRPr>
          </a:p>
        </p:txBody>
      </p:sp>
      <p:sp>
        <p:nvSpPr>
          <p:cNvPr id="181251" name="AutoShape 3"/>
          <p:cNvSpPr>
            <a:spLocks noChangeArrowheads="1"/>
          </p:cNvSpPr>
          <p:nvPr/>
        </p:nvSpPr>
        <p:spPr bwMode="auto">
          <a:xfrm>
            <a:off x="3522663" y="190500"/>
            <a:ext cx="2185987" cy="639763"/>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200" b="1">
                <a:solidFill>
                  <a:schemeClr val="bg1"/>
                </a:solidFill>
                <a:latin typeface="宋体" pitchFamily="2" charset="-122"/>
              </a:rPr>
              <a:t>作   业</a:t>
            </a:r>
          </a:p>
        </p:txBody>
      </p:sp>
      <p:pic>
        <p:nvPicPr>
          <p:cNvPr id="181252" name="Picture 4" descr="动画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349500"/>
            <a:ext cx="5735638" cy="3159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Grp="1" noChangeArrowheads="1"/>
          </p:cNvSpPr>
          <p:nvPr>
            <p:ph type="title" idx="4294967295"/>
          </p:nvPr>
        </p:nvSpPr>
        <p:spPr>
          <a:xfrm>
            <a:off x="390525" y="160338"/>
            <a:ext cx="6015038" cy="616902"/>
          </a:xfrm>
        </p:spPr>
        <p:txBody>
          <a:bodyPr/>
          <a:lstStyle/>
          <a:p>
            <a:r>
              <a:rPr lang="en-US" altLang="zh-CN" dirty="0">
                <a:effectLst>
                  <a:outerShdw blurRad="38100" dist="38100" dir="2700000" algn="tl">
                    <a:srgbClr val="C0C0C0"/>
                  </a:outerShdw>
                </a:effectLst>
                <a:ea typeface="宋体" pitchFamily="2" charset="-122"/>
                <a:sym typeface="Wingdings" pitchFamily="2" charset="2"/>
              </a:rPr>
              <a:t>Why need </a:t>
            </a:r>
            <a:r>
              <a:rPr lang="en-US" altLang="zh-TW" dirty="0">
                <a:effectLst>
                  <a:outerShdw blurRad="38100" dist="38100" dir="2700000" algn="tl">
                    <a:srgbClr val="C0C0C0"/>
                  </a:outerShdw>
                </a:effectLst>
                <a:ea typeface="PMingLiU" pitchFamily="18" charset="-120"/>
                <a:sym typeface="Wingdings" pitchFamily="2" charset="2"/>
              </a:rPr>
              <a:t>Data Structure</a:t>
            </a:r>
            <a:endParaRPr lang="zh-TW" altLang="en-US" dirty="0">
              <a:effectLst>
                <a:outerShdw blurRad="38100" dist="38100" dir="2700000" algn="tl">
                  <a:srgbClr val="C0C0C0"/>
                </a:outerShdw>
              </a:effectLst>
              <a:ea typeface="PMingLiU" pitchFamily="18" charset="-120"/>
            </a:endParaRPr>
          </a:p>
        </p:txBody>
      </p:sp>
      <p:sp>
        <p:nvSpPr>
          <p:cNvPr id="13" name="Text Box 3"/>
          <p:cNvSpPr txBox="1">
            <a:spLocks noChangeArrowheads="1"/>
          </p:cNvSpPr>
          <p:nvPr/>
        </p:nvSpPr>
        <p:spPr bwMode="auto">
          <a:xfrm>
            <a:off x="323850" y="2349500"/>
            <a:ext cx="8713788" cy="16827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sz="2800" dirty="0">
                <a:latin typeface="Rockwell" pitchFamily="18" charset="0"/>
                <a:ea typeface="MS PGothic" pitchFamily="34" charset="-128"/>
              </a:rPr>
              <a:t>88879628</a:t>
            </a:r>
            <a:r>
              <a:rPr lang="en-US" altLang="zh-CN" sz="3000" dirty="0">
                <a:latin typeface="幼圆" pitchFamily="49" charset="-122"/>
                <a:ea typeface="MS PGothic" pitchFamily="34" charset="-128"/>
              </a:rPr>
              <a:t>  </a:t>
            </a:r>
            <a:r>
              <a:rPr lang="en-US" altLang="zh-CN" sz="3000" dirty="0">
                <a:ea typeface="MS PGothic" pitchFamily="34" charset="-128"/>
              </a:rPr>
              <a:t>phone number of institute of information</a:t>
            </a:r>
            <a:r>
              <a:rPr lang="en-US" altLang="zh-CN" sz="3000" dirty="0">
                <a:latin typeface="幼圆" pitchFamily="49" charset="-122"/>
                <a:ea typeface="MS PGothic" pitchFamily="34" charset="-128"/>
              </a:rPr>
              <a:t> </a:t>
            </a:r>
          </a:p>
          <a:p>
            <a:pPr eaLnBrk="1" hangingPunct="1">
              <a:spcBef>
                <a:spcPct val="20000"/>
              </a:spcBef>
            </a:pPr>
            <a:r>
              <a:rPr lang="en-US" altLang="zh-CN" sz="2800" dirty="0">
                <a:latin typeface="Rockwell" pitchFamily="18" charset="0"/>
                <a:ea typeface="MS PGothic" pitchFamily="34" charset="-128"/>
              </a:rPr>
              <a:t>410083</a:t>
            </a:r>
            <a:r>
              <a:rPr lang="en-US" altLang="zh-CN" sz="3000" dirty="0">
                <a:latin typeface="幼圆" pitchFamily="49" charset="-122"/>
                <a:ea typeface="MS PGothic" pitchFamily="34" charset="-128"/>
              </a:rPr>
              <a:t>    </a:t>
            </a:r>
            <a:r>
              <a:rPr lang="en-US" altLang="zh-CN" sz="3000" dirty="0">
                <a:ea typeface="MS PGothic" pitchFamily="34" charset="-128"/>
              </a:rPr>
              <a:t>zip code of CSU</a:t>
            </a:r>
          </a:p>
          <a:p>
            <a:pPr eaLnBrk="1" hangingPunct="1">
              <a:spcBef>
                <a:spcPct val="20000"/>
              </a:spcBef>
            </a:pPr>
            <a:r>
              <a:rPr lang="en-US" altLang="zh-CN" sz="2800" dirty="0">
                <a:latin typeface="Rockwell" pitchFamily="18" charset="0"/>
                <a:ea typeface="MS PGothic" pitchFamily="34" charset="-128"/>
              </a:rPr>
              <a:t>510103780618748</a:t>
            </a:r>
            <a:r>
              <a:rPr lang="en-US" altLang="zh-CN" sz="3000" dirty="0">
                <a:latin typeface="幼圆" pitchFamily="49" charset="-122"/>
                <a:ea typeface="MS PGothic" pitchFamily="34" charset="-128"/>
              </a:rPr>
              <a:t>  </a:t>
            </a:r>
            <a:r>
              <a:rPr lang="en-US" altLang="zh-CN" sz="3000" dirty="0">
                <a:ea typeface="MS PGothic" pitchFamily="34" charset="-128"/>
              </a:rPr>
              <a:t>ID</a:t>
            </a:r>
            <a:r>
              <a:rPr lang="en-US" altLang="zh-CN" sz="3000" dirty="0">
                <a:latin typeface="幼圆" pitchFamily="49" charset="-122"/>
                <a:ea typeface="MS PGothic" pitchFamily="34" charset="-128"/>
              </a:rPr>
              <a:t> </a:t>
            </a:r>
            <a:r>
              <a:rPr lang="en-US" altLang="zh-CN" sz="3000" dirty="0">
                <a:ea typeface="MS PGothic" pitchFamily="34" charset="-128"/>
              </a:rPr>
              <a:t>number</a:t>
            </a:r>
          </a:p>
        </p:txBody>
      </p:sp>
      <p:sp>
        <p:nvSpPr>
          <p:cNvPr id="14" name="Rectangle 4"/>
          <p:cNvSpPr txBox="1">
            <a:spLocks noChangeArrowheads="1"/>
          </p:cNvSpPr>
          <p:nvPr/>
        </p:nvSpPr>
        <p:spPr>
          <a:xfrm>
            <a:off x="395288" y="1275080"/>
            <a:ext cx="8208962" cy="647700"/>
          </a:xfrm>
          <a:prstGeom prst="rect">
            <a:avLst/>
          </a:prstGeom>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en-US" altLang="zh-CN" sz="3200" dirty="0">
                <a:latin typeface="Rockwell" pitchFamily="18" charset="0"/>
                <a:ea typeface="MS PGothic" pitchFamily="34" charset="-128"/>
              </a:rPr>
              <a:t>Example </a:t>
            </a:r>
            <a:r>
              <a:rPr lang="zh-CN" altLang="en-US" sz="3200" dirty="0">
                <a:latin typeface="Rockwell" pitchFamily="18" charset="0"/>
                <a:ea typeface="MS PGothic" pitchFamily="34" charset="-128"/>
              </a:rPr>
              <a:t>：</a:t>
            </a:r>
            <a:r>
              <a:rPr lang="en-US" altLang="zh-CN" sz="3200" dirty="0">
                <a:latin typeface="Rockwell" pitchFamily="18" charset="0"/>
                <a:ea typeface="MS PGothic" pitchFamily="34" charset="-128"/>
              </a:rPr>
              <a:t>88879628410083510103780618748</a:t>
            </a:r>
          </a:p>
        </p:txBody>
      </p:sp>
      <p:sp>
        <p:nvSpPr>
          <p:cNvPr id="15" name="Text Box 5"/>
          <p:cNvSpPr txBox="1">
            <a:spLocks noChangeArrowheads="1"/>
          </p:cNvSpPr>
          <p:nvPr/>
        </p:nvSpPr>
        <p:spPr bwMode="auto">
          <a:xfrm>
            <a:off x="827088" y="5084763"/>
            <a:ext cx="763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i="1"/>
              <a:t>Conclusion</a:t>
            </a:r>
            <a:r>
              <a:rPr lang="en-US" altLang="zh-CN" sz="2800" i="1">
                <a:latin typeface="Tahoma" pitchFamily="34" charset="0"/>
              </a:rPr>
              <a:t> </a:t>
            </a:r>
            <a:r>
              <a:rPr lang="en-US" altLang="zh-CN" sz="2800">
                <a:latin typeface="Tahoma" pitchFamily="34" charset="0"/>
              </a:rPr>
              <a:t>1: </a:t>
            </a:r>
            <a:r>
              <a:rPr lang="zh-CN" altLang="en-US" sz="2800" b="1" i="1">
                <a:latin typeface="Tahoma" pitchFamily="34" charset="0"/>
              </a:rPr>
              <a:t>杂乱的数据不能表达和交流信息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600">
                                          <p:stCondLst>
                                            <p:cond delay="0"/>
                                          </p:stCondLst>
                                        </p:cTn>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0-#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autoUpdateAnimBg="0"/>
      <p:bldP spid="14" grpId="0" autoUpdateAnimBg="0"/>
      <p:bldP spid="1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0" y="1582738"/>
            <a:ext cx="8845550"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rgbClr val="003300"/>
              </a:buClr>
              <a:buSzPct val="80000"/>
              <a:buFont typeface="Wingdings" pitchFamily="2" charset="2"/>
              <a:buNone/>
            </a:pPr>
            <a:r>
              <a:rPr kumimoji="1" lang="en-US" altLang="zh-CN" sz="2800" b="1">
                <a:solidFill>
                  <a:srgbClr val="003300"/>
                </a:solidFill>
                <a:latin typeface="宋体" pitchFamily="2" charset="-122"/>
              </a:rPr>
              <a:t>   </a:t>
            </a:r>
            <a:r>
              <a:rPr kumimoji="1" lang="zh-CN" altLang="en-US" sz="2800" b="1">
                <a:solidFill>
                  <a:srgbClr val="003300"/>
                </a:solidFill>
                <a:latin typeface="宋体" pitchFamily="2" charset="-122"/>
              </a:rPr>
              <a:t>设有一个电话号码薄，记录了</a:t>
            </a:r>
            <a:r>
              <a:rPr kumimoji="1" lang="en-US" altLang="zh-CN" sz="2800" b="1">
                <a:solidFill>
                  <a:srgbClr val="003300"/>
                </a:solidFill>
                <a:latin typeface="宋体" pitchFamily="2" charset="-122"/>
              </a:rPr>
              <a:t>n</a:t>
            </a:r>
            <a:r>
              <a:rPr kumimoji="1" lang="zh-CN" altLang="en-US" sz="2800" b="1">
                <a:solidFill>
                  <a:srgbClr val="003300"/>
                </a:solidFill>
                <a:latin typeface="宋体" pitchFamily="2" charset="-122"/>
              </a:rPr>
              <a:t>个人的名字和其相应的电话号码，假设按如下形式安排：</a:t>
            </a:r>
          </a:p>
          <a:p>
            <a:pPr>
              <a:lnSpc>
                <a:spcPct val="80000"/>
              </a:lnSpc>
              <a:spcBef>
                <a:spcPct val="50000"/>
              </a:spcBef>
              <a:buClr>
                <a:schemeClr val="accent2"/>
              </a:buClr>
              <a:buSzPct val="80000"/>
              <a:buFont typeface="Wingdings" pitchFamily="2" charset="2"/>
              <a:buNone/>
            </a:pPr>
            <a:r>
              <a:rPr kumimoji="1" lang="zh-CN" altLang="en-US" sz="2800" b="1">
                <a:latin typeface="宋体" pitchFamily="2" charset="-122"/>
              </a:rPr>
              <a:t>    </a:t>
            </a:r>
            <a:r>
              <a:rPr kumimoji="1" lang="en-US" altLang="zh-CN" sz="2800" b="1">
                <a:solidFill>
                  <a:srgbClr val="9900FF"/>
                </a:solidFill>
                <a:latin typeface="宋体" pitchFamily="2" charset="-122"/>
              </a:rPr>
              <a:t>(a</a:t>
            </a:r>
            <a:r>
              <a:rPr kumimoji="1" lang="en-US" altLang="zh-CN" sz="2800" b="1" baseline="-12000">
                <a:solidFill>
                  <a:srgbClr val="9900FF"/>
                </a:solidFill>
                <a:latin typeface="宋体" pitchFamily="2" charset="-122"/>
              </a:rPr>
              <a:t>1</a:t>
            </a:r>
            <a:r>
              <a:rPr kumimoji="1" lang="zh-CN" altLang="en-US" sz="2800" b="1">
                <a:solidFill>
                  <a:srgbClr val="9900FF"/>
                </a:solidFill>
                <a:latin typeface="宋体" pitchFamily="2" charset="-122"/>
              </a:rPr>
              <a:t>，</a:t>
            </a:r>
            <a:r>
              <a:rPr kumimoji="1" lang="en-US" altLang="zh-CN" sz="2800" b="1">
                <a:solidFill>
                  <a:srgbClr val="9900FF"/>
                </a:solidFill>
                <a:latin typeface="宋体" pitchFamily="2" charset="-122"/>
              </a:rPr>
              <a:t>b</a:t>
            </a:r>
            <a:r>
              <a:rPr kumimoji="1" lang="en-US" altLang="zh-CN" sz="2800" b="1" baseline="-12000">
                <a:solidFill>
                  <a:srgbClr val="9900FF"/>
                </a:solidFill>
                <a:latin typeface="宋体" pitchFamily="2" charset="-122"/>
              </a:rPr>
              <a:t>1</a:t>
            </a:r>
            <a:r>
              <a:rPr kumimoji="1" lang="en-US" altLang="zh-CN" sz="2800" b="1">
                <a:solidFill>
                  <a:srgbClr val="9900FF"/>
                </a:solidFill>
                <a:latin typeface="宋体" pitchFamily="2" charset="-122"/>
              </a:rPr>
              <a:t>)</a:t>
            </a:r>
            <a:r>
              <a:rPr kumimoji="1" lang="zh-CN" altLang="en-US" sz="2800" b="1">
                <a:solidFill>
                  <a:srgbClr val="9900FF"/>
                </a:solidFill>
                <a:latin typeface="宋体" pitchFamily="2" charset="-122"/>
              </a:rPr>
              <a:t>、</a:t>
            </a:r>
            <a:r>
              <a:rPr kumimoji="1" lang="en-US" altLang="zh-CN" sz="2800" b="1">
                <a:solidFill>
                  <a:srgbClr val="9900FF"/>
                </a:solidFill>
                <a:latin typeface="宋体" pitchFamily="2" charset="-122"/>
              </a:rPr>
              <a:t>(a</a:t>
            </a:r>
            <a:r>
              <a:rPr kumimoji="1" lang="en-US" altLang="zh-CN" sz="2800" b="1" baseline="-12000">
                <a:solidFill>
                  <a:srgbClr val="9900FF"/>
                </a:solidFill>
                <a:latin typeface="宋体" pitchFamily="2" charset="-122"/>
              </a:rPr>
              <a:t>2</a:t>
            </a:r>
            <a:r>
              <a:rPr kumimoji="1" lang="zh-CN" altLang="en-US" sz="2800" b="1">
                <a:solidFill>
                  <a:srgbClr val="9900FF"/>
                </a:solidFill>
                <a:latin typeface="宋体" pitchFamily="2" charset="-122"/>
              </a:rPr>
              <a:t>，</a:t>
            </a:r>
            <a:r>
              <a:rPr kumimoji="1" lang="en-US" altLang="zh-CN" sz="2800" b="1">
                <a:solidFill>
                  <a:srgbClr val="9900FF"/>
                </a:solidFill>
                <a:latin typeface="宋体" pitchFamily="2" charset="-122"/>
              </a:rPr>
              <a:t>b</a:t>
            </a:r>
            <a:r>
              <a:rPr kumimoji="1" lang="en-US" altLang="zh-CN" sz="2800" b="1" baseline="-12000">
                <a:solidFill>
                  <a:srgbClr val="9900FF"/>
                </a:solidFill>
                <a:latin typeface="宋体" pitchFamily="2" charset="-122"/>
              </a:rPr>
              <a:t>2</a:t>
            </a:r>
            <a:r>
              <a:rPr kumimoji="1" lang="en-US" altLang="zh-CN" sz="2800" b="1">
                <a:solidFill>
                  <a:srgbClr val="9900FF"/>
                </a:solidFill>
                <a:latin typeface="宋体" pitchFamily="2" charset="-122"/>
              </a:rPr>
              <a:t>)</a:t>
            </a:r>
            <a:r>
              <a:rPr kumimoji="1" lang="zh-CN" altLang="en-US" sz="2800" b="1">
                <a:solidFill>
                  <a:srgbClr val="9900FF"/>
                </a:solidFill>
                <a:latin typeface="宋体" pitchFamily="2" charset="-122"/>
              </a:rPr>
              <a:t>、（</a:t>
            </a:r>
            <a:r>
              <a:rPr kumimoji="1" lang="en-US" altLang="zh-CN" sz="2800" b="1">
                <a:solidFill>
                  <a:srgbClr val="9900FF"/>
                </a:solidFill>
                <a:latin typeface="宋体" pitchFamily="2" charset="-122"/>
              </a:rPr>
              <a:t>a</a:t>
            </a:r>
            <a:r>
              <a:rPr kumimoji="1" lang="en-US" altLang="zh-CN" sz="2800" b="1" baseline="-25000">
                <a:solidFill>
                  <a:srgbClr val="9900FF"/>
                </a:solidFill>
                <a:latin typeface="宋体" pitchFamily="2" charset="-122"/>
              </a:rPr>
              <a:t>3</a:t>
            </a:r>
            <a:r>
              <a:rPr kumimoji="1" lang="zh-CN" altLang="en-US" sz="2800" b="1">
                <a:solidFill>
                  <a:srgbClr val="9900FF"/>
                </a:solidFill>
                <a:latin typeface="宋体" pitchFamily="2" charset="-122"/>
              </a:rPr>
              <a:t>，</a:t>
            </a:r>
            <a:r>
              <a:rPr kumimoji="1" lang="en-US" altLang="zh-CN" sz="2800" b="1">
                <a:solidFill>
                  <a:srgbClr val="9900FF"/>
                </a:solidFill>
                <a:latin typeface="宋体" pitchFamily="2" charset="-122"/>
              </a:rPr>
              <a:t>b</a:t>
            </a:r>
            <a:r>
              <a:rPr kumimoji="1" lang="en-US" altLang="zh-CN" sz="2800" b="1" baseline="-25000">
                <a:solidFill>
                  <a:srgbClr val="9900FF"/>
                </a:solidFill>
                <a:latin typeface="宋体" pitchFamily="2" charset="-122"/>
              </a:rPr>
              <a:t>3</a:t>
            </a:r>
            <a:r>
              <a:rPr kumimoji="1" lang="zh-CN" altLang="en-US" sz="2800" b="1">
                <a:solidFill>
                  <a:srgbClr val="9900FF"/>
                </a:solidFill>
                <a:latin typeface="宋体" pitchFamily="2" charset="-122"/>
              </a:rPr>
              <a:t>）</a:t>
            </a:r>
            <a:r>
              <a:rPr kumimoji="1" lang="en-US" altLang="zh-CN" sz="2800" b="1">
                <a:solidFill>
                  <a:srgbClr val="9900FF"/>
                </a:solidFill>
                <a:latin typeface="Times New Roman"/>
              </a:rPr>
              <a:t>…</a:t>
            </a:r>
            <a:r>
              <a:rPr kumimoji="1" lang="en-US" altLang="zh-CN" sz="2800" b="1">
                <a:solidFill>
                  <a:srgbClr val="9900FF"/>
                </a:solidFill>
                <a:latin typeface="宋体" pitchFamily="2" charset="-122"/>
              </a:rPr>
              <a:t>  (a</a:t>
            </a:r>
            <a:r>
              <a:rPr kumimoji="1" lang="en-US" altLang="zh-CN" sz="2800" b="1" baseline="-12000">
                <a:solidFill>
                  <a:srgbClr val="9900FF"/>
                </a:solidFill>
                <a:latin typeface="宋体" pitchFamily="2" charset="-122"/>
              </a:rPr>
              <a:t>n</a:t>
            </a:r>
            <a:r>
              <a:rPr kumimoji="1" lang="zh-CN" altLang="en-US" sz="2800" b="1">
                <a:solidFill>
                  <a:srgbClr val="9900FF"/>
                </a:solidFill>
                <a:latin typeface="宋体" pitchFamily="2" charset="-122"/>
              </a:rPr>
              <a:t>，</a:t>
            </a:r>
            <a:r>
              <a:rPr kumimoji="1" lang="en-US" altLang="zh-CN" sz="2800" b="1">
                <a:solidFill>
                  <a:srgbClr val="9900FF"/>
                </a:solidFill>
                <a:latin typeface="宋体" pitchFamily="2" charset="-122"/>
              </a:rPr>
              <a:t>b</a:t>
            </a:r>
            <a:r>
              <a:rPr kumimoji="1" lang="en-US" altLang="zh-CN" sz="2800" b="1" baseline="-12000">
                <a:solidFill>
                  <a:srgbClr val="9900FF"/>
                </a:solidFill>
                <a:latin typeface="宋体" pitchFamily="2" charset="-122"/>
              </a:rPr>
              <a:t>n</a:t>
            </a:r>
            <a:r>
              <a:rPr kumimoji="1" lang="en-US" altLang="zh-CN" sz="2800" b="1">
                <a:solidFill>
                  <a:srgbClr val="9900FF"/>
                </a:solidFill>
                <a:latin typeface="宋体" pitchFamily="2" charset="-122"/>
              </a:rPr>
              <a:t>)</a:t>
            </a:r>
          </a:p>
          <a:p>
            <a:pPr>
              <a:lnSpc>
                <a:spcPct val="120000"/>
              </a:lnSpc>
              <a:spcBef>
                <a:spcPct val="50000"/>
              </a:spcBef>
              <a:buClr>
                <a:schemeClr val="accent2"/>
              </a:buClr>
              <a:buSzPct val="80000"/>
              <a:buFont typeface="Wingdings" pitchFamily="2" charset="2"/>
              <a:buNone/>
            </a:pPr>
            <a:r>
              <a:rPr kumimoji="1" lang="en-US" altLang="zh-CN" sz="2800" b="1">
                <a:latin typeface="宋体" pitchFamily="2" charset="-122"/>
              </a:rPr>
              <a:t>  </a:t>
            </a:r>
            <a:r>
              <a:rPr kumimoji="1" lang="zh-CN" altLang="en-US" sz="2800" b="1">
                <a:solidFill>
                  <a:srgbClr val="003300"/>
                </a:solidFill>
                <a:latin typeface="宋体" pitchFamily="2" charset="-122"/>
              </a:rPr>
              <a:t>其中，</a:t>
            </a:r>
            <a:r>
              <a:rPr kumimoji="1" lang="en-US" altLang="zh-CN" sz="2800" b="1">
                <a:solidFill>
                  <a:srgbClr val="003300"/>
                </a:solidFill>
                <a:latin typeface="宋体" pitchFamily="2" charset="-122"/>
              </a:rPr>
              <a:t>a</a:t>
            </a:r>
            <a:r>
              <a:rPr kumimoji="1" lang="en-US" altLang="zh-CN" sz="2800" b="1" baseline="-14000">
                <a:solidFill>
                  <a:srgbClr val="003300"/>
                </a:solidFill>
                <a:latin typeface="宋体" pitchFamily="2" charset="-122"/>
              </a:rPr>
              <a:t>i</a:t>
            </a:r>
            <a:r>
              <a:rPr kumimoji="1" lang="zh-CN" altLang="en-US" sz="2800" b="1">
                <a:solidFill>
                  <a:srgbClr val="003300"/>
                </a:solidFill>
                <a:latin typeface="宋体" pitchFamily="2" charset="-122"/>
              </a:rPr>
              <a:t>，</a:t>
            </a:r>
            <a:r>
              <a:rPr kumimoji="1" lang="en-US" altLang="zh-CN" sz="2800" b="1">
                <a:solidFill>
                  <a:srgbClr val="003300"/>
                </a:solidFill>
                <a:latin typeface="宋体" pitchFamily="2" charset="-122"/>
              </a:rPr>
              <a:t>b</a:t>
            </a:r>
            <a:r>
              <a:rPr kumimoji="1" lang="en-US" altLang="zh-CN" sz="2800" b="1" baseline="-14000">
                <a:solidFill>
                  <a:srgbClr val="003300"/>
                </a:solidFill>
                <a:latin typeface="宋体" pitchFamily="2" charset="-122"/>
              </a:rPr>
              <a:t>i</a:t>
            </a:r>
            <a:r>
              <a:rPr kumimoji="1" lang="en-US" altLang="zh-CN" sz="2800" b="1">
                <a:solidFill>
                  <a:srgbClr val="003300"/>
                </a:solidFill>
                <a:latin typeface="宋体" pitchFamily="2" charset="-122"/>
              </a:rPr>
              <a:t>(i=1</a:t>
            </a:r>
            <a:r>
              <a:rPr kumimoji="1" lang="zh-CN" altLang="en-US" sz="2800" b="1">
                <a:solidFill>
                  <a:srgbClr val="003300"/>
                </a:solidFill>
                <a:latin typeface="宋体" pitchFamily="2" charset="-122"/>
              </a:rPr>
              <a:t>，</a:t>
            </a:r>
            <a:r>
              <a:rPr kumimoji="1" lang="en-US" altLang="zh-CN" sz="2800" b="1">
                <a:solidFill>
                  <a:srgbClr val="003300"/>
                </a:solidFill>
                <a:latin typeface="宋体" pitchFamily="2" charset="-122"/>
              </a:rPr>
              <a:t>2</a:t>
            </a:r>
            <a:r>
              <a:rPr kumimoji="1" lang="en-US" altLang="zh-CN" sz="2800" b="1">
                <a:solidFill>
                  <a:srgbClr val="003300"/>
                </a:solidFill>
                <a:latin typeface="Times New Roman"/>
              </a:rPr>
              <a:t>…</a:t>
            </a:r>
            <a:r>
              <a:rPr kumimoji="1" lang="en-US" altLang="zh-CN" sz="2800" b="1">
                <a:solidFill>
                  <a:srgbClr val="003300"/>
                </a:solidFill>
                <a:latin typeface="宋体" pitchFamily="2" charset="-122"/>
              </a:rPr>
              <a:t>n) </a:t>
            </a:r>
            <a:r>
              <a:rPr kumimoji="1" lang="zh-CN" altLang="en-US" sz="2800" b="1">
                <a:solidFill>
                  <a:srgbClr val="003300"/>
                </a:solidFill>
                <a:latin typeface="宋体" pitchFamily="2" charset="-122"/>
              </a:rPr>
              <a:t>分别表示某人的名字和对应的电话号码。</a:t>
            </a:r>
          </a:p>
        </p:txBody>
      </p:sp>
      <p:sp>
        <p:nvSpPr>
          <p:cNvPr id="70662" name="Text Box 6"/>
          <p:cNvSpPr txBox="1">
            <a:spLocks noChangeArrowheads="1"/>
          </p:cNvSpPr>
          <p:nvPr/>
        </p:nvSpPr>
        <p:spPr bwMode="auto">
          <a:xfrm>
            <a:off x="219075" y="304800"/>
            <a:ext cx="484663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buClr>
                <a:srgbClr val="003300"/>
              </a:buClr>
              <a:buSzPct val="80000"/>
              <a:buFont typeface="Wingdings" pitchFamily="2" charset="2"/>
              <a:buNone/>
            </a:pPr>
            <a:r>
              <a:rPr kumimoji="1" lang="zh-CN" altLang="en-US" sz="3200" b="1">
                <a:solidFill>
                  <a:schemeClr val="bg1"/>
                </a:solidFill>
                <a:latin typeface="宋体" pitchFamily="2" charset="-122"/>
              </a:rPr>
              <a:t>例</a:t>
            </a:r>
            <a:r>
              <a:rPr kumimoji="1" lang="en-US" altLang="zh-CN" sz="3200" b="1">
                <a:solidFill>
                  <a:schemeClr val="bg1"/>
                </a:solidFill>
                <a:latin typeface="宋体" pitchFamily="2" charset="-122"/>
              </a:rPr>
              <a:t>1</a:t>
            </a:r>
            <a:r>
              <a:rPr kumimoji="1" lang="zh-CN" altLang="en-US" sz="3200" b="1">
                <a:solidFill>
                  <a:schemeClr val="bg1"/>
                </a:solidFill>
                <a:latin typeface="宋体" pitchFamily="2" charset="-122"/>
              </a:rPr>
              <a:t>：电话号码查询系统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 calcmode="lin" valueType="num">
                                      <p:cBhvr additive="base">
                                        <p:cTn id="7" dur="500" fill="hold"/>
                                        <p:tgtEl>
                                          <p:spTgt spid="706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0">
                                            <p:txEl>
                                              <p:pRg st="1" end="1"/>
                                            </p:txEl>
                                          </p:spTgt>
                                        </p:tgtEl>
                                        <p:attrNameLst>
                                          <p:attrName>style.visibility</p:attrName>
                                        </p:attrNameLst>
                                      </p:cBhvr>
                                      <p:to>
                                        <p:strVal val="visible"/>
                                      </p:to>
                                    </p:set>
                                    <p:anim calcmode="lin" valueType="num">
                                      <p:cBhvr additive="base">
                                        <p:cTn id="13" dur="500" fill="hold"/>
                                        <p:tgtEl>
                                          <p:spTgt spid="7066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60">
                                            <p:txEl>
                                              <p:pRg st="2" end="2"/>
                                            </p:txEl>
                                          </p:spTgt>
                                        </p:tgtEl>
                                        <p:attrNameLst>
                                          <p:attrName>style.visibility</p:attrName>
                                        </p:attrNameLst>
                                      </p:cBhvr>
                                      <p:to>
                                        <p:strVal val="visible"/>
                                      </p:to>
                                    </p:set>
                                    <p:anim calcmode="lin" valueType="num">
                                      <p:cBhvr additive="base">
                                        <p:cTn id="19" dur="500" fill="hold"/>
                                        <p:tgtEl>
                                          <p:spTgt spid="7066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6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1028700"/>
            <a:ext cx="5211763"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buClr>
                <a:srgbClr val="003300"/>
              </a:buClr>
              <a:buSzPct val="80000"/>
              <a:buFont typeface="Wingdings" pitchFamily="2" charset="2"/>
              <a:buNone/>
            </a:pPr>
            <a:r>
              <a:rPr kumimoji="1" lang="en-US" altLang="zh-CN" sz="2400" b="1">
                <a:solidFill>
                  <a:srgbClr val="003300"/>
                </a:solidFill>
                <a:latin typeface="宋体" pitchFamily="2" charset="-122"/>
              </a:rPr>
              <a:t>      </a:t>
            </a:r>
            <a:r>
              <a:rPr kumimoji="1" lang="zh-CN" altLang="en-US" sz="2400" b="1">
                <a:solidFill>
                  <a:srgbClr val="003300"/>
                </a:solidFill>
                <a:latin typeface="宋体" pitchFamily="2" charset="-122"/>
              </a:rPr>
              <a:t>要求：设计一个算法，当给定任何一个人的名字时，该算法能够打印出此人的电话号码，如果该电话簿中根本就没有这个人，则该算法报告无此人。</a:t>
            </a:r>
            <a:endParaRPr kumimoji="1" lang="zh-CN" altLang="en-US" sz="2400" b="1">
              <a:latin typeface="宋体" pitchFamily="2" charset="-122"/>
            </a:endParaRPr>
          </a:p>
        </p:txBody>
      </p:sp>
      <p:sp>
        <p:nvSpPr>
          <p:cNvPr id="71683" name="Rectangle 3"/>
          <p:cNvSpPr>
            <a:spLocks noChangeArrowheads="1"/>
          </p:cNvSpPr>
          <p:nvPr/>
        </p:nvSpPr>
        <p:spPr bwMode="auto">
          <a:xfrm>
            <a:off x="0" y="3660775"/>
            <a:ext cx="54673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60000"/>
              </a:lnSpc>
            </a:pPr>
            <a:r>
              <a:rPr kumimoji="1" lang="en-US" altLang="zh-CN" sz="2400" b="1">
                <a:solidFill>
                  <a:srgbClr val="003300"/>
                </a:solidFill>
                <a:latin typeface="宋体" pitchFamily="2" charset="-122"/>
              </a:rPr>
              <a:t>    </a:t>
            </a:r>
            <a:r>
              <a:rPr kumimoji="1" lang="zh-CN" altLang="en-US" sz="2400" b="1">
                <a:solidFill>
                  <a:srgbClr val="003300"/>
                </a:solidFill>
                <a:latin typeface="宋体" pitchFamily="2" charset="-122"/>
              </a:rPr>
              <a:t>上述问题是一种数据结构问题。可将名字和对应的电话号码设计成：</a:t>
            </a:r>
            <a:endParaRPr kumimoji="1" lang="zh-CN" altLang="en-US" sz="2400" b="1">
              <a:solidFill>
                <a:srgbClr val="0000FF"/>
              </a:solidFill>
              <a:latin typeface="宋体" pitchFamily="2" charset="-122"/>
            </a:endParaRPr>
          </a:p>
        </p:txBody>
      </p:sp>
      <p:sp>
        <p:nvSpPr>
          <p:cNvPr id="71684" name="AutoShape 4"/>
          <p:cNvSpPr>
            <a:spLocks noChangeArrowheads="1"/>
          </p:cNvSpPr>
          <p:nvPr/>
        </p:nvSpPr>
        <p:spPr bwMode="auto">
          <a:xfrm>
            <a:off x="4781550" y="4422775"/>
            <a:ext cx="1787525" cy="522288"/>
          </a:xfrm>
          <a:prstGeom prst="wedgeEllipseCallout">
            <a:avLst>
              <a:gd name="adj1" fmla="val -67319"/>
              <a:gd name="adj2" fmla="val -623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a:solidFill>
                  <a:srgbClr val="FF0000"/>
                </a:solidFill>
                <a:latin typeface="Times New Roman" pitchFamily="18" charset="0"/>
                <a:ea typeface="隶书" pitchFamily="49" charset="-122"/>
              </a:rPr>
              <a:t>线性表</a:t>
            </a:r>
            <a:endParaRPr kumimoji="1" lang="zh-CN" altLang="en-US" sz="2400">
              <a:solidFill>
                <a:schemeClr val="accent2"/>
              </a:solidFill>
              <a:latin typeface="Times New Roman" pitchFamily="18" charset="0"/>
              <a:ea typeface="隶书" pitchFamily="49" charset="-122"/>
            </a:endParaRPr>
          </a:p>
          <a:p>
            <a:pPr algn="ctr" eaLnBrk="0" hangingPunct="0"/>
            <a:endParaRPr kumimoji="1" lang="en-US" altLang="zh-CN" sz="2400">
              <a:ea typeface="隶书" pitchFamily="49" charset="-122"/>
            </a:endParaRPr>
          </a:p>
        </p:txBody>
      </p:sp>
      <p:sp>
        <p:nvSpPr>
          <p:cNvPr id="71685" name="Rectangle 5"/>
          <p:cNvSpPr>
            <a:spLocks noChangeArrowheads="1"/>
          </p:cNvSpPr>
          <p:nvPr/>
        </p:nvSpPr>
        <p:spPr bwMode="auto">
          <a:xfrm>
            <a:off x="0" y="4864100"/>
            <a:ext cx="89550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b="1">
                <a:solidFill>
                  <a:srgbClr val="003300"/>
                </a:solidFill>
                <a:latin typeface="宋体" pitchFamily="2" charset="-122"/>
              </a:rPr>
              <a:t>    </a:t>
            </a:r>
            <a:r>
              <a:rPr kumimoji="1" lang="zh-CN" altLang="en-US" sz="2400" b="1">
                <a:solidFill>
                  <a:srgbClr val="003300"/>
                </a:solidFill>
                <a:latin typeface="宋体" pitchFamily="2" charset="-122"/>
              </a:rPr>
              <a:t>数据结构还要提供每种结构类型所定义的各种</a:t>
            </a:r>
            <a:r>
              <a:rPr kumimoji="1" lang="zh-CN" altLang="en-US" sz="2400" b="1">
                <a:solidFill>
                  <a:srgbClr val="FF3300"/>
                </a:solidFill>
                <a:latin typeface="宋体" pitchFamily="2" charset="-122"/>
              </a:rPr>
              <a:t>运算</a:t>
            </a:r>
            <a:r>
              <a:rPr kumimoji="1" lang="zh-CN" altLang="en-US" sz="2400" b="1">
                <a:solidFill>
                  <a:srgbClr val="003300"/>
                </a:solidFill>
                <a:latin typeface="宋体" pitchFamily="2" charset="-122"/>
              </a:rPr>
              <a:t>的</a:t>
            </a:r>
            <a:r>
              <a:rPr kumimoji="1" lang="zh-CN" altLang="en-US" sz="2400" b="1">
                <a:solidFill>
                  <a:srgbClr val="FF3300"/>
                </a:solidFill>
                <a:latin typeface="宋体" pitchFamily="2" charset="-122"/>
              </a:rPr>
              <a:t>算法</a:t>
            </a:r>
            <a:r>
              <a:rPr kumimoji="1" lang="zh-CN" altLang="en-US" sz="2400" b="1">
                <a:solidFill>
                  <a:srgbClr val="003300"/>
                </a:solidFill>
                <a:latin typeface="宋体" pitchFamily="2" charset="-122"/>
              </a:rPr>
              <a:t>。</a:t>
            </a:r>
          </a:p>
        </p:txBody>
      </p:sp>
      <p:sp>
        <p:nvSpPr>
          <p:cNvPr id="17" name="Text Box 7"/>
          <p:cNvSpPr txBox="1">
            <a:spLocks noChangeArrowheads="1"/>
          </p:cNvSpPr>
          <p:nvPr/>
        </p:nvSpPr>
        <p:spPr bwMode="auto">
          <a:xfrm>
            <a:off x="5402263" y="1625600"/>
            <a:ext cx="3522662" cy="23558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FontTx/>
              <a:buChar char="•"/>
            </a:pPr>
            <a:r>
              <a:rPr lang="en-US" altLang="zh-CN">
                <a:latin typeface="宋体" pitchFamily="2" charset="-122"/>
              </a:rPr>
              <a:t> </a:t>
            </a:r>
            <a:r>
              <a:rPr lang="zh-CN" altLang="en-US" b="1">
                <a:solidFill>
                  <a:srgbClr val="003300"/>
                </a:solidFill>
                <a:latin typeface="宋体" pitchFamily="2" charset="-122"/>
              </a:rPr>
              <a:t>如果姓名和电话号码的排列次序无规律，则只能逐一比较姓名进行查找</a:t>
            </a:r>
          </a:p>
          <a:p>
            <a:pPr eaLnBrk="1" hangingPunct="1">
              <a:spcBef>
                <a:spcPct val="20000"/>
              </a:spcBef>
              <a:buFontTx/>
              <a:buChar char="•"/>
            </a:pPr>
            <a:r>
              <a:rPr lang="zh-CN" altLang="en-US" b="1">
                <a:solidFill>
                  <a:srgbClr val="003300"/>
                </a:solidFill>
                <a:latin typeface="宋体" pitchFamily="2" charset="-122"/>
              </a:rPr>
              <a:t> 如果姓名按字典顺序组织，则查找就快捷多了</a:t>
            </a:r>
          </a:p>
        </p:txBody>
      </p:sp>
      <p:sp>
        <p:nvSpPr>
          <p:cNvPr id="18" name="Text Box 8"/>
          <p:cNvSpPr txBox="1">
            <a:spLocks noChangeArrowheads="1"/>
          </p:cNvSpPr>
          <p:nvPr/>
        </p:nvSpPr>
        <p:spPr bwMode="auto">
          <a:xfrm>
            <a:off x="293688" y="5462588"/>
            <a:ext cx="711835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i="1"/>
              <a:t>Conclusion</a:t>
            </a:r>
            <a:r>
              <a:rPr lang="en-US" altLang="zh-CN" sz="2800" i="1">
                <a:latin typeface="Tahoma" pitchFamily="34" charset="0"/>
              </a:rPr>
              <a:t> </a:t>
            </a:r>
            <a:r>
              <a:rPr lang="en-US" altLang="zh-CN" b="1">
                <a:latin typeface="隶书" pitchFamily="49" charset="-122"/>
                <a:ea typeface="隶书" pitchFamily="49" charset="-122"/>
              </a:rPr>
              <a:t>2</a:t>
            </a:r>
            <a:r>
              <a:rPr lang="en-US" altLang="zh-CN" i="1">
                <a:latin typeface="隶书" pitchFamily="49" charset="-122"/>
                <a:ea typeface="隶书" pitchFamily="49" charset="-122"/>
              </a:rPr>
              <a:t>. </a:t>
            </a:r>
            <a:r>
              <a:rPr lang="zh-CN" altLang="en-US" b="1" i="1">
                <a:latin typeface="隶书" pitchFamily="49" charset="-122"/>
                <a:ea typeface="隶书" pitchFamily="49" charset="-122"/>
              </a:rPr>
              <a:t>数据之间是有联系的</a:t>
            </a:r>
          </a:p>
          <a:p>
            <a:pPr eaLnBrk="1" hangingPunct="1">
              <a:spcBef>
                <a:spcPct val="20000"/>
              </a:spcBef>
            </a:pPr>
            <a:r>
              <a:rPr lang="zh-CN" altLang="en-US" i="1">
                <a:latin typeface="隶书" pitchFamily="49" charset="-122"/>
                <a:ea typeface="隶书" pitchFamily="49" charset="-122"/>
              </a:rPr>
              <a:t>　　这些联系常常影响算法的选择和效率。</a:t>
            </a:r>
          </a:p>
          <a:p>
            <a:pPr eaLnBrk="1" hangingPunct="1">
              <a:spcBef>
                <a:spcPct val="20000"/>
              </a:spcBef>
            </a:pPr>
            <a:r>
              <a:rPr lang="zh-CN" altLang="en-US" i="1">
                <a:latin typeface="隶书" pitchFamily="49" charset="-122"/>
                <a:ea typeface="隶书" pitchFamily="49" charset="-122"/>
              </a:rPr>
              <a:t>　 </a:t>
            </a:r>
            <a:r>
              <a:rPr lang="en-US" altLang="zh-CN" i="1">
                <a:latin typeface="隶书" pitchFamily="49" charset="-122"/>
                <a:ea typeface="隶书" pitchFamily="49" charset="-122"/>
              </a:rPr>
              <a:t>《</a:t>
            </a:r>
            <a:r>
              <a:rPr lang="en-US" altLang="en-US" i="1">
                <a:latin typeface="隶书" pitchFamily="49" charset="-122"/>
                <a:ea typeface="隶书" pitchFamily="49" charset="-122"/>
              </a:rPr>
              <a:t>DS</a:t>
            </a:r>
            <a:r>
              <a:rPr lang="en-US" altLang="zh-CN" i="1">
                <a:latin typeface="隶书" pitchFamily="49" charset="-122"/>
                <a:ea typeface="隶书" pitchFamily="49" charset="-122"/>
              </a:rPr>
              <a:t>》</a:t>
            </a:r>
            <a:r>
              <a:rPr lang="zh-CN" altLang="en-US" i="1">
                <a:latin typeface="隶书" pitchFamily="49" charset="-122"/>
                <a:ea typeface="隶书" pitchFamily="49" charset="-122"/>
              </a:rPr>
              <a:t>就是要研究数据之间的联系。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0-#ppt_w/2"/>
                                          </p:val>
                                        </p:tav>
                                        <p:tav tm="100000">
                                          <p:val>
                                            <p:strVal val="#ppt_x"/>
                                          </p:val>
                                        </p:tav>
                                      </p:tavLst>
                                    </p:anim>
                                    <p:anim calcmode="lin" valueType="num">
                                      <p:cBhvr additive="base">
                                        <p:cTn id="8"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0-#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5"/>
                                        </p:tgtEl>
                                        <p:attrNameLst>
                                          <p:attrName>style.visibility</p:attrName>
                                        </p:attrNameLst>
                                      </p:cBhvr>
                                      <p:to>
                                        <p:strVal val="visible"/>
                                      </p:to>
                                    </p:set>
                                    <p:anim calcmode="lin" valueType="num">
                                      <p:cBhvr additive="base">
                                        <p:cTn id="25" dur="500" fill="hold"/>
                                        <p:tgtEl>
                                          <p:spTgt spid="71685"/>
                                        </p:tgtEl>
                                        <p:attrNameLst>
                                          <p:attrName>ppt_x</p:attrName>
                                        </p:attrNameLst>
                                      </p:cBhvr>
                                      <p:tavLst>
                                        <p:tav tm="0">
                                          <p:val>
                                            <p:strVal val="0-#ppt_w/2"/>
                                          </p:val>
                                        </p:tav>
                                        <p:tav tm="100000">
                                          <p:val>
                                            <p:strVal val="#ppt_x"/>
                                          </p:val>
                                        </p:tav>
                                      </p:tavLst>
                                    </p:anim>
                                    <p:anim calcmode="lin" valueType="num">
                                      <p:cBhvr additive="base">
                                        <p:cTn id="26"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P spid="71684" grpId="0" animBg="1" autoUpdateAnimBg="0"/>
      <p:bldP spid="71685" grpId="0" autoUpdateAnimBg="0"/>
      <p:bldP spid="17" grpId="0" animBg="1" autoUpdateAnimBg="0"/>
      <p:bldP spid="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619250" y="2687638"/>
            <a:ext cx="5753100" cy="3765550"/>
            <a:chOff x="1668" y="892"/>
            <a:chExt cx="3624" cy="2744"/>
          </a:xfrm>
        </p:grpSpPr>
        <p:sp>
          <p:nvSpPr>
            <p:cNvPr id="72707" name="AutoShape 3"/>
            <p:cNvSpPr>
              <a:spLocks noChangeArrowheads="1"/>
            </p:cNvSpPr>
            <p:nvPr/>
          </p:nvSpPr>
          <p:spPr bwMode="auto">
            <a:xfrm>
              <a:off x="1668" y="900"/>
              <a:ext cx="3624" cy="2736"/>
            </a:xfrm>
            <a:prstGeom prst="roundRect">
              <a:avLst>
                <a:gd name="adj" fmla="val 16667"/>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000" b="1">
                <a:latin typeface="Times New Roman" pitchFamily="18" charset="0"/>
                <a:ea typeface="隶书" pitchFamily="49" charset="-122"/>
              </a:endParaRPr>
            </a:p>
          </p:txBody>
        </p:sp>
        <p:sp>
          <p:nvSpPr>
            <p:cNvPr id="72708" name="Text Box 4"/>
            <p:cNvSpPr txBox="1">
              <a:spLocks noChangeArrowheads="1"/>
            </p:cNvSpPr>
            <p:nvPr/>
          </p:nvSpPr>
          <p:spPr bwMode="auto">
            <a:xfrm>
              <a:off x="2198" y="1321"/>
              <a:ext cx="892"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latin typeface="Times New Roman" pitchFamily="18" charset="0"/>
                  <a:ea typeface="隶书" pitchFamily="49" charset="-122"/>
                </a:rPr>
                <a:t>登录号：</a:t>
              </a:r>
            </a:p>
          </p:txBody>
        </p:sp>
        <p:sp>
          <p:nvSpPr>
            <p:cNvPr id="72709" name="Text Box 5"/>
            <p:cNvSpPr txBox="1">
              <a:spLocks noChangeArrowheads="1"/>
            </p:cNvSpPr>
            <p:nvPr/>
          </p:nvSpPr>
          <p:spPr bwMode="auto">
            <a:xfrm>
              <a:off x="2198" y="1647"/>
              <a:ext cx="69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ea typeface="隶书" pitchFamily="49" charset="-122"/>
                </a:rPr>
                <a:t>书名：</a:t>
              </a:r>
            </a:p>
          </p:txBody>
        </p:sp>
        <p:sp>
          <p:nvSpPr>
            <p:cNvPr id="72710" name="Text Box 6"/>
            <p:cNvSpPr txBox="1">
              <a:spLocks noChangeArrowheads="1"/>
            </p:cNvSpPr>
            <p:nvPr/>
          </p:nvSpPr>
          <p:spPr bwMode="auto">
            <a:xfrm>
              <a:off x="2198" y="1972"/>
              <a:ext cx="8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ea typeface="隶书" pitchFamily="49" charset="-122"/>
                </a:rPr>
                <a:t>作者名：</a:t>
              </a:r>
            </a:p>
          </p:txBody>
        </p:sp>
        <p:sp>
          <p:nvSpPr>
            <p:cNvPr id="72711" name="Text Box 7"/>
            <p:cNvSpPr txBox="1">
              <a:spLocks noChangeArrowheads="1"/>
            </p:cNvSpPr>
            <p:nvPr/>
          </p:nvSpPr>
          <p:spPr bwMode="auto">
            <a:xfrm>
              <a:off x="2198" y="2299"/>
              <a:ext cx="892"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ea typeface="隶书" pitchFamily="49" charset="-122"/>
                </a:rPr>
                <a:t>分类号：</a:t>
              </a:r>
            </a:p>
          </p:txBody>
        </p:sp>
        <p:sp>
          <p:nvSpPr>
            <p:cNvPr id="72712" name="Text Box 8"/>
            <p:cNvSpPr txBox="1">
              <a:spLocks noChangeArrowheads="1"/>
            </p:cNvSpPr>
            <p:nvPr/>
          </p:nvSpPr>
          <p:spPr bwMode="auto">
            <a:xfrm>
              <a:off x="2198" y="2625"/>
              <a:ext cx="1086"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ea typeface="隶书" pitchFamily="49" charset="-122"/>
                </a:rPr>
                <a:t>出版单位：</a:t>
              </a:r>
            </a:p>
          </p:txBody>
        </p:sp>
        <p:sp>
          <p:nvSpPr>
            <p:cNvPr id="72713" name="Text Box 9"/>
            <p:cNvSpPr txBox="1">
              <a:spLocks noChangeArrowheads="1"/>
            </p:cNvSpPr>
            <p:nvPr/>
          </p:nvSpPr>
          <p:spPr bwMode="auto">
            <a:xfrm>
              <a:off x="2198" y="2951"/>
              <a:ext cx="1086"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ea typeface="隶书" pitchFamily="49" charset="-122"/>
                </a:rPr>
                <a:t>出版时间：</a:t>
              </a:r>
            </a:p>
          </p:txBody>
        </p:sp>
        <p:sp>
          <p:nvSpPr>
            <p:cNvPr id="72714" name="Text Box 10"/>
            <p:cNvSpPr txBox="1">
              <a:spLocks noChangeArrowheads="1"/>
            </p:cNvSpPr>
            <p:nvPr/>
          </p:nvSpPr>
          <p:spPr bwMode="auto">
            <a:xfrm>
              <a:off x="2198" y="3277"/>
              <a:ext cx="69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latin typeface="Times New Roman" pitchFamily="18" charset="0"/>
                  <a:ea typeface="隶书" pitchFamily="49" charset="-122"/>
                </a:rPr>
                <a:t>价格：</a:t>
              </a:r>
            </a:p>
          </p:txBody>
        </p:sp>
        <p:sp>
          <p:nvSpPr>
            <p:cNvPr id="72715" name="Text Box 11"/>
            <p:cNvSpPr txBox="1">
              <a:spLocks noChangeArrowheads="1"/>
            </p:cNvSpPr>
            <p:nvPr/>
          </p:nvSpPr>
          <p:spPr bwMode="auto">
            <a:xfrm>
              <a:off x="2846" y="892"/>
              <a:ext cx="1020"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b="1">
                  <a:solidFill>
                    <a:srgbClr val="0000FF"/>
                  </a:solidFill>
                  <a:latin typeface="Times New Roman" pitchFamily="18" charset="0"/>
                  <a:ea typeface="隶书" pitchFamily="49" charset="-122"/>
                </a:rPr>
                <a:t>书目卡片</a:t>
              </a:r>
            </a:p>
          </p:txBody>
        </p:sp>
      </p:grpSp>
      <p:grpSp>
        <p:nvGrpSpPr>
          <p:cNvPr id="72716" name="Group 12"/>
          <p:cNvGrpSpPr>
            <a:grpSpLocks/>
          </p:cNvGrpSpPr>
          <p:nvPr/>
        </p:nvGrpSpPr>
        <p:grpSpPr bwMode="auto">
          <a:xfrm>
            <a:off x="1066800" y="838200"/>
            <a:ext cx="7450138" cy="2779713"/>
            <a:chOff x="843" y="1363"/>
            <a:chExt cx="4693" cy="1751"/>
          </a:xfrm>
        </p:grpSpPr>
        <p:graphicFrame>
          <p:nvGraphicFramePr>
            <p:cNvPr id="72717" name="Object 13"/>
            <p:cNvGraphicFramePr>
              <a:graphicFrameLocks noChangeAspect="1"/>
            </p:cNvGraphicFramePr>
            <p:nvPr/>
          </p:nvGraphicFramePr>
          <p:xfrm>
            <a:off x="843" y="1812"/>
            <a:ext cx="4229" cy="1302"/>
          </p:xfrm>
          <a:graphic>
            <a:graphicData uri="http://schemas.openxmlformats.org/presentationml/2006/ole">
              <mc:AlternateContent xmlns:mc="http://schemas.openxmlformats.org/markup-compatibility/2006">
                <mc:Choice xmlns:v="urn:schemas-microsoft-com:vml" Requires="v">
                  <p:oleObj spid="_x0000_s72782" name="文档" r:id="rId3" imgW="7167960" imgH="2208240" progId="Word.Document.8">
                    <p:embed/>
                  </p:oleObj>
                </mc:Choice>
                <mc:Fallback>
                  <p:oleObj name="文档" r:id="rId3" imgW="7167960" imgH="2208240" progId="Word.Document.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 y="1812"/>
                          <a:ext cx="4229" cy="1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8" name="AutoShape 14"/>
            <p:cNvSpPr>
              <a:spLocks noChangeArrowheads="1"/>
            </p:cNvSpPr>
            <p:nvPr/>
          </p:nvSpPr>
          <p:spPr bwMode="auto">
            <a:xfrm>
              <a:off x="4486" y="1363"/>
              <a:ext cx="1050" cy="354"/>
            </a:xfrm>
            <a:prstGeom prst="wedgeEllipseCallout">
              <a:avLst>
                <a:gd name="adj1" fmla="val -69157"/>
                <a:gd name="adj2" fmla="val 79380"/>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kumimoji="1" lang="zh-CN" altLang="en-US" sz="2000" b="1">
                  <a:latin typeface="Times New Roman" pitchFamily="18" charset="0"/>
                  <a:ea typeface="隶书" pitchFamily="49" charset="-122"/>
                </a:rPr>
                <a:t>书目文件</a:t>
              </a:r>
            </a:p>
          </p:txBody>
        </p:sp>
      </p:grpSp>
      <p:grpSp>
        <p:nvGrpSpPr>
          <p:cNvPr id="72719" name="Group 15"/>
          <p:cNvGrpSpPr>
            <a:grpSpLocks/>
          </p:cNvGrpSpPr>
          <p:nvPr/>
        </p:nvGrpSpPr>
        <p:grpSpPr bwMode="auto">
          <a:xfrm>
            <a:off x="-3175" y="3475038"/>
            <a:ext cx="9151938" cy="3351212"/>
            <a:chOff x="-2" y="2189"/>
            <a:chExt cx="5765" cy="2111"/>
          </a:xfrm>
        </p:grpSpPr>
        <p:grpSp>
          <p:nvGrpSpPr>
            <p:cNvPr id="72720" name="Group 16"/>
            <p:cNvGrpSpPr>
              <a:grpSpLocks/>
            </p:cNvGrpSpPr>
            <p:nvPr/>
          </p:nvGrpSpPr>
          <p:grpSpPr bwMode="auto">
            <a:xfrm>
              <a:off x="-2" y="2830"/>
              <a:ext cx="5765" cy="387"/>
              <a:chOff x="-2" y="2830"/>
              <a:chExt cx="5765" cy="387"/>
            </a:xfrm>
          </p:grpSpPr>
          <p:sp>
            <p:nvSpPr>
              <p:cNvPr id="72721" name="AutoShape 17"/>
              <p:cNvSpPr>
                <a:spLocks noChangeArrowheads="1"/>
              </p:cNvSpPr>
              <p:nvPr/>
            </p:nvSpPr>
            <p:spPr bwMode="auto">
              <a:xfrm>
                <a:off x="-2" y="2849"/>
                <a:ext cx="805" cy="336"/>
              </a:xfrm>
              <a:prstGeom prst="wedgeEllipseCallout">
                <a:avLst>
                  <a:gd name="adj1" fmla="val 27431"/>
                  <a:gd name="adj2" fmla="val 90208"/>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kumimoji="1" lang="zh-CN" altLang="en-US" sz="2000" b="1">
                    <a:solidFill>
                      <a:srgbClr val="000000"/>
                    </a:solidFill>
                    <a:latin typeface="Times New Roman" pitchFamily="18" charset="0"/>
                    <a:ea typeface="隶书" pitchFamily="49" charset="-122"/>
                  </a:rPr>
                  <a:t>按书名</a:t>
                </a:r>
              </a:p>
            </p:txBody>
          </p:sp>
          <p:sp>
            <p:nvSpPr>
              <p:cNvPr id="72722" name="AutoShape 18"/>
              <p:cNvSpPr>
                <a:spLocks noChangeArrowheads="1"/>
              </p:cNvSpPr>
              <p:nvPr/>
            </p:nvSpPr>
            <p:spPr bwMode="auto">
              <a:xfrm>
                <a:off x="2991" y="2881"/>
                <a:ext cx="1032" cy="336"/>
              </a:xfrm>
              <a:prstGeom prst="wedgeEllipseCallout">
                <a:avLst>
                  <a:gd name="adj1" fmla="val -64329"/>
                  <a:gd name="adj2" fmla="val 58630"/>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kumimoji="1" lang="zh-CN" altLang="en-US" sz="2000" b="1">
                    <a:solidFill>
                      <a:srgbClr val="000000"/>
                    </a:solidFill>
                    <a:latin typeface="Times New Roman" pitchFamily="18" charset="0"/>
                    <a:ea typeface="隶书" pitchFamily="49" charset="-122"/>
                  </a:rPr>
                  <a:t>按作者名</a:t>
                </a:r>
              </a:p>
            </p:txBody>
          </p:sp>
          <p:sp>
            <p:nvSpPr>
              <p:cNvPr id="72723" name="AutoShape 19"/>
              <p:cNvSpPr>
                <a:spLocks noChangeArrowheads="1"/>
              </p:cNvSpPr>
              <p:nvPr/>
            </p:nvSpPr>
            <p:spPr bwMode="auto">
              <a:xfrm>
                <a:off x="4731" y="2830"/>
                <a:ext cx="1032" cy="336"/>
              </a:xfrm>
              <a:prstGeom prst="wedgeEllipseCallout">
                <a:avLst>
                  <a:gd name="adj1" fmla="val -50347"/>
                  <a:gd name="adj2" fmla="val 86815"/>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kumimoji="1" lang="zh-CN" altLang="en-US" sz="2000" b="1">
                    <a:solidFill>
                      <a:srgbClr val="000000"/>
                    </a:solidFill>
                    <a:latin typeface="Times New Roman" pitchFamily="18" charset="0"/>
                    <a:ea typeface="隶书" pitchFamily="49" charset="-122"/>
                  </a:rPr>
                  <a:t>按分类号</a:t>
                </a:r>
              </a:p>
            </p:txBody>
          </p:sp>
        </p:grpSp>
        <p:grpSp>
          <p:nvGrpSpPr>
            <p:cNvPr id="72724" name="Group 20"/>
            <p:cNvGrpSpPr>
              <a:grpSpLocks/>
            </p:cNvGrpSpPr>
            <p:nvPr/>
          </p:nvGrpSpPr>
          <p:grpSpPr bwMode="auto">
            <a:xfrm>
              <a:off x="189" y="2189"/>
              <a:ext cx="5367" cy="2111"/>
              <a:chOff x="189" y="2189"/>
              <a:chExt cx="5367" cy="2111"/>
            </a:xfrm>
          </p:grpSpPr>
          <p:graphicFrame>
            <p:nvGraphicFramePr>
              <p:cNvPr id="72725" name="Object 21"/>
              <p:cNvGraphicFramePr>
                <a:graphicFrameLocks noChangeAspect="1"/>
              </p:cNvGraphicFramePr>
              <p:nvPr/>
            </p:nvGraphicFramePr>
            <p:xfrm>
              <a:off x="189" y="3267"/>
              <a:ext cx="3022" cy="966"/>
            </p:xfrm>
            <a:graphic>
              <a:graphicData uri="http://schemas.openxmlformats.org/presentationml/2006/ole">
                <mc:AlternateContent xmlns:mc="http://schemas.openxmlformats.org/markup-compatibility/2006">
                  <mc:Choice xmlns:v="urn:schemas-microsoft-com:vml" Requires="v">
                    <p:oleObj spid="_x0000_s72783" name="文档" r:id="rId5" imgW="4884123" imgH="1753983" progId="Word.Document.8">
                      <p:embed/>
                    </p:oleObj>
                  </mc:Choice>
                  <mc:Fallback>
                    <p:oleObj name="文档" r:id="rId5" imgW="4884123" imgH="1753983" progId="Word.Document.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 y="3267"/>
                            <a:ext cx="3022" cy="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26" name="Object 22"/>
              <p:cNvGraphicFramePr>
                <a:graphicFrameLocks noChangeAspect="1"/>
              </p:cNvGraphicFramePr>
              <p:nvPr/>
            </p:nvGraphicFramePr>
            <p:xfrm>
              <a:off x="2300" y="3267"/>
              <a:ext cx="1478" cy="1033"/>
            </p:xfrm>
            <a:graphic>
              <a:graphicData uri="http://schemas.openxmlformats.org/presentationml/2006/ole">
                <mc:AlternateContent xmlns:mc="http://schemas.openxmlformats.org/markup-compatibility/2006">
                  <mc:Choice xmlns:v="urn:schemas-microsoft-com:vml" Requires="v">
                    <p:oleObj spid="_x0000_s72784" name="文档" r:id="rId7" imgW="2386440" imgH="1781280" progId="Word.Document.8">
                      <p:embed/>
                    </p:oleObj>
                  </mc:Choice>
                  <mc:Fallback>
                    <p:oleObj name="文档" r:id="rId7" imgW="2386440" imgH="1781280" progId="Word.Document.8">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 y="3267"/>
                            <a:ext cx="1478" cy="1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27" name="Object 23"/>
              <p:cNvGraphicFramePr>
                <a:graphicFrameLocks noChangeAspect="1"/>
              </p:cNvGraphicFramePr>
              <p:nvPr/>
            </p:nvGraphicFramePr>
            <p:xfrm>
              <a:off x="3933" y="3267"/>
              <a:ext cx="1623" cy="822"/>
            </p:xfrm>
            <a:graphic>
              <a:graphicData uri="http://schemas.openxmlformats.org/presentationml/2006/ole">
                <mc:AlternateContent xmlns:mc="http://schemas.openxmlformats.org/markup-compatibility/2006">
                  <mc:Choice xmlns:v="urn:schemas-microsoft-com:vml" Requires="v">
                    <p:oleObj spid="_x0000_s72785" name="文档" r:id="rId9" imgW="2627071" imgH="1397210" progId="Word.Document.8">
                      <p:embed/>
                    </p:oleObj>
                  </mc:Choice>
                  <mc:Fallback>
                    <p:oleObj name="文档" r:id="rId9" imgW="2627071" imgH="1397210" progId="Word.Document.8">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3" y="3267"/>
                            <a:ext cx="1623" cy="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28" name="AutoShape 24"/>
              <p:cNvSpPr>
                <a:spLocks noChangeArrowheads="1"/>
              </p:cNvSpPr>
              <p:nvPr/>
            </p:nvSpPr>
            <p:spPr bwMode="auto">
              <a:xfrm>
                <a:off x="4619" y="2189"/>
                <a:ext cx="823" cy="354"/>
              </a:xfrm>
              <a:prstGeom prst="wedgeEllipseCallout">
                <a:avLst>
                  <a:gd name="adj1" fmla="val -64546"/>
                  <a:gd name="adj2" fmla="val 235028"/>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kumimoji="1" lang="zh-CN" altLang="en-US" sz="2000" b="1">
                    <a:solidFill>
                      <a:srgbClr val="000000"/>
                    </a:solidFill>
                    <a:latin typeface="Times New Roman" pitchFamily="18" charset="0"/>
                    <a:ea typeface="隶书" pitchFamily="49" charset="-122"/>
                  </a:rPr>
                  <a:t>索引表</a:t>
                </a:r>
              </a:p>
            </p:txBody>
          </p:sp>
        </p:grpSp>
      </p:grpSp>
      <p:grpSp>
        <p:nvGrpSpPr>
          <p:cNvPr id="72729" name="Group 25"/>
          <p:cNvGrpSpPr>
            <a:grpSpLocks/>
          </p:cNvGrpSpPr>
          <p:nvPr/>
        </p:nvGrpSpPr>
        <p:grpSpPr bwMode="auto">
          <a:xfrm>
            <a:off x="4911725" y="0"/>
            <a:ext cx="2822575" cy="927100"/>
            <a:chOff x="3072" y="1201"/>
            <a:chExt cx="1916" cy="584"/>
          </a:xfrm>
        </p:grpSpPr>
        <p:sp>
          <p:nvSpPr>
            <p:cNvPr id="72730" name="AutoShape 26"/>
            <p:cNvSpPr>
              <a:spLocks noChangeArrowheads="1"/>
            </p:cNvSpPr>
            <p:nvPr/>
          </p:nvSpPr>
          <p:spPr bwMode="auto">
            <a:xfrm>
              <a:off x="3403" y="1201"/>
              <a:ext cx="1585" cy="584"/>
            </a:xfrm>
            <a:prstGeom prst="irregularSeal2">
              <a:avLst/>
            </a:prstGeom>
            <a:solidFill>
              <a:schemeClr val="bg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FF0000"/>
                  </a:solidFill>
                  <a:latin typeface="Times New Roman" pitchFamily="18" charset="0"/>
                  <a:ea typeface="隶书" pitchFamily="49" charset="-122"/>
                </a:rPr>
                <a:t>线性表</a:t>
              </a:r>
              <a:endParaRPr kumimoji="1" lang="zh-CN" altLang="en-US" sz="2400" b="1">
                <a:solidFill>
                  <a:schemeClr val="accent2"/>
                </a:solidFill>
                <a:latin typeface="Times New Roman" pitchFamily="18" charset="0"/>
                <a:ea typeface="隶书" pitchFamily="49" charset="-122"/>
              </a:endParaRPr>
            </a:p>
          </p:txBody>
        </p:sp>
        <p:sp>
          <p:nvSpPr>
            <p:cNvPr id="72731" name="Line 27"/>
            <p:cNvSpPr>
              <a:spLocks noChangeShapeType="1"/>
            </p:cNvSpPr>
            <p:nvPr/>
          </p:nvSpPr>
          <p:spPr bwMode="auto">
            <a:xfrm>
              <a:off x="3072" y="1536"/>
              <a:ext cx="384"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32" name="Rectangle 28"/>
          <p:cNvSpPr>
            <a:spLocks noChangeArrowheads="1"/>
          </p:cNvSpPr>
          <p:nvPr/>
        </p:nvSpPr>
        <p:spPr bwMode="auto">
          <a:xfrm>
            <a:off x="204788" y="180975"/>
            <a:ext cx="6400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0000"/>
              <a:buFont typeface="Wingdings" pitchFamily="2" charset="2"/>
              <a:buNone/>
            </a:pPr>
            <a:r>
              <a:rPr kumimoji="1" lang="zh-CN" altLang="en-US" sz="3200" b="1">
                <a:solidFill>
                  <a:schemeClr val="bg1"/>
                </a:solidFill>
                <a:latin typeface="宋体" pitchFamily="2" charset="-122"/>
              </a:rPr>
              <a:t>例</a:t>
            </a:r>
            <a:r>
              <a:rPr kumimoji="1" lang="en-US" altLang="zh-CN" sz="3200" b="1">
                <a:solidFill>
                  <a:schemeClr val="bg1"/>
                </a:solidFill>
                <a:latin typeface="宋体" pitchFamily="2" charset="-122"/>
              </a:rPr>
              <a:t>2</a:t>
            </a:r>
            <a:r>
              <a:rPr kumimoji="1" lang="zh-CN" altLang="en-US" sz="3200" b="1">
                <a:solidFill>
                  <a:schemeClr val="bg1"/>
                </a:solidFill>
                <a:latin typeface="宋体" pitchFamily="2" charset="-122"/>
              </a:rPr>
              <a:t>：书目自动检索系统</a:t>
            </a:r>
          </a:p>
        </p:txBody>
      </p:sp>
      <p:sp>
        <p:nvSpPr>
          <p:cNvPr id="18" name="Text Box 4"/>
          <p:cNvSpPr txBox="1">
            <a:spLocks noChangeArrowheads="1"/>
          </p:cNvSpPr>
          <p:nvPr/>
        </p:nvSpPr>
        <p:spPr bwMode="auto">
          <a:xfrm>
            <a:off x="360363" y="3998913"/>
            <a:ext cx="8321675" cy="1098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i="1"/>
              <a:t>Conclusion</a:t>
            </a:r>
            <a:r>
              <a:rPr lang="en-US" altLang="zh-CN" sz="2800">
                <a:latin typeface="隶书" pitchFamily="49" charset="-122"/>
                <a:ea typeface="隶书" pitchFamily="49" charset="-122"/>
              </a:rPr>
              <a:t>3</a:t>
            </a:r>
            <a:r>
              <a:rPr lang="zh-CN" altLang="en-US" sz="3000" b="1" i="1">
                <a:latin typeface="隶书" pitchFamily="49" charset="-122"/>
                <a:ea typeface="隶书" pitchFamily="49" charset="-122"/>
              </a:rPr>
              <a:t>．在某种数据结构上可定义一组运算</a:t>
            </a:r>
            <a:endParaRPr lang="zh-CN" altLang="en-US" sz="3000" b="1">
              <a:latin typeface="隶书" pitchFamily="49" charset="-122"/>
              <a:ea typeface="隶书" pitchFamily="49" charset="-122"/>
            </a:endParaRPr>
          </a:p>
          <a:p>
            <a:pPr eaLnBrk="1" hangingPunct="1">
              <a:spcBef>
                <a:spcPct val="20000"/>
              </a:spcBef>
            </a:pPr>
            <a:r>
              <a:rPr lang="en-US" altLang="zh-CN" sz="3000">
                <a:latin typeface="隶书" pitchFamily="49" charset="-122"/>
                <a:ea typeface="隶书" pitchFamily="49" charset="-122"/>
              </a:rPr>
              <a:t>《</a:t>
            </a:r>
            <a:r>
              <a:rPr lang="en-US" altLang="en-US" sz="3000">
                <a:latin typeface="隶书" pitchFamily="49" charset="-122"/>
                <a:ea typeface="隶书" pitchFamily="49" charset="-122"/>
              </a:rPr>
              <a:t>DS</a:t>
            </a:r>
            <a:r>
              <a:rPr lang="en-US" altLang="zh-CN" sz="3000">
                <a:latin typeface="隶书" pitchFamily="49" charset="-122"/>
                <a:ea typeface="隶书" pitchFamily="49" charset="-122"/>
              </a:rPr>
              <a:t>》</a:t>
            </a:r>
            <a:r>
              <a:rPr lang="zh-CN" altLang="en-US" sz="3000">
                <a:latin typeface="隶书" pitchFamily="49" charset="-122"/>
                <a:ea typeface="隶书" pitchFamily="49" charset="-122"/>
              </a:rPr>
              <a:t>要研究各类数据结构上的各种运算。</a:t>
            </a:r>
          </a:p>
        </p:txBody>
      </p:sp>
      <p:sp>
        <p:nvSpPr>
          <p:cNvPr id="72737" name="Rectangle 33"/>
          <p:cNvSpPr>
            <a:spLocks noChangeArrowheads="1"/>
          </p:cNvSpPr>
          <p:nvPr/>
        </p:nvSpPr>
        <p:spPr bwMode="auto">
          <a:xfrm>
            <a:off x="366713" y="2532063"/>
            <a:ext cx="8305800" cy="1552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t>对图书目录常有如下操作：</a:t>
            </a:r>
          </a:p>
          <a:p>
            <a:r>
              <a:rPr kumimoji="1" lang="en-US" altLang="zh-CN" sz="2400"/>
              <a:t>Search(</a:t>
            </a:r>
            <a:r>
              <a:rPr kumimoji="1" lang="zh-CN" altLang="en-US" sz="2400"/>
              <a:t>查找</a:t>
            </a:r>
            <a:r>
              <a:rPr kumimoji="1" lang="en-US" altLang="zh-CN" sz="2400"/>
              <a:t>)</a:t>
            </a:r>
            <a:r>
              <a:rPr kumimoji="1" lang="zh-CN" altLang="en-US" sz="2400"/>
              <a:t>：某书在书库中是否存在？</a:t>
            </a:r>
          </a:p>
          <a:p>
            <a:r>
              <a:rPr kumimoji="1" lang="en-US" altLang="zh-CN" sz="2400"/>
              <a:t>Insert(</a:t>
            </a:r>
            <a:r>
              <a:rPr kumimoji="1" lang="zh-CN" altLang="en-US" sz="2400"/>
              <a:t>插入</a:t>
            </a:r>
            <a:r>
              <a:rPr kumimoji="1" lang="en-US" altLang="zh-CN" sz="2400"/>
              <a:t>)</a:t>
            </a:r>
            <a:r>
              <a:rPr kumimoji="1" lang="zh-CN" altLang="en-US" sz="2400"/>
              <a:t>：购进新书时的登录；</a:t>
            </a:r>
          </a:p>
          <a:p>
            <a:r>
              <a:rPr kumimoji="1" lang="en-US" altLang="zh-CN" sz="2400"/>
              <a:t>Delete(</a:t>
            </a:r>
            <a:r>
              <a:rPr kumimoji="1" lang="zh-CN" altLang="en-US" sz="2400"/>
              <a:t>删除</a:t>
            </a:r>
            <a:r>
              <a:rPr kumimoji="1" lang="en-US" altLang="zh-CN" sz="2400"/>
              <a:t>)</a:t>
            </a:r>
            <a:r>
              <a:rPr kumimoji="1" lang="zh-CN" altLang="en-US" sz="2400"/>
              <a:t>：报废或丢失的书，需从目录中去掉；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ox(out)">
                                      <p:cBhvr>
                                        <p:cTn id="7" dur="500"/>
                                        <p:tgtEl>
                                          <p:spTgt spid="72706"/>
                                        </p:tgtEl>
                                      </p:cBhvr>
                                    </p:animEffect>
                                  </p:childTnLst>
                                  <p:subTnLst>
                                    <p:set>
                                      <p:cBhvr override="childStyle">
                                        <p:cTn dur="1" fill="hold" display="0" masterRel="nextClick" afterEffect="1"/>
                                        <p:tgtEl>
                                          <p:spTgt spid="7270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2716"/>
                                        </p:tgtEl>
                                        <p:attrNameLst>
                                          <p:attrName>style.visibility</p:attrName>
                                        </p:attrNameLst>
                                      </p:cBhvr>
                                      <p:to>
                                        <p:strVal val="visible"/>
                                      </p:to>
                                    </p:set>
                                    <p:animEffect transition="in" filter="box(out)">
                                      <p:cBhvr>
                                        <p:cTn id="12" dur="500"/>
                                        <p:tgtEl>
                                          <p:spTgt spid="72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2719"/>
                                        </p:tgtEl>
                                        <p:attrNameLst>
                                          <p:attrName>style.visibility</p:attrName>
                                        </p:attrNameLst>
                                      </p:cBhvr>
                                      <p:to>
                                        <p:strVal val="visible"/>
                                      </p:to>
                                    </p:set>
                                    <p:animEffect transition="in" filter="box(out)">
                                      <p:cBhvr>
                                        <p:cTn id="17" dur="500"/>
                                        <p:tgtEl>
                                          <p:spTgt spid="72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72729"/>
                                        </p:tgtEl>
                                        <p:attrNameLst>
                                          <p:attrName>style.visibility</p:attrName>
                                        </p:attrNameLst>
                                      </p:cBhvr>
                                      <p:to>
                                        <p:strVal val="visible"/>
                                      </p:to>
                                    </p:set>
                                    <p:anim calcmode="lin" valueType="num">
                                      <p:cBhvr additive="base">
                                        <p:cTn id="22" dur="500" fill="hold"/>
                                        <p:tgtEl>
                                          <p:spTgt spid="72729"/>
                                        </p:tgtEl>
                                        <p:attrNameLst>
                                          <p:attrName>ppt_x</p:attrName>
                                        </p:attrNameLst>
                                      </p:cBhvr>
                                      <p:tavLst>
                                        <p:tav tm="0">
                                          <p:val>
                                            <p:strVal val="0-#ppt_w/2"/>
                                          </p:val>
                                        </p:tav>
                                        <p:tav tm="100000">
                                          <p:val>
                                            <p:strVal val="#ppt_x"/>
                                          </p:val>
                                        </p:tav>
                                      </p:tavLst>
                                    </p:anim>
                                    <p:anim calcmode="lin" valueType="num">
                                      <p:cBhvr additive="base">
                                        <p:cTn id="23" dur="500" fill="hold"/>
                                        <p:tgtEl>
                                          <p:spTgt spid="7272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2737"/>
                                        </p:tgtEl>
                                        <p:attrNameLst>
                                          <p:attrName>style.visibility</p:attrName>
                                        </p:attrNameLst>
                                      </p:cBhvr>
                                      <p:to>
                                        <p:strVal val="visible"/>
                                      </p:to>
                                    </p:set>
                                    <p:animEffect transition="in" filter="blinds(horizontal)">
                                      <p:cBhvr>
                                        <p:cTn id="28" dur="500"/>
                                        <p:tgtEl>
                                          <p:spTgt spid="7273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checkerboard(across)">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7273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0" y="188913"/>
            <a:ext cx="4570413" cy="533400"/>
          </a:xfrm>
        </p:spPr>
        <p:txBody>
          <a:bodyPr/>
          <a:lstStyle/>
          <a:p>
            <a:pPr lvl="1">
              <a:lnSpc>
                <a:spcPct val="90000"/>
              </a:lnSpc>
              <a:buFont typeface="Wingdings" pitchFamily="2" charset="2"/>
              <a:buNone/>
            </a:pPr>
            <a:r>
              <a:rPr kumimoji="1" lang="zh-CN" altLang="zh-CN" sz="3200" b="1">
                <a:solidFill>
                  <a:schemeClr val="bg1"/>
                </a:solidFill>
                <a:latin typeface="宋体" pitchFamily="2" charset="-122"/>
                <a:ea typeface="宋体" pitchFamily="2" charset="-122"/>
              </a:rPr>
              <a:t>例</a:t>
            </a:r>
            <a:r>
              <a:rPr kumimoji="1" lang="en-US" altLang="zh-CN" sz="3200" b="1">
                <a:solidFill>
                  <a:schemeClr val="bg1"/>
                </a:solidFill>
                <a:latin typeface="宋体" pitchFamily="2" charset="-122"/>
                <a:ea typeface="宋体" pitchFamily="2" charset="-122"/>
              </a:rPr>
              <a:t>3</a:t>
            </a:r>
            <a:r>
              <a:rPr kumimoji="1" lang="zh-CN" altLang="en-US" sz="3200" b="1">
                <a:solidFill>
                  <a:schemeClr val="bg1"/>
                </a:solidFill>
                <a:latin typeface="宋体" pitchFamily="2" charset="-122"/>
                <a:ea typeface="宋体" pitchFamily="2" charset="-122"/>
              </a:rPr>
              <a:t>：</a:t>
            </a:r>
            <a:r>
              <a:rPr kumimoji="1" lang="zh-CN" altLang="zh-CN" sz="3200" b="1">
                <a:solidFill>
                  <a:schemeClr val="bg1"/>
                </a:solidFill>
                <a:latin typeface="宋体" pitchFamily="2" charset="-122"/>
                <a:ea typeface="宋体" pitchFamily="2" charset="-122"/>
              </a:rPr>
              <a:t>人机对奕问题</a:t>
            </a:r>
            <a:endParaRPr kumimoji="1" lang="zh-CN" altLang="en-US" sz="3200" b="1">
              <a:solidFill>
                <a:schemeClr val="bg1"/>
              </a:solidFill>
              <a:latin typeface="宋体" pitchFamily="2" charset="-122"/>
              <a:ea typeface="宋体" pitchFamily="2" charset="-122"/>
            </a:endParaRPr>
          </a:p>
        </p:txBody>
      </p:sp>
      <p:grpSp>
        <p:nvGrpSpPr>
          <p:cNvPr id="73731" name="Group 3"/>
          <p:cNvGrpSpPr>
            <a:grpSpLocks/>
          </p:cNvGrpSpPr>
          <p:nvPr/>
        </p:nvGrpSpPr>
        <p:grpSpPr bwMode="auto">
          <a:xfrm>
            <a:off x="3519488" y="1139190"/>
            <a:ext cx="1524000" cy="1371600"/>
            <a:chOff x="2171" y="994"/>
            <a:chExt cx="960" cy="864"/>
          </a:xfrm>
        </p:grpSpPr>
        <p:sp>
          <p:nvSpPr>
            <p:cNvPr id="73732" name="Rectangle 4"/>
            <p:cNvSpPr>
              <a:spLocks noChangeArrowheads="1"/>
            </p:cNvSpPr>
            <p:nvPr/>
          </p:nvSpPr>
          <p:spPr bwMode="auto">
            <a:xfrm>
              <a:off x="2171" y="99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3" name="Line 5"/>
            <p:cNvSpPr>
              <a:spLocks noChangeShapeType="1"/>
            </p:cNvSpPr>
            <p:nvPr/>
          </p:nvSpPr>
          <p:spPr bwMode="auto">
            <a:xfrm>
              <a:off x="2171" y="128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4" name="Line 6"/>
            <p:cNvSpPr>
              <a:spLocks noChangeShapeType="1"/>
            </p:cNvSpPr>
            <p:nvPr/>
          </p:nvSpPr>
          <p:spPr bwMode="auto">
            <a:xfrm>
              <a:off x="2171" y="157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5" name="Line 7"/>
            <p:cNvSpPr>
              <a:spLocks noChangeShapeType="1"/>
            </p:cNvSpPr>
            <p:nvPr/>
          </p:nvSpPr>
          <p:spPr bwMode="auto">
            <a:xfrm>
              <a:off x="2459" y="99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6" name="Line 8"/>
            <p:cNvSpPr>
              <a:spLocks noChangeShapeType="1"/>
            </p:cNvSpPr>
            <p:nvPr/>
          </p:nvSpPr>
          <p:spPr bwMode="auto">
            <a:xfrm>
              <a:off x="2795" y="99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7" name="Oval 9"/>
            <p:cNvSpPr>
              <a:spLocks noChangeArrowheads="1"/>
            </p:cNvSpPr>
            <p:nvPr/>
          </p:nvSpPr>
          <p:spPr bwMode="auto">
            <a:xfrm>
              <a:off x="2891" y="109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Oval 10"/>
            <p:cNvSpPr>
              <a:spLocks noChangeArrowheads="1"/>
            </p:cNvSpPr>
            <p:nvPr/>
          </p:nvSpPr>
          <p:spPr bwMode="auto">
            <a:xfrm>
              <a:off x="2540" y="136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Oval 11"/>
            <p:cNvSpPr>
              <a:spLocks noChangeArrowheads="1"/>
            </p:cNvSpPr>
            <p:nvPr/>
          </p:nvSpPr>
          <p:spPr bwMode="auto">
            <a:xfrm>
              <a:off x="2241" y="165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Oval 12"/>
            <p:cNvSpPr>
              <a:spLocks noChangeArrowheads="1"/>
            </p:cNvSpPr>
            <p:nvPr/>
          </p:nvSpPr>
          <p:spPr bwMode="auto">
            <a:xfrm>
              <a:off x="2573" y="1664"/>
              <a:ext cx="166"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741" name="Oval 13"/>
          <p:cNvSpPr>
            <a:spLocks noChangeArrowheads="1"/>
          </p:cNvSpPr>
          <p:nvPr/>
        </p:nvSpPr>
        <p:spPr bwMode="auto">
          <a:xfrm>
            <a:off x="530225" y="3681413"/>
            <a:ext cx="263525"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2" name="Oval 14"/>
          <p:cNvSpPr>
            <a:spLocks noChangeArrowheads="1"/>
          </p:cNvSpPr>
          <p:nvPr/>
        </p:nvSpPr>
        <p:spPr bwMode="auto">
          <a:xfrm>
            <a:off x="2322513" y="3252788"/>
            <a:ext cx="263525"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Oval 15"/>
          <p:cNvSpPr>
            <a:spLocks noChangeArrowheads="1"/>
          </p:cNvSpPr>
          <p:nvPr/>
        </p:nvSpPr>
        <p:spPr bwMode="auto">
          <a:xfrm>
            <a:off x="4457700" y="3200400"/>
            <a:ext cx="263525"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4" name="Oval 16"/>
          <p:cNvSpPr>
            <a:spLocks noChangeArrowheads="1"/>
          </p:cNvSpPr>
          <p:nvPr/>
        </p:nvSpPr>
        <p:spPr bwMode="auto">
          <a:xfrm>
            <a:off x="6680200" y="3622675"/>
            <a:ext cx="263525"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5" name="Oval 17"/>
          <p:cNvSpPr>
            <a:spLocks noChangeArrowheads="1"/>
          </p:cNvSpPr>
          <p:nvPr/>
        </p:nvSpPr>
        <p:spPr bwMode="auto">
          <a:xfrm>
            <a:off x="8310563" y="4068763"/>
            <a:ext cx="263525"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746" name="Group 18"/>
          <p:cNvGrpSpPr>
            <a:grpSpLocks/>
          </p:cNvGrpSpPr>
          <p:nvPr/>
        </p:nvGrpSpPr>
        <p:grpSpPr bwMode="auto">
          <a:xfrm>
            <a:off x="439738" y="2431415"/>
            <a:ext cx="3113087" cy="2050098"/>
            <a:chOff x="232" y="1863"/>
            <a:chExt cx="2013" cy="1369"/>
          </a:xfrm>
        </p:grpSpPr>
        <p:sp>
          <p:nvSpPr>
            <p:cNvPr id="73747" name="Line 19"/>
            <p:cNvSpPr>
              <a:spLocks noChangeShapeType="1"/>
            </p:cNvSpPr>
            <p:nvPr/>
          </p:nvSpPr>
          <p:spPr bwMode="auto">
            <a:xfrm>
              <a:off x="232" y="265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8" name="Line 20"/>
            <p:cNvSpPr>
              <a:spLocks noChangeShapeType="1"/>
            </p:cNvSpPr>
            <p:nvPr/>
          </p:nvSpPr>
          <p:spPr bwMode="auto">
            <a:xfrm>
              <a:off x="232" y="294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9" name="Line 21"/>
            <p:cNvSpPr>
              <a:spLocks noChangeShapeType="1"/>
            </p:cNvSpPr>
            <p:nvPr/>
          </p:nvSpPr>
          <p:spPr bwMode="auto">
            <a:xfrm>
              <a:off x="520" y="236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0" name="Line 22"/>
            <p:cNvSpPr>
              <a:spLocks noChangeShapeType="1"/>
            </p:cNvSpPr>
            <p:nvPr/>
          </p:nvSpPr>
          <p:spPr bwMode="auto">
            <a:xfrm>
              <a:off x="856" y="236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1" name="Rectangle 23"/>
            <p:cNvSpPr>
              <a:spLocks noChangeArrowheads="1"/>
            </p:cNvSpPr>
            <p:nvPr/>
          </p:nvSpPr>
          <p:spPr bwMode="auto">
            <a:xfrm>
              <a:off x="232" y="2368"/>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2" name="Oval 24"/>
            <p:cNvSpPr>
              <a:spLocks noChangeArrowheads="1"/>
            </p:cNvSpPr>
            <p:nvPr/>
          </p:nvSpPr>
          <p:spPr bwMode="auto">
            <a:xfrm>
              <a:off x="952" y="246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3" name="Oval 25"/>
            <p:cNvSpPr>
              <a:spLocks noChangeArrowheads="1"/>
            </p:cNvSpPr>
            <p:nvPr/>
          </p:nvSpPr>
          <p:spPr bwMode="auto">
            <a:xfrm>
              <a:off x="601" y="2741"/>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4" name="Oval 26"/>
            <p:cNvSpPr>
              <a:spLocks noChangeArrowheads="1"/>
            </p:cNvSpPr>
            <p:nvPr/>
          </p:nvSpPr>
          <p:spPr bwMode="auto">
            <a:xfrm>
              <a:off x="302" y="3029"/>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5" name="Oval 27"/>
            <p:cNvSpPr>
              <a:spLocks noChangeArrowheads="1"/>
            </p:cNvSpPr>
            <p:nvPr/>
          </p:nvSpPr>
          <p:spPr bwMode="auto">
            <a:xfrm>
              <a:off x="634" y="3038"/>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6" name="Line 28"/>
            <p:cNvSpPr>
              <a:spLocks noChangeShapeType="1"/>
            </p:cNvSpPr>
            <p:nvPr/>
          </p:nvSpPr>
          <p:spPr bwMode="auto">
            <a:xfrm flipH="1">
              <a:off x="700" y="1863"/>
              <a:ext cx="1545" cy="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57" name="Group 29"/>
          <p:cNvGrpSpPr>
            <a:grpSpLocks/>
          </p:cNvGrpSpPr>
          <p:nvPr/>
        </p:nvGrpSpPr>
        <p:grpSpPr bwMode="auto">
          <a:xfrm>
            <a:off x="2181225" y="2510790"/>
            <a:ext cx="1704975" cy="1969135"/>
            <a:chOff x="1361" y="1863"/>
            <a:chExt cx="1095" cy="1365"/>
          </a:xfrm>
        </p:grpSpPr>
        <p:sp>
          <p:nvSpPr>
            <p:cNvPr id="73758" name="Line 30"/>
            <p:cNvSpPr>
              <a:spLocks noChangeShapeType="1"/>
            </p:cNvSpPr>
            <p:nvPr/>
          </p:nvSpPr>
          <p:spPr bwMode="auto">
            <a:xfrm>
              <a:off x="1361" y="265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9" name="Line 31"/>
            <p:cNvSpPr>
              <a:spLocks noChangeShapeType="1"/>
            </p:cNvSpPr>
            <p:nvPr/>
          </p:nvSpPr>
          <p:spPr bwMode="auto">
            <a:xfrm>
              <a:off x="1361" y="29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0" name="Line 32"/>
            <p:cNvSpPr>
              <a:spLocks noChangeShapeType="1"/>
            </p:cNvSpPr>
            <p:nvPr/>
          </p:nvSpPr>
          <p:spPr bwMode="auto">
            <a:xfrm>
              <a:off x="1649" y="23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1" name="Line 33"/>
            <p:cNvSpPr>
              <a:spLocks noChangeShapeType="1"/>
            </p:cNvSpPr>
            <p:nvPr/>
          </p:nvSpPr>
          <p:spPr bwMode="auto">
            <a:xfrm>
              <a:off x="1985" y="23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Rectangle 34"/>
            <p:cNvSpPr>
              <a:spLocks noChangeArrowheads="1"/>
            </p:cNvSpPr>
            <p:nvPr/>
          </p:nvSpPr>
          <p:spPr bwMode="auto">
            <a:xfrm>
              <a:off x="1361" y="236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3" name="Oval 35"/>
            <p:cNvSpPr>
              <a:spLocks noChangeArrowheads="1"/>
            </p:cNvSpPr>
            <p:nvPr/>
          </p:nvSpPr>
          <p:spPr bwMode="auto">
            <a:xfrm>
              <a:off x="2081" y="246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4" name="Oval 36"/>
            <p:cNvSpPr>
              <a:spLocks noChangeArrowheads="1"/>
            </p:cNvSpPr>
            <p:nvPr/>
          </p:nvSpPr>
          <p:spPr bwMode="auto">
            <a:xfrm>
              <a:off x="1730" y="273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5" name="Oval 37"/>
            <p:cNvSpPr>
              <a:spLocks noChangeArrowheads="1"/>
            </p:cNvSpPr>
            <p:nvPr/>
          </p:nvSpPr>
          <p:spPr bwMode="auto">
            <a:xfrm>
              <a:off x="1431" y="302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6" name="Oval 38"/>
            <p:cNvSpPr>
              <a:spLocks noChangeArrowheads="1"/>
            </p:cNvSpPr>
            <p:nvPr/>
          </p:nvSpPr>
          <p:spPr bwMode="auto">
            <a:xfrm>
              <a:off x="1763" y="303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7" name="Line 39"/>
            <p:cNvSpPr>
              <a:spLocks noChangeShapeType="1"/>
            </p:cNvSpPr>
            <p:nvPr/>
          </p:nvSpPr>
          <p:spPr bwMode="auto">
            <a:xfrm flipH="1">
              <a:off x="1778" y="1863"/>
              <a:ext cx="678" cy="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68" name="Group 40"/>
          <p:cNvGrpSpPr>
            <a:grpSpLocks/>
          </p:cNvGrpSpPr>
          <p:nvPr/>
        </p:nvGrpSpPr>
        <p:grpSpPr bwMode="auto">
          <a:xfrm>
            <a:off x="3878263" y="2417128"/>
            <a:ext cx="1524000" cy="2026285"/>
            <a:chOff x="2406" y="1863"/>
            <a:chExt cx="960" cy="1354"/>
          </a:xfrm>
        </p:grpSpPr>
        <p:sp>
          <p:nvSpPr>
            <p:cNvPr id="73769" name="Line 41"/>
            <p:cNvSpPr>
              <a:spLocks noChangeShapeType="1"/>
            </p:cNvSpPr>
            <p:nvPr/>
          </p:nvSpPr>
          <p:spPr bwMode="auto">
            <a:xfrm>
              <a:off x="2406" y="2641"/>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0" name="Line 42"/>
            <p:cNvSpPr>
              <a:spLocks noChangeShapeType="1"/>
            </p:cNvSpPr>
            <p:nvPr/>
          </p:nvSpPr>
          <p:spPr bwMode="auto">
            <a:xfrm>
              <a:off x="2406" y="2929"/>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1" name="Line 43"/>
            <p:cNvSpPr>
              <a:spLocks noChangeShapeType="1"/>
            </p:cNvSpPr>
            <p:nvPr/>
          </p:nvSpPr>
          <p:spPr bwMode="auto">
            <a:xfrm>
              <a:off x="2694" y="2353"/>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2" name="Line 44"/>
            <p:cNvSpPr>
              <a:spLocks noChangeShapeType="1"/>
            </p:cNvSpPr>
            <p:nvPr/>
          </p:nvSpPr>
          <p:spPr bwMode="auto">
            <a:xfrm>
              <a:off x="3030" y="2353"/>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3" name="Rectangle 45"/>
            <p:cNvSpPr>
              <a:spLocks noChangeArrowheads="1"/>
            </p:cNvSpPr>
            <p:nvPr/>
          </p:nvSpPr>
          <p:spPr bwMode="auto">
            <a:xfrm>
              <a:off x="2406" y="2353"/>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4" name="Oval 46"/>
            <p:cNvSpPr>
              <a:spLocks noChangeArrowheads="1"/>
            </p:cNvSpPr>
            <p:nvPr/>
          </p:nvSpPr>
          <p:spPr bwMode="auto">
            <a:xfrm>
              <a:off x="3126" y="2449"/>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5" name="Oval 47"/>
            <p:cNvSpPr>
              <a:spLocks noChangeArrowheads="1"/>
            </p:cNvSpPr>
            <p:nvPr/>
          </p:nvSpPr>
          <p:spPr bwMode="auto">
            <a:xfrm>
              <a:off x="2775" y="2726"/>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6" name="Oval 48"/>
            <p:cNvSpPr>
              <a:spLocks noChangeArrowheads="1"/>
            </p:cNvSpPr>
            <p:nvPr/>
          </p:nvSpPr>
          <p:spPr bwMode="auto">
            <a:xfrm>
              <a:off x="2476" y="3014"/>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7" name="Oval 49"/>
            <p:cNvSpPr>
              <a:spLocks noChangeArrowheads="1"/>
            </p:cNvSpPr>
            <p:nvPr/>
          </p:nvSpPr>
          <p:spPr bwMode="auto">
            <a:xfrm>
              <a:off x="2808" y="3023"/>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8" name="Line 50"/>
            <p:cNvSpPr>
              <a:spLocks noChangeShapeType="1"/>
            </p:cNvSpPr>
            <p:nvPr/>
          </p:nvSpPr>
          <p:spPr bwMode="auto">
            <a:xfrm>
              <a:off x="2634" y="1863"/>
              <a:ext cx="133" cy="4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79" name="Group 51"/>
          <p:cNvGrpSpPr>
            <a:grpSpLocks/>
          </p:cNvGrpSpPr>
          <p:nvPr/>
        </p:nvGrpSpPr>
        <p:grpSpPr bwMode="auto">
          <a:xfrm>
            <a:off x="4891087" y="2510790"/>
            <a:ext cx="2187575" cy="1897698"/>
            <a:chOff x="2889" y="1863"/>
            <a:chExt cx="1533" cy="1332"/>
          </a:xfrm>
        </p:grpSpPr>
        <p:sp>
          <p:nvSpPr>
            <p:cNvPr id="73780" name="Line 52"/>
            <p:cNvSpPr>
              <a:spLocks noChangeShapeType="1"/>
            </p:cNvSpPr>
            <p:nvPr/>
          </p:nvSpPr>
          <p:spPr bwMode="auto">
            <a:xfrm>
              <a:off x="3462" y="2619"/>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1" name="Line 53"/>
            <p:cNvSpPr>
              <a:spLocks noChangeShapeType="1"/>
            </p:cNvSpPr>
            <p:nvPr/>
          </p:nvSpPr>
          <p:spPr bwMode="auto">
            <a:xfrm>
              <a:off x="3462" y="2907"/>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2" name="Line 54"/>
            <p:cNvSpPr>
              <a:spLocks noChangeShapeType="1"/>
            </p:cNvSpPr>
            <p:nvPr/>
          </p:nvSpPr>
          <p:spPr bwMode="auto">
            <a:xfrm>
              <a:off x="3750" y="2331"/>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3" name="Line 55"/>
            <p:cNvSpPr>
              <a:spLocks noChangeShapeType="1"/>
            </p:cNvSpPr>
            <p:nvPr/>
          </p:nvSpPr>
          <p:spPr bwMode="auto">
            <a:xfrm>
              <a:off x="4086" y="2331"/>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4" name="Rectangle 56"/>
            <p:cNvSpPr>
              <a:spLocks noChangeArrowheads="1"/>
            </p:cNvSpPr>
            <p:nvPr/>
          </p:nvSpPr>
          <p:spPr bwMode="auto">
            <a:xfrm>
              <a:off x="3462" y="2331"/>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5" name="Oval 57"/>
            <p:cNvSpPr>
              <a:spLocks noChangeArrowheads="1"/>
            </p:cNvSpPr>
            <p:nvPr/>
          </p:nvSpPr>
          <p:spPr bwMode="auto">
            <a:xfrm>
              <a:off x="4182" y="2427"/>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6" name="Oval 58"/>
            <p:cNvSpPr>
              <a:spLocks noChangeArrowheads="1"/>
            </p:cNvSpPr>
            <p:nvPr/>
          </p:nvSpPr>
          <p:spPr bwMode="auto">
            <a:xfrm>
              <a:off x="3831" y="2704"/>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7" name="Oval 59"/>
            <p:cNvSpPr>
              <a:spLocks noChangeArrowheads="1"/>
            </p:cNvSpPr>
            <p:nvPr/>
          </p:nvSpPr>
          <p:spPr bwMode="auto">
            <a:xfrm>
              <a:off x="3532" y="299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8" name="Oval 60"/>
            <p:cNvSpPr>
              <a:spLocks noChangeArrowheads="1"/>
            </p:cNvSpPr>
            <p:nvPr/>
          </p:nvSpPr>
          <p:spPr bwMode="auto">
            <a:xfrm>
              <a:off x="3864" y="3001"/>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9" name="Line 61"/>
            <p:cNvSpPr>
              <a:spLocks noChangeShapeType="1"/>
            </p:cNvSpPr>
            <p:nvPr/>
          </p:nvSpPr>
          <p:spPr bwMode="auto">
            <a:xfrm>
              <a:off x="2889" y="1863"/>
              <a:ext cx="989" cy="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90" name="Group 62"/>
          <p:cNvGrpSpPr>
            <a:grpSpLocks/>
          </p:cNvGrpSpPr>
          <p:nvPr/>
        </p:nvGrpSpPr>
        <p:grpSpPr bwMode="auto">
          <a:xfrm>
            <a:off x="5016500" y="2510790"/>
            <a:ext cx="3727450" cy="1902460"/>
            <a:chOff x="3123" y="1863"/>
            <a:chExt cx="2348" cy="1335"/>
          </a:xfrm>
        </p:grpSpPr>
        <p:sp>
          <p:nvSpPr>
            <p:cNvPr id="73791" name="Line 63"/>
            <p:cNvSpPr>
              <a:spLocks noChangeShapeType="1"/>
            </p:cNvSpPr>
            <p:nvPr/>
          </p:nvSpPr>
          <p:spPr bwMode="auto">
            <a:xfrm>
              <a:off x="4511" y="262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2" name="Line 64"/>
            <p:cNvSpPr>
              <a:spLocks noChangeShapeType="1"/>
            </p:cNvSpPr>
            <p:nvPr/>
          </p:nvSpPr>
          <p:spPr bwMode="auto">
            <a:xfrm>
              <a:off x="4511" y="291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3" name="Line 65"/>
            <p:cNvSpPr>
              <a:spLocks noChangeShapeType="1"/>
            </p:cNvSpPr>
            <p:nvPr/>
          </p:nvSpPr>
          <p:spPr bwMode="auto">
            <a:xfrm>
              <a:off x="4799" y="233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4" name="Line 66"/>
            <p:cNvSpPr>
              <a:spLocks noChangeShapeType="1"/>
            </p:cNvSpPr>
            <p:nvPr/>
          </p:nvSpPr>
          <p:spPr bwMode="auto">
            <a:xfrm>
              <a:off x="5135" y="233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5" name="Rectangle 67"/>
            <p:cNvSpPr>
              <a:spLocks noChangeArrowheads="1"/>
            </p:cNvSpPr>
            <p:nvPr/>
          </p:nvSpPr>
          <p:spPr bwMode="auto">
            <a:xfrm>
              <a:off x="4511" y="233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6" name="Oval 68"/>
            <p:cNvSpPr>
              <a:spLocks noChangeArrowheads="1"/>
            </p:cNvSpPr>
            <p:nvPr/>
          </p:nvSpPr>
          <p:spPr bwMode="auto">
            <a:xfrm>
              <a:off x="5231" y="243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7" name="Oval 69"/>
            <p:cNvSpPr>
              <a:spLocks noChangeArrowheads="1"/>
            </p:cNvSpPr>
            <p:nvPr/>
          </p:nvSpPr>
          <p:spPr bwMode="auto">
            <a:xfrm>
              <a:off x="4880" y="270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8" name="Oval 70"/>
            <p:cNvSpPr>
              <a:spLocks noChangeArrowheads="1"/>
            </p:cNvSpPr>
            <p:nvPr/>
          </p:nvSpPr>
          <p:spPr bwMode="auto">
            <a:xfrm>
              <a:off x="4581" y="299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9" name="Oval 71"/>
            <p:cNvSpPr>
              <a:spLocks noChangeArrowheads="1"/>
            </p:cNvSpPr>
            <p:nvPr/>
          </p:nvSpPr>
          <p:spPr bwMode="auto">
            <a:xfrm>
              <a:off x="4913" y="300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0" name="Line 72"/>
            <p:cNvSpPr>
              <a:spLocks noChangeShapeType="1"/>
            </p:cNvSpPr>
            <p:nvPr/>
          </p:nvSpPr>
          <p:spPr bwMode="auto">
            <a:xfrm>
              <a:off x="3123" y="1863"/>
              <a:ext cx="1878" cy="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801" name="Oval 73"/>
          <p:cNvSpPr>
            <a:spLocks noChangeArrowheads="1"/>
          </p:cNvSpPr>
          <p:nvPr/>
        </p:nvSpPr>
        <p:spPr bwMode="auto">
          <a:xfrm>
            <a:off x="1635125" y="5791200"/>
            <a:ext cx="228600" cy="228600"/>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802" name="Group 74"/>
          <p:cNvGrpSpPr>
            <a:grpSpLocks/>
          </p:cNvGrpSpPr>
          <p:nvPr/>
        </p:nvGrpSpPr>
        <p:grpSpPr bwMode="auto">
          <a:xfrm>
            <a:off x="1524000" y="4419600"/>
            <a:ext cx="2514600" cy="2133600"/>
            <a:chOff x="960" y="2784"/>
            <a:chExt cx="1584" cy="1344"/>
          </a:xfrm>
        </p:grpSpPr>
        <p:sp>
          <p:nvSpPr>
            <p:cNvPr id="73803" name="Line 75"/>
            <p:cNvSpPr>
              <a:spLocks noChangeShapeType="1"/>
            </p:cNvSpPr>
            <p:nvPr/>
          </p:nvSpPr>
          <p:spPr bwMode="auto">
            <a:xfrm>
              <a:off x="960" y="355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4" name="Line 76"/>
            <p:cNvSpPr>
              <a:spLocks noChangeShapeType="1"/>
            </p:cNvSpPr>
            <p:nvPr/>
          </p:nvSpPr>
          <p:spPr bwMode="auto">
            <a:xfrm>
              <a:off x="960" y="38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5" name="Line 77"/>
            <p:cNvSpPr>
              <a:spLocks noChangeShapeType="1"/>
            </p:cNvSpPr>
            <p:nvPr/>
          </p:nvSpPr>
          <p:spPr bwMode="auto">
            <a:xfrm>
              <a:off x="1248"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6" name="Line 78"/>
            <p:cNvSpPr>
              <a:spLocks noChangeShapeType="1"/>
            </p:cNvSpPr>
            <p:nvPr/>
          </p:nvSpPr>
          <p:spPr bwMode="auto">
            <a:xfrm>
              <a:off x="1584"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7" name="Rectangle 79"/>
            <p:cNvSpPr>
              <a:spLocks noChangeArrowheads="1"/>
            </p:cNvSpPr>
            <p:nvPr/>
          </p:nvSpPr>
          <p:spPr bwMode="auto">
            <a:xfrm>
              <a:off x="960" y="326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8" name="Oval 80"/>
            <p:cNvSpPr>
              <a:spLocks noChangeArrowheads="1"/>
            </p:cNvSpPr>
            <p:nvPr/>
          </p:nvSpPr>
          <p:spPr bwMode="auto">
            <a:xfrm>
              <a:off x="1680" y="336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9" name="Oval 81"/>
            <p:cNvSpPr>
              <a:spLocks noChangeArrowheads="1"/>
            </p:cNvSpPr>
            <p:nvPr/>
          </p:nvSpPr>
          <p:spPr bwMode="auto">
            <a:xfrm>
              <a:off x="1344" y="363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0" name="Oval 82"/>
            <p:cNvSpPr>
              <a:spLocks noChangeArrowheads="1"/>
            </p:cNvSpPr>
            <p:nvPr/>
          </p:nvSpPr>
          <p:spPr bwMode="auto">
            <a:xfrm>
              <a:off x="1030" y="392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1" name="Oval 83"/>
            <p:cNvSpPr>
              <a:spLocks noChangeArrowheads="1"/>
            </p:cNvSpPr>
            <p:nvPr/>
          </p:nvSpPr>
          <p:spPr bwMode="auto">
            <a:xfrm>
              <a:off x="1366" y="393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2" name="Oval 84"/>
            <p:cNvSpPr>
              <a:spLocks noChangeArrowheads="1"/>
            </p:cNvSpPr>
            <p:nvPr/>
          </p:nvSpPr>
          <p:spPr bwMode="auto">
            <a:xfrm>
              <a:off x="1344" y="3350"/>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3" name="Line 85"/>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814" name="Oval 86"/>
          <p:cNvSpPr>
            <a:spLocks noChangeArrowheads="1"/>
          </p:cNvSpPr>
          <p:nvPr/>
        </p:nvSpPr>
        <p:spPr bwMode="auto">
          <a:xfrm>
            <a:off x="3311525" y="5318125"/>
            <a:ext cx="228600" cy="228600"/>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815" name="Group 87"/>
          <p:cNvGrpSpPr>
            <a:grpSpLocks/>
          </p:cNvGrpSpPr>
          <p:nvPr/>
        </p:nvGrpSpPr>
        <p:grpSpPr bwMode="auto">
          <a:xfrm>
            <a:off x="3200400" y="4419600"/>
            <a:ext cx="1524000" cy="2133600"/>
            <a:chOff x="2016" y="2784"/>
            <a:chExt cx="960" cy="1344"/>
          </a:xfrm>
        </p:grpSpPr>
        <p:sp>
          <p:nvSpPr>
            <p:cNvPr id="73816" name="Line 88"/>
            <p:cNvSpPr>
              <a:spLocks noChangeShapeType="1"/>
            </p:cNvSpPr>
            <p:nvPr/>
          </p:nvSpPr>
          <p:spPr bwMode="auto">
            <a:xfrm>
              <a:off x="2016" y="355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7" name="Line 89"/>
            <p:cNvSpPr>
              <a:spLocks noChangeShapeType="1"/>
            </p:cNvSpPr>
            <p:nvPr/>
          </p:nvSpPr>
          <p:spPr bwMode="auto">
            <a:xfrm>
              <a:off x="2016" y="38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8" name="Line 90"/>
            <p:cNvSpPr>
              <a:spLocks noChangeShapeType="1"/>
            </p:cNvSpPr>
            <p:nvPr/>
          </p:nvSpPr>
          <p:spPr bwMode="auto">
            <a:xfrm>
              <a:off x="2304"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19" name="Line 91"/>
            <p:cNvSpPr>
              <a:spLocks noChangeShapeType="1"/>
            </p:cNvSpPr>
            <p:nvPr/>
          </p:nvSpPr>
          <p:spPr bwMode="auto">
            <a:xfrm>
              <a:off x="2640"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0" name="Rectangle 92"/>
            <p:cNvSpPr>
              <a:spLocks noChangeArrowheads="1"/>
            </p:cNvSpPr>
            <p:nvPr/>
          </p:nvSpPr>
          <p:spPr bwMode="auto">
            <a:xfrm>
              <a:off x="2016" y="326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1" name="Oval 93"/>
            <p:cNvSpPr>
              <a:spLocks noChangeArrowheads="1"/>
            </p:cNvSpPr>
            <p:nvPr/>
          </p:nvSpPr>
          <p:spPr bwMode="auto">
            <a:xfrm>
              <a:off x="2736" y="336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2" name="Oval 94"/>
            <p:cNvSpPr>
              <a:spLocks noChangeArrowheads="1"/>
            </p:cNvSpPr>
            <p:nvPr/>
          </p:nvSpPr>
          <p:spPr bwMode="auto">
            <a:xfrm>
              <a:off x="2400" y="363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3" name="Oval 95"/>
            <p:cNvSpPr>
              <a:spLocks noChangeArrowheads="1"/>
            </p:cNvSpPr>
            <p:nvPr/>
          </p:nvSpPr>
          <p:spPr bwMode="auto">
            <a:xfrm>
              <a:off x="2086" y="392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4" name="Oval 96"/>
            <p:cNvSpPr>
              <a:spLocks noChangeArrowheads="1"/>
            </p:cNvSpPr>
            <p:nvPr/>
          </p:nvSpPr>
          <p:spPr bwMode="auto">
            <a:xfrm>
              <a:off x="2422" y="393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5" name="Oval 97"/>
            <p:cNvSpPr>
              <a:spLocks noChangeArrowheads="1"/>
            </p:cNvSpPr>
            <p:nvPr/>
          </p:nvSpPr>
          <p:spPr bwMode="auto">
            <a:xfrm>
              <a:off x="2400" y="3350"/>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26" name="Line 98"/>
            <p:cNvSpPr>
              <a:spLocks noChangeShapeType="1"/>
            </p:cNvSpPr>
            <p:nvPr/>
          </p:nvSpPr>
          <p:spPr bwMode="auto">
            <a:xfrm flipH="1">
              <a:off x="2448" y="2784"/>
              <a:ext cx="384"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827" name="Oval 99"/>
          <p:cNvSpPr>
            <a:spLocks noChangeArrowheads="1"/>
          </p:cNvSpPr>
          <p:nvPr/>
        </p:nvSpPr>
        <p:spPr bwMode="auto">
          <a:xfrm>
            <a:off x="6019800" y="5791200"/>
            <a:ext cx="228600" cy="228600"/>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828" name="Group 100"/>
          <p:cNvGrpSpPr>
            <a:grpSpLocks/>
          </p:cNvGrpSpPr>
          <p:nvPr/>
        </p:nvGrpSpPr>
        <p:grpSpPr bwMode="auto">
          <a:xfrm>
            <a:off x="4648200" y="4419600"/>
            <a:ext cx="1752600" cy="2133600"/>
            <a:chOff x="2928" y="2784"/>
            <a:chExt cx="1104" cy="1344"/>
          </a:xfrm>
        </p:grpSpPr>
        <p:sp>
          <p:nvSpPr>
            <p:cNvPr id="73829" name="Line 101"/>
            <p:cNvSpPr>
              <a:spLocks noChangeShapeType="1"/>
            </p:cNvSpPr>
            <p:nvPr/>
          </p:nvSpPr>
          <p:spPr bwMode="auto">
            <a:xfrm>
              <a:off x="3072" y="355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0" name="Line 102"/>
            <p:cNvSpPr>
              <a:spLocks noChangeShapeType="1"/>
            </p:cNvSpPr>
            <p:nvPr/>
          </p:nvSpPr>
          <p:spPr bwMode="auto">
            <a:xfrm>
              <a:off x="3072" y="38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1" name="Line 103"/>
            <p:cNvSpPr>
              <a:spLocks noChangeShapeType="1"/>
            </p:cNvSpPr>
            <p:nvPr/>
          </p:nvSpPr>
          <p:spPr bwMode="auto">
            <a:xfrm>
              <a:off x="3360"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2" name="Line 104"/>
            <p:cNvSpPr>
              <a:spLocks noChangeShapeType="1"/>
            </p:cNvSpPr>
            <p:nvPr/>
          </p:nvSpPr>
          <p:spPr bwMode="auto">
            <a:xfrm>
              <a:off x="3696"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3" name="Rectangle 105"/>
            <p:cNvSpPr>
              <a:spLocks noChangeArrowheads="1"/>
            </p:cNvSpPr>
            <p:nvPr/>
          </p:nvSpPr>
          <p:spPr bwMode="auto">
            <a:xfrm>
              <a:off x="3072" y="326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4" name="Oval 106"/>
            <p:cNvSpPr>
              <a:spLocks noChangeArrowheads="1"/>
            </p:cNvSpPr>
            <p:nvPr/>
          </p:nvSpPr>
          <p:spPr bwMode="auto">
            <a:xfrm>
              <a:off x="3792" y="336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5" name="Oval 107"/>
            <p:cNvSpPr>
              <a:spLocks noChangeArrowheads="1"/>
            </p:cNvSpPr>
            <p:nvPr/>
          </p:nvSpPr>
          <p:spPr bwMode="auto">
            <a:xfrm>
              <a:off x="3456" y="363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6" name="Oval 108"/>
            <p:cNvSpPr>
              <a:spLocks noChangeArrowheads="1"/>
            </p:cNvSpPr>
            <p:nvPr/>
          </p:nvSpPr>
          <p:spPr bwMode="auto">
            <a:xfrm>
              <a:off x="3142" y="392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7" name="Oval 109"/>
            <p:cNvSpPr>
              <a:spLocks noChangeArrowheads="1"/>
            </p:cNvSpPr>
            <p:nvPr/>
          </p:nvSpPr>
          <p:spPr bwMode="auto">
            <a:xfrm>
              <a:off x="3478" y="393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8" name="Oval 110"/>
            <p:cNvSpPr>
              <a:spLocks noChangeArrowheads="1"/>
            </p:cNvSpPr>
            <p:nvPr/>
          </p:nvSpPr>
          <p:spPr bwMode="auto">
            <a:xfrm>
              <a:off x="3456" y="3350"/>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39" name="Line 111"/>
            <p:cNvSpPr>
              <a:spLocks noChangeShapeType="1"/>
            </p:cNvSpPr>
            <p:nvPr/>
          </p:nvSpPr>
          <p:spPr bwMode="auto">
            <a:xfrm>
              <a:off x="2928" y="2784"/>
              <a:ext cx="624"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840" name="Oval 112"/>
          <p:cNvSpPr>
            <a:spLocks noChangeArrowheads="1"/>
          </p:cNvSpPr>
          <p:nvPr/>
        </p:nvSpPr>
        <p:spPr bwMode="auto">
          <a:xfrm>
            <a:off x="7696200" y="6248400"/>
            <a:ext cx="228600" cy="228600"/>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841" name="Group 113"/>
          <p:cNvGrpSpPr>
            <a:grpSpLocks/>
          </p:cNvGrpSpPr>
          <p:nvPr/>
        </p:nvGrpSpPr>
        <p:grpSpPr bwMode="auto">
          <a:xfrm>
            <a:off x="5181600" y="4419600"/>
            <a:ext cx="2895600" cy="2133600"/>
            <a:chOff x="3264" y="2784"/>
            <a:chExt cx="1824" cy="1344"/>
          </a:xfrm>
        </p:grpSpPr>
        <p:sp>
          <p:nvSpPr>
            <p:cNvPr id="73842" name="Line 114"/>
            <p:cNvSpPr>
              <a:spLocks noChangeShapeType="1"/>
            </p:cNvSpPr>
            <p:nvPr/>
          </p:nvSpPr>
          <p:spPr bwMode="auto">
            <a:xfrm>
              <a:off x="4128" y="355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3" name="Line 115"/>
            <p:cNvSpPr>
              <a:spLocks noChangeShapeType="1"/>
            </p:cNvSpPr>
            <p:nvPr/>
          </p:nvSpPr>
          <p:spPr bwMode="auto">
            <a:xfrm>
              <a:off x="4128" y="38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4" name="Line 116"/>
            <p:cNvSpPr>
              <a:spLocks noChangeShapeType="1"/>
            </p:cNvSpPr>
            <p:nvPr/>
          </p:nvSpPr>
          <p:spPr bwMode="auto">
            <a:xfrm>
              <a:off x="4416"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5" name="Line 117"/>
            <p:cNvSpPr>
              <a:spLocks noChangeShapeType="1"/>
            </p:cNvSpPr>
            <p:nvPr/>
          </p:nvSpPr>
          <p:spPr bwMode="auto">
            <a:xfrm>
              <a:off x="4752" y="326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6" name="Rectangle 118"/>
            <p:cNvSpPr>
              <a:spLocks noChangeArrowheads="1"/>
            </p:cNvSpPr>
            <p:nvPr/>
          </p:nvSpPr>
          <p:spPr bwMode="auto">
            <a:xfrm>
              <a:off x="4128" y="3264"/>
              <a:ext cx="96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7" name="Oval 119"/>
            <p:cNvSpPr>
              <a:spLocks noChangeArrowheads="1"/>
            </p:cNvSpPr>
            <p:nvPr/>
          </p:nvSpPr>
          <p:spPr bwMode="auto">
            <a:xfrm>
              <a:off x="4848" y="3360"/>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8" name="Oval 120"/>
            <p:cNvSpPr>
              <a:spLocks noChangeArrowheads="1"/>
            </p:cNvSpPr>
            <p:nvPr/>
          </p:nvSpPr>
          <p:spPr bwMode="auto">
            <a:xfrm>
              <a:off x="4512" y="3637"/>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49" name="Oval 121"/>
            <p:cNvSpPr>
              <a:spLocks noChangeArrowheads="1"/>
            </p:cNvSpPr>
            <p:nvPr/>
          </p:nvSpPr>
          <p:spPr bwMode="auto">
            <a:xfrm>
              <a:off x="4198" y="3925"/>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0" name="Oval 122"/>
            <p:cNvSpPr>
              <a:spLocks noChangeArrowheads="1"/>
            </p:cNvSpPr>
            <p:nvPr/>
          </p:nvSpPr>
          <p:spPr bwMode="auto">
            <a:xfrm>
              <a:off x="4534" y="3934"/>
              <a:ext cx="144" cy="144"/>
            </a:xfrm>
            <a:prstGeom prst="ellipse">
              <a:avLst/>
            </a:prstGeom>
            <a:solidFill>
              <a:srgbClr val="00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1" name="Oval 123"/>
            <p:cNvSpPr>
              <a:spLocks noChangeArrowheads="1"/>
            </p:cNvSpPr>
            <p:nvPr/>
          </p:nvSpPr>
          <p:spPr bwMode="auto">
            <a:xfrm>
              <a:off x="4512" y="3350"/>
              <a:ext cx="166"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2" name="Line 124"/>
            <p:cNvSpPr>
              <a:spLocks noChangeShapeType="1"/>
            </p:cNvSpPr>
            <p:nvPr/>
          </p:nvSpPr>
          <p:spPr bwMode="auto">
            <a:xfrm>
              <a:off x="3264" y="2784"/>
              <a:ext cx="139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853" name="Group 125"/>
          <p:cNvGrpSpPr>
            <a:grpSpLocks/>
          </p:cNvGrpSpPr>
          <p:nvPr/>
        </p:nvGrpSpPr>
        <p:grpSpPr bwMode="auto">
          <a:xfrm>
            <a:off x="4324350" y="0"/>
            <a:ext cx="3113088" cy="914400"/>
            <a:chOff x="2880" y="144"/>
            <a:chExt cx="1056" cy="576"/>
          </a:xfrm>
        </p:grpSpPr>
        <p:sp>
          <p:nvSpPr>
            <p:cNvPr id="73854" name="AutoShape 126"/>
            <p:cNvSpPr>
              <a:spLocks noChangeArrowheads="1"/>
            </p:cNvSpPr>
            <p:nvPr/>
          </p:nvSpPr>
          <p:spPr bwMode="auto">
            <a:xfrm>
              <a:off x="3360" y="144"/>
              <a:ext cx="576" cy="576"/>
            </a:xfrm>
            <a:prstGeom prst="irregularSeal1">
              <a:avLst/>
            </a:prstGeom>
            <a:solidFill>
              <a:schemeClr val="bg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ea typeface="隶书" pitchFamily="49" charset="-122"/>
                </a:rPr>
                <a:t>树</a:t>
              </a:r>
              <a:endParaRPr kumimoji="1" lang="zh-CN" altLang="en-US" sz="2400" b="1">
                <a:latin typeface="Times New Roman" pitchFamily="18" charset="0"/>
              </a:endParaRPr>
            </a:p>
          </p:txBody>
        </p:sp>
        <p:sp>
          <p:nvSpPr>
            <p:cNvPr id="73855" name="Line 127"/>
            <p:cNvSpPr>
              <a:spLocks noChangeShapeType="1"/>
            </p:cNvSpPr>
            <p:nvPr/>
          </p:nvSpPr>
          <p:spPr bwMode="auto">
            <a:xfrm>
              <a:off x="2880" y="384"/>
              <a:ext cx="48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856" name="Group 128"/>
          <p:cNvGrpSpPr>
            <a:grpSpLocks/>
          </p:cNvGrpSpPr>
          <p:nvPr/>
        </p:nvGrpSpPr>
        <p:grpSpPr bwMode="auto">
          <a:xfrm>
            <a:off x="400050" y="4457700"/>
            <a:ext cx="8515350" cy="2400300"/>
            <a:chOff x="252" y="2808"/>
            <a:chExt cx="5364" cy="1512"/>
          </a:xfrm>
        </p:grpSpPr>
        <p:grpSp>
          <p:nvGrpSpPr>
            <p:cNvPr id="73857" name="Group 129"/>
            <p:cNvGrpSpPr>
              <a:grpSpLocks/>
            </p:cNvGrpSpPr>
            <p:nvPr/>
          </p:nvGrpSpPr>
          <p:grpSpPr bwMode="auto">
            <a:xfrm>
              <a:off x="4512" y="2808"/>
              <a:ext cx="1104" cy="403"/>
              <a:chOff x="168" y="2820"/>
              <a:chExt cx="1104" cy="403"/>
            </a:xfrm>
          </p:grpSpPr>
          <p:sp>
            <p:nvSpPr>
              <p:cNvPr id="73858" name="Line 130"/>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59" name="Line 131"/>
              <p:cNvSpPr>
                <a:spLocks noChangeShapeType="1"/>
              </p:cNvSpPr>
              <p:nvPr/>
            </p:nvSpPr>
            <p:spPr bwMode="auto">
              <a:xfrm>
                <a:off x="924" y="2820"/>
                <a:ext cx="348"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0" name="Text Box 132"/>
              <p:cNvSpPr txBox="1">
                <a:spLocks noChangeArrowheads="1"/>
              </p:cNvSpPr>
              <p:nvPr/>
            </p:nvSpPr>
            <p:spPr bwMode="auto">
              <a:xfrm>
                <a:off x="506" y="2973"/>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ea typeface="隶书" pitchFamily="49" charset="-122"/>
                  </a:rPr>
                  <a:t>……..</a:t>
                </a:r>
              </a:p>
            </p:txBody>
          </p:sp>
        </p:grpSp>
        <p:grpSp>
          <p:nvGrpSpPr>
            <p:cNvPr id="73861" name="Group 133"/>
            <p:cNvGrpSpPr>
              <a:grpSpLocks/>
            </p:cNvGrpSpPr>
            <p:nvPr/>
          </p:nvGrpSpPr>
          <p:grpSpPr bwMode="auto">
            <a:xfrm>
              <a:off x="252" y="2820"/>
              <a:ext cx="1104" cy="403"/>
              <a:chOff x="168" y="2820"/>
              <a:chExt cx="1104" cy="403"/>
            </a:xfrm>
          </p:grpSpPr>
          <p:sp>
            <p:nvSpPr>
              <p:cNvPr id="73862" name="Line 134"/>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3" name="Line 135"/>
              <p:cNvSpPr>
                <a:spLocks noChangeShapeType="1"/>
              </p:cNvSpPr>
              <p:nvPr/>
            </p:nvSpPr>
            <p:spPr bwMode="auto">
              <a:xfrm>
                <a:off x="924" y="2820"/>
                <a:ext cx="348"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4" name="Text Box 136"/>
              <p:cNvSpPr txBox="1">
                <a:spLocks noChangeArrowheads="1"/>
              </p:cNvSpPr>
              <p:nvPr/>
            </p:nvSpPr>
            <p:spPr bwMode="auto">
              <a:xfrm>
                <a:off x="506" y="2973"/>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ea typeface="隶书" pitchFamily="49" charset="-122"/>
                  </a:rPr>
                  <a:t>……..</a:t>
                </a:r>
              </a:p>
            </p:txBody>
          </p:sp>
        </p:grpSp>
        <p:grpSp>
          <p:nvGrpSpPr>
            <p:cNvPr id="73865" name="Group 137"/>
            <p:cNvGrpSpPr>
              <a:grpSpLocks/>
            </p:cNvGrpSpPr>
            <p:nvPr/>
          </p:nvGrpSpPr>
          <p:grpSpPr bwMode="auto">
            <a:xfrm>
              <a:off x="1080" y="4070"/>
              <a:ext cx="672" cy="250"/>
              <a:chOff x="1080" y="4070"/>
              <a:chExt cx="672" cy="250"/>
            </a:xfrm>
          </p:grpSpPr>
          <p:sp>
            <p:nvSpPr>
              <p:cNvPr id="73866" name="Line 138"/>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7" name="Line 139"/>
              <p:cNvSpPr>
                <a:spLocks noChangeShapeType="1"/>
              </p:cNvSpPr>
              <p:nvPr/>
            </p:nvSpPr>
            <p:spPr bwMode="auto">
              <a:xfrm>
                <a:off x="1608" y="4128"/>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68" name="Text Box 140"/>
              <p:cNvSpPr txBox="1">
                <a:spLocks noChangeArrowheads="1"/>
              </p:cNvSpPr>
              <p:nvPr/>
            </p:nvSpPr>
            <p:spPr bwMode="auto">
              <a:xfrm>
                <a:off x="1202" y="4070"/>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ea typeface="隶书" pitchFamily="49" charset="-122"/>
                  </a:rPr>
                  <a:t>…...</a:t>
                </a:r>
              </a:p>
            </p:txBody>
          </p:sp>
        </p:grpSp>
        <p:grpSp>
          <p:nvGrpSpPr>
            <p:cNvPr id="73869" name="Group 141"/>
            <p:cNvGrpSpPr>
              <a:grpSpLocks/>
            </p:cNvGrpSpPr>
            <p:nvPr/>
          </p:nvGrpSpPr>
          <p:grpSpPr bwMode="auto">
            <a:xfrm>
              <a:off x="2148" y="4070"/>
              <a:ext cx="672" cy="250"/>
              <a:chOff x="1080" y="4070"/>
              <a:chExt cx="672" cy="250"/>
            </a:xfrm>
          </p:grpSpPr>
          <p:sp>
            <p:nvSpPr>
              <p:cNvPr id="73870" name="Line 142"/>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1" name="Line 143"/>
              <p:cNvSpPr>
                <a:spLocks noChangeShapeType="1"/>
              </p:cNvSpPr>
              <p:nvPr/>
            </p:nvSpPr>
            <p:spPr bwMode="auto">
              <a:xfrm>
                <a:off x="1608" y="4128"/>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2" name="Text Box 144"/>
              <p:cNvSpPr txBox="1">
                <a:spLocks noChangeArrowheads="1"/>
              </p:cNvSpPr>
              <p:nvPr/>
            </p:nvSpPr>
            <p:spPr bwMode="auto">
              <a:xfrm>
                <a:off x="1202" y="4070"/>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ea typeface="隶书" pitchFamily="49" charset="-122"/>
                  </a:rPr>
                  <a:t>…...</a:t>
                </a:r>
              </a:p>
            </p:txBody>
          </p:sp>
        </p:grpSp>
        <p:grpSp>
          <p:nvGrpSpPr>
            <p:cNvPr id="73873" name="Group 145"/>
            <p:cNvGrpSpPr>
              <a:grpSpLocks/>
            </p:cNvGrpSpPr>
            <p:nvPr/>
          </p:nvGrpSpPr>
          <p:grpSpPr bwMode="auto">
            <a:xfrm>
              <a:off x="3204" y="4070"/>
              <a:ext cx="672" cy="250"/>
              <a:chOff x="1080" y="4070"/>
              <a:chExt cx="672" cy="250"/>
            </a:xfrm>
          </p:grpSpPr>
          <p:sp>
            <p:nvSpPr>
              <p:cNvPr id="73874" name="Line 146"/>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5" name="Line 147"/>
              <p:cNvSpPr>
                <a:spLocks noChangeShapeType="1"/>
              </p:cNvSpPr>
              <p:nvPr/>
            </p:nvSpPr>
            <p:spPr bwMode="auto">
              <a:xfrm>
                <a:off x="1608" y="4128"/>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6" name="Text Box 148"/>
              <p:cNvSpPr txBox="1">
                <a:spLocks noChangeArrowheads="1"/>
              </p:cNvSpPr>
              <p:nvPr/>
            </p:nvSpPr>
            <p:spPr bwMode="auto">
              <a:xfrm>
                <a:off x="1202" y="4070"/>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ea typeface="隶书" pitchFamily="49" charset="-122"/>
                  </a:rPr>
                  <a:t>…...</a:t>
                </a:r>
              </a:p>
            </p:txBody>
          </p:sp>
        </p:grpSp>
        <p:grpSp>
          <p:nvGrpSpPr>
            <p:cNvPr id="73877" name="Group 149"/>
            <p:cNvGrpSpPr>
              <a:grpSpLocks/>
            </p:cNvGrpSpPr>
            <p:nvPr/>
          </p:nvGrpSpPr>
          <p:grpSpPr bwMode="auto">
            <a:xfrm>
              <a:off x="4284" y="4070"/>
              <a:ext cx="672" cy="250"/>
              <a:chOff x="1080" y="4070"/>
              <a:chExt cx="672" cy="250"/>
            </a:xfrm>
          </p:grpSpPr>
          <p:sp>
            <p:nvSpPr>
              <p:cNvPr id="73878" name="Line 150"/>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79" name="Line 151"/>
              <p:cNvSpPr>
                <a:spLocks noChangeShapeType="1"/>
              </p:cNvSpPr>
              <p:nvPr/>
            </p:nvSpPr>
            <p:spPr bwMode="auto">
              <a:xfrm>
                <a:off x="1608" y="4128"/>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80" name="Text Box 152"/>
              <p:cNvSpPr txBox="1">
                <a:spLocks noChangeArrowheads="1"/>
              </p:cNvSpPr>
              <p:nvPr/>
            </p:nvSpPr>
            <p:spPr bwMode="auto">
              <a:xfrm>
                <a:off x="1202" y="4070"/>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ea typeface="隶书" pitchFamily="49"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73731"/>
                                        </p:tgtEl>
                                        <p:attrNameLst>
                                          <p:attrName>style.visibility</p:attrName>
                                        </p:attrNameLst>
                                      </p:cBhvr>
                                      <p:to>
                                        <p:strVal val="visible"/>
                                      </p:to>
                                    </p:set>
                                    <p:animEffect transition="in" filter="box(out)">
                                      <p:cBhvr>
                                        <p:cTn id="13" dur="500"/>
                                        <p:tgtEl>
                                          <p:spTgt spid="737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73746"/>
                                        </p:tgtEl>
                                        <p:attrNameLst>
                                          <p:attrName>style.visibility</p:attrName>
                                        </p:attrNameLst>
                                      </p:cBhvr>
                                      <p:to>
                                        <p:strVal val="visible"/>
                                      </p:to>
                                    </p:set>
                                    <p:animEffect transition="in" filter="box(out)">
                                      <p:cBhvr>
                                        <p:cTn id="18" dur="500"/>
                                        <p:tgtEl>
                                          <p:spTgt spid="73746"/>
                                        </p:tgtEl>
                                      </p:cBhvr>
                                    </p:animEffect>
                                  </p:childTnLst>
                                </p:cTn>
                              </p:par>
                            </p:childTnLst>
                          </p:cTn>
                        </p:par>
                        <p:par>
                          <p:cTn id="19" fill="hold" nodeType="afterGroup">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73741"/>
                                        </p:tgtEl>
                                        <p:attrNameLst>
                                          <p:attrName>style.visibility</p:attrName>
                                        </p:attrNameLst>
                                      </p:cBhvr>
                                      <p:to>
                                        <p:strVal val="visible"/>
                                      </p:to>
                                    </p:set>
                                    <p:anim calcmode="lin" valueType="num">
                                      <p:cBhvr additive="base">
                                        <p:cTn id="22" dur="500" fill="hold"/>
                                        <p:tgtEl>
                                          <p:spTgt spid="73741"/>
                                        </p:tgtEl>
                                        <p:attrNameLst>
                                          <p:attrName>ppt_x</p:attrName>
                                        </p:attrNameLst>
                                      </p:cBhvr>
                                      <p:tavLst>
                                        <p:tav tm="0">
                                          <p:val>
                                            <p:strVal val="0-#ppt_w/2"/>
                                          </p:val>
                                        </p:tav>
                                        <p:tav tm="100000">
                                          <p:val>
                                            <p:strVal val="#ppt_x"/>
                                          </p:val>
                                        </p:tav>
                                      </p:tavLst>
                                    </p:anim>
                                    <p:anim calcmode="lin" valueType="num">
                                      <p:cBhvr additive="base">
                                        <p:cTn id="23" dur="500" fill="hold"/>
                                        <p:tgtEl>
                                          <p:spTgt spid="7374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73757"/>
                                        </p:tgtEl>
                                        <p:attrNameLst>
                                          <p:attrName>style.visibility</p:attrName>
                                        </p:attrNameLst>
                                      </p:cBhvr>
                                      <p:to>
                                        <p:strVal val="visible"/>
                                      </p:to>
                                    </p:set>
                                    <p:animEffect transition="in" filter="box(out)">
                                      <p:cBhvr>
                                        <p:cTn id="28" dur="500"/>
                                        <p:tgtEl>
                                          <p:spTgt spid="73757"/>
                                        </p:tgtEl>
                                      </p:cBhvr>
                                    </p:animEffect>
                                  </p:childTnLst>
                                </p:cTn>
                              </p:par>
                            </p:childTnLst>
                          </p:cTn>
                        </p:par>
                        <p:par>
                          <p:cTn id="29" fill="hold" nodeType="afterGroup">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73742"/>
                                        </p:tgtEl>
                                        <p:attrNameLst>
                                          <p:attrName>style.visibility</p:attrName>
                                        </p:attrNameLst>
                                      </p:cBhvr>
                                      <p:to>
                                        <p:strVal val="visible"/>
                                      </p:to>
                                    </p:set>
                                    <p:anim calcmode="lin" valueType="num">
                                      <p:cBhvr additive="base">
                                        <p:cTn id="32" dur="500" fill="hold"/>
                                        <p:tgtEl>
                                          <p:spTgt spid="73742"/>
                                        </p:tgtEl>
                                        <p:attrNameLst>
                                          <p:attrName>ppt_x</p:attrName>
                                        </p:attrNameLst>
                                      </p:cBhvr>
                                      <p:tavLst>
                                        <p:tav tm="0">
                                          <p:val>
                                            <p:strVal val="#ppt_x"/>
                                          </p:val>
                                        </p:tav>
                                        <p:tav tm="100000">
                                          <p:val>
                                            <p:strVal val="#ppt_x"/>
                                          </p:val>
                                        </p:tav>
                                      </p:tavLst>
                                    </p:anim>
                                    <p:anim calcmode="lin" valueType="num">
                                      <p:cBhvr additive="base">
                                        <p:cTn id="33" dur="500" fill="hold"/>
                                        <p:tgtEl>
                                          <p:spTgt spid="73742"/>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73768"/>
                                        </p:tgtEl>
                                        <p:attrNameLst>
                                          <p:attrName>style.visibility</p:attrName>
                                        </p:attrNameLst>
                                      </p:cBhvr>
                                      <p:to>
                                        <p:strVal val="visible"/>
                                      </p:to>
                                    </p:set>
                                    <p:animEffect transition="in" filter="box(out)">
                                      <p:cBhvr>
                                        <p:cTn id="38" dur="500"/>
                                        <p:tgtEl>
                                          <p:spTgt spid="73768"/>
                                        </p:tgtEl>
                                      </p:cBhvr>
                                    </p:animEffect>
                                  </p:childTnLst>
                                </p:cTn>
                              </p:par>
                            </p:childTnLst>
                          </p:cTn>
                        </p:par>
                        <p:par>
                          <p:cTn id="39" fill="hold" nodeType="afterGroup">
                            <p:stCondLst>
                              <p:cond delay="500"/>
                            </p:stCondLst>
                            <p:childTnLst>
                              <p:par>
                                <p:cTn id="40" presetID="2" presetClass="entr" presetSubtype="9" fill="hold" grpId="0" nodeType="afterEffect">
                                  <p:stCondLst>
                                    <p:cond delay="0"/>
                                  </p:stCondLst>
                                  <p:childTnLst>
                                    <p:set>
                                      <p:cBhvr>
                                        <p:cTn id="41" dur="1" fill="hold">
                                          <p:stCondLst>
                                            <p:cond delay="0"/>
                                          </p:stCondLst>
                                        </p:cTn>
                                        <p:tgtEl>
                                          <p:spTgt spid="73743"/>
                                        </p:tgtEl>
                                        <p:attrNameLst>
                                          <p:attrName>style.visibility</p:attrName>
                                        </p:attrNameLst>
                                      </p:cBhvr>
                                      <p:to>
                                        <p:strVal val="visible"/>
                                      </p:to>
                                    </p:set>
                                    <p:anim calcmode="lin" valueType="num">
                                      <p:cBhvr additive="base">
                                        <p:cTn id="42" dur="500" fill="hold"/>
                                        <p:tgtEl>
                                          <p:spTgt spid="73743"/>
                                        </p:tgtEl>
                                        <p:attrNameLst>
                                          <p:attrName>ppt_x</p:attrName>
                                        </p:attrNameLst>
                                      </p:cBhvr>
                                      <p:tavLst>
                                        <p:tav tm="0">
                                          <p:val>
                                            <p:strVal val="0-#ppt_w/2"/>
                                          </p:val>
                                        </p:tav>
                                        <p:tav tm="100000">
                                          <p:val>
                                            <p:strVal val="#ppt_x"/>
                                          </p:val>
                                        </p:tav>
                                      </p:tavLst>
                                    </p:anim>
                                    <p:anim calcmode="lin" valueType="num">
                                      <p:cBhvr additive="base">
                                        <p:cTn id="43" dur="500" fill="hold"/>
                                        <p:tgtEl>
                                          <p:spTgt spid="73743"/>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73779"/>
                                        </p:tgtEl>
                                        <p:attrNameLst>
                                          <p:attrName>style.visibility</p:attrName>
                                        </p:attrNameLst>
                                      </p:cBhvr>
                                      <p:to>
                                        <p:strVal val="visible"/>
                                      </p:to>
                                    </p:set>
                                    <p:animEffect transition="in" filter="box(out)">
                                      <p:cBhvr>
                                        <p:cTn id="48" dur="500"/>
                                        <p:tgtEl>
                                          <p:spTgt spid="73779"/>
                                        </p:tgtEl>
                                      </p:cBhvr>
                                    </p:animEffect>
                                  </p:childTnLst>
                                </p:cTn>
                              </p:par>
                            </p:childTnLst>
                          </p:cTn>
                        </p:par>
                        <p:par>
                          <p:cTn id="49" fill="hold" nodeType="afterGroup">
                            <p:stCondLst>
                              <p:cond delay="500"/>
                            </p:stCondLst>
                            <p:childTnLst>
                              <p:par>
                                <p:cTn id="50" presetID="2" presetClass="entr" presetSubtype="3" fill="hold" grpId="0" nodeType="afterEffect">
                                  <p:stCondLst>
                                    <p:cond delay="0"/>
                                  </p:stCondLst>
                                  <p:childTnLst>
                                    <p:set>
                                      <p:cBhvr>
                                        <p:cTn id="51" dur="1" fill="hold">
                                          <p:stCondLst>
                                            <p:cond delay="0"/>
                                          </p:stCondLst>
                                        </p:cTn>
                                        <p:tgtEl>
                                          <p:spTgt spid="73744"/>
                                        </p:tgtEl>
                                        <p:attrNameLst>
                                          <p:attrName>style.visibility</p:attrName>
                                        </p:attrNameLst>
                                      </p:cBhvr>
                                      <p:to>
                                        <p:strVal val="visible"/>
                                      </p:to>
                                    </p:set>
                                    <p:anim calcmode="lin" valueType="num">
                                      <p:cBhvr additive="base">
                                        <p:cTn id="52" dur="500" fill="hold"/>
                                        <p:tgtEl>
                                          <p:spTgt spid="73744"/>
                                        </p:tgtEl>
                                        <p:attrNameLst>
                                          <p:attrName>ppt_x</p:attrName>
                                        </p:attrNameLst>
                                      </p:cBhvr>
                                      <p:tavLst>
                                        <p:tav tm="0">
                                          <p:val>
                                            <p:strVal val="1+#ppt_w/2"/>
                                          </p:val>
                                        </p:tav>
                                        <p:tav tm="100000">
                                          <p:val>
                                            <p:strVal val="#ppt_x"/>
                                          </p:val>
                                        </p:tav>
                                      </p:tavLst>
                                    </p:anim>
                                    <p:anim calcmode="lin" valueType="num">
                                      <p:cBhvr additive="base">
                                        <p:cTn id="53" dur="500" fill="hold"/>
                                        <p:tgtEl>
                                          <p:spTgt spid="73744"/>
                                        </p:tgtEl>
                                        <p:attrNameLst>
                                          <p:attrName>ppt_y</p:attrName>
                                        </p:attrNameLst>
                                      </p:cBhvr>
                                      <p:tavLst>
                                        <p:tav tm="0">
                                          <p:val>
                                            <p:strVal val="0-#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73790"/>
                                        </p:tgtEl>
                                        <p:attrNameLst>
                                          <p:attrName>style.visibility</p:attrName>
                                        </p:attrNameLst>
                                      </p:cBhvr>
                                      <p:to>
                                        <p:strVal val="visible"/>
                                      </p:to>
                                    </p:set>
                                    <p:animEffect transition="in" filter="box(out)">
                                      <p:cBhvr>
                                        <p:cTn id="58" dur="500"/>
                                        <p:tgtEl>
                                          <p:spTgt spid="73790"/>
                                        </p:tgtEl>
                                      </p:cBhvr>
                                    </p:animEffect>
                                  </p:childTnLst>
                                </p:cTn>
                              </p:par>
                            </p:childTnLst>
                          </p:cTn>
                        </p:par>
                        <p:par>
                          <p:cTn id="59" fill="hold" nodeType="afterGroup">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73745"/>
                                        </p:tgtEl>
                                        <p:attrNameLst>
                                          <p:attrName>style.visibility</p:attrName>
                                        </p:attrNameLst>
                                      </p:cBhvr>
                                      <p:to>
                                        <p:strVal val="visible"/>
                                      </p:to>
                                    </p:set>
                                    <p:anim calcmode="lin" valueType="num">
                                      <p:cBhvr additive="base">
                                        <p:cTn id="62" dur="500" fill="hold"/>
                                        <p:tgtEl>
                                          <p:spTgt spid="73745"/>
                                        </p:tgtEl>
                                        <p:attrNameLst>
                                          <p:attrName>ppt_x</p:attrName>
                                        </p:attrNameLst>
                                      </p:cBhvr>
                                      <p:tavLst>
                                        <p:tav tm="0">
                                          <p:val>
                                            <p:strVal val="1+#ppt_w/2"/>
                                          </p:val>
                                        </p:tav>
                                        <p:tav tm="100000">
                                          <p:val>
                                            <p:strVal val="#ppt_x"/>
                                          </p:val>
                                        </p:tav>
                                      </p:tavLst>
                                    </p:anim>
                                    <p:anim calcmode="lin" valueType="num">
                                      <p:cBhvr additive="base">
                                        <p:cTn id="63" dur="500" fill="hold"/>
                                        <p:tgtEl>
                                          <p:spTgt spid="73745"/>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nodeType="clickEffect">
                                  <p:stCondLst>
                                    <p:cond delay="0"/>
                                  </p:stCondLst>
                                  <p:childTnLst>
                                    <p:set>
                                      <p:cBhvr>
                                        <p:cTn id="67" dur="1" fill="hold">
                                          <p:stCondLst>
                                            <p:cond delay="0"/>
                                          </p:stCondLst>
                                        </p:cTn>
                                        <p:tgtEl>
                                          <p:spTgt spid="73802"/>
                                        </p:tgtEl>
                                        <p:attrNameLst>
                                          <p:attrName>style.visibility</p:attrName>
                                        </p:attrNameLst>
                                      </p:cBhvr>
                                      <p:to>
                                        <p:strVal val="visible"/>
                                      </p:to>
                                    </p:set>
                                    <p:animEffect transition="in" filter="box(out)">
                                      <p:cBhvr>
                                        <p:cTn id="68" dur="500"/>
                                        <p:tgtEl>
                                          <p:spTgt spid="73802"/>
                                        </p:tgtEl>
                                      </p:cBhvr>
                                    </p:animEffect>
                                  </p:childTnLst>
                                </p:cTn>
                              </p:par>
                            </p:childTnLst>
                          </p:cTn>
                        </p:par>
                        <p:par>
                          <p:cTn id="69" fill="hold" nodeType="afterGroup">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73801"/>
                                        </p:tgtEl>
                                        <p:attrNameLst>
                                          <p:attrName>style.visibility</p:attrName>
                                        </p:attrNameLst>
                                      </p:cBhvr>
                                      <p:to>
                                        <p:strVal val="visible"/>
                                      </p:to>
                                    </p:set>
                                    <p:anim calcmode="lin" valueType="num">
                                      <p:cBhvr additive="base">
                                        <p:cTn id="72" dur="500" fill="hold"/>
                                        <p:tgtEl>
                                          <p:spTgt spid="73801"/>
                                        </p:tgtEl>
                                        <p:attrNameLst>
                                          <p:attrName>ppt_x</p:attrName>
                                        </p:attrNameLst>
                                      </p:cBhvr>
                                      <p:tavLst>
                                        <p:tav tm="0">
                                          <p:val>
                                            <p:strVal val="0-#ppt_w/2"/>
                                          </p:val>
                                        </p:tav>
                                        <p:tav tm="100000">
                                          <p:val>
                                            <p:strVal val="#ppt_x"/>
                                          </p:val>
                                        </p:tav>
                                      </p:tavLst>
                                    </p:anim>
                                    <p:anim calcmode="lin" valueType="num">
                                      <p:cBhvr additive="base">
                                        <p:cTn id="73" dur="500" fill="hold"/>
                                        <p:tgtEl>
                                          <p:spTgt spid="73801"/>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1000"/>
                            </p:stCondLst>
                            <p:childTnLst>
                              <p:par>
                                <p:cTn id="75" presetID="4" presetClass="entr" presetSubtype="32" fill="hold" nodeType="afterEffect">
                                  <p:stCondLst>
                                    <p:cond delay="0"/>
                                  </p:stCondLst>
                                  <p:childTnLst>
                                    <p:set>
                                      <p:cBhvr>
                                        <p:cTn id="76" dur="1" fill="hold">
                                          <p:stCondLst>
                                            <p:cond delay="0"/>
                                          </p:stCondLst>
                                        </p:cTn>
                                        <p:tgtEl>
                                          <p:spTgt spid="73815"/>
                                        </p:tgtEl>
                                        <p:attrNameLst>
                                          <p:attrName>style.visibility</p:attrName>
                                        </p:attrNameLst>
                                      </p:cBhvr>
                                      <p:to>
                                        <p:strVal val="visible"/>
                                      </p:to>
                                    </p:set>
                                    <p:animEffect transition="in" filter="box(out)">
                                      <p:cBhvr>
                                        <p:cTn id="77" dur="500"/>
                                        <p:tgtEl>
                                          <p:spTgt spid="73815"/>
                                        </p:tgtEl>
                                      </p:cBhvr>
                                    </p:animEffect>
                                  </p:childTnLst>
                                </p:cTn>
                              </p:par>
                            </p:childTnLst>
                          </p:cTn>
                        </p:par>
                        <p:par>
                          <p:cTn id="78" fill="hold" nodeType="afterGroup">
                            <p:stCondLst>
                              <p:cond delay="1500"/>
                            </p:stCondLst>
                            <p:childTnLst>
                              <p:par>
                                <p:cTn id="79" presetID="2" presetClass="entr" presetSubtype="1" fill="hold" grpId="0" nodeType="afterEffect">
                                  <p:stCondLst>
                                    <p:cond delay="0"/>
                                  </p:stCondLst>
                                  <p:childTnLst>
                                    <p:set>
                                      <p:cBhvr>
                                        <p:cTn id="80" dur="1" fill="hold">
                                          <p:stCondLst>
                                            <p:cond delay="0"/>
                                          </p:stCondLst>
                                        </p:cTn>
                                        <p:tgtEl>
                                          <p:spTgt spid="73814"/>
                                        </p:tgtEl>
                                        <p:attrNameLst>
                                          <p:attrName>style.visibility</p:attrName>
                                        </p:attrNameLst>
                                      </p:cBhvr>
                                      <p:to>
                                        <p:strVal val="visible"/>
                                      </p:to>
                                    </p:set>
                                    <p:anim calcmode="lin" valueType="num">
                                      <p:cBhvr additive="base">
                                        <p:cTn id="81" dur="500" fill="hold"/>
                                        <p:tgtEl>
                                          <p:spTgt spid="73814"/>
                                        </p:tgtEl>
                                        <p:attrNameLst>
                                          <p:attrName>ppt_x</p:attrName>
                                        </p:attrNameLst>
                                      </p:cBhvr>
                                      <p:tavLst>
                                        <p:tav tm="0">
                                          <p:val>
                                            <p:strVal val="#ppt_x"/>
                                          </p:val>
                                        </p:tav>
                                        <p:tav tm="100000">
                                          <p:val>
                                            <p:strVal val="#ppt_x"/>
                                          </p:val>
                                        </p:tav>
                                      </p:tavLst>
                                    </p:anim>
                                    <p:anim calcmode="lin" valueType="num">
                                      <p:cBhvr additive="base">
                                        <p:cTn id="82" dur="500" fill="hold"/>
                                        <p:tgtEl>
                                          <p:spTgt spid="73814"/>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2000"/>
                            </p:stCondLst>
                            <p:childTnLst>
                              <p:par>
                                <p:cTn id="84" presetID="4" presetClass="entr" presetSubtype="32" fill="hold" nodeType="afterEffect">
                                  <p:stCondLst>
                                    <p:cond delay="0"/>
                                  </p:stCondLst>
                                  <p:childTnLst>
                                    <p:set>
                                      <p:cBhvr>
                                        <p:cTn id="85" dur="1" fill="hold">
                                          <p:stCondLst>
                                            <p:cond delay="0"/>
                                          </p:stCondLst>
                                        </p:cTn>
                                        <p:tgtEl>
                                          <p:spTgt spid="73828"/>
                                        </p:tgtEl>
                                        <p:attrNameLst>
                                          <p:attrName>style.visibility</p:attrName>
                                        </p:attrNameLst>
                                      </p:cBhvr>
                                      <p:to>
                                        <p:strVal val="visible"/>
                                      </p:to>
                                    </p:set>
                                    <p:animEffect transition="in" filter="box(out)">
                                      <p:cBhvr>
                                        <p:cTn id="86" dur="500"/>
                                        <p:tgtEl>
                                          <p:spTgt spid="73828"/>
                                        </p:tgtEl>
                                      </p:cBhvr>
                                    </p:animEffect>
                                  </p:childTnLst>
                                </p:cTn>
                              </p:par>
                            </p:childTnLst>
                          </p:cTn>
                        </p:par>
                        <p:par>
                          <p:cTn id="87" fill="hold" nodeType="afterGroup">
                            <p:stCondLst>
                              <p:cond delay="2500"/>
                            </p:stCondLst>
                            <p:childTnLst>
                              <p:par>
                                <p:cTn id="88" presetID="2" presetClass="entr" presetSubtype="4" fill="hold" grpId="0" nodeType="afterEffect">
                                  <p:stCondLst>
                                    <p:cond delay="0"/>
                                  </p:stCondLst>
                                  <p:childTnLst>
                                    <p:set>
                                      <p:cBhvr>
                                        <p:cTn id="89" dur="1" fill="hold">
                                          <p:stCondLst>
                                            <p:cond delay="0"/>
                                          </p:stCondLst>
                                        </p:cTn>
                                        <p:tgtEl>
                                          <p:spTgt spid="73827"/>
                                        </p:tgtEl>
                                        <p:attrNameLst>
                                          <p:attrName>style.visibility</p:attrName>
                                        </p:attrNameLst>
                                      </p:cBhvr>
                                      <p:to>
                                        <p:strVal val="visible"/>
                                      </p:to>
                                    </p:set>
                                    <p:anim calcmode="lin" valueType="num">
                                      <p:cBhvr additive="base">
                                        <p:cTn id="90" dur="500" fill="hold"/>
                                        <p:tgtEl>
                                          <p:spTgt spid="73827"/>
                                        </p:tgtEl>
                                        <p:attrNameLst>
                                          <p:attrName>ppt_x</p:attrName>
                                        </p:attrNameLst>
                                      </p:cBhvr>
                                      <p:tavLst>
                                        <p:tav tm="0">
                                          <p:val>
                                            <p:strVal val="#ppt_x"/>
                                          </p:val>
                                        </p:tav>
                                        <p:tav tm="100000">
                                          <p:val>
                                            <p:strVal val="#ppt_x"/>
                                          </p:val>
                                        </p:tav>
                                      </p:tavLst>
                                    </p:anim>
                                    <p:anim calcmode="lin" valueType="num">
                                      <p:cBhvr additive="base">
                                        <p:cTn id="91" dur="500" fill="hold"/>
                                        <p:tgtEl>
                                          <p:spTgt spid="738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3000"/>
                            </p:stCondLst>
                            <p:childTnLst>
                              <p:par>
                                <p:cTn id="93" presetID="4" presetClass="entr" presetSubtype="32" fill="hold" nodeType="afterEffect">
                                  <p:stCondLst>
                                    <p:cond delay="0"/>
                                  </p:stCondLst>
                                  <p:childTnLst>
                                    <p:set>
                                      <p:cBhvr>
                                        <p:cTn id="94" dur="1" fill="hold">
                                          <p:stCondLst>
                                            <p:cond delay="0"/>
                                          </p:stCondLst>
                                        </p:cTn>
                                        <p:tgtEl>
                                          <p:spTgt spid="73841"/>
                                        </p:tgtEl>
                                        <p:attrNameLst>
                                          <p:attrName>style.visibility</p:attrName>
                                        </p:attrNameLst>
                                      </p:cBhvr>
                                      <p:to>
                                        <p:strVal val="visible"/>
                                      </p:to>
                                    </p:set>
                                    <p:animEffect transition="in" filter="box(out)">
                                      <p:cBhvr>
                                        <p:cTn id="95" dur="500"/>
                                        <p:tgtEl>
                                          <p:spTgt spid="73841"/>
                                        </p:tgtEl>
                                      </p:cBhvr>
                                    </p:animEffect>
                                  </p:childTnLst>
                                </p:cTn>
                              </p:par>
                            </p:childTnLst>
                          </p:cTn>
                        </p:par>
                        <p:par>
                          <p:cTn id="96" fill="hold" nodeType="afterGroup">
                            <p:stCondLst>
                              <p:cond delay="3500"/>
                            </p:stCondLst>
                            <p:childTnLst>
                              <p:par>
                                <p:cTn id="97" presetID="2" presetClass="entr" presetSubtype="2" fill="hold" grpId="0" nodeType="afterEffect">
                                  <p:stCondLst>
                                    <p:cond delay="0"/>
                                  </p:stCondLst>
                                  <p:childTnLst>
                                    <p:set>
                                      <p:cBhvr>
                                        <p:cTn id="98" dur="1" fill="hold">
                                          <p:stCondLst>
                                            <p:cond delay="0"/>
                                          </p:stCondLst>
                                        </p:cTn>
                                        <p:tgtEl>
                                          <p:spTgt spid="73840"/>
                                        </p:tgtEl>
                                        <p:attrNameLst>
                                          <p:attrName>style.visibility</p:attrName>
                                        </p:attrNameLst>
                                      </p:cBhvr>
                                      <p:to>
                                        <p:strVal val="visible"/>
                                      </p:to>
                                    </p:set>
                                    <p:anim calcmode="lin" valueType="num">
                                      <p:cBhvr additive="base">
                                        <p:cTn id="99" dur="500" fill="hold"/>
                                        <p:tgtEl>
                                          <p:spTgt spid="73840"/>
                                        </p:tgtEl>
                                        <p:attrNameLst>
                                          <p:attrName>ppt_x</p:attrName>
                                        </p:attrNameLst>
                                      </p:cBhvr>
                                      <p:tavLst>
                                        <p:tav tm="0">
                                          <p:val>
                                            <p:strVal val="1+#ppt_w/2"/>
                                          </p:val>
                                        </p:tav>
                                        <p:tav tm="100000">
                                          <p:val>
                                            <p:strVal val="#ppt_x"/>
                                          </p:val>
                                        </p:tav>
                                      </p:tavLst>
                                    </p:anim>
                                    <p:anim calcmode="lin" valueType="num">
                                      <p:cBhvr additive="base">
                                        <p:cTn id="100" dur="500" fill="hold"/>
                                        <p:tgtEl>
                                          <p:spTgt spid="73840"/>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nodeType="clickEffect">
                                  <p:stCondLst>
                                    <p:cond delay="0"/>
                                  </p:stCondLst>
                                  <p:childTnLst>
                                    <p:set>
                                      <p:cBhvr>
                                        <p:cTn id="104" dur="1" fill="hold">
                                          <p:stCondLst>
                                            <p:cond delay="0"/>
                                          </p:stCondLst>
                                        </p:cTn>
                                        <p:tgtEl>
                                          <p:spTgt spid="73856"/>
                                        </p:tgtEl>
                                        <p:attrNameLst>
                                          <p:attrName>style.visibility</p:attrName>
                                        </p:attrNameLst>
                                      </p:cBhvr>
                                      <p:to>
                                        <p:strVal val="visible"/>
                                      </p:to>
                                    </p:set>
                                    <p:animEffect transition="in" filter="box(out)">
                                      <p:cBhvr>
                                        <p:cTn id="105" dur="500"/>
                                        <p:tgtEl>
                                          <p:spTgt spid="7385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nodeType="clickEffect">
                                  <p:stCondLst>
                                    <p:cond delay="0"/>
                                  </p:stCondLst>
                                  <p:childTnLst>
                                    <p:set>
                                      <p:cBhvr>
                                        <p:cTn id="109" dur="1" fill="hold">
                                          <p:stCondLst>
                                            <p:cond delay="0"/>
                                          </p:stCondLst>
                                        </p:cTn>
                                        <p:tgtEl>
                                          <p:spTgt spid="73853"/>
                                        </p:tgtEl>
                                        <p:attrNameLst>
                                          <p:attrName>style.visibility</p:attrName>
                                        </p:attrNameLst>
                                      </p:cBhvr>
                                      <p:to>
                                        <p:strVal val="visible"/>
                                      </p:to>
                                    </p:set>
                                    <p:animEffect transition="in" filter="box(out)">
                                      <p:cBhvr>
                                        <p:cTn id="110" dur="500"/>
                                        <p:tgtEl>
                                          <p:spTgt spid="73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advAuto="0"/>
      <p:bldP spid="73741" grpId="0" animBg="1"/>
      <p:bldP spid="73742" grpId="0" animBg="1"/>
      <p:bldP spid="73743" grpId="0" animBg="1"/>
      <p:bldP spid="73744" grpId="0" animBg="1"/>
      <p:bldP spid="73745" grpId="0" animBg="1"/>
      <p:bldP spid="73801" grpId="0" animBg="1"/>
      <p:bldP spid="73814" grpId="0" animBg="1"/>
      <p:bldP spid="73827" grpId="0" animBg="1"/>
      <p:bldP spid="738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65" y="171450"/>
            <a:ext cx="7391400" cy="563563"/>
          </a:xfrm>
        </p:spPr>
        <p:txBody>
          <a:bodyPr/>
          <a:lstStyle/>
          <a:p>
            <a:r>
              <a:rPr lang="zh-CN" altLang="en-US" dirty="0" smtClean="0"/>
              <a:t>例 </a:t>
            </a:r>
            <a:r>
              <a:rPr lang="en-US" altLang="zh-CN" dirty="0" smtClean="0"/>
              <a:t>4</a:t>
            </a:r>
            <a:endParaRPr lang="zh-CN" altLang="en-US" dirty="0"/>
          </a:p>
        </p:txBody>
      </p:sp>
      <p:grpSp>
        <p:nvGrpSpPr>
          <p:cNvPr id="18" name="组合 17"/>
          <p:cNvGrpSpPr/>
          <p:nvPr/>
        </p:nvGrpSpPr>
        <p:grpSpPr>
          <a:xfrm>
            <a:off x="438150" y="1238250"/>
            <a:ext cx="8229599" cy="5067300"/>
            <a:chOff x="438150" y="1238250"/>
            <a:chExt cx="8229599" cy="5067300"/>
          </a:xfrm>
        </p:grpSpPr>
        <p:sp>
          <p:nvSpPr>
            <p:cNvPr id="5" name="Rectangle 3"/>
            <p:cNvSpPr txBox="1">
              <a:spLocks noChangeArrowheads="1"/>
            </p:cNvSpPr>
            <p:nvPr/>
          </p:nvSpPr>
          <p:spPr bwMode="auto">
            <a:xfrm>
              <a:off x="438150" y="1238250"/>
              <a:ext cx="8229599" cy="5067300"/>
            </a:xfrm>
            <a:prstGeom prst="rect">
              <a:avLst/>
            </a:prstGeom>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20000"/>
                </a:spcBef>
              </a:pPr>
              <a:r>
                <a:rPr kumimoji="1" lang="zh-CN" altLang="en-US" sz="2400" dirty="0" smtClean="0">
                  <a:effectLst>
                    <a:outerShdw blurRad="38100" dist="38100" dir="2700000" algn="tl">
                      <a:srgbClr val="C0C0C0"/>
                    </a:outerShdw>
                  </a:effectLst>
                  <a:latin typeface="幼圆" pitchFamily="49" charset="-122"/>
                  <a:ea typeface="幼圆" pitchFamily="49" charset="-122"/>
                </a:rPr>
                <a:t>大学</a:t>
              </a:r>
              <a:r>
                <a:rPr kumimoji="1" lang="zh-CN" altLang="en-US" sz="2400" dirty="0">
                  <a:effectLst>
                    <a:outerShdw blurRad="38100" dist="38100" dir="2700000" algn="tl">
                      <a:srgbClr val="C0C0C0"/>
                    </a:outerShdw>
                  </a:effectLst>
                  <a:latin typeface="幼圆" pitchFamily="49" charset="-122"/>
                  <a:ea typeface="幼圆" pitchFamily="49" charset="-122"/>
                </a:rPr>
                <a:t>学生管理机构</a:t>
              </a:r>
            </a:p>
            <a:p>
              <a:pPr eaLnBrk="0" hangingPunct="0">
                <a:lnSpc>
                  <a:spcPct val="150000"/>
                </a:lnSpc>
                <a:spcBef>
                  <a:spcPct val="20000"/>
                </a:spcBef>
              </a:pPr>
              <a:r>
                <a:rPr kumimoji="1" lang="zh-CN" altLang="en-US" sz="2400" dirty="0">
                  <a:effectLst>
                    <a:outerShdw blurRad="38100" dist="38100" dir="2700000" algn="tl">
                      <a:srgbClr val="C0C0C0"/>
                    </a:outerShdw>
                  </a:effectLst>
                  <a:latin typeface="幼圆" pitchFamily="49" charset="-122"/>
                  <a:ea typeface="幼圆" pitchFamily="49" charset="-122"/>
                </a:rPr>
                <a:t>		  	</a:t>
              </a:r>
              <a:r>
                <a:rPr kumimoji="1" lang="en-US" altLang="zh-CN" sz="2400" dirty="0" smtClean="0">
                  <a:effectLst>
                    <a:outerShdw blurRad="38100" dist="38100" dir="2700000" algn="tl">
                      <a:srgbClr val="C0C0C0"/>
                    </a:outerShdw>
                  </a:effectLst>
                  <a:latin typeface="幼圆" pitchFamily="49" charset="-122"/>
                  <a:ea typeface="幼圆" pitchFamily="49" charset="-122"/>
                </a:rPr>
                <a:t>	</a:t>
              </a:r>
              <a:r>
                <a:rPr kumimoji="1" lang="zh-CN" altLang="en-US" sz="2400" dirty="0" smtClean="0">
                  <a:effectLst>
                    <a:outerShdw blurRad="38100" dist="38100" dir="2700000" algn="tl">
                      <a:srgbClr val="C0C0C0"/>
                    </a:outerShdw>
                  </a:effectLst>
                  <a:latin typeface="幼圆" pitchFamily="49" charset="-122"/>
                  <a:ea typeface="幼圆" pitchFamily="49" charset="-122"/>
                </a:rPr>
                <a:t>中南</a:t>
              </a:r>
              <a:r>
                <a:rPr kumimoji="1" lang="zh-CN" altLang="en-US" sz="2400" dirty="0">
                  <a:effectLst>
                    <a:outerShdw blurRad="38100" dist="38100" dir="2700000" algn="tl">
                      <a:srgbClr val="C0C0C0"/>
                    </a:outerShdw>
                  </a:effectLst>
                  <a:latin typeface="幼圆" pitchFamily="49" charset="-122"/>
                  <a:ea typeface="幼圆" pitchFamily="49" charset="-122"/>
                </a:rPr>
                <a:t>大学信息院</a:t>
              </a:r>
            </a:p>
            <a:p>
              <a:pPr eaLnBrk="0" hangingPunct="0">
                <a:lnSpc>
                  <a:spcPct val="150000"/>
                </a:lnSpc>
                <a:spcBef>
                  <a:spcPct val="20000"/>
                </a:spcBef>
              </a:pPr>
              <a:r>
                <a:rPr kumimoji="1" lang="zh-CN" altLang="en-US" sz="2400" dirty="0">
                  <a:effectLst>
                    <a:outerShdw blurRad="38100" dist="38100" dir="2700000" algn="tl">
                      <a:srgbClr val="C0C0C0"/>
                    </a:outerShdw>
                  </a:effectLst>
                  <a:latin typeface="幼圆" pitchFamily="49" charset="-122"/>
                  <a:ea typeface="幼圆" pitchFamily="49" charset="-122"/>
                </a:rPr>
                <a:t>	　　</a:t>
              </a:r>
              <a:r>
                <a:rPr kumimoji="1" lang="en-US" altLang="zh-CN" sz="2400" dirty="0" smtClean="0">
                  <a:effectLst>
                    <a:outerShdw blurRad="38100" dist="38100" dir="2700000" algn="tl">
                      <a:srgbClr val="C0C0C0"/>
                    </a:outerShdw>
                  </a:effectLst>
                  <a:latin typeface="幼圆" pitchFamily="49" charset="-122"/>
                  <a:ea typeface="幼圆" pitchFamily="49" charset="-122"/>
                </a:rPr>
                <a:t>	</a:t>
              </a:r>
              <a:r>
                <a:rPr kumimoji="1" lang="zh-CN" altLang="en-US" sz="2400" dirty="0" smtClean="0">
                  <a:effectLst>
                    <a:outerShdw blurRad="38100" dist="38100" dir="2700000" algn="tl">
                      <a:srgbClr val="C0C0C0"/>
                    </a:outerShdw>
                  </a:effectLst>
                  <a:latin typeface="幼圆" pitchFamily="49" charset="-122"/>
                  <a:ea typeface="幼圆" pitchFamily="49" charset="-122"/>
                </a:rPr>
                <a:t>自动化</a:t>
              </a:r>
              <a:r>
                <a:rPr kumimoji="1" lang="zh-CN" altLang="en-US" sz="2400" dirty="0">
                  <a:effectLst>
                    <a:outerShdw blurRad="38100" dist="38100" dir="2700000" algn="tl">
                      <a:srgbClr val="C0C0C0"/>
                    </a:outerShdw>
                  </a:effectLst>
                  <a:latin typeface="幼圆" pitchFamily="49" charset="-122"/>
                  <a:ea typeface="幼圆" pitchFamily="49" charset="-122"/>
                </a:rPr>
                <a:t>　　．．．   计算机　．．．</a:t>
              </a:r>
            </a:p>
            <a:p>
              <a:pPr eaLnBrk="0" hangingPunct="0">
                <a:lnSpc>
                  <a:spcPct val="150000"/>
                </a:lnSpc>
                <a:spcBef>
                  <a:spcPct val="20000"/>
                </a:spcBef>
              </a:pPr>
              <a:r>
                <a:rPr kumimoji="1" lang="zh-CN" altLang="en-US" sz="2400" dirty="0">
                  <a:effectLst>
                    <a:outerShdw blurRad="38100" dist="38100" dir="2700000" algn="tl">
                      <a:srgbClr val="C0C0C0"/>
                    </a:outerShdw>
                  </a:effectLst>
                  <a:latin typeface="幼圆" pitchFamily="49" charset="-122"/>
                  <a:ea typeface="幼圆" pitchFamily="49" charset="-122"/>
                </a:rPr>
                <a:t>　　 　　　     </a:t>
              </a:r>
              <a:r>
                <a:rPr kumimoji="1" lang="en-US" altLang="zh-CN" sz="2400" dirty="0" smtClean="0">
                  <a:effectLst>
                    <a:outerShdw blurRad="38100" dist="38100" dir="2700000" algn="tl">
                      <a:srgbClr val="C0C0C0"/>
                    </a:outerShdw>
                  </a:effectLst>
                  <a:latin typeface="幼圆" pitchFamily="49" charset="-122"/>
                  <a:ea typeface="幼圆" pitchFamily="49" charset="-122"/>
                </a:rPr>
                <a:t>	   11</a:t>
              </a:r>
              <a:r>
                <a:rPr kumimoji="1" lang="zh-CN" altLang="en-US" sz="2400" dirty="0" smtClean="0">
                  <a:effectLst>
                    <a:outerShdw blurRad="38100" dist="38100" dir="2700000" algn="tl">
                      <a:srgbClr val="C0C0C0"/>
                    </a:outerShdw>
                  </a:effectLst>
                  <a:latin typeface="幼圆" pitchFamily="49" charset="-122"/>
                  <a:ea typeface="幼圆" pitchFamily="49" charset="-122"/>
                </a:rPr>
                <a:t>级</a:t>
              </a:r>
              <a:r>
                <a:rPr kumimoji="1" lang="zh-CN" altLang="en-US" sz="2400" dirty="0">
                  <a:effectLst>
                    <a:outerShdw blurRad="38100" dist="38100" dir="2700000" algn="tl">
                      <a:srgbClr val="C0C0C0"/>
                    </a:outerShdw>
                  </a:effectLst>
                  <a:latin typeface="幼圆" pitchFamily="49" charset="-122"/>
                  <a:ea typeface="幼圆" pitchFamily="49" charset="-122"/>
                </a:rPr>
                <a:t>　</a:t>
              </a:r>
              <a:r>
                <a:rPr kumimoji="1" lang="zh-CN" altLang="en-US" sz="2400" dirty="0" smtClean="0">
                  <a:effectLst>
                    <a:outerShdw blurRad="38100" dist="38100" dir="2700000" algn="tl">
                      <a:srgbClr val="C0C0C0"/>
                    </a:outerShdw>
                  </a:effectLst>
                  <a:latin typeface="幼圆" pitchFamily="49" charset="-122"/>
                  <a:ea typeface="幼圆" pitchFamily="49" charset="-122"/>
                </a:rPr>
                <a:t> </a:t>
              </a:r>
              <a:r>
                <a:rPr kumimoji="1" lang="en-US" altLang="zh-CN" sz="2400" dirty="0" smtClean="0">
                  <a:effectLst>
                    <a:outerShdw blurRad="38100" dist="38100" dir="2700000" algn="tl">
                      <a:srgbClr val="C0C0C0"/>
                    </a:outerShdw>
                  </a:effectLst>
                  <a:latin typeface="幼圆" pitchFamily="49" charset="-122"/>
                  <a:ea typeface="幼圆" pitchFamily="49" charset="-122"/>
                </a:rPr>
                <a:t>12</a:t>
              </a:r>
              <a:r>
                <a:rPr kumimoji="1" lang="zh-CN" altLang="en-US" sz="2400" dirty="0" smtClean="0">
                  <a:effectLst>
                    <a:outerShdw blurRad="38100" dist="38100" dir="2700000" algn="tl">
                      <a:srgbClr val="C0C0C0"/>
                    </a:outerShdw>
                  </a:effectLst>
                  <a:latin typeface="幼圆" pitchFamily="49" charset="-122"/>
                  <a:ea typeface="幼圆" pitchFamily="49" charset="-122"/>
                </a:rPr>
                <a:t>级  </a:t>
              </a:r>
              <a:r>
                <a:rPr kumimoji="1" lang="en-US" altLang="zh-CN" sz="2400" dirty="0" smtClean="0">
                  <a:effectLst>
                    <a:outerShdw blurRad="38100" dist="38100" dir="2700000" algn="tl">
                      <a:srgbClr val="C0C0C0"/>
                    </a:outerShdw>
                  </a:effectLst>
                  <a:latin typeface="幼圆" pitchFamily="49" charset="-122"/>
                  <a:ea typeface="幼圆" pitchFamily="49" charset="-122"/>
                </a:rPr>
                <a:t>13</a:t>
              </a:r>
              <a:r>
                <a:rPr kumimoji="1" lang="zh-CN" altLang="en-US" sz="2400" dirty="0" smtClean="0">
                  <a:effectLst>
                    <a:outerShdw blurRad="38100" dist="38100" dir="2700000" algn="tl">
                      <a:srgbClr val="C0C0C0"/>
                    </a:outerShdw>
                  </a:effectLst>
                  <a:latin typeface="幼圆" pitchFamily="49" charset="-122"/>
                  <a:ea typeface="幼圆" pitchFamily="49" charset="-122"/>
                </a:rPr>
                <a:t>级 </a:t>
              </a:r>
              <a:r>
                <a:rPr kumimoji="1" lang="en-US" altLang="zh-CN" sz="2400" dirty="0">
                  <a:effectLst>
                    <a:outerShdw blurRad="38100" dist="38100" dir="2700000" algn="tl">
                      <a:srgbClr val="C0C0C0"/>
                    </a:outerShdw>
                  </a:effectLst>
                  <a:latin typeface="幼圆" pitchFamily="49" charset="-122"/>
                  <a:ea typeface="幼圆" pitchFamily="49" charset="-122"/>
                </a:rPr>
                <a:t>… 	</a:t>
              </a:r>
              <a:r>
                <a:rPr kumimoji="1" lang="zh-CN" altLang="en-US" sz="2400" dirty="0">
                  <a:effectLst>
                    <a:outerShdw blurRad="38100" dist="38100" dir="2700000" algn="tl">
                      <a:srgbClr val="C0C0C0"/>
                    </a:outerShdw>
                  </a:effectLst>
                  <a:latin typeface="幼圆" pitchFamily="49" charset="-122"/>
                  <a:ea typeface="幼圆" pitchFamily="49" charset="-122"/>
                </a:rPr>
                <a:t>　</a:t>
              </a:r>
            </a:p>
            <a:p>
              <a:pPr eaLnBrk="0" hangingPunct="0">
                <a:lnSpc>
                  <a:spcPct val="150000"/>
                </a:lnSpc>
                <a:spcBef>
                  <a:spcPct val="20000"/>
                </a:spcBef>
              </a:pPr>
              <a:r>
                <a:rPr kumimoji="1" lang="zh-CN" altLang="en-US" sz="2400" dirty="0">
                  <a:effectLst>
                    <a:outerShdw blurRad="38100" dist="38100" dir="2700000" algn="tl">
                      <a:srgbClr val="C0C0C0"/>
                    </a:outerShdw>
                  </a:effectLst>
                  <a:latin typeface="幼圆" pitchFamily="49" charset="-122"/>
                  <a:ea typeface="幼圆" pitchFamily="49" charset="-122"/>
                </a:rPr>
                <a:t>                 </a:t>
              </a:r>
              <a:r>
                <a:rPr kumimoji="1" lang="en-US" altLang="zh-CN" sz="2400" dirty="0" smtClean="0">
                  <a:effectLst>
                    <a:outerShdw blurRad="38100" dist="38100" dir="2700000" algn="tl">
                      <a:srgbClr val="C0C0C0"/>
                    </a:outerShdw>
                  </a:effectLst>
                  <a:latin typeface="幼圆" pitchFamily="49" charset="-122"/>
                  <a:ea typeface="幼圆" pitchFamily="49" charset="-122"/>
                </a:rPr>
                <a:t>		</a:t>
              </a:r>
              <a:r>
                <a:rPr kumimoji="1" lang="zh-CN" altLang="en-US" sz="2400" dirty="0" smtClean="0">
                  <a:effectLst>
                    <a:outerShdw blurRad="38100" dist="38100" dir="2700000" algn="tl">
                      <a:srgbClr val="C0C0C0"/>
                    </a:outerShdw>
                  </a:effectLst>
                  <a:latin typeface="幼圆" pitchFamily="49" charset="-122"/>
                  <a:ea typeface="幼圆" pitchFamily="49" charset="-122"/>
                </a:rPr>
                <a:t>本科</a:t>
              </a:r>
              <a:r>
                <a:rPr kumimoji="1" lang="zh-CN" altLang="en-US" sz="2400" dirty="0">
                  <a:effectLst>
                    <a:outerShdw blurRad="38100" dist="38100" dir="2700000" algn="tl">
                      <a:srgbClr val="C0C0C0"/>
                    </a:outerShdw>
                  </a:effectLst>
                  <a:latin typeface="幼圆" pitchFamily="49" charset="-122"/>
                  <a:ea typeface="幼圆" pitchFamily="49" charset="-122"/>
                </a:rPr>
                <a:t>	    专科</a:t>
              </a:r>
            </a:p>
            <a:p>
              <a:pPr eaLnBrk="0" hangingPunct="0">
                <a:lnSpc>
                  <a:spcPct val="150000"/>
                </a:lnSpc>
                <a:spcBef>
                  <a:spcPct val="20000"/>
                </a:spcBef>
              </a:pPr>
              <a:r>
                <a:rPr kumimoji="1" lang="zh-CN" altLang="en-US" sz="2400" dirty="0">
                  <a:effectLst>
                    <a:outerShdw blurRad="38100" dist="38100" dir="2700000" algn="tl">
                      <a:srgbClr val="C0C0C0"/>
                    </a:outerShdw>
                  </a:effectLst>
                  <a:latin typeface="幼圆" pitchFamily="49" charset="-122"/>
                  <a:ea typeface="幼圆" pitchFamily="49" charset="-122"/>
                </a:rPr>
                <a:t> 			</a:t>
              </a:r>
              <a:r>
                <a:rPr kumimoji="1" lang="en-US" altLang="zh-CN" sz="2400" dirty="0" smtClean="0">
                  <a:effectLst>
                    <a:outerShdw blurRad="38100" dist="38100" dir="2700000" algn="tl">
                      <a:srgbClr val="C0C0C0"/>
                    </a:outerShdw>
                  </a:effectLst>
                  <a:latin typeface="幼圆" pitchFamily="49" charset="-122"/>
                  <a:ea typeface="幼圆" pitchFamily="49" charset="-122"/>
                </a:rPr>
                <a:t>	</a:t>
              </a:r>
              <a:r>
                <a:rPr kumimoji="1" lang="zh-CN" altLang="en-US" sz="2400" dirty="0" smtClean="0">
                  <a:effectLst>
                    <a:outerShdw blurRad="38100" dist="38100" dir="2700000" algn="tl">
                      <a:srgbClr val="C0C0C0"/>
                    </a:outerShdw>
                  </a:effectLst>
                  <a:latin typeface="幼圆" pitchFamily="49" charset="-122"/>
                  <a:ea typeface="幼圆" pitchFamily="49" charset="-122"/>
                </a:rPr>
                <a:t>张</a:t>
              </a:r>
              <a:r>
                <a:rPr kumimoji="1" lang="zh-CN" altLang="en-US" sz="2400" dirty="0">
                  <a:effectLst>
                    <a:outerShdw blurRad="38100" dist="38100" dir="2700000" algn="tl">
                      <a:srgbClr val="C0C0C0"/>
                    </a:outerShdw>
                  </a:effectLst>
                  <a:latin typeface="幼圆" pitchFamily="49" charset="-122"/>
                  <a:ea typeface="幼圆" pitchFamily="49" charset="-122"/>
                </a:rPr>
                <a:t>三    李四</a:t>
              </a:r>
            </a:p>
          </p:txBody>
        </p:sp>
        <p:grpSp>
          <p:nvGrpSpPr>
            <p:cNvPr id="6" name="Group 16"/>
            <p:cNvGrpSpPr>
              <a:grpSpLocks/>
            </p:cNvGrpSpPr>
            <p:nvPr/>
          </p:nvGrpSpPr>
          <p:grpSpPr bwMode="auto">
            <a:xfrm>
              <a:off x="3154829" y="2225042"/>
              <a:ext cx="3962400" cy="1988820"/>
              <a:chOff x="1920" y="1296"/>
              <a:chExt cx="1968" cy="1440"/>
            </a:xfrm>
          </p:grpSpPr>
          <p:grpSp>
            <p:nvGrpSpPr>
              <p:cNvPr id="7" name="Group 15"/>
              <p:cNvGrpSpPr>
                <a:grpSpLocks/>
              </p:cNvGrpSpPr>
              <p:nvPr/>
            </p:nvGrpSpPr>
            <p:grpSpPr bwMode="auto">
              <a:xfrm>
                <a:off x="1920" y="1296"/>
                <a:ext cx="1104" cy="192"/>
                <a:chOff x="1920" y="1296"/>
                <a:chExt cx="1104" cy="192"/>
              </a:xfrm>
            </p:grpSpPr>
            <p:sp>
              <p:nvSpPr>
                <p:cNvPr id="16" name="Line 4"/>
                <p:cNvSpPr>
                  <a:spLocks noChangeShapeType="1"/>
                </p:cNvSpPr>
                <p:nvPr/>
              </p:nvSpPr>
              <p:spPr bwMode="auto">
                <a:xfrm flipH="1">
                  <a:off x="1920" y="1296"/>
                  <a:ext cx="43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5"/>
                <p:cNvSpPr>
                  <a:spLocks noChangeShapeType="1"/>
                </p:cNvSpPr>
                <p:nvPr/>
              </p:nvSpPr>
              <p:spPr bwMode="auto">
                <a:xfrm>
                  <a:off x="2688" y="1296"/>
                  <a:ext cx="33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Line 6"/>
              <p:cNvSpPr>
                <a:spLocks noChangeShapeType="1"/>
              </p:cNvSpPr>
              <p:nvPr/>
            </p:nvSpPr>
            <p:spPr bwMode="auto">
              <a:xfrm flipH="1">
                <a:off x="2400" y="1728"/>
                <a:ext cx="336"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2832" y="1776"/>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3024" y="1776"/>
                <a:ext cx="192"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3264" y="1680"/>
                <a:ext cx="624"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flipH="1">
                <a:off x="2544" y="2208"/>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072" y="2208"/>
                <a:ext cx="28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flipH="1">
                <a:off x="2160" y="2592"/>
                <a:ext cx="144"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2592" y="2640"/>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155657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319088" y="246063"/>
            <a:ext cx="6094413" cy="504825"/>
          </a:xfrm>
          <a:noFill/>
        </p:spPr>
        <p:txBody>
          <a:bodyPr lIns="0" rIns="0"/>
          <a:lstStyle/>
          <a:p>
            <a:pPr lvl="1">
              <a:lnSpc>
                <a:spcPct val="90000"/>
              </a:lnSpc>
              <a:buFont typeface="Wingdings" pitchFamily="2" charset="2"/>
              <a:buNone/>
            </a:pPr>
            <a:r>
              <a:rPr kumimoji="1" lang="zh-CN" altLang="en-US" sz="3200" b="1" dirty="0" smtClean="0">
                <a:solidFill>
                  <a:schemeClr val="bg1"/>
                </a:solidFill>
                <a:latin typeface="宋体" pitchFamily="2" charset="-122"/>
                <a:ea typeface="宋体" pitchFamily="2" charset="-122"/>
              </a:rPr>
              <a:t>例</a:t>
            </a:r>
            <a:r>
              <a:rPr kumimoji="1" lang="en-US" altLang="zh-CN" sz="3200" b="1" dirty="0" smtClean="0">
                <a:solidFill>
                  <a:schemeClr val="bg1"/>
                </a:solidFill>
                <a:latin typeface="宋体" pitchFamily="2" charset="-122"/>
                <a:ea typeface="宋体" pitchFamily="2" charset="-122"/>
              </a:rPr>
              <a:t>5</a:t>
            </a:r>
            <a:r>
              <a:rPr kumimoji="1" lang="zh-CN" altLang="en-US" sz="3200" b="1" dirty="0" smtClean="0">
                <a:solidFill>
                  <a:schemeClr val="bg1"/>
                </a:solidFill>
                <a:latin typeface="宋体" pitchFamily="2" charset="-122"/>
                <a:ea typeface="宋体" pitchFamily="2" charset="-122"/>
              </a:rPr>
              <a:t>：</a:t>
            </a:r>
            <a:r>
              <a:rPr kumimoji="1" lang="zh-CN" altLang="en-US" sz="3200" b="1" dirty="0">
                <a:solidFill>
                  <a:schemeClr val="bg1"/>
                </a:solidFill>
                <a:latin typeface="宋体" pitchFamily="2" charset="-122"/>
                <a:ea typeface="宋体" pitchFamily="2" charset="-122"/>
              </a:rPr>
              <a:t>多叉路口交通灯管理问题</a:t>
            </a:r>
          </a:p>
        </p:txBody>
      </p:sp>
      <p:grpSp>
        <p:nvGrpSpPr>
          <p:cNvPr id="74755" name="Group 3"/>
          <p:cNvGrpSpPr>
            <a:grpSpLocks/>
          </p:cNvGrpSpPr>
          <p:nvPr/>
        </p:nvGrpSpPr>
        <p:grpSpPr bwMode="auto">
          <a:xfrm>
            <a:off x="4991100" y="1457325"/>
            <a:ext cx="3467100" cy="2647950"/>
            <a:chOff x="1107" y="888"/>
            <a:chExt cx="2184" cy="1668"/>
          </a:xfrm>
        </p:grpSpPr>
        <p:sp>
          <p:nvSpPr>
            <p:cNvPr id="74756" name="Line 4"/>
            <p:cNvSpPr>
              <a:spLocks noChangeShapeType="1"/>
            </p:cNvSpPr>
            <p:nvPr/>
          </p:nvSpPr>
          <p:spPr bwMode="auto">
            <a:xfrm>
              <a:off x="1878" y="955"/>
              <a:ext cx="0" cy="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7" name="Line 5"/>
            <p:cNvSpPr>
              <a:spLocks noChangeShapeType="1"/>
            </p:cNvSpPr>
            <p:nvPr/>
          </p:nvSpPr>
          <p:spPr bwMode="auto">
            <a:xfrm>
              <a:off x="2196" y="963"/>
              <a:ext cx="0" cy="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8" name="Line 6"/>
            <p:cNvSpPr>
              <a:spLocks noChangeShapeType="1"/>
            </p:cNvSpPr>
            <p:nvPr/>
          </p:nvSpPr>
          <p:spPr bwMode="auto">
            <a:xfrm>
              <a:off x="1874" y="1929"/>
              <a:ext cx="0" cy="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9" name="Line 7"/>
            <p:cNvSpPr>
              <a:spLocks noChangeShapeType="1"/>
            </p:cNvSpPr>
            <p:nvPr/>
          </p:nvSpPr>
          <p:spPr bwMode="auto">
            <a:xfrm>
              <a:off x="2192" y="1937"/>
              <a:ext cx="0" cy="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0" name="Line 8"/>
            <p:cNvSpPr>
              <a:spLocks noChangeShapeType="1"/>
            </p:cNvSpPr>
            <p:nvPr/>
          </p:nvSpPr>
          <p:spPr bwMode="auto">
            <a:xfrm flipH="1" flipV="1">
              <a:off x="1256" y="1255"/>
              <a:ext cx="622" cy="2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1" name="Line 9"/>
            <p:cNvSpPr>
              <a:spLocks noChangeShapeType="1"/>
            </p:cNvSpPr>
            <p:nvPr/>
          </p:nvSpPr>
          <p:spPr bwMode="auto">
            <a:xfrm flipH="1" flipV="1">
              <a:off x="1107" y="1596"/>
              <a:ext cx="745" cy="33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2" name="Line 10"/>
            <p:cNvSpPr>
              <a:spLocks noChangeShapeType="1"/>
            </p:cNvSpPr>
            <p:nvPr/>
          </p:nvSpPr>
          <p:spPr bwMode="auto">
            <a:xfrm flipV="1">
              <a:off x="2523" y="1233"/>
              <a:ext cx="555" cy="5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11"/>
            <p:cNvSpPr>
              <a:spLocks noChangeShapeType="1"/>
            </p:cNvSpPr>
            <p:nvPr/>
          </p:nvSpPr>
          <p:spPr bwMode="auto">
            <a:xfrm>
              <a:off x="2545" y="1778"/>
              <a:ext cx="744" cy="3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Line 12"/>
            <p:cNvSpPr>
              <a:spLocks noChangeShapeType="1"/>
            </p:cNvSpPr>
            <p:nvPr/>
          </p:nvSpPr>
          <p:spPr bwMode="auto">
            <a:xfrm>
              <a:off x="2189" y="1933"/>
              <a:ext cx="923" cy="4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5" name="Line 13"/>
            <p:cNvSpPr>
              <a:spLocks noChangeShapeType="1"/>
            </p:cNvSpPr>
            <p:nvPr/>
          </p:nvSpPr>
          <p:spPr bwMode="auto">
            <a:xfrm flipV="1">
              <a:off x="2200" y="1000"/>
              <a:ext cx="578" cy="5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6" name="AutoShape 14"/>
            <p:cNvSpPr>
              <a:spLocks noChangeArrowheads="1"/>
            </p:cNvSpPr>
            <p:nvPr/>
          </p:nvSpPr>
          <p:spPr bwMode="auto">
            <a:xfrm>
              <a:off x="1987" y="1122"/>
              <a:ext cx="92" cy="422"/>
            </a:xfrm>
            <a:prstGeom prst="upArrow">
              <a:avLst>
                <a:gd name="adj1" fmla="val 50000"/>
                <a:gd name="adj2" fmla="val 114674"/>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4767" name="AutoShape 15"/>
            <p:cNvSpPr>
              <a:spLocks noChangeArrowheads="1"/>
            </p:cNvSpPr>
            <p:nvPr/>
          </p:nvSpPr>
          <p:spPr bwMode="auto">
            <a:xfrm rot="-3877650">
              <a:off x="2805" y="1885"/>
              <a:ext cx="92" cy="422"/>
            </a:xfrm>
            <a:prstGeom prst="upArrow">
              <a:avLst>
                <a:gd name="adj1" fmla="val 50000"/>
                <a:gd name="adj2" fmla="val 114674"/>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4768" name="Text Box 16"/>
            <p:cNvSpPr txBox="1">
              <a:spLocks noChangeArrowheads="1"/>
            </p:cNvSpPr>
            <p:nvPr/>
          </p:nvSpPr>
          <p:spPr bwMode="auto">
            <a:xfrm>
              <a:off x="1934" y="888"/>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itchFamily="18" charset="0"/>
                </a:rPr>
                <a:t>C</a:t>
              </a:r>
            </a:p>
          </p:txBody>
        </p:sp>
        <p:sp>
          <p:nvSpPr>
            <p:cNvPr id="74769" name="Text Box 17"/>
            <p:cNvSpPr txBox="1">
              <a:spLocks noChangeArrowheads="1"/>
            </p:cNvSpPr>
            <p:nvPr/>
          </p:nvSpPr>
          <p:spPr bwMode="auto">
            <a:xfrm>
              <a:off x="3077" y="2139"/>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E</a:t>
              </a:r>
            </a:p>
          </p:txBody>
        </p:sp>
        <p:sp>
          <p:nvSpPr>
            <p:cNvPr id="74770" name="Text Box 18"/>
            <p:cNvSpPr txBox="1">
              <a:spLocks noChangeArrowheads="1"/>
            </p:cNvSpPr>
            <p:nvPr/>
          </p:nvSpPr>
          <p:spPr bwMode="auto">
            <a:xfrm>
              <a:off x="2743" y="105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D</a:t>
              </a:r>
            </a:p>
          </p:txBody>
        </p:sp>
        <p:sp>
          <p:nvSpPr>
            <p:cNvPr id="74771" name="Text Box 19"/>
            <p:cNvSpPr txBox="1">
              <a:spLocks noChangeArrowheads="1"/>
            </p:cNvSpPr>
            <p:nvPr/>
          </p:nvSpPr>
          <p:spPr bwMode="auto">
            <a:xfrm>
              <a:off x="1910" y="2306"/>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a:t>
              </a:r>
            </a:p>
          </p:txBody>
        </p:sp>
        <p:sp>
          <p:nvSpPr>
            <p:cNvPr id="74772" name="Text Box 20"/>
            <p:cNvSpPr txBox="1">
              <a:spLocks noChangeArrowheads="1"/>
            </p:cNvSpPr>
            <p:nvPr/>
          </p:nvSpPr>
          <p:spPr bwMode="auto">
            <a:xfrm>
              <a:off x="1120" y="128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B</a:t>
              </a:r>
            </a:p>
          </p:txBody>
        </p:sp>
      </p:grpSp>
      <p:sp>
        <p:nvSpPr>
          <p:cNvPr id="74773" name="Oval 21"/>
          <p:cNvSpPr>
            <a:spLocks noChangeArrowheads="1"/>
          </p:cNvSpPr>
          <p:nvPr/>
        </p:nvSpPr>
        <p:spPr bwMode="auto">
          <a:xfrm>
            <a:off x="2098675" y="2343150"/>
            <a:ext cx="369888" cy="3698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Oval 22"/>
          <p:cNvSpPr>
            <a:spLocks noChangeArrowheads="1"/>
          </p:cNvSpPr>
          <p:nvPr/>
        </p:nvSpPr>
        <p:spPr bwMode="auto">
          <a:xfrm>
            <a:off x="2832100" y="2325688"/>
            <a:ext cx="369888" cy="369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5" name="Oval 23"/>
          <p:cNvSpPr>
            <a:spLocks noChangeArrowheads="1"/>
          </p:cNvSpPr>
          <p:nvPr/>
        </p:nvSpPr>
        <p:spPr bwMode="auto">
          <a:xfrm>
            <a:off x="3652838" y="2325688"/>
            <a:ext cx="369887" cy="369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6" name="Oval 24"/>
          <p:cNvSpPr>
            <a:spLocks noChangeArrowheads="1"/>
          </p:cNvSpPr>
          <p:nvPr/>
        </p:nvSpPr>
        <p:spPr bwMode="auto">
          <a:xfrm>
            <a:off x="1312863" y="3235325"/>
            <a:ext cx="369887" cy="3698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7" name="Oval 25"/>
          <p:cNvSpPr>
            <a:spLocks noChangeArrowheads="1"/>
          </p:cNvSpPr>
          <p:nvPr/>
        </p:nvSpPr>
        <p:spPr bwMode="auto">
          <a:xfrm>
            <a:off x="2049463" y="3235325"/>
            <a:ext cx="369887" cy="36988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8" name="Oval 26"/>
          <p:cNvSpPr>
            <a:spLocks noChangeArrowheads="1"/>
          </p:cNvSpPr>
          <p:nvPr/>
        </p:nvSpPr>
        <p:spPr bwMode="auto">
          <a:xfrm>
            <a:off x="2887663" y="3235325"/>
            <a:ext cx="369887" cy="36988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9" name="Oval 27"/>
          <p:cNvSpPr>
            <a:spLocks noChangeArrowheads="1"/>
          </p:cNvSpPr>
          <p:nvPr/>
        </p:nvSpPr>
        <p:spPr bwMode="auto">
          <a:xfrm>
            <a:off x="2135188" y="4198938"/>
            <a:ext cx="369887" cy="36988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0" name="Oval 28"/>
          <p:cNvSpPr>
            <a:spLocks noChangeArrowheads="1"/>
          </p:cNvSpPr>
          <p:nvPr/>
        </p:nvSpPr>
        <p:spPr bwMode="auto">
          <a:xfrm>
            <a:off x="2870200" y="4198938"/>
            <a:ext cx="369888" cy="36988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1" name="Oval 29"/>
          <p:cNvSpPr>
            <a:spLocks noChangeArrowheads="1"/>
          </p:cNvSpPr>
          <p:nvPr/>
        </p:nvSpPr>
        <p:spPr bwMode="auto">
          <a:xfrm>
            <a:off x="3709988" y="4198938"/>
            <a:ext cx="369887" cy="369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2" name="Oval 30"/>
          <p:cNvSpPr>
            <a:spLocks noChangeArrowheads="1"/>
          </p:cNvSpPr>
          <p:nvPr/>
        </p:nvSpPr>
        <p:spPr bwMode="auto">
          <a:xfrm>
            <a:off x="1352550" y="5022850"/>
            <a:ext cx="369888" cy="36988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3" name="Oval 31"/>
          <p:cNvSpPr>
            <a:spLocks noChangeArrowheads="1"/>
          </p:cNvSpPr>
          <p:nvPr/>
        </p:nvSpPr>
        <p:spPr bwMode="auto">
          <a:xfrm>
            <a:off x="2089150" y="5022850"/>
            <a:ext cx="369888" cy="369888"/>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4" name="Oval 32"/>
          <p:cNvSpPr>
            <a:spLocks noChangeArrowheads="1"/>
          </p:cNvSpPr>
          <p:nvPr/>
        </p:nvSpPr>
        <p:spPr bwMode="auto">
          <a:xfrm>
            <a:off x="2927350" y="5021263"/>
            <a:ext cx="369888" cy="36988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5" name="Oval 33"/>
          <p:cNvSpPr>
            <a:spLocks noChangeArrowheads="1"/>
          </p:cNvSpPr>
          <p:nvPr/>
        </p:nvSpPr>
        <p:spPr bwMode="auto">
          <a:xfrm>
            <a:off x="3786188" y="5068888"/>
            <a:ext cx="369887" cy="369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786" name="Group 34"/>
          <p:cNvGrpSpPr>
            <a:grpSpLocks/>
          </p:cNvGrpSpPr>
          <p:nvPr/>
        </p:nvGrpSpPr>
        <p:grpSpPr bwMode="auto">
          <a:xfrm>
            <a:off x="1484313" y="2562225"/>
            <a:ext cx="1446212" cy="2470150"/>
            <a:chOff x="1367" y="1578"/>
            <a:chExt cx="911" cy="1556"/>
          </a:xfrm>
        </p:grpSpPr>
        <p:sp>
          <p:nvSpPr>
            <p:cNvPr id="74787" name="Line 35"/>
            <p:cNvSpPr>
              <a:spLocks noChangeShapeType="1"/>
            </p:cNvSpPr>
            <p:nvPr/>
          </p:nvSpPr>
          <p:spPr bwMode="auto">
            <a:xfrm flipH="1">
              <a:off x="1367" y="1611"/>
              <a:ext cx="389" cy="15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36"/>
            <p:cNvSpPr>
              <a:spLocks noChangeShapeType="1"/>
            </p:cNvSpPr>
            <p:nvPr/>
          </p:nvSpPr>
          <p:spPr bwMode="auto">
            <a:xfrm>
              <a:off x="1856" y="1656"/>
              <a:ext cx="0" cy="3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9" name="Freeform 37"/>
            <p:cNvSpPr>
              <a:spLocks/>
            </p:cNvSpPr>
            <p:nvPr/>
          </p:nvSpPr>
          <p:spPr bwMode="auto">
            <a:xfrm>
              <a:off x="1945" y="1634"/>
              <a:ext cx="116" cy="1022"/>
            </a:xfrm>
            <a:custGeom>
              <a:avLst/>
              <a:gdLst>
                <a:gd name="T0" fmla="*/ 0 w 116"/>
                <a:gd name="T1" fmla="*/ 0 h 1022"/>
                <a:gd name="T2" fmla="*/ 111 w 116"/>
                <a:gd name="T3" fmla="*/ 244 h 1022"/>
                <a:gd name="T4" fmla="*/ 33 w 116"/>
                <a:gd name="T5" fmla="*/ 1022 h 1022"/>
              </a:gdLst>
              <a:ahLst/>
              <a:cxnLst>
                <a:cxn ang="0">
                  <a:pos x="T0" y="T1"/>
                </a:cxn>
                <a:cxn ang="0">
                  <a:pos x="T2" y="T3"/>
                </a:cxn>
                <a:cxn ang="0">
                  <a:pos x="T4" y="T5"/>
                </a:cxn>
              </a:cxnLst>
              <a:rect l="0" t="0" r="r" b="b"/>
              <a:pathLst>
                <a:path w="116" h="1022">
                  <a:moveTo>
                    <a:pt x="0" y="0"/>
                  </a:moveTo>
                  <a:cubicBezTo>
                    <a:pt x="53" y="37"/>
                    <a:pt x="106" y="74"/>
                    <a:pt x="111" y="244"/>
                  </a:cubicBezTo>
                  <a:cubicBezTo>
                    <a:pt x="116" y="414"/>
                    <a:pt x="7" y="889"/>
                    <a:pt x="33" y="1022"/>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0" name="Line 38"/>
            <p:cNvSpPr>
              <a:spLocks noChangeShapeType="1"/>
            </p:cNvSpPr>
            <p:nvPr/>
          </p:nvSpPr>
          <p:spPr bwMode="auto">
            <a:xfrm>
              <a:off x="1978" y="1578"/>
              <a:ext cx="300" cy="4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91" name="Group 39"/>
          <p:cNvGrpSpPr>
            <a:grpSpLocks/>
          </p:cNvGrpSpPr>
          <p:nvPr/>
        </p:nvGrpSpPr>
        <p:grpSpPr bwMode="auto">
          <a:xfrm>
            <a:off x="1090613" y="1689100"/>
            <a:ext cx="2446337" cy="3413125"/>
            <a:chOff x="1119" y="1028"/>
            <a:chExt cx="1541" cy="2150"/>
          </a:xfrm>
        </p:grpSpPr>
        <p:sp>
          <p:nvSpPr>
            <p:cNvPr id="74792" name="Freeform 40"/>
            <p:cNvSpPr>
              <a:spLocks/>
            </p:cNvSpPr>
            <p:nvPr/>
          </p:nvSpPr>
          <p:spPr bwMode="auto">
            <a:xfrm>
              <a:off x="1119" y="1028"/>
              <a:ext cx="1182" cy="2139"/>
            </a:xfrm>
            <a:custGeom>
              <a:avLst/>
              <a:gdLst>
                <a:gd name="T0" fmla="*/ 1182 w 1182"/>
                <a:gd name="T1" fmla="*/ 428 h 2139"/>
                <a:gd name="T2" fmla="*/ 1015 w 1182"/>
                <a:gd name="T3" fmla="*/ 161 h 2139"/>
                <a:gd name="T4" fmla="*/ 348 w 1182"/>
                <a:gd name="T5" fmla="*/ 106 h 2139"/>
                <a:gd name="T6" fmla="*/ 26 w 1182"/>
                <a:gd name="T7" fmla="*/ 795 h 2139"/>
                <a:gd name="T8" fmla="*/ 193 w 1182"/>
                <a:gd name="T9" fmla="*/ 2139 h 2139"/>
              </a:gdLst>
              <a:ahLst/>
              <a:cxnLst>
                <a:cxn ang="0">
                  <a:pos x="T0" y="T1"/>
                </a:cxn>
                <a:cxn ang="0">
                  <a:pos x="T2" y="T3"/>
                </a:cxn>
                <a:cxn ang="0">
                  <a:pos x="T4" y="T5"/>
                </a:cxn>
                <a:cxn ang="0">
                  <a:pos x="T6" y="T7"/>
                </a:cxn>
                <a:cxn ang="0">
                  <a:pos x="T8" y="T9"/>
                </a:cxn>
              </a:cxnLst>
              <a:rect l="0" t="0" r="r" b="b"/>
              <a:pathLst>
                <a:path w="1182" h="2139">
                  <a:moveTo>
                    <a:pt x="1182" y="428"/>
                  </a:moveTo>
                  <a:cubicBezTo>
                    <a:pt x="1168" y="321"/>
                    <a:pt x="1154" y="215"/>
                    <a:pt x="1015" y="161"/>
                  </a:cubicBezTo>
                  <a:cubicBezTo>
                    <a:pt x="876" y="107"/>
                    <a:pt x="513" y="0"/>
                    <a:pt x="348" y="106"/>
                  </a:cubicBezTo>
                  <a:cubicBezTo>
                    <a:pt x="183" y="212"/>
                    <a:pt x="52" y="456"/>
                    <a:pt x="26" y="795"/>
                  </a:cubicBezTo>
                  <a:cubicBezTo>
                    <a:pt x="0" y="1134"/>
                    <a:pt x="96" y="1636"/>
                    <a:pt x="193" y="2139"/>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3" name="Line 41"/>
            <p:cNvSpPr>
              <a:spLocks noChangeShapeType="1"/>
            </p:cNvSpPr>
            <p:nvPr/>
          </p:nvSpPr>
          <p:spPr bwMode="auto">
            <a:xfrm>
              <a:off x="2334" y="1667"/>
              <a:ext cx="11" cy="33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4" name="Freeform 42"/>
            <p:cNvSpPr>
              <a:spLocks/>
            </p:cNvSpPr>
            <p:nvPr/>
          </p:nvSpPr>
          <p:spPr bwMode="auto">
            <a:xfrm>
              <a:off x="2445" y="1578"/>
              <a:ext cx="215" cy="1122"/>
            </a:xfrm>
            <a:custGeom>
              <a:avLst/>
              <a:gdLst>
                <a:gd name="T0" fmla="*/ 0 w 215"/>
                <a:gd name="T1" fmla="*/ 0 h 1122"/>
                <a:gd name="T2" fmla="*/ 211 w 215"/>
                <a:gd name="T3" fmla="*/ 433 h 1122"/>
                <a:gd name="T4" fmla="*/ 22 w 215"/>
                <a:gd name="T5" fmla="*/ 1122 h 1122"/>
              </a:gdLst>
              <a:ahLst/>
              <a:cxnLst>
                <a:cxn ang="0">
                  <a:pos x="T0" y="T1"/>
                </a:cxn>
                <a:cxn ang="0">
                  <a:pos x="T2" y="T3"/>
                </a:cxn>
                <a:cxn ang="0">
                  <a:pos x="T4" y="T5"/>
                </a:cxn>
              </a:cxnLst>
              <a:rect l="0" t="0" r="r" b="b"/>
              <a:pathLst>
                <a:path w="215" h="1122">
                  <a:moveTo>
                    <a:pt x="0" y="0"/>
                  </a:moveTo>
                  <a:cubicBezTo>
                    <a:pt x="103" y="123"/>
                    <a:pt x="207" y="246"/>
                    <a:pt x="211" y="433"/>
                  </a:cubicBezTo>
                  <a:cubicBezTo>
                    <a:pt x="215" y="620"/>
                    <a:pt x="24" y="1011"/>
                    <a:pt x="22" y="1122"/>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5" name="Line 43"/>
            <p:cNvSpPr>
              <a:spLocks noChangeShapeType="1"/>
            </p:cNvSpPr>
            <p:nvPr/>
          </p:nvSpPr>
          <p:spPr bwMode="auto">
            <a:xfrm flipH="1">
              <a:off x="1989" y="1634"/>
              <a:ext cx="256" cy="105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6" name="Line 44"/>
            <p:cNvSpPr>
              <a:spLocks noChangeShapeType="1"/>
            </p:cNvSpPr>
            <p:nvPr/>
          </p:nvSpPr>
          <p:spPr bwMode="auto">
            <a:xfrm flipH="1">
              <a:off x="1945" y="1656"/>
              <a:ext cx="322" cy="15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97" name="Group 45"/>
          <p:cNvGrpSpPr>
            <a:grpSpLocks/>
          </p:cNvGrpSpPr>
          <p:nvPr/>
        </p:nvGrpSpPr>
        <p:grpSpPr bwMode="auto">
          <a:xfrm>
            <a:off x="931863" y="1438275"/>
            <a:ext cx="4210050" cy="4551363"/>
            <a:chOff x="1019" y="870"/>
            <a:chExt cx="2652" cy="2867"/>
          </a:xfrm>
        </p:grpSpPr>
        <p:sp>
          <p:nvSpPr>
            <p:cNvPr id="74798" name="Freeform 46"/>
            <p:cNvSpPr>
              <a:spLocks/>
            </p:cNvSpPr>
            <p:nvPr/>
          </p:nvSpPr>
          <p:spPr bwMode="auto">
            <a:xfrm>
              <a:off x="1019" y="870"/>
              <a:ext cx="1748" cy="2498"/>
            </a:xfrm>
            <a:custGeom>
              <a:avLst/>
              <a:gdLst>
                <a:gd name="T0" fmla="*/ 1748 w 1748"/>
                <a:gd name="T1" fmla="*/ 586 h 2498"/>
                <a:gd name="T2" fmla="*/ 1526 w 1748"/>
                <a:gd name="T3" fmla="*/ 264 h 2498"/>
                <a:gd name="T4" fmla="*/ 904 w 1748"/>
                <a:gd name="T5" fmla="*/ 30 h 2498"/>
                <a:gd name="T6" fmla="*/ 215 w 1748"/>
                <a:gd name="T7" fmla="*/ 141 h 2498"/>
                <a:gd name="T8" fmla="*/ 4 w 1748"/>
                <a:gd name="T9" fmla="*/ 875 h 2498"/>
                <a:gd name="T10" fmla="*/ 193 w 1748"/>
                <a:gd name="T11" fmla="*/ 2252 h 2498"/>
                <a:gd name="T12" fmla="*/ 281 w 1748"/>
                <a:gd name="T13" fmla="*/ 2352 h 2498"/>
              </a:gdLst>
              <a:ahLst/>
              <a:cxnLst>
                <a:cxn ang="0">
                  <a:pos x="T0" y="T1"/>
                </a:cxn>
                <a:cxn ang="0">
                  <a:pos x="T2" y="T3"/>
                </a:cxn>
                <a:cxn ang="0">
                  <a:pos x="T4" y="T5"/>
                </a:cxn>
                <a:cxn ang="0">
                  <a:pos x="T6" y="T7"/>
                </a:cxn>
                <a:cxn ang="0">
                  <a:pos x="T8" y="T9"/>
                </a:cxn>
                <a:cxn ang="0">
                  <a:pos x="T10" y="T11"/>
                </a:cxn>
                <a:cxn ang="0">
                  <a:pos x="T12" y="T13"/>
                </a:cxn>
              </a:cxnLst>
              <a:rect l="0" t="0" r="r" b="b"/>
              <a:pathLst>
                <a:path w="1748" h="2498">
                  <a:moveTo>
                    <a:pt x="1748" y="586"/>
                  </a:moveTo>
                  <a:cubicBezTo>
                    <a:pt x="1707" y="471"/>
                    <a:pt x="1667" y="357"/>
                    <a:pt x="1526" y="264"/>
                  </a:cubicBezTo>
                  <a:cubicBezTo>
                    <a:pt x="1385" y="171"/>
                    <a:pt x="1122" y="50"/>
                    <a:pt x="904" y="30"/>
                  </a:cubicBezTo>
                  <a:cubicBezTo>
                    <a:pt x="686" y="10"/>
                    <a:pt x="365" y="0"/>
                    <a:pt x="215" y="141"/>
                  </a:cubicBezTo>
                  <a:cubicBezTo>
                    <a:pt x="65" y="282"/>
                    <a:pt x="8" y="523"/>
                    <a:pt x="4" y="875"/>
                  </a:cubicBezTo>
                  <a:cubicBezTo>
                    <a:pt x="0" y="1227"/>
                    <a:pt x="147" y="2006"/>
                    <a:pt x="193" y="2252"/>
                  </a:cubicBezTo>
                  <a:cubicBezTo>
                    <a:pt x="239" y="2498"/>
                    <a:pt x="260" y="2425"/>
                    <a:pt x="281" y="2352"/>
                  </a:cubicBezTo>
                </a:path>
              </a:pathLst>
            </a:custGeom>
            <a:noFill/>
            <a:ln w="381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9" name="Line 47"/>
            <p:cNvSpPr>
              <a:spLocks noChangeShapeType="1"/>
            </p:cNvSpPr>
            <p:nvPr/>
          </p:nvSpPr>
          <p:spPr bwMode="auto">
            <a:xfrm flipH="1">
              <a:off x="2489" y="1667"/>
              <a:ext cx="345" cy="1555"/>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0" name="Freeform 48"/>
            <p:cNvSpPr>
              <a:spLocks/>
            </p:cNvSpPr>
            <p:nvPr/>
          </p:nvSpPr>
          <p:spPr bwMode="auto">
            <a:xfrm>
              <a:off x="1900" y="1556"/>
              <a:ext cx="1771" cy="2181"/>
            </a:xfrm>
            <a:custGeom>
              <a:avLst/>
              <a:gdLst>
                <a:gd name="T0" fmla="*/ 1056 w 1771"/>
                <a:gd name="T1" fmla="*/ 0 h 2181"/>
                <a:gd name="T2" fmla="*/ 1545 w 1771"/>
                <a:gd name="T3" fmla="*/ 355 h 2181"/>
                <a:gd name="T4" fmla="*/ 1567 w 1771"/>
                <a:gd name="T5" fmla="*/ 1877 h 2181"/>
                <a:gd name="T6" fmla="*/ 323 w 1771"/>
                <a:gd name="T7" fmla="*/ 2166 h 2181"/>
                <a:gd name="T8" fmla="*/ 0 w 1771"/>
                <a:gd name="T9" fmla="*/ 1789 h 2181"/>
              </a:gdLst>
              <a:ahLst/>
              <a:cxnLst>
                <a:cxn ang="0">
                  <a:pos x="T0" y="T1"/>
                </a:cxn>
                <a:cxn ang="0">
                  <a:pos x="T2" y="T3"/>
                </a:cxn>
                <a:cxn ang="0">
                  <a:pos x="T4" y="T5"/>
                </a:cxn>
                <a:cxn ang="0">
                  <a:pos x="T6" y="T7"/>
                </a:cxn>
                <a:cxn ang="0">
                  <a:pos x="T8" y="T9"/>
                </a:cxn>
              </a:cxnLst>
              <a:rect l="0" t="0" r="r" b="b"/>
              <a:pathLst>
                <a:path w="1771" h="2181">
                  <a:moveTo>
                    <a:pt x="1056" y="0"/>
                  </a:moveTo>
                  <a:cubicBezTo>
                    <a:pt x="1258" y="21"/>
                    <a:pt x="1460" y="42"/>
                    <a:pt x="1545" y="355"/>
                  </a:cubicBezTo>
                  <a:cubicBezTo>
                    <a:pt x="1630" y="668"/>
                    <a:pt x="1771" y="1575"/>
                    <a:pt x="1567" y="1877"/>
                  </a:cubicBezTo>
                  <a:cubicBezTo>
                    <a:pt x="1363" y="2179"/>
                    <a:pt x="584" y="2181"/>
                    <a:pt x="323" y="2166"/>
                  </a:cubicBezTo>
                  <a:cubicBezTo>
                    <a:pt x="62" y="2151"/>
                    <a:pt x="35" y="1894"/>
                    <a:pt x="0" y="1789"/>
                  </a:cubicBezTo>
                </a:path>
              </a:pathLst>
            </a:custGeom>
            <a:noFill/>
            <a:ln w="381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01" name="Group 49"/>
          <p:cNvGrpSpPr>
            <a:grpSpLocks/>
          </p:cNvGrpSpPr>
          <p:nvPr/>
        </p:nvGrpSpPr>
        <p:grpSpPr bwMode="auto">
          <a:xfrm>
            <a:off x="1919288" y="3562350"/>
            <a:ext cx="1135062" cy="1574800"/>
            <a:chOff x="1641" y="2208"/>
            <a:chExt cx="715" cy="992"/>
          </a:xfrm>
        </p:grpSpPr>
        <p:sp>
          <p:nvSpPr>
            <p:cNvPr id="74802" name="Line 50"/>
            <p:cNvSpPr>
              <a:spLocks noChangeShapeType="1"/>
            </p:cNvSpPr>
            <p:nvPr/>
          </p:nvSpPr>
          <p:spPr bwMode="auto">
            <a:xfrm>
              <a:off x="1920" y="2208"/>
              <a:ext cx="436" cy="40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3" name="Freeform 51"/>
            <p:cNvSpPr>
              <a:spLocks/>
            </p:cNvSpPr>
            <p:nvPr/>
          </p:nvSpPr>
          <p:spPr bwMode="auto">
            <a:xfrm>
              <a:off x="1641" y="2211"/>
              <a:ext cx="148" cy="989"/>
            </a:xfrm>
            <a:custGeom>
              <a:avLst/>
              <a:gdLst>
                <a:gd name="T0" fmla="*/ 148 w 148"/>
                <a:gd name="T1" fmla="*/ 0 h 989"/>
                <a:gd name="T2" fmla="*/ 4 w 148"/>
                <a:gd name="T3" fmla="*/ 223 h 989"/>
                <a:gd name="T4" fmla="*/ 126 w 148"/>
                <a:gd name="T5" fmla="*/ 989 h 989"/>
              </a:gdLst>
              <a:ahLst/>
              <a:cxnLst>
                <a:cxn ang="0">
                  <a:pos x="T0" y="T1"/>
                </a:cxn>
                <a:cxn ang="0">
                  <a:pos x="T2" y="T3"/>
                </a:cxn>
                <a:cxn ang="0">
                  <a:pos x="T4" y="T5"/>
                </a:cxn>
              </a:cxnLst>
              <a:rect l="0" t="0" r="r" b="b"/>
              <a:pathLst>
                <a:path w="148" h="989">
                  <a:moveTo>
                    <a:pt x="148" y="0"/>
                  </a:moveTo>
                  <a:cubicBezTo>
                    <a:pt x="78" y="29"/>
                    <a:pt x="8" y="58"/>
                    <a:pt x="4" y="223"/>
                  </a:cubicBezTo>
                  <a:cubicBezTo>
                    <a:pt x="0" y="388"/>
                    <a:pt x="109" y="865"/>
                    <a:pt x="126" y="989"/>
                  </a:cubicBezTo>
                </a:path>
              </a:pathLst>
            </a:custGeom>
            <a:noFill/>
            <a:ln w="381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04" name="Group 52"/>
          <p:cNvGrpSpPr>
            <a:grpSpLocks/>
          </p:cNvGrpSpPr>
          <p:nvPr/>
        </p:nvGrpSpPr>
        <p:grpSpPr bwMode="auto">
          <a:xfrm>
            <a:off x="2243138" y="4502150"/>
            <a:ext cx="776287" cy="600075"/>
            <a:chOff x="1845" y="2800"/>
            <a:chExt cx="489" cy="378"/>
          </a:xfrm>
        </p:grpSpPr>
        <p:sp>
          <p:nvSpPr>
            <p:cNvPr id="74805" name="Line 53"/>
            <p:cNvSpPr>
              <a:spLocks noChangeShapeType="1"/>
            </p:cNvSpPr>
            <p:nvPr/>
          </p:nvSpPr>
          <p:spPr bwMode="auto">
            <a:xfrm>
              <a:off x="1845" y="2834"/>
              <a:ext cx="0" cy="311"/>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6" name="Line 54"/>
            <p:cNvSpPr>
              <a:spLocks noChangeShapeType="1"/>
            </p:cNvSpPr>
            <p:nvPr/>
          </p:nvSpPr>
          <p:spPr bwMode="auto">
            <a:xfrm>
              <a:off x="1956" y="2800"/>
              <a:ext cx="378" cy="378"/>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807" name="Line 55"/>
          <p:cNvSpPr>
            <a:spLocks noChangeShapeType="1"/>
          </p:cNvSpPr>
          <p:nvPr/>
        </p:nvSpPr>
        <p:spPr bwMode="auto">
          <a:xfrm>
            <a:off x="3089275" y="4556125"/>
            <a:ext cx="0" cy="5111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808" name="Group 56"/>
          <p:cNvGrpSpPr>
            <a:grpSpLocks/>
          </p:cNvGrpSpPr>
          <p:nvPr/>
        </p:nvGrpSpPr>
        <p:grpSpPr bwMode="auto">
          <a:xfrm>
            <a:off x="2278063" y="3497263"/>
            <a:ext cx="1192212" cy="1781175"/>
            <a:chOff x="1867" y="2167"/>
            <a:chExt cx="751" cy="1122"/>
          </a:xfrm>
        </p:grpSpPr>
        <p:sp>
          <p:nvSpPr>
            <p:cNvPr id="74809" name="Line 57"/>
            <p:cNvSpPr>
              <a:spLocks noChangeShapeType="1"/>
            </p:cNvSpPr>
            <p:nvPr/>
          </p:nvSpPr>
          <p:spPr bwMode="auto">
            <a:xfrm flipV="1">
              <a:off x="1867" y="2222"/>
              <a:ext cx="511" cy="378"/>
            </a:xfrm>
            <a:prstGeom prst="line">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0" name="Freeform 58"/>
            <p:cNvSpPr>
              <a:spLocks/>
            </p:cNvSpPr>
            <p:nvPr/>
          </p:nvSpPr>
          <p:spPr bwMode="auto">
            <a:xfrm>
              <a:off x="2434" y="2167"/>
              <a:ext cx="184" cy="1089"/>
            </a:xfrm>
            <a:custGeom>
              <a:avLst/>
              <a:gdLst>
                <a:gd name="T0" fmla="*/ 0 w 184"/>
                <a:gd name="T1" fmla="*/ 0 h 1089"/>
                <a:gd name="T2" fmla="*/ 133 w 184"/>
                <a:gd name="T3" fmla="*/ 222 h 1089"/>
                <a:gd name="T4" fmla="*/ 167 w 184"/>
                <a:gd name="T5" fmla="*/ 933 h 1089"/>
                <a:gd name="T6" fmla="*/ 33 w 184"/>
                <a:gd name="T7" fmla="*/ 1089 h 1089"/>
              </a:gdLst>
              <a:ahLst/>
              <a:cxnLst>
                <a:cxn ang="0">
                  <a:pos x="T0" y="T1"/>
                </a:cxn>
                <a:cxn ang="0">
                  <a:pos x="T2" y="T3"/>
                </a:cxn>
                <a:cxn ang="0">
                  <a:pos x="T4" y="T5"/>
                </a:cxn>
                <a:cxn ang="0">
                  <a:pos x="T6" y="T7"/>
                </a:cxn>
              </a:cxnLst>
              <a:rect l="0" t="0" r="r" b="b"/>
              <a:pathLst>
                <a:path w="184" h="1089">
                  <a:moveTo>
                    <a:pt x="0" y="0"/>
                  </a:moveTo>
                  <a:cubicBezTo>
                    <a:pt x="52" y="33"/>
                    <a:pt x="105" y="67"/>
                    <a:pt x="133" y="222"/>
                  </a:cubicBezTo>
                  <a:cubicBezTo>
                    <a:pt x="161" y="377"/>
                    <a:pt x="184" y="789"/>
                    <a:pt x="167" y="933"/>
                  </a:cubicBezTo>
                  <a:cubicBezTo>
                    <a:pt x="150" y="1077"/>
                    <a:pt x="64" y="1067"/>
                    <a:pt x="33" y="1089"/>
                  </a:cubicBezTo>
                </a:path>
              </a:pathLst>
            </a:custGeom>
            <a:noFill/>
            <a:ln w="38100" cmpd="sng">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1" name="Line 59"/>
            <p:cNvSpPr>
              <a:spLocks noChangeShapeType="1"/>
            </p:cNvSpPr>
            <p:nvPr/>
          </p:nvSpPr>
          <p:spPr bwMode="auto">
            <a:xfrm flipH="1">
              <a:off x="1934" y="2189"/>
              <a:ext cx="378" cy="1100"/>
            </a:xfrm>
            <a:prstGeom prst="line">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12" name="Group 60"/>
          <p:cNvGrpSpPr>
            <a:grpSpLocks/>
          </p:cNvGrpSpPr>
          <p:nvPr/>
        </p:nvGrpSpPr>
        <p:grpSpPr bwMode="auto">
          <a:xfrm>
            <a:off x="1250950" y="1989138"/>
            <a:ext cx="2941638" cy="3444875"/>
            <a:chOff x="553" y="1061"/>
            <a:chExt cx="1853" cy="2170"/>
          </a:xfrm>
        </p:grpSpPr>
        <p:sp>
          <p:nvSpPr>
            <p:cNvPr id="74813" name="Text Box 61"/>
            <p:cNvSpPr txBox="1">
              <a:spLocks noChangeArrowheads="1"/>
            </p:cNvSpPr>
            <p:nvPr/>
          </p:nvSpPr>
          <p:spPr bwMode="auto">
            <a:xfrm>
              <a:off x="1042" y="1061"/>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AB</a:t>
              </a:r>
            </a:p>
          </p:txBody>
        </p:sp>
        <p:sp>
          <p:nvSpPr>
            <p:cNvPr id="74814" name="Text Box 62"/>
            <p:cNvSpPr txBox="1">
              <a:spLocks noChangeArrowheads="1"/>
            </p:cNvSpPr>
            <p:nvPr/>
          </p:nvSpPr>
          <p:spPr bwMode="auto">
            <a:xfrm>
              <a:off x="1531" y="1072"/>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AC</a:t>
              </a:r>
            </a:p>
          </p:txBody>
        </p:sp>
        <p:sp>
          <p:nvSpPr>
            <p:cNvPr id="74815" name="Text Box 63"/>
            <p:cNvSpPr txBox="1">
              <a:spLocks noChangeArrowheads="1"/>
            </p:cNvSpPr>
            <p:nvPr/>
          </p:nvSpPr>
          <p:spPr bwMode="auto">
            <a:xfrm>
              <a:off x="2009" y="1072"/>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AD</a:t>
              </a:r>
            </a:p>
          </p:txBody>
        </p:sp>
        <p:sp>
          <p:nvSpPr>
            <p:cNvPr id="74816" name="Text Box 64"/>
            <p:cNvSpPr txBox="1">
              <a:spLocks noChangeArrowheads="1"/>
            </p:cNvSpPr>
            <p:nvPr/>
          </p:nvSpPr>
          <p:spPr bwMode="auto">
            <a:xfrm>
              <a:off x="553" y="1628"/>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BA</a:t>
              </a:r>
            </a:p>
          </p:txBody>
        </p:sp>
        <p:sp>
          <p:nvSpPr>
            <p:cNvPr id="74817" name="Text Box 65"/>
            <p:cNvSpPr txBox="1">
              <a:spLocks noChangeArrowheads="1"/>
            </p:cNvSpPr>
            <p:nvPr/>
          </p:nvSpPr>
          <p:spPr bwMode="auto">
            <a:xfrm>
              <a:off x="1009" y="1628"/>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BC</a:t>
              </a:r>
            </a:p>
          </p:txBody>
        </p:sp>
        <p:sp>
          <p:nvSpPr>
            <p:cNvPr id="74818" name="Text Box 66"/>
            <p:cNvSpPr txBox="1">
              <a:spLocks noChangeArrowheads="1"/>
            </p:cNvSpPr>
            <p:nvPr/>
          </p:nvSpPr>
          <p:spPr bwMode="auto">
            <a:xfrm>
              <a:off x="1542" y="1628"/>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BD</a:t>
              </a:r>
            </a:p>
          </p:txBody>
        </p:sp>
        <p:sp>
          <p:nvSpPr>
            <p:cNvPr id="74819" name="Text Box 67"/>
            <p:cNvSpPr txBox="1">
              <a:spLocks noChangeArrowheads="1"/>
            </p:cNvSpPr>
            <p:nvPr/>
          </p:nvSpPr>
          <p:spPr bwMode="auto">
            <a:xfrm>
              <a:off x="1064" y="2250"/>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DA</a:t>
              </a:r>
            </a:p>
          </p:txBody>
        </p:sp>
        <p:sp>
          <p:nvSpPr>
            <p:cNvPr id="74820" name="Text Box 68"/>
            <p:cNvSpPr txBox="1">
              <a:spLocks noChangeArrowheads="1"/>
            </p:cNvSpPr>
            <p:nvPr/>
          </p:nvSpPr>
          <p:spPr bwMode="auto">
            <a:xfrm>
              <a:off x="1509" y="2250"/>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DB</a:t>
              </a:r>
            </a:p>
          </p:txBody>
        </p:sp>
        <p:sp>
          <p:nvSpPr>
            <p:cNvPr id="74821" name="Text Box 69"/>
            <p:cNvSpPr txBox="1">
              <a:spLocks noChangeArrowheads="1"/>
            </p:cNvSpPr>
            <p:nvPr/>
          </p:nvSpPr>
          <p:spPr bwMode="auto">
            <a:xfrm>
              <a:off x="2053" y="2250"/>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DC</a:t>
              </a:r>
            </a:p>
          </p:txBody>
        </p:sp>
        <p:sp>
          <p:nvSpPr>
            <p:cNvPr id="74822" name="Text Box 70"/>
            <p:cNvSpPr txBox="1">
              <a:spLocks noChangeArrowheads="1"/>
            </p:cNvSpPr>
            <p:nvPr/>
          </p:nvSpPr>
          <p:spPr bwMode="auto">
            <a:xfrm>
              <a:off x="564" y="2761"/>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EA</a:t>
              </a:r>
            </a:p>
          </p:txBody>
        </p:sp>
        <p:sp>
          <p:nvSpPr>
            <p:cNvPr id="74823" name="Text Box 71"/>
            <p:cNvSpPr txBox="1">
              <a:spLocks noChangeArrowheads="1"/>
            </p:cNvSpPr>
            <p:nvPr/>
          </p:nvSpPr>
          <p:spPr bwMode="auto">
            <a:xfrm>
              <a:off x="1042" y="2761"/>
              <a:ext cx="3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EB</a:t>
              </a:r>
            </a:p>
          </p:txBody>
        </p:sp>
        <p:sp>
          <p:nvSpPr>
            <p:cNvPr id="74824" name="Text Box 72"/>
            <p:cNvSpPr txBox="1">
              <a:spLocks noChangeArrowheads="1"/>
            </p:cNvSpPr>
            <p:nvPr/>
          </p:nvSpPr>
          <p:spPr bwMode="auto">
            <a:xfrm>
              <a:off x="1542" y="2772"/>
              <a:ext cx="3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EC</a:t>
              </a:r>
            </a:p>
          </p:txBody>
        </p:sp>
        <p:sp>
          <p:nvSpPr>
            <p:cNvPr id="74825" name="Text Box 73"/>
            <p:cNvSpPr txBox="1">
              <a:spLocks noChangeArrowheads="1"/>
            </p:cNvSpPr>
            <p:nvPr/>
          </p:nvSpPr>
          <p:spPr bwMode="auto">
            <a:xfrm>
              <a:off x="2076" y="2772"/>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ED</a:t>
              </a:r>
            </a:p>
          </p:txBody>
        </p:sp>
        <p:sp>
          <p:nvSpPr>
            <p:cNvPr id="74826" name="Oval 74"/>
            <p:cNvSpPr>
              <a:spLocks noChangeArrowheads="1"/>
            </p:cNvSpPr>
            <p:nvPr/>
          </p:nvSpPr>
          <p:spPr bwMode="auto">
            <a:xfrm>
              <a:off x="1085" y="1281"/>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7" name="Oval 75"/>
            <p:cNvSpPr>
              <a:spLocks noChangeArrowheads="1"/>
            </p:cNvSpPr>
            <p:nvPr/>
          </p:nvSpPr>
          <p:spPr bwMode="auto">
            <a:xfrm>
              <a:off x="1548" y="1281"/>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8" name="Oval 76"/>
            <p:cNvSpPr>
              <a:spLocks noChangeArrowheads="1"/>
            </p:cNvSpPr>
            <p:nvPr/>
          </p:nvSpPr>
          <p:spPr bwMode="auto">
            <a:xfrm>
              <a:off x="2077" y="1281"/>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9" name="Oval 77"/>
            <p:cNvSpPr>
              <a:spLocks noChangeArrowheads="1"/>
            </p:cNvSpPr>
            <p:nvPr/>
          </p:nvSpPr>
          <p:spPr bwMode="auto">
            <a:xfrm>
              <a:off x="592" y="1843"/>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0" name="Oval 78"/>
            <p:cNvSpPr>
              <a:spLocks noChangeArrowheads="1"/>
            </p:cNvSpPr>
            <p:nvPr/>
          </p:nvSpPr>
          <p:spPr bwMode="auto">
            <a:xfrm>
              <a:off x="1055" y="1843"/>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1" name="Oval 79"/>
            <p:cNvSpPr>
              <a:spLocks noChangeArrowheads="1"/>
            </p:cNvSpPr>
            <p:nvPr/>
          </p:nvSpPr>
          <p:spPr bwMode="auto">
            <a:xfrm>
              <a:off x="1584" y="1843"/>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2" name="Oval 80"/>
            <p:cNvSpPr>
              <a:spLocks noChangeArrowheads="1"/>
            </p:cNvSpPr>
            <p:nvPr/>
          </p:nvSpPr>
          <p:spPr bwMode="auto">
            <a:xfrm>
              <a:off x="1110" y="2450"/>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3" name="Oval 81"/>
            <p:cNvSpPr>
              <a:spLocks noChangeArrowheads="1"/>
            </p:cNvSpPr>
            <p:nvPr/>
          </p:nvSpPr>
          <p:spPr bwMode="auto">
            <a:xfrm>
              <a:off x="1573" y="2450"/>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4" name="Oval 82"/>
            <p:cNvSpPr>
              <a:spLocks noChangeArrowheads="1"/>
            </p:cNvSpPr>
            <p:nvPr/>
          </p:nvSpPr>
          <p:spPr bwMode="auto">
            <a:xfrm>
              <a:off x="2102" y="2450"/>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5" name="Oval 83"/>
            <p:cNvSpPr>
              <a:spLocks noChangeArrowheads="1"/>
            </p:cNvSpPr>
            <p:nvPr/>
          </p:nvSpPr>
          <p:spPr bwMode="auto">
            <a:xfrm>
              <a:off x="617" y="2980"/>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6" name="Oval 84"/>
            <p:cNvSpPr>
              <a:spLocks noChangeArrowheads="1"/>
            </p:cNvSpPr>
            <p:nvPr/>
          </p:nvSpPr>
          <p:spPr bwMode="auto">
            <a:xfrm>
              <a:off x="1080" y="2980"/>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7" name="Oval 85"/>
            <p:cNvSpPr>
              <a:spLocks noChangeArrowheads="1"/>
            </p:cNvSpPr>
            <p:nvPr/>
          </p:nvSpPr>
          <p:spPr bwMode="auto">
            <a:xfrm>
              <a:off x="1609" y="2980"/>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8" name="Oval 86"/>
            <p:cNvSpPr>
              <a:spLocks noChangeArrowheads="1"/>
            </p:cNvSpPr>
            <p:nvPr/>
          </p:nvSpPr>
          <p:spPr bwMode="auto">
            <a:xfrm>
              <a:off x="2149" y="2998"/>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45" name="Group 93"/>
          <p:cNvGrpSpPr>
            <a:grpSpLocks/>
          </p:cNvGrpSpPr>
          <p:nvPr/>
        </p:nvGrpSpPr>
        <p:grpSpPr bwMode="auto">
          <a:xfrm>
            <a:off x="5483225" y="0"/>
            <a:ext cx="2139950" cy="914400"/>
            <a:chOff x="3426" y="0"/>
            <a:chExt cx="1348" cy="576"/>
          </a:xfrm>
        </p:grpSpPr>
        <p:sp>
          <p:nvSpPr>
            <p:cNvPr id="74840" name="AutoShape 88"/>
            <p:cNvSpPr>
              <a:spLocks noChangeArrowheads="1"/>
            </p:cNvSpPr>
            <p:nvPr/>
          </p:nvSpPr>
          <p:spPr bwMode="auto">
            <a:xfrm>
              <a:off x="3869" y="0"/>
              <a:ext cx="905" cy="576"/>
            </a:xfrm>
            <a:prstGeom prst="irregularSeal1">
              <a:avLst/>
            </a:prstGeom>
            <a:solidFill>
              <a:schemeClr val="bg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ea typeface="隶书" pitchFamily="49" charset="-122"/>
                </a:rPr>
                <a:t>图</a:t>
              </a:r>
              <a:endParaRPr kumimoji="1" lang="zh-CN" altLang="en-US" sz="2400" b="1">
                <a:latin typeface="Times New Roman" pitchFamily="18" charset="0"/>
              </a:endParaRPr>
            </a:p>
          </p:txBody>
        </p:sp>
        <p:sp>
          <p:nvSpPr>
            <p:cNvPr id="74841" name="Line 89"/>
            <p:cNvSpPr>
              <a:spLocks noChangeShapeType="1"/>
            </p:cNvSpPr>
            <p:nvPr/>
          </p:nvSpPr>
          <p:spPr bwMode="auto">
            <a:xfrm flipV="1">
              <a:off x="3426" y="338"/>
              <a:ext cx="526" cy="18"/>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42" name="Group 90"/>
          <p:cNvGrpSpPr>
            <a:grpSpLocks/>
          </p:cNvGrpSpPr>
          <p:nvPr/>
        </p:nvGrpSpPr>
        <p:grpSpPr bwMode="auto">
          <a:xfrm>
            <a:off x="5334000" y="2219325"/>
            <a:ext cx="1219200" cy="1676400"/>
            <a:chOff x="3792" y="1488"/>
            <a:chExt cx="768" cy="1056"/>
          </a:xfrm>
        </p:grpSpPr>
        <p:sp>
          <p:nvSpPr>
            <p:cNvPr id="74843" name="Line 91"/>
            <p:cNvSpPr>
              <a:spLocks noChangeShapeType="1"/>
            </p:cNvSpPr>
            <p:nvPr/>
          </p:nvSpPr>
          <p:spPr bwMode="auto">
            <a:xfrm flipV="1">
              <a:off x="4560" y="1872"/>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4" name="Line 92"/>
            <p:cNvSpPr>
              <a:spLocks noChangeShapeType="1"/>
            </p:cNvSpPr>
            <p:nvPr/>
          </p:nvSpPr>
          <p:spPr bwMode="auto">
            <a:xfrm flipH="1" flipV="1">
              <a:off x="3792" y="1488"/>
              <a:ext cx="76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Text Box 14"/>
          <p:cNvSpPr txBox="1">
            <a:spLocks noChangeArrowheads="1"/>
          </p:cNvSpPr>
          <p:nvPr/>
        </p:nvSpPr>
        <p:spPr bwMode="auto">
          <a:xfrm>
            <a:off x="5419725" y="4579938"/>
            <a:ext cx="3221038" cy="16256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i="1"/>
              <a:t>Conclusion</a:t>
            </a:r>
            <a:r>
              <a:rPr lang="en-US" altLang="zh-CN">
                <a:latin typeface="隶书" pitchFamily="49" charset="-122"/>
                <a:ea typeface="隶书" pitchFamily="49" charset="-122"/>
              </a:rPr>
              <a:t>4</a:t>
            </a:r>
            <a:r>
              <a:rPr lang="zh-CN" altLang="en-US" i="1">
                <a:latin typeface="隶书" pitchFamily="49" charset="-122"/>
                <a:ea typeface="隶书" pitchFamily="49" charset="-122"/>
              </a:rPr>
              <a:t>．数据之间是有结构的</a:t>
            </a:r>
            <a:endParaRPr lang="zh-CN" altLang="en-US">
              <a:latin typeface="隶书" pitchFamily="49" charset="-122"/>
              <a:ea typeface="隶书" pitchFamily="49" charset="-122"/>
            </a:endParaRPr>
          </a:p>
          <a:p>
            <a:pPr eaLnBrk="1" hangingPunct="1">
              <a:spcBef>
                <a:spcPct val="20000"/>
              </a:spcBef>
            </a:pPr>
            <a:r>
              <a:rPr lang="en-US" altLang="zh-CN">
                <a:latin typeface="隶书" pitchFamily="49" charset="-122"/>
                <a:ea typeface="隶书" pitchFamily="49" charset="-122"/>
              </a:rPr>
              <a:t>《</a:t>
            </a:r>
            <a:r>
              <a:rPr lang="en-US" altLang="en-US">
                <a:latin typeface="隶书" pitchFamily="49" charset="-122"/>
                <a:ea typeface="隶书" pitchFamily="49" charset="-122"/>
              </a:rPr>
              <a:t>DS</a:t>
            </a:r>
            <a:r>
              <a:rPr lang="en-US" altLang="zh-CN">
                <a:latin typeface="隶书" pitchFamily="49" charset="-122"/>
                <a:ea typeface="隶书" pitchFamily="49" charset="-122"/>
              </a:rPr>
              <a:t>》</a:t>
            </a:r>
            <a:r>
              <a:rPr lang="zh-CN" altLang="en-US">
                <a:latin typeface="隶书" pitchFamily="49" charset="-122"/>
                <a:ea typeface="隶书" pitchFamily="49" charset="-122"/>
              </a:rPr>
              <a:t>就是要研究数据之间的各类结构。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Effect transition="in" filter="box(out)">
                                      <p:cBhvr>
                                        <p:cTn id="13" dur="500"/>
                                        <p:tgtEl>
                                          <p:spTgt spid="7475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74812"/>
                                        </p:tgtEl>
                                        <p:attrNameLst>
                                          <p:attrName>style.visibility</p:attrName>
                                        </p:attrNameLst>
                                      </p:cBhvr>
                                      <p:to>
                                        <p:strVal val="visible"/>
                                      </p:to>
                                    </p:set>
                                    <p:animEffect transition="in" filter="box(out)">
                                      <p:cBhvr>
                                        <p:cTn id="18" dur="500"/>
                                        <p:tgtEl>
                                          <p:spTgt spid="74812"/>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74842"/>
                                        </p:tgtEl>
                                        <p:attrNameLst>
                                          <p:attrName>style.visibility</p:attrName>
                                        </p:attrNameLst>
                                      </p:cBhvr>
                                      <p:to>
                                        <p:strVal val="visible"/>
                                      </p:to>
                                    </p:set>
                                    <p:animEffect transition="in" filter="box(out)">
                                      <p:cBhvr>
                                        <p:cTn id="23" dur="500"/>
                                        <p:tgtEl>
                                          <p:spTgt spid="74842"/>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74786"/>
                                        </p:tgtEl>
                                        <p:attrNameLst>
                                          <p:attrName>style.visibility</p:attrName>
                                        </p:attrNameLst>
                                      </p:cBhvr>
                                      <p:to>
                                        <p:strVal val="visible"/>
                                      </p:to>
                                    </p:set>
                                    <p:animEffect transition="in" filter="box(out)">
                                      <p:cBhvr>
                                        <p:cTn id="28" dur="500"/>
                                        <p:tgtEl>
                                          <p:spTgt spid="74786"/>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74791"/>
                                        </p:tgtEl>
                                        <p:attrNameLst>
                                          <p:attrName>style.visibility</p:attrName>
                                        </p:attrNameLst>
                                      </p:cBhvr>
                                      <p:to>
                                        <p:strVal val="visible"/>
                                      </p:to>
                                    </p:set>
                                    <p:animEffect transition="in" filter="box(out)">
                                      <p:cBhvr>
                                        <p:cTn id="33" dur="500"/>
                                        <p:tgtEl>
                                          <p:spTgt spid="74791"/>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74797"/>
                                        </p:tgtEl>
                                        <p:attrNameLst>
                                          <p:attrName>style.visibility</p:attrName>
                                        </p:attrNameLst>
                                      </p:cBhvr>
                                      <p:to>
                                        <p:strVal val="visible"/>
                                      </p:to>
                                    </p:set>
                                    <p:animEffect transition="in" filter="box(out)">
                                      <p:cBhvr>
                                        <p:cTn id="38" dur="500"/>
                                        <p:tgtEl>
                                          <p:spTgt spid="74797"/>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74801"/>
                                        </p:tgtEl>
                                        <p:attrNameLst>
                                          <p:attrName>style.visibility</p:attrName>
                                        </p:attrNameLst>
                                      </p:cBhvr>
                                      <p:to>
                                        <p:strVal val="visible"/>
                                      </p:to>
                                    </p:set>
                                    <p:animEffect transition="in" filter="box(out)">
                                      <p:cBhvr>
                                        <p:cTn id="43" dur="500"/>
                                        <p:tgtEl>
                                          <p:spTgt spid="74801"/>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74808"/>
                                        </p:tgtEl>
                                        <p:attrNameLst>
                                          <p:attrName>style.visibility</p:attrName>
                                        </p:attrNameLst>
                                      </p:cBhvr>
                                      <p:to>
                                        <p:strVal val="visible"/>
                                      </p:to>
                                    </p:set>
                                    <p:animEffect transition="in" filter="box(out)">
                                      <p:cBhvr>
                                        <p:cTn id="48" dur="500"/>
                                        <p:tgtEl>
                                          <p:spTgt spid="74808"/>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74804"/>
                                        </p:tgtEl>
                                        <p:attrNameLst>
                                          <p:attrName>style.visibility</p:attrName>
                                        </p:attrNameLst>
                                      </p:cBhvr>
                                      <p:to>
                                        <p:strVal val="visible"/>
                                      </p:to>
                                    </p:set>
                                    <p:animEffect transition="in" filter="box(out)">
                                      <p:cBhvr>
                                        <p:cTn id="53" dur="500"/>
                                        <p:tgtEl>
                                          <p:spTgt spid="7480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4807"/>
                                        </p:tgtEl>
                                        <p:attrNameLst>
                                          <p:attrName>style.visibility</p:attrName>
                                        </p:attrNameLst>
                                      </p:cBhvr>
                                      <p:to>
                                        <p:strVal val="visible"/>
                                      </p:to>
                                    </p:set>
                                    <p:anim calcmode="lin" valueType="num">
                                      <p:cBhvr additive="base">
                                        <p:cTn id="58" dur="500" fill="hold"/>
                                        <p:tgtEl>
                                          <p:spTgt spid="74807"/>
                                        </p:tgtEl>
                                        <p:attrNameLst>
                                          <p:attrName>ppt_x</p:attrName>
                                        </p:attrNameLst>
                                      </p:cBhvr>
                                      <p:tavLst>
                                        <p:tav tm="0">
                                          <p:val>
                                            <p:strVal val="0-#ppt_w/2"/>
                                          </p:val>
                                        </p:tav>
                                        <p:tav tm="100000">
                                          <p:val>
                                            <p:strVal val="#ppt_x"/>
                                          </p:val>
                                        </p:tav>
                                      </p:tavLst>
                                    </p:anim>
                                    <p:anim calcmode="lin" valueType="num">
                                      <p:cBhvr additive="base">
                                        <p:cTn id="59" dur="500" fill="hold"/>
                                        <p:tgtEl>
                                          <p:spTgt spid="74807"/>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74773"/>
                                        </p:tgtEl>
                                        <p:attrNameLst>
                                          <p:attrName>style.visibility</p:attrName>
                                        </p:attrNameLst>
                                      </p:cBhvr>
                                      <p:to>
                                        <p:strVal val="visible"/>
                                      </p:to>
                                    </p:set>
                                    <p:animEffect transition="in" filter="box(out)">
                                      <p:cBhvr>
                                        <p:cTn id="64" dur="500"/>
                                        <p:tgtEl>
                                          <p:spTgt spid="74773"/>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par>
                          <p:cTn id="65" fill="hold" nodeType="afterGroup">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74774"/>
                                        </p:tgtEl>
                                        <p:attrNameLst>
                                          <p:attrName>style.visibility</p:attrName>
                                        </p:attrNameLst>
                                      </p:cBhvr>
                                      <p:to>
                                        <p:strVal val="visible"/>
                                      </p:to>
                                    </p:set>
                                    <p:animEffect transition="in" filter="box(out)">
                                      <p:cBhvr>
                                        <p:cTn id="68" dur="500"/>
                                        <p:tgtEl>
                                          <p:spTgt spid="74774"/>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par>
                          <p:cTn id="69" fill="hold" nodeType="afterGroup">
                            <p:stCondLst>
                              <p:cond delay="1000"/>
                            </p:stCondLst>
                            <p:childTnLst>
                              <p:par>
                                <p:cTn id="70" presetID="4" presetClass="entr" presetSubtype="32" fill="hold" grpId="0" nodeType="afterEffect">
                                  <p:stCondLst>
                                    <p:cond delay="0"/>
                                  </p:stCondLst>
                                  <p:childTnLst>
                                    <p:set>
                                      <p:cBhvr>
                                        <p:cTn id="71" dur="1" fill="hold">
                                          <p:stCondLst>
                                            <p:cond delay="0"/>
                                          </p:stCondLst>
                                        </p:cTn>
                                        <p:tgtEl>
                                          <p:spTgt spid="74775"/>
                                        </p:tgtEl>
                                        <p:attrNameLst>
                                          <p:attrName>style.visibility</p:attrName>
                                        </p:attrNameLst>
                                      </p:cBhvr>
                                      <p:to>
                                        <p:strVal val="visible"/>
                                      </p:to>
                                    </p:set>
                                    <p:animEffect transition="in" filter="box(out)">
                                      <p:cBhvr>
                                        <p:cTn id="72" dur="500"/>
                                        <p:tgtEl>
                                          <p:spTgt spid="74775"/>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par>
                          <p:cTn id="73" fill="hold" nodeType="afterGroup">
                            <p:stCondLst>
                              <p:cond delay="1500"/>
                            </p:stCondLst>
                            <p:childTnLst>
                              <p:par>
                                <p:cTn id="74" presetID="4" presetClass="entr" presetSubtype="32" fill="hold" grpId="0" nodeType="afterEffect">
                                  <p:stCondLst>
                                    <p:cond delay="0"/>
                                  </p:stCondLst>
                                  <p:childTnLst>
                                    <p:set>
                                      <p:cBhvr>
                                        <p:cTn id="75" dur="1" fill="hold">
                                          <p:stCondLst>
                                            <p:cond delay="0"/>
                                          </p:stCondLst>
                                        </p:cTn>
                                        <p:tgtEl>
                                          <p:spTgt spid="74776"/>
                                        </p:tgtEl>
                                        <p:attrNameLst>
                                          <p:attrName>style.visibility</p:attrName>
                                        </p:attrNameLst>
                                      </p:cBhvr>
                                      <p:to>
                                        <p:strVal val="visible"/>
                                      </p:to>
                                    </p:set>
                                    <p:animEffect transition="in" filter="box(out)">
                                      <p:cBhvr>
                                        <p:cTn id="76" dur="500"/>
                                        <p:tgtEl>
                                          <p:spTgt spid="74776"/>
                                        </p:tgtEl>
                                      </p:cBhvr>
                                    </p:animEffect>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par>
                          <p:cTn id="77" fill="hold" nodeType="afterGroup">
                            <p:stCondLst>
                              <p:cond delay="2000"/>
                            </p:stCondLst>
                            <p:childTnLst>
                              <p:par>
                                <p:cTn id="78" presetID="4" presetClass="entr" presetSubtype="32" fill="hold" grpId="0" nodeType="afterEffect">
                                  <p:stCondLst>
                                    <p:cond delay="0"/>
                                  </p:stCondLst>
                                  <p:childTnLst>
                                    <p:set>
                                      <p:cBhvr>
                                        <p:cTn id="79" dur="1" fill="hold">
                                          <p:stCondLst>
                                            <p:cond delay="0"/>
                                          </p:stCondLst>
                                        </p:cTn>
                                        <p:tgtEl>
                                          <p:spTgt spid="74781"/>
                                        </p:tgtEl>
                                        <p:attrNameLst>
                                          <p:attrName>style.visibility</p:attrName>
                                        </p:attrNameLst>
                                      </p:cBhvr>
                                      <p:to>
                                        <p:strVal val="visible"/>
                                      </p:to>
                                    </p:set>
                                    <p:animEffect transition="in" filter="box(out)">
                                      <p:cBhvr>
                                        <p:cTn id="80" dur="500"/>
                                        <p:tgtEl>
                                          <p:spTgt spid="74781"/>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par>
                          <p:cTn id="81" fill="hold" nodeType="afterGroup">
                            <p:stCondLst>
                              <p:cond delay="2500"/>
                            </p:stCondLst>
                            <p:childTnLst>
                              <p:par>
                                <p:cTn id="82" presetID="4" presetClass="entr" presetSubtype="32" fill="hold" grpId="0" nodeType="afterEffect">
                                  <p:stCondLst>
                                    <p:cond delay="0"/>
                                  </p:stCondLst>
                                  <p:childTnLst>
                                    <p:set>
                                      <p:cBhvr>
                                        <p:cTn id="83" dur="1" fill="hold">
                                          <p:stCondLst>
                                            <p:cond delay="0"/>
                                          </p:stCondLst>
                                        </p:cTn>
                                        <p:tgtEl>
                                          <p:spTgt spid="74785"/>
                                        </p:tgtEl>
                                        <p:attrNameLst>
                                          <p:attrName>style.visibility</p:attrName>
                                        </p:attrNameLst>
                                      </p:cBhvr>
                                      <p:to>
                                        <p:strVal val="visible"/>
                                      </p:to>
                                    </p:set>
                                    <p:animEffect transition="in" filter="box(out)">
                                      <p:cBhvr>
                                        <p:cTn id="84" dur="500"/>
                                        <p:tgtEl>
                                          <p:spTgt spid="74785"/>
                                        </p:tgtEl>
                                      </p:cBhvr>
                                    </p:animEffect>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74777"/>
                                        </p:tgtEl>
                                        <p:attrNameLst>
                                          <p:attrName>style.visibility</p:attrName>
                                        </p:attrNameLst>
                                      </p:cBhvr>
                                      <p:to>
                                        <p:strVal val="visible"/>
                                      </p:to>
                                    </p:set>
                                    <p:animEffect transition="in" filter="box(out)">
                                      <p:cBhvr>
                                        <p:cTn id="89" dur="500"/>
                                        <p:tgtEl>
                                          <p:spTgt spid="74777"/>
                                        </p:tgtEl>
                                      </p:cBhvr>
                                    </p:animEffect>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par>
                          <p:cTn id="90" fill="hold" nodeType="afterGroup">
                            <p:stCondLst>
                              <p:cond delay="500"/>
                            </p:stCondLst>
                            <p:childTnLst>
                              <p:par>
                                <p:cTn id="91" presetID="4" presetClass="entr" presetSubtype="32" fill="hold" grpId="0" nodeType="afterEffect">
                                  <p:stCondLst>
                                    <p:cond delay="0"/>
                                  </p:stCondLst>
                                  <p:childTnLst>
                                    <p:set>
                                      <p:cBhvr>
                                        <p:cTn id="92" dur="1" fill="hold">
                                          <p:stCondLst>
                                            <p:cond delay="0"/>
                                          </p:stCondLst>
                                        </p:cTn>
                                        <p:tgtEl>
                                          <p:spTgt spid="74778"/>
                                        </p:tgtEl>
                                        <p:attrNameLst>
                                          <p:attrName>style.visibility</p:attrName>
                                        </p:attrNameLst>
                                      </p:cBhvr>
                                      <p:to>
                                        <p:strVal val="visible"/>
                                      </p:to>
                                    </p:set>
                                    <p:animEffect transition="in" filter="box(out)">
                                      <p:cBhvr>
                                        <p:cTn id="93" dur="500"/>
                                        <p:tgtEl>
                                          <p:spTgt spid="74778"/>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par>
                          <p:cTn id="94" fill="hold" nodeType="afterGroup">
                            <p:stCondLst>
                              <p:cond delay="1000"/>
                            </p:stCondLst>
                            <p:childTnLst>
                              <p:par>
                                <p:cTn id="95" presetID="4" presetClass="entr" presetSubtype="32" fill="hold" grpId="0" nodeType="afterEffect">
                                  <p:stCondLst>
                                    <p:cond delay="0"/>
                                  </p:stCondLst>
                                  <p:childTnLst>
                                    <p:set>
                                      <p:cBhvr>
                                        <p:cTn id="96" dur="1" fill="hold">
                                          <p:stCondLst>
                                            <p:cond delay="0"/>
                                          </p:stCondLst>
                                        </p:cTn>
                                        <p:tgtEl>
                                          <p:spTgt spid="74782"/>
                                        </p:tgtEl>
                                        <p:attrNameLst>
                                          <p:attrName>style.visibility</p:attrName>
                                        </p:attrNameLst>
                                      </p:cBhvr>
                                      <p:to>
                                        <p:strVal val="visible"/>
                                      </p:to>
                                    </p:set>
                                    <p:animEffect transition="in" filter="box(out)">
                                      <p:cBhvr>
                                        <p:cTn id="97" dur="500"/>
                                        <p:tgtEl>
                                          <p:spTgt spid="74782"/>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74779"/>
                                        </p:tgtEl>
                                        <p:attrNameLst>
                                          <p:attrName>style.visibility</p:attrName>
                                        </p:attrNameLst>
                                      </p:cBhvr>
                                      <p:to>
                                        <p:strVal val="visible"/>
                                      </p:to>
                                    </p:set>
                                    <p:animEffect transition="in" filter="box(out)">
                                      <p:cBhvr>
                                        <p:cTn id="102" dur="500"/>
                                        <p:tgtEl>
                                          <p:spTgt spid="74779"/>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par>
                          <p:cTn id="103" fill="hold" nodeType="afterGroup">
                            <p:stCondLst>
                              <p:cond delay="500"/>
                            </p:stCondLst>
                            <p:childTnLst>
                              <p:par>
                                <p:cTn id="104" presetID="4" presetClass="entr" presetSubtype="32" fill="hold" grpId="0" nodeType="afterEffect">
                                  <p:stCondLst>
                                    <p:cond delay="0"/>
                                  </p:stCondLst>
                                  <p:childTnLst>
                                    <p:set>
                                      <p:cBhvr>
                                        <p:cTn id="105" dur="1" fill="hold">
                                          <p:stCondLst>
                                            <p:cond delay="0"/>
                                          </p:stCondLst>
                                        </p:cTn>
                                        <p:tgtEl>
                                          <p:spTgt spid="74780"/>
                                        </p:tgtEl>
                                        <p:attrNameLst>
                                          <p:attrName>style.visibility</p:attrName>
                                        </p:attrNameLst>
                                      </p:cBhvr>
                                      <p:to>
                                        <p:strVal val="visible"/>
                                      </p:to>
                                    </p:set>
                                    <p:animEffect transition="in" filter="box(out)">
                                      <p:cBhvr>
                                        <p:cTn id="106" dur="500"/>
                                        <p:tgtEl>
                                          <p:spTgt spid="74780"/>
                                        </p:tgtEl>
                                      </p:cBhvr>
                                    </p:animEffect>
                                  </p:childTnLst>
                                  <p:subTnLst>
                                    <p:audio>
                                      <p:cMediaNode>
                                        <p:cTn display="0" masterRel="sameClick">
                                          <p:stCondLst>
                                            <p:cond evt="begin" delay="0">
                                              <p:tn val="104"/>
                                            </p:cond>
                                          </p:stCondLst>
                                          <p:endCondLst>
                                            <p:cond evt="onStopAudio" delay="0">
                                              <p:tgtEl>
                                                <p:sldTgt/>
                                              </p:tgtEl>
                                            </p:cond>
                                          </p:endCondLst>
                                        </p:cTn>
                                        <p:tgtEl>
                                          <p:sndTgt r:embed="rId2" name="CAMERA.WAV"/>
                                        </p:tgtEl>
                                      </p:cMediaNode>
                                    </p:audio>
                                  </p:sub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74783"/>
                                        </p:tgtEl>
                                        <p:attrNameLst>
                                          <p:attrName>style.visibility</p:attrName>
                                        </p:attrNameLst>
                                      </p:cBhvr>
                                      <p:to>
                                        <p:strVal val="visible"/>
                                      </p:to>
                                    </p:set>
                                    <p:animEffect transition="in" filter="box(out)">
                                      <p:cBhvr>
                                        <p:cTn id="111" dur="500"/>
                                        <p:tgtEl>
                                          <p:spTgt spid="74783"/>
                                        </p:tgtEl>
                                      </p:cBhvr>
                                    </p:animEffect>
                                  </p:childTnLst>
                                  <p:subTnLst>
                                    <p:audio>
                                      <p:cMediaNode>
                                        <p:cTn display="0" masterRel="sameClick">
                                          <p:stCondLst>
                                            <p:cond evt="begin" delay="0">
                                              <p:tn val="109"/>
                                            </p:cond>
                                          </p:stCondLst>
                                          <p:endCondLst>
                                            <p:cond evt="onStopAudio" delay="0">
                                              <p:tgtEl>
                                                <p:sldTgt/>
                                              </p:tgtEl>
                                            </p:cond>
                                          </p:endCondLst>
                                        </p:cTn>
                                        <p:tgtEl>
                                          <p:sndTgt r:embed="rId2" name="CAMERA.WAV"/>
                                        </p:tgtEl>
                                      </p:cMediaNode>
                                    </p:audio>
                                  </p:subTnLst>
                                </p:cTn>
                              </p:par>
                            </p:childTnLst>
                          </p:cTn>
                        </p:par>
                        <p:par>
                          <p:cTn id="112" fill="hold" nodeType="afterGroup">
                            <p:stCondLst>
                              <p:cond delay="500"/>
                            </p:stCondLst>
                            <p:childTnLst>
                              <p:par>
                                <p:cTn id="113" presetID="4" presetClass="entr" presetSubtype="32" fill="hold" grpId="0" nodeType="afterEffect">
                                  <p:stCondLst>
                                    <p:cond delay="0"/>
                                  </p:stCondLst>
                                  <p:childTnLst>
                                    <p:set>
                                      <p:cBhvr>
                                        <p:cTn id="114" dur="1" fill="hold">
                                          <p:stCondLst>
                                            <p:cond delay="0"/>
                                          </p:stCondLst>
                                        </p:cTn>
                                        <p:tgtEl>
                                          <p:spTgt spid="74784"/>
                                        </p:tgtEl>
                                        <p:attrNameLst>
                                          <p:attrName>style.visibility</p:attrName>
                                        </p:attrNameLst>
                                      </p:cBhvr>
                                      <p:to>
                                        <p:strVal val="visible"/>
                                      </p:to>
                                    </p:set>
                                    <p:animEffect transition="in" filter="box(out)">
                                      <p:cBhvr>
                                        <p:cTn id="115" dur="500"/>
                                        <p:tgtEl>
                                          <p:spTgt spid="74784"/>
                                        </p:tgtEl>
                                      </p:cBhvr>
                                    </p:animEffect>
                                  </p:childTnLst>
                                  <p:subTnLst>
                                    <p:audio>
                                      <p:cMediaNode>
                                        <p:cTn display="0" masterRel="sameClick">
                                          <p:stCondLst>
                                            <p:cond evt="begin" delay="0">
                                              <p:tn val="113"/>
                                            </p:cond>
                                          </p:stCondLst>
                                          <p:endCondLst>
                                            <p:cond evt="onStopAudio" delay="0">
                                              <p:tgtEl>
                                                <p:sldTgt/>
                                              </p:tgtEl>
                                            </p:cond>
                                          </p:endCondLst>
                                        </p:cTn>
                                        <p:tgtEl>
                                          <p:sndTgt r:embed="rId2" name="CAMERA.WAV"/>
                                        </p:tgtEl>
                                      </p:cMediaNode>
                                    </p:audio>
                                  </p:sub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0"/>
                                          </p:stCondLst>
                                        </p:cTn>
                                        <p:tgtEl>
                                          <p:spTgt spid="74845"/>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checkerboard(across)">
                                      <p:cBhvr>
                                        <p:cTn id="1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advAuto="0"/>
      <p:bldP spid="74773" grpId="0" animBg="1"/>
      <p:bldP spid="74774" grpId="0" animBg="1"/>
      <p:bldP spid="74775" grpId="0" animBg="1"/>
      <p:bldP spid="74776" grpId="0" animBg="1"/>
      <p:bldP spid="74777" grpId="0" animBg="1"/>
      <p:bldP spid="74778" grpId="0" animBg="1"/>
      <p:bldP spid="74779" grpId="0" animBg="1"/>
      <p:bldP spid="74780" grpId="0" animBg="1"/>
      <p:bldP spid="74781" grpId="0" animBg="1"/>
      <p:bldP spid="74782" grpId="0" animBg="1"/>
      <p:bldP spid="74783" grpId="0" animBg="1"/>
      <p:bldP spid="74784" grpId="0" animBg="1"/>
      <p:bldP spid="74785" grpId="0" animBg="1"/>
      <p:bldP spid="74807" grpId="0" animBg="1"/>
      <p:bldP spid="2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79375" y="2036763"/>
            <a:ext cx="8145463" cy="2473325"/>
          </a:xfrm>
        </p:spPr>
        <p:txBody>
          <a:bodyPr/>
          <a:lstStyle/>
          <a:p>
            <a:pPr lvl="1">
              <a:lnSpc>
                <a:spcPct val="180000"/>
              </a:lnSpc>
              <a:buClr>
                <a:srgbClr val="003300"/>
              </a:buClr>
              <a:buFont typeface="Wingdings" pitchFamily="2" charset="2"/>
              <a:buNone/>
            </a:pPr>
            <a:r>
              <a:rPr lang="en-US" altLang="zh-CN" sz="2400" b="1">
                <a:solidFill>
                  <a:srgbClr val="003300"/>
                </a:solidFill>
                <a:latin typeface="宋体" pitchFamily="2" charset="-122"/>
                <a:ea typeface="宋体" pitchFamily="2" charset="-122"/>
              </a:rPr>
              <a:t>  </a:t>
            </a:r>
            <a:r>
              <a:rPr lang="zh-CN" altLang="zh-CN" sz="2400" b="1">
                <a:solidFill>
                  <a:srgbClr val="003300"/>
                </a:solidFill>
                <a:latin typeface="宋体" pitchFamily="2" charset="-122"/>
                <a:ea typeface="宋体" pitchFamily="2" charset="-122"/>
              </a:rPr>
              <a:t>  </a:t>
            </a:r>
            <a:r>
              <a:rPr lang="en-US" altLang="zh-CN" sz="2400" b="1">
                <a:solidFill>
                  <a:srgbClr val="003300"/>
                </a:solidFill>
                <a:latin typeface="宋体" pitchFamily="2" charset="-122"/>
                <a:ea typeface="宋体" pitchFamily="2" charset="-122"/>
              </a:rPr>
              <a:t>  </a:t>
            </a:r>
            <a:r>
              <a:rPr lang="zh-CN" altLang="en-US" b="1">
                <a:solidFill>
                  <a:srgbClr val="003300"/>
                </a:solidFill>
                <a:latin typeface="宋体" pitchFamily="2" charset="-122"/>
                <a:ea typeface="宋体" pitchFamily="2" charset="-122"/>
              </a:rPr>
              <a:t>数据结构</a:t>
            </a:r>
            <a:r>
              <a:rPr lang="zh-CN" altLang="zh-CN" b="1">
                <a:solidFill>
                  <a:srgbClr val="003300"/>
                </a:solidFill>
                <a:latin typeface="宋体" pitchFamily="2" charset="-122"/>
                <a:ea typeface="宋体" pitchFamily="2" charset="-122"/>
              </a:rPr>
              <a:t>是一门研究</a:t>
            </a:r>
            <a:r>
              <a:rPr lang="zh-CN" altLang="zh-CN" b="1">
                <a:solidFill>
                  <a:srgbClr val="FF0000"/>
                </a:solidFill>
                <a:latin typeface="宋体" pitchFamily="2" charset="-122"/>
                <a:ea typeface="宋体" pitchFamily="2" charset="-122"/>
              </a:rPr>
              <a:t>非数值计算</a:t>
            </a:r>
            <a:r>
              <a:rPr lang="zh-CN" altLang="zh-CN" b="1">
                <a:solidFill>
                  <a:srgbClr val="003300"/>
                </a:solidFill>
                <a:latin typeface="宋体" pitchFamily="2" charset="-122"/>
                <a:ea typeface="宋体" pitchFamily="2" charset="-122"/>
              </a:rPr>
              <a:t>的程序设计问题中计算机的</a:t>
            </a:r>
            <a:r>
              <a:rPr lang="zh-CN" altLang="zh-CN" b="1">
                <a:solidFill>
                  <a:srgbClr val="FF0000"/>
                </a:solidFill>
                <a:latin typeface="宋体" pitchFamily="2" charset="-122"/>
                <a:ea typeface="宋体" pitchFamily="2" charset="-122"/>
              </a:rPr>
              <a:t>操作对象</a:t>
            </a:r>
            <a:r>
              <a:rPr lang="zh-CN" altLang="zh-CN" b="1">
                <a:solidFill>
                  <a:srgbClr val="003300"/>
                </a:solidFill>
                <a:latin typeface="宋体" pitchFamily="2" charset="-122"/>
                <a:ea typeface="宋体" pitchFamily="2" charset="-122"/>
              </a:rPr>
              <a:t>以及它们之间的</a:t>
            </a:r>
            <a:r>
              <a:rPr lang="zh-CN" altLang="zh-CN" b="1">
                <a:solidFill>
                  <a:srgbClr val="FF0000"/>
                </a:solidFill>
                <a:latin typeface="宋体" pitchFamily="2" charset="-122"/>
                <a:ea typeface="宋体" pitchFamily="2" charset="-122"/>
              </a:rPr>
              <a:t>关系</a:t>
            </a:r>
            <a:r>
              <a:rPr lang="zh-CN" altLang="zh-CN" b="1">
                <a:solidFill>
                  <a:srgbClr val="003300"/>
                </a:solidFill>
                <a:latin typeface="宋体" pitchFamily="2" charset="-122"/>
                <a:ea typeface="宋体" pitchFamily="2" charset="-122"/>
              </a:rPr>
              <a:t>和</a:t>
            </a:r>
            <a:r>
              <a:rPr lang="zh-CN" altLang="zh-CN" b="1">
                <a:solidFill>
                  <a:srgbClr val="FF0000"/>
                </a:solidFill>
                <a:latin typeface="宋体" pitchFamily="2" charset="-122"/>
                <a:ea typeface="宋体" pitchFamily="2" charset="-122"/>
              </a:rPr>
              <a:t>操作</a:t>
            </a:r>
            <a:r>
              <a:rPr lang="zh-CN" altLang="zh-CN" b="1">
                <a:solidFill>
                  <a:srgbClr val="003300"/>
                </a:solidFill>
                <a:latin typeface="宋体" pitchFamily="2" charset="-122"/>
                <a:ea typeface="宋体" pitchFamily="2" charset="-122"/>
              </a:rPr>
              <a:t>等等的学科</a:t>
            </a:r>
            <a:r>
              <a:rPr lang="zh-CN" altLang="en-US" b="1">
                <a:solidFill>
                  <a:srgbClr val="003300"/>
                </a:solidFill>
                <a:latin typeface="宋体" pitchFamily="2" charset="-122"/>
                <a:ea typeface="宋体" pitchFamily="2" charset="-122"/>
              </a:rPr>
              <a:t>。</a:t>
            </a:r>
          </a:p>
        </p:txBody>
      </p:sp>
      <p:sp>
        <p:nvSpPr>
          <p:cNvPr id="75781" name="Rectangle 5"/>
          <p:cNvSpPr>
            <a:spLocks noChangeArrowheads="1"/>
          </p:cNvSpPr>
          <p:nvPr/>
        </p:nvSpPr>
        <p:spPr bwMode="auto">
          <a:xfrm>
            <a:off x="352425" y="231775"/>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zh-CN" sz="3200" b="1">
                <a:solidFill>
                  <a:schemeClr val="bg1"/>
                </a:solidFill>
                <a:latin typeface="宋体" pitchFamily="2" charset="-122"/>
              </a:rPr>
              <a:t>数据结构</a:t>
            </a:r>
            <a:r>
              <a:rPr kumimoji="1" lang="zh-CN" altLang="en-US" sz="3200" b="1">
                <a:solidFill>
                  <a:schemeClr val="bg1"/>
                </a:solidFill>
                <a:latin typeface="宋体" pitchFamily="2" charset="-122"/>
              </a:rPr>
              <a:t>的</a:t>
            </a:r>
            <a:r>
              <a:rPr kumimoji="1" lang="zh-CN" altLang="zh-CN" sz="3200" b="1">
                <a:solidFill>
                  <a:schemeClr val="bg1"/>
                </a:solidFill>
                <a:latin typeface="宋体" pitchFamily="2" charset="-122"/>
              </a:rPr>
              <a:t>定义</a:t>
            </a:r>
            <a:endParaRPr kumimoji="1" lang="zh-CN" altLang="en-US" sz="3200" b="1">
              <a:solidFill>
                <a:schemeClr val="bg1"/>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 calcmode="lin" valueType="num">
                                      <p:cBhvr additive="base">
                                        <p:cTn id="7" dur="500" fill="hold"/>
                                        <p:tgtEl>
                                          <p:spTgt spid="75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5781"/>
                                        </p:tgtEl>
                                        <p:attrNameLst>
                                          <p:attrName>style.visibility</p:attrName>
                                        </p:attrNameLst>
                                      </p:cBhvr>
                                      <p:to>
                                        <p:strVal val="visible"/>
                                      </p:to>
                                    </p:set>
                                    <p:anim calcmode="lin" valueType="num">
                                      <p:cBhvr additive="base">
                                        <p:cTn id="12" dur="500" fill="hold"/>
                                        <p:tgtEl>
                                          <p:spTgt spid="75781"/>
                                        </p:tgtEl>
                                        <p:attrNameLst>
                                          <p:attrName>ppt_x</p:attrName>
                                        </p:attrNameLst>
                                      </p:cBhvr>
                                      <p:tavLst>
                                        <p:tav tm="0">
                                          <p:val>
                                            <p:strVal val="0-#ppt_w/2"/>
                                          </p:val>
                                        </p:tav>
                                        <p:tav tm="100000">
                                          <p:val>
                                            <p:strVal val="#ppt_x"/>
                                          </p:val>
                                        </p:tav>
                                      </p:tavLst>
                                    </p:anim>
                                    <p:anim calcmode="lin" valueType="num">
                                      <p:cBhvr additive="base">
                                        <p:cTn id="13" dur="500" fill="hold"/>
                                        <p:tgtEl>
                                          <p:spTgt spid="75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advAuto="0"/>
      <p:bldP spid="7578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Grp="1" noChangeArrowheads="1"/>
          </p:cNvSpPr>
          <p:nvPr>
            <p:ph type="title" idx="4294967295"/>
          </p:nvPr>
        </p:nvSpPr>
        <p:spPr/>
        <p:txBody>
          <a:bodyPr/>
          <a:lstStyle/>
          <a:p>
            <a:r>
              <a:rPr lang="en-US" altLang="zh-TW">
                <a:effectLst>
                  <a:outerShdw blurRad="38100" dist="38100" dir="2700000" algn="tl">
                    <a:srgbClr val="C0C0C0"/>
                  </a:outerShdw>
                </a:effectLst>
                <a:ea typeface="PMingLiU" pitchFamily="18" charset="-120"/>
                <a:sym typeface="Wingdings" pitchFamily="2" charset="2"/>
              </a:rPr>
              <a:t>Data Structure Mainly Content</a:t>
            </a:r>
            <a:endParaRPr lang="zh-TW" altLang="en-US">
              <a:effectLst>
                <a:outerShdw blurRad="38100" dist="38100" dir="2700000" algn="tl">
                  <a:srgbClr val="C0C0C0"/>
                </a:outerShdw>
              </a:effectLst>
              <a:ea typeface="PMingLiU" pitchFamily="18" charset="-120"/>
            </a:endParaRPr>
          </a:p>
        </p:txBody>
      </p:sp>
      <p:sp>
        <p:nvSpPr>
          <p:cNvPr id="196611" name="Rectangle 3"/>
          <p:cNvSpPr>
            <a:spLocks noGrp="1" noChangeArrowheads="1"/>
          </p:cNvSpPr>
          <p:nvPr>
            <p:ph type="body" idx="1"/>
          </p:nvPr>
        </p:nvSpPr>
        <p:spPr>
          <a:xfrm>
            <a:off x="395288" y="1557338"/>
            <a:ext cx="8229600" cy="3024187"/>
          </a:xfrm>
        </p:spPr>
        <p:txBody>
          <a:bodyPr/>
          <a:lstStyle/>
          <a:p>
            <a:r>
              <a:rPr kumimoji="1" lang="zh-CN" altLang="en-US">
                <a:solidFill>
                  <a:schemeClr val="tx1"/>
                </a:solidFill>
                <a:ea typeface="宋体" pitchFamily="2" charset="-122"/>
              </a:rPr>
              <a:t>数据的各种逻辑结构和物理结构，以及它们之间的相应关系；</a:t>
            </a:r>
          </a:p>
          <a:p>
            <a:r>
              <a:rPr kumimoji="1" lang="zh-CN" altLang="en-US">
                <a:solidFill>
                  <a:schemeClr val="tx1"/>
                </a:solidFill>
                <a:ea typeface="宋体" pitchFamily="2" charset="-122"/>
              </a:rPr>
              <a:t>对每种结构定义相适应的各种运算；</a:t>
            </a:r>
          </a:p>
          <a:p>
            <a:r>
              <a:rPr kumimoji="1" lang="zh-CN" altLang="en-US">
                <a:solidFill>
                  <a:schemeClr val="tx1"/>
                </a:solidFill>
                <a:ea typeface="宋体" pitchFamily="2" charset="-122"/>
              </a:rPr>
              <a:t>设计出相应的算法；</a:t>
            </a:r>
          </a:p>
          <a:p>
            <a:r>
              <a:rPr kumimoji="1" lang="zh-CN" altLang="en-US">
                <a:solidFill>
                  <a:schemeClr val="tx1"/>
                </a:solidFill>
                <a:ea typeface="宋体" pitchFamily="2" charset="-122"/>
              </a:rPr>
              <a:t>分析算法的效率。</a:t>
            </a:r>
          </a:p>
        </p:txBody>
      </p:sp>
      <p:sp>
        <p:nvSpPr>
          <p:cNvPr id="30" name="Text Box 6"/>
          <p:cNvSpPr txBox="1">
            <a:spLocks noChangeArrowheads="1"/>
          </p:cNvSpPr>
          <p:nvPr/>
        </p:nvSpPr>
        <p:spPr bwMode="auto">
          <a:xfrm>
            <a:off x="323850" y="4473575"/>
            <a:ext cx="8245475" cy="13731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sz="2600">
                <a:latin typeface="Tahoma" pitchFamily="34" charset="0"/>
              </a:rPr>
              <a:t>     </a:t>
            </a:r>
            <a:r>
              <a:rPr lang="zh-CN" altLang="en-US" sz="2800">
                <a:latin typeface="Tahoma" pitchFamily="34" charset="0"/>
                <a:ea typeface="隶书" pitchFamily="49" charset="-122"/>
              </a:rPr>
              <a:t>常见的数据结构有：表</a:t>
            </a:r>
            <a:r>
              <a:rPr lang="en-US" altLang="zh-CN" sz="2800">
                <a:latin typeface="Tahoma" pitchFamily="34" charset="0"/>
                <a:ea typeface="隶书" pitchFamily="49" charset="-122"/>
              </a:rPr>
              <a:t>(lists) </a:t>
            </a:r>
            <a:r>
              <a:rPr lang="zh-CN" altLang="en-US" sz="2800">
                <a:latin typeface="Tahoma" pitchFamily="34" charset="0"/>
                <a:ea typeface="隶书" pitchFamily="49" charset="-122"/>
              </a:rPr>
              <a:t>、数组</a:t>
            </a:r>
            <a:r>
              <a:rPr lang="en-US" altLang="zh-CN" sz="2800">
                <a:latin typeface="Tahoma" pitchFamily="34" charset="0"/>
                <a:ea typeface="隶书" pitchFamily="49" charset="-122"/>
              </a:rPr>
              <a:t>(arrays)</a:t>
            </a:r>
            <a:r>
              <a:rPr lang="zh-CN" altLang="en-US" sz="2800">
                <a:latin typeface="Tahoma" pitchFamily="34" charset="0"/>
                <a:ea typeface="隶书" pitchFamily="49" charset="-122"/>
              </a:rPr>
              <a:t>、栈</a:t>
            </a:r>
            <a:r>
              <a:rPr lang="en-US" altLang="zh-CN" sz="2800">
                <a:latin typeface="Tahoma" pitchFamily="34" charset="0"/>
                <a:ea typeface="隶书" pitchFamily="49" charset="-122"/>
              </a:rPr>
              <a:t>(stacks)</a:t>
            </a:r>
            <a:r>
              <a:rPr lang="zh-CN" altLang="en-US" sz="2800">
                <a:latin typeface="Tahoma" pitchFamily="34" charset="0"/>
                <a:ea typeface="隶书" pitchFamily="49" charset="-122"/>
              </a:rPr>
              <a:t>、队列</a:t>
            </a:r>
            <a:r>
              <a:rPr lang="en-US" altLang="zh-CN" sz="2800">
                <a:latin typeface="Tahoma" pitchFamily="34" charset="0"/>
                <a:ea typeface="隶书" pitchFamily="49" charset="-122"/>
              </a:rPr>
              <a:t>(queues)</a:t>
            </a:r>
            <a:r>
              <a:rPr lang="zh-CN" altLang="en-US" sz="2800">
                <a:latin typeface="Tahoma" pitchFamily="34" charset="0"/>
                <a:ea typeface="隶书" pitchFamily="49" charset="-122"/>
              </a:rPr>
              <a:t>、树</a:t>
            </a:r>
            <a:r>
              <a:rPr lang="en-US" altLang="zh-CN" sz="2800">
                <a:latin typeface="Tahoma" pitchFamily="34" charset="0"/>
                <a:ea typeface="隶书" pitchFamily="49" charset="-122"/>
              </a:rPr>
              <a:t>(trees)</a:t>
            </a:r>
            <a:r>
              <a:rPr lang="zh-CN" altLang="en-US" sz="2800">
                <a:latin typeface="Tahoma" pitchFamily="34" charset="0"/>
                <a:ea typeface="隶书" pitchFamily="49" charset="-122"/>
              </a:rPr>
              <a:t>、图</a:t>
            </a:r>
            <a:r>
              <a:rPr lang="en-US" altLang="zh-CN" sz="2800">
                <a:latin typeface="Tahoma" pitchFamily="34" charset="0"/>
                <a:ea typeface="隶书" pitchFamily="49" charset="-122"/>
              </a:rPr>
              <a:t>(graphs) </a:t>
            </a:r>
            <a:r>
              <a:rPr lang="zh-CN" altLang="en-US" sz="2800">
                <a:latin typeface="Tahoma" pitchFamily="34" charset="0"/>
                <a:ea typeface="隶书" pitchFamily="49" charset="-122"/>
              </a:rPr>
              <a:t>、串</a:t>
            </a:r>
            <a:r>
              <a:rPr lang="en-US" altLang="zh-CN" sz="2800">
                <a:latin typeface="Tahoma" pitchFamily="34" charset="0"/>
                <a:ea typeface="隶书" pitchFamily="49" charset="-122"/>
              </a:rPr>
              <a:t>(string) </a:t>
            </a:r>
            <a:r>
              <a:rPr lang="zh-CN" altLang="en-US" sz="2800">
                <a:latin typeface="Tahoma" pitchFamily="34" charset="0"/>
                <a:ea typeface="隶书" pitchFamily="49" charset="-122"/>
              </a:rPr>
              <a:t>和文件</a:t>
            </a:r>
            <a:r>
              <a:rPr lang="en-US" altLang="zh-CN" sz="2800">
                <a:latin typeface="Tahoma" pitchFamily="34" charset="0"/>
                <a:ea typeface="隶书" pitchFamily="49" charset="-122"/>
              </a:rPr>
              <a:t>(files)</a:t>
            </a:r>
            <a:r>
              <a:rPr lang="zh-CN" altLang="en-US" sz="2800">
                <a:latin typeface="Tahoma" pitchFamily="34" charset="0"/>
                <a:ea typeface="隶书" pitchFamily="49" charset="-122"/>
              </a:rPr>
              <a:t>等。</a:t>
            </a:r>
          </a:p>
        </p:txBody>
      </p:sp>
      <p:sp>
        <p:nvSpPr>
          <p:cNvPr id="31" name="Text Box 8"/>
          <p:cNvSpPr txBox="1">
            <a:spLocks noChangeArrowheads="1"/>
          </p:cNvSpPr>
          <p:nvPr/>
        </p:nvSpPr>
        <p:spPr bwMode="auto">
          <a:xfrm>
            <a:off x="898525" y="5934075"/>
            <a:ext cx="5637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a:latin typeface="Tahoma" pitchFamily="34" charset="0"/>
                <a:ea typeface="隶书" pitchFamily="49" charset="-122"/>
              </a:rPr>
              <a:t>方法：查找（</a:t>
            </a:r>
            <a:r>
              <a:rPr lang="en-US" altLang="zh-CN" sz="2800">
                <a:latin typeface="Tahoma" pitchFamily="34" charset="0"/>
                <a:ea typeface="隶书" pitchFamily="49" charset="-122"/>
              </a:rPr>
              <a:t>search</a:t>
            </a:r>
            <a:r>
              <a:rPr lang="zh-CN" altLang="en-US" sz="2800">
                <a:latin typeface="Tahoma" pitchFamily="34" charset="0"/>
                <a:ea typeface="隶书" pitchFamily="49" charset="-122"/>
              </a:rPr>
              <a:t>）、排序</a:t>
            </a:r>
            <a:r>
              <a:rPr lang="en-US" altLang="zh-CN" sz="2800">
                <a:latin typeface="Tahoma" pitchFamily="34" charset="0"/>
                <a:ea typeface="隶书" pitchFamily="49" charset="-122"/>
              </a:rPr>
              <a:t>(sort)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600">
                                          <p:stCondLst>
                                            <p:cond delay="0"/>
                                          </p:stCondLst>
                                        </p:cTn>
                                        <p:tgtEl>
                                          <p:spTgt spid="7"/>
                                        </p:tgtEl>
                                      </p:cBhvr>
                                    </p:animEffect>
                                  </p:childTnLst>
                                </p:cTn>
                              </p:par>
                            </p:childTnLst>
                          </p:cTn>
                        </p:par>
                        <p:par>
                          <p:cTn id="8" fill="hold" nodeType="afterGroup">
                            <p:stCondLst>
                              <p:cond delay="600"/>
                            </p:stCondLst>
                            <p:childTnLst>
                              <p:par>
                                <p:cTn id="9" presetID="5" presetClass="entr" presetSubtype="1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checkerboard(across)">
                                      <p:cBhvr>
                                        <p:cTn id="11" dur="500"/>
                                        <p:tgtEl>
                                          <p:spTgt spid="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autoUpdateAnimBg="0"/>
      <p:bldP spid="3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3" name="Rectangle 5"/>
          <p:cNvSpPr>
            <a:spLocks noGrp="1" noChangeArrowheads="1"/>
          </p:cNvSpPr>
          <p:nvPr>
            <p:ph type="body" idx="1"/>
          </p:nvPr>
        </p:nvSpPr>
        <p:spPr>
          <a:xfrm>
            <a:off x="57150" y="76200"/>
            <a:ext cx="8763000" cy="3048000"/>
          </a:xfrm>
          <a:noFill/>
          <a:ln/>
        </p:spPr>
        <p:txBody>
          <a:bodyPr/>
          <a:lstStyle/>
          <a:p>
            <a:pPr>
              <a:lnSpc>
                <a:spcPct val="120000"/>
              </a:lnSpc>
              <a:buFont typeface="Wingdings" pitchFamily="2" charset="2"/>
              <a:buNone/>
            </a:pPr>
            <a:r>
              <a:rPr kumimoji="1" lang="zh-CN" altLang="en-US" sz="3200">
                <a:solidFill>
                  <a:schemeClr val="bg1"/>
                </a:solidFill>
                <a:latin typeface="宋体" pitchFamily="2" charset="-122"/>
                <a:ea typeface="宋体" pitchFamily="2" charset="-122"/>
              </a:rPr>
              <a:t>本课程的性质与要求</a:t>
            </a:r>
          </a:p>
          <a:p>
            <a:pPr>
              <a:lnSpc>
                <a:spcPct val="120000"/>
              </a:lnSpc>
              <a:buFont typeface="Wingdings" pitchFamily="2" charset="2"/>
              <a:buNone/>
            </a:pPr>
            <a:endParaRPr kumimoji="1" lang="zh-CN" altLang="en-US" sz="3200">
              <a:solidFill>
                <a:schemeClr val="bg1"/>
              </a:solidFill>
              <a:latin typeface="宋体" pitchFamily="2" charset="-122"/>
              <a:ea typeface="宋体" pitchFamily="2" charset="-122"/>
            </a:endParaRPr>
          </a:p>
          <a:p>
            <a:pPr>
              <a:lnSpc>
                <a:spcPct val="120000"/>
              </a:lnSpc>
            </a:pPr>
            <a:r>
              <a:rPr kumimoji="1" lang="zh-CN" altLang="en-US" sz="2400">
                <a:solidFill>
                  <a:srgbClr val="000000"/>
                </a:solidFill>
                <a:latin typeface="宋体" pitchFamily="2" charset="-122"/>
                <a:ea typeface="宋体" pitchFamily="2" charset="-122"/>
              </a:rPr>
              <a:t>计算机应用</a:t>
            </a:r>
          </a:p>
          <a:p>
            <a:pPr>
              <a:lnSpc>
                <a:spcPct val="90000"/>
              </a:lnSpc>
              <a:buFont typeface="Wingdings" pitchFamily="2" charset="2"/>
              <a:buNone/>
            </a:pPr>
            <a:r>
              <a:rPr lang="zh-CN" altLang="en-US" sz="2000" b="0">
                <a:latin typeface="宋体" pitchFamily="2" charset="-122"/>
                <a:ea typeface="宋体" pitchFamily="2" charset="-122"/>
              </a:rPr>
              <a:t>        </a:t>
            </a:r>
            <a:endParaRPr lang="zh-CN" altLang="en-US" sz="2400" b="0">
              <a:latin typeface="宋体" pitchFamily="2" charset="-122"/>
              <a:ea typeface="宋体" pitchFamily="2" charset="-122"/>
            </a:endParaRPr>
          </a:p>
        </p:txBody>
      </p:sp>
      <p:sp>
        <p:nvSpPr>
          <p:cNvPr id="94214" name="Rectangle 6"/>
          <p:cNvSpPr>
            <a:spLocks noChangeArrowheads="1"/>
          </p:cNvSpPr>
          <p:nvPr/>
        </p:nvSpPr>
        <p:spPr bwMode="auto">
          <a:xfrm>
            <a:off x="28575" y="2840038"/>
            <a:ext cx="9144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Font typeface="Wingdings" pitchFamily="2" charset="2"/>
              <a:buChar char="v"/>
            </a:pPr>
            <a:r>
              <a:rPr kumimoji="1" lang="zh-CN" altLang="en-US" sz="2400" b="1">
                <a:solidFill>
                  <a:srgbClr val="000000"/>
                </a:solidFill>
                <a:latin typeface="宋体" pitchFamily="2" charset="-122"/>
              </a:rPr>
              <a:t>数据结构这门课程所要研究的问题：</a:t>
            </a:r>
            <a:r>
              <a:rPr lang="zh-CN" altLang="en-US" sz="2400" b="1">
                <a:solidFill>
                  <a:srgbClr val="FF0000"/>
                </a:solidFill>
                <a:latin typeface="宋体" pitchFamily="2" charset="-122"/>
              </a:rPr>
              <a:t>待处理对象的特征及各对象之间存在的关系。</a:t>
            </a:r>
          </a:p>
        </p:txBody>
      </p:sp>
      <p:sp>
        <p:nvSpPr>
          <p:cNvPr id="94215" name="Rectangle 7"/>
          <p:cNvSpPr>
            <a:spLocks noChangeArrowheads="1"/>
          </p:cNvSpPr>
          <p:nvPr/>
        </p:nvSpPr>
        <p:spPr bwMode="auto">
          <a:xfrm>
            <a:off x="60325" y="4057650"/>
            <a:ext cx="8969375" cy="180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buFont typeface="Wingdings" pitchFamily="2" charset="2"/>
              <a:buChar char="v"/>
            </a:pP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数据结构</a:t>
            </a: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是</a:t>
            </a:r>
            <a:r>
              <a:rPr kumimoji="1" lang="zh-CN" altLang="en-US" sz="2400" b="1" dirty="0">
                <a:solidFill>
                  <a:srgbClr val="000000"/>
                </a:solidFill>
                <a:latin typeface="Times New Roman"/>
              </a:rPr>
              <a:t>“</a:t>
            </a:r>
            <a:r>
              <a:rPr kumimoji="1" lang="zh-CN" altLang="en-US" sz="2400" b="1" dirty="0">
                <a:solidFill>
                  <a:srgbClr val="000000"/>
                </a:solidFill>
                <a:latin typeface="宋体" pitchFamily="2" charset="-122"/>
              </a:rPr>
              <a:t>计算机科学与技术</a:t>
            </a:r>
            <a:r>
              <a:rPr kumimoji="1" lang="zh-CN" altLang="en-US" sz="2400" b="1" dirty="0">
                <a:solidFill>
                  <a:srgbClr val="000000"/>
                </a:solidFill>
                <a:latin typeface="Times New Roman"/>
              </a:rPr>
              <a:t>”</a:t>
            </a:r>
            <a:r>
              <a:rPr kumimoji="1" lang="zh-CN" altLang="en-US" sz="2400" b="1" dirty="0">
                <a:solidFill>
                  <a:srgbClr val="000000"/>
                </a:solidFill>
                <a:latin typeface="宋体" pitchFamily="2" charset="-122"/>
              </a:rPr>
              <a:t>学科及相关</a:t>
            </a:r>
            <a:r>
              <a:rPr kumimoji="1" lang="zh-CN" altLang="en-US" sz="2400" b="1" dirty="0" smtClean="0">
                <a:solidFill>
                  <a:srgbClr val="000000"/>
                </a:solidFill>
                <a:latin typeface="宋体" pitchFamily="2" charset="-122"/>
              </a:rPr>
              <a:t>学科等</a:t>
            </a:r>
            <a:r>
              <a:rPr kumimoji="1" lang="zh-CN" altLang="en-US" sz="2400" b="1" dirty="0">
                <a:solidFill>
                  <a:srgbClr val="000000"/>
                </a:solidFill>
                <a:latin typeface="宋体" pitchFamily="2" charset="-122"/>
              </a:rPr>
              <a:t>的一门重要的专业基础课，也是报考计算机、信息安全、以及相关专业的硕士研究生、博士研究生入学考试中一门重要的课程，同时也是报考程序员、高级程序员和系统分析员时的必考课程之一。</a:t>
            </a:r>
          </a:p>
        </p:txBody>
      </p:sp>
      <p:sp>
        <p:nvSpPr>
          <p:cNvPr id="94217" name="Rectangle 9"/>
          <p:cNvSpPr>
            <a:spLocks noChangeArrowheads="1"/>
          </p:cNvSpPr>
          <p:nvPr/>
        </p:nvSpPr>
        <p:spPr bwMode="auto">
          <a:xfrm>
            <a:off x="2163763" y="1154113"/>
            <a:ext cx="1828800" cy="46513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400" b="1">
                <a:solidFill>
                  <a:srgbClr val="000000"/>
                </a:solidFill>
                <a:latin typeface="宋体" pitchFamily="2" charset="-122"/>
              </a:rPr>
              <a:t>数值计算</a:t>
            </a:r>
          </a:p>
        </p:txBody>
      </p:sp>
      <p:sp>
        <p:nvSpPr>
          <p:cNvPr id="94218" name="Rectangle 10"/>
          <p:cNvSpPr>
            <a:spLocks noChangeArrowheads="1"/>
          </p:cNvSpPr>
          <p:nvPr/>
        </p:nvSpPr>
        <p:spPr bwMode="auto">
          <a:xfrm>
            <a:off x="2257425" y="1878013"/>
            <a:ext cx="1828800" cy="46513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400" b="1">
                <a:solidFill>
                  <a:srgbClr val="000000"/>
                </a:solidFill>
                <a:latin typeface="宋体" pitchFamily="2" charset="-122"/>
              </a:rPr>
              <a:t>非数值计算</a:t>
            </a:r>
          </a:p>
        </p:txBody>
      </p:sp>
      <p:sp>
        <p:nvSpPr>
          <p:cNvPr id="94219" name="AutoShape 11"/>
          <p:cNvSpPr>
            <a:spLocks/>
          </p:cNvSpPr>
          <p:nvPr/>
        </p:nvSpPr>
        <p:spPr bwMode="auto">
          <a:xfrm>
            <a:off x="2108200" y="1244600"/>
            <a:ext cx="246063" cy="1044575"/>
          </a:xfrm>
          <a:prstGeom prst="leftBrace">
            <a:avLst>
              <a:gd name="adj1" fmla="val 3537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 calcmode="lin" valueType="num">
                                      <p:cBhvr additive="base">
                                        <p:cTn id="7" dur="500" fill="hold"/>
                                        <p:tgtEl>
                                          <p:spTgt spid="942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4213">
                                            <p:txEl>
                                              <p:pRg st="2" end="2"/>
                                            </p:txEl>
                                          </p:spTgt>
                                        </p:tgtEl>
                                        <p:attrNameLst>
                                          <p:attrName>style.visibility</p:attrName>
                                        </p:attrNameLst>
                                      </p:cBhvr>
                                      <p:to>
                                        <p:strVal val="visible"/>
                                      </p:to>
                                    </p:set>
                                    <p:anim calcmode="lin" valueType="num">
                                      <p:cBhvr additive="base">
                                        <p:cTn id="12" dur="500" fill="hold"/>
                                        <p:tgtEl>
                                          <p:spTgt spid="9421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4213">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4213">
                                            <p:txEl>
                                              <p:pRg st="3" end="3"/>
                                            </p:txEl>
                                          </p:spTgt>
                                        </p:tgtEl>
                                        <p:attrNameLst>
                                          <p:attrName>style.visibility</p:attrName>
                                        </p:attrNameLst>
                                      </p:cBhvr>
                                      <p:to>
                                        <p:strVal val="visible"/>
                                      </p:to>
                                    </p:set>
                                    <p:anim calcmode="lin" valueType="num">
                                      <p:cBhvr additive="base">
                                        <p:cTn id="17" dur="500" fill="hold"/>
                                        <p:tgtEl>
                                          <p:spTgt spid="9421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4213">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4219"/>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4217"/>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9421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4214"/>
                                        </p:tgtEl>
                                        <p:attrNameLst>
                                          <p:attrName>style.visibility</p:attrName>
                                        </p:attrNameLst>
                                      </p:cBhvr>
                                      <p:to>
                                        <p:strVal val="visible"/>
                                      </p:to>
                                    </p:set>
                                    <p:anim calcmode="lin" valueType="num">
                                      <p:cBhvr additive="base">
                                        <p:cTn id="32" dur="500" fill="hold"/>
                                        <p:tgtEl>
                                          <p:spTgt spid="94214"/>
                                        </p:tgtEl>
                                        <p:attrNameLst>
                                          <p:attrName>ppt_x</p:attrName>
                                        </p:attrNameLst>
                                      </p:cBhvr>
                                      <p:tavLst>
                                        <p:tav tm="0">
                                          <p:val>
                                            <p:strVal val="0-#ppt_w/2"/>
                                          </p:val>
                                        </p:tav>
                                        <p:tav tm="100000">
                                          <p:val>
                                            <p:strVal val="#ppt_x"/>
                                          </p:val>
                                        </p:tav>
                                      </p:tavLst>
                                    </p:anim>
                                    <p:anim calcmode="lin" valueType="num">
                                      <p:cBhvr additive="base">
                                        <p:cTn id="33" dur="500" fill="hold"/>
                                        <p:tgtEl>
                                          <p:spTgt spid="9421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4215"/>
                                        </p:tgtEl>
                                        <p:attrNameLst>
                                          <p:attrName>style.visibility</p:attrName>
                                        </p:attrNameLst>
                                      </p:cBhvr>
                                      <p:to>
                                        <p:strVal val="visible"/>
                                      </p:to>
                                    </p:set>
                                    <p:anim calcmode="lin" valueType="num">
                                      <p:cBhvr additive="base">
                                        <p:cTn id="38" dur="500" fill="hold"/>
                                        <p:tgtEl>
                                          <p:spTgt spid="94215"/>
                                        </p:tgtEl>
                                        <p:attrNameLst>
                                          <p:attrName>ppt_x</p:attrName>
                                        </p:attrNameLst>
                                      </p:cBhvr>
                                      <p:tavLst>
                                        <p:tav tm="0">
                                          <p:val>
                                            <p:strVal val="0-#ppt_w/2"/>
                                          </p:val>
                                        </p:tav>
                                        <p:tav tm="100000">
                                          <p:val>
                                            <p:strVal val="#ppt_x"/>
                                          </p:val>
                                        </p:tav>
                                      </p:tavLst>
                                    </p:anim>
                                    <p:anim calcmode="lin" valueType="num">
                                      <p:cBhvr additive="base">
                                        <p:cTn id="39" dur="500" fill="hold"/>
                                        <p:tgtEl>
                                          <p:spTgt spid="94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autoUpdateAnimBg="0" advAuto="0"/>
      <p:bldP spid="94214" grpId="0" autoUpdateAnimBg="0"/>
      <p:bldP spid="94215" grpId="0" autoUpdateAnimBg="0"/>
      <p:bldP spid="94217" grpId="0" animBg="1" autoUpdateAnimBg="0"/>
      <p:bldP spid="94218" grpId="0" animBg="1" autoUpdateAnimBg="0"/>
      <p:bldP spid="942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kumimoji="1" lang="en-US" altLang="zh-CN">
                <a:latin typeface="宋体" pitchFamily="2" charset="-122"/>
                <a:ea typeface="宋体" pitchFamily="2" charset="-122"/>
              </a:rPr>
              <a:t>1.2 </a:t>
            </a:r>
            <a:r>
              <a:rPr kumimoji="1" lang="zh-CN" altLang="en-US">
                <a:latin typeface="宋体" pitchFamily="2" charset="-122"/>
                <a:ea typeface="宋体" pitchFamily="2" charset="-122"/>
              </a:rPr>
              <a:t>基本概念和术语</a:t>
            </a:r>
          </a:p>
        </p:txBody>
      </p:sp>
      <p:sp>
        <p:nvSpPr>
          <p:cNvPr id="113668" name="Rectangle 4"/>
          <p:cNvSpPr>
            <a:spLocks noChangeArrowheads="1"/>
          </p:cNvSpPr>
          <p:nvPr/>
        </p:nvSpPr>
        <p:spPr bwMode="auto">
          <a:xfrm>
            <a:off x="444500" y="1433513"/>
            <a:ext cx="7543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20000"/>
              </a:spcBef>
              <a:buClr>
                <a:srgbClr val="6699FF"/>
              </a:buClr>
              <a:buFont typeface="Wingdings" pitchFamily="2" charset="2"/>
              <a:buNone/>
            </a:pPr>
            <a:r>
              <a:rPr kumimoji="1" lang="en-US" altLang="zh-CN" sz="2800" b="1">
                <a:solidFill>
                  <a:srgbClr val="003300"/>
                </a:solidFill>
                <a:latin typeface="宋体" pitchFamily="2" charset="-122"/>
              </a:rPr>
              <a:t>1</a:t>
            </a:r>
            <a:r>
              <a:rPr kumimoji="1" lang="zh-CN" altLang="en-US" sz="2800" b="1">
                <a:solidFill>
                  <a:srgbClr val="003300"/>
                </a:solidFill>
                <a:latin typeface="宋体" pitchFamily="2" charset="-122"/>
              </a:rPr>
              <a:t>、</a:t>
            </a:r>
            <a:r>
              <a:rPr kumimoji="1" lang="zh-CN" altLang="en-US" sz="2800" b="1">
                <a:solidFill>
                  <a:srgbClr val="FF0000"/>
                </a:solidFill>
                <a:latin typeface="宋体" pitchFamily="2" charset="-122"/>
              </a:rPr>
              <a:t>数据（</a:t>
            </a:r>
            <a:r>
              <a:rPr kumimoji="1" lang="en-US" altLang="zh-CN" sz="2800" b="1">
                <a:solidFill>
                  <a:srgbClr val="FF0000"/>
                </a:solidFill>
                <a:latin typeface="宋体" pitchFamily="2" charset="-122"/>
              </a:rPr>
              <a:t>Data)</a:t>
            </a:r>
            <a:r>
              <a:rPr kumimoji="1" lang="en-US" altLang="zh-CN" sz="2800" b="1">
                <a:solidFill>
                  <a:srgbClr val="000000"/>
                </a:solidFill>
                <a:latin typeface="Arial"/>
              </a:rPr>
              <a:t>—</a:t>
            </a:r>
            <a:r>
              <a:rPr kumimoji="1" lang="en-US" altLang="zh-CN" sz="2800" b="1">
                <a:solidFill>
                  <a:srgbClr val="000000"/>
                </a:solidFill>
                <a:latin typeface="宋体" pitchFamily="2" charset="-122"/>
              </a:rPr>
              <a:t> </a:t>
            </a:r>
            <a:r>
              <a:rPr kumimoji="1" lang="zh-CN" altLang="en-US" sz="2800" b="1">
                <a:solidFill>
                  <a:srgbClr val="000000"/>
                </a:solidFill>
                <a:latin typeface="宋体" pitchFamily="2" charset="-122"/>
              </a:rPr>
              <a:t>所有能输入到计算机中并被计算机处理的符号的总称。</a:t>
            </a:r>
          </a:p>
        </p:txBody>
      </p:sp>
      <p:sp>
        <p:nvSpPr>
          <p:cNvPr id="113669" name="Rectangle 5"/>
          <p:cNvSpPr>
            <a:spLocks noChangeArrowheads="1"/>
          </p:cNvSpPr>
          <p:nvPr/>
        </p:nvSpPr>
        <p:spPr bwMode="auto">
          <a:xfrm>
            <a:off x="465138" y="3006725"/>
            <a:ext cx="7897812"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Clr>
                <a:srgbClr val="6699FF"/>
              </a:buClr>
              <a:buFont typeface="Wingdings" pitchFamily="2" charset="2"/>
              <a:buNone/>
            </a:pPr>
            <a:r>
              <a:rPr kumimoji="1" lang="en-US" altLang="zh-CN" sz="2800" b="1">
                <a:solidFill>
                  <a:srgbClr val="003300"/>
                </a:solidFill>
                <a:latin typeface="宋体" pitchFamily="2" charset="-122"/>
              </a:rPr>
              <a:t>2</a:t>
            </a:r>
            <a:r>
              <a:rPr kumimoji="1" lang="zh-CN" altLang="en-US" sz="2800" b="1">
                <a:solidFill>
                  <a:srgbClr val="003300"/>
                </a:solidFill>
                <a:latin typeface="宋体" pitchFamily="2" charset="-122"/>
              </a:rPr>
              <a:t>、</a:t>
            </a:r>
            <a:r>
              <a:rPr kumimoji="1" lang="zh-CN" altLang="en-US" sz="2800" b="1">
                <a:solidFill>
                  <a:srgbClr val="FF0000"/>
                </a:solidFill>
                <a:latin typeface="宋体" pitchFamily="2" charset="-122"/>
              </a:rPr>
              <a:t>数据元素（</a:t>
            </a:r>
            <a:r>
              <a:rPr kumimoji="1" lang="en-US" altLang="zh-CN" sz="2800" b="1">
                <a:solidFill>
                  <a:srgbClr val="FF0000"/>
                </a:solidFill>
                <a:latin typeface="宋体" pitchFamily="2" charset="-122"/>
              </a:rPr>
              <a:t>Data Element</a:t>
            </a:r>
            <a:r>
              <a:rPr kumimoji="1" lang="zh-CN" altLang="en-US" sz="2800" b="1">
                <a:solidFill>
                  <a:srgbClr val="FF0000"/>
                </a:solidFill>
                <a:latin typeface="宋体" pitchFamily="2" charset="-122"/>
              </a:rPr>
              <a:t>）</a:t>
            </a:r>
            <a:r>
              <a:rPr kumimoji="1" lang="en-US" altLang="zh-CN" sz="2800" b="1">
                <a:solidFill>
                  <a:srgbClr val="000000"/>
                </a:solidFill>
                <a:latin typeface="Arial"/>
              </a:rPr>
              <a:t>—</a:t>
            </a:r>
            <a:r>
              <a:rPr kumimoji="1" lang="zh-CN" altLang="en-US" sz="2800" b="1">
                <a:solidFill>
                  <a:srgbClr val="003300"/>
                </a:solidFill>
                <a:latin typeface="宋体" pitchFamily="2" charset="-122"/>
              </a:rPr>
              <a:t>是数据（集合）中的一个</a:t>
            </a:r>
            <a:r>
              <a:rPr kumimoji="1" lang="zh-CN" altLang="en-US" sz="2800" b="1">
                <a:solidFill>
                  <a:srgbClr val="003300"/>
                </a:solidFill>
                <a:latin typeface="Arial"/>
              </a:rPr>
              <a:t>“</a:t>
            </a:r>
            <a:r>
              <a:rPr kumimoji="1" lang="zh-CN" altLang="en-US" sz="2800" b="1">
                <a:solidFill>
                  <a:srgbClr val="FF3300"/>
                </a:solidFill>
                <a:latin typeface="宋体" pitchFamily="2" charset="-122"/>
              </a:rPr>
              <a:t>个体</a:t>
            </a:r>
            <a:r>
              <a:rPr kumimoji="1" lang="zh-CN" altLang="en-US" sz="2800" b="1">
                <a:solidFill>
                  <a:srgbClr val="003300"/>
                </a:solidFill>
                <a:latin typeface="Arial"/>
              </a:rPr>
              <a:t>”</a:t>
            </a:r>
            <a:r>
              <a:rPr kumimoji="1" lang="en-US" altLang="zh-CN" sz="2800" b="1">
                <a:solidFill>
                  <a:srgbClr val="003300"/>
                </a:solidFill>
                <a:latin typeface="宋体" pitchFamily="2" charset="-122"/>
              </a:rPr>
              <a:t>,</a:t>
            </a:r>
            <a:r>
              <a:rPr kumimoji="1" lang="zh-CN" altLang="en-US" sz="2800" b="1">
                <a:solidFill>
                  <a:srgbClr val="003300"/>
                </a:solidFill>
                <a:latin typeface="宋体" pitchFamily="2" charset="-122"/>
              </a:rPr>
              <a:t>在计算机中通常作为一个整体进行考虑和处理，是数据结构中讨论的</a:t>
            </a:r>
            <a:r>
              <a:rPr kumimoji="1" lang="zh-CN" altLang="en-US" sz="2800" b="1">
                <a:solidFill>
                  <a:srgbClr val="FF3300"/>
                </a:solidFill>
                <a:latin typeface="宋体" pitchFamily="2" charset="-122"/>
              </a:rPr>
              <a:t>基本单位</a:t>
            </a:r>
            <a:r>
              <a:rPr kumimoji="1" lang="zh-CN" altLang="en-US" sz="2800" b="1">
                <a:solidFill>
                  <a:srgbClr val="003300"/>
                </a:solidFill>
                <a:latin typeface="宋体" pitchFamily="2" charset="-122"/>
              </a:rPr>
              <a:t>。</a:t>
            </a:r>
          </a:p>
          <a:p>
            <a:pPr>
              <a:lnSpc>
                <a:spcPct val="130000"/>
              </a:lnSpc>
              <a:spcBef>
                <a:spcPct val="20000"/>
              </a:spcBef>
              <a:buClr>
                <a:srgbClr val="6699FF"/>
              </a:buClr>
              <a:buFont typeface="Wingdings" pitchFamily="2" charset="2"/>
              <a:buNone/>
            </a:pPr>
            <a:endParaRPr kumimoji="1" lang="en-US" altLang="zh-CN" sz="2800" b="1">
              <a:solidFill>
                <a:srgbClr val="0033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0-#ppt_w/2"/>
                                          </p:val>
                                        </p:tav>
                                        <p:tav tm="100000">
                                          <p:val>
                                            <p:strVal val="#ppt_x"/>
                                          </p:val>
                                        </p:tav>
                                      </p:tavLst>
                                    </p:anim>
                                    <p:anim calcmode="lin" valueType="num">
                                      <p:cBhvr additive="base">
                                        <p:cTn id="8" dur="500" fill="hold"/>
                                        <p:tgtEl>
                                          <p:spTgt spid="1136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3669"/>
                                        </p:tgtEl>
                                        <p:attrNameLst>
                                          <p:attrName>style.visibility</p:attrName>
                                        </p:attrNameLst>
                                      </p:cBhvr>
                                      <p:to>
                                        <p:strVal val="visible"/>
                                      </p:to>
                                    </p:set>
                                    <p:anim calcmode="lin" valueType="num">
                                      <p:cBhvr additive="base">
                                        <p:cTn id="12" dur="500" fill="hold"/>
                                        <p:tgtEl>
                                          <p:spTgt spid="113669"/>
                                        </p:tgtEl>
                                        <p:attrNameLst>
                                          <p:attrName>ppt_x</p:attrName>
                                        </p:attrNameLst>
                                      </p:cBhvr>
                                      <p:tavLst>
                                        <p:tav tm="0">
                                          <p:val>
                                            <p:strVal val="0-#ppt_w/2"/>
                                          </p:val>
                                        </p:tav>
                                        <p:tav tm="100000">
                                          <p:val>
                                            <p:strVal val="#ppt_x"/>
                                          </p:val>
                                        </p:tav>
                                      </p:tavLst>
                                    </p:anim>
                                    <p:anim calcmode="lin" valueType="num">
                                      <p:cBhvr additive="base">
                                        <p:cTn id="13"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utoUpdateAnimBg="0"/>
      <p:bldP spid="11366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1243013" y="2627313"/>
            <a:ext cx="61325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solidFill>
                  <a:srgbClr val="FF0000"/>
                </a:solidFill>
                <a:latin typeface="楷体_GB2312" pitchFamily="49" charset="-122"/>
                <a:ea typeface="楷体_GB2312" pitchFamily="49" charset="-122"/>
              </a:rPr>
              <a:t> </a:t>
            </a:r>
            <a:r>
              <a:rPr kumimoji="1" lang="zh-CN" altLang="en-US" sz="3200">
                <a:solidFill>
                  <a:srgbClr val="000000"/>
                </a:solidFill>
                <a:latin typeface="楷体_GB2312" pitchFamily="49" charset="-122"/>
                <a:ea typeface="楷体_GB2312" pitchFamily="49" charset="-122"/>
              </a:rPr>
              <a:t>其中每个款项称为一个</a:t>
            </a:r>
            <a:r>
              <a:rPr kumimoji="1" lang="zh-CN" altLang="en-US" sz="3200" b="1">
                <a:solidFill>
                  <a:srgbClr val="FF0000"/>
                </a:solidFill>
                <a:latin typeface="Times New Roman"/>
                <a:ea typeface="楷体_GB2312" pitchFamily="49" charset="-122"/>
              </a:rPr>
              <a:t>“</a:t>
            </a:r>
            <a:r>
              <a:rPr kumimoji="1" lang="zh-CN" altLang="en-US" sz="3200" b="1">
                <a:solidFill>
                  <a:srgbClr val="FF0000"/>
                </a:solidFill>
                <a:latin typeface="楷体_GB2312" pitchFamily="49" charset="-122"/>
                <a:ea typeface="楷体_GB2312" pitchFamily="49" charset="-122"/>
              </a:rPr>
              <a:t>数据项</a:t>
            </a:r>
            <a:r>
              <a:rPr kumimoji="1" lang="zh-CN" altLang="en-US" sz="3200" b="1">
                <a:solidFill>
                  <a:srgbClr val="FF0000"/>
                </a:solidFill>
                <a:latin typeface="Times New Roman"/>
                <a:ea typeface="楷体_GB2312" pitchFamily="49" charset="-122"/>
              </a:rPr>
              <a:t>”</a:t>
            </a:r>
            <a:endParaRPr kumimoji="1" lang="zh-CN" altLang="en-US" sz="3200" b="1">
              <a:solidFill>
                <a:srgbClr val="FF0000"/>
              </a:solidFill>
              <a:latin typeface="楷体_GB2312" pitchFamily="49" charset="-122"/>
              <a:ea typeface="楷体_GB2312" pitchFamily="49" charset="-122"/>
            </a:endParaRPr>
          </a:p>
        </p:txBody>
      </p:sp>
      <p:sp>
        <p:nvSpPr>
          <p:cNvPr id="119813" name="Text Box 5"/>
          <p:cNvSpPr txBox="1">
            <a:spLocks noChangeArrowheads="1"/>
          </p:cNvSpPr>
          <p:nvPr/>
        </p:nvSpPr>
        <p:spPr bwMode="auto">
          <a:xfrm>
            <a:off x="1497013" y="3459163"/>
            <a:ext cx="5880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00"/>
                </a:solidFill>
                <a:latin typeface="楷体_GB2312" pitchFamily="49" charset="-122"/>
                <a:ea typeface="楷体_GB2312" pitchFamily="49" charset="-122"/>
              </a:rPr>
              <a:t>它是数据结构中讨论的</a:t>
            </a:r>
            <a:r>
              <a:rPr kumimoji="1" lang="zh-CN" altLang="en-US" sz="3200" b="1">
                <a:solidFill>
                  <a:srgbClr val="FF0000"/>
                </a:solidFill>
                <a:latin typeface="楷体_GB2312" pitchFamily="49" charset="-122"/>
                <a:ea typeface="楷体_GB2312" pitchFamily="49" charset="-122"/>
              </a:rPr>
              <a:t>最小单位</a:t>
            </a:r>
          </a:p>
        </p:txBody>
      </p:sp>
      <p:sp>
        <p:nvSpPr>
          <p:cNvPr id="119814" name="Text Box 6"/>
          <p:cNvSpPr txBox="1">
            <a:spLocks noChangeArrowheads="1"/>
          </p:cNvSpPr>
          <p:nvPr/>
        </p:nvSpPr>
        <p:spPr bwMode="auto">
          <a:xfrm>
            <a:off x="579438" y="1355725"/>
            <a:ext cx="589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6600CC"/>
                </a:solidFill>
                <a:latin typeface="楷体_GB2312" pitchFamily="49" charset="-122"/>
                <a:ea typeface="楷体_GB2312" pitchFamily="49" charset="-122"/>
              </a:rPr>
              <a:t>数据元素可以由若干款项构成。</a:t>
            </a:r>
          </a:p>
        </p:txBody>
      </p:sp>
      <p:sp>
        <p:nvSpPr>
          <p:cNvPr id="119815" name="Text Box 7"/>
          <p:cNvSpPr txBox="1">
            <a:spLocks noChangeArrowheads="1"/>
          </p:cNvSpPr>
          <p:nvPr/>
        </p:nvSpPr>
        <p:spPr bwMode="auto">
          <a:xfrm>
            <a:off x="735013" y="20875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00"/>
                </a:solidFill>
                <a:latin typeface="楷体_GB2312" pitchFamily="49" charset="-122"/>
                <a:ea typeface="楷体_GB2312" pitchFamily="49" charset="-122"/>
              </a:rPr>
              <a:t>例如：</a:t>
            </a:r>
          </a:p>
        </p:txBody>
      </p:sp>
      <p:sp>
        <p:nvSpPr>
          <p:cNvPr id="119816" name="Text Box 8"/>
          <p:cNvSpPr txBox="1">
            <a:spLocks noChangeArrowheads="1"/>
          </p:cNvSpPr>
          <p:nvPr/>
        </p:nvSpPr>
        <p:spPr bwMode="auto">
          <a:xfrm>
            <a:off x="1990725" y="2087563"/>
            <a:ext cx="465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00"/>
                </a:solidFill>
                <a:latin typeface="楷体_GB2312" pitchFamily="49" charset="-122"/>
                <a:ea typeface="楷体_GB2312" pitchFamily="49" charset="-122"/>
              </a:rPr>
              <a:t>描述一个学生的数据元素</a:t>
            </a:r>
          </a:p>
        </p:txBody>
      </p:sp>
      <p:sp>
        <p:nvSpPr>
          <p:cNvPr id="119817" name="Text Box 9"/>
          <p:cNvSpPr txBox="1">
            <a:spLocks noChangeArrowheads="1"/>
          </p:cNvSpPr>
          <p:nvPr/>
        </p:nvSpPr>
        <p:spPr bwMode="auto">
          <a:xfrm>
            <a:off x="4972050" y="5880100"/>
            <a:ext cx="157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9900CC"/>
                </a:solidFill>
                <a:latin typeface="楷体_GB2312" pitchFamily="49" charset="-122"/>
                <a:ea typeface="楷体_GB2312" pitchFamily="49" charset="-122"/>
              </a:rPr>
              <a:t>组合项</a:t>
            </a:r>
            <a:endParaRPr kumimoji="1" lang="zh-CN" altLang="en-US" sz="2800">
              <a:solidFill>
                <a:srgbClr val="9900CC"/>
              </a:solidFill>
              <a:latin typeface="楷体_GB2312" pitchFamily="49" charset="-122"/>
              <a:ea typeface="楷体_GB2312" pitchFamily="49" charset="-122"/>
            </a:endParaRPr>
          </a:p>
        </p:txBody>
      </p:sp>
      <p:sp>
        <p:nvSpPr>
          <p:cNvPr id="119818" name="AutoShape 10"/>
          <p:cNvSpPr>
            <a:spLocks/>
          </p:cNvSpPr>
          <p:nvPr/>
        </p:nvSpPr>
        <p:spPr bwMode="auto">
          <a:xfrm rot="-5400000">
            <a:off x="5574507" y="4872831"/>
            <a:ext cx="215900" cy="1655763"/>
          </a:xfrm>
          <a:prstGeom prst="leftBrace">
            <a:avLst>
              <a:gd name="adj1" fmla="val 63909"/>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819" name="Group 11"/>
          <p:cNvGrpSpPr>
            <a:grpSpLocks/>
          </p:cNvGrpSpPr>
          <p:nvPr/>
        </p:nvGrpSpPr>
        <p:grpSpPr bwMode="auto">
          <a:xfrm>
            <a:off x="4854575" y="4872038"/>
            <a:ext cx="1655763" cy="617537"/>
            <a:chOff x="3126" y="2736"/>
            <a:chExt cx="1152" cy="463"/>
          </a:xfrm>
        </p:grpSpPr>
        <p:sp>
          <p:nvSpPr>
            <p:cNvPr id="119820" name="Text Box 12"/>
            <p:cNvSpPr txBox="1">
              <a:spLocks noChangeArrowheads="1"/>
            </p:cNvSpPr>
            <p:nvPr/>
          </p:nvSpPr>
          <p:spPr bwMode="auto">
            <a:xfrm>
              <a:off x="3126" y="2757"/>
              <a:ext cx="1152" cy="44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00"/>
                  </a:solidFill>
                  <a:latin typeface="Times New Roman" pitchFamily="18" charset="0"/>
                </a:rPr>
                <a:t>年 月 日</a:t>
              </a:r>
            </a:p>
          </p:txBody>
        </p:sp>
        <p:sp>
          <p:nvSpPr>
            <p:cNvPr id="119821" name="Line 13"/>
            <p:cNvSpPr>
              <a:spLocks noChangeShapeType="1"/>
            </p:cNvSpPr>
            <p:nvPr/>
          </p:nvSpPr>
          <p:spPr bwMode="auto">
            <a:xfrm>
              <a:off x="3510" y="273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2" name="Line 14"/>
            <p:cNvSpPr>
              <a:spLocks noChangeShapeType="1"/>
            </p:cNvSpPr>
            <p:nvPr/>
          </p:nvSpPr>
          <p:spPr bwMode="auto">
            <a:xfrm>
              <a:off x="3894" y="273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9823" name="Group 15"/>
          <p:cNvGrpSpPr>
            <a:grpSpLocks/>
          </p:cNvGrpSpPr>
          <p:nvPr/>
        </p:nvGrpSpPr>
        <p:grpSpPr bwMode="auto">
          <a:xfrm>
            <a:off x="893763" y="4295775"/>
            <a:ext cx="7345362" cy="588963"/>
            <a:chOff x="324" y="2352"/>
            <a:chExt cx="5196" cy="458"/>
          </a:xfrm>
        </p:grpSpPr>
        <p:sp>
          <p:nvSpPr>
            <p:cNvPr id="119824" name="Text Box 16"/>
            <p:cNvSpPr txBox="1">
              <a:spLocks noChangeArrowheads="1"/>
            </p:cNvSpPr>
            <p:nvPr/>
          </p:nvSpPr>
          <p:spPr bwMode="auto">
            <a:xfrm>
              <a:off x="324" y="2352"/>
              <a:ext cx="5196" cy="45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00"/>
                  </a:solidFill>
                  <a:latin typeface="楷体_GB2312" pitchFamily="49" charset="-122"/>
                  <a:ea typeface="楷体_GB2312" pitchFamily="49" charset="-122"/>
                </a:rPr>
                <a:t>姓 名学 号班 号性别出生日期入学成绩</a:t>
              </a:r>
              <a:endParaRPr kumimoji="1" lang="zh-CN" altLang="en-US" sz="3200">
                <a:solidFill>
                  <a:srgbClr val="000000"/>
                </a:solidFill>
                <a:latin typeface="华文行楷" pitchFamily="2" charset="-122"/>
                <a:ea typeface="华文行楷" pitchFamily="2" charset="-122"/>
              </a:endParaRPr>
            </a:p>
          </p:txBody>
        </p:sp>
        <p:sp>
          <p:nvSpPr>
            <p:cNvPr id="119825" name="Line 17"/>
            <p:cNvSpPr>
              <a:spLocks noChangeShapeType="1"/>
            </p:cNvSpPr>
            <p:nvPr/>
          </p:nvSpPr>
          <p:spPr bwMode="auto">
            <a:xfrm>
              <a:off x="1104"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6" name="Line 18"/>
            <p:cNvSpPr>
              <a:spLocks noChangeShapeType="1"/>
            </p:cNvSpPr>
            <p:nvPr/>
          </p:nvSpPr>
          <p:spPr bwMode="auto">
            <a:xfrm>
              <a:off x="2496"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7" name="Line 19"/>
            <p:cNvSpPr>
              <a:spLocks noChangeShapeType="1"/>
            </p:cNvSpPr>
            <p:nvPr/>
          </p:nvSpPr>
          <p:spPr bwMode="auto">
            <a:xfrm>
              <a:off x="3120"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8" name="Line 20"/>
            <p:cNvSpPr>
              <a:spLocks noChangeShapeType="1"/>
            </p:cNvSpPr>
            <p:nvPr/>
          </p:nvSpPr>
          <p:spPr bwMode="auto">
            <a:xfrm>
              <a:off x="4272"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9" name="Line 21"/>
            <p:cNvSpPr>
              <a:spLocks noChangeShapeType="1"/>
            </p:cNvSpPr>
            <p:nvPr/>
          </p:nvSpPr>
          <p:spPr bwMode="auto">
            <a:xfrm>
              <a:off x="1824"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9830" name="AutoShape 22"/>
          <p:cNvSpPr>
            <a:spLocks noChangeArrowheads="1"/>
          </p:cNvSpPr>
          <p:nvPr/>
        </p:nvSpPr>
        <p:spPr bwMode="auto">
          <a:xfrm>
            <a:off x="1685925" y="5735638"/>
            <a:ext cx="1655763" cy="504825"/>
          </a:xfrm>
          <a:prstGeom prst="wedgeRoundRectCallout">
            <a:avLst>
              <a:gd name="adj1" fmla="val -17977"/>
              <a:gd name="adj2" fmla="val -229560"/>
              <a:gd name="adj3" fmla="val 16667"/>
            </a:avLst>
          </a:prstGeom>
          <a:solidFill>
            <a:srgbClr val="C2F2DB"/>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solidFill>
                  <a:srgbClr val="9900CC"/>
                </a:solidFill>
                <a:latin typeface="Times New Roman" pitchFamily="18" charset="0"/>
                <a:ea typeface="楷体_GB2312" pitchFamily="49" charset="-122"/>
              </a:rPr>
              <a:t>原子项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wipe(left)">
                                      <p:cBhvr>
                                        <p:cTn id="7" dur="500"/>
                                        <p:tgtEl>
                                          <p:spTgt spid="119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box(out)">
                                      <p:cBhvr>
                                        <p:cTn id="12" dur="500"/>
                                        <p:tgtEl>
                                          <p:spTgt spid="119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6"/>
                                        </p:tgtEl>
                                        <p:attrNameLst>
                                          <p:attrName>style.visibility</p:attrName>
                                        </p:attrNameLst>
                                      </p:cBhvr>
                                      <p:to>
                                        <p:strVal val="visible"/>
                                      </p:to>
                                    </p:set>
                                    <p:animEffect transition="in" filter="wipe(left)">
                                      <p:cBhvr>
                                        <p:cTn id="17" dur="500"/>
                                        <p:tgtEl>
                                          <p:spTgt spid="1198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9823"/>
                                        </p:tgtEl>
                                        <p:attrNameLst>
                                          <p:attrName>style.visibility</p:attrName>
                                        </p:attrNameLst>
                                      </p:cBhvr>
                                      <p:to>
                                        <p:strVal val="visible"/>
                                      </p:to>
                                    </p:set>
                                    <p:animEffect transition="in" filter="wipe(left)">
                                      <p:cBhvr>
                                        <p:cTn id="22" dur="500"/>
                                        <p:tgtEl>
                                          <p:spTgt spid="119823"/>
                                        </p:tgtEl>
                                      </p:cBhvr>
                                    </p:animEffect>
                                  </p:childTnLst>
                                </p:cTn>
                              </p:par>
                            </p:childTnLst>
                          </p:cTn>
                        </p:par>
                        <p:par>
                          <p:cTn id="23" fill="hold" nodeType="afterGroup">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119812"/>
                                        </p:tgtEl>
                                        <p:attrNameLst>
                                          <p:attrName>style.visibility</p:attrName>
                                        </p:attrNameLst>
                                      </p:cBhvr>
                                      <p:to>
                                        <p:strVal val="visible"/>
                                      </p:to>
                                    </p:set>
                                    <p:animEffect transition="in" filter="strips(downRight)">
                                      <p:cBhvr>
                                        <p:cTn id="26" dur="500"/>
                                        <p:tgtEl>
                                          <p:spTgt spid="1198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9813"/>
                                        </p:tgtEl>
                                        <p:attrNameLst>
                                          <p:attrName>style.visibility</p:attrName>
                                        </p:attrNameLst>
                                      </p:cBhvr>
                                      <p:to>
                                        <p:strVal val="visible"/>
                                      </p:to>
                                    </p:set>
                                    <p:animEffect transition="in" filter="wipe(left)">
                                      <p:cBhvr>
                                        <p:cTn id="31" dur="500"/>
                                        <p:tgtEl>
                                          <p:spTgt spid="1198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9819"/>
                                        </p:tgtEl>
                                        <p:attrNameLst>
                                          <p:attrName>style.visibility</p:attrName>
                                        </p:attrNameLst>
                                      </p:cBhvr>
                                      <p:to>
                                        <p:strVal val="visible"/>
                                      </p:to>
                                    </p:set>
                                    <p:animEffect transition="in" filter="wipe(left)">
                                      <p:cBhvr>
                                        <p:cTn id="36" dur="500"/>
                                        <p:tgtEl>
                                          <p:spTgt spid="119819"/>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19818"/>
                                        </p:tgtEl>
                                        <p:attrNameLst>
                                          <p:attrName>style.visibility</p:attrName>
                                        </p:attrNameLst>
                                      </p:cBhvr>
                                      <p:to>
                                        <p:strVal val="visible"/>
                                      </p:to>
                                    </p:set>
                                    <p:animEffect transition="in" filter="wipe(left)">
                                      <p:cBhvr>
                                        <p:cTn id="40" dur="500"/>
                                        <p:tgtEl>
                                          <p:spTgt spid="119818"/>
                                        </p:tgtEl>
                                      </p:cBhvr>
                                    </p:animEffect>
                                  </p:childTnLst>
                                </p:cTn>
                              </p:par>
                            </p:childTnLst>
                          </p:cTn>
                        </p:par>
                        <p:par>
                          <p:cTn id="41" fill="hold" nodeType="after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19817"/>
                                        </p:tgtEl>
                                        <p:attrNameLst>
                                          <p:attrName>style.visibility</p:attrName>
                                        </p:attrNameLst>
                                      </p:cBhvr>
                                      <p:to>
                                        <p:strVal val="visible"/>
                                      </p:to>
                                    </p:set>
                                    <p:animEffect transition="in" filter="wipe(left)">
                                      <p:cBhvr>
                                        <p:cTn id="44" dur="500"/>
                                        <p:tgtEl>
                                          <p:spTgt spid="1198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9830"/>
                                        </p:tgtEl>
                                        <p:attrNameLst>
                                          <p:attrName>style.visibility</p:attrName>
                                        </p:attrNameLst>
                                      </p:cBhvr>
                                      <p:to>
                                        <p:strVal val="visible"/>
                                      </p:to>
                                    </p:set>
                                    <p:anim calcmode="lin" valueType="num">
                                      <p:cBhvr additive="base">
                                        <p:cTn id="49" dur="500" fill="hold"/>
                                        <p:tgtEl>
                                          <p:spTgt spid="119830"/>
                                        </p:tgtEl>
                                        <p:attrNameLst>
                                          <p:attrName>ppt_x</p:attrName>
                                        </p:attrNameLst>
                                      </p:cBhvr>
                                      <p:tavLst>
                                        <p:tav tm="0">
                                          <p:val>
                                            <p:strVal val="#ppt_x"/>
                                          </p:val>
                                        </p:tav>
                                        <p:tav tm="100000">
                                          <p:val>
                                            <p:strVal val="#ppt_x"/>
                                          </p:val>
                                        </p:tav>
                                      </p:tavLst>
                                    </p:anim>
                                    <p:anim calcmode="lin" valueType="num">
                                      <p:cBhvr additive="base">
                                        <p:cTn id="50" dur="500" fill="hold"/>
                                        <p:tgtEl>
                                          <p:spTgt spid="119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P spid="119813" grpId="0" autoUpdateAnimBg="0"/>
      <p:bldP spid="119814" grpId="0" autoUpdateAnimBg="0"/>
      <p:bldP spid="119815" grpId="0" autoUpdateAnimBg="0"/>
      <p:bldP spid="119816" grpId="0" autoUpdateAnimBg="0"/>
      <p:bldP spid="119817" grpId="0" autoUpdateAnimBg="0"/>
      <p:bldP spid="119818" grpId="0" animBg="1"/>
      <p:bldP spid="11983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class0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4388"/>
            <a:ext cx="9144000" cy="3813175"/>
          </a:xfrm>
          <a:prstGeom prst="rect">
            <a:avLst/>
          </a:prstGeom>
          <a:noFill/>
          <a:extLst>
            <a:ext uri="{909E8E84-426E-40DD-AFC4-6F175D3DCCD1}">
              <a14:hiddenFill xmlns:a14="http://schemas.microsoft.com/office/drawing/2010/main">
                <a:solidFill>
                  <a:srgbClr val="FFFFFF"/>
                </a:solidFill>
              </a14:hiddenFill>
            </a:ext>
          </a:extLst>
        </p:spPr>
      </p:pic>
      <p:sp>
        <p:nvSpPr>
          <p:cNvPr id="76806" name="Text Box 6"/>
          <p:cNvSpPr txBox="1">
            <a:spLocks noChangeArrowheads="1"/>
          </p:cNvSpPr>
          <p:nvPr/>
        </p:nvSpPr>
        <p:spPr bwMode="auto">
          <a:xfrm>
            <a:off x="361950" y="203200"/>
            <a:ext cx="4905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例</a:t>
            </a:r>
            <a:r>
              <a:rPr kumimoji="1" lang="en-US" altLang="zh-CN" sz="3200" b="1">
                <a:solidFill>
                  <a:schemeClr val="bg1"/>
                </a:solidFill>
                <a:latin typeface="宋体" pitchFamily="2" charset="-122"/>
              </a:rPr>
              <a:t>1</a:t>
            </a:r>
            <a:r>
              <a:rPr kumimoji="1" lang="zh-CN" altLang="en-US" sz="3200" b="1">
                <a:solidFill>
                  <a:schemeClr val="bg1"/>
                </a:solidFill>
                <a:latin typeface="宋体" pitchFamily="2" charset="-122"/>
              </a:rPr>
              <a:t>：学生成绩管理系统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52" name="AutoShape 28"/>
          <p:cNvSpPr>
            <a:spLocks noChangeArrowheads="1"/>
          </p:cNvSpPr>
          <p:nvPr/>
        </p:nvSpPr>
        <p:spPr bwMode="auto">
          <a:xfrm>
            <a:off x="4821238" y="2541588"/>
            <a:ext cx="4321175" cy="3724275"/>
          </a:xfrm>
          <a:prstGeom prst="cloudCallout">
            <a:avLst>
              <a:gd name="adj1" fmla="val 4153"/>
              <a:gd name="adj2" fmla="val 4005"/>
            </a:avLst>
          </a:prstGeom>
          <a:gradFill rotWithShape="0">
            <a:gsLst>
              <a:gs pos="0">
                <a:schemeClr val="bg1"/>
              </a:gs>
              <a:gs pos="100000">
                <a:srgbClr val="FFCCFF"/>
              </a:gs>
            </a:gsLst>
            <a:lin ang="5400000" scaled="1"/>
          </a:gradFill>
          <a:ln w="9525">
            <a:solidFill>
              <a:srgbClr val="FFCCFF">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kumimoji="1" lang="en-US" altLang="zh-CN" sz="2400" b="1"/>
              <a:t>     </a:t>
            </a:r>
            <a:r>
              <a:rPr kumimoji="1" lang="zh-CN" altLang="en-US" sz="2400" b="1"/>
              <a:t>当路径通往以前访问过的结点时，使其终止，将网络变成树。旅行树中的一个</a:t>
            </a:r>
            <a:r>
              <a:rPr kumimoji="1" lang="zh-CN" altLang="en-US" sz="2400" b="1">
                <a:solidFill>
                  <a:srgbClr val="FF0000"/>
                </a:solidFill>
              </a:rPr>
              <a:t>结点</a:t>
            </a:r>
            <a:r>
              <a:rPr kumimoji="1" lang="zh-CN" altLang="en-US" sz="2400" b="1"/>
              <a:t>称为一个数据元素。</a:t>
            </a:r>
          </a:p>
        </p:txBody>
      </p:sp>
      <p:sp>
        <p:nvSpPr>
          <p:cNvPr id="77826" name="Oval 2"/>
          <p:cNvSpPr>
            <a:spLocks noChangeArrowheads="1"/>
          </p:cNvSpPr>
          <p:nvPr/>
        </p:nvSpPr>
        <p:spPr bwMode="auto">
          <a:xfrm>
            <a:off x="2146300" y="3800475"/>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A</a:t>
            </a:r>
          </a:p>
        </p:txBody>
      </p:sp>
      <p:sp>
        <p:nvSpPr>
          <p:cNvPr id="77827" name="Line 3"/>
          <p:cNvSpPr>
            <a:spLocks noChangeShapeType="1"/>
          </p:cNvSpPr>
          <p:nvPr/>
        </p:nvSpPr>
        <p:spPr bwMode="auto">
          <a:xfrm flipH="1">
            <a:off x="942975" y="4783138"/>
            <a:ext cx="541338" cy="168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28" name="Line 4"/>
          <p:cNvSpPr>
            <a:spLocks noChangeShapeType="1"/>
          </p:cNvSpPr>
          <p:nvPr/>
        </p:nvSpPr>
        <p:spPr bwMode="auto">
          <a:xfrm>
            <a:off x="1671638" y="4799013"/>
            <a:ext cx="508000"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29" name="Oval 5"/>
          <p:cNvSpPr>
            <a:spLocks noChangeArrowheads="1"/>
          </p:cNvSpPr>
          <p:nvPr/>
        </p:nvSpPr>
        <p:spPr bwMode="auto">
          <a:xfrm>
            <a:off x="1368425" y="4373563"/>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B</a:t>
            </a:r>
          </a:p>
        </p:txBody>
      </p:sp>
      <p:sp>
        <p:nvSpPr>
          <p:cNvPr id="77830" name="Oval 6"/>
          <p:cNvSpPr>
            <a:spLocks noChangeArrowheads="1"/>
          </p:cNvSpPr>
          <p:nvPr/>
        </p:nvSpPr>
        <p:spPr bwMode="auto">
          <a:xfrm>
            <a:off x="2959100" y="3257550"/>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S</a:t>
            </a:r>
          </a:p>
        </p:txBody>
      </p:sp>
      <p:sp>
        <p:nvSpPr>
          <p:cNvPr id="77831" name="Line 7"/>
          <p:cNvSpPr>
            <a:spLocks noChangeShapeType="1"/>
          </p:cNvSpPr>
          <p:nvPr/>
        </p:nvSpPr>
        <p:spPr bwMode="auto">
          <a:xfrm flipH="1">
            <a:off x="3570288" y="4189413"/>
            <a:ext cx="541337" cy="168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2" name="Line 8"/>
          <p:cNvSpPr>
            <a:spLocks noChangeShapeType="1"/>
          </p:cNvSpPr>
          <p:nvPr/>
        </p:nvSpPr>
        <p:spPr bwMode="auto">
          <a:xfrm>
            <a:off x="4230688" y="4173538"/>
            <a:ext cx="508000"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7833" name="Group 9"/>
          <p:cNvGrpSpPr>
            <a:grpSpLocks/>
          </p:cNvGrpSpPr>
          <p:nvPr/>
        </p:nvGrpSpPr>
        <p:grpSpPr bwMode="auto">
          <a:xfrm>
            <a:off x="2517775" y="3663950"/>
            <a:ext cx="1357313" cy="168275"/>
            <a:chOff x="1721" y="2146"/>
            <a:chExt cx="855" cy="106"/>
          </a:xfrm>
        </p:grpSpPr>
        <p:sp>
          <p:nvSpPr>
            <p:cNvPr id="77834" name="Line 10"/>
            <p:cNvSpPr>
              <a:spLocks noChangeShapeType="1"/>
            </p:cNvSpPr>
            <p:nvPr/>
          </p:nvSpPr>
          <p:spPr bwMode="auto">
            <a:xfrm flipH="1">
              <a:off x="1721" y="2146"/>
              <a:ext cx="341" cy="106"/>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5" name="Line 11"/>
            <p:cNvSpPr>
              <a:spLocks noChangeShapeType="1"/>
            </p:cNvSpPr>
            <p:nvPr/>
          </p:nvSpPr>
          <p:spPr bwMode="auto">
            <a:xfrm>
              <a:off x="2256" y="2146"/>
              <a:ext cx="32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836" name="Oval 12"/>
          <p:cNvSpPr>
            <a:spLocks noChangeArrowheads="1"/>
          </p:cNvSpPr>
          <p:nvPr/>
        </p:nvSpPr>
        <p:spPr bwMode="auto">
          <a:xfrm>
            <a:off x="2690813" y="4373563"/>
            <a:ext cx="474662"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F</a:t>
            </a:r>
          </a:p>
        </p:txBody>
      </p:sp>
      <p:sp>
        <p:nvSpPr>
          <p:cNvPr id="77837" name="Oval 13"/>
          <p:cNvSpPr>
            <a:spLocks noChangeArrowheads="1"/>
          </p:cNvSpPr>
          <p:nvPr/>
        </p:nvSpPr>
        <p:spPr bwMode="auto">
          <a:xfrm>
            <a:off x="3365500" y="4357688"/>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A</a:t>
            </a:r>
          </a:p>
        </p:txBody>
      </p:sp>
      <p:sp>
        <p:nvSpPr>
          <p:cNvPr id="77838" name="Oval 14"/>
          <p:cNvSpPr>
            <a:spLocks noChangeArrowheads="1"/>
          </p:cNvSpPr>
          <p:nvPr/>
        </p:nvSpPr>
        <p:spPr bwMode="auto">
          <a:xfrm>
            <a:off x="4554538" y="4322763"/>
            <a:ext cx="474662"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C</a:t>
            </a:r>
          </a:p>
        </p:txBody>
      </p:sp>
      <p:sp>
        <p:nvSpPr>
          <p:cNvPr id="77839" name="Oval 15"/>
          <p:cNvSpPr>
            <a:spLocks noChangeArrowheads="1"/>
          </p:cNvSpPr>
          <p:nvPr/>
        </p:nvSpPr>
        <p:spPr bwMode="auto">
          <a:xfrm>
            <a:off x="657225" y="4933950"/>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3300"/>
                </a:solidFill>
                <a:ea typeface="隶书" pitchFamily="49" charset="-122"/>
              </a:rPr>
              <a:t>S</a:t>
            </a:r>
          </a:p>
        </p:txBody>
      </p:sp>
      <p:sp>
        <p:nvSpPr>
          <p:cNvPr id="77840" name="Line 16"/>
          <p:cNvSpPr>
            <a:spLocks noChangeShapeType="1"/>
          </p:cNvSpPr>
          <p:nvPr/>
        </p:nvSpPr>
        <p:spPr bwMode="auto">
          <a:xfrm flipH="1">
            <a:off x="3038475" y="4800600"/>
            <a:ext cx="541338" cy="168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1" name="Line 17"/>
          <p:cNvSpPr>
            <a:spLocks noChangeShapeType="1"/>
          </p:cNvSpPr>
          <p:nvPr/>
        </p:nvSpPr>
        <p:spPr bwMode="auto">
          <a:xfrm flipH="1">
            <a:off x="1685925" y="4189413"/>
            <a:ext cx="541338" cy="168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2" name="Line 18"/>
          <p:cNvSpPr>
            <a:spLocks noChangeShapeType="1"/>
          </p:cNvSpPr>
          <p:nvPr/>
        </p:nvSpPr>
        <p:spPr bwMode="auto">
          <a:xfrm>
            <a:off x="3582988" y="4800600"/>
            <a:ext cx="50800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3" name="Line 19"/>
          <p:cNvSpPr>
            <a:spLocks noChangeShapeType="1"/>
          </p:cNvSpPr>
          <p:nvPr/>
        </p:nvSpPr>
        <p:spPr bwMode="auto">
          <a:xfrm>
            <a:off x="2486025" y="4224338"/>
            <a:ext cx="508000" cy="150812"/>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4" name="Oval 20"/>
          <p:cNvSpPr>
            <a:spLocks noChangeArrowheads="1"/>
          </p:cNvSpPr>
          <p:nvPr/>
        </p:nvSpPr>
        <p:spPr bwMode="auto">
          <a:xfrm>
            <a:off x="1806575" y="5746750"/>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F</a:t>
            </a:r>
          </a:p>
        </p:txBody>
      </p:sp>
      <p:sp>
        <p:nvSpPr>
          <p:cNvPr id="77845" name="Oval 21"/>
          <p:cNvSpPr>
            <a:spLocks noChangeArrowheads="1"/>
          </p:cNvSpPr>
          <p:nvPr/>
        </p:nvSpPr>
        <p:spPr bwMode="auto">
          <a:xfrm>
            <a:off x="2843213" y="4967288"/>
            <a:ext cx="474662"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3300"/>
                </a:solidFill>
                <a:ea typeface="隶书" pitchFamily="49" charset="-122"/>
              </a:rPr>
              <a:t>S</a:t>
            </a:r>
          </a:p>
        </p:txBody>
      </p:sp>
      <p:sp>
        <p:nvSpPr>
          <p:cNvPr id="77846" name="Oval 22"/>
          <p:cNvSpPr>
            <a:spLocks noChangeArrowheads="1"/>
          </p:cNvSpPr>
          <p:nvPr/>
        </p:nvSpPr>
        <p:spPr bwMode="auto">
          <a:xfrm>
            <a:off x="3756025" y="4951413"/>
            <a:ext cx="474663" cy="4413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F</a:t>
            </a:r>
          </a:p>
        </p:txBody>
      </p:sp>
      <p:sp>
        <p:nvSpPr>
          <p:cNvPr id="77847" name="Oval 23"/>
          <p:cNvSpPr>
            <a:spLocks noChangeArrowheads="1"/>
          </p:cNvSpPr>
          <p:nvPr/>
        </p:nvSpPr>
        <p:spPr bwMode="auto">
          <a:xfrm>
            <a:off x="4624388" y="4967288"/>
            <a:ext cx="474662"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F</a:t>
            </a:r>
          </a:p>
        </p:txBody>
      </p:sp>
      <p:sp>
        <p:nvSpPr>
          <p:cNvPr id="77848" name="Oval 24"/>
          <p:cNvSpPr>
            <a:spLocks noChangeArrowheads="1"/>
          </p:cNvSpPr>
          <p:nvPr/>
        </p:nvSpPr>
        <p:spPr bwMode="auto">
          <a:xfrm>
            <a:off x="3859213" y="3748088"/>
            <a:ext cx="474662"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B</a:t>
            </a:r>
          </a:p>
        </p:txBody>
      </p:sp>
      <p:sp>
        <p:nvSpPr>
          <p:cNvPr id="77849" name="Line 25"/>
          <p:cNvSpPr>
            <a:spLocks noChangeShapeType="1"/>
          </p:cNvSpPr>
          <p:nvPr/>
        </p:nvSpPr>
        <p:spPr bwMode="auto">
          <a:xfrm>
            <a:off x="4838700" y="4781550"/>
            <a:ext cx="0" cy="220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0" name="Oval 26"/>
          <p:cNvSpPr>
            <a:spLocks noChangeArrowheads="1"/>
          </p:cNvSpPr>
          <p:nvPr/>
        </p:nvSpPr>
        <p:spPr bwMode="auto">
          <a:xfrm>
            <a:off x="1806575" y="4933950"/>
            <a:ext cx="474663" cy="441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C</a:t>
            </a:r>
          </a:p>
        </p:txBody>
      </p:sp>
      <p:sp>
        <p:nvSpPr>
          <p:cNvPr id="77851" name="Line 27"/>
          <p:cNvSpPr>
            <a:spLocks noChangeShapeType="1"/>
          </p:cNvSpPr>
          <p:nvPr/>
        </p:nvSpPr>
        <p:spPr bwMode="auto">
          <a:xfrm>
            <a:off x="2044700" y="5375275"/>
            <a:ext cx="0" cy="373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3" name="Rectangle 29"/>
          <p:cNvSpPr>
            <a:spLocks noChangeArrowheads="1"/>
          </p:cNvSpPr>
          <p:nvPr/>
        </p:nvSpPr>
        <p:spPr bwMode="auto">
          <a:xfrm>
            <a:off x="0" y="1085850"/>
            <a:ext cx="5980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solidFill>
                  <a:srgbClr val="000000"/>
                </a:solidFill>
                <a:latin typeface="宋体" pitchFamily="2" charset="-122"/>
              </a:rPr>
              <a:t>机器人</a:t>
            </a:r>
            <a:r>
              <a:rPr kumimoji="1" lang="en-US" altLang="zh-CN" sz="2400" b="1">
                <a:solidFill>
                  <a:srgbClr val="000000"/>
                </a:solidFill>
                <a:latin typeface="宋体" pitchFamily="2" charset="-122"/>
              </a:rPr>
              <a:t>Robin</a:t>
            </a:r>
            <a:r>
              <a:rPr kumimoji="1" lang="zh-CN" altLang="en-US" sz="2400" b="1">
                <a:solidFill>
                  <a:srgbClr val="000000"/>
                </a:solidFill>
                <a:latin typeface="宋体" pitchFamily="2" charset="-122"/>
              </a:rPr>
              <a:t>从</a:t>
            </a:r>
            <a:r>
              <a:rPr kumimoji="1" lang="en-US" altLang="zh-CN" sz="2400" b="1">
                <a:solidFill>
                  <a:srgbClr val="000000"/>
                </a:solidFill>
                <a:latin typeface="宋体" pitchFamily="2" charset="-122"/>
              </a:rPr>
              <a:t>S</a:t>
            </a:r>
            <a:r>
              <a:rPr kumimoji="1" lang="zh-CN" altLang="en-US" sz="2400" b="1">
                <a:solidFill>
                  <a:srgbClr val="000000"/>
                </a:solidFill>
                <a:latin typeface="宋体" pitchFamily="2" charset="-122"/>
              </a:rPr>
              <a:t>城出发到目的地</a:t>
            </a:r>
            <a:r>
              <a:rPr kumimoji="1" lang="en-US" altLang="zh-CN" sz="2400" b="1">
                <a:solidFill>
                  <a:srgbClr val="000000"/>
                </a:solidFill>
                <a:latin typeface="宋体" pitchFamily="2" charset="-122"/>
              </a:rPr>
              <a:t>F</a:t>
            </a:r>
            <a:r>
              <a:rPr kumimoji="1" lang="zh-CN" altLang="en-US" sz="2400" b="1">
                <a:solidFill>
                  <a:srgbClr val="000000"/>
                </a:solidFill>
                <a:latin typeface="宋体" pitchFamily="2" charset="-122"/>
              </a:rPr>
              <a:t>城，请为</a:t>
            </a:r>
          </a:p>
          <a:p>
            <a:pPr eaLnBrk="0" hangingPunct="0"/>
            <a:r>
              <a:rPr kumimoji="1" lang="zh-CN" altLang="en-US" sz="2400" b="1">
                <a:solidFill>
                  <a:srgbClr val="000000"/>
                </a:solidFill>
                <a:latin typeface="宋体" pitchFamily="2" charset="-122"/>
              </a:rPr>
              <a:t>其制定最佳路径。</a:t>
            </a:r>
          </a:p>
        </p:txBody>
      </p:sp>
      <p:sp>
        <p:nvSpPr>
          <p:cNvPr id="77854" name="Rectangle 30"/>
          <p:cNvSpPr>
            <a:spLocks noChangeArrowheads="1"/>
          </p:cNvSpPr>
          <p:nvPr/>
        </p:nvSpPr>
        <p:spPr bwMode="auto">
          <a:xfrm>
            <a:off x="4784725" y="2033588"/>
            <a:ext cx="4073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t>在网络图中，一个</a:t>
            </a:r>
            <a:r>
              <a:rPr kumimoji="1" lang="zh-CN" altLang="en-US" sz="2400" b="1">
                <a:solidFill>
                  <a:srgbClr val="FF0000"/>
                </a:solidFill>
              </a:rPr>
              <a:t>顶点</a:t>
            </a:r>
            <a:r>
              <a:rPr kumimoji="1" lang="zh-CN" altLang="en-US" sz="2400" b="1"/>
              <a:t>（圆圈）称为一个数据元素。</a:t>
            </a:r>
          </a:p>
        </p:txBody>
      </p:sp>
      <p:grpSp>
        <p:nvGrpSpPr>
          <p:cNvPr id="77855" name="Group 31"/>
          <p:cNvGrpSpPr>
            <a:grpSpLocks/>
          </p:cNvGrpSpPr>
          <p:nvPr/>
        </p:nvGrpSpPr>
        <p:grpSpPr bwMode="auto">
          <a:xfrm>
            <a:off x="0" y="1919288"/>
            <a:ext cx="4518025" cy="1727200"/>
            <a:chOff x="166" y="653"/>
            <a:chExt cx="2846" cy="1088"/>
          </a:xfrm>
        </p:grpSpPr>
        <p:sp>
          <p:nvSpPr>
            <p:cNvPr id="77856" name="Oval 32"/>
            <p:cNvSpPr>
              <a:spLocks noChangeArrowheads="1"/>
            </p:cNvSpPr>
            <p:nvPr/>
          </p:nvSpPr>
          <p:spPr bwMode="auto">
            <a:xfrm>
              <a:off x="166" y="1145"/>
              <a:ext cx="299" cy="30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S</a:t>
              </a:r>
            </a:p>
          </p:txBody>
        </p:sp>
        <p:sp>
          <p:nvSpPr>
            <p:cNvPr id="77857" name="Oval 33"/>
            <p:cNvSpPr>
              <a:spLocks noChangeArrowheads="1"/>
            </p:cNvSpPr>
            <p:nvPr/>
          </p:nvSpPr>
          <p:spPr bwMode="auto">
            <a:xfrm>
              <a:off x="809" y="653"/>
              <a:ext cx="309" cy="29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A</a:t>
              </a:r>
            </a:p>
          </p:txBody>
        </p:sp>
        <p:sp>
          <p:nvSpPr>
            <p:cNvPr id="77858" name="Oval 34"/>
            <p:cNvSpPr>
              <a:spLocks noChangeArrowheads="1"/>
            </p:cNvSpPr>
            <p:nvPr/>
          </p:nvSpPr>
          <p:spPr bwMode="auto">
            <a:xfrm>
              <a:off x="1162" y="1443"/>
              <a:ext cx="320" cy="29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B</a:t>
              </a:r>
            </a:p>
          </p:txBody>
        </p:sp>
        <p:sp>
          <p:nvSpPr>
            <p:cNvPr id="77859" name="Oval 35"/>
            <p:cNvSpPr>
              <a:spLocks noChangeArrowheads="1"/>
            </p:cNvSpPr>
            <p:nvPr/>
          </p:nvSpPr>
          <p:spPr bwMode="auto">
            <a:xfrm>
              <a:off x="2290" y="1209"/>
              <a:ext cx="319" cy="2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ea typeface="隶书" pitchFamily="49" charset="-122"/>
                </a:rPr>
                <a:t>C</a:t>
              </a:r>
            </a:p>
          </p:txBody>
        </p:sp>
        <p:sp>
          <p:nvSpPr>
            <p:cNvPr id="77860" name="Oval 36"/>
            <p:cNvSpPr>
              <a:spLocks noChangeArrowheads="1"/>
            </p:cNvSpPr>
            <p:nvPr/>
          </p:nvSpPr>
          <p:spPr bwMode="auto">
            <a:xfrm>
              <a:off x="2704" y="675"/>
              <a:ext cx="308" cy="26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solidFill>
                    <a:srgbClr val="FF0000"/>
                  </a:solidFill>
                  <a:ea typeface="隶书" pitchFamily="49" charset="-122"/>
                </a:rPr>
                <a:t>F</a:t>
              </a:r>
            </a:p>
          </p:txBody>
        </p:sp>
        <p:sp>
          <p:nvSpPr>
            <p:cNvPr id="77861" name="Line 37"/>
            <p:cNvSpPr>
              <a:spLocks noChangeShapeType="1"/>
            </p:cNvSpPr>
            <p:nvPr/>
          </p:nvSpPr>
          <p:spPr bwMode="auto">
            <a:xfrm flipV="1">
              <a:off x="425" y="848"/>
              <a:ext cx="405" cy="3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2" name="Line 38"/>
            <p:cNvSpPr>
              <a:spLocks noChangeShapeType="1"/>
            </p:cNvSpPr>
            <p:nvPr/>
          </p:nvSpPr>
          <p:spPr bwMode="auto">
            <a:xfrm>
              <a:off x="469" y="1334"/>
              <a:ext cx="683"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3" name="Line 39"/>
            <p:cNvSpPr>
              <a:spLocks noChangeShapeType="1"/>
            </p:cNvSpPr>
            <p:nvPr/>
          </p:nvSpPr>
          <p:spPr bwMode="auto">
            <a:xfrm flipV="1">
              <a:off x="1491" y="1345"/>
              <a:ext cx="800"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4" name="Line 40"/>
            <p:cNvSpPr>
              <a:spLocks noChangeShapeType="1"/>
            </p:cNvSpPr>
            <p:nvPr/>
          </p:nvSpPr>
          <p:spPr bwMode="auto">
            <a:xfrm>
              <a:off x="1000" y="954"/>
              <a:ext cx="278" cy="4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5" name="Line 41"/>
            <p:cNvSpPr>
              <a:spLocks noChangeShapeType="1"/>
            </p:cNvSpPr>
            <p:nvPr/>
          </p:nvSpPr>
          <p:spPr bwMode="auto">
            <a:xfrm flipH="1">
              <a:off x="2515" y="943"/>
              <a:ext cx="278" cy="2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6" name="Line 42"/>
            <p:cNvSpPr>
              <a:spLocks noChangeShapeType="1"/>
            </p:cNvSpPr>
            <p:nvPr/>
          </p:nvSpPr>
          <p:spPr bwMode="auto">
            <a:xfrm>
              <a:off x="1120" y="768"/>
              <a:ext cx="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867" name="Rectangle 43"/>
          <p:cNvSpPr>
            <a:spLocks noChangeArrowheads="1"/>
          </p:cNvSpPr>
          <p:nvPr/>
        </p:nvSpPr>
        <p:spPr bwMode="auto">
          <a:xfrm>
            <a:off x="2501900" y="4651375"/>
            <a:ext cx="292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a:solidFill>
                  <a:srgbClr val="000000"/>
                </a:solidFill>
                <a:latin typeface="宋体" pitchFamily="2" charset="-122"/>
              </a:rPr>
              <a:t>2</a:t>
            </a:r>
          </a:p>
        </p:txBody>
      </p:sp>
      <p:sp>
        <p:nvSpPr>
          <p:cNvPr id="77868" name="Rectangle 44"/>
          <p:cNvSpPr>
            <a:spLocks noChangeArrowheads="1"/>
          </p:cNvSpPr>
          <p:nvPr/>
        </p:nvSpPr>
        <p:spPr bwMode="auto">
          <a:xfrm>
            <a:off x="3836988" y="5383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000000"/>
                </a:solidFill>
                <a:latin typeface="宋体" pitchFamily="2" charset="-122"/>
              </a:rPr>
              <a:t>3</a:t>
            </a:r>
          </a:p>
        </p:txBody>
      </p:sp>
      <p:sp>
        <p:nvSpPr>
          <p:cNvPr id="77869" name="Rectangle 45"/>
          <p:cNvSpPr>
            <a:spLocks noChangeArrowheads="1"/>
          </p:cNvSpPr>
          <p:nvPr/>
        </p:nvSpPr>
        <p:spPr bwMode="auto">
          <a:xfrm>
            <a:off x="4683125" y="5418138"/>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a:solidFill>
                  <a:srgbClr val="000000"/>
                </a:solidFill>
                <a:latin typeface="宋体" pitchFamily="2" charset="-122"/>
              </a:rPr>
              <a:t>4</a:t>
            </a:r>
          </a:p>
        </p:txBody>
      </p:sp>
      <p:sp>
        <p:nvSpPr>
          <p:cNvPr id="77870" name="Rectangle 46"/>
          <p:cNvSpPr>
            <a:spLocks noChangeArrowheads="1"/>
          </p:cNvSpPr>
          <p:nvPr/>
        </p:nvSpPr>
        <p:spPr bwMode="auto">
          <a:xfrm>
            <a:off x="1870075" y="62293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000000"/>
                </a:solidFill>
                <a:latin typeface="宋体" pitchFamily="2" charset="-122"/>
              </a:rPr>
              <a:t>1</a:t>
            </a:r>
          </a:p>
        </p:txBody>
      </p:sp>
      <p:sp>
        <p:nvSpPr>
          <p:cNvPr id="77871" name="Rectangle 47"/>
          <p:cNvSpPr>
            <a:spLocks noChangeArrowheads="1"/>
          </p:cNvSpPr>
          <p:nvPr/>
        </p:nvSpPr>
        <p:spPr bwMode="auto">
          <a:xfrm>
            <a:off x="1611313" y="6297613"/>
            <a:ext cx="6321425"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solidFill>
                  <a:srgbClr val="003300"/>
                </a:solidFill>
                <a:latin typeface="宋体" pitchFamily="2" charset="-122"/>
              </a:rPr>
              <a:t>数据元素的同义词有：结点、顶点、记录等。</a:t>
            </a:r>
          </a:p>
        </p:txBody>
      </p:sp>
      <p:sp>
        <p:nvSpPr>
          <p:cNvPr id="77872" name="Rectangle 48"/>
          <p:cNvSpPr>
            <a:spLocks noChangeArrowheads="1"/>
          </p:cNvSpPr>
          <p:nvPr/>
        </p:nvSpPr>
        <p:spPr bwMode="auto">
          <a:xfrm>
            <a:off x="0" y="246063"/>
            <a:ext cx="39544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3200" b="1">
                <a:solidFill>
                  <a:schemeClr val="bg1"/>
                </a:solidFill>
                <a:latin typeface="宋体" pitchFamily="2" charset="-122"/>
              </a:rPr>
              <a:t>例</a:t>
            </a:r>
            <a:r>
              <a:rPr kumimoji="1" lang="en-US" altLang="zh-CN" sz="3200" b="1">
                <a:solidFill>
                  <a:schemeClr val="bg1"/>
                </a:solidFill>
                <a:latin typeface="宋体" pitchFamily="2" charset="-122"/>
              </a:rPr>
              <a:t>2</a:t>
            </a:r>
            <a:r>
              <a:rPr kumimoji="1" lang="zh-CN" altLang="en-US" sz="3200" b="1">
                <a:solidFill>
                  <a:schemeClr val="bg1"/>
                </a:solidFill>
                <a:latin typeface="宋体" pitchFamily="2" charset="-122"/>
              </a:rPr>
              <a:t>：旅行路线问题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872"/>
                                        </p:tgtEl>
                                        <p:attrNameLst>
                                          <p:attrName>style.visibility</p:attrName>
                                        </p:attrNameLst>
                                      </p:cBhvr>
                                      <p:to>
                                        <p:strVal val="visible"/>
                                      </p:to>
                                    </p:set>
                                    <p:anim calcmode="lin" valueType="num">
                                      <p:cBhvr additive="base">
                                        <p:cTn id="7" dur="500" fill="hold"/>
                                        <p:tgtEl>
                                          <p:spTgt spid="77872"/>
                                        </p:tgtEl>
                                        <p:attrNameLst>
                                          <p:attrName>ppt_x</p:attrName>
                                        </p:attrNameLst>
                                      </p:cBhvr>
                                      <p:tavLst>
                                        <p:tav tm="0">
                                          <p:val>
                                            <p:strVal val="0-#ppt_w/2"/>
                                          </p:val>
                                        </p:tav>
                                        <p:tav tm="100000">
                                          <p:val>
                                            <p:strVal val="#ppt_x"/>
                                          </p:val>
                                        </p:tav>
                                      </p:tavLst>
                                    </p:anim>
                                    <p:anim calcmode="lin" valueType="num">
                                      <p:cBhvr additive="base">
                                        <p:cTn id="8" dur="500" fill="hold"/>
                                        <p:tgtEl>
                                          <p:spTgt spid="778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7853"/>
                                        </p:tgtEl>
                                        <p:attrNameLst>
                                          <p:attrName>style.visibility</p:attrName>
                                        </p:attrNameLst>
                                      </p:cBhvr>
                                      <p:to>
                                        <p:strVal val="visible"/>
                                      </p:to>
                                    </p:set>
                                    <p:anim calcmode="lin" valueType="num">
                                      <p:cBhvr additive="base">
                                        <p:cTn id="12" dur="500" fill="hold"/>
                                        <p:tgtEl>
                                          <p:spTgt spid="77853"/>
                                        </p:tgtEl>
                                        <p:attrNameLst>
                                          <p:attrName>ppt_x</p:attrName>
                                        </p:attrNameLst>
                                      </p:cBhvr>
                                      <p:tavLst>
                                        <p:tav tm="0">
                                          <p:val>
                                            <p:strVal val="0-#ppt_w/2"/>
                                          </p:val>
                                        </p:tav>
                                        <p:tav tm="100000">
                                          <p:val>
                                            <p:strVal val="#ppt_x"/>
                                          </p:val>
                                        </p:tav>
                                      </p:tavLst>
                                    </p:anim>
                                    <p:anim calcmode="lin" valueType="num">
                                      <p:cBhvr additive="base">
                                        <p:cTn id="13" dur="500" fill="hold"/>
                                        <p:tgtEl>
                                          <p:spTgt spid="7785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7785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7854"/>
                                        </p:tgtEl>
                                        <p:attrNameLst>
                                          <p:attrName>style.visibility</p:attrName>
                                        </p:attrNameLst>
                                      </p:cBhvr>
                                      <p:to>
                                        <p:strVal val="visible"/>
                                      </p:to>
                                    </p:set>
                                    <p:anim calcmode="lin" valueType="num">
                                      <p:cBhvr additive="base">
                                        <p:cTn id="21" dur="500" fill="hold"/>
                                        <p:tgtEl>
                                          <p:spTgt spid="77854"/>
                                        </p:tgtEl>
                                        <p:attrNameLst>
                                          <p:attrName>ppt_x</p:attrName>
                                        </p:attrNameLst>
                                      </p:cBhvr>
                                      <p:tavLst>
                                        <p:tav tm="0">
                                          <p:val>
                                            <p:strVal val="1+#ppt_w/2"/>
                                          </p:val>
                                        </p:tav>
                                        <p:tav tm="100000">
                                          <p:val>
                                            <p:strVal val="#ppt_x"/>
                                          </p:val>
                                        </p:tav>
                                      </p:tavLst>
                                    </p:anim>
                                    <p:anim calcmode="lin" valueType="num">
                                      <p:cBhvr additive="base">
                                        <p:cTn id="22" dur="500" fill="hold"/>
                                        <p:tgtEl>
                                          <p:spTgt spid="7785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8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78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7826"/>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7784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7829"/>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77841"/>
                                        </p:tgtEl>
                                        <p:attrNameLst>
                                          <p:attrName>style.visibility</p:attrName>
                                        </p:attrNameLst>
                                      </p:cBhvr>
                                      <p:to>
                                        <p:strVal val="visible"/>
                                      </p:to>
                                    </p:set>
                                  </p:childTnLst>
                                </p:cTn>
                              </p:par>
                            </p:childTnLst>
                          </p:cTn>
                        </p:par>
                        <p:par>
                          <p:cTn id="45" fill="hold" nodeType="afterGroup">
                            <p:stCondLst>
                              <p:cond delay="1000"/>
                            </p:stCondLst>
                            <p:childTnLst>
                              <p:par>
                                <p:cTn id="46" presetID="1" presetClass="entr" presetSubtype="0" fill="hold" grpId="0" nodeType="afterEffect">
                                  <p:stCondLst>
                                    <p:cond delay="0"/>
                                  </p:stCondLst>
                                  <p:childTnLst>
                                    <p:set>
                                      <p:cBhvr>
                                        <p:cTn id="47" dur="1" fill="hold">
                                          <p:stCondLst>
                                            <p:cond delay="499"/>
                                          </p:stCondLst>
                                        </p:cTn>
                                        <p:tgtEl>
                                          <p:spTgt spid="77843"/>
                                        </p:tgtEl>
                                        <p:attrNameLst>
                                          <p:attrName>style.visibility</p:attrName>
                                        </p:attrNameLst>
                                      </p:cBhvr>
                                      <p:to>
                                        <p:strVal val="visible"/>
                                      </p:to>
                                    </p:set>
                                  </p:childTnLst>
                                </p:cTn>
                              </p:par>
                            </p:childTnLst>
                          </p:cTn>
                        </p:par>
                        <p:par>
                          <p:cTn id="48" fill="hold" nodeType="afterGroup">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77827"/>
                                        </p:tgtEl>
                                        <p:attrNameLst>
                                          <p:attrName>style.visibility</p:attrName>
                                        </p:attrNameLst>
                                      </p:cBhvr>
                                      <p:to>
                                        <p:strVal val="visible"/>
                                      </p:to>
                                    </p:set>
                                  </p:childTnLst>
                                </p:cTn>
                              </p:par>
                            </p:childTnLst>
                          </p:cTn>
                        </p:par>
                        <p:par>
                          <p:cTn id="51" fill="hold" nodeType="afterGroup">
                            <p:stCondLst>
                              <p:cond delay="2000"/>
                            </p:stCondLst>
                            <p:childTnLst>
                              <p:par>
                                <p:cTn id="52" presetID="1" presetClass="entr" presetSubtype="0" fill="hold" grpId="0" nodeType="afterEffect">
                                  <p:stCondLst>
                                    <p:cond delay="0"/>
                                  </p:stCondLst>
                                  <p:childTnLst>
                                    <p:set>
                                      <p:cBhvr>
                                        <p:cTn id="53" dur="1" fill="hold">
                                          <p:stCondLst>
                                            <p:cond delay="499"/>
                                          </p:stCondLst>
                                        </p:cTn>
                                        <p:tgtEl>
                                          <p:spTgt spid="77828"/>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7783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77852"/>
                                        </p:tgtEl>
                                        <p:attrNameLst>
                                          <p:attrName>style.visibility</p:attrName>
                                        </p:attrNameLst>
                                      </p:cBhvr>
                                      <p:to>
                                        <p:strVal val="visible"/>
                                      </p:to>
                                    </p:set>
                                    <p:anim calcmode="lin" valueType="num">
                                      <p:cBhvr additive="base">
                                        <p:cTn id="62" dur="500" fill="hold"/>
                                        <p:tgtEl>
                                          <p:spTgt spid="77852"/>
                                        </p:tgtEl>
                                        <p:attrNameLst>
                                          <p:attrName>ppt_x</p:attrName>
                                        </p:attrNameLst>
                                      </p:cBhvr>
                                      <p:tavLst>
                                        <p:tav tm="0">
                                          <p:val>
                                            <p:strVal val="1+#ppt_w/2"/>
                                          </p:val>
                                        </p:tav>
                                        <p:tav tm="100000">
                                          <p:val>
                                            <p:strVal val="#ppt_x"/>
                                          </p:val>
                                        </p:tav>
                                      </p:tavLst>
                                    </p:anim>
                                    <p:anim calcmode="lin" valueType="num">
                                      <p:cBhvr additive="base">
                                        <p:cTn id="63" dur="500" fill="hold"/>
                                        <p:tgtEl>
                                          <p:spTgt spid="77852"/>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77850"/>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77851"/>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77844"/>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grpId="0" nodeType="afterEffect">
                                  <p:stCondLst>
                                    <p:cond delay="0"/>
                                  </p:stCondLst>
                                  <p:childTnLst>
                                    <p:set>
                                      <p:cBhvr>
                                        <p:cTn id="77" dur="1" fill="hold">
                                          <p:stCondLst>
                                            <p:cond delay="499"/>
                                          </p:stCondLst>
                                        </p:cTn>
                                        <p:tgtEl>
                                          <p:spTgt spid="7787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77836"/>
                                        </p:tgtEl>
                                        <p:attrNameLst>
                                          <p:attrName>style.visibility</p:attrName>
                                        </p:attrNameLst>
                                      </p:cBhvr>
                                      <p:to>
                                        <p:strVal val="visible"/>
                                      </p:to>
                                    </p:set>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499"/>
                                          </p:stCondLst>
                                        </p:cTn>
                                        <p:tgtEl>
                                          <p:spTgt spid="7786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77831"/>
                                        </p:tgtEl>
                                        <p:attrNameLst>
                                          <p:attrName>style.visibility</p:attrName>
                                        </p:attrNameLst>
                                      </p:cBhvr>
                                      <p:to>
                                        <p:strVal val="visible"/>
                                      </p:to>
                                    </p:set>
                                  </p:childTnLst>
                                </p:cTn>
                              </p:par>
                            </p:childTnLst>
                          </p:cTn>
                        </p:par>
                        <p:par>
                          <p:cTn id="89" fill="hold" nodeType="afterGroup">
                            <p:stCondLst>
                              <p:cond delay="500"/>
                            </p:stCondLst>
                            <p:childTnLst>
                              <p:par>
                                <p:cTn id="90" presetID="1" presetClass="entr" presetSubtype="0" fill="hold" grpId="0" nodeType="afterEffect">
                                  <p:stCondLst>
                                    <p:cond delay="0"/>
                                  </p:stCondLst>
                                  <p:childTnLst>
                                    <p:set>
                                      <p:cBhvr>
                                        <p:cTn id="91" dur="1" fill="hold">
                                          <p:stCondLst>
                                            <p:cond delay="499"/>
                                          </p:stCondLst>
                                        </p:cTn>
                                        <p:tgtEl>
                                          <p:spTgt spid="7783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77832"/>
                                        </p:tgtEl>
                                        <p:attrNameLst>
                                          <p:attrName>style.visibility</p:attrName>
                                        </p:attrNameLst>
                                      </p:cBhvr>
                                      <p:to>
                                        <p:strVal val="visible"/>
                                      </p:to>
                                    </p:set>
                                  </p:childTnLst>
                                </p:cTn>
                              </p:par>
                            </p:childTnLst>
                          </p:cTn>
                        </p:par>
                        <p:par>
                          <p:cTn id="96" fill="hold" nodeType="afterGroup">
                            <p:stCondLst>
                              <p:cond delay="500"/>
                            </p:stCondLst>
                            <p:childTnLst>
                              <p:par>
                                <p:cTn id="97" presetID="1" presetClass="entr" presetSubtype="0" fill="hold" grpId="0" nodeType="afterEffect">
                                  <p:stCondLst>
                                    <p:cond delay="0"/>
                                  </p:stCondLst>
                                  <p:childTnLst>
                                    <p:set>
                                      <p:cBhvr>
                                        <p:cTn id="98" dur="1" fill="hold">
                                          <p:stCondLst>
                                            <p:cond delay="499"/>
                                          </p:stCondLst>
                                        </p:cTn>
                                        <p:tgtEl>
                                          <p:spTgt spid="7783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77840"/>
                                        </p:tgtEl>
                                        <p:attrNameLst>
                                          <p:attrName>style.visibility</p:attrName>
                                        </p:attrNameLst>
                                      </p:cBhvr>
                                      <p:to>
                                        <p:strVal val="visible"/>
                                      </p:to>
                                    </p:set>
                                  </p:childTnLst>
                                </p:cTn>
                              </p:par>
                            </p:childTnLst>
                          </p:cTn>
                        </p:par>
                        <p:par>
                          <p:cTn id="103" fill="hold" nodeType="afterGroup">
                            <p:stCondLst>
                              <p:cond delay="500"/>
                            </p:stCondLst>
                            <p:childTnLst>
                              <p:par>
                                <p:cTn id="104" presetID="1" presetClass="entr" presetSubtype="0" fill="hold" grpId="0" nodeType="afterEffect">
                                  <p:stCondLst>
                                    <p:cond delay="0"/>
                                  </p:stCondLst>
                                  <p:childTnLst>
                                    <p:set>
                                      <p:cBhvr>
                                        <p:cTn id="105" dur="1" fill="hold">
                                          <p:stCondLst>
                                            <p:cond delay="499"/>
                                          </p:stCondLst>
                                        </p:cTn>
                                        <p:tgtEl>
                                          <p:spTgt spid="7784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7842"/>
                                        </p:tgtEl>
                                        <p:attrNameLst>
                                          <p:attrName>style.visibility</p:attrName>
                                        </p:attrNameLst>
                                      </p:cBhvr>
                                      <p:to>
                                        <p:strVal val="visible"/>
                                      </p:to>
                                    </p:se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77846"/>
                                        </p:tgtEl>
                                        <p:attrNameLst>
                                          <p:attrName>style.visibility</p:attrName>
                                        </p:attrNameLst>
                                      </p:cBhvr>
                                      <p:to>
                                        <p:strVal val="visible"/>
                                      </p:to>
                                    </p:se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499"/>
                                          </p:stCondLst>
                                        </p:cTn>
                                        <p:tgtEl>
                                          <p:spTgt spid="77868"/>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77849"/>
                                        </p:tgtEl>
                                        <p:attrNameLst>
                                          <p:attrName>style.visibility</p:attrName>
                                        </p:attrNameLst>
                                      </p:cBhvr>
                                      <p:to>
                                        <p:strVal val="visible"/>
                                      </p:to>
                                    </p:set>
                                  </p:childTnLst>
                                </p:cTn>
                              </p:par>
                            </p:childTnLst>
                          </p:cTn>
                        </p:par>
                        <p:par>
                          <p:cTn id="120" fill="hold" nodeType="afterGroup">
                            <p:stCondLst>
                              <p:cond delay="500"/>
                            </p:stCondLst>
                            <p:childTnLst>
                              <p:par>
                                <p:cTn id="121" presetID="1" presetClass="entr" presetSubtype="0" fill="hold" grpId="0" nodeType="afterEffect">
                                  <p:stCondLst>
                                    <p:cond delay="0"/>
                                  </p:stCondLst>
                                  <p:childTnLst>
                                    <p:set>
                                      <p:cBhvr>
                                        <p:cTn id="122" dur="1" fill="hold">
                                          <p:stCondLst>
                                            <p:cond delay="499"/>
                                          </p:stCondLst>
                                        </p:cTn>
                                        <p:tgtEl>
                                          <p:spTgt spid="77847"/>
                                        </p:tgtEl>
                                        <p:attrNameLst>
                                          <p:attrName>style.visibility</p:attrName>
                                        </p:attrNameLst>
                                      </p:cBhvr>
                                      <p:to>
                                        <p:strVal val="visible"/>
                                      </p:to>
                                    </p:set>
                                  </p:childTnLst>
                                </p:cTn>
                              </p:par>
                            </p:childTnLst>
                          </p:cTn>
                        </p:par>
                        <p:par>
                          <p:cTn id="123" fill="hold" nodeType="afterGroup">
                            <p:stCondLst>
                              <p:cond delay="1000"/>
                            </p:stCondLst>
                            <p:childTnLst>
                              <p:par>
                                <p:cTn id="124" presetID="1" presetClass="entr" presetSubtype="0" fill="hold" grpId="0" nodeType="afterEffect">
                                  <p:stCondLst>
                                    <p:cond delay="0"/>
                                  </p:stCondLst>
                                  <p:childTnLst>
                                    <p:set>
                                      <p:cBhvr>
                                        <p:cTn id="125" dur="1" fill="hold">
                                          <p:stCondLst>
                                            <p:cond delay="499"/>
                                          </p:stCondLst>
                                        </p:cTn>
                                        <p:tgtEl>
                                          <p:spTgt spid="77869"/>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77871"/>
                                        </p:tgtEl>
                                        <p:attrNameLst>
                                          <p:attrName>style.visibility</p:attrName>
                                        </p:attrNameLst>
                                      </p:cBhvr>
                                      <p:to>
                                        <p:strVal val="visible"/>
                                      </p:to>
                                    </p:set>
                                    <p:anim calcmode="lin" valueType="num">
                                      <p:cBhvr additive="base">
                                        <p:cTn id="130" dur="500" fill="hold"/>
                                        <p:tgtEl>
                                          <p:spTgt spid="77871"/>
                                        </p:tgtEl>
                                        <p:attrNameLst>
                                          <p:attrName>ppt_x</p:attrName>
                                        </p:attrNameLst>
                                      </p:cBhvr>
                                      <p:tavLst>
                                        <p:tav tm="0">
                                          <p:val>
                                            <p:strVal val="#ppt_x"/>
                                          </p:val>
                                        </p:tav>
                                        <p:tav tm="100000">
                                          <p:val>
                                            <p:strVal val="#ppt_x"/>
                                          </p:val>
                                        </p:tav>
                                      </p:tavLst>
                                    </p:anim>
                                    <p:anim calcmode="lin" valueType="num">
                                      <p:cBhvr additive="base">
                                        <p:cTn id="131" dur="500" fill="hold"/>
                                        <p:tgtEl>
                                          <p:spTgt spid="77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2" grpId="0" animBg="1" autoUpdateAnimBg="0"/>
      <p:bldP spid="77826" grpId="0" animBg="1" autoUpdateAnimBg="0"/>
      <p:bldP spid="77827" grpId="0" animBg="1"/>
      <p:bldP spid="77828" grpId="0" animBg="1"/>
      <p:bldP spid="77829" grpId="0" animBg="1" autoUpdateAnimBg="0"/>
      <p:bldP spid="77830" grpId="0" animBg="1" autoUpdateAnimBg="0"/>
      <p:bldP spid="77831" grpId="0" animBg="1"/>
      <p:bldP spid="77832" grpId="0" animBg="1"/>
      <p:bldP spid="77836" grpId="0" animBg="1" autoUpdateAnimBg="0"/>
      <p:bldP spid="77837" grpId="0" animBg="1" autoUpdateAnimBg="0"/>
      <p:bldP spid="77838" grpId="0" animBg="1" autoUpdateAnimBg="0"/>
      <p:bldP spid="77839" grpId="0" animBg="1" autoUpdateAnimBg="0"/>
      <p:bldP spid="77840" grpId="0" animBg="1"/>
      <p:bldP spid="77841" grpId="0" animBg="1"/>
      <p:bldP spid="77842" grpId="0" animBg="1"/>
      <p:bldP spid="77843" grpId="0" animBg="1"/>
      <p:bldP spid="77844" grpId="0" animBg="1" autoUpdateAnimBg="0"/>
      <p:bldP spid="77845" grpId="0" animBg="1" autoUpdateAnimBg="0"/>
      <p:bldP spid="77846" grpId="0" animBg="1" autoUpdateAnimBg="0"/>
      <p:bldP spid="77847" grpId="0" animBg="1" autoUpdateAnimBg="0"/>
      <p:bldP spid="77848" grpId="0" animBg="1" autoUpdateAnimBg="0"/>
      <p:bldP spid="77849" grpId="0" animBg="1"/>
      <p:bldP spid="77850" grpId="0" animBg="1" autoUpdateAnimBg="0"/>
      <p:bldP spid="77851" grpId="0" animBg="1"/>
      <p:bldP spid="77853" grpId="0" autoUpdateAnimBg="0"/>
      <p:bldP spid="77854" grpId="0" autoUpdateAnimBg="0"/>
      <p:bldP spid="77867" grpId="0" autoUpdateAnimBg="0"/>
      <p:bldP spid="77868" grpId="0" autoUpdateAnimBg="0"/>
      <p:bldP spid="77869" grpId="0" autoUpdateAnimBg="0"/>
      <p:bldP spid="77870" grpId="0" autoUpdateAnimBg="0"/>
      <p:bldP spid="77871" grpId="0"/>
      <p:bldP spid="7787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90" name="Rectangle 42"/>
          <p:cNvSpPr>
            <a:spLocks noChangeArrowheads="1"/>
          </p:cNvSpPr>
          <p:nvPr/>
        </p:nvSpPr>
        <p:spPr bwMode="auto">
          <a:xfrm>
            <a:off x="276225" y="1741488"/>
            <a:ext cx="81454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kumimoji="1" lang="en-US" altLang="zh-CN" sz="2800" b="1">
                <a:solidFill>
                  <a:srgbClr val="003300"/>
                </a:solidFill>
                <a:latin typeface="宋体" pitchFamily="2" charset="-122"/>
              </a:rPr>
              <a:t>3</a:t>
            </a:r>
            <a:r>
              <a:rPr kumimoji="1" lang="zh-CN" altLang="en-US" sz="2800" b="1">
                <a:solidFill>
                  <a:srgbClr val="003300"/>
                </a:solidFill>
                <a:latin typeface="宋体" pitchFamily="2" charset="-122"/>
              </a:rPr>
              <a:t>、</a:t>
            </a:r>
            <a:r>
              <a:rPr kumimoji="1" lang="zh-CN" altLang="en-US" sz="2800" b="1">
                <a:solidFill>
                  <a:srgbClr val="FF0000"/>
                </a:solidFill>
                <a:latin typeface="宋体" pitchFamily="2" charset="-122"/>
              </a:rPr>
              <a:t>数据对象</a:t>
            </a:r>
            <a:r>
              <a:rPr kumimoji="1" lang="en-US" altLang="zh-CN" sz="2800" b="1">
                <a:solidFill>
                  <a:srgbClr val="FF0000"/>
                </a:solidFill>
                <a:latin typeface="宋体" pitchFamily="2" charset="-122"/>
              </a:rPr>
              <a:t>(Data Object)</a:t>
            </a:r>
            <a:r>
              <a:rPr kumimoji="1" lang="en-US" altLang="zh-CN" sz="2800" b="1">
                <a:solidFill>
                  <a:srgbClr val="000000"/>
                </a:solidFill>
                <a:latin typeface="Arial Black" pitchFamily="34" charset="0"/>
              </a:rPr>
              <a:t>—</a:t>
            </a:r>
            <a:r>
              <a:rPr kumimoji="1" lang="zh-CN" altLang="en-US" sz="2800" b="1">
                <a:solidFill>
                  <a:srgbClr val="003300"/>
                </a:solidFill>
                <a:latin typeface="宋体" pitchFamily="2" charset="-122"/>
              </a:rPr>
              <a:t>性质相同的数据元素的集合。</a:t>
            </a:r>
          </a:p>
        </p:txBody>
      </p:sp>
      <p:sp>
        <p:nvSpPr>
          <p:cNvPr id="78891" name="Rectangle 43"/>
          <p:cNvSpPr>
            <a:spLocks noChangeArrowheads="1"/>
          </p:cNvSpPr>
          <p:nvPr/>
        </p:nvSpPr>
        <p:spPr bwMode="auto">
          <a:xfrm>
            <a:off x="261938" y="2984500"/>
            <a:ext cx="8574087"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Clr>
                <a:schemeClr val="accent2"/>
              </a:buClr>
              <a:buSzPct val="80000"/>
              <a:buFont typeface="Wingdings" pitchFamily="2" charset="2"/>
              <a:buNone/>
            </a:pPr>
            <a:r>
              <a:rPr kumimoji="1" lang="zh-CN" altLang="en-US" sz="2800" b="1">
                <a:latin typeface="Times New Roman" pitchFamily="18" charset="0"/>
              </a:rPr>
              <a:t>例如：</a:t>
            </a:r>
          </a:p>
          <a:p>
            <a:pPr>
              <a:lnSpc>
                <a:spcPct val="130000"/>
              </a:lnSpc>
              <a:spcBef>
                <a:spcPct val="20000"/>
              </a:spcBef>
              <a:buClr>
                <a:schemeClr val="accent2"/>
              </a:buClr>
              <a:buSzPct val="80000"/>
              <a:buFont typeface="Wingdings" pitchFamily="2" charset="2"/>
              <a:buNone/>
            </a:pPr>
            <a:r>
              <a:rPr kumimoji="1" lang="zh-CN" altLang="en-US" sz="2800" b="1">
                <a:latin typeface="Times New Roman" pitchFamily="18" charset="0"/>
              </a:rPr>
              <a:t>       </a:t>
            </a:r>
            <a:r>
              <a:rPr kumimoji="1" lang="zh-CN" altLang="en-US" sz="2800" b="1">
                <a:solidFill>
                  <a:srgbClr val="0000FF"/>
                </a:solidFill>
                <a:latin typeface="Times New Roman" pitchFamily="18" charset="0"/>
              </a:rPr>
              <a:t>整数数据对象是集合</a:t>
            </a:r>
            <a:r>
              <a:rPr kumimoji="1" lang="en-US" altLang="zh-CN" sz="2800" b="1">
                <a:solidFill>
                  <a:srgbClr val="0000FF"/>
                </a:solidFill>
                <a:latin typeface="Times New Roman" pitchFamily="18" charset="0"/>
              </a:rPr>
              <a:t>N={0</a:t>
            </a:r>
            <a:r>
              <a:rPr kumimoji="1" lang="zh-CN" altLang="en-US" sz="2800" b="1">
                <a:solidFill>
                  <a:srgbClr val="0000FF"/>
                </a:solidFill>
                <a:latin typeface="Times New Roman" pitchFamily="18" charset="0"/>
              </a:rPr>
              <a:t>，</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 </a:t>
            </a:r>
            <a:r>
              <a:rPr kumimoji="1" lang="en-US" altLang="zh-CN" sz="2800" b="1">
                <a:solidFill>
                  <a:srgbClr val="0000FF"/>
                </a:solidFill>
                <a:latin typeface="Times New Roman" pitchFamily="18" charset="0"/>
              </a:rPr>
              <a:t>± 2</a:t>
            </a:r>
            <a:r>
              <a:rPr kumimoji="1" lang="zh-CN" altLang="en-US" sz="2800" b="1">
                <a:solidFill>
                  <a:srgbClr val="0000FF"/>
                </a:solidFill>
                <a:latin typeface="Times New Roman" pitchFamily="18" charset="0"/>
              </a:rPr>
              <a:t>，</a:t>
            </a:r>
            <a:r>
              <a:rPr kumimoji="1" lang="en-US" altLang="zh-CN" sz="2800" b="1">
                <a:solidFill>
                  <a:srgbClr val="0000FF"/>
                </a:solidFill>
                <a:latin typeface="Times New Roman" pitchFamily="18" charset="0"/>
              </a:rPr>
              <a:t>±3…}</a:t>
            </a:r>
          </a:p>
          <a:p>
            <a:pPr>
              <a:lnSpc>
                <a:spcPct val="130000"/>
              </a:lnSpc>
              <a:spcBef>
                <a:spcPct val="20000"/>
              </a:spcBef>
              <a:buClr>
                <a:schemeClr val="accent2"/>
              </a:buClr>
              <a:buSzPct val="80000"/>
              <a:buFont typeface="Wingdings" pitchFamily="2" charset="2"/>
              <a:buNone/>
            </a:pPr>
            <a:r>
              <a:rPr kumimoji="1" lang="en-US" altLang="zh-CN" sz="2800" b="1">
                <a:solidFill>
                  <a:srgbClr val="0000FF"/>
                </a:solidFill>
                <a:latin typeface="Times New Roman" pitchFamily="18" charset="0"/>
              </a:rPr>
              <a:t>       </a:t>
            </a:r>
            <a:r>
              <a:rPr kumimoji="1" lang="zh-CN" altLang="en-US" sz="2800" b="1">
                <a:solidFill>
                  <a:srgbClr val="0000FF"/>
                </a:solidFill>
                <a:latin typeface="Times New Roman" pitchFamily="18" charset="0"/>
              </a:rPr>
              <a:t>大写字母数据对象是集合</a:t>
            </a:r>
            <a:r>
              <a:rPr kumimoji="1" lang="en-US" altLang="zh-CN" sz="2800" b="1">
                <a:solidFill>
                  <a:srgbClr val="0000FF"/>
                </a:solidFill>
                <a:latin typeface="Times New Roman" pitchFamily="18" charset="0"/>
              </a:rPr>
              <a:t>C={‘A’</a:t>
            </a:r>
            <a:r>
              <a:rPr kumimoji="1" lang="zh-CN" altLang="en-US" sz="2800" b="1">
                <a:solidFill>
                  <a:srgbClr val="0000FF"/>
                </a:solidFill>
                <a:latin typeface="Times New Roman" pitchFamily="18" charset="0"/>
              </a:rPr>
              <a:t>， ‘ </a:t>
            </a:r>
            <a:r>
              <a:rPr kumimoji="1" lang="en-US" altLang="zh-CN" sz="2800" b="1">
                <a:solidFill>
                  <a:srgbClr val="0000FF"/>
                </a:solidFill>
                <a:latin typeface="Times New Roman" pitchFamily="18" charset="0"/>
              </a:rPr>
              <a:t>B’</a:t>
            </a:r>
            <a:r>
              <a:rPr kumimoji="1" lang="zh-CN" altLang="en-US" sz="2800" b="1">
                <a:solidFill>
                  <a:srgbClr val="0000FF"/>
                </a:solidFill>
                <a:latin typeface="Times New Roman" pitchFamily="18" charset="0"/>
              </a:rPr>
              <a:t>， </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 ‘</a:t>
            </a:r>
            <a:r>
              <a:rPr kumimoji="1" lang="en-US" altLang="zh-CN" sz="2800" b="1">
                <a:solidFill>
                  <a:srgbClr val="0000FF"/>
                </a:solidFill>
                <a:latin typeface="Times New Roman" pitchFamily="18" charset="0"/>
              </a:rPr>
              <a:t>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90"/>
                                        </p:tgtEl>
                                        <p:attrNameLst>
                                          <p:attrName>style.visibility</p:attrName>
                                        </p:attrNameLst>
                                      </p:cBhvr>
                                      <p:to>
                                        <p:strVal val="visible"/>
                                      </p:to>
                                    </p:set>
                                    <p:anim calcmode="lin" valueType="num">
                                      <p:cBhvr additive="base">
                                        <p:cTn id="7" dur="500" fill="hold"/>
                                        <p:tgtEl>
                                          <p:spTgt spid="78890"/>
                                        </p:tgtEl>
                                        <p:attrNameLst>
                                          <p:attrName>ppt_x</p:attrName>
                                        </p:attrNameLst>
                                      </p:cBhvr>
                                      <p:tavLst>
                                        <p:tav tm="0">
                                          <p:val>
                                            <p:strVal val="0-#ppt_w/2"/>
                                          </p:val>
                                        </p:tav>
                                        <p:tav tm="100000">
                                          <p:val>
                                            <p:strVal val="#ppt_x"/>
                                          </p:val>
                                        </p:tav>
                                      </p:tavLst>
                                    </p:anim>
                                    <p:anim calcmode="lin" valueType="num">
                                      <p:cBhvr additive="base">
                                        <p:cTn id="8" dur="500" fill="hold"/>
                                        <p:tgtEl>
                                          <p:spTgt spid="788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91"/>
                                        </p:tgtEl>
                                        <p:attrNameLst>
                                          <p:attrName>style.visibility</p:attrName>
                                        </p:attrNameLst>
                                      </p:cBhvr>
                                      <p:to>
                                        <p:strVal val="visible"/>
                                      </p:to>
                                    </p:set>
                                    <p:anim calcmode="lin" valueType="num">
                                      <p:cBhvr additive="base">
                                        <p:cTn id="13" dur="500" fill="hold"/>
                                        <p:tgtEl>
                                          <p:spTgt spid="78891"/>
                                        </p:tgtEl>
                                        <p:attrNameLst>
                                          <p:attrName>ppt_x</p:attrName>
                                        </p:attrNameLst>
                                      </p:cBhvr>
                                      <p:tavLst>
                                        <p:tav tm="0">
                                          <p:val>
                                            <p:strVal val="0-#ppt_w/2"/>
                                          </p:val>
                                        </p:tav>
                                        <p:tav tm="100000">
                                          <p:val>
                                            <p:strVal val="#ppt_x"/>
                                          </p:val>
                                        </p:tav>
                                      </p:tavLst>
                                    </p:anim>
                                    <p:anim calcmode="lin" valueType="num">
                                      <p:cBhvr additive="base">
                                        <p:cTn id="14" dur="500" fill="hold"/>
                                        <p:tgtEl>
                                          <p:spTgt spid="7889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88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90" grpId="0" autoUpdateAnimBg="0"/>
      <p:bldP spid="7889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ext Box 4"/>
          <p:cNvSpPr txBox="1">
            <a:spLocks noChangeArrowheads="1"/>
          </p:cNvSpPr>
          <p:nvPr/>
        </p:nvSpPr>
        <p:spPr bwMode="auto">
          <a:xfrm>
            <a:off x="866775" y="3505200"/>
            <a:ext cx="521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latin typeface="隶书" pitchFamily="49" charset="-122"/>
                <a:ea typeface="隶书" pitchFamily="49" charset="-122"/>
              </a:rPr>
              <a:t>带</a:t>
            </a:r>
            <a:r>
              <a:rPr kumimoji="1" lang="zh-CN" altLang="en-US" sz="3600" b="1">
                <a:solidFill>
                  <a:srgbClr val="FF0000"/>
                </a:solidFill>
                <a:latin typeface="隶书" pitchFamily="49" charset="-122"/>
                <a:ea typeface="隶书" pitchFamily="49" charset="-122"/>
              </a:rPr>
              <a:t>结构</a:t>
            </a:r>
            <a:r>
              <a:rPr kumimoji="1" lang="zh-CN" altLang="en-US" sz="3600">
                <a:latin typeface="隶书" pitchFamily="49" charset="-122"/>
                <a:ea typeface="隶书" pitchFamily="49" charset="-122"/>
              </a:rPr>
              <a:t>的数据元素的集合</a:t>
            </a:r>
            <a:endParaRPr kumimoji="1" lang="zh-CN" altLang="en-US" sz="3600">
              <a:latin typeface="Times New Roman" pitchFamily="18" charset="0"/>
            </a:endParaRPr>
          </a:p>
        </p:txBody>
      </p:sp>
      <p:sp>
        <p:nvSpPr>
          <p:cNvPr id="120837" name="AutoShape 5"/>
          <p:cNvSpPr>
            <a:spLocks noChangeArrowheads="1"/>
          </p:cNvSpPr>
          <p:nvPr/>
        </p:nvSpPr>
        <p:spPr bwMode="auto">
          <a:xfrm>
            <a:off x="1790700" y="4079875"/>
            <a:ext cx="215900" cy="576263"/>
          </a:xfrm>
          <a:prstGeom prst="downArrow">
            <a:avLst>
              <a:gd name="adj1" fmla="val 50000"/>
              <a:gd name="adj2" fmla="val 66728"/>
            </a:avLst>
          </a:prstGeom>
          <a:solidFill>
            <a:srgbClr val="C2F2DB"/>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0838" name="Text Box 6"/>
          <p:cNvSpPr txBox="1">
            <a:spLocks noChangeArrowheads="1"/>
          </p:cNvSpPr>
          <p:nvPr/>
        </p:nvSpPr>
        <p:spPr bwMode="auto">
          <a:xfrm>
            <a:off x="1358900" y="4656138"/>
            <a:ext cx="5873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00"/>
                </a:solidFill>
                <a:latin typeface="Times New Roman" pitchFamily="18" charset="0"/>
                <a:ea typeface="楷体_GB2312" pitchFamily="49" charset="-122"/>
              </a:rPr>
              <a:t>指的是数据元素之间存在的关系</a:t>
            </a:r>
          </a:p>
        </p:txBody>
      </p:sp>
      <p:sp>
        <p:nvSpPr>
          <p:cNvPr id="120839" name="Rectangle 7"/>
          <p:cNvSpPr>
            <a:spLocks noChangeArrowheads="1"/>
          </p:cNvSpPr>
          <p:nvPr/>
        </p:nvSpPr>
        <p:spPr bwMode="auto">
          <a:xfrm>
            <a:off x="363538" y="1752600"/>
            <a:ext cx="77501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kumimoji="1" lang="en-US" altLang="zh-CN" sz="2800" b="1">
                <a:solidFill>
                  <a:srgbClr val="003300"/>
                </a:solidFill>
                <a:latin typeface="宋体" pitchFamily="2" charset="-122"/>
              </a:rPr>
              <a:t>4</a:t>
            </a:r>
            <a:r>
              <a:rPr kumimoji="1" lang="zh-CN" altLang="en-US" sz="2800" b="1">
                <a:solidFill>
                  <a:srgbClr val="003300"/>
                </a:solidFill>
                <a:latin typeface="宋体" pitchFamily="2" charset="-122"/>
              </a:rPr>
              <a:t>、</a:t>
            </a:r>
            <a:r>
              <a:rPr kumimoji="1" lang="zh-CN" altLang="en-US" sz="2800" b="1">
                <a:solidFill>
                  <a:srgbClr val="FF0000"/>
                </a:solidFill>
                <a:latin typeface="宋体" pitchFamily="2" charset="-122"/>
              </a:rPr>
              <a:t>数据结构</a:t>
            </a:r>
            <a:r>
              <a:rPr kumimoji="1" lang="en-US" altLang="zh-CN" sz="2800" b="1">
                <a:solidFill>
                  <a:srgbClr val="FF0000"/>
                </a:solidFill>
                <a:latin typeface="宋体" pitchFamily="2" charset="-122"/>
              </a:rPr>
              <a:t>(Data Structure)</a:t>
            </a:r>
            <a:r>
              <a:rPr kumimoji="1" lang="en-US" altLang="zh-CN" sz="2800" b="1">
                <a:solidFill>
                  <a:srgbClr val="003300"/>
                </a:solidFill>
                <a:latin typeface="Times New Roman"/>
              </a:rPr>
              <a:t>—</a:t>
            </a:r>
            <a:r>
              <a:rPr kumimoji="1" lang="zh-CN" altLang="en-US" sz="2800" b="1">
                <a:solidFill>
                  <a:srgbClr val="003300"/>
                </a:solidFill>
                <a:latin typeface="宋体" pitchFamily="2" charset="-122"/>
              </a:rPr>
              <a:t>数据元素之间抽象化的相互关系以及这种关系在计算机中的存储表示。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anim calcmode="lin" valueType="num">
                                      <p:cBhvr additive="base">
                                        <p:cTn id="7" dur="500" fill="hold"/>
                                        <p:tgtEl>
                                          <p:spTgt spid="120839"/>
                                        </p:tgtEl>
                                        <p:attrNameLst>
                                          <p:attrName>ppt_x</p:attrName>
                                        </p:attrNameLst>
                                      </p:cBhvr>
                                      <p:tavLst>
                                        <p:tav tm="0">
                                          <p:val>
                                            <p:strVal val="0-#ppt_w/2"/>
                                          </p:val>
                                        </p:tav>
                                        <p:tav tm="100000">
                                          <p:val>
                                            <p:strVal val="#ppt_x"/>
                                          </p:val>
                                        </p:tav>
                                      </p:tavLst>
                                    </p:anim>
                                    <p:anim calcmode="lin" valueType="num">
                                      <p:cBhvr additive="base">
                                        <p:cTn id="8"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Effect transition="in" filter="wipe(left)">
                                      <p:cBhvr>
                                        <p:cTn id="13" dur="500"/>
                                        <p:tgtEl>
                                          <p:spTgt spid="1208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0837"/>
                                        </p:tgtEl>
                                        <p:attrNameLst>
                                          <p:attrName>style.visibility</p:attrName>
                                        </p:attrNameLst>
                                      </p:cBhvr>
                                      <p:to>
                                        <p:strVal val="visible"/>
                                      </p:to>
                                    </p:set>
                                    <p:animEffect transition="in" filter="wipe(up)">
                                      <p:cBhvr>
                                        <p:cTn id="18" dur="500"/>
                                        <p:tgtEl>
                                          <p:spTgt spid="1208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0838"/>
                                        </p:tgtEl>
                                        <p:attrNameLst>
                                          <p:attrName>style.visibility</p:attrName>
                                        </p:attrNameLst>
                                      </p:cBhvr>
                                      <p:to>
                                        <p:strVal val="visible"/>
                                      </p:to>
                                    </p:set>
                                    <p:animEffect transition="in" filter="wipe(left)">
                                      <p:cBhvr>
                                        <p:cTn id="23"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utoUpdateAnimBg="0"/>
      <p:bldP spid="120837" grpId="0" animBg="1"/>
      <p:bldP spid="120838" grpId="0" autoUpdateAnimBg="0"/>
      <p:bldP spid="12083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428625" y="1446213"/>
            <a:ext cx="8229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800">
                <a:latin typeface="Times New Roman" pitchFamily="18" charset="0"/>
              </a:rPr>
              <a:t>例如，当用</a:t>
            </a:r>
            <a:r>
              <a:rPr kumimoji="1" lang="zh-CN" altLang="en-US" sz="2800" b="1">
                <a:solidFill>
                  <a:srgbClr val="006600"/>
                </a:solidFill>
                <a:latin typeface="Times New Roman" pitchFamily="18" charset="0"/>
              </a:rPr>
              <a:t>三个 </a:t>
            </a:r>
            <a:r>
              <a:rPr kumimoji="1" lang="en-US" altLang="zh-CN" sz="2800" b="1">
                <a:solidFill>
                  <a:srgbClr val="006600"/>
                </a:solidFill>
                <a:latin typeface="Times New Roman" pitchFamily="18" charset="0"/>
              </a:rPr>
              <a:t>4 </a:t>
            </a:r>
            <a:r>
              <a:rPr kumimoji="1" lang="zh-CN" altLang="en-US" sz="2800" b="1">
                <a:solidFill>
                  <a:srgbClr val="006600"/>
                </a:solidFill>
                <a:latin typeface="Times New Roman" pitchFamily="18" charset="0"/>
              </a:rPr>
              <a:t>位的十进制数</a:t>
            </a:r>
            <a:r>
              <a:rPr kumimoji="1" lang="zh-CN" altLang="en-US" sz="2800">
                <a:latin typeface="Times New Roman" pitchFamily="18" charset="0"/>
              </a:rPr>
              <a:t>表示一个 </a:t>
            </a:r>
            <a:r>
              <a:rPr kumimoji="1" lang="en-US" altLang="zh-CN" sz="2800" b="1">
                <a:latin typeface="Times New Roman" pitchFamily="18" charset="0"/>
              </a:rPr>
              <a:t>12 </a:t>
            </a:r>
            <a:r>
              <a:rPr kumimoji="1" lang="zh-CN" altLang="en-US" sz="2800" b="1">
                <a:latin typeface="Times New Roman" pitchFamily="18" charset="0"/>
              </a:rPr>
              <a:t>位的十进制数时：</a:t>
            </a:r>
            <a:endParaRPr kumimoji="1" lang="zh-CN" altLang="en-US" sz="2800">
              <a:latin typeface="Times New Roman" pitchFamily="18" charset="0"/>
            </a:endParaRPr>
          </a:p>
        </p:txBody>
      </p:sp>
      <p:sp>
        <p:nvSpPr>
          <p:cNvPr id="121861" name="Text Box 5"/>
          <p:cNvSpPr txBox="1">
            <a:spLocks noChangeArrowheads="1"/>
          </p:cNvSpPr>
          <p:nvPr/>
        </p:nvSpPr>
        <p:spPr bwMode="auto">
          <a:xfrm>
            <a:off x="427038" y="3255963"/>
            <a:ext cx="7300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rPr>
              <a:t>3214,6587,9345 </a:t>
            </a:r>
            <a:r>
              <a:rPr kumimoji="1" lang="en-US" altLang="zh-CN" sz="2800" b="1">
                <a:latin typeface="Times New Roman" pitchFamily="18" charset="0"/>
              </a:rPr>
              <a:t>─</a:t>
            </a:r>
            <a:r>
              <a:rPr kumimoji="1" lang="en-US" altLang="zh-CN" sz="2800">
                <a:latin typeface="Times New Roman" pitchFamily="18" charset="0"/>
              </a:rPr>
              <a:t> </a:t>
            </a:r>
            <a:r>
              <a:rPr kumimoji="1" lang="en-US" altLang="zh-CN" sz="2800" b="1">
                <a:latin typeface="Times New Roman" pitchFamily="18" charset="0"/>
              </a:rPr>
              <a:t>a1</a:t>
            </a:r>
            <a:r>
              <a:rPr kumimoji="1" lang="en-US" altLang="zh-CN" sz="2800">
                <a:latin typeface="Times New Roman" pitchFamily="18" charset="0"/>
              </a:rPr>
              <a:t>(3214), </a:t>
            </a:r>
            <a:r>
              <a:rPr kumimoji="1" lang="en-US" altLang="zh-CN" sz="2800" b="1">
                <a:latin typeface="Times New Roman" pitchFamily="18" charset="0"/>
              </a:rPr>
              <a:t>a2</a:t>
            </a:r>
            <a:r>
              <a:rPr kumimoji="1" lang="en-US" altLang="zh-CN" sz="2800">
                <a:latin typeface="Times New Roman" pitchFamily="18" charset="0"/>
              </a:rPr>
              <a:t>(6587), </a:t>
            </a:r>
            <a:r>
              <a:rPr kumimoji="1" lang="en-US" altLang="zh-CN" sz="2800" b="1">
                <a:latin typeface="Times New Roman" pitchFamily="18" charset="0"/>
              </a:rPr>
              <a:t>a3</a:t>
            </a:r>
            <a:r>
              <a:rPr kumimoji="1" lang="en-US" altLang="zh-CN" sz="2800">
                <a:latin typeface="Times New Roman" pitchFamily="18" charset="0"/>
              </a:rPr>
              <a:t>(9345)</a:t>
            </a:r>
          </a:p>
        </p:txBody>
      </p:sp>
      <p:sp>
        <p:nvSpPr>
          <p:cNvPr id="121862" name="Text Box 6"/>
          <p:cNvSpPr txBox="1">
            <a:spLocks noChangeArrowheads="1"/>
          </p:cNvSpPr>
          <p:nvPr/>
        </p:nvSpPr>
        <p:spPr bwMode="auto">
          <a:xfrm>
            <a:off x="285750" y="3894138"/>
            <a:ext cx="8458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800">
                <a:latin typeface="Times New Roman" pitchFamily="18" charset="0"/>
              </a:rPr>
              <a:t>则在数据元素 </a:t>
            </a:r>
            <a:r>
              <a:rPr kumimoji="1" lang="en-US" altLang="zh-CN" sz="2800">
                <a:latin typeface="Times New Roman" pitchFamily="18" charset="0"/>
              </a:rPr>
              <a:t>a1</a:t>
            </a:r>
            <a:r>
              <a:rPr kumimoji="1" lang="zh-CN" altLang="en-US" sz="2800">
                <a:latin typeface="Times New Roman" pitchFamily="18" charset="0"/>
              </a:rPr>
              <a:t>、</a:t>
            </a:r>
            <a:r>
              <a:rPr kumimoji="1" lang="en-US" altLang="zh-CN" sz="2800">
                <a:latin typeface="Times New Roman" pitchFamily="18" charset="0"/>
              </a:rPr>
              <a:t>a2 </a:t>
            </a:r>
            <a:r>
              <a:rPr kumimoji="1" lang="zh-CN" altLang="en-US" sz="2800">
                <a:latin typeface="Times New Roman" pitchFamily="18" charset="0"/>
              </a:rPr>
              <a:t>和 </a:t>
            </a:r>
            <a:r>
              <a:rPr kumimoji="1" lang="en-US" altLang="zh-CN" sz="2800">
                <a:latin typeface="Times New Roman" pitchFamily="18" charset="0"/>
              </a:rPr>
              <a:t>a3 </a:t>
            </a:r>
            <a:r>
              <a:rPr kumimoji="1" lang="zh-CN" altLang="en-US" sz="2800">
                <a:latin typeface="Times New Roman" pitchFamily="18" charset="0"/>
              </a:rPr>
              <a:t>之间存在着</a:t>
            </a:r>
            <a:r>
              <a:rPr kumimoji="1" lang="zh-CN" altLang="en-US" sz="2800" b="1">
                <a:solidFill>
                  <a:srgbClr val="FF0000"/>
                </a:solidFill>
                <a:latin typeface="Times New Roman" pitchFamily="18" charset="0"/>
              </a:rPr>
              <a:t>“次序”关系</a:t>
            </a:r>
            <a:r>
              <a:rPr kumimoji="1" lang="zh-CN" altLang="en-US" sz="2800" b="1">
                <a:latin typeface="Times New Roman" pitchFamily="18" charset="0"/>
              </a:rPr>
              <a:t>  </a:t>
            </a:r>
            <a:r>
              <a:rPr kumimoji="1" lang="zh-CN" altLang="en-US" sz="2800" b="1">
                <a:latin typeface="Times New Roman" pitchFamily="18" charset="0"/>
                <a:sym typeface="Symbol" pitchFamily="18" charset="2"/>
              </a:rPr>
              <a:t></a:t>
            </a:r>
            <a:r>
              <a:rPr kumimoji="1" lang="en-US" altLang="zh-CN" sz="2800" b="1">
                <a:latin typeface="Times New Roman" pitchFamily="18" charset="0"/>
              </a:rPr>
              <a:t>a1, a2</a:t>
            </a:r>
            <a:r>
              <a:rPr kumimoji="1" lang="en-US" altLang="zh-CN" sz="2800" b="1">
                <a:latin typeface="Times New Roman" pitchFamily="18" charset="0"/>
                <a:sym typeface="Symbol" pitchFamily="18" charset="2"/>
              </a:rPr>
              <a:t></a:t>
            </a:r>
            <a:r>
              <a:rPr kumimoji="1" lang="zh-CN" altLang="en-US" sz="2800" b="1">
                <a:latin typeface="Times New Roman" pitchFamily="18" charset="0"/>
              </a:rPr>
              <a:t>、</a:t>
            </a:r>
            <a:r>
              <a:rPr kumimoji="1" lang="zh-CN" altLang="en-US" sz="2800" b="1">
                <a:latin typeface="Times New Roman" pitchFamily="18" charset="0"/>
                <a:sym typeface="Symbol" pitchFamily="18" charset="2"/>
              </a:rPr>
              <a:t></a:t>
            </a:r>
            <a:r>
              <a:rPr kumimoji="1" lang="en-US" altLang="zh-CN" sz="2800" b="1">
                <a:latin typeface="Times New Roman" pitchFamily="18" charset="0"/>
              </a:rPr>
              <a:t>a2, a3</a:t>
            </a:r>
            <a:r>
              <a:rPr kumimoji="1" lang="en-US" altLang="zh-CN" sz="2800" b="1">
                <a:latin typeface="Times New Roman" pitchFamily="18" charset="0"/>
                <a:sym typeface="Symbol" pitchFamily="18" charset="2"/>
              </a:rPr>
              <a:t></a:t>
            </a:r>
          </a:p>
        </p:txBody>
      </p:sp>
      <p:sp>
        <p:nvSpPr>
          <p:cNvPr id="121863" name="Text Box 7"/>
          <p:cNvSpPr txBox="1">
            <a:spLocks noChangeArrowheads="1"/>
          </p:cNvSpPr>
          <p:nvPr/>
        </p:nvSpPr>
        <p:spPr bwMode="auto">
          <a:xfrm>
            <a:off x="644525" y="5432425"/>
            <a:ext cx="311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rPr>
              <a:t>3214</a:t>
            </a:r>
            <a:r>
              <a:rPr kumimoji="1" lang="zh-CN" altLang="en-US" sz="2800">
                <a:latin typeface="Times New Roman" pitchFamily="18" charset="0"/>
              </a:rPr>
              <a:t>，</a:t>
            </a:r>
            <a:r>
              <a:rPr kumimoji="1" lang="en-US" altLang="zh-CN" sz="2800">
                <a:latin typeface="Times New Roman" pitchFamily="18" charset="0"/>
              </a:rPr>
              <a:t>6587</a:t>
            </a:r>
            <a:r>
              <a:rPr kumimoji="1" lang="zh-CN" altLang="en-US" sz="2800">
                <a:latin typeface="Times New Roman" pitchFamily="18" charset="0"/>
              </a:rPr>
              <a:t>，</a:t>
            </a:r>
            <a:r>
              <a:rPr kumimoji="1" lang="en-US" altLang="zh-CN" sz="2800">
                <a:latin typeface="Times New Roman" pitchFamily="18" charset="0"/>
              </a:rPr>
              <a:t>9345 </a:t>
            </a:r>
          </a:p>
        </p:txBody>
      </p:sp>
      <p:sp>
        <p:nvSpPr>
          <p:cNvPr id="121864" name="Text Box 8"/>
          <p:cNvSpPr txBox="1">
            <a:spLocks noChangeArrowheads="1"/>
          </p:cNvSpPr>
          <p:nvPr/>
        </p:nvSpPr>
        <p:spPr bwMode="auto">
          <a:xfrm>
            <a:off x="4676775" y="5381625"/>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rPr>
              <a:t>6587</a:t>
            </a:r>
            <a:r>
              <a:rPr kumimoji="1" lang="zh-CN" altLang="en-US" sz="2800">
                <a:latin typeface="Times New Roman" pitchFamily="18" charset="0"/>
              </a:rPr>
              <a:t>，</a:t>
            </a:r>
            <a:r>
              <a:rPr kumimoji="1" lang="en-US" altLang="zh-CN" sz="2800">
                <a:latin typeface="Times New Roman" pitchFamily="18" charset="0"/>
              </a:rPr>
              <a:t>3214</a:t>
            </a:r>
            <a:r>
              <a:rPr kumimoji="1" lang="zh-CN" altLang="en-US" sz="2800">
                <a:latin typeface="Times New Roman" pitchFamily="18" charset="0"/>
              </a:rPr>
              <a:t>，</a:t>
            </a:r>
            <a:r>
              <a:rPr kumimoji="1" lang="en-US" altLang="zh-CN" sz="2800">
                <a:latin typeface="Times New Roman" pitchFamily="18" charset="0"/>
              </a:rPr>
              <a:t>9345</a:t>
            </a:r>
          </a:p>
        </p:txBody>
      </p:sp>
      <p:sp>
        <p:nvSpPr>
          <p:cNvPr id="121865" name="Rectangle 9"/>
          <p:cNvSpPr>
            <a:spLocks noChangeArrowheads="1"/>
          </p:cNvSpPr>
          <p:nvPr/>
        </p:nvSpPr>
        <p:spPr bwMode="auto">
          <a:xfrm>
            <a:off x="350838" y="2673350"/>
            <a:ext cx="1017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FF"/>
                </a:solidFill>
                <a:latin typeface="Times New Roman" pitchFamily="18" charset="0"/>
              </a:rPr>
              <a:t>例如</a:t>
            </a:r>
            <a:r>
              <a:rPr kumimoji="1" lang="en-US" altLang="zh-CN" sz="2800" b="1">
                <a:solidFill>
                  <a:srgbClr val="0000FF"/>
                </a:solidFill>
                <a:latin typeface="Times New Roman" pitchFamily="18" charset="0"/>
              </a:rPr>
              <a:t>:</a:t>
            </a:r>
            <a:endParaRPr kumimoji="1" lang="en-US" altLang="zh-CN" sz="2800">
              <a:latin typeface="Times New Roman" pitchFamily="18" charset="0"/>
            </a:endParaRPr>
          </a:p>
        </p:txBody>
      </p:sp>
      <p:sp>
        <p:nvSpPr>
          <p:cNvPr id="121866" name="Rectangle 10"/>
          <p:cNvSpPr>
            <a:spLocks noChangeArrowheads="1"/>
          </p:cNvSpPr>
          <p:nvPr/>
        </p:nvSpPr>
        <p:spPr bwMode="auto">
          <a:xfrm>
            <a:off x="860425" y="5957888"/>
            <a:ext cx="2700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rPr>
              <a:t>a1         a2        a3</a:t>
            </a:r>
          </a:p>
        </p:txBody>
      </p:sp>
      <p:sp>
        <p:nvSpPr>
          <p:cNvPr id="121867" name="Rectangle 11"/>
          <p:cNvSpPr>
            <a:spLocks noChangeArrowheads="1"/>
          </p:cNvSpPr>
          <p:nvPr/>
        </p:nvSpPr>
        <p:spPr bwMode="auto">
          <a:xfrm>
            <a:off x="4894263" y="5886450"/>
            <a:ext cx="2700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rPr>
              <a:t>a2         a1        a3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slide(fromBottom)">
                                      <p:cBhvr>
                                        <p:cTn id="7" dur="500"/>
                                        <p:tgtEl>
                                          <p:spTgt spid="121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1865"/>
                                        </p:tgtEl>
                                        <p:attrNameLst>
                                          <p:attrName>style.visibility</p:attrName>
                                        </p:attrNameLst>
                                      </p:cBhvr>
                                      <p:to>
                                        <p:strVal val="visible"/>
                                      </p:to>
                                    </p:set>
                                    <p:anim calcmode="lin" valueType="num">
                                      <p:cBhvr additive="base">
                                        <p:cTn id="12" dur="500" fill="hold"/>
                                        <p:tgtEl>
                                          <p:spTgt spid="121865"/>
                                        </p:tgtEl>
                                        <p:attrNameLst>
                                          <p:attrName>ppt_x</p:attrName>
                                        </p:attrNameLst>
                                      </p:cBhvr>
                                      <p:tavLst>
                                        <p:tav tm="0">
                                          <p:val>
                                            <p:strVal val="0-#ppt_w/2"/>
                                          </p:val>
                                        </p:tav>
                                        <p:tav tm="100000">
                                          <p:val>
                                            <p:strVal val="#ppt_x"/>
                                          </p:val>
                                        </p:tav>
                                      </p:tavLst>
                                    </p:anim>
                                    <p:anim calcmode="lin" valueType="num">
                                      <p:cBhvr additive="base">
                                        <p:cTn id="13" dur="500" fill="hold"/>
                                        <p:tgtEl>
                                          <p:spTgt spid="1218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1861"/>
                                        </p:tgtEl>
                                        <p:attrNameLst>
                                          <p:attrName>style.visibility</p:attrName>
                                        </p:attrNameLst>
                                      </p:cBhvr>
                                      <p:to>
                                        <p:strVal val="visible"/>
                                      </p:to>
                                    </p:set>
                                    <p:animEffect transition="in" filter="wipe(left)">
                                      <p:cBhvr>
                                        <p:cTn id="18" dur="500"/>
                                        <p:tgtEl>
                                          <p:spTgt spid="1218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21862"/>
                                        </p:tgtEl>
                                        <p:attrNameLst>
                                          <p:attrName>style.visibility</p:attrName>
                                        </p:attrNameLst>
                                      </p:cBhvr>
                                      <p:to>
                                        <p:strVal val="visible"/>
                                      </p:to>
                                    </p:set>
                                    <p:animEffect transition="in" filter="wipe(left)">
                                      <p:cBhvr>
                                        <p:cTn id="23" dur="75"/>
                                        <p:tgtEl>
                                          <p:spTgt spid="1218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1863"/>
                                        </p:tgtEl>
                                        <p:attrNameLst>
                                          <p:attrName>style.visibility</p:attrName>
                                        </p:attrNameLst>
                                      </p:cBhvr>
                                      <p:to>
                                        <p:strVal val="visible"/>
                                      </p:to>
                                    </p:set>
                                    <p:animEffect transition="in" filter="wipe(left)">
                                      <p:cBhvr>
                                        <p:cTn id="28" dur="500"/>
                                        <p:tgtEl>
                                          <p:spTgt spid="1218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1864"/>
                                        </p:tgtEl>
                                        <p:attrNameLst>
                                          <p:attrName>style.visibility</p:attrName>
                                        </p:attrNameLst>
                                      </p:cBhvr>
                                      <p:to>
                                        <p:strVal val="visible"/>
                                      </p:to>
                                    </p:set>
                                    <p:animEffect transition="in" filter="wipe(left)">
                                      <p:cBhvr>
                                        <p:cTn id="33" dur="500"/>
                                        <p:tgtEl>
                                          <p:spTgt spid="1218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1866"/>
                                        </p:tgtEl>
                                        <p:attrNameLst>
                                          <p:attrName>style.visibility</p:attrName>
                                        </p:attrNameLst>
                                      </p:cBhvr>
                                      <p:to>
                                        <p:strVal val="visible"/>
                                      </p:to>
                                    </p:set>
                                    <p:animEffect transition="in" filter="wipe(left)">
                                      <p:cBhvr>
                                        <p:cTn id="38" dur="500"/>
                                        <p:tgtEl>
                                          <p:spTgt spid="12186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1867"/>
                                        </p:tgtEl>
                                        <p:attrNameLst>
                                          <p:attrName>style.visibility</p:attrName>
                                        </p:attrNameLst>
                                      </p:cBhvr>
                                      <p:to>
                                        <p:strVal val="visible"/>
                                      </p:to>
                                    </p:set>
                                    <p:animEffect transition="in" filter="wipe(left)">
                                      <p:cBhvr>
                                        <p:cTn id="43" dur="500"/>
                                        <p:tgtEl>
                                          <p:spTgt spid="12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1" grpId="0" autoUpdateAnimBg="0"/>
      <p:bldP spid="121862" grpId="0" autoUpdateAnimBg="0"/>
      <p:bldP spid="121863" grpId="0" autoUpdateAnimBg="0"/>
      <p:bldP spid="121864" grpId="0" autoUpdateAnimBg="0"/>
      <p:bldP spid="121865" grpId="0" autoUpdateAnimBg="0"/>
      <p:bldP spid="121866" grpId="0" autoUpdateAnimBg="0"/>
      <p:bldP spid="1218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4"/>
          <p:cNvSpPr txBox="1">
            <a:spLocks noChangeArrowheads="1"/>
          </p:cNvSpPr>
          <p:nvPr/>
        </p:nvSpPr>
        <p:spPr bwMode="auto">
          <a:xfrm>
            <a:off x="379413" y="1527175"/>
            <a:ext cx="658495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zh-CN" altLang="en-US" sz="2800">
                <a:solidFill>
                  <a:srgbClr val="000000"/>
                </a:solidFill>
                <a:latin typeface="Times New Roman" pitchFamily="18" charset="0"/>
              </a:rPr>
              <a:t>又例，在 </a:t>
            </a:r>
            <a:r>
              <a:rPr kumimoji="1" lang="en-US" altLang="zh-CN" sz="2800">
                <a:solidFill>
                  <a:srgbClr val="000000"/>
                </a:solidFill>
                <a:latin typeface="Times New Roman" pitchFamily="18" charset="0"/>
              </a:rPr>
              <a:t>2 </a:t>
            </a:r>
            <a:r>
              <a:rPr kumimoji="1" lang="zh-CN" altLang="en-US" sz="2800">
                <a:solidFill>
                  <a:srgbClr val="000000"/>
                </a:solidFill>
                <a:latin typeface="Times New Roman" pitchFamily="18" charset="0"/>
              </a:rPr>
              <a:t>行 </a:t>
            </a:r>
            <a:r>
              <a:rPr kumimoji="1" lang="en-US" altLang="zh-CN" sz="2800">
                <a:solidFill>
                  <a:srgbClr val="000000"/>
                </a:solidFill>
                <a:latin typeface="Times New Roman" pitchFamily="18" charset="0"/>
              </a:rPr>
              <a:t>3 </a:t>
            </a:r>
            <a:r>
              <a:rPr kumimoji="1" lang="zh-CN" altLang="en-US" sz="2800">
                <a:solidFill>
                  <a:srgbClr val="000000"/>
                </a:solidFill>
                <a:latin typeface="Times New Roman" pitchFamily="18" charset="0"/>
              </a:rPr>
              <a:t>列的二维数组中六个元素</a:t>
            </a:r>
          </a:p>
          <a:p>
            <a:pPr>
              <a:lnSpc>
                <a:spcPct val="140000"/>
              </a:lnSpc>
            </a:pPr>
            <a:r>
              <a:rPr kumimoji="1" lang="en-US" altLang="zh-CN" sz="2800">
                <a:solidFill>
                  <a:srgbClr val="000000"/>
                </a:solidFill>
                <a:latin typeface="Times New Roman" pitchFamily="18" charset="0"/>
              </a:rPr>
              <a:t>{a1, a2, a3, a4, a5, a6}</a:t>
            </a:r>
          </a:p>
          <a:p>
            <a:pPr>
              <a:lnSpc>
                <a:spcPct val="140000"/>
              </a:lnSpc>
            </a:pPr>
            <a:r>
              <a:rPr kumimoji="1" lang="zh-CN" altLang="en-US" sz="2800">
                <a:solidFill>
                  <a:srgbClr val="000000"/>
                </a:solidFill>
                <a:latin typeface="Times New Roman" pitchFamily="18" charset="0"/>
              </a:rPr>
              <a:t>之间存在两个关系</a:t>
            </a:r>
            <a:r>
              <a:rPr kumimoji="1" lang="en-US" altLang="zh-CN" sz="2800">
                <a:solidFill>
                  <a:srgbClr val="000000"/>
                </a:solidFill>
                <a:latin typeface="Times New Roman" pitchFamily="18" charset="0"/>
              </a:rPr>
              <a:t>:</a:t>
            </a:r>
          </a:p>
        </p:txBody>
      </p:sp>
      <p:sp>
        <p:nvSpPr>
          <p:cNvPr id="122885" name="Text Box 5"/>
          <p:cNvSpPr txBox="1">
            <a:spLocks noChangeArrowheads="1"/>
          </p:cNvSpPr>
          <p:nvPr/>
        </p:nvSpPr>
        <p:spPr bwMode="auto">
          <a:xfrm>
            <a:off x="444500" y="3752850"/>
            <a:ext cx="24257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9900CC"/>
                </a:solidFill>
                <a:latin typeface="Times New Roman" pitchFamily="18" charset="0"/>
              </a:rPr>
              <a:t>行的次序关系</a:t>
            </a:r>
            <a:r>
              <a:rPr kumimoji="1" lang="en-US" altLang="zh-CN" sz="2800">
                <a:solidFill>
                  <a:srgbClr val="9900CC"/>
                </a:solidFill>
                <a:latin typeface="Times New Roman" pitchFamily="18" charset="0"/>
              </a:rPr>
              <a:t>:</a:t>
            </a:r>
          </a:p>
        </p:txBody>
      </p:sp>
      <p:sp>
        <p:nvSpPr>
          <p:cNvPr id="122886" name="Text Box 6"/>
          <p:cNvSpPr txBox="1">
            <a:spLocks noChangeArrowheads="1"/>
          </p:cNvSpPr>
          <p:nvPr/>
        </p:nvSpPr>
        <p:spPr bwMode="auto">
          <a:xfrm>
            <a:off x="1063625" y="4545013"/>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rPr>
              <a:t>row = {&lt;a1,a2&gt;,&lt;a2,a3&gt;,&lt;a4,a5&gt;,&lt;a5,a6&gt;}</a:t>
            </a:r>
          </a:p>
        </p:txBody>
      </p:sp>
      <p:sp>
        <p:nvSpPr>
          <p:cNvPr id="122887" name="Text Box 7"/>
          <p:cNvSpPr txBox="1">
            <a:spLocks noChangeArrowheads="1"/>
          </p:cNvSpPr>
          <p:nvPr/>
        </p:nvSpPr>
        <p:spPr bwMode="auto">
          <a:xfrm>
            <a:off x="1169988" y="5900738"/>
            <a:ext cx="4992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col = {&lt;a1,a4&gt;,&lt;a2,a5&gt;,&lt;a3,a6&gt;}</a:t>
            </a:r>
          </a:p>
        </p:txBody>
      </p:sp>
      <p:sp>
        <p:nvSpPr>
          <p:cNvPr id="122893" name="Rectangle 13"/>
          <p:cNvSpPr>
            <a:spLocks noChangeArrowheads="1"/>
          </p:cNvSpPr>
          <p:nvPr/>
        </p:nvSpPr>
        <p:spPr bwMode="auto">
          <a:xfrm>
            <a:off x="522288" y="5151438"/>
            <a:ext cx="244633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9900CC"/>
                </a:solidFill>
                <a:latin typeface="Times New Roman" pitchFamily="18" charset="0"/>
              </a:rPr>
              <a:t>列的次序关系</a:t>
            </a:r>
            <a:r>
              <a:rPr kumimoji="1" lang="en-US" altLang="zh-CN" sz="2800" b="1">
                <a:solidFill>
                  <a:srgbClr val="9900CC"/>
                </a:solidFill>
                <a:latin typeface="Times New Roman" pitchFamily="18" charset="0"/>
              </a:rPr>
              <a:t>:</a:t>
            </a:r>
          </a:p>
        </p:txBody>
      </p:sp>
      <p:grpSp>
        <p:nvGrpSpPr>
          <p:cNvPr id="122894" name="Group 14"/>
          <p:cNvGrpSpPr>
            <a:grpSpLocks/>
          </p:cNvGrpSpPr>
          <p:nvPr/>
        </p:nvGrpSpPr>
        <p:grpSpPr bwMode="auto">
          <a:xfrm>
            <a:off x="5780088" y="2555875"/>
            <a:ext cx="2465387" cy="1441450"/>
            <a:chOff x="3264" y="1008"/>
            <a:chExt cx="1824" cy="960"/>
          </a:xfrm>
        </p:grpSpPr>
        <p:sp>
          <p:nvSpPr>
            <p:cNvPr id="122895" name="Text Box 15"/>
            <p:cNvSpPr txBox="1">
              <a:spLocks noChangeArrowheads="1"/>
            </p:cNvSpPr>
            <p:nvPr/>
          </p:nvSpPr>
          <p:spPr bwMode="auto">
            <a:xfrm>
              <a:off x="3264" y="1008"/>
              <a:ext cx="1824" cy="92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a:latin typeface="Times New Roman" pitchFamily="18" charset="0"/>
                </a:rPr>
                <a:t>  </a:t>
              </a:r>
              <a:r>
                <a:rPr kumimoji="1" lang="en-US" altLang="zh-CN" sz="3200">
                  <a:solidFill>
                    <a:schemeClr val="tx2"/>
                  </a:solidFill>
                  <a:latin typeface="Times New Roman" pitchFamily="18" charset="0"/>
                </a:rPr>
                <a:t>a1    a2    a3</a:t>
              </a:r>
            </a:p>
            <a:p>
              <a:pPr>
                <a:spcBef>
                  <a:spcPct val="50000"/>
                </a:spcBef>
              </a:pPr>
              <a:r>
                <a:rPr kumimoji="1" lang="en-US" altLang="zh-CN" sz="3200">
                  <a:solidFill>
                    <a:schemeClr val="tx2"/>
                  </a:solidFill>
                  <a:latin typeface="Times New Roman" pitchFamily="18" charset="0"/>
                </a:rPr>
                <a:t>  a4    a5    a6</a:t>
              </a:r>
            </a:p>
          </p:txBody>
        </p:sp>
        <p:sp>
          <p:nvSpPr>
            <p:cNvPr id="122896" name="Line 16"/>
            <p:cNvSpPr>
              <a:spLocks noChangeShapeType="1"/>
            </p:cNvSpPr>
            <p:nvPr/>
          </p:nvSpPr>
          <p:spPr bwMode="auto">
            <a:xfrm>
              <a:off x="3264" y="1488"/>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7" name="Line 17"/>
            <p:cNvSpPr>
              <a:spLocks noChangeShapeType="1"/>
            </p:cNvSpPr>
            <p:nvPr/>
          </p:nvSpPr>
          <p:spPr bwMode="auto">
            <a:xfrm>
              <a:off x="3840" y="1008"/>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8" name="Line 18"/>
            <p:cNvSpPr>
              <a:spLocks noChangeShapeType="1"/>
            </p:cNvSpPr>
            <p:nvPr/>
          </p:nvSpPr>
          <p:spPr bwMode="auto">
            <a:xfrm>
              <a:off x="4464" y="1008"/>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22884"/>
                                        </p:tgtEl>
                                        <p:attrNameLst>
                                          <p:attrName>style.visibility</p:attrName>
                                        </p:attrNameLst>
                                      </p:cBhvr>
                                      <p:to>
                                        <p:strVal val="visible"/>
                                      </p:to>
                                    </p:set>
                                    <p:animEffect transition="in" filter="wipe(left)">
                                      <p:cBhvr>
                                        <p:cTn id="7" dur="75"/>
                                        <p:tgtEl>
                                          <p:spTgt spid="122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22885"/>
                                        </p:tgtEl>
                                        <p:attrNameLst>
                                          <p:attrName>style.visibility</p:attrName>
                                        </p:attrNameLst>
                                      </p:cBhvr>
                                      <p:to>
                                        <p:strVal val="visible"/>
                                      </p:to>
                                    </p:set>
                                    <p:animEffect transition="in" filter="strips(downRight)">
                                      <p:cBhvr>
                                        <p:cTn id="12" dur="300"/>
                                        <p:tgtEl>
                                          <p:spTgt spid="122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6"/>
                                        </p:tgtEl>
                                        <p:attrNameLst>
                                          <p:attrName>style.visibility</p:attrName>
                                        </p:attrNameLst>
                                      </p:cBhvr>
                                      <p:to>
                                        <p:strVal val="visible"/>
                                      </p:to>
                                    </p:set>
                                    <p:animEffect transition="in" filter="wipe(left)">
                                      <p:cBhvr>
                                        <p:cTn id="17" dur="500"/>
                                        <p:tgtEl>
                                          <p:spTgt spid="122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93"/>
                                        </p:tgtEl>
                                        <p:attrNameLst>
                                          <p:attrName>style.visibility</p:attrName>
                                        </p:attrNameLst>
                                      </p:cBhvr>
                                      <p:to>
                                        <p:strVal val="visible"/>
                                      </p:to>
                                    </p:set>
                                    <p:animEffect transition="in" filter="wipe(left)">
                                      <p:cBhvr>
                                        <p:cTn id="22" dur="500"/>
                                        <p:tgtEl>
                                          <p:spTgt spid="1228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7"/>
                                        </p:tgtEl>
                                        <p:attrNameLst>
                                          <p:attrName>style.visibility</p:attrName>
                                        </p:attrNameLst>
                                      </p:cBhvr>
                                      <p:to>
                                        <p:strVal val="visible"/>
                                      </p:to>
                                    </p:set>
                                    <p:animEffect transition="in" filter="wipe(left)">
                                      <p:cBhvr>
                                        <p:cTn id="27" dur="500"/>
                                        <p:tgtEl>
                                          <p:spTgt spid="122887"/>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22894"/>
                                        </p:tgtEl>
                                        <p:attrNameLst>
                                          <p:attrName>style.visibility</p:attrName>
                                        </p:attrNameLst>
                                      </p:cBhvr>
                                      <p:to>
                                        <p:strVal val="visible"/>
                                      </p:to>
                                    </p:set>
                                    <p:animEffect transition="in" filter="wipe(left)">
                                      <p:cBhvr>
                                        <p:cTn id="31" dur="500"/>
                                        <p:tgtEl>
                                          <p:spTgt spid="122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5" grpId="0" autoUpdateAnimBg="0"/>
      <p:bldP spid="122886" grpId="0" autoUpdateAnimBg="0"/>
      <p:bldP spid="122887" grpId="0" autoUpdateAnimBg="0"/>
      <p:bldP spid="12289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228600" y="1585913"/>
            <a:ext cx="795655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kumimoji="1" lang="en-US" altLang="zh-CN" sz="2800">
                <a:solidFill>
                  <a:schemeClr val="tx2"/>
                </a:solidFill>
                <a:latin typeface="Times New Roman" pitchFamily="18" charset="0"/>
              </a:rPr>
              <a:t>   </a:t>
            </a:r>
            <a:r>
              <a:rPr kumimoji="1" lang="zh-CN" altLang="en-US" sz="2800">
                <a:solidFill>
                  <a:srgbClr val="000000"/>
                </a:solidFill>
                <a:latin typeface="Times New Roman" pitchFamily="18" charset="0"/>
              </a:rPr>
              <a:t>若在 </a:t>
            </a:r>
            <a:r>
              <a:rPr kumimoji="1" lang="en-US" altLang="zh-CN" sz="2800">
                <a:solidFill>
                  <a:srgbClr val="000000"/>
                </a:solidFill>
                <a:latin typeface="Times New Roman" pitchFamily="18" charset="0"/>
              </a:rPr>
              <a:t>6 </a:t>
            </a:r>
            <a:r>
              <a:rPr kumimoji="1" lang="zh-CN" altLang="en-US" sz="2800">
                <a:solidFill>
                  <a:srgbClr val="000000"/>
                </a:solidFill>
                <a:latin typeface="Times New Roman" pitchFamily="18" charset="0"/>
              </a:rPr>
              <a:t>个数据元素</a:t>
            </a:r>
            <a:r>
              <a:rPr kumimoji="1" lang="en-US" altLang="zh-CN" sz="2800">
                <a:solidFill>
                  <a:srgbClr val="000000"/>
                </a:solidFill>
                <a:latin typeface="Times New Roman" pitchFamily="18" charset="0"/>
              </a:rPr>
              <a:t>{a1, a2, a3, a4, a5, a6} </a:t>
            </a:r>
            <a:r>
              <a:rPr kumimoji="1" lang="zh-CN" altLang="en-US" sz="2800">
                <a:solidFill>
                  <a:srgbClr val="000000"/>
                </a:solidFill>
                <a:latin typeface="Times New Roman" pitchFamily="18" charset="0"/>
              </a:rPr>
              <a:t>之间存在如下的</a:t>
            </a:r>
            <a:r>
              <a:rPr kumimoji="1" lang="zh-CN" altLang="en-US" sz="2800" b="1">
                <a:solidFill>
                  <a:srgbClr val="000000"/>
                </a:solidFill>
                <a:latin typeface="Times New Roman" pitchFamily="18" charset="0"/>
              </a:rPr>
              <a:t>次序关系</a:t>
            </a:r>
            <a:r>
              <a:rPr kumimoji="1" lang="zh-CN" altLang="en-US" sz="2800">
                <a:solidFill>
                  <a:srgbClr val="000000"/>
                </a:solidFill>
                <a:latin typeface="Times New Roman" pitchFamily="18" charset="0"/>
              </a:rPr>
              <a:t>：</a:t>
            </a:r>
          </a:p>
        </p:txBody>
      </p:sp>
      <p:sp>
        <p:nvSpPr>
          <p:cNvPr id="123909" name="Text Box 5"/>
          <p:cNvSpPr txBox="1">
            <a:spLocks noChangeArrowheads="1"/>
          </p:cNvSpPr>
          <p:nvPr/>
        </p:nvSpPr>
        <p:spPr bwMode="auto">
          <a:xfrm>
            <a:off x="1314450" y="3195638"/>
            <a:ext cx="3868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{&lt;a</a:t>
            </a:r>
            <a:r>
              <a:rPr kumimoji="1" lang="en-US" altLang="zh-CN" sz="2800" baseline="-25000">
                <a:solidFill>
                  <a:srgbClr val="000000"/>
                </a:solidFill>
                <a:latin typeface="Times New Roman" pitchFamily="18" charset="0"/>
              </a:rPr>
              <a:t>i</a:t>
            </a:r>
            <a:r>
              <a:rPr kumimoji="1" lang="en-US" altLang="zh-CN" sz="2800">
                <a:solidFill>
                  <a:srgbClr val="000000"/>
                </a:solidFill>
                <a:latin typeface="Times New Roman" pitchFamily="18" charset="0"/>
              </a:rPr>
              <a:t>, a</a:t>
            </a:r>
            <a:r>
              <a:rPr kumimoji="1" lang="en-US" altLang="zh-CN" sz="2800" baseline="-25000">
                <a:solidFill>
                  <a:srgbClr val="000000"/>
                </a:solidFill>
                <a:latin typeface="Times New Roman" pitchFamily="18" charset="0"/>
              </a:rPr>
              <a:t>i+1</a:t>
            </a:r>
            <a:r>
              <a:rPr kumimoji="1" lang="en-US" altLang="zh-CN" sz="2800">
                <a:solidFill>
                  <a:srgbClr val="000000"/>
                </a:solidFill>
                <a:latin typeface="Times New Roman" pitchFamily="18" charset="0"/>
              </a:rPr>
              <a:t>&gt;| i=1, 2, 3, 4, 5}</a:t>
            </a:r>
          </a:p>
        </p:txBody>
      </p:sp>
      <p:sp>
        <p:nvSpPr>
          <p:cNvPr id="123911" name="Text Box 7"/>
          <p:cNvSpPr txBox="1">
            <a:spLocks noChangeArrowheads="1"/>
          </p:cNvSpPr>
          <p:nvPr/>
        </p:nvSpPr>
        <p:spPr bwMode="auto">
          <a:xfrm>
            <a:off x="628650" y="4781550"/>
            <a:ext cx="730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可见，</a:t>
            </a:r>
            <a:r>
              <a:rPr kumimoji="1" lang="zh-CN" altLang="en-US" sz="2800">
                <a:solidFill>
                  <a:srgbClr val="FF0000"/>
                </a:solidFill>
                <a:latin typeface="Times New Roman" pitchFamily="18" charset="0"/>
              </a:rPr>
              <a:t>不同的“</a:t>
            </a:r>
            <a:r>
              <a:rPr kumimoji="1" lang="zh-CN" altLang="en-US" sz="2800" b="1">
                <a:solidFill>
                  <a:srgbClr val="FF0000"/>
                </a:solidFill>
                <a:latin typeface="Times New Roman" pitchFamily="18" charset="0"/>
              </a:rPr>
              <a:t>关系</a:t>
            </a:r>
            <a:r>
              <a:rPr kumimoji="1" lang="zh-CN" altLang="en-US" sz="2800">
                <a:solidFill>
                  <a:srgbClr val="FF0000"/>
                </a:solidFill>
                <a:latin typeface="Times New Roman" pitchFamily="18" charset="0"/>
              </a:rPr>
              <a:t>”构成不同的“</a:t>
            </a:r>
            <a:r>
              <a:rPr kumimoji="1" lang="zh-CN" altLang="en-US" sz="2800" b="1">
                <a:solidFill>
                  <a:srgbClr val="FF0000"/>
                </a:solidFill>
                <a:latin typeface="Times New Roman" pitchFamily="18" charset="0"/>
              </a:rPr>
              <a:t>结构</a:t>
            </a:r>
            <a:r>
              <a:rPr kumimoji="1" lang="zh-CN" altLang="en-US" sz="2800">
                <a:solidFill>
                  <a:srgbClr val="FF0000"/>
                </a:solidFill>
                <a:latin typeface="Times New Roman" pitchFamily="18" charset="0"/>
              </a:rPr>
              <a:t>”。</a:t>
            </a:r>
          </a:p>
        </p:txBody>
      </p:sp>
      <p:sp>
        <p:nvSpPr>
          <p:cNvPr id="123912" name="Rectangle 8"/>
          <p:cNvSpPr>
            <a:spLocks noChangeArrowheads="1"/>
          </p:cNvSpPr>
          <p:nvPr/>
        </p:nvSpPr>
        <p:spPr bwMode="auto">
          <a:xfrm>
            <a:off x="704850" y="3943350"/>
            <a:ext cx="4102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则构成</a:t>
            </a:r>
            <a:r>
              <a:rPr kumimoji="1" lang="zh-CN" altLang="en-US" sz="2800" b="1">
                <a:solidFill>
                  <a:srgbClr val="000000"/>
                </a:solidFill>
                <a:latin typeface="Times New Roman" pitchFamily="18" charset="0"/>
              </a:rPr>
              <a:t>一维数组</a:t>
            </a:r>
            <a:r>
              <a:rPr kumimoji="1" lang="zh-CN" altLang="en-US" sz="2800">
                <a:solidFill>
                  <a:srgbClr val="000000"/>
                </a:solidFill>
                <a:latin typeface="Times New Roman" pitchFamily="18" charset="0"/>
              </a:rPr>
              <a:t>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23908"/>
                                        </p:tgtEl>
                                        <p:attrNameLst>
                                          <p:attrName>style.visibility</p:attrName>
                                        </p:attrNameLst>
                                      </p:cBhvr>
                                      <p:to>
                                        <p:strVal val="visible"/>
                                      </p:to>
                                    </p:set>
                                    <p:animEffect transition="in" filter="wipe(left)">
                                      <p:cBhvr>
                                        <p:cTn id="7" dur="75"/>
                                        <p:tgtEl>
                                          <p:spTgt spid="12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23909"/>
                                        </p:tgtEl>
                                        <p:attrNameLst>
                                          <p:attrName>style.visibility</p:attrName>
                                        </p:attrNameLst>
                                      </p:cBhvr>
                                      <p:to>
                                        <p:strVal val="visible"/>
                                      </p:to>
                                    </p:set>
                                    <p:animEffect transition="in" filter="wipe(left)">
                                      <p:cBhvr>
                                        <p:cTn id="12" dur="300"/>
                                        <p:tgtEl>
                                          <p:spTgt spid="123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12"/>
                                        </p:tgtEl>
                                        <p:attrNameLst>
                                          <p:attrName>style.visibility</p:attrName>
                                        </p:attrNameLst>
                                      </p:cBhvr>
                                      <p:to>
                                        <p:strVal val="visible"/>
                                      </p:to>
                                    </p:set>
                                    <p:animEffect transition="in" filter="wipe(left)">
                                      <p:cBhvr>
                                        <p:cTn id="17" dur="500"/>
                                        <p:tgtEl>
                                          <p:spTgt spid="1239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wipe(left)">
                                      <p:cBhvr>
                                        <p:cTn id="22" dur="5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utoUpdateAnimBg="0"/>
      <p:bldP spid="123909" grpId="0" autoUpdateAnimBg="0"/>
      <p:bldP spid="123911" grpId="0" autoUpdateAnimBg="0"/>
      <p:bldP spid="12391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0" y="1792288"/>
            <a:ext cx="843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3200">
                <a:latin typeface="楷体_GB2312" pitchFamily="49" charset="-122"/>
                <a:ea typeface="楷体_GB2312" pitchFamily="49" charset="-122"/>
              </a:rPr>
              <a:t>    </a:t>
            </a:r>
            <a:r>
              <a:rPr kumimoji="1" lang="zh-CN" altLang="en-US" sz="2800">
                <a:solidFill>
                  <a:srgbClr val="000000"/>
                </a:solidFill>
                <a:latin typeface="宋体" pitchFamily="2" charset="-122"/>
              </a:rPr>
              <a:t>从</a:t>
            </a:r>
            <a:r>
              <a:rPr kumimoji="1" lang="zh-CN" altLang="en-US" sz="2800" b="1">
                <a:solidFill>
                  <a:srgbClr val="FF0000"/>
                </a:solidFill>
                <a:latin typeface="宋体" pitchFamily="2" charset="-122"/>
              </a:rPr>
              <a:t>关系</a:t>
            </a:r>
            <a:r>
              <a:rPr kumimoji="1" lang="zh-CN" altLang="en-US" sz="2800">
                <a:solidFill>
                  <a:srgbClr val="000000"/>
                </a:solidFill>
                <a:latin typeface="宋体" pitchFamily="2" charset="-122"/>
              </a:rPr>
              <a:t>或</a:t>
            </a:r>
            <a:r>
              <a:rPr kumimoji="1" lang="zh-CN" altLang="en-US" sz="2800" b="1">
                <a:solidFill>
                  <a:srgbClr val="FF0000"/>
                </a:solidFill>
                <a:latin typeface="宋体" pitchFamily="2" charset="-122"/>
              </a:rPr>
              <a:t>结构</a:t>
            </a:r>
            <a:r>
              <a:rPr kumimoji="1" lang="zh-CN" altLang="en-US" sz="2800">
                <a:solidFill>
                  <a:srgbClr val="000000"/>
                </a:solidFill>
                <a:latin typeface="宋体" pitchFamily="2" charset="-122"/>
              </a:rPr>
              <a:t>分</a:t>
            </a:r>
            <a:r>
              <a:rPr kumimoji="1" lang="zh-CN" altLang="en-US" sz="2800" b="1">
                <a:solidFill>
                  <a:srgbClr val="FF0000"/>
                </a:solidFill>
                <a:latin typeface="宋体" pitchFamily="2" charset="-122"/>
              </a:rPr>
              <a:t>，数据结构</a:t>
            </a:r>
            <a:r>
              <a:rPr kumimoji="1" lang="zh-CN" altLang="en-US" sz="2800">
                <a:solidFill>
                  <a:srgbClr val="000000"/>
                </a:solidFill>
                <a:latin typeface="宋体" pitchFamily="2" charset="-122"/>
              </a:rPr>
              <a:t>可归结为以下</a:t>
            </a:r>
            <a:r>
              <a:rPr kumimoji="1" lang="zh-CN" altLang="en-US" sz="2800" b="1">
                <a:solidFill>
                  <a:srgbClr val="FF0000"/>
                </a:solidFill>
                <a:latin typeface="宋体" pitchFamily="2" charset="-122"/>
              </a:rPr>
              <a:t>四类</a:t>
            </a:r>
            <a:r>
              <a:rPr kumimoji="1" lang="en-US" altLang="zh-CN" sz="2800" b="1">
                <a:solidFill>
                  <a:srgbClr val="FF0000"/>
                </a:solidFill>
                <a:latin typeface="宋体" pitchFamily="2" charset="-122"/>
              </a:rPr>
              <a:t>:</a:t>
            </a:r>
            <a:endParaRPr kumimoji="1" lang="en-US" altLang="zh-CN" sz="2800" b="1">
              <a:latin typeface="宋体" pitchFamily="2" charset="-122"/>
            </a:endParaRPr>
          </a:p>
        </p:txBody>
      </p:sp>
      <p:sp>
        <p:nvSpPr>
          <p:cNvPr id="124977" name="Text Box 49"/>
          <p:cNvSpPr txBox="1">
            <a:spLocks noChangeArrowheads="1"/>
          </p:cNvSpPr>
          <p:nvPr/>
        </p:nvSpPr>
        <p:spPr bwMode="auto">
          <a:xfrm>
            <a:off x="361950" y="203200"/>
            <a:ext cx="4905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数据结构的分类</a:t>
            </a:r>
          </a:p>
        </p:txBody>
      </p:sp>
      <p:grpSp>
        <p:nvGrpSpPr>
          <p:cNvPr id="124978" name="Group 50"/>
          <p:cNvGrpSpPr>
            <a:grpSpLocks/>
          </p:cNvGrpSpPr>
          <p:nvPr/>
        </p:nvGrpSpPr>
        <p:grpSpPr bwMode="auto">
          <a:xfrm>
            <a:off x="7188200" y="3756025"/>
            <a:ext cx="1676400" cy="581025"/>
            <a:chOff x="3774" y="1252"/>
            <a:chExt cx="1056" cy="366"/>
          </a:xfrm>
        </p:grpSpPr>
        <p:sp>
          <p:nvSpPr>
            <p:cNvPr id="124979" name="Oval 51"/>
            <p:cNvSpPr>
              <a:spLocks noChangeArrowheads="1"/>
            </p:cNvSpPr>
            <p:nvPr/>
          </p:nvSpPr>
          <p:spPr bwMode="auto">
            <a:xfrm>
              <a:off x="3774" y="1307"/>
              <a:ext cx="156" cy="14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0" name="Oval 52"/>
            <p:cNvSpPr>
              <a:spLocks noChangeArrowheads="1"/>
            </p:cNvSpPr>
            <p:nvPr/>
          </p:nvSpPr>
          <p:spPr bwMode="auto">
            <a:xfrm>
              <a:off x="4096" y="1252"/>
              <a:ext cx="156" cy="14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1" name="Oval 53"/>
            <p:cNvSpPr>
              <a:spLocks noChangeArrowheads="1"/>
            </p:cNvSpPr>
            <p:nvPr/>
          </p:nvSpPr>
          <p:spPr bwMode="auto">
            <a:xfrm>
              <a:off x="4063" y="1474"/>
              <a:ext cx="156" cy="14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2" name="Oval 54"/>
            <p:cNvSpPr>
              <a:spLocks noChangeArrowheads="1"/>
            </p:cNvSpPr>
            <p:nvPr/>
          </p:nvSpPr>
          <p:spPr bwMode="auto">
            <a:xfrm>
              <a:off x="4373" y="1396"/>
              <a:ext cx="156" cy="14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3" name="Oval 55"/>
            <p:cNvSpPr>
              <a:spLocks noChangeArrowheads="1"/>
            </p:cNvSpPr>
            <p:nvPr/>
          </p:nvSpPr>
          <p:spPr bwMode="auto">
            <a:xfrm>
              <a:off x="4674" y="1385"/>
              <a:ext cx="156" cy="14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24984" name="Group 56"/>
          <p:cNvGrpSpPr>
            <a:grpSpLocks/>
          </p:cNvGrpSpPr>
          <p:nvPr/>
        </p:nvGrpSpPr>
        <p:grpSpPr bwMode="auto">
          <a:xfrm>
            <a:off x="5187950" y="4213225"/>
            <a:ext cx="2268538" cy="211138"/>
            <a:chOff x="3056" y="2100"/>
            <a:chExt cx="1429" cy="133"/>
          </a:xfrm>
        </p:grpSpPr>
        <p:sp>
          <p:nvSpPr>
            <p:cNvPr id="124985" name="Oval 57"/>
            <p:cNvSpPr>
              <a:spLocks noChangeArrowheads="1"/>
            </p:cNvSpPr>
            <p:nvPr/>
          </p:nvSpPr>
          <p:spPr bwMode="auto">
            <a:xfrm>
              <a:off x="3056" y="2100"/>
              <a:ext cx="144" cy="13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6" name="Oval 58"/>
            <p:cNvSpPr>
              <a:spLocks noChangeArrowheads="1"/>
            </p:cNvSpPr>
            <p:nvPr/>
          </p:nvSpPr>
          <p:spPr bwMode="auto">
            <a:xfrm>
              <a:off x="3474" y="2100"/>
              <a:ext cx="144" cy="13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7" name="Oval 59"/>
            <p:cNvSpPr>
              <a:spLocks noChangeArrowheads="1"/>
            </p:cNvSpPr>
            <p:nvPr/>
          </p:nvSpPr>
          <p:spPr bwMode="auto">
            <a:xfrm>
              <a:off x="3919" y="2100"/>
              <a:ext cx="144" cy="13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8" name="Oval 60"/>
            <p:cNvSpPr>
              <a:spLocks noChangeArrowheads="1"/>
            </p:cNvSpPr>
            <p:nvPr/>
          </p:nvSpPr>
          <p:spPr bwMode="auto">
            <a:xfrm>
              <a:off x="4341" y="2100"/>
              <a:ext cx="144" cy="13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89" name="Line 61"/>
            <p:cNvSpPr>
              <a:spLocks noChangeShapeType="1"/>
            </p:cNvSpPr>
            <p:nvPr/>
          </p:nvSpPr>
          <p:spPr bwMode="auto">
            <a:xfrm>
              <a:off x="3200" y="2166"/>
              <a:ext cx="26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90" name="Line 62"/>
            <p:cNvSpPr>
              <a:spLocks noChangeShapeType="1"/>
            </p:cNvSpPr>
            <p:nvPr/>
          </p:nvSpPr>
          <p:spPr bwMode="auto">
            <a:xfrm>
              <a:off x="3612" y="2166"/>
              <a:ext cx="311"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91" name="Line 63"/>
            <p:cNvSpPr>
              <a:spLocks noChangeShapeType="1"/>
            </p:cNvSpPr>
            <p:nvPr/>
          </p:nvSpPr>
          <p:spPr bwMode="auto">
            <a:xfrm>
              <a:off x="4078" y="2166"/>
              <a:ext cx="25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24992" name="Group 64"/>
          <p:cNvGrpSpPr>
            <a:grpSpLocks/>
          </p:cNvGrpSpPr>
          <p:nvPr/>
        </p:nvGrpSpPr>
        <p:grpSpPr bwMode="auto">
          <a:xfrm>
            <a:off x="5702300" y="4098925"/>
            <a:ext cx="1941513" cy="1000125"/>
            <a:chOff x="4185" y="2055"/>
            <a:chExt cx="1223" cy="630"/>
          </a:xfrm>
        </p:grpSpPr>
        <p:grpSp>
          <p:nvGrpSpPr>
            <p:cNvPr id="124993" name="Group 65"/>
            <p:cNvGrpSpPr>
              <a:grpSpLocks/>
            </p:cNvGrpSpPr>
            <p:nvPr/>
          </p:nvGrpSpPr>
          <p:grpSpPr bwMode="auto">
            <a:xfrm>
              <a:off x="4185" y="2055"/>
              <a:ext cx="629" cy="336"/>
              <a:chOff x="2474" y="2489"/>
              <a:chExt cx="629" cy="336"/>
            </a:xfrm>
          </p:grpSpPr>
          <p:sp>
            <p:nvSpPr>
              <p:cNvPr id="124994" name="Oval 66"/>
              <p:cNvSpPr>
                <a:spLocks noChangeArrowheads="1"/>
              </p:cNvSpPr>
              <p:nvPr/>
            </p:nvSpPr>
            <p:spPr bwMode="auto">
              <a:xfrm>
                <a:off x="2711" y="2489"/>
                <a:ext cx="156" cy="144"/>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95" name="Oval 67"/>
              <p:cNvSpPr>
                <a:spLocks noChangeArrowheads="1"/>
              </p:cNvSpPr>
              <p:nvPr/>
            </p:nvSpPr>
            <p:spPr bwMode="auto">
              <a:xfrm>
                <a:off x="2474" y="2674"/>
                <a:ext cx="156" cy="144"/>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96" name="Oval 68"/>
              <p:cNvSpPr>
                <a:spLocks noChangeArrowheads="1"/>
              </p:cNvSpPr>
              <p:nvPr/>
            </p:nvSpPr>
            <p:spPr bwMode="auto">
              <a:xfrm>
                <a:off x="2947" y="2681"/>
                <a:ext cx="156" cy="144"/>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124997" name="Oval 69"/>
            <p:cNvSpPr>
              <a:spLocks noChangeArrowheads="1"/>
            </p:cNvSpPr>
            <p:nvPr/>
          </p:nvSpPr>
          <p:spPr bwMode="auto">
            <a:xfrm>
              <a:off x="4374" y="2519"/>
              <a:ext cx="156" cy="144"/>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98" name="Oval 70"/>
            <p:cNvSpPr>
              <a:spLocks noChangeArrowheads="1"/>
            </p:cNvSpPr>
            <p:nvPr/>
          </p:nvSpPr>
          <p:spPr bwMode="auto">
            <a:xfrm>
              <a:off x="4897" y="2530"/>
              <a:ext cx="156" cy="144"/>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4999" name="Oval 71"/>
            <p:cNvSpPr>
              <a:spLocks noChangeArrowheads="1"/>
            </p:cNvSpPr>
            <p:nvPr/>
          </p:nvSpPr>
          <p:spPr bwMode="auto">
            <a:xfrm>
              <a:off x="5252" y="2541"/>
              <a:ext cx="156" cy="144"/>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0" name="Line 72"/>
            <p:cNvSpPr>
              <a:spLocks noChangeShapeType="1"/>
            </p:cNvSpPr>
            <p:nvPr/>
          </p:nvSpPr>
          <p:spPr bwMode="auto">
            <a:xfrm flipH="1">
              <a:off x="4334" y="2189"/>
              <a:ext cx="111" cy="11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1" name="Line 73"/>
            <p:cNvSpPr>
              <a:spLocks noChangeShapeType="1"/>
            </p:cNvSpPr>
            <p:nvPr/>
          </p:nvSpPr>
          <p:spPr bwMode="auto">
            <a:xfrm flipH="1">
              <a:off x="4501" y="2378"/>
              <a:ext cx="166" cy="16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2" name="Line 74"/>
            <p:cNvSpPr>
              <a:spLocks noChangeShapeType="1"/>
            </p:cNvSpPr>
            <p:nvPr/>
          </p:nvSpPr>
          <p:spPr bwMode="auto">
            <a:xfrm>
              <a:off x="4534" y="2178"/>
              <a:ext cx="122" cy="1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3" name="Line 75"/>
            <p:cNvSpPr>
              <a:spLocks noChangeShapeType="1"/>
            </p:cNvSpPr>
            <p:nvPr/>
          </p:nvSpPr>
          <p:spPr bwMode="auto">
            <a:xfrm>
              <a:off x="4778" y="2366"/>
              <a:ext cx="178" cy="17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4" name="Line 76"/>
            <p:cNvSpPr>
              <a:spLocks noChangeShapeType="1"/>
            </p:cNvSpPr>
            <p:nvPr/>
          </p:nvSpPr>
          <p:spPr bwMode="auto">
            <a:xfrm>
              <a:off x="4812" y="2333"/>
              <a:ext cx="466" cy="23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25005" name="Group 77"/>
          <p:cNvGrpSpPr>
            <a:grpSpLocks/>
          </p:cNvGrpSpPr>
          <p:nvPr/>
        </p:nvGrpSpPr>
        <p:grpSpPr bwMode="auto">
          <a:xfrm>
            <a:off x="5991225" y="4295775"/>
            <a:ext cx="1658938" cy="882650"/>
            <a:chOff x="4363" y="2073"/>
            <a:chExt cx="1045" cy="556"/>
          </a:xfrm>
        </p:grpSpPr>
        <p:sp>
          <p:nvSpPr>
            <p:cNvPr id="125006" name="Oval 78"/>
            <p:cNvSpPr>
              <a:spLocks noChangeArrowheads="1"/>
            </p:cNvSpPr>
            <p:nvPr/>
          </p:nvSpPr>
          <p:spPr bwMode="auto">
            <a:xfrm>
              <a:off x="4819" y="2073"/>
              <a:ext cx="156" cy="144"/>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7" name="Oval 79"/>
            <p:cNvSpPr>
              <a:spLocks noChangeArrowheads="1"/>
            </p:cNvSpPr>
            <p:nvPr/>
          </p:nvSpPr>
          <p:spPr bwMode="auto">
            <a:xfrm>
              <a:off x="4385" y="2485"/>
              <a:ext cx="156" cy="144"/>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8" name="Oval 80"/>
            <p:cNvSpPr>
              <a:spLocks noChangeArrowheads="1"/>
            </p:cNvSpPr>
            <p:nvPr/>
          </p:nvSpPr>
          <p:spPr bwMode="auto">
            <a:xfrm>
              <a:off x="4841" y="2474"/>
              <a:ext cx="156" cy="144"/>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09" name="Oval 81"/>
            <p:cNvSpPr>
              <a:spLocks noChangeArrowheads="1"/>
            </p:cNvSpPr>
            <p:nvPr/>
          </p:nvSpPr>
          <p:spPr bwMode="auto">
            <a:xfrm>
              <a:off x="5252" y="2252"/>
              <a:ext cx="156" cy="144"/>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0" name="Oval 82"/>
            <p:cNvSpPr>
              <a:spLocks noChangeArrowheads="1"/>
            </p:cNvSpPr>
            <p:nvPr/>
          </p:nvSpPr>
          <p:spPr bwMode="auto">
            <a:xfrm>
              <a:off x="4363" y="2107"/>
              <a:ext cx="156" cy="144"/>
            </a:xfrm>
            <a:prstGeom prst="ellipse">
              <a:avLst/>
            </a:prstGeom>
            <a:noFill/>
            <a:ln w="38100">
              <a:solidFill>
                <a:srgbClr val="FF9900"/>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1" name="Line 83"/>
            <p:cNvSpPr>
              <a:spLocks noChangeShapeType="1"/>
            </p:cNvSpPr>
            <p:nvPr/>
          </p:nvSpPr>
          <p:spPr bwMode="auto">
            <a:xfrm>
              <a:off x="4445" y="2266"/>
              <a:ext cx="0" cy="245"/>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2" name="Line 84"/>
            <p:cNvSpPr>
              <a:spLocks noChangeShapeType="1"/>
            </p:cNvSpPr>
            <p:nvPr/>
          </p:nvSpPr>
          <p:spPr bwMode="auto">
            <a:xfrm>
              <a:off x="4512" y="2211"/>
              <a:ext cx="366" cy="289"/>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3" name="Line 85"/>
            <p:cNvSpPr>
              <a:spLocks noChangeShapeType="1"/>
            </p:cNvSpPr>
            <p:nvPr/>
          </p:nvSpPr>
          <p:spPr bwMode="auto">
            <a:xfrm>
              <a:off x="4967" y="2189"/>
              <a:ext cx="300" cy="13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4" name="Line 86"/>
            <p:cNvSpPr>
              <a:spLocks noChangeShapeType="1"/>
            </p:cNvSpPr>
            <p:nvPr/>
          </p:nvSpPr>
          <p:spPr bwMode="auto">
            <a:xfrm flipH="1">
              <a:off x="4523" y="2200"/>
              <a:ext cx="322" cy="322"/>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5" name="Line 87"/>
            <p:cNvSpPr>
              <a:spLocks noChangeShapeType="1"/>
            </p:cNvSpPr>
            <p:nvPr/>
          </p:nvSpPr>
          <p:spPr bwMode="auto">
            <a:xfrm flipH="1">
              <a:off x="5001" y="2400"/>
              <a:ext cx="277" cy="14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5016" name="Line 88"/>
            <p:cNvSpPr>
              <a:spLocks noChangeShapeType="1"/>
            </p:cNvSpPr>
            <p:nvPr/>
          </p:nvSpPr>
          <p:spPr bwMode="auto">
            <a:xfrm>
              <a:off x="4512" y="2144"/>
              <a:ext cx="311"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125017" name="Rectangle 89"/>
          <p:cNvSpPr>
            <a:spLocks noChangeArrowheads="1"/>
          </p:cNvSpPr>
          <p:nvPr/>
        </p:nvSpPr>
        <p:spPr bwMode="auto">
          <a:xfrm>
            <a:off x="509588" y="4778375"/>
            <a:ext cx="524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9900"/>
                </a:solidFill>
                <a:latin typeface="Times New Roman" pitchFamily="18" charset="0"/>
              </a:rPr>
              <a:t>图状结构</a:t>
            </a:r>
            <a:r>
              <a:rPr kumimoji="1" lang="en-US" altLang="zh-CN" sz="2400" b="1">
                <a:latin typeface="Times New Roman" pitchFamily="18" charset="0"/>
              </a:rPr>
              <a:t>——</a:t>
            </a:r>
            <a:r>
              <a:rPr kumimoji="1" lang="zh-CN" altLang="en-US" sz="2400" b="1">
                <a:solidFill>
                  <a:srgbClr val="003300"/>
                </a:solidFill>
                <a:latin typeface="Times New Roman" pitchFamily="18" charset="0"/>
              </a:rPr>
              <a:t>多个对多个，如图</a:t>
            </a:r>
          </a:p>
        </p:txBody>
      </p:sp>
      <p:sp>
        <p:nvSpPr>
          <p:cNvPr id="125018" name="AutoShape 90"/>
          <p:cNvSpPr>
            <a:spLocks/>
          </p:cNvSpPr>
          <p:nvPr/>
        </p:nvSpPr>
        <p:spPr bwMode="auto">
          <a:xfrm>
            <a:off x="231775" y="3298825"/>
            <a:ext cx="269875" cy="1752600"/>
          </a:xfrm>
          <a:prstGeom prst="leftBrace">
            <a:avLst>
              <a:gd name="adj1" fmla="val 541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019" name="Rectangle 91"/>
          <p:cNvSpPr>
            <a:spLocks noChangeArrowheads="1"/>
          </p:cNvSpPr>
          <p:nvPr/>
        </p:nvSpPr>
        <p:spPr bwMode="auto">
          <a:xfrm>
            <a:off x="536575" y="3098800"/>
            <a:ext cx="83629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zh-CN" altLang="en-US" sz="2400" b="1">
                <a:solidFill>
                  <a:srgbClr val="003300"/>
                </a:solidFill>
                <a:latin typeface="Times New Roman" pitchFamily="18" charset="0"/>
              </a:rPr>
              <a:t>集合</a:t>
            </a:r>
            <a:r>
              <a:rPr kumimoji="1" lang="en-US" altLang="zh-CN" sz="2400" b="1">
                <a:solidFill>
                  <a:srgbClr val="003300"/>
                </a:solidFill>
                <a:latin typeface="Times New Roman" pitchFamily="18" charset="0"/>
              </a:rPr>
              <a:t>——</a:t>
            </a:r>
            <a:r>
              <a:rPr kumimoji="1" lang="zh-CN" altLang="en-US" sz="2400" b="1">
                <a:solidFill>
                  <a:srgbClr val="003300"/>
                </a:solidFill>
                <a:latin typeface="Times New Roman" pitchFamily="18" charset="0"/>
              </a:rPr>
              <a:t>数据元素之间除了“同属于一个集合”之外，无其它关系</a:t>
            </a:r>
          </a:p>
        </p:txBody>
      </p:sp>
      <p:sp>
        <p:nvSpPr>
          <p:cNvPr id="125020" name="Rectangle 92"/>
          <p:cNvSpPr>
            <a:spLocks noChangeArrowheads="1"/>
          </p:cNvSpPr>
          <p:nvPr/>
        </p:nvSpPr>
        <p:spPr bwMode="auto">
          <a:xfrm>
            <a:off x="534988" y="3711575"/>
            <a:ext cx="6615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FF0000"/>
                </a:solidFill>
                <a:latin typeface="Times New Roman" pitchFamily="18" charset="0"/>
              </a:rPr>
              <a:t>线性结构</a:t>
            </a:r>
            <a:r>
              <a:rPr kumimoji="1" lang="en-US" altLang="zh-CN" sz="2400" b="1">
                <a:latin typeface="Times New Roman" pitchFamily="18" charset="0"/>
              </a:rPr>
              <a:t>——</a:t>
            </a:r>
            <a:r>
              <a:rPr kumimoji="1" lang="zh-CN" altLang="en-US" sz="2400" b="1">
                <a:solidFill>
                  <a:srgbClr val="003300"/>
                </a:solidFill>
                <a:latin typeface="Times New Roman" pitchFamily="18" charset="0"/>
              </a:rPr>
              <a:t>一个对一个，如线性表、栈、队列</a:t>
            </a:r>
          </a:p>
        </p:txBody>
      </p:sp>
      <p:sp>
        <p:nvSpPr>
          <p:cNvPr id="125021" name="Rectangle 93"/>
          <p:cNvSpPr>
            <a:spLocks noChangeArrowheads="1"/>
          </p:cNvSpPr>
          <p:nvPr/>
        </p:nvSpPr>
        <p:spPr bwMode="auto">
          <a:xfrm>
            <a:off x="515938" y="4244975"/>
            <a:ext cx="447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Times New Roman" pitchFamily="18" charset="0"/>
              </a:rPr>
              <a:t>树形结构</a:t>
            </a:r>
            <a:r>
              <a:rPr kumimoji="1" lang="en-US" altLang="zh-CN" sz="2400" b="1">
                <a:latin typeface="Times New Roman" pitchFamily="18" charset="0"/>
              </a:rPr>
              <a:t>——</a:t>
            </a:r>
            <a:r>
              <a:rPr kumimoji="1" lang="zh-CN" altLang="en-US" sz="2400" b="1">
                <a:solidFill>
                  <a:srgbClr val="003300"/>
                </a:solidFill>
                <a:latin typeface="Times New Roman" pitchFamily="18" charset="0"/>
              </a:rPr>
              <a:t>一个对多个，如树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4932"/>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125018"/>
                                        </p:tgtEl>
                                        <p:attrNameLst>
                                          <p:attrName>style.visibility</p:attrName>
                                        </p:attrNameLst>
                                      </p:cBhvr>
                                      <p:to>
                                        <p:strVal val="visible"/>
                                      </p:to>
                                    </p:set>
                                    <p:anim calcmode="lin" valueType="num">
                                      <p:cBhvr additive="base">
                                        <p:cTn id="10" dur="500" fill="hold"/>
                                        <p:tgtEl>
                                          <p:spTgt spid="125018"/>
                                        </p:tgtEl>
                                        <p:attrNameLst>
                                          <p:attrName>ppt_x</p:attrName>
                                        </p:attrNameLst>
                                      </p:cBhvr>
                                      <p:tavLst>
                                        <p:tav tm="0">
                                          <p:val>
                                            <p:strVal val="#ppt_x"/>
                                          </p:val>
                                        </p:tav>
                                        <p:tav tm="100000">
                                          <p:val>
                                            <p:strVal val="#ppt_x"/>
                                          </p:val>
                                        </p:tav>
                                      </p:tavLst>
                                    </p:anim>
                                    <p:anim calcmode="lin" valueType="num">
                                      <p:cBhvr additive="base">
                                        <p:cTn id="11" dur="500" fill="hold"/>
                                        <p:tgtEl>
                                          <p:spTgt spid="125018"/>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25019"/>
                                        </p:tgtEl>
                                        <p:attrNameLst>
                                          <p:attrName>style.visibility</p:attrName>
                                        </p:attrNameLst>
                                      </p:cBhvr>
                                      <p:to>
                                        <p:strVal val="visible"/>
                                      </p:to>
                                    </p:set>
                                    <p:anim calcmode="lin" valueType="num">
                                      <p:cBhvr additive="base">
                                        <p:cTn id="16" dur="500" fill="hold"/>
                                        <p:tgtEl>
                                          <p:spTgt spid="125019"/>
                                        </p:tgtEl>
                                        <p:attrNameLst>
                                          <p:attrName>ppt_x</p:attrName>
                                        </p:attrNameLst>
                                      </p:cBhvr>
                                      <p:tavLst>
                                        <p:tav tm="0">
                                          <p:val>
                                            <p:strVal val="1+#ppt_w/2"/>
                                          </p:val>
                                        </p:tav>
                                        <p:tav tm="100000">
                                          <p:val>
                                            <p:strVal val="#ppt_x"/>
                                          </p:val>
                                        </p:tav>
                                      </p:tavLst>
                                    </p:anim>
                                    <p:anim calcmode="lin" valueType="num">
                                      <p:cBhvr additive="base">
                                        <p:cTn id="17" dur="500" fill="hold"/>
                                        <p:tgtEl>
                                          <p:spTgt spid="125019"/>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4978"/>
                                        </p:tgtEl>
                                        <p:attrNameLst>
                                          <p:attrName>style.visibility</p:attrName>
                                        </p:attrNameLst>
                                      </p:cBhvr>
                                      <p:to>
                                        <p:strVal val="visible"/>
                                      </p:to>
                                    </p:set>
                                    <p:animEffect transition="in" filter="box(out)">
                                      <p:cBhvr>
                                        <p:cTn id="22" dur="500"/>
                                        <p:tgtEl>
                                          <p:spTgt spid="124978"/>
                                        </p:tgtEl>
                                      </p:cBhvr>
                                    </p:animEffect>
                                  </p:childTnLst>
                                  <p:subTnLst>
                                    <p:set>
                                      <p:cBhvr override="childStyle">
                                        <p:cTn dur="1" fill="hold" display="0" masterRel="nextClick" afterEffect="1"/>
                                        <p:tgtEl>
                                          <p:spTgt spid="12497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5020"/>
                                        </p:tgtEl>
                                        <p:attrNameLst>
                                          <p:attrName>style.visibility</p:attrName>
                                        </p:attrNameLst>
                                      </p:cBhvr>
                                      <p:to>
                                        <p:strVal val="visible"/>
                                      </p:to>
                                    </p:set>
                                    <p:anim calcmode="lin" valueType="num">
                                      <p:cBhvr additive="base">
                                        <p:cTn id="27" dur="500" fill="hold"/>
                                        <p:tgtEl>
                                          <p:spTgt spid="125020"/>
                                        </p:tgtEl>
                                        <p:attrNameLst>
                                          <p:attrName>ppt_x</p:attrName>
                                        </p:attrNameLst>
                                      </p:cBhvr>
                                      <p:tavLst>
                                        <p:tav tm="0">
                                          <p:val>
                                            <p:strVal val="1+#ppt_w/2"/>
                                          </p:val>
                                        </p:tav>
                                        <p:tav tm="100000">
                                          <p:val>
                                            <p:strVal val="#ppt_x"/>
                                          </p:val>
                                        </p:tav>
                                      </p:tavLst>
                                    </p:anim>
                                    <p:anim calcmode="lin" valueType="num">
                                      <p:cBhvr additive="base">
                                        <p:cTn id="28" dur="500" fill="hold"/>
                                        <p:tgtEl>
                                          <p:spTgt spid="12502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24984"/>
                                        </p:tgtEl>
                                        <p:attrNameLst>
                                          <p:attrName>style.visibility</p:attrName>
                                        </p:attrNameLst>
                                      </p:cBhvr>
                                      <p:to>
                                        <p:strVal val="visible"/>
                                      </p:to>
                                    </p:set>
                                    <p:animEffect transition="in" filter="box(out)">
                                      <p:cBhvr>
                                        <p:cTn id="33" dur="500"/>
                                        <p:tgtEl>
                                          <p:spTgt spid="124984"/>
                                        </p:tgtEl>
                                      </p:cBhvr>
                                    </p:animEffect>
                                  </p:childTnLst>
                                  <p:subTnLst>
                                    <p:set>
                                      <p:cBhvr override="childStyle">
                                        <p:cTn dur="1" fill="hold" display="0" masterRel="nextClick" afterEffect="1"/>
                                        <p:tgtEl>
                                          <p:spTgt spid="12498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25021"/>
                                        </p:tgtEl>
                                        <p:attrNameLst>
                                          <p:attrName>style.visibility</p:attrName>
                                        </p:attrNameLst>
                                      </p:cBhvr>
                                      <p:to>
                                        <p:strVal val="visible"/>
                                      </p:to>
                                    </p:set>
                                    <p:anim calcmode="lin" valueType="num">
                                      <p:cBhvr additive="base">
                                        <p:cTn id="38" dur="500" fill="hold"/>
                                        <p:tgtEl>
                                          <p:spTgt spid="125021"/>
                                        </p:tgtEl>
                                        <p:attrNameLst>
                                          <p:attrName>ppt_x</p:attrName>
                                        </p:attrNameLst>
                                      </p:cBhvr>
                                      <p:tavLst>
                                        <p:tav tm="0">
                                          <p:val>
                                            <p:strVal val="1+#ppt_w/2"/>
                                          </p:val>
                                        </p:tav>
                                        <p:tav tm="100000">
                                          <p:val>
                                            <p:strVal val="#ppt_x"/>
                                          </p:val>
                                        </p:tav>
                                      </p:tavLst>
                                    </p:anim>
                                    <p:anim calcmode="lin" valueType="num">
                                      <p:cBhvr additive="base">
                                        <p:cTn id="39" dur="500" fill="hold"/>
                                        <p:tgtEl>
                                          <p:spTgt spid="125021"/>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124992"/>
                                        </p:tgtEl>
                                        <p:attrNameLst>
                                          <p:attrName>style.visibility</p:attrName>
                                        </p:attrNameLst>
                                      </p:cBhvr>
                                      <p:to>
                                        <p:strVal val="visible"/>
                                      </p:to>
                                    </p:set>
                                    <p:animEffect transition="in" filter="box(out)">
                                      <p:cBhvr>
                                        <p:cTn id="44" dur="500"/>
                                        <p:tgtEl>
                                          <p:spTgt spid="124992"/>
                                        </p:tgtEl>
                                      </p:cBhvr>
                                    </p:animEffect>
                                  </p:childTnLst>
                                  <p:subTnLst>
                                    <p:set>
                                      <p:cBhvr override="childStyle">
                                        <p:cTn dur="1" fill="hold" display="0" masterRel="nextClick" afterEffect="1"/>
                                        <p:tgtEl>
                                          <p:spTgt spid="124992"/>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5017"/>
                                        </p:tgtEl>
                                        <p:attrNameLst>
                                          <p:attrName>style.visibility</p:attrName>
                                        </p:attrNameLst>
                                      </p:cBhvr>
                                      <p:to>
                                        <p:strVal val="visible"/>
                                      </p:to>
                                    </p:set>
                                    <p:anim calcmode="lin" valueType="num">
                                      <p:cBhvr additive="base">
                                        <p:cTn id="49" dur="500" fill="hold"/>
                                        <p:tgtEl>
                                          <p:spTgt spid="125017"/>
                                        </p:tgtEl>
                                        <p:attrNameLst>
                                          <p:attrName>ppt_x</p:attrName>
                                        </p:attrNameLst>
                                      </p:cBhvr>
                                      <p:tavLst>
                                        <p:tav tm="0">
                                          <p:val>
                                            <p:strVal val="1+#ppt_w/2"/>
                                          </p:val>
                                        </p:tav>
                                        <p:tav tm="100000">
                                          <p:val>
                                            <p:strVal val="#ppt_x"/>
                                          </p:val>
                                        </p:tav>
                                      </p:tavLst>
                                    </p:anim>
                                    <p:anim calcmode="lin" valueType="num">
                                      <p:cBhvr additive="base">
                                        <p:cTn id="50" dur="500" fill="hold"/>
                                        <p:tgtEl>
                                          <p:spTgt spid="12501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125005"/>
                                        </p:tgtEl>
                                        <p:attrNameLst>
                                          <p:attrName>style.visibility</p:attrName>
                                        </p:attrNameLst>
                                      </p:cBhvr>
                                      <p:to>
                                        <p:strVal val="visible"/>
                                      </p:to>
                                    </p:set>
                                    <p:animEffect transition="in" filter="box(out)">
                                      <p:cBhvr>
                                        <p:cTn id="55" dur="500"/>
                                        <p:tgtEl>
                                          <p:spTgt spid="125005"/>
                                        </p:tgtEl>
                                      </p:cBhvr>
                                    </p:animEffect>
                                  </p:childTnLst>
                                  <p:subTnLst>
                                    <p:set>
                                      <p:cBhvr override="childStyle">
                                        <p:cTn dur="1" fill="hold" display="0" masterRel="nextClick" afterEffect="1"/>
                                        <p:tgtEl>
                                          <p:spTgt spid="125005"/>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utoUpdateAnimBg="0"/>
      <p:bldP spid="125017" grpId="0" autoUpdateAnimBg="0"/>
      <p:bldP spid="125018" grpId="0" animBg="1"/>
      <p:bldP spid="125019" grpId="0" autoUpdateAnimBg="0"/>
      <p:bldP spid="125020" grpId="0" autoUpdateAnimBg="0"/>
      <p:bldP spid="12502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19075" y="3378200"/>
            <a:ext cx="83486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kumimoji="1" lang="en-US" altLang="zh-CN" sz="2400" b="1">
                <a:solidFill>
                  <a:srgbClr val="000000"/>
                </a:solidFill>
                <a:latin typeface="宋体" pitchFamily="2" charset="-122"/>
              </a:rPr>
              <a:t>2.</a:t>
            </a:r>
            <a:r>
              <a:rPr kumimoji="1" lang="zh-CN" altLang="en-US" sz="2400" b="1">
                <a:solidFill>
                  <a:srgbClr val="000000"/>
                </a:solidFill>
                <a:latin typeface="宋体" pitchFamily="2" charset="-122"/>
              </a:rPr>
              <a:t>学会根据实际问题选择合适的数据结构，设计好的算法，运用</a:t>
            </a:r>
            <a:r>
              <a:rPr kumimoji="1" lang="en-US" altLang="zh-CN" sz="2400" b="1">
                <a:solidFill>
                  <a:srgbClr val="000000"/>
                </a:solidFill>
                <a:latin typeface="宋体" pitchFamily="2" charset="-122"/>
              </a:rPr>
              <a:t>C/C++/Java</a:t>
            </a:r>
            <a:r>
              <a:rPr kumimoji="1" lang="zh-CN" altLang="en-US" sz="2400" b="1">
                <a:solidFill>
                  <a:srgbClr val="000000"/>
                </a:solidFill>
                <a:latin typeface="宋体" pitchFamily="2" charset="-122"/>
              </a:rPr>
              <a:t>等编写好的程序；</a:t>
            </a:r>
          </a:p>
        </p:txBody>
      </p:sp>
      <p:sp>
        <p:nvSpPr>
          <p:cNvPr id="67587" name="Rectangle 3"/>
          <p:cNvSpPr>
            <a:spLocks noChangeArrowheads="1"/>
          </p:cNvSpPr>
          <p:nvPr/>
        </p:nvSpPr>
        <p:spPr bwMode="auto">
          <a:xfrm>
            <a:off x="222250" y="255588"/>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3200" b="1">
                <a:solidFill>
                  <a:schemeClr val="bg1"/>
                </a:solidFill>
                <a:latin typeface="宋体" pitchFamily="2" charset="-122"/>
              </a:rPr>
              <a:t>基本要求</a:t>
            </a:r>
          </a:p>
        </p:txBody>
      </p:sp>
      <p:sp>
        <p:nvSpPr>
          <p:cNvPr id="67588" name="Rectangle 4"/>
          <p:cNvSpPr>
            <a:spLocks noChangeArrowheads="1"/>
          </p:cNvSpPr>
          <p:nvPr/>
        </p:nvSpPr>
        <p:spPr bwMode="auto">
          <a:xfrm>
            <a:off x="209550" y="1446213"/>
            <a:ext cx="8720138"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kumimoji="1" lang="en-US" altLang="zh-CN" sz="2400" b="1">
                <a:solidFill>
                  <a:srgbClr val="000000"/>
                </a:solidFill>
                <a:latin typeface="宋体" pitchFamily="2" charset="-122"/>
              </a:rPr>
              <a:t>1.</a:t>
            </a:r>
            <a:r>
              <a:rPr kumimoji="1" lang="zh-CN" altLang="en-US" sz="2400" b="1">
                <a:solidFill>
                  <a:srgbClr val="000000"/>
                </a:solidFill>
                <a:latin typeface="宋体" pitchFamily="2" charset="-122"/>
              </a:rPr>
              <a:t>了解数据结构的重要性，熟悉各种基本数据结构：线性结构（线性表、堆栈、队列）、树结构、图结构的特点、存储表示、用途、算法；</a:t>
            </a:r>
          </a:p>
        </p:txBody>
      </p:sp>
      <p:sp>
        <p:nvSpPr>
          <p:cNvPr id="67589" name="Rectangle 5"/>
          <p:cNvSpPr>
            <a:spLocks noChangeArrowheads="1"/>
          </p:cNvSpPr>
          <p:nvPr/>
        </p:nvSpPr>
        <p:spPr bwMode="auto">
          <a:xfrm>
            <a:off x="252413" y="4972050"/>
            <a:ext cx="53943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20000"/>
              </a:spcBef>
            </a:pPr>
            <a:r>
              <a:rPr kumimoji="1" lang="en-US" altLang="zh-CN" sz="2400" b="1">
                <a:solidFill>
                  <a:srgbClr val="000000"/>
                </a:solidFill>
                <a:latin typeface="宋体" pitchFamily="2" charset="-122"/>
              </a:rPr>
              <a:t>3.</a:t>
            </a:r>
            <a:r>
              <a:rPr kumimoji="1" lang="zh-CN" altLang="en-US" sz="2400" b="1">
                <a:solidFill>
                  <a:srgbClr val="000000"/>
                </a:solidFill>
                <a:latin typeface="宋体" pitchFamily="2" charset="-122"/>
              </a:rPr>
              <a:t>掌握查找和排序的基本原理与方法。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ppt_x"/>
                                          </p:val>
                                        </p:tav>
                                        <p:tav tm="100000">
                                          <p:val>
                                            <p:strVal val="#ppt_x"/>
                                          </p:val>
                                        </p:tav>
                                      </p:tavLst>
                                    </p:anim>
                                    <p:anim calcmode="lin" valueType="num">
                                      <p:cBhvr additive="base">
                                        <p:cTn id="8" dur="500" fill="hold"/>
                                        <p:tgtEl>
                                          <p:spTgt spid="6758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6"/>
                                        </p:tgtEl>
                                        <p:attrNameLst>
                                          <p:attrName>style.visibility</p:attrName>
                                        </p:attrNameLst>
                                      </p:cBhvr>
                                      <p:to>
                                        <p:strVal val="visible"/>
                                      </p:to>
                                    </p:set>
                                    <p:anim calcmode="lin" valueType="num">
                                      <p:cBhvr additive="base">
                                        <p:cTn id="19" dur="500" fill="hold"/>
                                        <p:tgtEl>
                                          <p:spTgt spid="67586"/>
                                        </p:tgtEl>
                                        <p:attrNameLst>
                                          <p:attrName>ppt_x</p:attrName>
                                        </p:attrNameLst>
                                      </p:cBhvr>
                                      <p:tavLst>
                                        <p:tav tm="0">
                                          <p:val>
                                            <p:strVal val="0-#ppt_w/2"/>
                                          </p:val>
                                        </p:tav>
                                        <p:tav tm="100000">
                                          <p:val>
                                            <p:strVal val="#ppt_x"/>
                                          </p:val>
                                        </p:tav>
                                      </p:tavLst>
                                    </p:anim>
                                    <p:anim calcmode="lin" valueType="num">
                                      <p:cBhvr additive="base">
                                        <p:cTn id="20"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9"/>
                                        </p:tgtEl>
                                        <p:attrNameLst>
                                          <p:attrName>style.visibility</p:attrName>
                                        </p:attrNameLst>
                                      </p:cBhvr>
                                      <p:to>
                                        <p:strVal val="visible"/>
                                      </p:to>
                                    </p:set>
                                    <p:anim calcmode="lin" valueType="num">
                                      <p:cBhvr additive="base">
                                        <p:cTn id="25" dur="500" fill="hold"/>
                                        <p:tgtEl>
                                          <p:spTgt spid="67589"/>
                                        </p:tgtEl>
                                        <p:attrNameLst>
                                          <p:attrName>ppt_x</p:attrName>
                                        </p:attrNameLst>
                                      </p:cBhvr>
                                      <p:tavLst>
                                        <p:tav tm="0">
                                          <p:val>
                                            <p:strVal val="0-#ppt_w/2"/>
                                          </p:val>
                                        </p:tav>
                                        <p:tav tm="100000">
                                          <p:val>
                                            <p:strVal val="#ppt_x"/>
                                          </p:val>
                                        </p:tav>
                                      </p:tavLst>
                                    </p:anim>
                                    <p:anim calcmode="lin" valueType="num">
                                      <p:cBhvr additive="base">
                                        <p:cTn id="26"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9" name="Text Box 49"/>
          <p:cNvSpPr txBox="1">
            <a:spLocks noChangeArrowheads="1"/>
          </p:cNvSpPr>
          <p:nvPr/>
        </p:nvSpPr>
        <p:spPr bwMode="auto">
          <a:xfrm>
            <a:off x="361950" y="203200"/>
            <a:ext cx="4905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逻辑结构和物理结构（</a:t>
            </a:r>
            <a:r>
              <a:rPr kumimoji="1" lang="en-US" altLang="zh-CN" sz="3200" b="1">
                <a:solidFill>
                  <a:schemeClr val="bg1"/>
                </a:solidFill>
                <a:latin typeface="宋体" pitchFamily="2" charset="-122"/>
              </a:rPr>
              <a:t>1</a:t>
            </a:r>
            <a:r>
              <a:rPr kumimoji="1" lang="zh-CN" altLang="en-US" sz="3200" b="1">
                <a:solidFill>
                  <a:schemeClr val="bg1"/>
                </a:solidFill>
                <a:latin typeface="宋体" pitchFamily="2" charset="-122"/>
              </a:rPr>
              <a:t>）</a:t>
            </a:r>
          </a:p>
        </p:txBody>
      </p:sp>
      <p:sp>
        <p:nvSpPr>
          <p:cNvPr id="112693" name="Text Box 53"/>
          <p:cNvSpPr txBox="1">
            <a:spLocks noChangeArrowheads="1"/>
          </p:cNvSpPr>
          <p:nvPr/>
        </p:nvSpPr>
        <p:spPr bwMode="auto">
          <a:xfrm>
            <a:off x="247650" y="1465263"/>
            <a:ext cx="793591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a:solidFill>
                  <a:schemeClr val="tx2"/>
                </a:solidFill>
                <a:latin typeface="Times New Roman" pitchFamily="18" charset="0"/>
              </a:rPr>
              <a:t>       </a:t>
            </a:r>
            <a:r>
              <a:rPr kumimoji="1" lang="zh-CN" altLang="en-US" sz="2800">
                <a:solidFill>
                  <a:srgbClr val="000000"/>
                </a:solidFill>
                <a:latin typeface="Times New Roman" pitchFamily="18" charset="0"/>
              </a:rPr>
              <a:t>数据结构包括</a:t>
            </a:r>
            <a:r>
              <a:rPr kumimoji="1" lang="zh-CN" altLang="en-US" sz="2800">
                <a:solidFill>
                  <a:srgbClr val="800000"/>
                </a:solidFill>
                <a:latin typeface="Times New Roman" pitchFamily="18" charset="0"/>
              </a:rPr>
              <a:t>“</a:t>
            </a:r>
            <a:r>
              <a:rPr kumimoji="1" lang="zh-CN" altLang="en-US" sz="2800" b="1">
                <a:solidFill>
                  <a:srgbClr val="FF0000"/>
                </a:solidFill>
                <a:latin typeface="Times New Roman" pitchFamily="18" charset="0"/>
              </a:rPr>
              <a:t>逻辑结构</a:t>
            </a:r>
            <a:r>
              <a:rPr kumimoji="1" lang="zh-CN" altLang="en-US" sz="2800">
                <a:solidFill>
                  <a:srgbClr val="FF0000"/>
                </a:solidFill>
                <a:latin typeface="Times New Roman" pitchFamily="18" charset="0"/>
              </a:rPr>
              <a:t>”</a:t>
            </a:r>
            <a:r>
              <a:rPr kumimoji="1" lang="zh-CN" altLang="en-US" sz="2800">
                <a:latin typeface="Times New Roman" pitchFamily="18" charset="0"/>
              </a:rPr>
              <a:t> </a:t>
            </a:r>
            <a:r>
              <a:rPr kumimoji="1" lang="zh-CN" altLang="en-US" sz="2800">
                <a:solidFill>
                  <a:srgbClr val="000000"/>
                </a:solidFill>
                <a:latin typeface="Times New Roman" pitchFamily="18" charset="0"/>
              </a:rPr>
              <a:t>和</a:t>
            </a:r>
            <a:r>
              <a:rPr kumimoji="1" lang="zh-CN" altLang="en-US" sz="2800">
                <a:solidFill>
                  <a:srgbClr val="800000"/>
                </a:solidFill>
                <a:latin typeface="Times New Roman" pitchFamily="18" charset="0"/>
              </a:rPr>
              <a:t>“</a:t>
            </a:r>
            <a:r>
              <a:rPr kumimoji="1" lang="zh-CN" altLang="en-US" sz="2800" b="1">
                <a:solidFill>
                  <a:srgbClr val="FF0000"/>
                </a:solidFill>
                <a:latin typeface="Times New Roman" pitchFamily="18" charset="0"/>
              </a:rPr>
              <a:t>物理结构</a:t>
            </a:r>
            <a:r>
              <a:rPr kumimoji="1" lang="zh-CN" altLang="en-US" sz="2800">
                <a:solidFill>
                  <a:srgbClr val="800000"/>
                </a:solidFill>
                <a:latin typeface="Times New Roman" pitchFamily="18" charset="0"/>
              </a:rPr>
              <a:t>”</a:t>
            </a:r>
            <a:r>
              <a:rPr kumimoji="1" lang="zh-CN" altLang="en-US" sz="2800">
                <a:solidFill>
                  <a:srgbClr val="000000"/>
                </a:solidFill>
                <a:latin typeface="Times New Roman" pitchFamily="18" charset="0"/>
              </a:rPr>
              <a:t>两个方面：</a:t>
            </a:r>
          </a:p>
        </p:txBody>
      </p:sp>
      <p:sp>
        <p:nvSpPr>
          <p:cNvPr id="112694" name="Text Box 54"/>
          <p:cNvSpPr txBox="1">
            <a:spLocks noChangeArrowheads="1"/>
          </p:cNvSpPr>
          <p:nvPr/>
        </p:nvSpPr>
        <p:spPr bwMode="auto">
          <a:xfrm>
            <a:off x="247650" y="2836863"/>
            <a:ext cx="7935913"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逻辑结构</a:t>
            </a:r>
            <a:r>
              <a:rPr kumimoji="1" lang="en-US" altLang="zh-CN" sz="2800" b="1">
                <a:solidFill>
                  <a:srgbClr val="6600CC"/>
                </a:solidFill>
                <a:latin typeface="Times New Roman" pitchFamily="18" charset="0"/>
              </a:rPr>
              <a:t>(</a:t>
            </a:r>
            <a:r>
              <a:rPr lang="en-US" altLang="zh-CN" sz="3200">
                <a:solidFill>
                  <a:srgbClr val="000000"/>
                </a:solidFill>
                <a:latin typeface="Times New Roman" pitchFamily="18" charset="0"/>
                <a:ea typeface="黑体" pitchFamily="2" charset="-122"/>
              </a:rPr>
              <a:t>Logical structure</a:t>
            </a:r>
            <a:r>
              <a:rPr kumimoji="1" lang="en-US" altLang="zh-CN" sz="2800" b="1">
                <a:solidFill>
                  <a:srgbClr val="6600CC"/>
                </a:solidFill>
                <a:latin typeface="Times New Roman" pitchFamily="18" charset="0"/>
              </a:rPr>
              <a:t>)</a:t>
            </a:r>
            <a:r>
              <a:rPr kumimoji="1" lang="en-US" altLang="zh-CN" sz="2800">
                <a:latin typeface="Times New Roman" pitchFamily="18" charset="0"/>
              </a:rPr>
              <a:t> </a:t>
            </a:r>
            <a:r>
              <a:rPr kumimoji="1" lang="zh-CN" altLang="en-US" sz="2800">
                <a:solidFill>
                  <a:srgbClr val="000000"/>
                </a:solidFill>
                <a:latin typeface="Times New Roman" pitchFamily="18" charset="0"/>
              </a:rPr>
              <a:t>是对数据元素之间的逻辑关系的描述，它可以用一个数据元素的集合和定义在此集合上的若干关系来表示；</a:t>
            </a:r>
          </a:p>
        </p:txBody>
      </p:sp>
      <p:sp>
        <p:nvSpPr>
          <p:cNvPr id="112695" name="Text Box 55"/>
          <p:cNvSpPr txBox="1">
            <a:spLocks noChangeArrowheads="1"/>
          </p:cNvSpPr>
          <p:nvPr/>
        </p:nvSpPr>
        <p:spPr bwMode="auto">
          <a:xfrm>
            <a:off x="249238" y="4843463"/>
            <a:ext cx="8066087"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物理结构</a:t>
            </a:r>
            <a:r>
              <a:rPr kumimoji="1" lang="en-US" altLang="zh-CN" sz="2800" b="1">
                <a:solidFill>
                  <a:srgbClr val="6600CC"/>
                </a:solidFill>
                <a:latin typeface="Times New Roman" pitchFamily="18" charset="0"/>
              </a:rPr>
              <a:t>(</a:t>
            </a:r>
            <a:r>
              <a:rPr lang="en-US" altLang="zh-CN" sz="3200">
                <a:solidFill>
                  <a:srgbClr val="000000"/>
                </a:solidFill>
                <a:latin typeface="Times New Roman" pitchFamily="18" charset="0"/>
                <a:ea typeface="黑体" pitchFamily="2" charset="-122"/>
              </a:rPr>
              <a:t>Storage structure</a:t>
            </a:r>
            <a:r>
              <a:rPr kumimoji="1" lang="en-US" altLang="zh-CN" sz="2800" b="1">
                <a:solidFill>
                  <a:srgbClr val="6600CC"/>
                </a:solidFill>
                <a:latin typeface="Times New Roman" pitchFamily="18" charset="0"/>
              </a:rPr>
              <a:t>)</a:t>
            </a:r>
            <a:r>
              <a:rPr kumimoji="1" lang="en-US" altLang="zh-CN" sz="2800" b="1">
                <a:solidFill>
                  <a:srgbClr val="800000"/>
                </a:solidFill>
                <a:latin typeface="Times New Roman" pitchFamily="18" charset="0"/>
              </a:rPr>
              <a:t> </a:t>
            </a:r>
            <a:r>
              <a:rPr kumimoji="1" lang="zh-CN" altLang="en-US" sz="2800">
                <a:solidFill>
                  <a:srgbClr val="000000"/>
                </a:solidFill>
                <a:latin typeface="Times New Roman" pitchFamily="18" charset="0"/>
              </a:rPr>
              <a:t>是逻辑结构在计算机中的表示和实现，又称为</a:t>
            </a:r>
            <a:r>
              <a:rPr kumimoji="1" lang="zh-CN" altLang="en-US" sz="2800">
                <a:solidFill>
                  <a:srgbClr val="800000"/>
                </a:solidFill>
                <a:latin typeface="Times New Roman" pitchFamily="18" charset="0"/>
              </a:rPr>
              <a:t>“</a:t>
            </a:r>
            <a:r>
              <a:rPr kumimoji="1" lang="zh-CN" altLang="en-US" sz="2800" b="1">
                <a:solidFill>
                  <a:srgbClr val="FF0000"/>
                </a:solidFill>
                <a:latin typeface="Times New Roman" pitchFamily="18" charset="0"/>
              </a:rPr>
              <a:t>存储结构</a:t>
            </a:r>
            <a:r>
              <a:rPr kumimoji="1" lang="zh-CN" altLang="en-US" sz="2800">
                <a:solidFill>
                  <a:srgbClr val="800000"/>
                </a:solidFill>
                <a:latin typeface="Times New Roman" pitchFamily="18" charset="0"/>
              </a:rPr>
              <a:t>”</a:t>
            </a:r>
            <a:r>
              <a:rPr kumimoji="1" lang="zh-CN" altLang="en-US" sz="2800">
                <a:solidFill>
                  <a:schemeClr val="tx2"/>
                </a:solidFill>
                <a:latin typeface="Times New Roman" pitchFamily="18" charset="0"/>
              </a:rPr>
              <a:t> </a:t>
            </a:r>
            <a:r>
              <a:rPr kumimoji="1" lang="zh-CN" altLang="en-US" sz="280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93"/>
                                        </p:tgtEl>
                                        <p:attrNameLst>
                                          <p:attrName>style.visibility</p:attrName>
                                        </p:attrNameLst>
                                      </p:cBhvr>
                                      <p:to>
                                        <p:strVal val="visible"/>
                                      </p:to>
                                    </p:set>
                                    <p:animEffect transition="in" filter="wipe(left)">
                                      <p:cBhvr>
                                        <p:cTn id="7" dur="500"/>
                                        <p:tgtEl>
                                          <p:spTgt spid="112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4"/>
                                        </p:tgtEl>
                                        <p:attrNameLst>
                                          <p:attrName>style.visibility</p:attrName>
                                        </p:attrNameLst>
                                      </p:cBhvr>
                                      <p:to>
                                        <p:strVal val="visible"/>
                                      </p:to>
                                    </p:set>
                                    <p:animEffect transition="in" filter="wipe(left)">
                                      <p:cBhvr>
                                        <p:cTn id="12" dur="500"/>
                                        <p:tgtEl>
                                          <p:spTgt spid="112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5"/>
                                        </p:tgtEl>
                                        <p:attrNameLst>
                                          <p:attrName>style.visibility</p:attrName>
                                        </p:attrNameLst>
                                      </p:cBhvr>
                                      <p:to>
                                        <p:strVal val="visible"/>
                                      </p:to>
                                    </p:set>
                                    <p:animEffect transition="in" filter="wipe(left)">
                                      <p:cBhvr>
                                        <p:cTn id="17" dur="500"/>
                                        <p:tgtEl>
                                          <p:spTgt spid="112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3" grpId="0" autoUpdateAnimBg="0"/>
      <p:bldP spid="112694" grpId="0" autoUpdateAnimBg="0"/>
      <p:bldP spid="1126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04800" y="1589088"/>
            <a:ext cx="88392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3300"/>
              </a:buClr>
              <a:buSzPct val="80000"/>
              <a:buFont typeface="Wingdings" pitchFamily="2" charset="2"/>
              <a:buChar char="v"/>
            </a:pPr>
            <a:r>
              <a:rPr kumimoji="1" lang="zh-CN" altLang="en-US" sz="2800" b="1">
                <a:solidFill>
                  <a:srgbClr val="000000"/>
                </a:solidFill>
                <a:latin typeface="Times New Roman" pitchFamily="18" charset="0"/>
              </a:rPr>
              <a:t>数据结构是一个二元组：</a:t>
            </a:r>
            <a:r>
              <a:rPr kumimoji="1" lang="zh-CN" altLang="en-US" sz="2800" b="1">
                <a:latin typeface="Times New Roman" pitchFamily="18" charset="0"/>
              </a:rPr>
              <a:t> </a:t>
            </a:r>
            <a:r>
              <a:rPr kumimoji="1" lang="en-US" altLang="zh-CN" sz="2800" b="1">
                <a:solidFill>
                  <a:srgbClr val="FF0000"/>
                </a:solidFill>
                <a:latin typeface="Times New Roman" pitchFamily="18" charset="0"/>
              </a:rPr>
              <a:t>DS=(D</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S)</a:t>
            </a:r>
          </a:p>
          <a:p>
            <a:pPr>
              <a:spcBef>
                <a:spcPct val="50000"/>
              </a:spcBef>
              <a:buClr>
                <a:schemeClr val="accent2"/>
              </a:buClr>
              <a:buSzPct val="80000"/>
              <a:buFont typeface="Wingdings" pitchFamily="2" charset="2"/>
              <a:buNone/>
            </a:pPr>
            <a:r>
              <a:rPr kumimoji="1" lang="zh-CN" altLang="en-US" sz="2800" b="1">
                <a:solidFill>
                  <a:srgbClr val="000000"/>
                </a:solidFill>
                <a:latin typeface="Times New Roman" pitchFamily="18" charset="0"/>
              </a:rPr>
              <a:t>其中：</a:t>
            </a:r>
            <a:r>
              <a:rPr kumimoji="1" lang="en-US" altLang="zh-CN" sz="2800" b="1">
                <a:solidFill>
                  <a:srgbClr val="000000"/>
                </a:solidFill>
                <a:latin typeface="Times New Roman" pitchFamily="18" charset="0"/>
              </a:rPr>
              <a:t>D</a:t>
            </a:r>
            <a:r>
              <a:rPr kumimoji="1" lang="zh-CN" altLang="en-US" sz="2800" b="1">
                <a:solidFill>
                  <a:srgbClr val="000000"/>
                </a:solidFill>
                <a:latin typeface="Times New Roman" pitchFamily="18" charset="0"/>
              </a:rPr>
              <a:t>是数据元素的有限集，</a:t>
            </a:r>
            <a:r>
              <a:rPr kumimoji="1" lang="en-US" altLang="zh-CN" sz="2800" b="1">
                <a:solidFill>
                  <a:srgbClr val="000000"/>
                </a:solidFill>
                <a:latin typeface="Times New Roman" pitchFamily="18" charset="0"/>
              </a:rPr>
              <a:t>S</a:t>
            </a:r>
            <a:r>
              <a:rPr kumimoji="1" lang="zh-CN" altLang="en-US" sz="2800" b="1">
                <a:solidFill>
                  <a:srgbClr val="000000"/>
                </a:solidFill>
                <a:latin typeface="Times New Roman" pitchFamily="18" charset="0"/>
              </a:rPr>
              <a:t>是</a:t>
            </a:r>
            <a:r>
              <a:rPr kumimoji="1" lang="en-US" altLang="zh-CN" sz="2800" b="1">
                <a:solidFill>
                  <a:srgbClr val="000000"/>
                </a:solidFill>
                <a:latin typeface="Times New Roman" pitchFamily="18" charset="0"/>
              </a:rPr>
              <a:t>D</a:t>
            </a:r>
            <a:r>
              <a:rPr kumimoji="1" lang="zh-CN" altLang="en-US" sz="2800" b="1">
                <a:solidFill>
                  <a:srgbClr val="000000"/>
                </a:solidFill>
                <a:latin typeface="Times New Roman" pitchFamily="18" charset="0"/>
              </a:rPr>
              <a:t>上关系的有限集。</a:t>
            </a:r>
          </a:p>
        </p:txBody>
      </p:sp>
      <p:sp>
        <p:nvSpPr>
          <p:cNvPr id="79875" name="Rectangle 3"/>
          <p:cNvSpPr>
            <a:spLocks noChangeArrowheads="1"/>
          </p:cNvSpPr>
          <p:nvPr/>
        </p:nvSpPr>
        <p:spPr bwMode="auto">
          <a:xfrm>
            <a:off x="290513" y="4670425"/>
            <a:ext cx="8610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bg1"/>
              </a:buClr>
              <a:buSzPct val="80000"/>
              <a:buFont typeface="Wingdings" pitchFamily="2" charset="2"/>
              <a:buNone/>
            </a:pPr>
            <a:r>
              <a:rPr kumimoji="1" lang="en-US" altLang="zh-CN" sz="2800" b="1">
                <a:latin typeface="Times New Roman" pitchFamily="18" charset="0"/>
              </a:rPr>
              <a:t>       </a:t>
            </a:r>
            <a:r>
              <a:rPr kumimoji="1" lang="en-US" altLang="zh-CN" sz="2800">
                <a:solidFill>
                  <a:srgbClr val="0000FF"/>
                </a:solidFill>
                <a:latin typeface="Times New Roman" pitchFamily="18" charset="0"/>
              </a:rPr>
              <a:t>R={〈C1</a:t>
            </a:r>
            <a:r>
              <a:rPr kumimoji="1" lang="zh-CN" altLang="en-US" sz="2800">
                <a:solidFill>
                  <a:srgbClr val="0000FF"/>
                </a:solidFill>
                <a:latin typeface="Times New Roman" pitchFamily="18" charset="0"/>
              </a:rPr>
              <a:t>，</a:t>
            </a:r>
            <a:r>
              <a:rPr kumimoji="1" lang="en-US" altLang="zh-CN" sz="2800">
                <a:solidFill>
                  <a:srgbClr val="0000FF"/>
                </a:solidFill>
                <a:latin typeface="Times New Roman" pitchFamily="18" charset="0"/>
              </a:rPr>
              <a:t>C2〉}</a:t>
            </a:r>
            <a:r>
              <a:rPr kumimoji="1" lang="en-US" altLang="zh-CN" sz="2800">
                <a:latin typeface="Times New Roman" pitchFamily="18" charset="0"/>
              </a:rPr>
              <a:t>    </a:t>
            </a:r>
            <a:r>
              <a:rPr kumimoji="1" lang="en-US" altLang="zh-CN" sz="2800">
                <a:solidFill>
                  <a:srgbClr val="000000"/>
                </a:solidFill>
                <a:latin typeface="Times New Roman" pitchFamily="18" charset="0"/>
              </a:rPr>
              <a:t>R</a:t>
            </a:r>
            <a:r>
              <a:rPr kumimoji="1" lang="zh-CN" altLang="en-US" sz="2800">
                <a:solidFill>
                  <a:srgbClr val="000000"/>
                </a:solidFill>
                <a:latin typeface="Times New Roman" pitchFamily="18" charset="0"/>
              </a:rPr>
              <a:t>是定义在集合</a:t>
            </a:r>
            <a:r>
              <a:rPr kumimoji="1" lang="en-US" altLang="zh-CN" sz="2800">
                <a:solidFill>
                  <a:srgbClr val="000000"/>
                </a:solidFill>
                <a:latin typeface="Times New Roman" pitchFamily="18" charset="0"/>
              </a:rPr>
              <a:t>C</a:t>
            </a:r>
            <a:r>
              <a:rPr kumimoji="1" lang="zh-CN" altLang="en-US" sz="2800">
                <a:solidFill>
                  <a:srgbClr val="000000"/>
                </a:solidFill>
                <a:latin typeface="Times New Roman" pitchFamily="18" charset="0"/>
              </a:rPr>
              <a:t>上的一种有序偶关系。有序偶</a:t>
            </a:r>
            <a:r>
              <a:rPr kumimoji="1" lang="en-US" altLang="zh-CN" sz="2800">
                <a:solidFill>
                  <a:srgbClr val="000000"/>
                </a:solidFill>
                <a:latin typeface="Times New Roman" pitchFamily="18" charset="0"/>
              </a:rPr>
              <a:t>〈C1</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C2〉</a:t>
            </a:r>
            <a:r>
              <a:rPr kumimoji="1" lang="zh-CN" altLang="en-US" sz="2800">
                <a:solidFill>
                  <a:srgbClr val="000000"/>
                </a:solidFill>
                <a:latin typeface="Times New Roman" pitchFamily="18" charset="0"/>
              </a:rPr>
              <a:t>表示</a:t>
            </a:r>
            <a:r>
              <a:rPr kumimoji="1" lang="en-US" altLang="zh-CN" sz="2800">
                <a:solidFill>
                  <a:srgbClr val="000000"/>
                </a:solidFill>
                <a:latin typeface="Times New Roman" pitchFamily="18" charset="0"/>
              </a:rPr>
              <a:t>C1</a:t>
            </a:r>
            <a:r>
              <a:rPr kumimoji="1" lang="zh-CN" altLang="en-US" sz="2800">
                <a:solidFill>
                  <a:srgbClr val="000000"/>
                </a:solidFill>
                <a:latin typeface="Times New Roman" pitchFamily="18" charset="0"/>
              </a:rPr>
              <a:t>是复数的实部，</a:t>
            </a:r>
            <a:r>
              <a:rPr kumimoji="1" lang="en-US" altLang="zh-CN" sz="2800">
                <a:solidFill>
                  <a:srgbClr val="000000"/>
                </a:solidFill>
                <a:latin typeface="Times New Roman" pitchFamily="18" charset="0"/>
              </a:rPr>
              <a:t>C2</a:t>
            </a:r>
            <a:r>
              <a:rPr kumimoji="1" lang="zh-CN" altLang="en-US" sz="2800">
                <a:solidFill>
                  <a:srgbClr val="000000"/>
                </a:solidFill>
                <a:latin typeface="Times New Roman" pitchFamily="18" charset="0"/>
              </a:rPr>
              <a:t>是复数的虚部。</a:t>
            </a:r>
          </a:p>
        </p:txBody>
      </p:sp>
      <p:sp>
        <p:nvSpPr>
          <p:cNvPr id="79876" name="Rectangle 4"/>
          <p:cNvSpPr>
            <a:spLocks noChangeArrowheads="1"/>
          </p:cNvSpPr>
          <p:nvPr/>
        </p:nvSpPr>
        <p:spPr bwMode="auto">
          <a:xfrm>
            <a:off x="238125" y="2890838"/>
            <a:ext cx="5754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800" b="1">
                <a:solidFill>
                  <a:srgbClr val="6600CC"/>
                </a:solidFill>
                <a:latin typeface="Times New Roman" pitchFamily="18" charset="0"/>
              </a:rPr>
              <a:t>例</a:t>
            </a:r>
            <a:r>
              <a:rPr kumimoji="1" lang="en-US" altLang="zh-CN" sz="2800" b="1">
                <a:solidFill>
                  <a:srgbClr val="6600CC"/>
                </a:solidFill>
                <a:latin typeface="Times New Roman" pitchFamily="18" charset="0"/>
              </a:rPr>
              <a:t>1</a:t>
            </a:r>
            <a:r>
              <a:rPr kumimoji="1" lang="zh-CN" altLang="en-US" sz="2800" b="1">
                <a:solidFill>
                  <a:srgbClr val="6600CC"/>
                </a:solidFill>
                <a:latin typeface="Times New Roman" pitchFamily="18" charset="0"/>
              </a:rPr>
              <a:t>：</a:t>
            </a:r>
            <a:r>
              <a:rPr kumimoji="1" lang="zh-CN" altLang="en-US" sz="2800">
                <a:solidFill>
                  <a:srgbClr val="6600CC"/>
                </a:solidFill>
                <a:latin typeface="Times New Roman" pitchFamily="18" charset="0"/>
              </a:rPr>
              <a:t>用一种数据结构定义复数</a:t>
            </a:r>
          </a:p>
        </p:txBody>
      </p:sp>
      <p:sp>
        <p:nvSpPr>
          <p:cNvPr id="79877" name="Rectangle 5"/>
          <p:cNvSpPr>
            <a:spLocks noChangeArrowheads="1"/>
          </p:cNvSpPr>
          <p:nvPr/>
        </p:nvSpPr>
        <p:spPr bwMode="auto">
          <a:xfrm>
            <a:off x="2225675" y="3400425"/>
            <a:ext cx="286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chemeClr val="bg1"/>
              </a:buClr>
              <a:buSzPct val="80000"/>
              <a:buFont typeface="Wingdings" pitchFamily="2" charset="2"/>
              <a:buNone/>
            </a:pPr>
            <a:r>
              <a:rPr kumimoji="1" lang="en-US" altLang="zh-CN" sz="2800" b="1">
                <a:solidFill>
                  <a:srgbClr val="0000FF"/>
                </a:solidFill>
                <a:latin typeface="Times New Roman" pitchFamily="18" charset="0"/>
              </a:rPr>
              <a:t>Complex=(C</a:t>
            </a:r>
            <a:r>
              <a:rPr kumimoji="1" lang="zh-CN" altLang="en-US" sz="2800" b="1">
                <a:solidFill>
                  <a:srgbClr val="0000FF"/>
                </a:solidFill>
                <a:latin typeface="Times New Roman" pitchFamily="18" charset="0"/>
              </a:rPr>
              <a:t>，</a:t>
            </a:r>
            <a:r>
              <a:rPr kumimoji="1" lang="en-US" altLang="zh-CN" sz="2800" b="1">
                <a:solidFill>
                  <a:srgbClr val="0000FF"/>
                </a:solidFill>
                <a:latin typeface="Times New Roman" pitchFamily="18" charset="0"/>
              </a:rPr>
              <a:t>R)</a:t>
            </a:r>
          </a:p>
        </p:txBody>
      </p:sp>
      <p:sp>
        <p:nvSpPr>
          <p:cNvPr id="79878" name="Rectangle 6"/>
          <p:cNvSpPr>
            <a:spLocks noChangeArrowheads="1"/>
          </p:cNvSpPr>
          <p:nvPr/>
        </p:nvSpPr>
        <p:spPr bwMode="auto">
          <a:xfrm>
            <a:off x="885825" y="3998913"/>
            <a:ext cx="7807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solidFill>
                  <a:srgbClr val="000000"/>
                </a:solidFill>
                <a:latin typeface="Times New Roman" pitchFamily="18" charset="0"/>
              </a:rPr>
              <a:t>其中：</a:t>
            </a:r>
            <a:r>
              <a:rPr kumimoji="1" lang="zh-CN" altLang="en-US" sz="2800">
                <a:latin typeface="Times New Roman" pitchFamily="18" charset="0"/>
              </a:rPr>
              <a:t> </a:t>
            </a:r>
            <a:r>
              <a:rPr kumimoji="1" lang="en-US" altLang="zh-CN" sz="2800">
                <a:solidFill>
                  <a:srgbClr val="0000FF"/>
                </a:solidFill>
                <a:latin typeface="Times New Roman" pitchFamily="18" charset="0"/>
              </a:rPr>
              <a:t>C={ C1</a:t>
            </a:r>
            <a:r>
              <a:rPr kumimoji="1" lang="zh-CN" altLang="en-US" sz="2800">
                <a:solidFill>
                  <a:srgbClr val="0000FF"/>
                </a:solidFill>
                <a:latin typeface="Times New Roman" pitchFamily="18" charset="0"/>
              </a:rPr>
              <a:t>，</a:t>
            </a:r>
            <a:r>
              <a:rPr kumimoji="1" lang="en-US" altLang="zh-CN" sz="2800">
                <a:solidFill>
                  <a:srgbClr val="0000FF"/>
                </a:solidFill>
                <a:latin typeface="Times New Roman" pitchFamily="18" charset="0"/>
              </a:rPr>
              <a:t>C2 }</a:t>
            </a:r>
            <a:r>
              <a:rPr kumimoji="1" lang="en-US" altLang="zh-CN" sz="2800">
                <a:latin typeface="Times New Roman" pitchFamily="18" charset="0"/>
              </a:rPr>
              <a:t>          </a:t>
            </a:r>
            <a:r>
              <a:rPr kumimoji="1" lang="en-US" altLang="zh-CN" sz="2800">
                <a:solidFill>
                  <a:srgbClr val="000000"/>
                </a:solidFill>
                <a:latin typeface="Times New Roman" pitchFamily="18" charset="0"/>
              </a:rPr>
              <a:t>C</a:t>
            </a:r>
            <a:r>
              <a:rPr kumimoji="1" lang="zh-CN" altLang="en-US" sz="2800">
                <a:solidFill>
                  <a:srgbClr val="000000"/>
                </a:solidFill>
                <a:latin typeface="Times New Roman" pitchFamily="18" charset="0"/>
              </a:rPr>
              <a:t>是两个实数的集合；</a:t>
            </a:r>
          </a:p>
        </p:txBody>
      </p:sp>
      <p:sp>
        <p:nvSpPr>
          <p:cNvPr id="79879" name="Text Box 7"/>
          <p:cNvSpPr txBox="1">
            <a:spLocks noChangeArrowheads="1"/>
          </p:cNvSpPr>
          <p:nvPr/>
        </p:nvSpPr>
        <p:spPr bwMode="auto">
          <a:xfrm>
            <a:off x="361950" y="203200"/>
            <a:ext cx="4905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数据结构的形式定义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 calcmode="lin" valueType="num">
                                      <p:cBhvr additive="base">
                                        <p:cTn id="12" dur="500" fill="hold"/>
                                        <p:tgtEl>
                                          <p:spTgt spid="7987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98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876"/>
                                        </p:tgtEl>
                                        <p:attrNameLst>
                                          <p:attrName>style.visibility</p:attrName>
                                        </p:attrNameLst>
                                      </p:cBhvr>
                                      <p:to>
                                        <p:strVal val="visible"/>
                                      </p:to>
                                    </p:set>
                                    <p:anim calcmode="lin" valueType="num">
                                      <p:cBhvr additive="base">
                                        <p:cTn id="18" dur="500" fill="hold"/>
                                        <p:tgtEl>
                                          <p:spTgt spid="79876"/>
                                        </p:tgtEl>
                                        <p:attrNameLst>
                                          <p:attrName>ppt_x</p:attrName>
                                        </p:attrNameLst>
                                      </p:cBhvr>
                                      <p:tavLst>
                                        <p:tav tm="0">
                                          <p:val>
                                            <p:strVal val="0-#ppt_w/2"/>
                                          </p:val>
                                        </p:tav>
                                        <p:tav tm="100000">
                                          <p:val>
                                            <p:strVal val="#ppt_x"/>
                                          </p:val>
                                        </p:tav>
                                      </p:tavLst>
                                    </p:anim>
                                    <p:anim calcmode="lin" valueType="num">
                                      <p:cBhvr additive="base">
                                        <p:cTn id="19"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9877"/>
                                        </p:tgtEl>
                                        <p:attrNameLst>
                                          <p:attrName>style.visibility</p:attrName>
                                        </p:attrNameLst>
                                      </p:cBhvr>
                                      <p:to>
                                        <p:strVal val="visible"/>
                                      </p:to>
                                    </p:set>
                                    <p:anim calcmode="lin" valueType="num">
                                      <p:cBhvr additive="base">
                                        <p:cTn id="24" dur="500" fill="hold"/>
                                        <p:tgtEl>
                                          <p:spTgt spid="79877"/>
                                        </p:tgtEl>
                                        <p:attrNameLst>
                                          <p:attrName>ppt_x</p:attrName>
                                        </p:attrNameLst>
                                      </p:cBhvr>
                                      <p:tavLst>
                                        <p:tav tm="0">
                                          <p:val>
                                            <p:strVal val="0-#ppt_w/2"/>
                                          </p:val>
                                        </p:tav>
                                        <p:tav tm="100000">
                                          <p:val>
                                            <p:strVal val="#ppt_x"/>
                                          </p:val>
                                        </p:tav>
                                      </p:tavLst>
                                    </p:anim>
                                    <p:anim calcmode="lin" valueType="num">
                                      <p:cBhvr additive="base">
                                        <p:cTn id="25" dur="500" fill="hold"/>
                                        <p:tgtEl>
                                          <p:spTgt spid="7987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9878"/>
                                        </p:tgtEl>
                                        <p:attrNameLst>
                                          <p:attrName>style.visibility</p:attrName>
                                        </p:attrNameLst>
                                      </p:cBhvr>
                                      <p:to>
                                        <p:strVal val="visible"/>
                                      </p:to>
                                    </p:set>
                                    <p:anim calcmode="lin" valueType="num">
                                      <p:cBhvr additive="base">
                                        <p:cTn id="30" dur="500" fill="hold"/>
                                        <p:tgtEl>
                                          <p:spTgt spid="79878"/>
                                        </p:tgtEl>
                                        <p:attrNameLst>
                                          <p:attrName>ppt_x</p:attrName>
                                        </p:attrNameLst>
                                      </p:cBhvr>
                                      <p:tavLst>
                                        <p:tav tm="0">
                                          <p:val>
                                            <p:strVal val="0-#ppt_w/2"/>
                                          </p:val>
                                        </p:tav>
                                        <p:tav tm="100000">
                                          <p:val>
                                            <p:strVal val="#ppt_x"/>
                                          </p:val>
                                        </p:tav>
                                      </p:tavLst>
                                    </p:anim>
                                    <p:anim calcmode="lin" valueType="num">
                                      <p:cBhvr additive="base">
                                        <p:cTn id="31" dur="500" fill="hold"/>
                                        <p:tgtEl>
                                          <p:spTgt spid="7987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9875"/>
                                        </p:tgtEl>
                                        <p:attrNameLst>
                                          <p:attrName>style.visibility</p:attrName>
                                        </p:attrNameLst>
                                      </p:cBhvr>
                                      <p:to>
                                        <p:strVal val="visible"/>
                                      </p:to>
                                    </p:set>
                                    <p:anim calcmode="lin" valueType="num">
                                      <p:cBhvr additive="base">
                                        <p:cTn id="36" dur="500" fill="hold"/>
                                        <p:tgtEl>
                                          <p:spTgt spid="79875"/>
                                        </p:tgtEl>
                                        <p:attrNameLst>
                                          <p:attrName>ppt_x</p:attrName>
                                        </p:attrNameLst>
                                      </p:cBhvr>
                                      <p:tavLst>
                                        <p:tav tm="0">
                                          <p:val>
                                            <p:strVal val="0-#ppt_w/2"/>
                                          </p:val>
                                        </p:tav>
                                        <p:tav tm="100000">
                                          <p:val>
                                            <p:strVal val="#ppt_x"/>
                                          </p:val>
                                        </p:tav>
                                      </p:tavLst>
                                    </p:anim>
                                    <p:anim calcmode="lin" valueType="num">
                                      <p:cBhvr additive="base">
                                        <p:cTn id="37"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advAuto="0"/>
      <p:bldP spid="79875" grpId="0" autoUpdateAnimBg="0"/>
      <p:bldP spid="79876" grpId="0" autoUpdateAnimBg="0"/>
      <p:bldP spid="79877" grpId="0" autoUpdateAnimBg="0"/>
      <p:bldP spid="7987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3" name="Rectangle 19"/>
          <p:cNvSpPr>
            <a:spLocks noChangeArrowheads="1"/>
          </p:cNvSpPr>
          <p:nvPr/>
        </p:nvSpPr>
        <p:spPr bwMode="auto">
          <a:xfrm>
            <a:off x="0" y="1417638"/>
            <a:ext cx="83026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pPr>
            <a:r>
              <a:rPr kumimoji="1" lang="en-US" altLang="zh-CN" sz="2800">
                <a:solidFill>
                  <a:srgbClr val="000000"/>
                </a:solidFill>
              </a:rPr>
              <a:t>       </a:t>
            </a:r>
            <a:r>
              <a:rPr kumimoji="1" lang="zh-CN" altLang="en-US" sz="2800">
                <a:solidFill>
                  <a:srgbClr val="000000"/>
                </a:solidFill>
              </a:rPr>
              <a:t>假设：每个小组由</a:t>
            </a:r>
            <a:r>
              <a:rPr kumimoji="1" lang="en-US" altLang="zh-CN" sz="2800">
                <a:solidFill>
                  <a:srgbClr val="000000"/>
                </a:solidFill>
              </a:rPr>
              <a:t>1</a:t>
            </a:r>
            <a:r>
              <a:rPr kumimoji="1" lang="zh-CN" altLang="en-US" sz="2800">
                <a:solidFill>
                  <a:srgbClr val="000000"/>
                </a:solidFill>
              </a:rPr>
              <a:t>位教师 </a:t>
            </a:r>
            <a:r>
              <a:rPr kumimoji="1" lang="en-US" altLang="zh-CN" sz="2800">
                <a:solidFill>
                  <a:srgbClr val="000000"/>
                </a:solidFill>
              </a:rPr>
              <a:t>T</a:t>
            </a:r>
            <a:r>
              <a:rPr kumimoji="1" lang="zh-CN" altLang="en-US" sz="2800">
                <a:solidFill>
                  <a:srgbClr val="000000"/>
                </a:solidFill>
              </a:rPr>
              <a:t>，</a:t>
            </a:r>
            <a:r>
              <a:rPr kumimoji="1" lang="en-US" altLang="zh-CN" sz="2800">
                <a:solidFill>
                  <a:srgbClr val="000000"/>
                </a:solidFill>
              </a:rPr>
              <a:t>1~3</a:t>
            </a:r>
            <a:r>
              <a:rPr kumimoji="1" lang="zh-CN" altLang="en-US" sz="2800">
                <a:solidFill>
                  <a:srgbClr val="000000"/>
                </a:solidFill>
              </a:rPr>
              <a:t>名研究生 </a:t>
            </a:r>
            <a:r>
              <a:rPr kumimoji="1" lang="en-US" altLang="zh-CN" sz="2800">
                <a:solidFill>
                  <a:srgbClr val="000000"/>
                </a:solidFill>
              </a:rPr>
              <a:t>G</a:t>
            </a:r>
            <a:r>
              <a:rPr kumimoji="1" lang="zh-CN" altLang="en-US" sz="2800">
                <a:solidFill>
                  <a:srgbClr val="000000"/>
                </a:solidFill>
              </a:rPr>
              <a:t>及</a:t>
            </a:r>
            <a:r>
              <a:rPr kumimoji="1" lang="en-US" altLang="zh-CN" sz="2800">
                <a:solidFill>
                  <a:srgbClr val="000000"/>
                </a:solidFill>
              </a:rPr>
              <a:t>1~6</a:t>
            </a:r>
            <a:r>
              <a:rPr kumimoji="1" lang="zh-CN" altLang="en-US" sz="2800">
                <a:solidFill>
                  <a:srgbClr val="000000"/>
                </a:solidFill>
              </a:rPr>
              <a:t>名本科生</a:t>
            </a:r>
            <a:r>
              <a:rPr kumimoji="1" lang="en-US" altLang="zh-CN" sz="2800">
                <a:solidFill>
                  <a:srgbClr val="000000"/>
                </a:solidFill>
              </a:rPr>
              <a:t>S </a:t>
            </a:r>
            <a:r>
              <a:rPr kumimoji="1" lang="zh-CN" altLang="en-US" sz="2800">
                <a:solidFill>
                  <a:srgbClr val="000000"/>
                </a:solidFill>
              </a:rPr>
              <a:t>组成，小组成员之间的关系是：</a:t>
            </a:r>
            <a:r>
              <a:rPr kumimoji="1" lang="en-US" altLang="zh-CN" sz="2800">
                <a:solidFill>
                  <a:srgbClr val="000000"/>
                </a:solidFill>
              </a:rPr>
              <a:t>T</a:t>
            </a:r>
            <a:r>
              <a:rPr kumimoji="1" lang="zh-CN" altLang="en-US" sz="2800">
                <a:solidFill>
                  <a:srgbClr val="000000"/>
                </a:solidFill>
              </a:rPr>
              <a:t>指导</a:t>
            </a:r>
            <a:r>
              <a:rPr kumimoji="1" lang="en-US" altLang="zh-CN" sz="2800">
                <a:solidFill>
                  <a:srgbClr val="000000"/>
                </a:solidFill>
              </a:rPr>
              <a:t>G</a:t>
            </a:r>
            <a:r>
              <a:rPr kumimoji="1" lang="zh-CN" altLang="en-US" sz="2800">
                <a:solidFill>
                  <a:srgbClr val="000000"/>
                </a:solidFill>
              </a:rPr>
              <a:t>，每位</a:t>
            </a:r>
            <a:r>
              <a:rPr kumimoji="1" lang="en-US" altLang="zh-CN" sz="2800">
                <a:solidFill>
                  <a:srgbClr val="000000"/>
                </a:solidFill>
              </a:rPr>
              <a:t>G</a:t>
            </a:r>
            <a:r>
              <a:rPr kumimoji="1" lang="zh-CN" altLang="en-US" sz="2800">
                <a:solidFill>
                  <a:srgbClr val="000000"/>
                </a:solidFill>
              </a:rPr>
              <a:t>指导</a:t>
            </a:r>
            <a:r>
              <a:rPr kumimoji="1" lang="en-US" altLang="zh-CN" sz="2800">
                <a:solidFill>
                  <a:srgbClr val="000000"/>
                </a:solidFill>
              </a:rPr>
              <a:t>1~2</a:t>
            </a:r>
            <a:r>
              <a:rPr kumimoji="1" lang="zh-CN" altLang="en-US" sz="2800">
                <a:solidFill>
                  <a:srgbClr val="000000"/>
                </a:solidFill>
              </a:rPr>
              <a:t>名</a:t>
            </a:r>
            <a:r>
              <a:rPr kumimoji="1" lang="en-US" altLang="zh-CN" sz="2800">
                <a:solidFill>
                  <a:srgbClr val="000000"/>
                </a:solidFill>
              </a:rPr>
              <a:t>S </a:t>
            </a:r>
            <a:r>
              <a:rPr kumimoji="1" lang="zh-CN" altLang="en-US" sz="2800">
                <a:solidFill>
                  <a:srgbClr val="000000"/>
                </a:solidFill>
              </a:rPr>
              <a:t>。定义如下数据结构：</a:t>
            </a:r>
          </a:p>
        </p:txBody>
      </p:sp>
      <p:sp>
        <p:nvSpPr>
          <p:cNvPr id="82964" name="Rectangle 20"/>
          <p:cNvSpPr>
            <a:spLocks noChangeArrowheads="1"/>
          </p:cNvSpPr>
          <p:nvPr/>
        </p:nvSpPr>
        <p:spPr bwMode="auto">
          <a:xfrm>
            <a:off x="517525" y="3159125"/>
            <a:ext cx="4605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a:solidFill>
                  <a:srgbClr val="6600CC"/>
                </a:solidFill>
              </a:rPr>
              <a:t>GROUP={</a:t>
            </a:r>
            <a:r>
              <a:rPr kumimoji="1" lang="en-US" altLang="zh-CN" sz="2800">
                <a:solidFill>
                  <a:srgbClr val="0000FF"/>
                </a:solidFill>
              </a:rPr>
              <a:t>P</a:t>
            </a:r>
            <a:r>
              <a:rPr kumimoji="1" lang="zh-CN" altLang="en-US" sz="2800">
                <a:solidFill>
                  <a:srgbClr val="6600CC"/>
                </a:solidFill>
              </a:rPr>
              <a:t>，</a:t>
            </a:r>
            <a:r>
              <a:rPr kumimoji="1" lang="en-US" altLang="zh-CN" sz="2800">
                <a:solidFill>
                  <a:srgbClr val="0000FF"/>
                </a:solidFill>
              </a:rPr>
              <a:t>R</a:t>
            </a:r>
            <a:r>
              <a:rPr kumimoji="1" lang="en-US" altLang="zh-CN" sz="2800">
                <a:solidFill>
                  <a:srgbClr val="6600CC"/>
                </a:solidFill>
              </a:rPr>
              <a:t>}</a:t>
            </a:r>
            <a:r>
              <a:rPr kumimoji="1" lang="zh-CN" altLang="en-US" sz="2800">
                <a:solidFill>
                  <a:srgbClr val="000000"/>
                </a:solidFill>
              </a:rPr>
              <a:t>，其中：</a:t>
            </a:r>
          </a:p>
        </p:txBody>
      </p:sp>
      <p:sp>
        <p:nvSpPr>
          <p:cNvPr id="82965" name="Rectangle 21"/>
          <p:cNvSpPr>
            <a:spLocks noChangeArrowheads="1"/>
          </p:cNvSpPr>
          <p:nvPr/>
        </p:nvSpPr>
        <p:spPr bwMode="auto">
          <a:xfrm>
            <a:off x="804863" y="3763963"/>
            <a:ext cx="7573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a:solidFill>
                  <a:srgbClr val="0000FF"/>
                </a:solidFill>
              </a:rPr>
              <a:t>P={ T</a:t>
            </a:r>
            <a:r>
              <a:rPr kumimoji="1" lang="zh-CN" altLang="en-US" sz="2800">
                <a:solidFill>
                  <a:srgbClr val="0000FF"/>
                </a:solidFill>
              </a:rPr>
              <a:t>，</a:t>
            </a:r>
            <a:r>
              <a:rPr kumimoji="1" lang="en-US" altLang="zh-CN" sz="2800">
                <a:solidFill>
                  <a:srgbClr val="0000FF"/>
                </a:solidFill>
              </a:rPr>
              <a:t>G</a:t>
            </a:r>
            <a:r>
              <a:rPr kumimoji="1" lang="en-US" altLang="zh-CN" sz="2800" baseline="-25000">
                <a:solidFill>
                  <a:srgbClr val="0000FF"/>
                </a:solidFill>
              </a:rPr>
              <a:t>1</a:t>
            </a:r>
            <a:r>
              <a:rPr kumimoji="1" lang="zh-CN" altLang="en-US" sz="2800">
                <a:solidFill>
                  <a:srgbClr val="0000FF"/>
                </a:solidFill>
              </a:rPr>
              <a:t>，</a:t>
            </a:r>
            <a:r>
              <a:rPr kumimoji="1" lang="en-US" altLang="zh-CN" sz="2800">
                <a:solidFill>
                  <a:srgbClr val="0000FF"/>
                </a:solidFill>
              </a:rPr>
              <a:t>…</a:t>
            </a:r>
            <a:r>
              <a:rPr kumimoji="1" lang="zh-CN" altLang="en-US" sz="2800">
                <a:solidFill>
                  <a:srgbClr val="0000FF"/>
                </a:solidFill>
              </a:rPr>
              <a:t>，</a:t>
            </a:r>
            <a:r>
              <a:rPr kumimoji="1" lang="en-US" altLang="zh-CN" sz="2800">
                <a:solidFill>
                  <a:srgbClr val="0000FF"/>
                </a:solidFill>
              </a:rPr>
              <a:t>G</a:t>
            </a:r>
            <a:r>
              <a:rPr kumimoji="1" lang="en-US" altLang="zh-CN" sz="2800" baseline="-25000">
                <a:solidFill>
                  <a:srgbClr val="0000FF"/>
                </a:solidFill>
              </a:rPr>
              <a:t>n</a:t>
            </a:r>
            <a:r>
              <a:rPr kumimoji="1" lang="zh-CN" altLang="en-US" sz="2800">
                <a:solidFill>
                  <a:srgbClr val="0000FF"/>
                </a:solidFill>
              </a:rPr>
              <a:t>，</a:t>
            </a:r>
            <a:r>
              <a:rPr kumimoji="1" lang="en-US" altLang="zh-CN" sz="2800">
                <a:solidFill>
                  <a:srgbClr val="0000FF"/>
                </a:solidFill>
              </a:rPr>
              <a:t>S</a:t>
            </a:r>
            <a:r>
              <a:rPr kumimoji="1" lang="en-US" altLang="zh-CN" sz="2800" baseline="-25000">
                <a:solidFill>
                  <a:srgbClr val="0000FF"/>
                </a:solidFill>
              </a:rPr>
              <a:t>11</a:t>
            </a:r>
            <a:r>
              <a:rPr kumimoji="1" lang="zh-CN" altLang="en-US" sz="2800">
                <a:solidFill>
                  <a:srgbClr val="0000FF"/>
                </a:solidFill>
              </a:rPr>
              <a:t>，</a:t>
            </a:r>
            <a:r>
              <a:rPr kumimoji="1" lang="en-US" altLang="zh-CN" sz="2800">
                <a:solidFill>
                  <a:srgbClr val="0000FF"/>
                </a:solidFill>
              </a:rPr>
              <a:t>S</a:t>
            </a:r>
            <a:r>
              <a:rPr kumimoji="1" lang="en-US" altLang="zh-CN" sz="2800" baseline="-25000">
                <a:solidFill>
                  <a:srgbClr val="0000FF"/>
                </a:solidFill>
              </a:rPr>
              <a:t>12</a:t>
            </a:r>
            <a:r>
              <a:rPr kumimoji="1" lang="zh-CN" altLang="en-US" sz="2800">
                <a:solidFill>
                  <a:srgbClr val="0000FF"/>
                </a:solidFill>
              </a:rPr>
              <a:t>， </a:t>
            </a:r>
            <a:r>
              <a:rPr kumimoji="1" lang="en-US" altLang="zh-CN" sz="2800">
                <a:solidFill>
                  <a:srgbClr val="0000FF"/>
                </a:solidFill>
              </a:rPr>
              <a:t>…</a:t>
            </a:r>
            <a:r>
              <a:rPr kumimoji="1" lang="zh-CN" altLang="en-US" sz="2800">
                <a:solidFill>
                  <a:srgbClr val="0000FF"/>
                </a:solidFill>
              </a:rPr>
              <a:t>， </a:t>
            </a:r>
            <a:r>
              <a:rPr kumimoji="1" lang="en-US" altLang="zh-CN" sz="2800">
                <a:solidFill>
                  <a:srgbClr val="0000FF"/>
                </a:solidFill>
              </a:rPr>
              <a:t>S</a:t>
            </a:r>
            <a:r>
              <a:rPr kumimoji="1" lang="en-US" altLang="zh-CN" sz="2800" baseline="-25000">
                <a:solidFill>
                  <a:srgbClr val="0000FF"/>
                </a:solidFill>
              </a:rPr>
              <a:t>nm </a:t>
            </a:r>
            <a:r>
              <a:rPr kumimoji="1" lang="en-US" altLang="zh-CN" sz="2800">
                <a:solidFill>
                  <a:srgbClr val="0000FF"/>
                </a:solidFill>
              </a:rPr>
              <a:t>}</a:t>
            </a:r>
          </a:p>
        </p:txBody>
      </p:sp>
      <p:sp>
        <p:nvSpPr>
          <p:cNvPr id="82966" name="Rectangle 22"/>
          <p:cNvSpPr>
            <a:spLocks noChangeArrowheads="1"/>
          </p:cNvSpPr>
          <p:nvPr/>
        </p:nvSpPr>
        <p:spPr bwMode="auto">
          <a:xfrm>
            <a:off x="5146675" y="4360863"/>
            <a:ext cx="334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a:solidFill>
                  <a:srgbClr val="000000"/>
                </a:solidFill>
              </a:rPr>
              <a:t>1≤n≤3 </a:t>
            </a:r>
            <a:r>
              <a:rPr kumimoji="1" lang="zh-CN" altLang="en-US" sz="2400">
                <a:solidFill>
                  <a:srgbClr val="000000"/>
                </a:solidFill>
              </a:rPr>
              <a:t>；</a:t>
            </a:r>
            <a:r>
              <a:rPr kumimoji="1" lang="en-US" altLang="zh-CN" sz="2400">
                <a:solidFill>
                  <a:srgbClr val="000000"/>
                </a:solidFill>
              </a:rPr>
              <a:t>1≤m≤2 </a:t>
            </a:r>
          </a:p>
        </p:txBody>
      </p:sp>
      <p:sp>
        <p:nvSpPr>
          <p:cNvPr id="82968" name="Text Box 24"/>
          <p:cNvSpPr txBox="1">
            <a:spLocks noChangeArrowheads="1"/>
          </p:cNvSpPr>
          <p:nvPr/>
        </p:nvSpPr>
        <p:spPr bwMode="auto">
          <a:xfrm>
            <a:off x="0" y="247650"/>
            <a:ext cx="7577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例</a:t>
            </a:r>
            <a:r>
              <a:rPr kumimoji="1" lang="en-US" altLang="zh-CN" sz="3200" b="1">
                <a:solidFill>
                  <a:schemeClr val="bg1"/>
                </a:solidFill>
                <a:latin typeface="宋体" pitchFamily="2" charset="-122"/>
              </a:rPr>
              <a:t>2</a:t>
            </a:r>
            <a:r>
              <a:rPr kumimoji="1" lang="zh-CN" altLang="en-US" sz="3200" b="1">
                <a:solidFill>
                  <a:schemeClr val="bg1"/>
                </a:solidFill>
                <a:latin typeface="宋体" pitchFamily="2" charset="-122"/>
              </a:rPr>
              <a:t>：用一种数据结构定义科研课题小组</a:t>
            </a:r>
          </a:p>
        </p:txBody>
      </p:sp>
      <p:sp>
        <p:nvSpPr>
          <p:cNvPr id="82969" name="Rectangle 25"/>
          <p:cNvSpPr>
            <a:spLocks noChangeArrowheads="1"/>
          </p:cNvSpPr>
          <p:nvPr/>
        </p:nvSpPr>
        <p:spPr bwMode="auto">
          <a:xfrm>
            <a:off x="785813" y="470693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a:solidFill>
                  <a:srgbClr val="0000FF"/>
                </a:solidFill>
              </a:rPr>
              <a:t>R={ </a:t>
            </a:r>
            <a:r>
              <a:rPr kumimoji="1" lang="en-US" altLang="zh-CN" sz="2800">
                <a:solidFill>
                  <a:srgbClr val="800000"/>
                </a:solidFill>
              </a:rPr>
              <a:t>R</a:t>
            </a:r>
            <a:r>
              <a:rPr kumimoji="1" lang="en-US" altLang="zh-CN" sz="2800" baseline="-25000">
                <a:solidFill>
                  <a:srgbClr val="800000"/>
                </a:solidFill>
              </a:rPr>
              <a:t>1</a:t>
            </a:r>
            <a:r>
              <a:rPr kumimoji="1" lang="en-US" altLang="zh-CN" sz="2800">
                <a:solidFill>
                  <a:srgbClr val="0000FF"/>
                </a:solidFill>
              </a:rPr>
              <a:t>,</a:t>
            </a:r>
            <a:r>
              <a:rPr kumimoji="1" lang="en-US" altLang="zh-CN" sz="2800">
                <a:solidFill>
                  <a:srgbClr val="800000"/>
                </a:solidFill>
              </a:rPr>
              <a:t>R</a:t>
            </a:r>
            <a:r>
              <a:rPr kumimoji="1" lang="en-US" altLang="zh-CN" sz="2800" baseline="-25000">
                <a:solidFill>
                  <a:srgbClr val="800000"/>
                </a:solidFill>
              </a:rPr>
              <a:t>2</a:t>
            </a:r>
            <a:r>
              <a:rPr kumimoji="1" lang="en-US" altLang="zh-CN" sz="2800">
                <a:solidFill>
                  <a:srgbClr val="0000FF"/>
                </a:solidFill>
              </a:rPr>
              <a:t> }</a:t>
            </a:r>
          </a:p>
        </p:txBody>
      </p:sp>
      <p:sp>
        <p:nvSpPr>
          <p:cNvPr id="82970" name="Rectangle 26"/>
          <p:cNvSpPr>
            <a:spLocks noChangeArrowheads="1"/>
          </p:cNvSpPr>
          <p:nvPr/>
        </p:nvSpPr>
        <p:spPr bwMode="auto">
          <a:xfrm>
            <a:off x="3513138" y="4759325"/>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solidFill>
                  <a:srgbClr val="000000"/>
                </a:solidFill>
              </a:rPr>
              <a:t>其中：</a:t>
            </a:r>
          </a:p>
        </p:txBody>
      </p:sp>
      <p:sp>
        <p:nvSpPr>
          <p:cNvPr id="82971" name="Rectangle 27"/>
          <p:cNvSpPr>
            <a:spLocks noChangeArrowheads="1"/>
          </p:cNvSpPr>
          <p:nvPr/>
        </p:nvSpPr>
        <p:spPr bwMode="auto">
          <a:xfrm>
            <a:off x="1249363" y="5335588"/>
            <a:ext cx="2836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a:solidFill>
                  <a:srgbClr val="800000"/>
                </a:solidFill>
              </a:rPr>
              <a:t>R</a:t>
            </a:r>
            <a:r>
              <a:rPr kumimoji="1" lang="en-US" altLang="zh-CN" sz="2800" baseline="-25000">
                <a:solidFill>
                  <a:srgbClr val="800000"/>
                </a:solidFill>
              </a:rPr>
              <a:t>1</a:t>
            </a:r>
            <a:r>
              <a:rPr kumimoji="1" lang="en-US" altLang="zh-CN" sz="2800">
                <a:solidFill>
                  <a:srgbClr val="800000"/>
                </a:solidFill>
              </a:rPr>
              <a:t>={ T</a:t>
            </a:r>
            <a:r>
              <a:rPr kumimoji="1" lang="zh-CN" altLang="en-US" sz="2800">
                <a:solidFill>
                  <a:srgbClr val="800000"/>
                </a:solidFill>
              </a:rPr>
              <a:t>，</a:t>
            </a:r>
            <a:r>
              <a:rPr kumimoji="1" lang="en-US" altLang="zh-CN" sz="2800">
                <a:solidFill>
                  <a:srgbClr val="800000"/>
                </a:solidFill>
              </a:rPr>
              <a:t>G</a:t>
            </a:r>
            <a:r>
              <a:rPr kumimoji="1" lang="en-US" altLang="zh-CN" sz="2800" baseline="-25000">
                <a:solidFill>
                  <a:srgbClr val="800000"/>
                </a:solidFill>
              </a:rPr>
              <a:t>i</a:t>
            </a:r>
            <a:r>
              <a:rPr kumimoji="1" lang="en-US" altLang="zh-CN" sz="2800">
                <a:solidFill>
                  <a:srgbClr val="800000"/>
                </a:solidFill>
              </a:rPr>
              <a:t> }</a:t>
            </a:r>
            <a:r>
              <a:rPr kumimoji="1" lang="zh-CN" altLang="en-US" sz="2800">
                <a:solidFill>
                  <a:srgbClr val="800000"/>
                </a:solidFill>
              </a:rPr>
              <a:t>，</a:t>
            </a:r>
          </a:p>
        </p:txBody>
      </p:sp>
      <p:sp>
        <p:nvSpPr>
          <p:cNvPr id="82972" name="Rectangle 28"/>
          <p:cNvSpPr>
            <a:spLocks noChangeArrowheads="1"/>
          </p:cNvSpPr>
          <p:nvPr/>
        </p:nvSpPr>
        <p:spPr bwMode="auto">
          <a:xfrm>
            <a:off x="3519488" y="5348288"/>
            <a:ext cx="2906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a:solidFill>
                  <a:srgbClr val="800000"/>
                </a:solidFill>
              </a:rPr>
              <a:t>R</a:t>
            </a:r>
            <a:r>
              <a:rPr kumimoji="1" lang="en-US" altLang="zh-CN" sz="2800" baseline="-25000">
                <a:solidFill>
                  <a:srgbClr val="800000"/>
                </a:solidFill>
              </a:rPr>
              <a:t>2</a:t>
            </a:r>
            <a:r>
              <a:rPr kumimoji="1" lang="en-US" altLang="zh-CN" sz="2800">
                <a:solidFill>
                  <a:srgbClr val="800000"/>
                </a:solidFill>
              </a:rPr>
              <a:t>={ G</a:t>
            </a:r>
            <a:r>
              <a:rPr kumimoji="1" lang="en-US" altLang="zh-CN" sz="2800" baseline="-25000">
                <a:solidFill>
                  <a:srgbClr val="800000"/>
                </a:solidFill>
              </a:rPr>
              <a:t>i</a:t>
            </a:r>
            <a:r>
              <a:rPr kumimoji="1" lang="zh-CN" altLang="en-US" sz="2800" baseline="-25000">
                <a:solidFill>
                  <a:srgbClr val="800000"/>
                </a:solidFill>
              </a:rPr>
              <a:t>，</a:t>
            </a:r>
            <a:r>
              <a:rPr kumimoji="1" lang="en-US" altLang="zh-CN" sz="2800">
                <a:solidFill>
                  <a:srgbClr val="800000"/>
                </a:solidFill>
              </a:rPr>
              <a:t>S</a:t>
            </a:r>
            <a:r>
              <a:rPr kumimoji="1" lang="en-US" altLang="zh-CN" sz="2800" baseline="-25000">
                <a:solidFill>
                  <a:srgbClr val="800000"/>
                </a:solidFill>
              </a:rPr>
              <a:t>ij</a:t>
            </a:r>
            <a:r>
              <a:rPr kumimoji="1" lang="en-US" altLang="zh-CN" sz="2800">
                <a:solidFill>
                  <a:srgbClr val="800000"/>
                </a:solidFill>
              </a:rPr>
              <a:t> }</a:t>
            </a:r>
          </a:p>
        </p:txBody>
      </p:sp>
      <p:sp>
        <p:nvSpPr>
          <p:cNvPr id="82973" name="Rectangle 29"/>
          <p:cNvSpPr>
            <a:spLocks noChangeArrowheads="1"/>
          </p:cNvSpPr>
          <p:nvPr/>
        </p:nvSpPr>
        <p:spPr bwMode="auto">
          <a:xfrm>
            <a:off x="5219700" y="6003925"/>
            <a:ext cx="340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a:solidFill>
                  <a:srgbClr val="000000"/>
                </a:solidFill>
              </a:rPr>
              <a:t>1≤i≤n </a:t>
            </a:r>
            <a:r>
              <a:rPr kumimoji="1" lang="zh-CN" altLang="en-US" sz="2400">
                <a:solidFill>
                  <a:srgbClr val="000000"/>
                </a:solidFill>
              </a:rPr>
              <a:t>； </a:t>
            </a:r>
            <a:r>
              <a:rPr kumimoji="1" lang="en-US" altLang="zh-CN" sz="2400">
                <a:solidFill>
                  <a:srgbClr val="000000"/>
                </a:solidFill>
              </a:rPr>
              <a:t>1≤j≤m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63"/>
                                        </p:tgtEl>
                                        <p:attrNameLst>
                                          <p:attrName>style.visibility</p:attrName>
                                        </p:attrNameLst>
                                      </p:cBhvr>
                                      <p:to>
                                        <p:strVal val="visible"/>
                                      </p:to>
                                    </p:set>
                                    <p:anim calcmode="lin" valueType="num">
                                      <p:cBhvr additive="base">
                                        <p:cTn id="7" dur="500" fill="hold"/>
                                        <p:tgtEl>
                                          <p:spTgt spid="82963"/>
                                        </p:tgtEl>
                                        <p:attrNameLst>
                                          <p:attrName>ppt_x</p:attrName>
                                        </p:attrNameLst>
                                      </p:cBhvr>
                                      <p:tavLst>
                                        <p:tav tm="0">
                                          <p:val>
                                            <p:strVal val="0-#ppt_w/2"/>
                                          </p:val>
                                        </p:tav>
                                        <p:tav tm="100000">
                                          <p:val>
                                            <p:strVal val="#ppt_x"/>
                                          </p:val>
                                        </p:tav>
                                      </p:tavLst>
                                    </p:anim>
                                    <p:anim calcmode="lin" valueType="num">
                                      <p:cBhvr additive="base">
                                        <p:cTn id="8" dur="500" fill="hold"/>
                                        <p:tgtEl>
                                          <p:spTgt spid="829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2964"/>
                                        </p:tgtEl>
                                        <p:attrNameLst>
                                          <p:attrName>style.visibility</p:attrName>
                                        </p:attrNameLst>
                                      </p:cBhvr>
                                      <p:to>
                                        <p:strVal val="visible"/>
                                      </p:to>
                                    </p:set>
                                    <p:anim calcmode="lin" valueType="num">
                                      <p:cBhvr additive="base">
                                        <p:cTn id="12" dur="500" fill="hold"/>
                                        <p:tgtEl>
                                          <p:spTgt spid="82964"/>
                                        </p:tgtEl>
                                        <p:attrNameLst>
                                          <p:attrName>ppt_x</p:attrName>
                                        </p:attrNameLst>
                                      </p:cBhvr>
                                      <p:tavLst>
                                        <p:tav tm="0">
                                          <p:val>
                                            <p:strVal val="0-#ppt_w/2"/>
                                          </p:val>
                                        </p:tav>
                                        <p:tav tm="100000">
                                          <p:val>
                                            <p:strVal val="#ppt_x"/>
                                          </p:val>
                                        </p:tav>
                                      </p:tavLst>
                                    </p:anim>
                                    <p:anim calcmode="lin" valueType="num">
                                      <p:cBhvr additive="base">
                                        <p:cTn id="13" dur="500" fill="hold"/>
                                        <p:tgtEl>
                                          <p:spTgt spid="8296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2965"/>
                                        </p:tgtEl>
                                        <p:attrNameLst>
                                          <p:attrName>style.visibility</p:attrName>
                                        </p:attrNameLst>
                                      </p:cBhvr>
                                      <p:to>
                                        <p:strVal val="visible"/>
                                      </p:to>
                                    </p:set>
                                    <p:anim calcmode="lin" valueType="num">
                                      <p:cBhvr additive="base">
                                        <p:cTn id="18" dur="500" fill="hold"/>
                                        <p:tgtEl>
                                          <p:spTgt spid="82965"/>
                                        </p:tgtEl>
                                        <p:attrNameLst>
                                          <p:attrName>ppt_x</p:attrName>
                                        </p:attrNameLst>
                                      </p:cBhvr>
                                      <p:tavLst>
                                        <p:tav tm="0">
                                          <p:val>
                                            <p:strVal val="0-#ppt_w/2"/>
                                          </p:val>
                                        </p:tav>
                                        <p:tav tm="100000">
                                          <p:val>
                                            <p:strVal val="#ppt_x"/>
                                          </p:val>
                                        </p:tav>
                                      </p:tavLst>
                                    </p:anim>
                                    <p:anim calcmode="lin" valueType="num">
                                      <p:cBhvr additive="base">
                                        <p:cTn id="19" dur="500" fill="hold"/>
                                        <p:tgtEl>
                                          <p:spTgt spid="8296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2966"/>
                                        </p:tgtEl>
                                        <p:attrNameLst>
                                          <p:attrName>style.visibility</p:attrName>
                                        </p:attrNameLst>
                                      </p:cBhvr>
                                      <p:to>
                                        <p:strVal val="visible"/>
                                      </p:to>
                                    </p:set>
                                    <p:anim calcmode="lin" valueType="num">
                                      <p:cBhvr additive="base">
                                        <p:cTn id="24" dur="500" fill="hold"/>
                                        <p:tgtEl>
                                          <p:spTgt spid="82966"/>
                                        </p:tgtEl>
                                        <p:attrNameLst>
                                          <p:attrName>ppt_x</p:attrName>
                                        </p:attrNameLst>
                                      </p:cBhvr>
                                      <p:tavLst>
                                        <p:tav tm="0">
                                          <p:val>
                                            <p:strVal val="1+#ppt_w/2"/>
                                          </p:val>
                                        </p:tav>
                                        <p:tav tm="100000">
                                          <p:val>
                                            <p:strVal val="#ppt_x"/>
                                          </p:val>
                                        </p:tav>
                                      </p:tavLst>
                                    </p:anim>
                                    <p:anim calcmode="lin" valueType="num">
                                      <p:cBhvr additive="base">
                                        <p:cTn id="25" dur="500" fill="hold"/>
                                        <p:tgtEl>
                                          <p:spTgt spid="8296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2969"/>
                                        </p:tgtEl>
                                        <p:attrNameLst>
                                          <p:attrName>style.visibility</p:attrName>
                                        </p:attrNameLst>
                                      </p:cBhvr>
                                      <p:to>
                                        <p:strVal val="visible"/>
                                      </p:to>
                                    </p:set>
                                    <p:anim calcmode="lin" valueType="num">
                                      <p:cBhvr additive="base">
                                        <p:cTn id="30" dur="500" fill="hold"/>
                                        <p:tgtEl>
                                          <p:spTgt spid="82969"/>
                                        </p:tgtEl>
                                        <p:attrNameLst>
                                          <p:attrName>ppt_x</p:attrName>
                                        </p:attrNameLst>
                                      </p:cBhvr>
                                      <p:tavLst>
                                        <p:tav tm="0">
                                          <p:val>
                                            <p:strVal val="0-#ppt_w/2"/>
                                          </p:val>
                                        </p:tav>
                                        <p:tav tm="100000">
                                          <p:val>
                                            <p:strVal val="#ppt_x"/>
                                          </p:val>
                                        </p:tav>
                                      </p:tavLst>
                                    </p:anim>
                                    <p:anim calcmode="lin" valueType="num">
                                      <p:cBhvr additive="base">
                                        <p:cTn id="31" dur="500" fill="hold"/>
                                        <p:tgtEl>
                                          <p:spTgt spid="82969"/>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82970"/>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82971"/>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8297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82973"/>
                                        </p:tgtEl>
                                        <p:attrNameLst>
                                          <p:attrName>style.visibility</p:attrName>
                                        </p:attrNameLst>
                                      </p:cBhvr>
                                      <p:to>
                                        <p:strVal val="visible"/>
                                      </p:to>
                                    </p:set>
                                    <p:anim calcmode="lin" valueType="num">
                                      <p:cBhvr additive="base">
                                        <p:cTn id="45" dur="500" fill="hold"/>
                                        <p:tgtEl>
                                          <p:spTgt spid="82973"/>
                                        </p:tgtEl>
                                        <p:attrNameLst>
                                          <p:attrName>ppt_x</p:attrName>
                                        </p:attrNameLst>
                                      </p:cBhvr>
                                      <p:tavLst>
                                        <p:tav tm="0">
                                          <p:val>
                                            <p:strVal val="1+#ppt_w/2"/>
                                          </p:val>
                                        </p:tav>
                                        <p:tav tm="100000">
                                          <p:val>
                                            <p:strVal val="#ppt_x"/>
                                          </p:val>
                                        </p:tav>
                                      </p:tavLst>
                                    </p:anim>
                                    <p:anim calcmode="lin" valueType="num">
                                      <p:cBhvr additive="base">
                                        <p:cTn id="46" dur="500" fill="hold"/>
                                        <p:tgtEl>
                                          <p:spTgt spid="829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3" grpId="0" autoUpdateAnimBg="0"/>
      <p:bldP spid="82964" grpId="0" autoUpdateAnimBg="0"/>
      <p:bldP spid="82965" grpId="0" autoUpdateAnimBg="0"/>
      <p:bldP spid="82966" grpId="0" autoUpdateAnimBg="0"/>
      <p:bldP spid="82969" grpId="0" autoUpdateAnimBg="0"/>
      <p:bldP spid="82970" grpId="0" autoUpdateAnimBg="0"/>
      <p:bldP spid="82971" grpId="0" autoUpdateAnimBg="0"/>
      <p:bldP spid="82972" grpId="0" autoUpdateAnimBg="0"/>
      <p:bldP spid="8297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152400"/>
            <a:ext cx="7391400" cy="392113"/>
          </a:xfrm>
        </p:spPr>
        <p:txBody>
          <a:bodyPr/>
          <a:lstStyle/>
          <a:p>
            <a:r>
              <a:rPr lang="en-US" altLang="zh-CN">
                <a:ea typeface="宋体" pitchFamily="2" charset="-122"/>
              </a:rPr>
              <a:t>Basic Concept</a:t>
            </a:r>
          </a:p>
        </p:txBody>
      </p:sp>
      <p:sp>
        <p:nvSpPr>
          <p:cNvPr id="204803" name="Rectangle 3"/>
          <p:cNvSpPr>
            <a:spLocks noGrp="1" noChangeArrowheads="1"/>
          </p:cNvSpPr>
          <p:nvPr>
            <p:ph type="body" idx="1"/>
          </p:nvPr>
        </p:nvSpPr>
        <p:spPr>
          <a:xfrm>
            <a:off x="0" y="1206500"/>
            <a:ext cx="9144000" cy="5105400"/>
          </a:xfrm>
          <a:solidFill>
            <a:schemeClr val="bg1"/>
          </a:solidFill>
        </p:spPr>
        <p:txBody>
          <a:bodyPr/>
          <a:lstStyle/>
          <a:p>
            <a:pPr>
              <a:spcBef>
                <a:spcPct val="10000"/>
              </a:spcBef>
            </a:pPr>
            <a:r>
              <a:rPr lang="en-US" altLang="zh-CN" sz="3200" b="0">
                <a:solidFill>
                  <a:srgbClr val="000000"/>
                </a:solidFill>
                <a:latin typeface="Times New Roman" pitchFamily="18" charset="0"/>
                <a:ea typeface="宋体" pitchFamily="2" charset="-122"/>
              </a:rPr>
              <a:t>Let L=( N, R ) is a logical structure, If a, b∈N,  and  relation &lt;a, b&gt;∈R</a:t>
            </a:r>
            <a:r>
              <a:rPr lang="zh-CN" altLang="en-US" sz="3200" b="0">
                <a:solidFill>
                  <a:srgbClr val="000000"/>
                </a:solidFill>
                <a:latin typeface="Times New Roman" pitchFamily="18" charset="0"/>
                <a:ea typeface="宋体" pitchFamily="2" charset="-122"/>
              </a:rPr>
              <a:t>，</a:t>
            </a:r>
          </a:p>
          <a:p>
            <a:pPr>
              <a:spcBef>
                <a:spcPct val="10000"/>
              </a:spcBef>
            </a:pPr>
            <a:r>
              <a:rPr lang="en-US" altLang="zh-CN" sz="3200" b="0">
                <a:solidFill>
                  <a:srgbClr val="000000"/>
                </a:solidFill>
                <a:latin typeface="Times New Roman" pitchFamily="18" charset="0"/>
                <a:ea typeface="宋体" pitchFamily="2" charset="-122"/>
              </a:rPr>
              <a:t>then </a:t>
            </a:r>
            <a:r>
              <a:rPr lang="zh-CN" altLang="en-US" sz="3200" b="0">
                <a:solidFill>
                  <a:srgbClr val="000000"/>
                </a:solidFill>
                <a:latin typeface="Times New Roman" pitchFamily="18" charset="0"/>
                <a:ea typeface="宋体" pitchFamily="2" charset="-122"/>
              </a:rPr>
              <a:t>：</a:t>
            </a:r>
            <a:r>
              <a:rPr lang="zh-CN" altLang="en-US" sz="2400">
                <a:latin typeface="Times New Roman" pitchFamily="18" charset="0"/>
                <a:ea typeface="宋体" pitchFamily="2" charset="-122"/>
              </a:rPr>
              <a:t/>
            </a:r>
            <a:br>
              <a:rPr lang="zh-CN" altLang="en-US" sz="2400">
                <a:latin typeface="Times New Roman" pitchFamily="18" charset="0"/>
                <a:ea typeface="宋体" pitchFamily="2" charset="-122"/>
              </a:rPr>
            </a:br>
            <a:r>
              <a:rPr lang="zh-CN" altLang="en-US" sz="2400">
                <a:latin typeface="Times New Roman" pitchFamily="18" charset="0"/>
                <a:ea typeface="宋体" pitchFamily="2" charset="-122"/>
              </a:rPr>
              <a:t>	</a:t>
            </a:r>
            <a:r>
              <a:rPr lang="en-US" altLang="zh-CN" b="0">
                <a:solidFill>
                  <a:srgbClr val="000000"/>
                </a:solidFill>
                <a:latin typeface="Times New Roman" pitchFamily="18" charset="0"/>
                <a:ea typeface="宋体" pitchFamily="2" charset="-122"/>
              </a:rPr>
              <a:t>a is</a:t>
            </a:r>
            <a:r>
              <a:rPr lang="en-US" altLang="zh-CN">
                <a:latin typeface="Times New Roman" pitchFamily="18" charset="0"/>
                <a:ea typeface="宋体" pitchFamily="2" charset="-122"/>
              </a:rPr>
              <a:t> </a:t>
            </a:r>
            <a:r>
              <a:rPr lang="en-US" altLang="zh-CN" i="1">
                <a:solidFill>
                  <a:srgbClr val="FE0802"/>
                </a:solidFill>
                <a:latin typeface="Times New Roman" pitchFamily="18" charset="0"/>
                <a:ea typeface="宋体" pitchFamily="2" charset="-122"/>
              </a:rPr>
              <a:t>predecessor</a:t>
            </a:r>
            <a:r>
              <a:rPr lang="en-US" altLang="zh-CN" b="0">
                <a:solidFill>
                  <a:srgbClr val="000000"/>
                </a:solidFill>
                <a:latin typeface="Times New Roman" pitchFamily="18" charset="0"/>
                <a:ea typeface="宋体" pitchFamily="2" charset="-122"/>
              </a:rPr>
              <a:t>(</a:t>
            </a:r>
            <a:r>
              <a:rPr lang="zh-CN" altLang="en-US" b="0">
                <a:solidFill>
                  <a:srgbClr val="000000"/>
                </a:solidFill>
                <a:latin typeface="Times New Roman" pitchFamily="18" charset="0"/>
                <a:ea typeface="宋体" pitchFamily="2" charset="-122"/>
              </a:rPr>
              <a:t>前趋</a:t>
            </a:r>
            <a:r>
              <a:rPr lang="en-US" altLang="zh-CN" b="0">
                <a:solidFill>
                  <a:srgbClr val="000000"/>
                </a:solidFill>
                <a:latin typeface="Times New Roman" pitchFamily="18" charset="0"/>
                <a:ea typeface="宋体" pitchFamily="2" charset="-122"/>
              </a:rPr>
              <a:t>) node of  b</a:t>
            </a:r>
            <a:r>
              <a:rPr lang="en-US" altLang="zh-CN" b="0">
                <a:latin typeface="Times New Roman" pitchFamily="18" charset="0"/>
                <a:ea typeface="宋体" pitchFamily="2" charset="-122"/>
              </a:rPr>
              <a:t/>
            </a:r>
            <a:br>
              <a:rPr lang="en-US" altLang="zh-CN" b="0">
                <a:latin typeface="Times New Roman" pitchFamily="18" charset="0"/>
                <a:ea typeface="宋体" pitchFamily="2" charset="-122"/>
              </a:rPr>
            </a:br>
            <a:r>
              <a:rPr lang="en-US" altLang="zh-CN">
                <a:latin typeface="Times New Roman" pitchFamily="18" charset="0"/>
                <a:ea typeface="宋体" pitchFamily="2" charset="-122"/>
              </a:rPr>
              <a:t>	</a:t>
            </a:r>
            <a:r>
              <a:rPr lang="en-US" altLang="zh-CN" b="0">
                <a:solidFill>
                  <a:srgbClr val="000000"/>
                </a:solidFill>
                <a:latin typeface="Times New Roman" pitchFamily="18" charset="0"/>
                <a:ea typeface="宋体" pitchFamily="2" charset="-122"/>
              </a:rPr>
              <a:t>b is</a:t>
            </a:r>
            <a:r>
              <a:rPr lang="en-US" altLang="zh-CN">
                <a:latin typeface="Times New Roman" pitchFamily="18" charset="0"/>
                <a:ea typeface="宋体" pitchFamily="2" charset="-122"/>
              </a:rPr>
              <a:t> </a:t>
            </a:r>
            <a:r>
              <a:rPr lang="en-US" altLang="zh-CN" i="1">
                <a:solidFill>
                  <a:srgbClr val="FE0802"/>
                </a:solidFill>
                <a:latin typeface="Times New Roman" pitchFamily="18" charset="0"/>
                <a:ea typeface="宋体" pitchFamily="2" charset="-122"/>
              </a:rPr>
              <a:t>successor</a:t>
            </a:r>
            <a:r>
              <a:rPr lang="en-US" altLang="zh-CN" b="0">
                <a:solidFill>
                  <a:srgbClr val="000000"/>
                </a:solidFill>
                <a:latin typeface="Times New Roman" pitchFamily="18" charset="0"/>
                <a:ea typeface="宋体" pitchFamily="2" charset="-122"/>
              </a:rPr>
              <a:t>(</a:t>
            </a:r>
            <a:r>
              <a:rPr lang="zh-CN" altLang="en-US" b="0">
                <a:solidFill>
                  <a:srgbClr val="000000"/>
                </a:solidFill>
                <a:latin typeface="Times New Roman" pitchFamily="18" charset="0"/>
                <a:ea typeface="宋体" pitchFamily="2" charset="-122"/>
              </a:rPr>
              <a:t>后继</a:t>
            </a:r>
            <a:r>
              <a:rPr lang="en-US" altLang="zh-CN" b="0">
                <a:solidFill>
                  <a:srgbClr val="000000"/>
                </a:solidFill>
                <a:latin typeface="Times New Roman" pitchFamily="18" charset="0"/>
                <a:ea typeface="宋体" pitchFamily="2" charset="-122"/>
              </a:rPr>
              <a:t>) node of  a</a:t>
            </a:r>
            <a:r>
              <a:rPr lang="en-US" altLang="zh-CN" b="0">
                <a:latin typeface="Times New Roman" pitchFamily="18" charset="0"/>
                <a:ea typeface="宋体" pitchFamily="2" charset="-122"/>
              </a:rPr>
              <a:t/>
            </a:r>
            <a:br>
              <a:rPr lang="en-US" altLang="zh-CN" b="0">
                <a:latin typeface="Times New Roman" pitchFamily="18" charset="0"/>
                <a:ea typeface="宋体" pitchFamily="2" charset="-122"/>
              </a:rPr>
            </a:br>
            <a:r>
              <a:rPr lang="en-US" altLang="zh-CN">
                <a:latin typeface="Times New Roman" pitchFamily="18" charset="0"/>
                <a:ea typeface="宋体" pitchFamily="2" charset="-122"/>
              </a:rPr>
              <a:t>	</a:t>
            </a:r>
            <a:r>
              <a:rPr lang="en-US" altLang="zh-CN" b="0">
                <a:solidFill>
                  <a:srgbClr val="000000"/>
                </a:solidFill>
                <a:latin typeface="Times New Roman" pitchFamily="18" charset="0"/>
                <a:ea typeface="宋体" pitchFamily="2" charset="-122"/>
              </a:rPr>
              <a:t>a and b are adjacent nodes</a:t>
            </a:r>
          </a:p>
          <a:p>
            <a:pPr>
              <a:spcBef>
                <a:spcPct val="10000"/>
              </a:spcBef>
            </a:pPr>
            <a:r>
              <a:rPr lang="en-US" altLang="zh-CN" sz="3200" b="0">
                <a:solidFill>
                  <a:srgbClr val="000000"/>
                </a:solidFill>
                <a:latin typeface="Times New Roman" pitchFamily="18" charset="0"/>
                <a:ea typeface="宋体" pitchFamily="2" charset="-122"/>
              </a:rPr>
              <a:t>If a node don’t have predecessor, it is called</a:t>
            </a:r>
            <a:r>
              <a:rPr lang="en-US" altLang="zh-CN" sz="2400">
                <a:latin typeface="Times New Roman" pitchFamily="18" charset="0"/>
                <a:ea typeface="宋体" pitchFamily="2" charset="-122"/>
              </a:rPr>
              <a:t> </a:t>
            </a:r>
            <a:r>
              <a:rPr lang="en-US" altLang="zh-CN" i="1">
                <a:solidFill>
                  <a:srgbClr val="FE0802"/>
                </a:solidFill>
                <a:latin typeface="Times New Roman" pitchFamily="18" charset="0"/>
                <a:ea typeface="宋体" pitchFamily="2" charset="-122"/>
              </a:rPr>
              <a:t>start node</a:t>
            </a:r>
            <a:r>
              <a:rPr lang="en-US" altLang="zh-CN" sz="2400">
                <a:latin typeface="Times New Roman" pitchFamily="18" charset="0"/>
                <a:ea typeface="宋体" pitchFamily="2" charset="-122"/>
              </a:rPr>
              <a:t>.</a:t>
            </a:r>
          </a:p>
          <a:p>
            <a:pPr>
              <a:spcBef>
                <a:spcPct val="10000"/>
              </a:spcBef>
            </a:pPr>
            <a:r>
              <a:rPr lang="en-US" altLang="zh-CN" sz="3200" b="0">
                <a:solidFill>
                  <a:srgbClr val="000000"/>
                </a:solidFill>
                <a:latin typeface="Times New Roman" pitchFamily="18" charset="0"/>
                <a:ea typeface="宋体" pitchFamily="2" charset="-122"/>
              </a:rPr>
              <a:t>If a node don’t have successor, it is called</a:t>
            </a:r>
            <a:r>
              <a:rPr lang="en-US" altLang="zh-CN" sz="2400">
                <a:latin typeface="Times New Roman" pitchFamily="18" charset="0"/>
                <a:ea typeface="宋体" pitchFamily="2" charset="-122"/>
              </a:rPr>
              <a:t> </a:t>
            </a:r>
            <a:r>
              <a:rPr lang="en-US" altLang="zh-CN" i="1">
                <a:solidFill>
                  <a:srgbClr val="FE0802"/>
                </a:solidFill>
                <a:latin typeface="Times New Roman" pitchFamily="18" charset="0"/>
                <a:ea typeface="宋体" pitchFamily="2" charset="-122"/>
              </a:rPr>
              <a:t>final node.</a:t>
            </a:r>
          </a:p>
          <a:p>
            <a:pPr>
              <a:spcBef>
                <a:spcPct val="10000"/>
              </a:spcBef>
            </a:pPr>
            <a:r>
              <a:rPr lang="en-US" altLang="zh-CN" sz="3200" b="0">
                <a:solidFill>
                  <a:srgbClr val="000000"/>
                </a:solidFill>
                <a:latin typeface="Times New Roman" pitchFamily="18" charset="0"/>
                <a:ea typeface="宋体" pitchFamily="2" charset="-122"/>
              </a:rPr>
              <a:t>If a node have both predecessor and successor, it is called</a:t>
            </a:r>
            <a:r>
              <a:rPr lang="en-US" altLang="zh-CN" sz="2400">
                <a:latin typeface="Times New Roman" pitchFamily="18" charset="0"/>
                <a:ea typeface="宋体" pitchFamily="2" charset="-122"/>
              </a:rPr>
              <a:t> </a:t>
            </a:r>
            <a:r>
              <a:rPr lang="en-US" altLang="zh-CN" i="1">
                <a:solidFill>
                  <a:srgbClr val="FE0802"/>
                </a:solidFill>
                <a:latin typeface="Times New Roman" pitchFamily="18" charset="0"/>
                <a:ea typeface="宋体" pitchFamily="2" charset="-122"/>
              </a:rPr>
              <a:t>internal node</a:t>
            </a:r>
            <a:r>
              <a:rPr lang="en-US" altLang="zh-CN" sz="2400">
                <a:latin typeface="Times New Roman" pitchFamily="18"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3">
                                            <p:bg/>
                                          </p:spTgt>
                                        </p:tgtEl>
                                        <p:attrNameLst>
                                          <p:attrName>style.visibility</p:attrName>
                                        </p:attrNameLst>
                                      </p:cBhvr>
                                      <p:to>
                                        <p:strVal val="visible"/>
                                      </p:to>
                                    </p:set>
                                    <p:animEffect transition="in" filter="blinds(horizontal)">
                                      <p:cBhvr>
                                        <p:cTn id="7" dur="500"/>
                                        <p:tgtEl>
                                          <p:spTgt spid="20480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12" dur="500"/>
                                        <p:tgtEl>
                                          <p:spTgt spid="204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7" dur="500"/>
                                        <p:tgtEl>
                                          <p:spTgt spid="204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22" dur="500"/>
                                        <p:tgtEl>
                                          <p:spTgt spid="2048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blinds(horizontal)">
                                      <p:cBhvr>
                                        <p:cTn id="27" dur="500"/>
                                        <p:tgtEl>
                                          <p:spTgt spid="2048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32" dur="5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50" name="Group 2"/>
          <p:cNvGrpSpPr>
            <a:grpSpLocks/>
          </p:cNvGrpSpPr>
          <p:nvPr/>
        </p:nvGrpSpPr>
        <p:grpSpPr bwMode="auto">
          <a:xfrm>
            <a:off x="827088" y="5661025"/>
            <a:ext cx="6842125" cy="431800"/>
            <a:chOff x="521" y="3566"/>
            <a:chExt cx="4310" cy="272"/>
          </a:xfrm>
        </p:grpSpPr>
        <p:sp>
          <p:nvSpPr>
            <p:cNvPr id="206851" name="Oval 3"/>
            <p:cNvSpPr>
              <a:spLocks noChangeArrowheads="1"/>
            </p:cNvSpPr>
            <p:nvPr/>
          </p:nvSpPr>
          <p:spPr bwMode="auto">
            <a:xfrm>
              <a:off x="521"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1</a:t>
              </a:r>
            </a:p>
          </p:txBody>
        </p:sp>
        <p:sp>
          <p:nvSpPr>
            <p:cNvPr id="206852" name="Oval 4"/>
            <p:cNvSpPr>
              <a:spLocks noChangeArrowheads="1"/>
            </p:cNvSpPr>
            <p:nvPr/>
          </p:nvSpPr>
          <p:spPr bwMode="auto">
            <a:xfrm>
              <a:off x="1111"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8</a:t>
              </a:r>
            </a:p>
          </p:txBody>
        </p:sp>
        <p:sp>
          <p:nvSpPr>
            <p:cNvPr id="206853" name="Oval 5"/>
            <p:cNvSpPr>
              <a:spLocks noChangeArrowheads="1"/>
            </p:cNvSpPr>
            <p:nvPr/>
          </p:nvSpPr>
          <p:spPr bwMode="auto">
            <a:xfrm>
              <a:off x="1791"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34</a:t>
              </a:r>
            </a:p>
          </p:txBody>
        </p:sp>
        <p:sp>
          <p:nvSpPr>
            <p:cNvPr id="206854" name="Oval 6"/>
            <p:cNvSpPr>
              <a:spLocks noChangeArrowheads="1"/>
            </p:cNvSpPr>
            <p:nvPr/>
          </p:nvSpPr>
          <p:spPr bwMode="auto">
            <a:xfrm>
              <a:off x="2517"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20</a:t>
              </a:r>
            </a:p>
          </p:txBody>
        </p:sp>
        <p:sp>
          <p:nvSpPr>
            <p:cNvPr id="206855" name="Oval 7"/>
            <p:cNvSpPr>
              <a:spLocks noChangeArrowheads="1"/>
            </p:cNvSpPr>
            <p:nvPr/>
          </p:nvSpPr>
          <p:spPr bwMode="auto">
            <a:xfrm>
              <a:off x="3152"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12</a:t>
              </a:r>
            </a:p>
          </p:txBody>
        </p:sp>
        <p:sp>
          <p:nvSpPr>
            <p:cNvPr id="206856" name="Oval 8"/>
            <p:cNvSpPr>
              <a:spLocks noChangeArrowheads="1"/>
            </p:cNvSpPr>
            <p:nvPr/>
          </p:nvSpPr>
          <p:spPr bwMode="auto">
            <a:xfrm>
              <a:off x="3787"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26</a:t>
              </a:r>
            </a:p>
          </p:txBody>
        </p:sp>
        <p:sp>
          <p:nvSpPr>
            <p:cNvPr id="206857" name="Oval 9"/>
            <p:cNvSpPr>
              <a:spLocks noChangeArrowheads="1"/>
            </p:cNvSpPr>
            <p:nvPr/>
          </p:nvSpPr>
          <p:spPr bwMode="auto">
            <a:xfrm>
              <a:off x="4558" y="3566"/>
              <a:ext cx="273" cy="27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rPr>
                <a:t>5</a:t>
              </a:r>
            </a:p>
          </p:txBody>
        </p:sp>
        <p:sp>
          <p:nvSpPr>
            <p:cNvPr id="206858" name="Line 10"/>
            <p:cNvSpPr>
              <a:spLocks noChangeShapeType="1"/>
            </p:cNvSpPr>
            <p:nvPr/>
          </p:nvSpPr>
          <p:spPr bwMode="auto">
            <a:xfrm>
              <a:off x="839" y="3702"/>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9" name="Line 11"/>
            <p:cNvSpPr>
              <a:spLocks noChangeShapeType="1"/>
            </p:cNvSpPr>
            <p:nvPr/>
          </p:nvSpPr>
          <p:spPr bwMode="auto">
            <a:xfrm>
              <a:off x="1383" y="3702"/>
              <a:ext cx="3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0" name="Line 12"/>
            <p:cNvSpPr>
              <a:spLocks noChangeShapeType="1"/>
            </p:cNvSpPr>
            <p:nvPr/>
          </p:nvSpPr>
          <p:spPr bwMode="auto">
            <a:xfrm>
              <a:off x="2109" y="3702"/>
              <a:ext cx="3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1" name="Line 13"/>
            <p:cNvSpPr>
              <a:spLocks noChangeShapeType="1"/>
            </p:cNvSpPr>
            <p:nvPr/>
          </p:nvSpPr>
          <p:spPr bwMode="auto">
            <a:xfrm>
              <a:off x="2834" y="3702"/>
              <a:ext cx="31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2" name="Line 14"/>
            <p:cNvSpPr>
              <a:spLocks noChangeShapeType="1"/>
            </p:cNvSpPr>
            <p:nvPr/>
          </p:nvSpPr>
          <p:spPr bwMode="auto">
            <a:xfrm>
              <a:off x="3424" y="3702"/>
              <a:ext cx="3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3" name="Line 15"/>
            <p:cNvSpPr>
              <a:spLocks noChangeShapeType="1"/>
            </p:cNvSpPr>
            <p:nvPr/>
          </p:nvSpPr>
          <p:spPr bwMode="auto">
            <a:xfrm>
              <a:off x="4104" y="3702"/>
              <a:ext cx="3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864" name="Rectangle 16"/>
          <p:cNvSpPr>
            <a:spLocks noGrp="1" noChangeArrowheads="1"/>
          </p:cNvSpPr>
          <p:nvPr>
            <p:ph type="title"/>
          </p:nvPr>
        </p:nvSpPr>
        <p:spPr>
          <a:xfrm>
            <a:off x="0" y="0"/>
            <a:ext cx="7246938" cy="884238"/>
          </a:xfrm>
        </p:spPr>
        <p:txBody>
          <a:bodyPr/>
          <a:lstStyle/>
          <a:p>
            <a:r>
              <a:rPr lang="en-US" altLang="zh-CN" sz="2800">
                <a:ea typeface="宋体" pitchFamily="2" charset="-122"/>
              </a:rPr>
              <a:t>Graph Represent of logical Structure</a:t>
            </a:r>
          </a:p>
        </p:txBody>
      </p:sp>
      <p:sp>
        <p:nvSpPr>
          <p:cNvPr id="206865" name="Rectangle 17"/>
          <p:cNvSpPr>
            <a:spLocks noGrp="1" noChangeArrowheads="1"/>
          </p:cNvSpPr>
          <p:nvPr>
            <p:ph type="body" idx="1"/>
          </p:nvPr>
        </p:nvSpPr>
        <p:spPr>
          <a:xfrm>
            <a:off x="395288" y="1577975"/>
            <a:ext cx="8229600" cy="4152900"/>
          </a:xfrm>
        </p:spPr>
        <p:txBody>
          <a:bodyPr/>
          <a:lstStyle/>
          <a:p>
            <a:r>
              <a:rPr lang="en-US" altLang="zh-CN" sz="3200" b="0">
                <a:solidFill>
                  <a:srgbClr val="000000"/>
                </a:solidFill>
                <a:latin typeface="Times New Roman" pitchFamily="18" charset="0"/>
                <a:ea typeface="宋体" pitchFamily="2" charset="-122"/>
              </a:rPr>
              <a:t>The  logical structure can also be represented using graph. </a:t>
            </a:r>
          </a:p>
          <a:p>
            <a:r>
              <a:rPr lang="en-US" altLang="zh-CN" sz="3200" b="0">
                <a:solidFill>
                  <a:srgbClr val="000000"/>
                </a:solidFill>
                <a:latin typeface="Times New Roman" pitchFamily="18" charset="0"/>
                <a:ea typeface="宋体" pitchFamily="2" charset="-122"/>
              </a:rPr>
              <a:t>Every node in the graph represents a data element</a:t>
            </a:r>
          </a:p>
          <a:p>
            <a:r>
              <a:rPr lang="en-US" altLang="zh-CN" sz="3200" b="0">
                <a:solidFill>
                  <a:srgbClr val="000000"/>
                </a:solidFill>
                <a:latin typeface="Times New Roman" pitchFamily="18" charset="0"/>
                <a:ea typeface="宋体" pitchFamily="2" charset="-122"/>
              </a:rPr>
              <a:t>The line between two nodes represents the relationship of two nodes. The structure of “Student” can be represented as :</a:t>
            </a:r>
          </a:p>
          <a:p>
            <a:endParaRPr lang="en-US" altLang="zh-CN" sz="3200" b="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65">
                                            <p:txEl>
                                              <p:pRg st="0" end="0"/>
                                            </p:txEl>
                                          </p:spTgt>
                                        </p:tgtEl>
                                        <p:attrNameLst>
                                          <p:attrName>style.visibility</p:attrName>
                                        </p:attrNameLst>
                                      </p:cBhvr>
                                      <p:to>
                                        <p:strVal val="visible"/>
                                      </p:to>
                                    </p:set>
                                    <p:animEffect transition="in" filter="blinds(horizontal)">
                                      <p:cBhvr>
                                        <p:cTn id="7" dur="500"/>
                                        <p:tgtEl>
                                          <p:spTgt spid="2068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65">
                                            <p:txEl>
                                              <p:pRg st="1" end="1"/>
                                            </p:txEl>
                                          </p:spTgt>
                                        </p:tgtEl>
                                        <p:attrNameLst>
                                          <p:attrName>style.visibility</p:attrName>
                                        </p:attrNameLst>
                                      </p:cBhvr>
                                      <p:to>
                                        <p:strVal val="visible"/>
                                      </p:to>
                                    </p:set>
                                    <p:animEffect transition="in" filter="blinds(horizontal)">
                                      <p:cBhvr>
                                        <p:cTn id="12" dur="500"/>
                                        <p:tgtEl>
                                          <p:spTgt spid="2068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6865">
                                            <p:txEl>
                                              <p:pRg st="2" end="2"/>
                                            </p:txEl>
                                          </p:spTgt>
                                        </p:tgtEl>
                                        <p:attrNameLst>
                                          <p:attrName>style.visibility</p:attrName>
                                        </p:attrNameLst>
                                      </p:cBhvr>
                                      <p:to>
                                        <p:strVal val="visible"/>
                                      </p:to>
                                    </p:set>
                                    <p:animEffect transition="in" filter="blinds(horizontal)">
                                      <p:cBhvr>
                                        <p:cTn id="17" dur="500"/>
                                        <p:tgtEl>
                                          <p:spTgt spid="2068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12738" y="4062413"/>
            <a:ext cx="81248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1"/>
              </a:buClr>
              <a:buSzPct val="80000"/>
              <a:buFont typeface="Wingdings" pitchFamily="2" charset="2"/>
              <a:buNone/>
            </a:pPr>
            <a:r>
              <a:rPr kumimoji="1" lang="en-US" altLang="zh-CN" sz="2800" b="1">
                <a:latin typeface="Times New Roman" pitchFamily="18" charset="0"/>
              </a:rPr>
              <a:t>        </a:t>
            </a:r>
            <a:r>
              <a:rPr kumimoji="1" lang="zh-CN" altLang="en-US" sz="2800" b="1">
                <a:solidFill>
                  <a:srgbClr val="003300"/>
                </a:solidFill>
                <a:latin typeface="Times New Roman" pitchFamily="18" charset="0"/>
              </a:rPr>
              <a:t>数据结构在计算机中的</a:t>
            </a:r>
            <a:r>
              <a:rPr kumimoji="1" lang="zh-CN" altLang="en-US" sz="2800" b="1">
                <a:solidFill>
                  <a:srgbClr val="0000FF"/>
                </a:solidFill>
                <a:latin typeface="Times New Roman" pitchFamily="18" charset="0"/>
              </a:rPr>
              <a:t>表示（映象）</a:t>
            </a:r>
            <a:r>
              <a:rPr kumimoji="1" lang="zh-CN" altLang="en-US" sz="2800" b="1">
                <a:solidFill>
                  <a:srgbClr val="003300"/>
                </a:solidFill>
                <a:latin typeface="Times New Roman" pitchFamily="18" charset="0"/>
              </a:rPr>
              <a:t>称为数据的</a:t>
            </a:r>
            <a:r>
              <a:rPr kumimoji="1" lang="zh-CN" altLang="en-US" sz="2800" b="1">
                <a:solidFill>
                  <a:srgbClr val="FF0000"/>
                </a:solidFill>
                <a:latin typeface="Times New Roman" pitchFamily="18" charset="0"/>
              </a:rPr>
              <a:t>物理结构</a:t>
            </a:r>
            <a:r>
              <a:rPr kumimoji="1" lang="zh-CN" altLang="en-US" sz="2800" b="1">
                <a:latin typeface="Times New Roman" pitchFamily="18" charset="0"/>
              </a:rPr>
              <a:t>，</a:t>
            </a:r>
            <a:r>
              <a:rPr kumimoji="1" lang="zh-CN" altLang="en-US" sz="2800" b="1">
                <a:solidFill>
                  <a:srgbClr val="003300"/>
                </a:solidFill>
                <a:latin typeface="Times New Roman" pitchFamily="18" charset="0"/>
              </a:rPr>
              <a:t>又称为</a:t>
            </a:r>
            <a:r>
              <a:rPr kumimoji="1" lang="zh-CN" altLang="en-US" sz="2800" b="1">
                <a:solidFill>
                  <a:srgbClr val="FF0000"/>
                </a:solidFill>
                <a:latin typeface="Times New Roman" pitchFamily="18" charset="0"/>
              </a:rPr>
              <a:t>存储结构</a:t>
            </a:r>
            <a:r>
              <a:rPr kumimoji="1" lang="zh-CN" altLang="en-US" sz="2800" b="1">
                <a:latin typeface="Times New Roman" pitchFamily="18" charset="0"/>
              </a:rPr>
              <a:t>。</a:t>
            </a:r>
          </a:p>
        </p:txBody>
      </p:sp>
      <p:sp>
        <p:nvSpPr>
          <p:cNvPr id="83979" name="Rectangle 11"/>
          <p:cNvSpPr>
            <a:spLocks noChangeArrowheads="1"/>
          </p:cNvSpPr>
          <p:nvPr/>
        </p:nvSpPr>
        <p:spPr bwMode="auto">
          <a:xfrm>
            <a:off x="342900" y="1760538"/>
            <a:ext cx="79883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0000"/>
              </a:lnSpc>
            </a:pPr>
            <a:r>
              <a:rPr kumimoji="1" lang="en-US" altLang="zh-CN" sz="2800" b="1"/>
              <a:t>       </a:t>
            </a:r>
            <a:r>
              <a:rPr kumimoji="1" lang="zh-CN" altLang="en-US" sz="2800" b="1">
                <a:solidFill>
                  <a:srgbClr val="003300"/>
                </a:solidFill>
              </a:rPr>
              <a:t>上述数据结构的定义仅仅是对操作对象的一种数学描述，结构定义中的关系，描述的是元素之间的逻辑关系，因此又称为数据的</a:t>
            </a:r>
            <a:r>
              <a:rPr kumimoji="1" lang="zh-CN" altLang="en-US" sz="2800" b="1">
                <a:solidFill>
                  <a:srgbClr val="FF0000"/>
                </a:solidFill>
              </a:rPr>
              <a:t>逻辑结构</a:t>
            </a:r>
            <a:r>
              <a:rPr kumimoji="1" lang="zh-CN" altLang="en-US" b="1"/>
              <a:t>。</a:t>
            </a:r>
          </a:p>
        </p:txBody>
      </p:sp>
      <p:sp>
        <p:nvSpPr>
          <p:cNvPr id="83983" name="Text Box 15"/>
          <p:cNvSpPr txBox="1">
            <a:spLocks noChangeArrowheads="1"/>
          </p:cNvSpPr>
          <p:nvPr/>
        </p:nvSpPr>
        <p:spPr bwMode="auto">
          <a:xfrm>
            <a:off x="377825" y="204788"/>
            <a:ext cx="4891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逻辑结构和物理结构（</a:t>
            </a:r>
            <a:r>
              <a:rPr kumimoji="1" lang="en-US" altLang="zh-CN" sz="3200" b="1">
                <a:solidFill>
                  <a:schemeClr val="bg1"/>
                </a:solidFill>
                <a:latin typeface="宋体" pitchFamily="2" charset="-122"/>
              </a:rPr>
              <a:t>2</a:t>
            </a:r>
            <a:r>
              <a:rPr kumimoji="1" lang="zh-CN" altLang="en-US" sz="3200" b="1">
                <a:solidFill>
                  <a:schemeClr val="bg1"/>
                </a:solidFill>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 calcmode="lin" valueType="num">
                                      <p:cBhvr additive="base">
                                        <p:cTn id="7" dur="500" fill="hold"/>
                                        <p:tgtEl>
                                          <p:spTgt spid="83979"/>
                                        </p:tgtEl>
                                        <p:attrNameLst>
                                          <p:attrName>ppt_x</p:attrName>
                                        </p:attrNameLst>
                                      </p:cBhvr>
                                      <p:tavLst>
                                        <p:tav tm="0">
                                          <p:val>
                                            <p:strVal val="0-#ppt_w/2"/>
                                          </p:val>
                                        </p:tav>
                                        <p:tav tm="100000">
                                          <p:val>
                                            <p:strVal val="#ppt_x"/>
                                          </p:val>
                                        </p:tav>
                                      </p:tavLst>
                                    </p:anim>
                                    <p:anim calcmode="lin" valueType="num">
                                      <p:cBhvr additive="base">
                                        <p:cTn id="8" dur="500" fill="hold"/>
                                        <p:tgtEl>
                                          <p:spTgt spid="839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0"/>
                                        </p:tgtEl>
                                        <p:attrNameLst>
                                          <p:attrName>style.visibility</p:attrName>
                                        </p:attrNameLst>
                                      </p:cBhvr>
                                      <p:to>
                                        <p:strVal val="visible"/>
                                      </p:to>
                                    </p:set>
                                    <p:anim calcmode="lin" valueType="num">
                                      <p:cBhvr additive="base">
                                        <p:cTn id="13" dur="500" fill="hold"/>
                                        <p:tgtEl>
                                          <p:spTgt spid="83970"/>
                                        </p:tgtEl>
                                        <p:attrNameLst>
                                          <p:attrName>ppt_x</p:attrName>
                                        </p:attrNameLst>
                                      </p:cBhvr>
                                      <p:tavLst>
                                        <p:tav tm="0">
                                          <p:val>
                                            <p:strVal val="#ppt_x"/>
                                          </p:val>
                                        </p:tav>
                                        <p:tav tm="100000">
                                          <p:val>
                                            <p:strVal val="#ppt_x"/>
                                          </p:val>
                                        </p:tav>
                                      </p:tavLst>
                                    </p:anim>
                                    <p:anim calcmode="lin" valueType="num">
                                      <p:cBhvr additive="base">
                                        <p:cTn id="14"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215900" y="1611313"/>
            <a:ext cx="2773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数据的</a:t>
            </a:r>
            <a:r>
              <a:rPr kumimoji="1" lang="zh-CN" altLang="en-US" sz="2800" b="1">
                <a:solidFill>
                  <a:srgbClr val="FF0000"/>
                </a:solidFill>
                <a:latin typeface="Times New Roman" pitchFamily="18" charset="0"/>
              </a:rPr>
              <a:t>存储结构</a:t>
            </a:r>
            <a:r>
              <a:rPr kumimoji="1" lang="zh-CN" altLang="en-US" sz="2800" b="1">
                <a:latin typeface="Times New Roman" pitchFamily="18" charset="0"/>
              </a:rPr>
              <a:t> </a:t>
            </a:r>
          </a:p>
        </p:txBody>
      </p:sp>
      <p:sp>
        <p:nvSpPr>
          <p:cNvPr id="126979" name="Text Box 3"/>
          <p:cNvSpPr txBox="1">
            <a:spLocks noChangeArrowheads="1"/>
          </p:cNvSpPr>
          <p:nvPr/>
        </p:nvSpPr>
        <p:spPr bwMode="auto">
          <a:xfrm>
            <a:off x="192088" y="2581275"/>
            <a:ext cx="7924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latin typeface="Times New Roman" pitchFamily="18" charset="0"/>
              </a:rPr>
              <a:t>—— </a:t>
            </a:r>
            <a:r>
              <a:rPr kumimoji="1" lang="zh-CN" altLang="en-US" sz="2800" b="1">
                <a:solidFill>
                  <a:srgbClr val="333399"/>
                </a:solidFill>
                <a:latin typeface="Times New Roman" pitchFamily="18" charset="0"/>
              </a:rPr>
              <a:t>逻辑结构在存储器中的映象</a:t>
            </a:r>
            <a:endParaRPr kumimoji="1" lang="zh-CN" altLang="en-US" sz="2800" b="1">
              <a:latin typeface="Times New Roman" pitchFamily="18" charset="0"/>
            </a:endParaRPr>
          </a:p>
        </p:txBody>
      </p:sp>
      <p:sp>
        <p:nvSpPr>
          <p:cNvPr id="126980" name="Text Box 4"/>
          <p:cNvSpPr txBox="1">
            <a:spLocks noChangeArrowheads="1"/>
          </p:cNvSpPr>
          <p:nvPr/>
        </p:nvSpPr>
        <p:spPr bwMode="auto">
          <a:xfrm>
            <a:off x="385763" y="3676650"/>
            <a:ext cx="8758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rPr>
              <a:t>“</a:t>
            </a:r>
            <a:r>
              <a:rPr kumimoji="1" lang="zh-CN" altLang="en-US" sz="2800" b="1">
                <a:solidFill>
                  <a:srgbClr val="000000"/>
                </a:solidFill>
                <a:latin typeface="Times New Roman" pitchFamily="18" charset="0"/>
              </a:rPr>
              <a:t>数据元素”的映象？</a:t>
            </a:r>
            <a:r>
              <a:rPr kumimoji="1" lang="en-US" altLang="zh-CN" sz="2800" b="1">
                <a:solidFill>
                  <a:srgbClr val="000000"/>
                </a:solidFill>
                <a:latin typeface="Times New Roman" pitchFamily="18" charset="0"/>
              </a:rPr>
              <a:t>(</a:t>
            </a:r>
            <a:r>
              <a:rPr lang="en-US" altLang="zh-CN" sz="3200">
                <a:solidFill>
                  <a:srgbClr val="000000"/>
                </a:solidFill>
                <a:latin typeface="Times New Roman" pitchFamily="18" charset="0"/>
              </a:rPr>
              <a:t>The mapping of </a:t>
            </a:r>
            <a:r>
              <a:rPr lang="en-US" altLang="zh-CN" sz="3200">
                <a:solidFill>
                  <a:srgbClr val="993366"/>
                </a:solidFill>
                <a:latin typeface="Times New Roman" pitchFamily="18" charset="0"/>
              </a:rPr>
              <a:t>data element</a:t>
            </a:r>
            <a:r>
              <a:rPr kumimoji="1" lang="en-US" altLang="zh-CN" sz="2800" b="1">
                <a:solidFill>
                  <a:srgbClr val="000000"/>
                </a:solidFill>
                <a:latin typeface="Times New Roman" pitchFamily="18" charset="0"/>
              </a:rPr>
              <a:t>)</a:t>
            </a:r>
          </a:p>
        </p:txBody>
      </p:sp>
      <p:sp>
        <p:nvSpPr>
          <p:cNvPr id="126981" name="Text Box 5"/>
          <p:cNvSpPr txBox="1">
            <a:spLocks noChangeArrowheads="1"/>
          </p:cNvSpPr>
          <p:nvPr/>
        </p:nvSpPr>
        <p:spPr bwMode="auto">
          <a:xfrm>
            <a:off x="404813" y="4711700"/>
            <a:ext cx="7896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rPr>
              <a:t>“</a:t>
            </a:r>
            <a:r>
              <a:rPr kumimoji="1" lang="zh-CN" altLang="en-US" sz="2800" b="1">
                <a:solidFill>
                  <a:srgbClr val="000000"/>
                </a:solidFill>
                <a:latin typeface="Times New Roman" pitchFamily="18" charset="0"/>
              </a:rPr>
              <a:t>关系”的映象？</a:t>
            </a:r>
            <a:r>
              <a:rPr kumimoji="1" lang="en-US" altLang="zh-CN" sz="2800" b="1">
                <a:solidFill>
                  <a:srgbClr val="000000"/>
                </a:solidFill>
                <a:latin typeface="Times New Roman" pitchFamily="18" charset="0"/>
              </a:rPr>
              <a:t>(</a:t>
            </a:r>
            <a:r>
              <a:rPr lang="en-US" altLang="zh-CN" sz="3200">
                <a:solidFill>
                  <a:srgbClr val="000000"/>
                </a:solidFill>
                <a:latin typeface="Times New Roman" pitchFamily="18" charset="0"/>
              </a:rPr>
              <a:t>The mapping of </a:t>
            </a:r>
            <a:r>
              <a:rPr lang="en-US" altLang="zh-CN" sz="3200">
                <a:solidFill>
                  <a:srgbClr val="993366"/>
                </a:solidFill>
                <a:latin typeface="Times New Roman" pitchFamily="18" charset="0"/>
              </a:rPr>
              <a:t>relationship</a:t>
            </a:r>
            <a:r>
              <a:rPr kumimoji="1" lang="en-US" altLang="zh-CN" sz="2800" b="1">
                <a:solidFill>
                  <a:srgbClr val="000000"/>
                </a:solidFill>
                <a:latin typeface="Times New Roman" pitchFamily="18" charset="0"/>
              </a:rPr>
              <a:t>)</a:t>
            </a:r>
          </a:p>
        </p:txBody>
      </p:sp>
      <p:sp>
        <p:nvSpPr>
          <p:cNvPr id="126982" name="Text Box 6"/>
          <p:cNvSpPr txBox="1">
            <a:spLocks noChangeArrowheads="1"/>
          </p:cNvSpPr>
          <p:nvPr/>
        </p:nvSpPr>
        <p:spPr bwMode="auto">
          <a:xfrm>
            <a:off x="377825" y="204788"/>
            <a:ext cx="4891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存储结构</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slide(fromRight)">
                                      <p:cBhvr>
                                        <p:cTn id="7" dur="500"/>
                                        <p:tgtEl>
                                          <p:spTgt spid="126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79"/>
                                        </p:tgtEl>
                                        <p:attrNameLst>
                                          <p:attrName>style.visibility</p:attrName>
                                        </p:attrNameLst>
                                      </p:cBhvr>
                                      <p:to>
                                        <p:strVal val="visible"/>
                                      </p:to>
                                    </p:set>
                                    <p:animEffect transition="in" filter="wipe(left)">
                                      <p:cBhvr>
                                        <p:cTn id="12" dur="500"/>
                                        <p:tgtEl>
                                          <p:spTgt spid="126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80"/>
                                        </p:tgtEl>
                                        <p:attrNameLst>
                                          <p:attrName>style.visibility</p:attrName>
                                        </p:attrNameLst>
                                      </p:cBhvr>
                                      <p:to>
                                        <p:strVal val="visible"/>
                                      </p:to>
                                    </p:set>
                                    <p:animEffect transition="in" filter="wipe(left)">
                                      <p:cBhvr>
                                        <p:cTn id="17" dur="500"/>
                                        <p:tgtEl>
                                          <p:spTgt spid="126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Effect transition="in" filter="wipe(left)">
                                      <p:cBhvr>
                                        <p:cTn id="2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autoUpdateAnimBg="0"/>
      <p:bldP spid="126980" grpId="0" autoUpdateAnimBg="0"/>
      <p:bldP spid="12698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579438" y="179388"/>
            <a:ext cx="3856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bg1"/>
                </a:solidFill>
                <a:latin typeface="宋体" pitchFamily="2" charset="-122"/>
              </a:rPr>
              <a:t>数据元素的映象方法</a:t>
            </a:r>
          </a:p>
        </p:txBody>
      </p:sp>
      <p:sp>
        <p:nvSpPr>
          <p:cNvPr id="128003" name="Text Box 3"/>
          <p:cNvSpPr txBox="1">
            <a:spLocks noChangeArrowheads="1"/>
          </p:cNvSpPr>
          <p:nvPr/>
        </p:nvSpPr>
        <p:spPr bwMode="auto">
          <a:xfrm>
            <a:off x="755650" y="2151063"/>
            <a:ext cx="856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Times New Roman" pitchFamily="18" charset="0"/>
              </a:rPr>
              <a:t>用二进制位</a:t>
            </a:r>
            <a:r>
              <a:rPr kumimoji="1" lang="en-US" altLang="zh-CN" sz="2800" b="1">
                <a:solidFill>
                  <a:srgbClr val="000000"/>
                </a:solidFill>
                <a:latin typeface="Times New Roman" pitchFamily="18" charset="0"/>
              </a:rPr>
              <a:t>(</a:t>
            </a:r>
            <a:r>
              <a:rPr lang="en-US" altLang="zh-CN" sz="2800">
                <a:solidFill>
                  <a:srgbClr val="000000"/>
                </a:solidFill>
                <a:latin typeface="Times New Roman" pitchFamily="18" charset="0"/>
              </a:rPr>
              <a:t>binary bits</a:t>
            </a:r>
            <a:r>
              <a:rPr kumimoji="1" lang="en-US" altLang="zh-CN" sz="2800" b="1">
                <a:solidFill>
                  <a:srgbClr val="000000"/>
                </a:solidFill>
                <a:latin typeface="Times New Roman" pitchFamily="18" charset="0"/>
              </a:rPr>
              <a:t>)</a:t>
            </a:r>
            <a:r>
              <a:rPr kumimoji="1" lang="zh-CN" altLang="en-US" sz="2800" b="1">
                <a:solidFill>
                  <a:srgbClr val="000000"/>
                </a:solidFill>
                <a:latin typeface="Times New Roman" pitchFamily="18" charset="0"/>
              </a:rPr>
              <a:t>的位串表示数据元素</a:t>
            </a:r>
          </a:p>
        </p:txBody>
      </p:sp>
      <p:sp>
        <p:nvSpPr>
          <p:cNvPr id="128004" name="Text Box 4"/>
          <p:cNvSpPr txBox="1">
            <a:spLocks noChangeArrowheads="1"/>
          </p:cNvSpPr>
          <p:nvPr/>
        </p:nvSpPr>
        <p:spPr bwMode="auto">
          <a:xfrm>
            <a:off x="1690688" y="3179763"/>
            <a:ext cx="516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rPr>
              <a:t>(321)</a:t>
            </a:r>
            <a:r>
              <a:rPr kumimoji="1" lang="en-US" altLang="zh-CN" sz="2800" b="1" baseline="-25000">
                <a:solidFill>
                  <a:srgbClr val="000000"/>
                </a:solidFill>
                <a:latin typeface="Times New Roman" pitchFamily="18" charset="0"/>
              </a:rPr>
              <a:t>10</a:t>
            </a:r>
            <a:r>
              <a:rPr kumimoji="1" lang="en-US" altLang="zh-CN" sz="2800" b="1">
                <a:solidFill>
                  <a:srgbClr val="000000"/>
                </a:solidFill>
                <a:latin typeface="Times New Roman" pitchFamily="18" charset="0"/>
              </a:rPr>
              <a:t>  =  (501)</a:t>
            </a:r>
            <a:r>
              <a:rPr kumimoji="1" lang="en-US" altLang="zh-CN" sz="2800" b="1" baseline="-25000">
                <a:solidFill>
                  <a:srgbClr val="000000"/>
                </a:solidFill>
                <a:latin typeface="Times New Roman" pitchFamily="18" charset="0"/>
              </a:rPr>
              <a:t>8</a:t>
            </a:r>
            <a:r>
              <a:rPr kumimoji="1" lang="en-US" altLang="zh-CN" sz="2800" b="1">
                <a:solidFill>
                  <a:srgbClr val="000000"/>
                </a:solidFill>
                <a:latin typeface="Times New Roman" pitchFamily="18" charset="0"/>
              </a:rPr>
              <a:t>  =  (101000001)</a:t>
            </a:r>
            <a:r>
              <a:rPr kumimoji="1" lang="en-US" altLang="zh-CN" sz="2800" b="1" baseline="-25000">
                <a:solidFill>
                  <a:srgbClr val="000000"/>
                </a:solidFill>
                <a:latin typeface="Times New Roman" pitchFamily="18" charset="0"/>
              </a:rPr>
              <a:t>2</a:t>
            </a:r>
            <a:endParaRPr kumimoji="1" lang="en-US" altLang="zh-CN" sz="2800" b="1">
              <a:solidFill>
                <a:srgbClr val="000000"/>
              </a:solidFill>
              <a:latin typeface="Times New Roman" pitchFamily="18" charset="0"/>
            </a:endParaRPr>
          </a:p>
        </p:txBody>
      </p:sp>
      <p:sp>
        <p:nvSpPr>
          <p:cNvPr id="128005" name="Text Box 5"/>
          <p:cNvSpPr txBox="1">
            <a:spLocks noChangeArrowheads="1"/>
          </p:cNvSpPr>
          <p:nvPr/>
        </p:nvSpPr>
        <p:spPr bwMode="auto">
          <a:xfrm>
            <a:off x="1619250" y="3973513"/>
            <a:ext cx="4498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rPr>
              <a:t> A  =  (101)</a:t>
            </a:r>
            <a:r>
              <a:rPr kumimoji="1" lang="en-US" altLang="zh-CN" sz="2800" b="1" baseline="-25000">
                <a:solidFill>
                  <a:srgbClr val="000000"/>
                </a:solidFill>
                <a:latin typeface="Times New Roman" pitchFamily="18" charset="0"/>
              </a:rPr>
              <a:t>8</a:t>
            </a:r>
            <a:r>
              <a:rPr kumimoji="1" lang="en-US" altLang="zh-CN" sz="2800" b="1">
                <a:solidFill>
                  <a:srgbClr val="000000"/>
                </a:solidFill>
                <a:latin typeface="Times New Roman" pitchFamily="18" charset="0"/>
              </a:rPr>
              <a:t>  =  (001000001)</a:t>
            </a:r>
            <a:r>
              <a:rPr kumimoji="1" lang="en-US" altLang="zh-CN" sz="2800" b="1" baseline="-25000">
                <a:solidFill>
                  <a:srgbClr val="000000"/>
                </a:solidFill>
                <a:latin typeface="Times New Roman" pitchFamily="18" charset="0"/>
              </a:rPr>
              <a:t>2</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8003"/>
                                        </p:tgtEl>
                                        <p:attrNameLst>
                                          <p:attrName>style.visibility</p:attrName>
                                        </p:attrNameLst>
                                      </p:cBhvr>
                                      <p:to>
                                        <p:strVal val="visible"/>
                                      </p:to>
                                    </p:set>
                                    <p:anim calcmode="lin" valueType="num">
                                      <p:cBhvr additive="base">
                                        <p:cTn id="11" dur="500" fill="hold"/>
                                        <p:tgtEl>
                                          <p:spTgt spid="128003"/>
                                        </p:tgtEl>
                                        <p:attrNameLst>
                                          <p:attrName>ppt_x</p:attrName>
                                        </p:attrNameLst>
                                      </p:cBhvr>
                                      <p:tavLst>
                                        <p:tav tm="0">
                                          <p:val>
                                            <p:strVal val="#ppt_x"/>
                                          </p:val>
                                        </p:tav>
                                        <p:tav tm="100000">
                                          <p:val>
                                            <p:strVal val="#ppt_x"/>
                                          </p:val>
                                        </p:tav>
                                      </p:tavLst>
                                    </p:anim>
                                    <p:anim calcmode="lin" valueType="num">
                                      <p:cBhvr additive="base">
                                        <p:cTn id="12" dur="500" fill="hold"/>
                                        <p:tgtEl>
                                          <p:spTgt spid="12800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4"/>
                                        </p:tgtEl>
                                        <p:attrNameLst>
                                          <p:attrName>style.visibility</p:attrName>
                                        </p:attrNameLst>
                                      </p:cBhvr>
                                      <p:to>
                                        <p:strVal val="visible"/>
                                      </p:to>
                                    </p:set>
                                    <p:animEffect transition="in" filter="wipe(left)">
                                      <p:cBhvr>
                                        <p:cTn id="17" dur="500"/>
                                        <p:tgtEl>
                                          <p:spTgt spid="128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wipe(left)">
                                      <p:cBhvr>
                                        <p:cTn id="22"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autoUpdateAnimBg="0"/>
      <p:bldP spid="128004" grpId="0" autoUpdateAnimBg="0"/>
      <p:bldP spid="12800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498475" y="1363663"/>
            <a:ext cx="535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顺序映象</a:t>
            </a:r>
            <a:r>
              <a:rPr kumimoji="1" lang="en-US" altLang="zh-CN" sz="2800" b="1">
                <a:solidFill>
                  <a:srgbClr val="6600CC"/>
                </a:solidFill>
                <a:latin typeface="Times New Roman" pitchFamily="18" charset="0"/>
              </a:rPr>
              <a:t>(</a:t>
            </a:r>
            <a:r>
              <a:rPr lang="en-US" altLang="zh-CN" sz="2800">
                <a:solidFill>
                  <a:schemeClr val="hlink"/>
                </a:solidFill>
              </a:rPr>
              <a:t>Sequential mapping</a:t>
            </a:r>
            <a:r>
              <a:rPr kumimoji="1" lang="en-US" altLang="zh-CN" sz="2800" b="1">
                <a:solidFill>
                  <a:srgbClr val="6600CC"/>
                </a:solidFill>
                <a:latin typeface="Times New Roman" pitchFamily="18" charset="0"/>
              </a:rPr>
              <a:t>)</a:t>
            </a:r>
            <a:r>
              <a:rPr kumimoji="1" lang="zh-CN" altLang="en-US" sz="2800" b="1">
                <a:solidFill>
                  <a:srgbClr val="6600CC"/>
                </a:solidFill>
                <a:latin typeface="Times New Roman" pitchFamily="18" charset="0"/>
              </a:rPr>
              <a:t>：</a:t>
            </a:r>
          </a:p>
        </p:txBody>
      </p:sp>
      <p:sp>
        <p:nvSpPr>
          <p:cNvPr id="129029" name="Text Box 5"/>
          <p:cNvSpPr txBox="1">
            <a:spLocks noChangeArrowheads="1"/>
          </p:cNvSpPr>
          <p:nvPr/>
        </p:nvSpPr>
        <p:spPr bwMode="auto">
          <a:xfrm>
            <a:off x="1006475" y="19764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itchFamily="18" charset="0"/>
              </a:rPr>
              <a:t>以相对的存储位置表示后继关系</a:t>
            </a:r>
          </a:p>
        </p:txBody>
      </p:sp>
      <p:sp>
        <p:nvSpPr>
          <p:cNvPr id="129030" name="Text Box 6"/>
          <p:cNvSpPr txBox="1">
            <a:spLocks noChangeArrowheads="1"/>
          </p:cNvSpPr>
          <p:nvPr/>
        </p:nvSpPr>
        <p:spPr bwMode="auto">
          <a:xfrm>
            <a:off x="557213" y="2555875"/>
            <a:ext cx="793591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000000"/>
                </a:solidFill>
                <a:latin typeface="Times New Roman" pitchFamily="18" charset="0"/>
              </a:rPr>
              <a:t>例如：</a:t>
            </a:r>
            <a:r>
              <a:rPr kumimoji="1" lang="zh-CN" altLang="en-US" sz="2800">
                <a:solidFill>
                  <a:srgbClr val="000000"/>
                </a:solidFill>
                <a:latin typeface="Times New Roman" pitchFamily="18" charset="0"/>
              </a:rPr>
              <a:t>令 </a:t>
            </a:r>
            <a:r>
              <a:rPr kumimoji="1" lang="en-US" altLang="zh-CN" sz="2800">
                <a:solidFill>
                  <a:srgbClr val="000000"/>
                </a:solidFill>
                <a:latin typeface="Times New Roman" pitchFamily="18" charset="0"/>
              </a:rPr>
              <a:t>y </a:t>
            </a:r>
            <a:r>
              <a:rPr kumimoji="1" lang="zh-CN" altLang="en-US" sz="2800">
                <a:solidFill>
                  <a:srgbClr val="000000"/>
                </a:solidFill>
                <a:latin typeface="Times New Roman" pitchFamily="18" charset="0"/>
              </a:rPr>
              <a:t>的存储位置和 </a:t>
            </a:r>
            <a:r>
              <a:rPr kumimoji="1" lang="en-US" altLang="zh-CN" sz="2800">
                <a:solidFill>
                  <a:srgbClr val="000000"/>
                </a:solidFill>
                <a:latin typeface="Times New Roman" pitchFamily="18" charset="0"/>
              </a:rPr>
              <a:t>x </a:t>
            </a:r>
            <a:r>
              <a:rPr kumimoji="1" lang="zh-CN" altLang="en-US" sz="2800">
                <a:solidFill>
                  <a:srgbClr val="000000"/>
                </a:solidFill>
                <a:latin typeface="Times New Roman" pitchFamily="18" charset="0"/>
              </a:rPr>
              <a:t>的存储位置之间差一个常量 </a:t>
            </a:r>
            <a:r>
              <a:rPr kumimoji="1" lang="en-US" altLang="zh-CN" sz="2800">
                <a:solidFill>
                  <a:srgbClr val="000000"/>
                </a:solidFill>
                <a:latin typeface="Times New Roman" pitchFamily="18" charset="0"/>
              </a:rPr>
              <a:t>C</a:t>
            </a:r>
          </a:p>
        </p:txBody>
      </p:sp>
      <p:sp>
        <p:nvSpPr>
          <p:cNvPr id="129031" name="Text Box 7"/>
          <p:cNvSpPr txBox="1">
            <a:spLocks noChangeArrowheads="1"/>
          </p:cNvSpPr>
          <p:nvPr/>
        </p:nvSpPr>
        <p:spPr bwMode="auto">
          <a:xfrm>
            <a:off x="571500" y="3702050"/>
            <a:ext cx="78755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solidFill>
                  <a:srgbClr val="000000"/>
                </a:solidFill>
                <a:latin typeface="Times New Roman" pitchFamily="18" charset="0"/>
              </a:rPr>
              <a:t>而 </a:t>
            </a:r>
            <a:r>
              <a:rPr kumimoji="1" lang="en-US" altLang="zh-CN" sz="2800">
                <a:solidFill>
                  <a:srgbClr val="000000"/>
                </a:solidFill>
                <a:latin typeface="Times New Roman" pitchFamily="18" charset="0"/>
              </a:rPr>
              <a:t>C </a:t>
            </a:r>
            <a:r>
              <a:rPr kumimoji="1" lang="zh-CN" altLang="en-US" sz="2800">
                <a:solidFill>
                  <a:srgbClr val="000000"/>
                </a:solidFill>
                <a:latin typeface="Times New Roman" pitchFamily="18" charset="0"/>
              </a:rPr>
              <a:t>是一个隐含值，</a:t>
            </a:r>
            <a:r>
              <a:rPr kumimoji="1" lang="zh-CN" altLang="en-US" sz="2800" b="1">
                <a:solidFill>
                  <a:srgbClr val="FF0000"/>
                </a:solidFill>
                <a:latin typeface="Times New Roman" pitchFamily="18" charset="0"/>
              </a:rPr>
              <a:t>整个存储结构中只含数据元素本身的信息</a:t>
            </a:r>
          </a:p>
        </p:txBody>
      </p:sp>
      <p:grpSp>
        <p:nvGrpSpPr>
          <p:cNvPr id="129040" name="Group 16"/>
          <p:cNvGrpSpPr>
            <a:grpSpLocks/>
          </p:cNvGrpSpPr>
          <p:nvPr/>
        </p:nvGrpSpPr>
        <p:grpSpPr bwMode="auto">
          <a:xfrm>
            <a:off x="4702175" y="5141913"/>
            <a:ext cx="2971800" cy="823912"/>
            <a:chOff x="1776" y="3561"/>
            <a:chExt cx="1872" cy="519"/>
          </a:xfrm>
        </p:grpSpPr>
        <p:sp>
          <p:nvSpPr>
            <p:cNvPr id="129041" name="Text Box 17"/>
            <p:cNvSpPr txBox="1">
              <a:spLocks noChangeArrowheads="1"/>
            </p:cNvSpPr>
            <p:nvPr/>
          </p:nvSpPr>
          <p:spPr bwMode="auto">
            <a:xfrm>
              <a:off x="1852" y="3561"/>
              <a:ext cx="146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a:latin typeface="楷体_GB2312" pitchFamily="49" charset="-122"/>
                  <a:ea typeface="楷体_GB2312" pitchFamily="49" charset="-122"/>
                </a:rPr>
                <a:t> </a:t>
              </a:r>
              <a:r>
                <a:rPr kumimoji="1" lang="en-US" altLang="zh-CN" sz="4800">
                  <a:solidFill>
                    <a:srgbClr val="000000"/>
                  </a:solidFill>
                  <a:latin typeface="楷体_GB2312" pitchFamily="49" charset="-122"/>
                  <a:ea typeface="楷体_GB2312" pitchFamily="49" charset="-122"/>
                </a:rPr>
                <a:t>x    y</a:t>
              </a:r>
              <a:endParaRPr kumimoji="1" lang="en-US" altLang="zh-CN" sz="2400">
                <a:solidFill>
                  <a:srgbClr val="000000"/>
                </a:solidFill>
                <a:latin typeface="楷体_GB2312" pitchFamily="49" charset="-122"/>
                <a:ea typeface="楷体_GB2312" pitchFamily="49" charset="-122"/>
              </a:endParaRPr>
            </a:p>
          </p:txBody>
        </p:sp>
        <p:sp>
          <p:nvSpPr>
            <p:cNvPr id="129042" name="Line 18"/>
            <p:cNvSpPr>
              <a:spLocks noChangeShapeType="1"/>
            </p:cNvSpPr>
            <p:nvPr/>
          </p:nvSpPr>
          <p:spPr bwMode="auto">
            <a:xfrm flipV="1">
              <a:off x="1776" y="3648"/>
              <a:ext cx="187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Line 19"/>
            <p:cNvSpPr>
              <a:spLocks noChangeShapeType="1"/>
            </p:cNvSpPr>
            <p:nvPr/>
          </p:nvSpPr>
          <p:spPr bwMode="auto">
            <a:xfrm>
              <a:off x="1824" y="4080"/>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4" name="Line 20"/>
            <p:cNvSpPr>
              <a:spLocks noChangeShapeType="1"/>
            </p:cNvSpPr>
            <p:nvPr/>
          </p:nvSpPr>
          <p:spPr bwMode="auto">
            <a:xfrm>
              <a:off x="1968"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21"/>
            <p:cNvSpPr>
              <a:spLocks noChangeShapeType="1"/>
            </p:cNvSpPr>
            <p:nvPr/>
          </p:nvSpPr>
          <p:spPr bwMode="auto">
            <a:xfrm>
              <a:off x="2928"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22"/>
            <p:cNvSpPr>
              <a:spLocks noChangeShapeType="1"/>
            </p:cNvSpPr>
            <p:nvPr/>
          </p:nvSpPr>
          <p:spPr bwMode="auto">
            <a:xfrm>
              <a:off x="3360"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7" name="Line 23"/>
            <p:cNvSpPr>
              <a:spLocks noChangeShapeType="1"/>
            </p:cNvSpPr>
            <p:nvPr/>
          </p:nvSpPr>
          <p:spPr bwMode="auto">
            <a:xfrm>
              <a:off x="2400" y="3648"/>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48" name="Text Box 24"/>
          <p:cNvSpPr txBox="1">
            <a:spLocks noChangeArrowheads="1"/>
          </p:cNvSpPr>
          <p:nvPr/>
        </p:nvSpPr>
        <p:spPr bwMode="auto">
          <a:xfrm>
            <a:off x="579438" y="179388"/>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bg1"/>
                </a:solidFill>
                <a:latin typeface="宋体" pitchFamily="2" charset="-122"/>
              </a:rPr>
              <a:t>关系的映象方法</a:t>
            </a:r>
          </a:p>
        </p:txBody>
      </p:sp>
      <p:grpSp>
        <p:nvGrpSpPr>
          <p:cNvPr id="129049" name="Group 25"/>
          <p:cNvGrpSpPr>
            <a:grpSpLocks/>
          </p:cNvGrpSpPr>
          <p:nvPr/>
        </p:nvGrpSpPr>
        <p:grpSpPr bwMode="auto">
          <a:xfrm>
            <a:off x="1090613" y="5080000"/>
            <a:ext cx="2971800" cy="893763"/>
            <a:chOff x="2925" y="2614"/>
            <a:chExt cx="1872" cy="563"/>
          </a:xfrm>
        </p:grpSpPr>
        <p:sp>
          <p:nvSpPr>
            <p:cNvPr id="129050" name="Text Box 26"/>
            <p:cNvSpPr txBox="1">
              <a:spLocks noChangeArrowheads="1"/>
            </p:cNvSpPr>
            <p:nvPr/>
          </p:nvSpPr>
          <p:spPr bwMode="auto">
            <a:xfrm>
              <a:off x="2971" y="2614"/>
              <a:ext cx="126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a:latin typeface="楷体_GB2312" pitchFamily="49" charset="-122"/>
                  <a:ea typeface="楷体_GB2312" pitchFamily="49" charset="-122"/>
                </a:rPr>
                <a:t>  </a:t>
              </a:r>
              <a:r>
                <a:rPr kumimoji="1" lang="en-US" altLang="zh-CN" sz="4800">
                  <a:solidFill>
                    <a:srgbClr val="000000"/>
                  </a:solidFill>
                  <a:latin typeface="Times New Roman" pitchFamily="18" charset="0"/>
                  <a:ea typeface="楷体_GB2312" pitchFamily="49" charset="-122"/>
                </a:rPr>
                <a:t>x</a:t>
              </a:r>
              <a:r>
                <a:rPr kumimoji="1" lang="en-US" altLang="zh-CN" sz="4800">
                  <a:latin typeface="Times New Roman" pitchFamily="18" charset="0"/>
                  <a:ea typeface="楷体_GB2312" pitchFamily="49" charset="-122"/>
                </a:rPr>
                <a:t>    </a:t>
              </a:r>
              <a:r>
                <a:rPr kumimoji="1" lang="en-US" altLang="zh-CN" sz="4800">
                  <a:solidFill>
                    <a:srgbClr val="000000"/>
                  </a:solidFill>
                  <a:latin typeface="Times New Roman" pitchFamily="18" charset="0"/>
                  <a:ea typeface="楷体_GB2312" pitchFamily="49" charset="-122"/>
                </a:rPr>
                <a:t>y</a:t>
              </a:r>
              <a:endParaRPr kumimoji="1" lang="en-US" altLang="zh-CN" sz="2400">
                <a:solidFill>
                  <a:srgbClr val="000000"/>
                </a:solidFill>
                <a:latin typeface="Times New Roman" pitchFamily="18" charset="0"/>
                <a:ea typeface="楷体_GB2312" pitchFamily="49" charset="-122"/>
              </a:endParaRPr>
            </a:p>
          </p:txBody>
        </p:sp>
        <p:sp>
          <p:nvSpPr>
            <p:cNvPr id="129051" name="Line 27"/>
            <p:cNvSpPr>
              <a:spLocks noChangeShapeType="1"/>
            </p:cNvSpPr>
            <p:nvPr/>
          </p:nvSpPr>
          <p:spPr bwMode="auto">
            <a:xfrm flipV="1">
              <a:off x="2925" y="2750"/>
              <a:ext cx="1872"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28"/>
            <p:cNvSpPr>
              <a:spLocks noChangeShapeType="1"/>
            </p:cNvSpPr>
            <p:nvPr/>
          </p:nvSpPr>
          <p:spPr bwMode="auto">
            <a:xfrm>
              <a:off x="2971" y="3159"/>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3" name="Line 29"/>
            <p:cNvSpPr>
              <a:spLocks noChangeShapeType="1"/>
            </p:cNvSpPr>
            <p:nvPr/>
          </p:nvSpPr>
          <p:spPr bwMode="auto">
            <a:xfrm>
              <a:off x="3061" y="2750"/>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30"/>
            <p:cNvSpPr>
              <a:spLocks noChangeShapeType="1"/>
            </p:cNvSpPr>
            <p:nvPr/>
          </p:nvSpPr>
          <p:spPr bwMode="auto">
            <a:xfrm flipH="1">
              <a:off x="3742" y="2750"/>
              <a:ext cx="0" cy="3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31"/>
            <p:cNvSpPr>
              <a:spLocks noChangeShapeType="1"/>
            </p:cNvSpPr>
            <p:nvPr/>
          </p:nvSpPr>
          <p:spPr bwMode="auto">
            <a:xfrm>
              <a:off x="4332" y="2750"/>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90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129028"/>
                                        </p:tgtEl>
                                        <p:attrNameLst>
                                          <p:attrName>style.visibility</p:attrName>
                                        </p:attrNameLst>
                                      </p:cBhvr>
                                      <p:to>
                                        <p:strVal val="visible"/>
                                      </p:to>
                                    </p:set>
                                    <p:animEffect transition="in" filter="slide(fromTop)">
                                      <p:cBhvr>
                                        <p:cTn id="11" dur="500"/>
                                        <p:tgtEl>
                                          <p:spTgt spid="1290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29029"/>
                                        </p:tgtEl>
                                        <p:attrNameLst>
                                          <p:attrName>style.visibility</p:attrName>
                                        </p:attrNameLst>
                                      </p:cBhvr>
                                      <p:to>
                                        <p:strVal val="visible"/>
                                      </p:to>
                                    </p:set>
                                    <p:animEffect transition="in" filter="barn(outHorizontal)">
                                      <p:cBhvr>
                                        <p:cTn id="16" dur="500"/>
                                        <p:tgtEl>
                                          <p:spTgt spid="1290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29030"/>
                                        </p:tgtEl>
                                        <p:attrNameLst>
                                          <p:attrName>style.visibility</p:attrName>
                                        </p:attrNameLst>
                                      </p:cBhvr>
                                      <p:to>
                                        <p:strVal val="visible"/>
                                      </p:to>
                                    </p:set>
                                    <p:animEffect transition="in" filter="blinds(vertical)">
                                      <p:cBhvr>
                                        <p:cTn id="21" dur="500"/>
                                        <p:tgtEl>
                                          <p:spTgt spid="1290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29031"/>
                                        </p:tgtEl>
                                        <p:attrNameLst>
                                          <p:attrName>style.visibility</p:attrName>
                                        </p:attrNameLst>
                                      </p:cBhvr>
                                      <p:to>
                                        <p:strVal val="visible"/>
                                      </p:to>
                                    </p:set>
                                    <p:animEffect transition="in" filter="wipe(left)">
                                      <p:cBhvr>
                                        <p:cTn id="26" dur="75"/>
                                        <p:tgtEl>
                                          <p:spTgt spid="1290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9049"/>
                                        </p:tgtEl>
                                        <p:attrNameLst>
                                          <p:attrName>style.visibility</p:attrName>
                                        </p:attrNameLst>
                                      </p:cBhvr>
                                      <p:to>
                                        <p:strVal val="visible"/>
                                      </p:to>
                                    </p:set>
                                    <p:animEffect transition="in" filter="blinds(horizontal)">
                                      <p:cBhvr>
                                        <p:cTn id="31" dur="500"/>
                                        <p:tgtEl>
                                          <p:spTgt spid="129049"/>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129040"/>
                                        </p:tgtEl>
                                        <p:attrNameLst>
                                          <p:attrName>style.visibility</p:attrName>
                                        </p:attrNameLst>
                                      </p:cBhvr>
                                      <p:to>
                                        <p:strVal val="visible"/>
                                      </p:to>
                                    </p:set>
                                    <p:animEffect transition="in" filter="wipe(left)">
                                      <p:cBhvr>
                                        <p:cTn id="35" dur="500"/>
                                        <p:tgtEl>
                                          <p:spTgt spid="129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utoUpdateAnimBg="0"/>
      <p:bldP spid="129029" grpId="0" autoUpdateAnimBg="0"/>
      <p:bldP spid="129030" grpId="0" autoUpdateAnimBg="0"/>
      <p:bldP spid="129031" grpId="0" autoUpdateAnimBg="0"/>
      <p:bldP spid="12904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27013" y="1150938"/>
            <a:ext cx="472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链式映象</a:t>
            </a:r>
            <a:r>
              <a:rPr kumimoji="1" lang="en-US" altLang="zh-CN" sz="2800" b="1">
                <a:solidFill>
                  <a:srgbClr val="6600CC"/>
                </a:solidFill>
                <a:latin typeface="Times New Roman" pitchFamily="18" charset="0"/>
              </a:rPr>
              <a:t>(</a:t>
            </a:r>
            <a:r>
              <a:rPr lang="en-US" altLang="zh-CN" sz="2800">
                <a:solidFill>
                  <a:schemeClr val="hlink"/>
                </a:solidFill>
              </a:rPr>
              <a:t>Chaining mapping</a:t>
            </a:r>
            <a:r>
              <a:rPr kumimoji="1" lang="en-US" altLang="zh-CN" sz="2800" b="1">
                <a:solidFill>
                  <a:srgbClr val="6600CC"/>
                </a:solidFill>
                <a:latin typeface="Times New Roman" pitchFamily="18" charset="0"/>
              </a:rPr>
              <a:t>)</a:t>
            </a:r>
          </a:p>
        </p:txBody>
      </p:sp>
      <p:sp>
        <p:nvSpPr>
          <p:cNvPr id="130051" name="Text Box 3"/>
          <p:cNvSpPr txBox="1">
            <a:spLocks noChangeArrowheads="1"/>
          </p:cNvSpPr>
          <p:nvPr/>
        </p:nvSpPr>
        <p:spPr bwMode="auto">
          <a:xfrm>
            <a:off x="500063" y="1858963"/>
            <a:ext cx="506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itchFamily="18" charset="0"/>
              </a:rPr>
              <a:t>以附加信息</a:t>
            </a:r>
            <a:r>
              <a:rPr kumimoji="1" lang="en-US" altLang="zh-CN" sz="2800" b="1">
                <a:solidFill>
                  <a:srgbClr val="000000"/>
                </a:solidFill>
                <a:latin typeface="Times New Roman" pitchFamily="18" charset="0"/>
              </a:rPr>
              <a:t>(</a:t>
            </a:r>
            <a:r>
              <a:rPr kumimoji="1" lang="zh-CN" altLang="en-US" sz="2800" b="1">
                <a:solidFill>
                  <a:srgbClr val="000000"/>
                </a:solidFill>
                <a:latin typeface="Times New Roman" pitchFamily="18" charset="0"/>
              </a:rPr>
              <a:t>指针</a:t>
            </a:r>
            <a:r>
              <a:rPr kumimoji="1" lang="en-US" altLang="zh-CN" sz="2800" b="1">
                <a:solidFill>
                  <a:srgbClr val="000000"/>
                </a:solidFill>
                <a:latin typeface="Times New Roman" pitchFamily="18" charset="0"/>
              </a:rPr>
              <a:t>)</a:t>
            </a:r>
            <a:r>
              <a:rPr kumimoji="1" lang="zh-CN" altLang="en-US" sz="2800" b="1">
                <a:solidFill>
                  <a:srgbClr val="000000"/>
                </a:solidFill>
                <a:latin typeface="Times New Roman" pitchFamily="18" charset="0"/>
              </a:rPr>
              <a:t>表示后继关系</a:t>
            </a:r>
            <a:endParaRPr kumimoji="1" lang="zh-CN" altLang="en-US" sz="2800">
              <a:solidFill>
                <a:srgbClr val="000000"/>
              </a:solidFill>
              <a:latin typeface="Times New Roman" pitchFamily="18" charset="0"/>
            </a:endParaRPr>
          </a:p>
        </p:txBody>
      </p:sp>
      <p:sp>
        <p:nvSpPr>
          <p:cNvPr id="130052" name="Text Box 4"/>
          <p:cNvSpPr txBox="1">
            <a:spLocks noChangeArrowheads="1"/>
          </p:cNvSpPr>
          <p:nvPr/>
        </p:nvSpPr>
        <p:spPr bwMode="auto">
          <a:xfrm>
            <a:off x="314325" y="2797175"/>
            <a:ext cx="865028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solidFill>
                  <a:srgbClr val="000000"/>
                </a:solidFill>
                <a:latin typeface="Times New Roman" pitchFamily="18" charset="0"/>
              </a:rPr>
              <a:t>需要用一个和 </a:t>
            </a:r>
            <a:r>
              <a:rPr kumimoji="1" lang="en-US" altLang="zh-CN" sz="2800">
                <a:solidFill>
                  <a:srgbClr val="000000"/>
                </a:solidFill>
                <a:latin typeface="Times New Roman" pitchFamily="18" charset="0"/>
              </a:rPr>
              <a:t>x </a:t>
            </a:r>
            <a:r>
              <a:rPr kumimoji="1" lang="zh-CN" altLang="en-US" sz="2800">
                <a:solidFill>
                  <a:srgbClr val="000000"/>
                </a:solidFill>
                <a:latin typeface="Times New Roman" pitchFamily="18" charset="0"/>
              </a:rPr>
              <a:t>在一起的</a:t>
            </a:r>
            <a:r>
              <a:rPr kumimoji="1" lang="zh-CN" altLang="en-US" sz="2800" b="1">
                <a:solidFill>
                  <a:srgbClr val="FF0000"/>
                </a:solidFill>
                <a:latin typeface="Times New Roman" pitchFamily="18" charset="0"/>
              </a:rPr>
              <a:t>附加信息</a:t>
            </a:r>
            <a:r>
              <a:rPr kumimoji="1" lang="zh-CN" altLang="en-US" sz="2800">
                <a:solidFill>
                  <a:srgbClr val="000000"/>
                </a:solidFill>
                <a:latin typeface="Times New Roman" pitchFamily="18" charset="0"/>
              </a:rPr>
              <a:t>指示 </a:t>
            </a:r>
            <a:r>
              <a:rPr kumimoji="1" lang="en-US" altLang="zh-CN" sz="2800">
                <a:solidFill>
                  <a:srgbClr val="000000"/>
                </a:solidFill>
                <a:latin typeface="Times New Roman" pitchFamily="18" charset="0"/>
              </a:rPr>
              <a:t>y </a:t>
            </a:r>
            <a:r>
              <a:rPr kumimoji="1" lang="zh-CN" altLang="en-US" sz="2800">
                <a:solidFill>
                  <a:srgbClr val="000000"/>
                </a:solidFill>
                <a:latin typeface="Times New Roman" pitchFamily="18" charset="0"/>
              </a:rPr>
              <a:t>的存储位置。</a:t>
            </a:r>
          </a:p>
        </p:txBody>
      </p:sp>
      <p:sp>
        <p:nvSpPr>
          <p:cNvPr id="130053" name="Line 5"/>
          <p:cNvSpPr>
            <a:spLocks noChangeShapeType="1"/>
          </p:cNvSpPr>
          <p:nvPr/>
        </p:nvSpPr>
        <p:spPr bwMode="auto">
          <a:xfrm>
            <a:off x="4700588" y="4645025"/>
            <a:ext cx="0" cy="685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4" name="Line 6"/>
          <p:cNvSpPr>
            <a:spLocks noChangeShapeType="1"/>
          </p:cNvSpPr>
          <p:nvPr/>
        </p:nvSpPr>
        <p:spPr bwMode="auto">
          <a:xfrm>
            <a:off x="2205038" y="5330825"/>
            <a:ext cx="249555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5" name="Line 7"/>
          <p:cNvSpPr>
            <a:spLocks noChangeShapeType="1"/>
          </p:cNvSpPr>
          <p:nvPr/>
        </p:nvSpPr>
        <p:spPr bwMode="auto">
          <a:xfrm>
            <a:off x="2205038" y="5033963"/>
            <a:ext cx="0" cy="296862"/>
          </a:xfrm>
          <a:prstGeom prst="line">
            <a:avLst/>
          </a:prstGeom>
          <a:noFill/>
          <a:ln w="38100">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30064" name="Group 16"/>
          <p:cNvGrpSpPr>
            <a:grpSpLocks/>
          </p:cNvGrpSpPr>
          <p:nvPr/>
        </p:nvGrpSpPr>
        <p:grpSpPr bwMode="auto">
          <a:xfrm>
            <a:off x="1500188" y="4035425"/>
            <a:ext cx="4114800" cy="990600"/>
            <a:chOff x="1632" y="2640"/>
            <a:chExt cx="2592" cy="624"/>
          </a:xfrm>
        </p:grpSpPr>
        <p:sp>
          <p:nvSpPr>
            <p:cNvPr id="130065" name="Text Box 17"/>
            <p:cNvSpPr txBox="1">
              <a:spLocks noChangeArrowheads="1"/>
            </p:cNvSpPr>
            <p:nvPr/>
          </p:nvSpPr>
          <p:spPr bwMode="auto">
            <a:xfrm>
              <a:off x="1933" y="2640"/>
              <a:ext cx="162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a:latin typeface="楷体_GB2312" pitchFamily="49" charset="-122"/>
                  <a:ea typeface="楷体_GB2312" pitchFamily="49" charset="-122"/>
                </a:rPr>
                <a:t>y     x</a:t>
              </a:r>
              <a:endParaRPr kumimoji="1" lang="en-US" altLang="zh-CN" sz="2400">
                <a:latin typeface="楷体_GB2312" pitchFamily="49" charset="-122"/>
                <a:ea typeface="楷体_GB2312" pitchFamily="49" charset="-122"/>
              </a:endParaRPr>
            </a:p>
          </p:txBody>
        </p:sp>
        <p:sp>
          <p:nvSpPr>
            <p:cNvPr id="130066" name="Line 18"/>
            <p:cNvSpPr>
              <a:spLocks noChangeShapeType="1"/>
            </p:cNvSpPr>
            <p:nvPr/>
          </p:nvSpPr>
          <p:spPr bwMode="auto">
            <a:xfrm>
              <a:off x="1680" y="2736"/>
              <a:ext cx="25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7" name="Line 19"/>
            <p:cNvSpPr>
              <a:spLocks noChangeShapeType="1"/>
            </p:cNvSpPr>
            <p:nvPr/>
          </p:nvSpPr>
          <p:spPr bwMode="auto">
            <a:xfrm>
              <a:off x="1632" y="3264"/>
              <a:ext cx="24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8" name="Line 20"/>
            <p:cNvSpPr>
              <a:spLocks noChangeShapeType="1"/>
            </p:cNvSpPr>
            <p:nvPr/>
          </p:nvSpPr>
          <p:spPr bwMode="auto">
            <a:xfrm>
              <a:off x="1872" y="2736"/>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9" name="Line 21"/>
            <p:cNvSpPr>
              <a:spLocks noChangeShapeType="1"/>
            </p:cNvSpPr>
            <p:nvPr/>
          </p:nvSpPr>
          <p:spPr bwMode="auto">
            <a:xfrm>
              <a:off x="2544" y="2741"/>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0" name="Line 22"/>
            <p:cNvSpPr>
              <a:spLocks noChangeShapeType="1"/>
            </p:cNvSpPr>
            <p:nvPr/>
          </p:nvSpPr>
          <p:spPr bwMode="auto">
            <a:xfrm>
              <a:off x="3168" y="2736"/>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1" name="Line 23"/>
            <p:cNvSpPr>
              <a:spLocks noChangeShapeType="1"/>
            </p:cNvSpPr>
            <p:nvPr/>
          </p:nvSpPr>
          <p:spPr bwMode="auto">
            <a:xfrm>
              <a:off x="3840" y="2741"/>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0072" name="Text Box 24"/>
          <p:cNvSpPr txBox="1">
            <a:spLocks noChangeArrowheads="1"/>
          </p:cNvSpPr>
          <p:nvPr/>
        </p:nvSpPr>
        <p:spPr bwMode="auto">
          <a:xfrm>
            <a:off x="579438" y="179388"/>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bg1"/>
                </a:solidFill>
                <a:latin typeface="宋体" pitchFamily="2" charset="-122"/>
              </a:rPr>
              <a:t>关系的映象方法</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0072"/>
                                        </p:tgtEl>
                                        <p:attrNameLst>
                                          <p:attrName>style.visibility</p:attrName>
                                        </p:attrNameLst>
                                      </p:cBhvr>
                                      <p:to>
                                        <p:strVal val="visible"/>
                                      </p:to>
                                    </p:set>
                                  </p:childTnLst>
                                </p:cTn>
                              </p:par>
                            </p:childTnLst>
                          </p:cTn>
                        </p:par>
                        <p:par>
                          <p:cTn id="7" fill="hold" nodeType="afterGroup">
                            <p:stCondLst>
                              <p:cond delay="500"/>
                            </p:stCondLst>
                            <p:childTnLst>
                              <p:par>
                                <p:cTn id="8" presetID="12" presetClass="entr" presetSubtype="8" fill="hold" grpId="0" nodeType="afterEffect">
                                  <p:stCondLst>
                                    <p:cond delay="0"/>
                                  </p:stCondLst>
                                  <p:childTnLst>
                                    <p:set>
                                      <p:cBhvr>
                                        <p:cTn id="9" dur="1" fill="hold">
                                          <p:stCondLst>
                                            <p:cond delay="0"/>
                                          </p:stCondLst>
                                        </p:cTn>
                                        <p:tgtEl>
                                          <p:spTgt spid="130050"/>
                                        </p:tgtEl>
                                        <p:attrNameLst>
                                          <p:attrName>style.visibility</p:attrName>
                                        </p:attrNameLst>
                                      </p:cBhvr>
                                      <p:to>
                                        <p:strVal val="visible"/>
                                      </p:to>
                                    </p:set>
                                    <p:animEffect transition="in" filter="slide(fromLeft)">
                                      <p:cBhvr>
                                        <p:cTn id="10" dur="500"/>
                                        <p:tgtEl>
                                          <p:spTgt spid="1300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0051"/>
                                        </p:tgtEl>
                                        <p:attrNameLst>
                                          <p:attrName>style.visibility</p:attrName>
                                        </p:attrNameLst>
                                      </p:cBhvr>
                                      <p:to>
                                        <p:strVal val="visible"/>
                                      </p:to>
                                    </p:set>
                                    <p:animEffect transition="in" filter="wipe(left)">
                                      <p:cBhvr>
                                        <p:cTn id="15" dur="500"/>
                                        <p:tgtEl>
                                          <p:spTgt spid="1300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30052"/>
                                        </p:tgtEl>
                                        <p:attrNameLst>
                                          <p:attrName>style.visibility</p:attrName>
                                        </p:attrNameLst>
                                      </p:cBhvr>
                                      <p:to>
                                        <p:strVal val="visible"/>
                                      </p:to>
                                    </p:set>
                                    <p:animEffect transition="in" filter="wipe(left)">
                                      <p:cBhvr>
                                        <p:cTn id="20" dur="75"/>
                                        <p:tgtEl>
                                          <p:spTgt spid="1300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30053"/>
                                        </p:tgtEl>
                                        <p:attrNameLst>
                                          <p:attrName>style.visibility</p:attrName>
                                        </p:attrNameLst>
                                      </p:cBhvr>
                                      <p:to>
                                        <p:strVal val="visible"/>
                                      </p:to>
                                    </p:set>
                                    <p:animEffect transition="in" filter="wipe(up)">
                                      <p:cBhvr>
                                        <p:cTn id="25" dur="500"/>
                                        <p:tgtEl>
                                          <p:spTgt spid="130053"/>
                                        </p:tgtEl>
                                      </p:cBhvr>
                                    </p:animEffect>
                                  </p:childTnLst>
                                </p:cTn>
                              </p:par>
                            </p:childTnLst>
                          </p:cTn>
                        </p:par>
                        <p:par>
                          <p:cTn id="26" fill="hold" nodeType="afterGroup">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130054"/>
                                        </p:tgtEl>
                                        <p:attrNameLst>
                                          <p:attrName>style.visibility</p:attrName>
                                        </p:attrNameLst>
                                      </p:cBhvr>
                                      <p:to>
                                        <p:strVal val="visible"/>
                                      </p:to>
                                    </p:set>
                                    <p:animEffect transition="in" filter="wipe(right)">
                                      <p:cBhvr>
                                        <p:cTn id="29" dur="500"/>
                                        <p:tgtEl>
                                          <p:spTgt spid="130054"/>
                                        </p:tgtEl>
                                      </p:cBhvr>
                                    </p:animEffect>
                                  </p:childTnLst>
                                </p:cTn>
                              </p:par>
                            </p:childTnLst>
                          </p:cTn>
                        </p:par>
                        <p:par>
                          <p:cTn id="30" fill="hold" nodeType="afterGroup">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130055"/>
                                        </p:tgtEl>
                                        <p:attrNameLst>
                                          <p:attrName>style.visibility</p:attrName>
                                        </p:attrNameLst>
                                      </p:cBhvr>
                                      <p:to>
                                        <p:strVal val="visible"/>
                                      </p:to>
                                    </p:set>
                                    <p:animEffect transition="in" filter="wipe(down)">
                                      <p:cBhvr>
                                        <p:cTn id="33" dur="500"/>
                                        <p:tgtEl>
                                          <p:spTgt spid="1300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0064"/>
                                        </p:tgtEl>
                                        <p:attrNameLst>
                                          <p:attrName>style.visibility</p:attrName>
                                        </p:attrNameLst>
                                      </p:cBhvr>
                                      <p:to>
                                        <p:strVal val="visible"/>
                                      </p:to>
                                    </p:set>
                                    <p:animEffect transition="in" filter="wipe(left)">
                                      <p:cBhvr>
                                        <p:cTn id="38" dur="500"/>
                                        <p:tgtEl>
                                          <p:spTgt spid="130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2" grpId="0" autoUpdateAnimBg="0"/>
      <p:bldP spid="130053" grpId="0" animBg="1"/>
      <p:bldP spid="130054" grpId="0" animBg="1"/>
      <p:bldP spid="130055" grpId="0" animBg="1"/>
      <p:bldP spid="1300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363538" y="1246188"/>
            <a:ext cx="76327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168400" lvl="1" indent="-711200">
              <a:spcBef>
                <a:spcPct val="20000"/>
              </a:spcBef>
              <a:buFontTx/>
              <a:buAutoNum type="ea1ChsPeriod"/>
            </a:pPr>
            <a:endParaRPr kumimoji="1" lang="en-US" altLang="zh-CN" sz="3200" b="1">
              <a:solidFill>
                <a:schemeClr val="bg1"/>
              </a:solidFill>
              <a:latin typeface="宋体" pitchFamily="2" charset="-122"/>
            </a:endParaRPr>
          </a:p>
          <a:p>
            <a:pPr marL="812800" indent="-812800">
              <a:lnSpc>
                <a:spcPct val="140000"/>
              </a:lnSpc>
              <a:spcBef>
                <a:spcPct val="20000"/>
              </a:spcBef>
            </a:pPr>
            <a:r>
              <a:rPr kumimoji="1" lang="zh-CN" altLang="en-US" sz="2400" b="1">
                <a:solidFill>
                  <a:srgbClr val="000000"/>
                </a:solidFill>
                <a:latin typeface="宋体" pitchFamily="2" charset="-122"/>
              </a:rPr>
              <a:t>先修：高级语言程序设计、离散数学</a:t>
            </a:r>
          </a:p>
          <a:p>
            <a:pPr marL="812800" indent="-812800">
              <a:lnSpc>
                <a:spcPct val="140000"/>
              </a:lnSpc>
              <a:spcBef>
                <a:spcPct val="20000"/>
              </a:spcBef>
            </a:pPr>
            <a:endParaRPr kumimoji="1" lang="zh-CN" altLang="en-US" sz="2400" b="1">
              <a:solidFill>
                <a:srgbClr val="000000"/>
              </a:solidFill>
              <a:latin typeface="宋体" pitchFamily="2" charset="-122"/>
            </a:endParaRPr>
          </a:p>
          <a:p>
            <a:pPr marL="812800" indent="-812800">
              <a:lnSpc>
                <a:spcPct val="140000"/>
              </a:lnSpc>
              <a:spcBef>
                <a:spcPct val="20000"/>
              </a:spcBef>
            </a:pPr>
            <a:r>
              <a:rPr kumimoji="1" lang="zh-CN" altLang="en-US" sz="2400" b="1">
                <a:solidFill>
                  <a:srgbClr val="000000"/>
                </a:solidFill>
                <a:latin typeface="宋体" pitchFamily="2" charset="-122"/>
              </a:rPr>
              <a:t>后续：算法分析与设计、操作系统、编译原理、人工智能等专业课程</a:t>
            </a:r>
          </a:p>
        </p:txBody>
      </p:sp>
      <p:sp>
        <p:nvSpPr>
          <p:cNvPr id="68614" name="Text Box 6"/>
          <p:cNvSpPr txBox="1">
            <a:spLocks noChangeArrowheads="1"/>
          </p:cNvSpPr>
          <p:nvPr/>
        </p:nvSpPr>
        <p:spPr bwMode="auto">
          <a:xfrm>
            <a:off x="174625" y="217488"/>
            <a:ext cx="4832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chemeClr val="bg1"/>
                </a:solidFill>
                <a:latin typeface="宋体" pitchFamily="2" charset="-122"/>
              </a:rPr>
              <a:t>与其它课程的关系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0-#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5172075" y="1379538"/>
            <a:ext cx="657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b="1">
                <a:latin typeface="Times New Roman" pitchFamily="18" charset="0"/>
              </a:rPr>
              <a:t>head</a:t>
            </a:r>
          </a:p>
          <a:p>
            <a:pPr algn="just" eaLnBrk="0" hangingPunct="0">
              <a:lnSpc>
                <a:spcPct val="112000"/>
              </a:lnSpc>
            </a:pPr>
            <a:endParaRPr lang="en-US" altLang="zh-CN" sz="900">
              <a:latin typeface="Times New Roman" pitchFamily="18" charset="0"/>
            </a:endParaRPr>
          </a:p>
        </p:txBody>
      </p:sp>
      <p:sp>
        <p:nvSpPr>
          <p:cNvPr id="208899" name="Rectangle 3"/>
          <p:cNvSpPr>
            <a:spLocks noChangeArrowheads="1"/>
          </p:cNvSpPr>
          <p:nvPr/>
        </p:nvSpPr>
        <p:spPr bwMode="auto">
          <a:xfrm>
            <a:off x="5905500" y="13795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1</a:t>
            </a:r>
          </a:p>
        </p:txBody>
      </p:sp>
      <p:sp>
        <p:nvSpPr>
          <p:cNvPr id="208900" name="Rectangle 4"/>
          <p:cNvSpPr>
            <a:spLocks noChangeArrowheads="1"/>
          </p:cNvSpPr>
          <p:nvPr/>
        </p:nvSpPr>
        <p:spPr bwMode="auto">
          <a:xfrm>
            <a:off x="6334125" y="1379538"/>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张斌</a:t>
            </a:r>
          </a:p>
        </p:txBody>
      </p:sp>
      <p:sp>
        <p:nvSpPr>
          <p:cNvPr id="208901" name="Rectangle 5"/>
          <p:cNvSpPr>
            <a:spLocks noChangeArrowheads="1"/>
          </p:cNvSpPr>
          <p:nvPr/>
        </p:nvSpPr>
        <p:spPr bwMode="auto">
          <a:xfrm>
            <a:off x="7096125" y="1379538"/>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男</a:t>
            </a:r>
          </a:p>
        </p:txBody>
      </p:sp>
      <p:sp>
        <p:nvSpPr>
          <p:cNvPr id="208902" name="Rectangle 6"/>
          <p:cNvSpPr>
            <a:spLocks noChangeArrowheads="1"/>
          </p:cNvSpPr>
          <p:nvPr/>
        </p:nvSpPr>
        <p:spPr bwMode="auto">
          <a:xfrm>
            <a:off x="7524750" y="1379538"/>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9901</a:t>
            </a:r>
          </a:p>
        </p:txBody>
      </p:sp>
      <p:sp>
        <p:nvSpPr>
          <p:cNvPr id="208903" name="Rectangle 7"/>
          <p:cNvSpPr>
            <a:spLocks noChangeArrowheads="1"/>
          </p:cNvSpPr>
          <p:nvPr/>
        </p:nvSpPr>
        <p:spPr bwMode="auto">
          <a:xfrm>
            <a:off x="8239125" y="13795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endParaRPr lang="en-US" altLang="zh-CN" sz="900">
              <a:latin typeface="Times New Roman" pitchFamily="18" charset="0"/>
            </a:endParaRPr>
          </a:p>
          <a:p>
            <a:pPr algn="just" eaLnBrk="0" hangingPunct="0">
              <a:lnSpc>
                <a:spcPct val="112000"/>
              </a:lnSpc>
            </a:pPr>
            <a:endParaRPr lang="en-US" altLang="zh-CN" sz="900">
              <a:latin typeface="Times New Roman" pitchFamily="18" charset="0"/>
            </a:endParaRPr>
          </a:p>
        </p:txBody>
      </p:sp>
      <p:sp>
        <p:nvSpPr>
          <p:cNvPr id="208904" name="Line 8"/>
          <p:cNvSpPr>
            <a:spLocks noChangeShapeType="1"/>
          </p:cNvSpPr>
          <p:nvPr/>
        </p:nvSpPr>
        <p:spPr bwMode="auto">
          <a:xfrm>
            <a:off x="5762625" y="1577975"/>
            <a:ext cx="114300" cy="0"/>
          </a:xfrm>
          <a:prstGeom prst="line">
            <a:avLst/>
          </a:prstGeom>
          <a:noFill/>
          <a:ln w="1587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8905" name="Rectangle 9"/>
          <p:cNvSpPr>
            <a:spLocks noChangeArrowheads="1"/>
          </p:cNvSpPr>
          <p:nvPr/>
        </p:nvSpPr>
        <p:spPr bwMode="auto">
          <a:xfrm>
            <a:off x="5894388" y="19891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8</a:t>
            </a:r>
          </a:p>
        </p:txBody>
      </p:sp>
      <p:sp>
        <p:nvSpPr>
          <p:cNvPr id="208906" name="Rectangle 10"/>
          <p:cNvSpPr>
            <a:spLocks noChangeArrowheads="1"/>
          </p:cNvSpPr>
          <p:nvPr/>
        </p:nvSpPr>
        <p:spPr bwMode="auto">
          <a:xfrm>
            <a:off x="6334125" y="1989138"/>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刘丽</a:t>
            </a:r>
          </a:p>
        </p:txBody>
      </p:sp>
      <p:sp>
        <p:nvSpPr>
          <p:cNvPr id="208907" name="Rectangle 11"/>
          <p:cNvSpPr>
            <a:spLocks noChangeArrowheads="1"/>
          </p:cNvSpPr>
          <p:nvPr/>
        </p:nvSpPr>
        <p:spPr bwMode="auto">
          <a:xfrm>
            <a:off x="7096125" y="1989138"/>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女</a:t>
            </a:r>
          </a:p>
        </p:txBody>
      </p:sp>
      <p:sp>
        <p:nvSpPr>
          <p:cNvPr id="208908" name="Rectangle 12"/>
          <p:cNvSpPr>
            <a:spLocks noChangeArrowheads="1"/>
          </p:cNvSpPr>
          <p:nvPr/>
        </p:nvSpPr>
        <p:spPr bwMode="auto">
          <a:xfrm>
            <a:off x="7524750" y="1989138"/>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9902</a:t>
            </a:r>
          </a:p>
        </p:txBody>
      </p:sp>
      <p:sp>
        <p:nvSpPr>
          <p:cNvPr id="208909" name="Rectangle 13"/>
          <p:cNvSpPr>
            <a:spLocks noChangeArrowheads="1"/>
          </p:cNvSpPr>
          <p:nvPr/>
        </p:nvSpPr>
        <p:spPr bwMode="auto">
          <a:xfrm>
            <a:off x="8239125" y="19891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endParaRPr lang="en-US" altLang="zh-CN" sz="900">
              <a:latin typeface="Times New Roman" pitchFamily="18" charset="0"/>
            </a:endParaRPr>
          </a:p>
          <a:p>
            <a:pPr algn="just" eaLnBrk="0" hangingPunct="0">
              <a:lnSpc>
                <a:spcPct val="112000"/>
              </a:lnSpc>
            </a:pPr>
            <a:endParaRPr lang="en-US" altLang="zh-CN" sz="900">
              <a:latin typeface="Times New Roman" pitchFamily="18" charset="0"/>
            </a:endParaRPr>
          </a:p>
        </p:txBody>
      </p:sp>
      <p:sp>
        <p:nvSpPr>
          <p:cNvPr id="208910" name="Rectangle 14"/>
          <p:cNvSpPr>
            <a:spLocks noChangeArrowheads="1"/>
          </p:cNvSpPr>
          <p:nvPr/>
        </p:nvSpPr>
        <p:spPr bwMode="auto">
          <a:xfrm>
            <a:off x="5886450" y="26749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34</a:t>
            </a:r>
          </a:p>
        </p:txBody>
      </p:sp>
      <p:sp>
        <p:nvSpPr>
          <p:cNvPr id="208911" name="Rectangle 15"/>
          <p:cNvSpPr>
            <a:spLocks noChangeArrowheads="1"/>
          </p:cNvSpPr>
          <p:nvPr/>
        </p:nvSpPr>
        <p:spPr bwMode="auto">
          <a:xfrm>
            <a:off x="6348413" y="2674938"/>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李英</a:t>
            </a:r>
          </a:p>
        </p:txBody>
      </p:sp>
      <p:sp>
        <p:nvSpPr>
          <p:cNvPr id="208912" name="Rectangle 16"/>
          <p:cNvSpPr>
            <a:spLocks noChangeArrowheads="1"/>
          </p:cNvSpPr>
          <p:nvPr/>
        </p:nvSpPr>
        <p:spPr bwMode="auto">
          <a:xfrm>
            <a:off x="7110413" y="2674938"/>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女</a:t>
            </a:r>
          </a:p>
        </p:txBody>
      </p:sp>
      <p:sp>
        <p:nvSpPr>
          <p:cNvPr id="208913" name="Rectangle 17"/>
          <p:cNvSpPr>
            <a:spLocks noChangeArrowheads="1"/>
          </p:cNvSpPr>
          <p:nvPr/>
        </p:nvSpPr>
        <p:spPr bwMode="auto">
          <a:xfrm>
            <a:off x="7539038" y="2674938"/>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9901</a:t>
            </a:r>
          </a:p>
        </p:txBody>
      </p:sp>
      <p:sp>
        <p:nvSpPr>
          <p:cNvPr id="208914" name="Rectangle 18"/>
          <p:cNvSpPr>
            <a:spLocks noChangeArrowheads="1"/>
          </p:cNvSpPr>
          <p:nvPr/>
        </p:nvSpPr>
        <p:spPr bwMode="auto">
          <a:xfrm>
            <a:off x="8253413" y="26749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endParaRPr lang="en-US" altLang="zh-CN" sz="900">
              <a:latin typeface="Times New Roman" pitchFamily="18" charset="0"/>
            </a:endParaRPr>
          </a:p>
          <a:p>
            <a:pPr algn="just" eaLnBrk="0" hangingPunct="0">
              <a:lnSpc>
                <a:spcPct val="112000"/>
              </a:lnSpc>
            </a:pPr>
            <a:endParaRPr lang="en-US" altLang="zh-CN" sz="900">
              <a:latin typeface="Times New Roman" pitchFamily="18" charset="0"/>
            </a:endParaRPr>
          </a:p>
        </p:txBody>
      </p:sp>
      <p:sp>
        <p:nvSpPr>
          <p:cNvPr id="208915" name="Line 19"/>
          <p:cNvSpPr>
            <a:spLocks noChangeShapeType="1"/>
          </p:cNvSpPr>
          <p:nvPr/>
        </p:nvSpPr>
        <p:spPr bwMode="auto">
          <a:xfrm>
            <a:off x="8420100" y="1608138"/>
            <a:ext cx="0" cy="381000"/>
          </a:xfrm>
          <a:prstGeom prst="line">
            <a:avLst/>
          </a:prstGeom>
          <a:noFill/>
          <a:ln w="158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16" name="Rectangle 20"/>
          <p:cNvSpPr>
            <a:spLocks noChangeArrowheads="1"/>
          </p:cNvSpPr>
          <p:nvPr/>
        </p:nvSpPr>
        <p:spPr bwMode="auto">
          <a:xfrm>
            <a:off x="5886450" y="33607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20</a:t>
            </a:r>
          </a:p>
        </p:txBody>
      </p:sp>
      <p:sp>
        <p:nvSpPr>
          <p:cNvPr id="208917" name="Rectangle 21"/>
          <p:cNvSpPr>
            <a:spLocks noChangeArrowheads="1"/>
          </p:cNvSpPr>
          <p:nvPr/>
        </p:nvSpPr>
        <p:spPr bwMode="auto">
          <a:xfrm>
            <a:off x="6348413" y="3360738"/>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陈华</a:t>
            </a:r>
          </a:p>
        </p:txBody>
      </p:sp>
      <p:sp>
        <p:nvSpPr>
          <p:cNvPr id="208918" name="Rectangle 22"/>
          <p:cNvSpPr>
            <a:spLocks noChangeArrowheads="1"/>
          </p:cNvSpPr>
          <p:nvPr/>
        </p:nvSpPr>
        <p:spPr bwMode="auto">
          <a:xfrm>
            <a:off x="7110413" y="3360738"/>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男</a:t>
            </a:r>
          </a:p>
        </p:txBody>
      </p:sp>
      <p:sp>
        <p:nvSpPr>
          <p:cNvPr id="208919" name="Rectangle 23"/>
          <p:cNvSpPr>
            <a:spLocks noChangeArrowheads="1"/>
          </p:cNvSpPr>
          <p:nvPr/>
        </p:nvSpPr>
        <p:spPr bwMode="auto">
          <a:xfrm>
            <a:off x="7539038" y="3360738"/>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9902</a:t>
            </a:r>
          </a:p>
        </p:txBody>
      </p:sp>
      <p:sp>
        <p:nvSpPr>
          <p:cNvPr id="208920" name="Rectangle 24"/>
          <p:cNvSpPr>
            <a:spLocks noChangeArrowheads="1"/>
          </p:cNvSpPr>
          <p:nvPr/>
        </p:nvSpPr>
        <p:spPr bwMode="auto">
          <a:xfrm>
            <a:off x="8253413" y="33607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endParaRPr lang="en-US" altLang="zh-CN" sz="900">
              <a:latin typeface="Times New Roman" pitchFamily="18" charset="0"/>
            </a:endParaRPr>
          </a:p>
          <a:p>
            <a:pPr algn="just" eaLnBrk="0" hangingPunct="0">
              <a:lnSpc>
                <a:spcPct val="112000"/>
              </a:lnSpc>
            </a:pPr>
            <a:endParaRPr lang="en-US" altLang="zh-CN" sz="900">
              <a:latin typeface="Times New Roman" pitchFamily="18" charset="0"/>
            </a:endParaRPr>
          </a:p>
        </p:txBody>
      </p:sp>
      <p:sp>
        <p:nvSpPr>
          <p:cNvPr id="208921" name="Rectangle 25"/>
          <p:cNvSpPr>
            <a:spLocks noChangeArrowheads="1"/>
          </p:cNvSpPr>
          <p:nvPr/>
        </p:nvSpPr>
        <p:spPr bwMode="auto">
          <a:xfrm>
            <a:off x="5886450" y="40465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12</a:t>
            </a:r>
          </a:p>
        </p:txBody>
      </p:sp>
      <p:sp>
        <p:nvSpPr>
          <p:cNvPr id="208922" name="Rectangle 26"/>
          <p:cNvSpPr>
            <a:spLocks noChangeArrowheads="1"/>
          </p:cNvSpPr>
          <p:nvPr/>
        </p:nvSpPr>
        <p:spPr bwMode="auto">
          <a:xfrm>
            <a:off x="6348413" y="4046538"/>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王奇</a:t>
            </a:r>
          </a:p>
        </p:txBody>
      </p:sp>
      <p:sp>
        <p:nvSpPr>
          <p:cNvPr id="208923" name="Rectangle 27"/>
          <p:cNvSpPr>
            <a:spLocks noChangeArrowheads="1"/>
          </p:cNvSpPr>
          <p:nvPr/>
        </p:nvSpPr>
        <p:spPr bwMode="auto">
          <a:xfrm>
            <a:off x="7110413" y="4046538"/>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男</a:t>
            </a:r>
          </a:p>
        </p:txBody>
      </p:sp>
      <p:sp>
        <p:nvSpPr>
          <p:cNvPr id="208924" name="Rectangle 28"/>
          <p:cNvSpPr>
            <a:spLocks noChangeArrowheads="1"/>
          </p:cNvSpPr>
          <p:nvPr/>
        </p:nvSpPr>
        <p:spPr bwMode="auto">
          <a:xfrm>
            <a:off x="7539038" y="4046538"/>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9901</a:t>
            </a:r>
          </a:p>
        </p:txBody>
      </p:sp>
      <p:sp>
        <p:nvSpPr>
          <p:cNvPr id="208925" name="Rectangle 29"/>
          <p:cNvSpPr>
            <a:spLocks noChangeArrowheads="1"/>
          </p:cNvSpPr>
          <p:nvPr/>
        </p:nvSpPr>
        <p:spPr bwMode="auto">
          <a:xfrm>
            <a:off x="8253413" y="40465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endParaRPr lang="en-US" altLang="zh-CN" sz="900">
              <a:latin typeface="Times New Roman" pitchFamily="18" charset="0"/>
            </a:endParaRPr>
          </a:p>
          <a:p>
            <a:pPr algn="just" eaLnBrk="0" hangingPunct="0">
              <a:lnSpc>
                <a:spcPct val="112000"/>
              </a:lnSpc>
            </a:pPr>
            <a:endParaRPr lang="en-US" altLang="zh-CN" sz="900">
              <a:latin typeface="Times New Roman" pitchFamily="18" charset="0"/>
            </a:endParaRPr>
          </a:p>
        </p:txBody>
      </p:sp>
      <p:sp>
        <p:nvSpPr>
          <p:cNvPr id="208926" name="Rectangle 30"/>
          <p:cNvSpPr>
            <a:spLocks noChangeArrowheads="1"/>
          </p:cNvSpPr>
          <p:nvPr/>
        </p:nvSpPr>
        <p:spPr bwMode="auto">
          <a:xfrm>
            <a:off x="5900738" y="4672013"/>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26</a:t>
            </a:r>
          </a:p>
        </p:txBody>
      </p:sp>
      <p:sp>
        <p:nvSpPr>
          <p:cNvPr id="208927" name="Rectangle 31"/>
          <p:cNvSpPr>
            <a:spLocks noChangeArrowheads="1"/>
          </p:cNvSpPr>
          <p:nvPr/>
        </p:nvSpPr>
        <p:spPr bwMode="auto">
          <a:xfrm>
            <a:off x="6362700" y="4672013"/>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董强</a:t>
            </a:r>
          </a:p>
        </p:txBody>
      </p:sp>
      <p:sp>
        <p:nvSpPr>
          <p:cNvPr id="208928" name="Rectangle 32"/>
          <p:cNvSpPr>
            <a:spLocks noChangeArrowheads="1"/>
          </p:cNvSpPr>
          <p:nvPr/>
        </p:nvSpPr>
        <p:spPr bwMode="auto">
          <a:xfrm>
            <a:off x="7124700" y="4672013"/>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男</a:t>
            </a:r>
          </a:p>
        </p:txBody>
      </p:sp>
      <p:sp>
        <p:nvSpPr>
          <p:cNvPr id="208929" name="Rectangle 33"/>
          <p:cNvSpPr>
            <a:spLocks noChangeArrowheads="1"/>
          </p:cNvSpPr>
          <p:nvPr/>
        </p:nvSpPr>
        <p:spPr bwMode="auto">
          <a:xfrm>
            <a:off x="7553325" y="4672013"/>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9902</a:t>
            </a:r>
          </a:p>
        </p:txBody>
      </p:sp>
      <p:sp>
        <p:nvSpPr>
          <p:cNvPr id="208930" name="Rectangle 34"/>
          <p:cNvSpPr>
            <a:spLocks noChangeArrowheads="1"/>
          </p:cNvSpPr>
          <p:nvPr/>
        </p:nvSpPr>
        <p:spPr bwMode="auto">
          <a:xfrm>
            <a:off x="8267700" y="4672013"/>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endParaRPr lang="en-US" altLang="zh-CN" sz="900">
              <a:latin typeface="Times New Roman" pitchFamily="18" charset="0"/>
            </a:endParaRPr>
          </a:p>
          <a:p>
            <a:pPr algn="just" eaLnBrk="0" hangingPunct="0">
              <a:lnSpc>
                <a:spcPct val="112000"/>
              </a:lnSpc>
            </a:pPr>
            <a:endParaRPr lang="en-US" altLang="zh-CN" sz="900">
              <a:latin typeface="Times New Roman" pitchFamily="18" charset="0"/>
            </a:endParaRPr>
          </a:p>
        </p:txBody>
      </p:sp>
      <p:sp>
        <p:nvSpPr>
          <p:cNvPr id="208931" name="Rectangle 35"/>
          <p:cNvSpPr>
            <a:spLocks noChangeArrowheads="1"/>
          </p:cNvSpPr>
          <p:nvPr/>
        </p:nvSpPr>
        <p:spPr bwMode="auto">
          <a:xfrm>
            <a:off x="5900738" y="52657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b="1">
                <a:latin typeface="Times New Roman" pitchFamily="18" charset="0"/>
              </a:rPr>
              <a:t>5</a:t>
            </a:r>
          </a:p>
        </p:txBody>
      </p:sp>
      <p:sp>
        <p:nvSpPr>
          <p:cNvPr id="208932" name="Rectangle 36"/>
          <p:cNvSpPr>
            <a:spLocks noChangeArrowheads="1"/>
          </p:cNvSpPr>
          <p:nvPr/>
        </p:nvSpPr>
        <p:spPr bwMode="auto">
          <a:xfrm>
            <a:off x="6362700" y="5265738"/>
            <a:ext cx="7905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王萍</a:t>
            </a:r>
          </a:p>
        </p:txBody>
      </p:sp>
      <p:sp>
        <p:nvSpPr>
          <p:cNvPr id="208933" name="Rectangle 37"/>
          <p:cNvSpPr>
            <a:spLocks noChangeArrowheads="1"/>
          </p:cNvSpPr>
          <p:nvPr/>
        </p:nvSpPr>
        <p:spPr bwMode="auto">
          <a:xfrm>
            <a:off x="7124700" y="5265738"/>
            <a:ext cx="457200"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zh-CN" altLang="en-US" sz="2000" b="1">
                <a:latin typeface="Times New Roman" pitchFamily="18" charset="0"/>
              </a:rPr>
              <a:t>女</a:t>
            </a:r>
          </a:p>
        </p:txBody>
      </p:sp>
      <p:sp>
        <p:nvSpPr>
          <p:cNvPr id="208934" name="Rectangle 38"/>
          <p:cNvSpPr>
            <a:spLocks noChangeArrowheads="1"/>
          </p:cNvSpPr>
          <p:nvPr/>
        </p:nvSpPr>
        <p:spPr bwMode="auto">
          <a:xfrm>
            <a:off x="7553325" y="5265738"/>
            <a:ext cx="7143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0" hangingPunct="0">
              <a:lnSpc>
                <a:spcPct val="112000"/>
              </a:lnSpc>
            </a:pPr>
            <a:r>
              <a:rPr lang="en-US" altLang="zh-CN" sz="2000">
                <a:latin typeface="Times New Roman" pitchFamily="18" charset="0"/>
              </a:rPr>
              <a:t>9901</a:t>
            </a:r>
          </a:p>
        </p:txBody>
      </p:sp>
      <p:sp>
        <p:nvSpPr>
          <p:cNvPr id="208935" name="Rectangle 39"/>
          <p:cNvSpPr>
            <a:spLocks noChangeArrowheads="1"/>
          </p:cNvSpPr>
          <p:nvPr/>
        </p:nvSpPr>
        <p:spPr bwMode="auto">
          <a:xfrm>
            <a:off x="8267700" y="5265738"/>
            <a:ext cx="485775" cy="396875"/>
          </a:xfrm>
          <a:prstGeom prst="rect">
            <a:avLst/>
          </a:prstGeom>
          <a:solidFill>
            <a:srgbClr val="FFFFFF"/>
          </a:solidFill>
          <a:ln w="1587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eaLnBrk="0" hangingPunct="0"/>
            <a:r>
              <a:rPr lang="en-US" altLang="zh-CN" sz="2000" b="1">
                <a:latin typeface="宋体" pitchFamily="2" charset="-122"/>
              </a:rPr>
              <a:t>∧</a:t>
            </a:r>
          </a:p>
        </p:txBody>
      </p:sp>
      <p:sp>
        <p:nvSpPr>
          <p:cNvPr id="208936" name="Line 40"/>
          <p:cNvSpPr>
            <a:spLocks noChangeShapeType="1"/>
          </p:cNvSpPr>
          <p:nvPr/>
        </p:nvSpPr>
        <p:spPr bwMode="auto">
          <a:xfrm>
            <a:off x="8420100" y="2141538"/>
            <a:ext cx="0" cy="533400"/>
          </a:xfrm>
          <a:prstGeom prst="line">
            <a:avLst/>
          </a:prstGeom>
          <a:noFill/>
          <a:ln w="158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7" name="Line 41"/>
          <p:cNvSpPr>
            <a:spLocks noChangeShapeType="1"/>
          </p:cNvSpPr>
          <p:nvPr/>
        </p:nvSpPr>
        <p:spPr bwMode="auto">
          <a:xfrm>
            <a:off x="8496300" y="2903538"/>
            <a:ext cx="0" cy="457200"/>
          </a:xfrm>
          <a:prstGeom prst="line">
            <a:avLst/>
          </a:prstGeom>
          <a:noFill/>
          <a:ln w="158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8" name="Line 42"/>
          <p:cNvSpPr>
            <a:spLocks noChangeShapeType="1"/>
          </p:cNvSpPr>
          <p:nvPr/>
        </p:nvSpPr>
        <p:spPr bwMode="auto">
          <a:xfrm>
            <a:off x="8496300" y="3589338"/>
            <a:ext cx="0" cy="457200"/>
          </a:xfrm>
          <a:prstGeom prst="line">
            <a:avLst/>
          </a:prstGeom>
          <a:noFill/>
          <a:ln w="158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9" name="Line 43"/>
          <p:cNvSpPr>
            <a:spLocks noChangeShapeType="1"/>
          </p:cNvSpPr>
          <p:nvPr/>
        </p:nvSpPr>
        <p:spPr bwMode="auto">
          <a:xfrm>
            <a:off x="8496300" y="4275138"/>
            <a:ext cx="0" cy="381000"/>
          </a:xfrm>
          <a:prstGeom prst="line">
            <a:avLst/>
          </a:prstGeom>
          <a:noFill/>
          <a:ln w="158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40" name="Line 44"/>
          <p:cNvSpPr>
            <a:spLocks noChangeShapeType="1"/>
          </p:cNvSpPr>
          <p:nvPr/>
        </p:nvSpPr>
        <p:spPr bwMode="auto">
          <a:xfrm>
            <a:off x="8496300" y="4884738"/>
            <a:ext cx="0" cy="381000"/>
          </a:xfrm>
          <a:prstGeom prst="line">
            <a:avLst/>
          </a:prstGeom>
          <a:noFill/>
          <a:ln w="158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08941" name="Group 45"/>
          <p:cNvGraphicFramePr>
            <a:graphicFrameLocks noGrp="1"/>
          </p:cNvGraphicFramePr>
          <p:nvPr>
            <p:ph/>
          </p:nvPr>
        </p:nvGraphicFramePr>
        <p:xfrm>
          <a:off x="682625" y="1019175"/>
          <a:ext cx="4324350" cy="4575176"/>
        </p:xfrm>
        <a:graphic>
          <a:graphicData uri="http://schemas.openxmlformats.org/drawingml/2006/table">
            <a:tbl>
              <a:tblPr/>
              <a:tblGrid>
                <a:gridCol w="1081088"/>
                <a:gridCol w="1081087"/>
                <a:gridCol w="1081088"/>
                <a:gridCol w="1081087"/>
              </a:tblGrid>
              <a:tr h="700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4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rgbClr val="FF3300"/>
                          </a:solidFill>
                          <a:effectLst/>
                          <a:latin typeface="Verdana" pitchFamily="34" charset="0"/>
                          <a:ea typeface="楷体_GB2312"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Verdana" pitchFamily="34" charset="0"/>
                          <a:ea typeface="楷体_GB2312" pitchFamily="49" charset="-122"/>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755650" y="1662113"/>
            <a:ext cx="374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在不同的编程环境中，</a:t>
            </a:r>
          </a:p>
        </p:txBody>
      </p:sp>
      <p:sp>
        <p:nvSpPr>
          <p:cNvPr id="131075" name="Text Box 3"/>
          <p:cNvSpPr txBox="1">
            <a:spLocks noChangeArrowheads="1"/>
          </p:cNvSpPr>
          <p:nvPr/>
        </p:nvSpPr>
        <p:spPr bwMode="auto">
          <a:xfrm>
            <a:off x="1403350" y="2525713"/>
            <a:ext cx="516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存储结构可有不同的描述方法。</a:t>
            </a:r>
          </a:p>
        </p:txBody>
      </p:sp>
      <p:sp>
        <p:nvSpPr>
          <p:cNvPr id="131076" name="Text Box 4"/>
          <p:cNvSpPr txBox="1">
            <a:spLocks noChangeArrowheads="1"/>
          </p:cNvSpPr>
          <p:nvPr/>
        </p:nvSpPr>
        <p:spPr bwMode="auto">
          <a:xfrm>
            <a:off x="827088" y="3357563"/>
            <a:ext cx="78597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当用高级程序设计语言进行编程时，通常可用高级编程语言中提供的数据类型描述之。</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wipe(left)">
                                      <p:cBhvr>
                                        <p:cTn id="7" dur="500"/>
                                        <p:tgtEl>
                                          <p:spTgt spid="1310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075"/>
                                        </p:tgtEl>
                                        <p:attrNameLst>
                                          <p:attrName>style.visibility</p:attrName>
                                        </p:attrNameLst>
                                      </p:cBhvr>
                                      <p:to>
                                        <p:strVal val="visible"/>
                                      </p:to>
                                    </p:set>
                                    <p:animEffect transition="in" filter="wipe(left)">
                                      <p:cBhvr>
                                        <p:cTn id="11" dur="500"/>
                                        <p:tgtEl>
                                          <p:spTgt spid="1310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31076"/>
                                        </p:tgtEl>
                                        <p:attrNameLst>
                                          <p:attrName>style.visibility</p:attrName>
                                        </p:attrNameLst>
                                      </p:cBhvr>
                                      <p:to>
                                        <p:strVal val="visible"/>
                                      </p:to>
                                    </p:set>
                                    <p:animEffect transition="in" filter="wipe(left)">
                                      <p:cBhvr>
                                        <p:cTn id="16" dur="75"/>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5" grpId="0" autoUpdateAnimBg="0"/>
      <p:bldP spid="13107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900113" y="1179513"/>
            <a:ext cx="1017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itchFamily="18" charset="0"/>
              </a:rPr>
              <a:t>例如</a:t>
            </a:r>
            <a:r>
              <a:rPr kumimoji="1" lang="en-US" altLang="zh-CN" sz="2800" b="1">
                <a:solidFill>
                  <a:srgbClr val="000000"/>
                </a:solidFill>
                <a:latin typeface="Times New Roman" pitchFamily="18" charset="0"/>
              </a:rPr>
              <a:t>:</a:t>
            </a:r>
            <a:endParaRPr kumimoji="1" lang="en-US" altLang="zh-CN" sz="2800">
              <a:solidFill>
                <a:srgbClr val="000000"/>
              </a:solidFill>
              <a:latin typeface="Times New Roman" pitchFamily="18" charset="0"/>
            </a:endParaRPr>
          </a:p>
        </p:txBody>
      </p:sp>
      <p:sp>
        <p:nvSpPr>
          <p:cNvPr id="132099" name="Text Box 3"/>
          <p:cNvSpPr txBox="1">
            <a:spLocks noChangeArrowheads="1"/>
          </p:cNvSpPr>
          <p:nvPr/>
        </p:nvSpPr>
        <p:spPr bwMode="auto">
          <a:xfrm>
            <a:off x="881063" y="2109788"/>
            <a:ext cx="75215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以三个带有次序关系的整数表示一个长整数时，可利用 </a:t>
            </a:r>
            <a:r>
              <a:rPr kumimoji="1" lang="en-US" altLang="zh-CN" sz="2800" b="1">
                <a:solidFill>
                  <a:srgbClr val="000000"/>
                </a:solidFill>
                <a:latin typeface="Times New Roman" pitchFamily="18" charset="0"/>
              </a:rPr>
              <a:t>C </a:t>
            </a:r>
            <a:r>
              <a:rPr kumimoji="1" lang="zh-CN" altLang="en-US" sz="2800">
                <a:solidFill>
                  <a:srgbClr val="000000"/>
                </a:solidFill>
                <a:latin typeface="Times New Roman" pitchFamily="18" charset="0"/>
              </a:rPr>
              <a:t>语言中提供的整数数组类型，</a:t>
            </a:r>
          </a:p>
        </p:txBody>
      </p:sp>
      <p:sp>
        <p:nvSpPr>
          <p:cNvPr id="132100" name="Text Box 4"/>
          <p:cNvSpPr txBox="1">
            <a:spLocks noChangeArrowheads="1"/>
          </p:cNvSpPr>
          <p:nvPr/>
        </p:nvSpPr>
        <p:spPr bwMode="auto">
          <a:xfrm>
            <a:off x="2078038" y="4700588"/>
            <a:ext cx="455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Times New Roman" pitchFamily="18" charset="0"/>
              </a:rPr>
              <a:t> typedef int</a:t>
            </a:r>
            <a:r>
              <a:rPr kumimoji="1" lang="en-US" altLang="zh-CN" sz="2800">
                <a:solidFill>
                  <a:srgbClr val="000000"/>
                </a:solidFill>
                <a:latin typeface="Times New Roman" pitchFamily="18" charset="0"/>
              </a:rPr>
              <a:t> Long_int [3]</a:t>
            </a:r>
          </a:p>
        </p:txBody>
      </p:sp>
      <p:sp>
        <p:nvSpPr>
          <p:cNvPr id="132101" name="Rectangle 5"/>
          <p:cNvSpPr>
            <a:spLocks noChangeArrowheads="1"/>
          </p:cNvSpPr>
          <p:nvPr/>
        </p:nvSpPr>
        <p:spPr bwMode="auto">
          <a:xfrm>
            <a:off x="1541463" y="3616325"/>
            <a:ext cx="2681287"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b="1">
                <a:solidFill>
                  <a:srgbClr val="000000"/>
                </a:solidFill>
                <a:latin typeface="Times New Roman" pitchFamily="18" charset="0"/>
              </a:rPr>
              <a:t>定义长整数</a:t>
            </a:r>
            <a:r>
              <a:rPr kumimoji="1" lang="zh-CN" altLang="en-US" sz="2800">
                <a:solidFill>
                  <a:srgbClr val="000000"/>
                </a:solidFill>
                <a:latin typeface="Times New Roman" pitchFamily="18" charset="0"/>
              </a:rPr>
              <a:t>为：</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additive="base">
                                        <p:cTn id="7" dur="500" fill="hold"/>
                                        <p:tgtEl>
                                          <p:spTgt spid="132098"/>
                                        </p:tgtEl>
                                        <p:attrNameLst>
                                          <p:attrName>ppt_x</p:attrName>
                                        </p:attrNameLst>
                                      </p:cBhvr>
                                      <p:tavLst>
                                        <p:tav tm="0">
                                          <p:val>
                                            <p:strVal val="0-#ppt_w/2"/>
                                          </p:val>
                                        </p:tav>
                                        <p:tav tm="100000">
                                          <p:val>
                                            <p:strVal val="#ppt_x"/>
                                          </p:val>
                                        </p:tav>
                                      </p:tavLst>
                                    </p:anim>
                                    <p:anim calcmode="lin" valueType="num">
                                      <p:cBhvr additive="base">
                                        <p:cTn id="8" dur="500" fill="hold"/>
                                        <p:tgtEl>
                                          <p:spTgt spid="132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32099"/>
                                        </p:tgtEl>
                                        <p:attrNameLst>
                                          <p:attrName>style.visibility</p:attrName>
                                        </p:attrNameLst>
                                      </p:cBhvr>
                                      <p:to>
                                        <p:strVal val="visible"/>
                                      </p:to>
                                    </p:set>
                                    <p:animEffect transition="in" filter="wipe(left)">
                                      <p:cBhvr>
                                        <p:cTn id="13" dur="75"/>
                                        <p:tgtEl>
                                          <p:spTgt spid="1320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32101"/>
                                        </p:tgtEl>
                                        <p:attrNameLst>
                                          <p:attrName>style.visibility</p:attrName>
                                        </p:attrNameLst>
                                      </p:cBhvr>
                                      <p:to>
                                        <p:strVal val="visible"/>
                                      </p:to>
                                    </p:set>
                                    <p:animEffect transition="in" filter="wipe(left)">
                                      <p:cBhvr>
                                        <p:cTn id="18" dur="75"/>
                                        <p:tgtEl>
                                          <p:spTgt spid="1321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32100"/>
                                        </p:tgtEl>
                                        <p:attrNameLst>
                                          <p:attrName>style.visibility</p:attrName>
                                        </p:attrNameLst>
                                      </p:cBhvr>
                                      <p:to>
                                        <p:strVal val="visible"/>
                                      </p:to>
                                    </p:set>
                                    <p:animEffect transition="in" filter="wipe(left)">
                                      <p:cBhvr>
                                        <p:cTn id="23" dur="75"/>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autoUpdateAnimBg="0"/>
      <p:bldP spid="132100" grpId="0" autoUpdateAnimBg="0"/>
      <p:bldP spid="13210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473450" y="1257300"/>
            <a:ext cx="56705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rPr>
              <a:t>typedef struct {</a:t>
            </a:r>
          </a:p>
          <a:p>
            <a:r>
              <a:rPr kumimoji="1" lang="en-US" altLang="zh-CN" sz="2800">
                <a:solidFill>
                  <a:srgbClr val="000000"/>
                </a:solidFill>
                <a:latin typeface="Times New Roman" pitchFamily="18" charset="0"/>
              </a:rPr>
              <a:t>   int  y;        // </a:t>
            </a:r>
            <a:r>
              <a:rPr kumimoji="1" lang="zh-CN" altLang="zh-CN" sz="2800">
                <a:solidFill>
                  <a:srgbClr val="000000"/>
                </a:solidFill>
                <a:latin typeface="Times New Roman" pitchFamily="18" charset="0"/>
              </a:rPr>
              <a:t>年号 Year</a:t>
            </a:r>
            <a:r>
              <a:rPr kumimoji="1" lang="en-US" altLang="zh-CN" sz="2800">
                <a:solidFill>
                  <a:srgbClr val="000000"/>
                </a:solidFill>
                <a:latin typeface="Times New Roman" pitchFamily="18" charset="0"/>
              </a:rPr>
              <a:t> </a:t>
            </a:r>
          </a:p>
          <a:p>
            <a:r>
              <a:rPr kumimoji="1" lang="en-US" altLang="zh-CN" sz="2800">
                <a:solidFill>
                  <a:srgbClr val="000000"/>
                </a:solidFill>
                <a:latin typeface="Times New Roman" pitchFamily="18" charset="0"/>
              </a:rPr>
              <a:t>   int  m;       // </a:t>
            </a:r>
            <a:r>
              <a:rPr kumimoji="1" lang="zh-CN" altLang="en-US" sz="2800">
                <a:solidFill>
                  <a:srgbClr val="000000"/>
                </a:solidFill>
                <a:latin typeface="Times New Roman" pitchFamily="18" charset="0"/>
              </a:rPr>
              <a:t>月号 </a:t>
            </a:r>
            <a:r>
              <a:rPr kumimoji="1" lang="en-US" altLang="zh-CN" sz="2800">
                <a:solidFill>
                  <a:srgbClr val="000000"/>
                </a:solidFill>
                <a:latin typeface="Times New Roman" pitchFamily="18" charset="0"/>
              </a:rPr>
              <a:t>Month</a:t>
            </a:r>
          </a:p>
          <a:p>
            <a:r>
              <a:rPr kumimoji="1" lang="en-US" altLang="zh-CN" sz="2800">
                <a:solidFill>
                  <a:srgbClr val="000000"/>
                </a:solidFill>
                <a:latin typeface="Times New Roman" pitchFamily="18" charset="0"/>
              </a:rPr>
              <a:t>   int  d;        // </a:t>
            </a:r>
            <a:r>
              <a:rPr kumimoji="1" lang="zh-CN" altLang="en-US" sz="2800">
                <a:solidFill>
                  <a:srgbClr val="000000"/>
                </a:solidFill>
                <a:latin typeface="Times New Roman" pitchFamily="18" charset="0"/>
              </a:rPr>
              <a:t>日号 </a:t>
            </a:r>
            <a:r>
              <a:rPr kumimoji="1" lang="en-US" altLang="zh-CN" sz="2800">
                <a:solidFill>
                  <a:srgbClr val="000000"/>
                </a:solidFill>
                <a:latin typeface="Times New Roman" pitchFamily="18" charset="0"/>
              </a:rPr>
              <a:t>Day</a:t>
            </a:r>
          </a:p>
          <a:p>
            <a:r>
              <a:rPr kumimoji="1" lang="en-US" altLang="zh-CN" sz="2800">
                <a:solidFill>
                  <a:srgbClr val="000000"/>
                </a:solidFill>
                <a:latin typeface="Times New Roman" pitchFamily="18" charset="0"/>
              </a:rPr>
              <a:t>} DateType;    // </a:t>
            </a:r>
            <a:r>
              <a:rPr kumimoji="1" lang="zh-CN" altLang="en-US" sz="2800">
                <a:solidFill>
                  <a:srgbClr val="000000"/>
                </a:solidFill>
                <a:latin typeface="Times New Roman" pitchFamily="18" charset="0"/>
              </a:rPr>
              <a:t>日期类型</a:t>
            </a:r>
          </a:p>
        </p:txBody>
      </p:sp>
      <p:sp>
        <p:nvSpPr>
          <p:cNvPr id="133123" name="Rectangle 3"/>
          <p:cNvSpPr>
            <a:spLocks noChangeArrowheads="1"/>
          </p:cNvSpPr>
          <p:nvPr/>
        </p:nvSpPr>
        <p:spPr bwMode="auto">
          <a:xfrm>
            <a:off x="323850" y="1447800"/>
            <a:ext cx="27717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solidFill>
                  <a:srgbClr val="6600CC"/>
                </a:solidFill>
                <a:latin typeface="Times New Roman" pitchFamily="18" charset="0"/>
              </a:rPr>
              <a:t>定义“日期”为</a:t>
            </a:r>
            <a:r>
              <a:rPr kumimoji="1" lang="en-US" altLang="zh-CN" sz="2800">
                <a:solidFill>
                  <a:srgbClr val="6600CC"/>
                </a:solidFill>
                <a:latin typeface="Times New Roman" pitchFamily="18" charset="0"/>
              </a:rPr>
              <a:t>:</a:t>
            </a:r>
          </a:p>
        </p:txBody>
      </p:sp>
      <p:sp>
        <p:nvSpPr>
          <p:cNvPr id="133124" name="Rectangle 4"/>
          <p:cNvSpPr>
            <a:spLocks noChangeArrowheads="1"/>
          </p:cNvSpPr>
          <p:nvPr/>
        </p:nvSpPr>
        <p:spPr bwMode="auto">
          <a:xfrm>
            <a:off x="338138" y="3306763"/>
            <a:ext cx="27717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solidFill>
                  <a:srgbClr val="6600CC"/>
                </a:solidFill>
                <a:latin typeface="Times New Roman" pitchFamily="18" charset="0"/>
              </a:rPr>
              <a:t>定义“学生”为</a:t>
            </a:r>
            <a:r>
              <a:rPr kumimoji="1" lang="en-US" altLang="zh-CN" sz="2800">
                <a:solidFill>
                  <a:srgbClr val="6600CC"/>
                </a:solidFill>
                <a:latin typeface="Times New Roman" pitchFamily="18" charset="0"/>
              </a:rPr>
              <a:t>:</a:t>
            </a:r>
          </a:p>
        </p:txBody>
      </p:sp>
      <p:sp>
        <p:nvSpPr>
          <p:cNvPr id="133125" name="Text Box 5"/>
          <p:cNvSpPr txBox="1">
            <a:spLocks noChangeArrowheads="1"/>
          </p:cNvSpPr>
          <p:nvPr/>
        </p:nvSpPr>
        <p:spPr bwMode="auto">
          <a:xfrm>
            <a:off x="914400" y="4005263"/>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rPr>
              <a:t>typedef struct {</a:t>
            </a:r>
          </a:p>
          <a:p>
            <a:r>
              <a:rPr kumimoji="1" lang="en-US" altLang="zh-CN" sz="2800">
                <a:solidFill>
                  <a:srgbClr val="000000"/>
                </a:solidFill>
                <a:latin typeface="Times New Roman" pitchFamily="18" charset="0"/>
              </a:rPr>
              <a:t>   char   id[8];             // </a:t>
            </a:r>
            <a:r>
              <a:rPr kumimoji="1" lang="zh-CN" altLang="en-US" sz="2800">
                <a:solidFill>
                  <a:srgbClr val="000000"/>
                </a:solidFill>
                <a:latin typeface="Times New Roman" pitchFamily="18" charset="0"/>
              </a:rPr>
              <a:t>学号 </a:t>
            </a:r>
          </a:p>
          <a:p>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char  name[16];       // </a:t>
            </a:r>
            <a:r>
              <a:rPr kumimoji="1" lang="zh-CN" altLang="en-US" sz="2800">
                <a:solidFill>
                  <a:srgbClr val="000000"/>
                </a:solidFill>
                <a:latin typeface="Times New Roman" pitchFamily="18" charset="0"/>
              </a:rPr>
              <a:t>姓名</a:t>
            </a:r>
          </a:p>
          <a:p>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char  sex;                 // </a:t>
            </a:r>
            <a:r>
              <a:rPr kumimoji="1" lang="zh-CN" altLang="en-US" sz="2800">
                <a:solidFill>
                  <a:srgbClr val="000000"/>
                </a:solidFill>
                <a:latin typeface="Times New Roman" pitchFamily="18" charset="0"/>
              </a:rPr>
              <a:t>性别‘</a:t>
            </a:r>
            <a:r>
              <a:rPr kumimoji="1" lang="en-US" altLang="zh-CN" sz="2800">
                <a:solidFill>
                  <a:srgbClr val="000000"/>
                </a:solidFill>
                <a:latin typeface="Times New Roman" pitchFamily="18" charset="0"/>
              </a:rPr>
              <a:t>M/F’:</a:t>
            </a:r>
            <a:r>
              <a:rPr kumimoji="1" lang="zh-CN" altLang="en-US" sz="2800">
                <a:solidFill>
                  <a:srgbClr val="000000"/>
                </a:solidFill>
                <a:latin typeface="Times New Roman" pitchFamily="18" charset="0"/>
              </a:rPr>
              <a:t>男</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女</a:t>
            </a:r>
          </a:p>
          <a:p>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DateType  bdate;     // </a:t>
            </a:r>
            <a:r>
              <a:rPr kumimoji="1" lang="zh-CN" altLang="en-US" sz="2800">
                <a:solidFill>
                  <a:srgbClr val="000000"/>
                </a:solidFill>
                <a:latin typeface="Times New Roman" pitchFamily="18" charset="0"/>
              </a:rPr>
              <a:t>出生日期</a:t>
            </a:r>
          </a:p>
          <a:p>
            <a:r>
              <a:rPr kumimoji="1" lang="en-US" altLang="zh-CN" sz="2800">
                <a:solidFill>
                  <a:srgbClr val="000000"/>
                </a:solidFill>
                <a:latin typeface="Times New Roman" pitchFamily="18" charset="0"/>
              </a:rPr>
              <a:t>} Student;                   // </a:t>
            </a:r>
            <a:r>
              <a:rPr kumimoji="1" lang="zh-CN" altLang="en-US" sz="2800">
                <a:solidFill>
                  <a:srgbClr val="000000"/>
                </a:solidFill>
                <a:latin typeface="Times New Roman" pitchFamily="18" charset="0"/>
              </a:rPr>
              <a:t>学生类型</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3123"/>
                                        </p:tgtEl>
                                        <p:attrNameLst>
                                          <p:attrName>style.visibility</p:attrName>
                                        </p:attrNameLst>
                                      </p:cBhvr>
                                      <p:to>
                                        <p:strVal val="visible"/>
                                      </p:to>
                                    </p:set>
                                    <p:animEffect transition="in" filter="wipe(left)">
                                      <p:cBhvr>
                                        <p:cTn id="7" dur="75"/>
                                        <p:tgtEl>
                                          <p:spTgt spid="133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3122"/>
                                        </p:tgtEl>
                                        <p:attrNameLst>
                                          <p:attrName>style.visibility</p:attrName>
                                        </p:attrNameLst>
                                      </p:cBhvr>
                                      <p:to>
                                        <p:strVal val="visible"/>
                                      </p:to>
                                    </p:set>
                                    <p:animEffect transition="in" filter="wipe(left)">
                                      <p:cBhvr>
                                        <p:cTn id="12" dur="75"/>
                                        <p:tgtEl>
                                          <p:spTgt spid="1331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3124"/>
                                        </p:tgtEl>
                                        <p:attrNameLst>
                                          <p:attrName>style.visibility</p:attrName>
                                        </p:attrNameLst>
                                      </p:cBhvr>
                                      <p:to>
                                        <p:strVal val="visible"/>
                                      </p:to>
                                    </p:set>
                                    <p:animEffect transition="in" filter="wipe(left)">
                                      <p:cBhvr>
                                        <p:cTn id="17" dur="75"/>
                                        <p:tgtEl>
                                          <p:spTgt spid="133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3125"/>
                                        </p:tgtEl>
                                        <p:attrNameLst>
                                          <p:attrName>style.visibility</p:attrName>
                                        </p:attrNameLst>
                                      </p:cBhvr>
                                      <p:to>
                                        <p:strVal val="visible"/>
                                      </p:to>
                                    </p:set>
                                    <p:animEffect transition="in" filter="wipe(left)">
                                      <p:cBhvr>
                                        <p:cTn id="22" dur="75"/>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autoUpdateAnimBg="0"/>
      <p:bldP spid="133124" grpId="0" autoUpdateAnimBg="0"/>
      <p:bldP spid="13312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0" y="211138"/>
            <a:ext cx="8396288" cy="563562"/>
          </a:xfrm>
        </p:spPr>
        <p:txBody>
          <a:bodyPr/>
          <a:lstStyle/>
          <a:p>
            <a:r>
              <a:rPr lang="en-US" altLang="zh-CN">
                <a:ea typeface="宋体" pitchFamily="2" charset="-122"/>
              </a:rPr>
              <a:t>Operations on the Data Structure</a:t>
            </a:r>
          </a:p>
        </p:txBody>
      </p:sp>
      <p:sp>
        <p:nvSpPr>
          <p:cNvPr id="210947" name="Rectangle 3"/>
          <p:cNvSpPr>
            <a:spLocks noGrp="1" noChangeArrowheads="1"/>
          </p:cNvSpPr>
          <p:nvPr>
            <p:ph type="body" idx="1"/>
          </p:nvPr>
        </p:nvSpPr>
        <p:spPr>
          <a:xfrm>
            <a:off x="457200" y="1557338"/>
            <a:ext cx="8229600" cy="4932362"/>
          </a:xfrm>
        </p:spPr>
        <p:txBody>
          <a:bodyPr/>
          <a:lstStyle/>
          <a:p>
            <a:r>
              <a:rPr lang="en-US" altLang="zh-CN" b="0">
                <a:solidFill>
                  <a:srgbClr val="000000"/>
                </a:solidFill>
                <a:ea typeface="宋体" pitchFamily="2" charset="-122"/>
              </a:rPr>
              <a:t>The implementation of the same operation is different using different storage mapping.</a:t>
            </a:r>
          </a:p>
          <a:p>
            <a:r>
              <a:rPr lang="en-US" altLang="zh-CN" b="0">
                <a:solidFill>
                  <a:srgbClr val="000000"/>
                </a:solidFill>
                <a:ea typeface="宋体" pitchFamily="2" charset="-122"/>
              </a:rPr>
              <a:t>How to map the logical structure depends on time and storage costs.</a:t>
            </a:r>
          </a:p>
          <a:p>
            <a:endParaRPr lang="en-US" altLang="zh-CN" b="0">
              <a:solidFill>
                <a:srgbClr val="000000"/>
              </a:solidFill>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sz="2400">
                <a:ea typeface="宋体" pitchFamily="2" charset="-122"/>
              </a:rPr>
              <a:t>Three aspects of data structure</a:t>
            </a:r>
          </a:p>
        </p:txBody>
      </p:sp>
      <p:sp>
        <p:nvSpPr>
          <p:cNvPr id="212995" name="AutoShape 3"/>
          <p:cNvSpPr>
            <a:spLocks/>
          </p:cNvSpPr>
          <p:nvPr/>
        </p:nvSpPr>
        <p:spPr bwMode="auto">
          <a:xfrm>
            <a:off x="415925" y="2636838"/>
            <a:ext cx="627063" cy="3240087"/>
          </a:xfrm>
          <a:prstGeom prst="leftBrace">
            <a:avLst>
              <a:gd name="adj1" fmla="val 4305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6" name="Text Box 4"/>
          <p:cNvSpPr txBox="1">
            <a:spLocks noChangeArrowheads="1"/>
          </p:cNvSpPr>
          <p:nvPr/>
        </p:nvSpPr>
        <p:spPr bwMode="auto">
          <a:xfrm>
            <a:off x="1116013" y="2492375"/>
            <a:ext cx="2633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Logical structure of data</a:t>
            </a:r>
          </a:p>
        </p:txBody>
      </p:sp>
      <p:sp>
        <p:nvSpPr>
          <p:cNvPr id="212997" name="Text Box 5"/>
          <p:cNvSpPr txBox="1">
            <a:spLocks noChangeArrowheads="1"/>
          </p:cNvSpPr>
          <p:nvPr/>
        </p:nvSpPr>
        <p:spPr bwMode="auto">
          <a:xfrm>
            <a:off x="1042988" y="4508500"/>
            <a:ext cx="2716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Storage structure of data</a:t>
            </a:r>
          </a:p>
        </p:txBody>
      </p:sp>
      <p:sp>
        <p:nvSpPr>
          <p:cNvPr id="212998" name="Text Box 6"/>
          <p:cNvSpPr txBox="1">
            <a:spLocks noChangeArrowheads="1"/>
          </p:cNvSpPr>
          <p:nvPr/>
        </p:nvSpPr>
        <p:spPr bwMode="auto">
          <a:xfrm>
            <a:off x="1116013" y="5661025"/>
            <a:ext cx="6329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Data Operations</a:t>
            </a:r>
            <a:r>
              <a:rPr lang="zh-CN" altLang="en-US">
                <a:latin typeface="Tahoma" pitchFamily="34" charset="0"/>
              </a:rPr>
              <a:t>：</a:t>
            </a:r>
            <a:r>
              <a:rPr lang="en-US" altLang="zh-CN">
                <a:latin typeface="Tahoma" pitchFamily="34" charset="0"/>
              </a:rPr>
              <a:t>Insert, Delete, Update, Retrieve, Sort etc. </a:t>
            </a:r>
          </a:p>
        </p:txBody>
      </p:sp>
      <p:sp>
        <p:nvSpPr>
          <p:cNvPr id="212999" name="AutoShape 7"/>
          <p:cNvSpPr>
            <a:spLocks/>
          </p:cNvSpPr>
          <p:nvPr/>
        </p:nvSpPr>
        <p:spPr bwMode="auto">
          <a:xfrm>
            <a:off x="3851275" y="2205038"/>
            <a:ext cx="71438" cy="936625"/>
          </a:xfrm>
          <a:prstGeom prst="leftBrace">
            <a:avLst>
              <a:gd name="adj1" fmla="val 109258"/>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0" name="Text Box 8"/>
          <p:cNvSpPr txBox="1">
            <a:spLocks noChangeArrowheads="1"/>
          </p:cNvSpPr>
          <p:nvPr/>
        </p:nvSpPr>
        <p:spPr bwMode="auto">
          <a:xfrm>
            <a:off x="4067175" y="1989138"/>
            <a:ext cx="177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Linear structure</a:t>
            </a:r>
          </a:p>
        </p:txBody>
      </p:sp>
      <p:sp>
        <p:nvSpPr>
          <p:cNvPr id="213001" name="Text Box 9"/>
          <p:cNvSpPr txBox="1">
            <a:spLocks noChangeArrowheads="1"/>
          </p:cNvSpPr>
          <p:nvPr/>
        </p:nvSpPr>
        <p:spPr bwMode="auto">
          <a:xfrm>
            <a:off x="3995738" y="2997200"/>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None linear structure</a:t>
            </a:r>
          </a:p>
        </p:txBody>
      </p:sp>
      <p:sp>
        <p:nvSpPr>
          <p:cNvPr id="213002" name="AutoShape 10"/>
          <p:cNvSpPr>
            <a:spLocks/>
          </p:cNvSpPr>
          <p:nvPr/>
        </p:nvSpPr>
        <p:spPr bwMode="auto">
          <a:xfrm>
            <a:off x="5795963" y="1701800"/>
            <a:ext cx="71437" cy="936625"/>
          </a:xfrm>
          <a:prstGeom prst="leftBrace">
            <a:avLst>
              <a:gd name="adj1" fmla="val 10926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3" name="Text Box 11"/>
          <p:cNvSpPr txBox="1">
            <a:spLocks noChangeArrowheads="1"/>
          </p:cNvSpPr>
          <p:nvPr/>
        </p:nvSpPr>
        <p:spPr bwMode="auto">
          <a:xfrm>
            <a:off x="5940425" y="1484313"/>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Stack</a:t>
            </a:r>
          </a:p>
        </p:txBody>
      </p:sp>
      <p:sp>
        <p:nvSpPr>
          <p:cNvPr id="213004" name="Text Box 12"/>
          <p:cNvSpPr txBox="1">
            <a:spLocks noChangeArrowheads="1"/>
          </p:cNvSpPr>
          <p:nvPr/>
        </p:nvSpPr>
        <p:spPr bwMode="auto">
          <a:xfrm>
            <a:off x="5940425" y="2276475"/>
            <a:ext cx="841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Queue</a:t>
            </a:r>
          </a:p>
        </p:txBody>
      </p:sp>
      <p:sp>
        <p:nvSpPr>
          <p:cNvPr id="213005" name="Text Box 13"/>
          <p:cNvSpPr txBox="1">
            <a:spLocks noChangeArrowheads="1"/>
          </p:cNvSpPr>
          <p:nvPr/>
        </p:nvSpPr>
        <p:spPr bwMode="auto">
          <a:xfrm>
            <a:off x="6443663" y="2708275"/>
            <a:ext cx="1150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itchFamily="34" charset="0"/>
              </a:rPr>
              <a:t>Tree</a:t>
            </a:r>
          </a:p>
        </p:txBody>
      </p:sp>
      <p:sp>
        <p:nvSpPr>
          <p:cNvPr id="213006" name="AutoShape 14"/>
          <p:cNvSpPr>
            <a:spLocks/>
          </p:cNvSpPr>
          <p:nvPr/>
        </p:nvSpPr>
        <p:spPr bwMode="auto">
          <a:xfrm>
            <a:off x="6300788" y="2852738"/>
            <a:ext cx="71437" cy="936625"/>
          </a:xfrm>
          <a:prstGeom prst="leftBrace">
            <a:avLst>
              <a:gd name="adj1" fmla="val 10926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7" name="Text Box 15"/>
          <p:cNvSpPr txBox="1">
            <a:spLocks noChangeArrowheads="1"/>
          </p:cNvSpPr>
          <p:nvPr/>
        </p:nvSpPr>
        <p:spPr bwMode="auto">
          <a:xfrm>
            <a:off x="6588125" y="3573463"/>
            <a:ext cx="1150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itchFamily="34" charset="0"/>
              </a:rPr>
              <a:t>Graph</a:t>
            </a:r>
          </a:p>
        </p:txBody>
      </p:sp>
      <p:sp>
        <p:nvSpPr>
          <p:cNvPr id="213008" name="AutoShape 16"/>
          <p:cNvSpPr>
            <a:spLocks/>
          </p:cNvSpPr>
          <p:nvPr/>
        </p:nvSpPr>
        <p:spPr bwMode="auto">
          <a:xfrm>
            <a:off x="3851275" y="4221163"/>
            <a:ext cx="71438" cy="936625"/>
          </a:xfrm>
          <a:prstGeom prst="leftBrace">
            <a:avLst>
              <a:gd name="adj1" fmla="val 109258"/>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9" name="Text Box 17"/>
          <p:cNvSpPr txBox="1">
            <a:spLocks noChangeArrowheads="1"/>
          </p:cNvSpPr>
          <p:nvPr/>
        </p:nvSpPr>
        <p:spPr bwMode="auto">
          <a:xfrm>
            <a:off x="3924300" y="4005263"/>
            <a:ext cx="2084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Sequential Storage</a:t>
            </a:r>
          </a:p>
        </p:txBody>
      </p:sp>
      <p:sp>
        <p:nvSpPr>
          <p:cNvPr id="213010" name="Text Box 18"/>
          <p:cNvSpPr txBox="1">
            <a:spLocks noChangeArrowheads="1"/>
          </p:cNvSpPr>
          <p:nvPr/>
        </p:nvSpPr>
        <p:spPr bwMode="auto">
          <a:xfrm>
            <a:off x="3924300" y="4724400"/>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Index Storage</a:t>
            </a:r>
          </a:p>
        </p:txBody>
      </p:sp>
      <p:sp>
        <p:nvSpPr>
          <p:cNvPr id="213011" name="Text Box 19"/>
          <p:cNvSpPr txBox="1">
            <a:spLocks noChangeArrowheads="1"/>
          </p:cNvSpPr>
          <p:nvPr/>
        </p:nvSpPr>
        <p:spPr bwMode="auto">
          <a:xfrm>
            <a:off x="3995738" y="4365625"/>
            <a:ext cx="1903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Chaining Storage</a:t>
            </a:r>
          </a:p>
        </p:txBody>
      </p:sp>
      <p:sp>
        <p:nvSpPr>
          <p:cNvPr id="213012" name="Text Box 20"/>
          <p:cNvSpPr txBox="1">
            <a:spLocks noChangeArrowheads="1"/>
          </p:cNvSpPr>
          <p:nvPr/>
        </p:nvSpPr>
        <p:spPr bwMode="auto">
          <a:xfrm>
            <a:off x="3924300" y="5013325"/>
            <a:ext cx="1843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ahoma" pitchFamily="34" charset="0"/>
              </a:rPr>
              <a:t>Hashing Storage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0" y="1749425"/>
            <a:ext cx="86550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2"/>
              </a:buClr>
              <a:buSzPct val="80000"/>
              <a:buFont typeface="Wingdings" pitchFamily="2" charset="2"/>
              <a:buNone/>
            </a:pPr>
            <a:r>
              <a:rPr kumimoji="1" lang="en-US" altLang="zh-CN" sz="2400" b="1">
                <a:solidFill>
                  <a:srgbClr val="003300"/>
                </a:solidFill>
                <a:latin typeface="Times New Roman" pitchFamily="18" charset="0"/>
              </a:rPr>
              <a:t>         </a:t>
            </a:r>
            <a:r>
              <a:rPr kumimoji="1" lang="zh-CN" altLang="en-US" sz="2800" b="1">
                <a:solidFill>
                  <a:srgbClr val="000000"/>
                </a:solidFill>
                <a:latin typeface="Times New Roman" pitchFamily="18" charset="0"/>
              </a:rPr>
              <a:t>数据类型是一个值的集合和定义在这个值集上的一组操作的总称 。</a:t>
            </a:r>
          </a:p>
        </p:txBody>
      </p:sp>
      <p:sp>
        <p:nvSpPr>
          <p:cNvPr id="134149" name="Text Box 5"/>
          <p:cNvSpPr txBox="1">
            <a:spLocks noChangeArrowheads="1"/>
          </p:cNvSpPr>
          <p:nvPr/>
        </p:nvSpPr>
        <p:spPr bwMode="auto">
          <a:xfrm>
            <a:off x="579438" y="179388"/>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bg1"/>
                </a:solidFill>
                <a:latin typeface="宋体" pitchFamily="2" charset="-122"/>
              </a:rPr>
              <a:t>数据类型</a:t>
            </a:r>
          </a:p>
        </p:txBody>
      </p:sp>
      <p:sp>
        <p:nvSpPr>
          <p:cNvPr id="134150" name="Text Box 6"/>
          <p:cNvSpPr txBox="1">
            <a:spLocks noChangeArrowheads="1"/>
          </p:cNvSpPr>
          <p:nvPr/>
        </p:nvSpPr>
        <p:spPr bwMode="auto">
          <a:xfrm>
            <a:off x="63500" y="3022600"/>
            <a:ext cx="81661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lvl="2">
              <a:lnSpc>
                <a:spcPct val="140000"/>
              </a:lnSpc>
            </a:pPr>
            <a:r>
              <a:rPr kumimoji="1" lang="en-US" altLang="zh-CN" sz="4000">
                <a:latin typeface="楷体_GB2312" pitchFamily="49" charset="-122"/>
                <a:ea typeface="楷体_GB2312" pitchFamily="49" charset="-122"/>
              </a:rPr>
              <a:t>  </a:t>
            </a:r>
            <a:r>
              <a:rPr kumimoji="1" lang="zh-CN" altLang="en-US" sz="2800">
                <a:solidFill>
                  <a:srgbClr val="6600CC"/>
                </a:solidFill>
                <a:latin typeface="楷体_GB2312" pitchFamily="49" charset="-122"/>
                <a:ea typeface="楷体_GB2312" pitchFamily="49" charset="-122"/>
              </a:rPr>
              <a:t>在用高级程序语言编写的程序中，必须对程序中出现的每个变量、常量或表达式，</a:t>
            </a:r>
            <a:r>
              <a:rPr kumimoji="1" lang="zh-CN" altLang="en-US" sz="2800" b="1">
                <a:solidFill>
                  <a:srgbClr val="6600CC"/>
                </a:solidFill>
                <a:latin typeface="楷体_GB2312" pitchFamily="49" charset="-122"/>
                <a:ea typeface="楷体_GB2312" pitchFamily="49" charset="-122"/>
              </a:rPr>
              <a:t>明确说明</a:t>
            </a:r>
            <a:r>
              <a:rPr kumimoji="1" lang="zh-CN" altLang="en-US" sz="2800">
                <a:solidFill>
                  <a:srgbClr val="6600CC"/>
                </a:solidFill>
                <a:latin typeface="楷体_GB2312" pitchFamily="49" charset="-122"/>
                <a:ea typeface="楷体_GB2312" pitchFamily="49" charset="-122"/>
              </a:rPr>
              <a:t>它们所</a:t>
            </a:r>
            <a:r>
              <a:rPr kumimoji="1" lang="zh-CN" altLang="en-US" sz="2800">
                <a:solidFill>
                  <a:srgbClr val="6600CC"/>
                </a:solidFill>
                <a:latin typeface="Times New Roman" pitchFamily="18" charset="0"/>
                <a:ea typeface="楷体_GB2312" pitchFamily="49" charset="-122"/>
              </a:rPr>
              <a:t>属的</a:t>
            </a:r>
            <a:r>
              <a:rPr kumimoji="1" lang="zh-CN" altLang="en-US" sz="2800" b="1">
                <a:solidFill>
                  <a:srgbClr val="6600CC"/>
                </a:solidFill>
                <a:latin typeface="Times New Roman" pitchFamily="18" charset="0"/>
                <a:ea typeface="楷体_GB2312" pitchFamily="49" charset="-122"/>
              </a:rPr>
              <a:t>数据类型</a:t>
            </a:r>
            <a:r>
              <a:rPr kumimoji="1" lang="zh-CN" altLang="en-US" sz="2800">
                <a:solidFill>
                  <a:srgbClr val="6600CC"/>
                </a:solidFill>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 calcmode="lin" valueType="num">
                                      <p:cBhvr additive="base">
                                        <p:cTn id="7" dur="500" fill="hold"/>
                                        <p:tgtEl>
                                          <p:spTgt spid="134148"/>
                                        </p:tgtEl>
                                        <p:attrNameLst>
                                          <p:attrName>ppt_x</p:attrName>
                                        </p:attrNameLst>
                                      </p:cBhvr>
                                      <p:tavLst>
                                        <p:tav tm="0">
                                          <p:val>
                                            <p:strVal val="#ppt_x"/>
                                          </p:val>
                                        </p:tav>
                                        <p:tav tm="100000">
                                          <p:val>
                                            <p:strVal val="#ppt_x"/>
                                          </p:val>
                                        </p:tav>
                                      </p:tavLst>
                                    </p:anim>
                                    <p:anim calcmode="lin" valueType="num">
                                      <p:cBhvr additive="base">
                                        <p:cTn id="8" dur="500" fill="hold"/>
                                        <p:tgtEl>
                                          <p:spTgt spid="13414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3414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iterate type="lt">
                                    <p:tmPct val="100000"/>
                                  </p:iterate>
                                  <p:childTnLst>
                                    <p:set>
                                      <p:cBhvr>
                                        <p:cTn id="15" dur="1" fill="hold">
                                          <p:stCondLst>
                                            <p:cond delay="0"/>
                                          </p:stCondLst>
                                        </p:cTn>
                                        <p:tgtEl>
                                          <p:spTgt spid="134150"/>
                                        </p:tgtEl>
                                        <p:attrNameLst>
                                          <p:attrName>style.visibility</p:attrName>
                                        </p:attrNameLst>
                                      </p:cBhvr>
                                      <p:to>
                                        <p:strVal val="visible"/>
                                      </p:to>
                                    </p:set>
                                    <p:animEffect transition="in" filter="strips(downRight)">
                                      <p:cBhvr>
                                        <p:cTn id="16" dur="75"/>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P spid="134149" grpId="0" autoUpdateAnimBg="0"/>
      <p:bldP spid="13415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568325" y="1412875"/>
            <a:ext cx="6564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2840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例如，</a:t>
            </a:r>
            <a:r>
              <a:rPr kumimoji="1" lang="en-US" altLang="zh-CN" sz="2800">
                <a:solidFill>
                  <a:srgbClr val="000000"/>
                </a:solidFill>
                <a:latin typeface="Times New Roman" pitchFamily="18" charset="0"/>
              </a:rPr>
              <a:t>C </a:t>
            </a:r>
            <a:r>
              <a:rPr kumimoji="1" lang="zh-CN" altLang="en-US" sz="2800">
                <a:solidFill>
                  <a:srgbClr val="000000"/>
                </a:solidFill>
                <a:latin typeface="Times New Roman" pitchFamily="18" charset="0"/>
              </a:rPr>
              <a:t>语言中提供的</a:t>
            </a:r>
            <a:r>
              <a:rPr kumimoji="1" lang="zh-CN" altLang="en-US" sz="2800" b="1">
                <a:solidFill>
                  <a:srgbClr val="000000"/>
                </a:solidFill>
                <a:latin typeface="Times New Roman" pitchFamily="18" charset="0"/>
              </a:rPr>
              <a:t>基本数据类型</a:t>
            </a:r>
            <a:r>
              <a:rPr kumimoji="1" lang="zh-CN" altLang="en-US" sz="2800">
                <a:solidFill>
                  <a:srgbClr val="000000"/>
                </a:solidFill>
                <a:latin typeface="Times New Roman" pitchFamily="18" charset="0"/>
              </a:rPr>
              <a:t>有：</a:t>
            </a:r>
          </a:p>
        </p:txBody>
      </p:sp>
      <p:sp>
        <p:nvSpPr>
          <p:cNvPr id="138243" name="Text Box 3"/>
          <p:cNvSpPr txBox="1">
            <a:spLocks noChangeArrowheads="1"/>
          </p:cNvSpPr>
          <p:nvPr/>
        </p:nvSpPr>
        <p:spPr bwMode="auto">
          <a:xfrm>
            <a:off x="928688" y="2106613"/>
            <a:ext cx="158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整型   </a:t>
            </a:r>
            <a:r>
              <a:rPr kumimoji="1" lang="en-US" altLang="zh-CN" sz="2800" b="1">
                <a:solidFill>
                  <a:srgbClr val="6600CC"/>
                </a:solidFill>
                <a:latin typeface="Times New Roman" pitchFamily="18" charset="0"/>
              </a:rPr>
              <a:t>int</a:t>
            </a:r>
            <a:endParaRPr kumimoji="1" lang="en-US" altLang="zh-CN" sz="2800">
              <a:solidFill>
                <a:srgbClr val="6600CC"/>
              </a:solidFill>
              <a:latin typeface="Times New Roman" pitchFamily="18" charset="0"/>
            </a:endParaRPr>
          </a:p>
        </p:txBody>
      </p:sp>
      <p:sp>
        <p:nvSpPr>
          <p:cNvPr id="138244" name="Text Box 4"/>
          <p:cNvSpPr txBox="1">
            <a:spLocks noChangeArrowheads="1"/>
          </p:cNvSpPr>
          <p:nvPr/>
        </p:nvSpPr>
        <p:spPr bwMode="auto">
          <a:xfrm>
            <a:off x="928688" y="2801938"/>
            <a:ext cx="2214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浮点型   </a:t>
            </a:r>
            <a:r>
              <a:rPr kumimoji="1" lang="en-US" altLang="zh-CN" sz="2800" b="1">
                <a:solidFill>
                  <a:srgbClr val="6600CC"/>
                </a:solidFill>
                <a:latin typeface="Times New Roman" pitchFamily="18" charset="0"/>
              </a:rPr>
              <a:t>float</a:t>
            </a:r>
          </a:p>
        </p:txBody>
      </p:sp>
      <p:sp>
        <p:nvSpPr>
          <p:cNvPr id="138245" name="Text Box 5"/>
          <p:cNvSpPr txBox="1">
            <a:spLocks noChangeArrowheads="1"/>
          </p:cNvSpPr>
          <p:nvPr/>
        </p:nvSpPr>
        <p:spPr bwMode="auto">
          <a:xfrm>
            <a:off x="928688" y="4554538"/>
            <a:ext cx="221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字符型   </a:t>
            </a:r>
            <a:r>
              <a:rPr kumimoji="1" lang="en-US" altLang="zh-CN" sz="2800" b="1">
                <a:solidFill>
                  <a:srgbClr val="6600CC"/>
                </a:solidFill>
                <a:latin typeface="Times New Roman" pitchFamily="18" charset="0"/>
              </a:rPr>
              <a:t>char</a:t>
            </a:r>
          </a:p>
        </p:txBody>
      </p:sp>
      <p:sp>
        <p:nvSpPr>
          <p:cNvPr id="138246" name="Text Box 6"/>
          <p:cNvSpPr txBox="1">
            <a:spLocks noChangeArrowheads="1"/>
          </p:cNvSpPr>
          <p:nvPr/>
        </p:nvSpPr>
        <p:spPr bwMode="auto">
          <a:xfrm>
            <a:off x="1000125" y="5538788"/>
            <a:ext cx="4533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逻辑型   </a:t>
            </a:r>
            <a:r>
              <a:rPr kumimoji="1" lang="en-US" altLang="zh-CN" sz="2800" b="1">
                <a:solidFill>
                  <a:srgbClr val="6600CC"/>
                </a:solidFill>
                <a:latin typeface="Times New Roman" pitchFamily="18" charset="0"/>
              </a:rPr>
              <a:t>bool  </a:t>
            </a:r>
            <a:r>
              <a:rPr kumimoji="1" lang="zh-CN" altLang="en-US" sz="2800" b="1">
                <a:solidFill>
                  <a:srgbClr val="6600CC"/>
                </a:solidFill>
                <a:latin typeface="Times New Roman" pitchFamily="18" charset="0"/>
              </a:rPr>
              <a:t>（ </a:t>
            </a:r>
            <a:r>
              <a:rPr kumimoji="1" lang="en-US" altLang="zh-CN" sz="2800" b="1">
                <a:solidFill>
                  <a:srgbClr val="6600CC"/>
                </a:solidFill>
                <a:latin typeface="Times New Roman" pitchFamily="18" charset="0"/>
              </a:rPr>
              <a:t>C++</a:t>
            </a:r>
            <a:r>
              <a:rPr kumimoji="1" lang="zh-CN" altLang="en-US" sz="2800" b="1">
                <a:solidFill>
                  <a:srgbClr val="6600CC"/>
                </a:solidFill>
                <a:latin typeface="Times New Roman" pitchFamily="18" charset="0"/>
              </a:rPr>
              <a:t>语言）</a:t>
            </a:r>
          </a:p>
        </p:txBody>
      </p:sp>
      <p:sp>
        <p:nvSpPr>
          <p:cNvPr id="138247" name="Rectangle 7"/>
          <p:cNvSpPr>
            <a:spLocks noChangeArrowheads="1"/>
          </p:cNvSpPr>
          <p:nvPr/>
        </p:nvSpPr>
        <p:spPr bwMode="auto">
          <a:xfrm>
            <a:off x="928688" y="36195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双精度型  </a:t>
            </a:r>
            <a:r>
              <a:rPr kumimoji="1" lang="en-US" altLang="zh-CN" sz="2800" b="1">
                <a:solidFill>
                  <a:srgbClr val="6600CC"/>
                </a:solidFill>
                <a:latin typeface="Times New Roman" pitchFamily="18" charset="0"/>
              </a:rPr>
              <a:t>double</a:t>
            </a:r>
          </a:p>
        </p:txBody>
      </p:sp>
      <p:sp>
        <p:nvSpPr>
          <p:cNvPr id="138248" name="AutoShape 8"/>
          <p:cNvSpPr>
            <a:spLocks/>
          </p:cNvSpPr>
          <p:nvPr/>
        </p:nvSpPr>
        <p:spPr bwMode="auto">
          <a:xfrm>
            <a:off x="4240213" y="2970213"/>
            <a:ext cx="80962" cy="982662"/>
          </a:xfrm>
          <a:prstGeom prst="rightBrace">
            <a:avLst>
              <a:gd name="adj1" fmla="val 101144"/>
              <a:gd name="adj2" fmla="val 50000"/>
            </a:avLst>
          </a:prstGeom>
          <a:noFill/>
          <a:ln w="38100">
            <a:solidFill>
              <a:srgbClr val="66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800">
              <a:latin typeface="Times New Roman" pitchFamily="18" charset="0"/>
            </a:endParaRPr>
          </a:p>
        </p:txBody>
      </p:sp>
      <p:sp>
        <p:nvSpPr>
          <p:cNvPr id="138249" name="Text Box 9"/>
          <p:cNvSpPr txBox="1">
            <a:spLocks noChangeArrowheads="1"/>
          </p:cNvSpPr>
          <p:nvPr/>
        </p:nvSpPr>
        <p:spPr bwMode="auto">
          <a:xfrm>
            <a:off x="4600575" y="3114675"/>
            <a:ext cx="307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实型（ </a:t>
            </a:r>
            <a:r>
              <a:rPr kumimoji="1" lang="en-US" altLang="zh-CN" sz="2800" b="1">
                <a:solidFill>
                  <a:srgbClr val="6600CC"/>
                </a:solidFill>
                <a:latin typeface="Times New Roman" pitchFamily="18" charset="0"/>
              </a:rPr>
              <a:t>C++</a:t>
            </a:r>
            <a:r>
              <a:rPr kumimoji="1" lang="zh-CN" altLang="en-US" sz="2800" b="1">
                <a:solidFill>
                  <a:srgbClr val="6600CC"/>
                </a:solidFill>
                <a:latin typeface="Times New Roman" pitchFamily="18" charset="0"/>
              </a:rPr>
              <a:t>语言）</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500"/>
                                        <p:tgtEl>
                                          <p:spTgt spid="138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7"/>
                                        </p:tgtEl>
                                        <p:attrNameLst>
                                          <p:attrName>style.visibility</p:attrName>
                                        </p:attrNameLst>
                                      </p:cBhvr>
                                      <p:to>
                                        <p:strVal val="visible"/>
                                      </p:to>
                                    </p:set>
                                    <p:animEffect transition="in" filter="wipe(left)">
                                      <p:cBhvr>
                                        <p:cTn id="17" dur="500"/>
                                        <p:tgtEl>
                                          <p:spTgt spid="138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5"/>
                                        </p:tgtEl>
                                        <p:attrNameLst>
                                          <p:attrName>style.visibility</p:attrName>
                                        </p:attrNameLst>
                                      </p:cBhvr>
                                      <p:to>
                                        <p:strVal val="visible"/>
                                      </p:to>
                                    </p:set>
                                    <p:animEffect transition="in" filter="wipe(left)">
                                      <p:cBhvr>
                                        <p:cTn id="22" dur="500"/>
                                        <p:tgtEl>
                                          <p:spTgt spid="1382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8248"/>
                                        </p:tgtEl>
                                        <p:attrNameLst>
                                          <p:attrName>style.visibility</p:attrName>
                                        </p:attrNameLst>
                                      </p:cBhvr>
                                      <p:to>
                                        <p:strVal val="visible"/>
                                      </p:to>
                                    </p:set>
                                    <p:animEffect transition="in" filter="wipe(up)">
                                      <p:cBhvr>
                                        <p:cTn id="27" dur="500"/>
                                        <p:tgtEl>
                                          <p:spTgt spid="1382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8249"/>
                                        </p:tgtEl>
                                        <p:attrNameLst>
                                          <p:attrName>style.visibility</p:attrName>
                                        </p:attrNameLst>
                                      </p:cBhvr>
                                      <p:to>
                                        <p:strVal val="visible"/>
                                      </p:to>
                                    </p:set>
                                    <p:animEffect transition="in" filter="box(out)">
                                      <p:cBhvr>
                                        <p:cTn id="32" dur="500"/>
                                        <p:tgtEl>
                                          <p:spTgt spid="1382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8246"/>
                                        </p:tgtEl>
                                        <p:attrNameLst>
                                          <p:attrName>style.visibility</p:attrName>
                                        </p:attrNameLst>
                                      </p:cBhvr>
                                      <p:to>
                                        <p:strVal val="visible"/>
                                      </p:to>
                                    </p:set>
                                    <p:animEffect transition="in" filter="box(out)">
                                      <p:cBhvr>
                                        <p:cTn id="3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autoUpdateAnimBg="0"/>
      <p:bldP spid="138245" grpId="0" autoUpdateAnimBg="0"/>
      <p:bldP spid="138246" grpId="0" autoUpdateAnimBg="0"/>
      <p:bldP spid="138247" grpId="0" autoUpdateAnimBg="0"/>
      <p:bldP spid="138248" grpId="0" animBg="1" autoUpdateAnimBg="0"/>
      <p:bldP spid="13824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292100" y="1695450"/>
            <a:ext cx="755967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latin typeface="Times New Roman" pitchFamily="18" charset="0"/>
              </a:rPr>
              <a:t>       </a:t>
            </a:r>
            <a:r>
              <a:rPr kumimoji="1" lang="zh-CN" altLang="en-US" sz="2800">
                <a:solidFill>
                  <a:srgbClr val="000000"/>
                </a:solidFill>
                <a:latin typeface="Times New Roman" pitchFamily="18" charset="0"/>
              </a:rPr>
              <a:t>不同类型的变量，其所能</a:t>
            </a:r>
            <a:r>
              <a:rPr kumimoji="1" lang="zh-CN" altLang="en-US" sz="2800" b="1">
                <a:solidFill>
                  <a:srgbClr val="000000"/>
                </a:solidFill>
                <a:latin typeface="Times New Roman" pitchFamily="18" charset="0"/>
              </a:rPr>
              <a:t>取值的范围</a:t>
            </a:r>
            <a:r>
              <a:rPr kumimoji="1" lang="zh-CN" altLang="en-US" sz="2800">
                <a:solidFill>
                  <a:srgbClr val="000000"/>
                </a:solidFill>
                <a:latin typeface="Times New Roman" pitchFamily="18" charset="0"/>
              </a:rPr>
              <a:t>不同，所能</a:t>
            </a:r>
            <a:r>
              <a:rPr kumimoji="1" lang="zh-CN" altLang="en-US" sz="2800" b="1">
                <a:solidFill>
                  <a:srgbClr val="000000"/>
                </a:solidFill>
                <a:latin typeface="Times New Roman" pitchFamily="18" charset="0"/>
              </a:rPr>
              <a:t>进行的操作</a:t>
            </a:r>
            <a:r>
              <a:rPr kumimoji="1" lang="zh-CN" altLang="en-US" sz="2800">
                <a:solidFill>
                  <a:srgbClr val="000000"/>
                </a:solidFill>
                <a:latin typeface="Times New Roman" pitchFamily="18" charset="0"/>
              </a:rPr>
              <a:t>也不同。</a:t>
            </a:r>
          </a:p>
        </p:txBody>
      </p:sp>
      <p:sp>
        <p:nvSpPr>
          <p:cNvPr id="139268" name="Text Box 4"/>
          <p:cNvSpPr txBox="1">
            <a:spLocks noChangeArrowheads="1"/>
          </p:cNvSpPr>
          <p:nvPr/>
        </p:nvSpPr>
        <p:spPr bwMode="auto">
          <a:xfrm>
            <a:off x="1089025" y="3408363"/>
            <a:ext cx="6459538"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6600CC"/>
                </a:solidFill>
                <a:latin typeface="Times New Roman" pitchFamily="18" charset="0"/>
              </a:rPr>
              <a:t>例如：整型</a:t>
            </a:r>
          </a:p>
          <a:p>
            <a:pPr>
              <a:spcBef>
                <a:spcPct val="50000"/>
              </a:spcBef>
            </a:pPr>
            <a:r>
              <a:rPr kumimoji="1" lang="zh-CN" altLang="en-US" sz="2800">
                <a:solidFill>
                  <a:srgbClr val="6600CC"/>
                </a:solidFill>
                <a:latin typeface="Times New Roman" pitchFamily="18" charset="0"/>
              </a:rPr>
              <a:t>    取值的范围是：</a:t>
            </a:r>
            <a:r>
              <a:rPr kumimoji="1" lang="en-US" altLang="zh-CN" sz="2800">
                <a:solidFill>
                  <a:srgbClr val="6600CC"/>
                </a:solidFill>
                <a:latin typeface="Times New Roman" pitchFamily="18" charset="0"/>
              </a:rPr>
              <a:t>-32768 </a:t>
            </a:r>
            <a:r>
              <a:rPr kumimoji="1" lang="en-US" altLang="zh-CN" sz="2800">
                <a:solidFill>
                  <a:srgbClr val="6600CC"/>
                </a:solidFill>
                <a:latin typeface="Times New Roman" pitchFamily="18" charset="0"/>
                <a:cs typeface="Times New Roman" pitchFamily="18" charset="0"/>
              </a:rPr>
              <a:t>~ </a:t>
            </a:r>
            <a:r>
              <a:rPr kumimoji="1" lang="en-US" altLang="zh-CN" sz="2800">
                <a:solidFill>
                  <a:srgbClr val="6600CC"/>
                </a:solidFill>
                <a:latin typeface="Times New Roman" pitchFamily="18" charset="0"/>
              </a:rPr>
              <a:t>32767</a:t>
            </a:r>
          </a:p>
          <a:p>
            <a:pPr>
              <a:spcBef>
                <a:spcPct val="50000"/>
              </a:spcBef>
            </a:pPr>
            <a:r>
              <a:rPr kumimoji="1" lang="en-US" altLang="zh-CN" sz="2800">
                <a:solidFill>
                  <a:srgbClr val="6600CC"/>
                </a:solidFill>
                <a:latin typeface="Times New Roman" pitchFamily="18" charset="0"/>
              </a:rPr>
              <a:t>    </a:t>
            </a:r>
            <a:r>
              <a:rPr kumimoji="1" lang="zh-CN" altLang="en-US" sz="2800">
                <a:solidFill>
                  <a:srgbClr val="6600CC"/>
                </a:solidFill>
                <a:latin typeface="Times New Roman" pitchFamily="18" charset="0"/>
              </a:rPr>
              <a:t>进行的操作是：</a:t>
            </a:r>
            <a:r>
              <a:rPr kumimoji="1" lang="en-US" altLang="zh-CN" sz="2800">
                <a:solidFill>
                  <a:srgbClr val="6600CC"/>
                </a:solidFill>
                <a:latin typeface="Times New Roman" pitchFamily="18" charset="0"/>
              </a:rPr>
              <a:t>+</a:t>
            </a:r>
            <a:r>
              <a:rPr kumimoji="1" lang="zh-CN" altLang="en-US" sz="2800">
                <a:solidFill>
                  <a:srgbClr val="6600CC"/>
                </a:solidFill>
                <a:latin typeface="Times New Roman" pitchFamily="18" charset="0"/>
              </a:rPr>
              <a:t>，</a:t>
            </a:r>
            <a:r>
              <a:rPr kumimoji="1" lang="en-US" altLang="zh-CN" sz="2800">
                <a:solidFill>
                  <a:srgbClr val="6600CC"/>
                </a:solidFill>
                <a:latin typeface="Times New Roman" pitchFamily="18" charset="0"/>
              </a:rPr>
              <a:t>-</a:t>
            </a:r>
            <a:r>
              <a:rPr kumimoji="1" lang="zh-CN" altLang="en-US" sz="2800">
                <a:solidFill>
                  <a:srgbClr val="6600CC"/>
                </a:solidFill>
                <a:latin typeface="Times New Roman" pitchFamily="18" charset="0"/>
              </a:rPr>
              <a:t>，*，</a:t>
            </a:r>
            <a:r>
              <a:rPr kumimoji="1" lang="en-US" altLang="zh-CN" sz="2800">
                <a:solidFill>
                  <a:srgbClr val="6600CC"/>
                </a:solidFill>
                <a:latin typeface="Times New Roman" pitchFamily="18" charset="0"/>
              </a:rPr>
              <a:t>/</a:t>
            </a:r>
            <a:r>
              <a:rPr kumimoji="1" lang="zh-CN" altLang="en-US" sz="2800">
                <a:solidFill>
                  <a:srgbClr val="6600CC"/>
                </a:solidFill>
                <a:latin typeface="Times New Roman" pitchFamily="18" charset="0"/>
              </a:rPr>
              <a:t>，</a:t>
            </a:r>
            <a:r>
              <a:rPr kumimoji="1" lang="en-US" altLang="zh-CN" sz="2800">
                <a:solidFill>
                  <a:srgbClr val="6600CC"/>
                </a:solidFill>
                <a:latin typeface="Times New Roman" pitchFamily="18" charset="0"/>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9267"/>
                                        </p:tgtEl>
                                        <p:attrNameLst>
                                          <p:attrName>style.visibility</p:attrName>
                                        </p:attrNameLst>
                                      </p:cBhvr>
                                      <p:to>
                                        <p:strVal val="visible"/>
                                      </p:to>
                                    </p:set>
                                    <p:animEffect transition="in" filter="wipe(left)">
                                      <p:cBhvr>
                                        <p:cTn id="7" dur="75"/>
                                        <p:tgtEl>
                                          <p:spTgt spid="13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268"/>
                                        </p:tgtEl>
                                        <p:attrNameLst>
                                          <p:attrName>style.visibility</p:attrName>
                                        </p:attrNameLst>
                                      </p:cBhvr>
                                      <p:to>
                                        <p:strVal val="visible"/>
                                      </p:to>
                                    </p:set>
                                    <p:animEffect transition="in" filter="wipe(up)">
                                      <p:cBhvr>
                                        <p:cTn id="12"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P spid="13926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350838" y="1749425"/>
            <a:ext cx="82169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各种高级程序设计语言中都具有“整数”类型，尽管它们在不同处理器上实现的方法不同，但是对程序员而言是“相同的”，因为它们的数学特性相同。</a:t>
            </a:r>
          </a:p>
        </p:txBody>
      </p:sp>
      <p:sp>
        <p:nvSpPr>
          <p:cNvPr id="140291" name="Text Box 3"/>
          <p:cNvSpPr txBox="1">
            <a:spLocks noChangeArrowheads="1"/>
          </p:cNvSpPr>
          <p:nvPr/>
        </p:nvSpPr>
        <p:spPr bwMode="auto">
          <a:xfrm>
            <a:off x="415925" y="4051300"/>
            <a:ext cx="839787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从“数学抽象”的角度看，可称它为一个“抽象数据类型” 。</a:t>
            </a:r>
          </a:p>
        </p:txBody>
      </p:sp>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ChangeArrowheads="1"/>
          </p:cNvSpPr>
          <p:nvPr/>
        </p:nvSpPr>
        <p:spPr bwMode="auto">
          <a:xfrm>
            <a:off x="258763" y="230188"/>
            <a:ext cx="7185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3200" b="1">
                <a:solidFill>
                  <a:schemeClr val="bg1"/>
                </a:solidFill>
                <a:latin typeface="宋体" pitchFamily="2" charset="-122"/>
              </a:rPr>
              <a:t>课时安排与记分标准</a:t>
            </a:r>
          </a:p>
        </p:txBody>
      </p:sp>
      <p:sp>
        <p:nvSpPr>
          <p:cNvPr id="107525" name="Rectangle 5"/>
          <p:cNvSpPr>
            <a:spLocks noChangeArrowheads="1"/>
          </p:cNvSpPr>
          <p:nvPr/>
        </p:nvSpPr>
        <p:spPr bwMode="auto">
          <a:xfrm>
            <a:off x="603250" y="2308225"/>
            <a:ext cx="8061325"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000000"/>
                </a:solidFill>
                <a:latin typeface="Times New Roman" pitchFamily="18" charset="0"/>
              </a:rPr>
              <a:t>总学时         理论         实验         机动         复习 </a:t>
            </a:r>
          </a:p>
          <a:p>
            <a:pPr>
              <a:lnSpc>
                <a:spcPct val="60000"/>
              </a:lnSpc>
              <a:spcBef>
                <a:spcPct val="50000"/>
              </a:spcBef>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56                44              8              2                2</a:t>
            </a:r>
          </a:p>
          <a:p>
            <a:pPr>
              <a:spcBef>
                <a:spcPct val="50000"/>
              </a:spcBef>
            </a:pPr>
            <a:r>
              <a:rPr kumimoji="1" lang="zh-CN" altLang="en-US" sz="2400" b="1" dirty="0">
                <a:solidFill>
                  <a:srgbClr val="000000"/>
                </a:solidFill>
                <a:latin typeface="Times New Roman" pitchFamily="18" charset="0"/>
              </a:rPr>
              <a:t>考试</a:t>
            </a:r>
            <a:r>
              <a:rPr kumimoji="1" lang="zh-CN" altLang="en-US" sz="2400" b="1" dirty="0" smtClean="0">
                <a:solidFill>
                  <a:srgbClr val="000000"/>
                </a:solidFill>
                <a:latin typeface="Times New Roman" pitchFamily="18" charset="0"/>
              </a:rPr>
              <a:t>：</a:t>
            </a:r>
            <a:r>
              <a:rPr kumimoji="1" lang="en-US" altLang="zh-CN" sz="2400" b="1" dirty="0" smtClean="0">
                <a:solidFill>
                  <a:srgbClr val="000000"/>
                </a:solidFill>
                <a:latin typeface="Times New Roman" pitchFamily="18" charset="0"/>
              </a:rPr>
              <a:t>60</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上课</a:t>
            </a:r>
            <a:r>
              <a:rPr kumimoji="1" lang="zh-CN" altLang="en-US" sz="2400" b="1" dirty="0" smtClean="0">
                <a:solidFill>
                  <a:srgbClr val="000000"/>
                </a:solidFill>
                <a:latin typeface="Times New Roman" pitchFamily="18" charset="0"/>
              </a:rPr>
              <a:t>：</a:t>
            </a:r>
            <a:r>
              <a:rPr kumimoji="1" lang="en-US" altLang="zh-CN" sz="2400" b="1" dirty="0" smtClean="0">
                <a:solidFill>
                  <a:srgbClr val="000000"/>
                </a:solidFill>
                <a:latin typeface="Times New Roman" pitchFamily="18" charset="0"/>
              </a:rPr>
              <a:t>20%           </a:t>
            </a:r>
            <a:r>
              <a:rPr kumimoji="1" lang="zh-CN" altLang="en-US" sz="2400" b="1" dirty="0">
                <a:solidFill>
                  <a:srgbClr val="000000"/>
                </a:solidFill>
                <a:latin typeface="Times New Roman" pitchFamily="18" charset="0"/>
              </a:rPr>
              <a:t>实验</a:t>
            </a:r>
            <a:r>
              <a:rPr kumimoji="1" lang="zh-CN" altLang="en-US" sz="2400" b="1" dirty="0" smtClean="0">
                <a:solidFill>
                  <a:srgbClr val="000000"/>
                </a:solidFill>
                <a:latin typeface="Times New Roman" pitchFamily="18" charset="0"/>
              </a:rPr>
              <a:t>：</a:t>
            </a:r>
            <a:r>
              <a:rPr kumimoji="1" lang="en-US" altLang="zh-CN" sz="2400" b="1" dirty="0" smtClean="0">
                <a:solidFill>
                  <a:srgbClr val="000000"/>
                </a:solidFill>
                <a:latin typeface="Times New Roman" pitchFamily="18" charset="0"/>
              </a:rPr>
              <a:t>20%</a:t>
            </a:r>
            <a:endParaRPr kumimoji="1" lang="en-US" altLang="zh-CN" sz="2400" b="1" dirty="0">
              <a:solidFill>
                <a:srgbClr val="000000"/>
              </a:solidFill>
              <a:latin typeface="Times New Roman" pitchFamily="18" charset="0"/>
            </a:endParaRPr>
          </a:p>
          <a:p>
            <a:pPr>
              <a:lnSpc>
                <a:spcPct val="120000"/>
              </a:lnSpc>
              <a:spcBef>
                <a:spcPct val="50000"/>
              </a:spcBef>
            </a:pPr>
            <a:r>
              <a:rPr kumimoji="1" lang="zh-CN" altLang="en-US" sz="2400" b="1" dirty="0">
                <a:solidFill>
                  <a:srgbClr val="000000"/>
                </a:solidFill>
                <a:latin typeface="Times New Roman" pitchFamily="18" charset="0"/>
              </a:rPr>
              <a:t>教材：</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数据结构</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，严蔚敏、吴伟民编著，清华大学出版社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0-#ppt_w/2"/>
                                          </p:val>
                                        </p:tav>
                                        <p:tav tm="100000">
                                          <p:val>
                                            <p:strVal val="#ppt_x"/>
                                          </p:val>
                                        </p:tav>
                                      </p:tavLst>
                                    </p:anim>
                                    <p:anim calcmode="lin" valueType="num">
                                      <p:cBhvr additive="base">
                                        <p:cTn id="8" dur="500" fill="hold"/>
                                        <p:tgtEl>
                                          <p:spTgt spid="10752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7525"/>
                                        </p:tgtEl>
                                        <p:attrNameLst>
                                          <p:attrName>style.visibility</p:attrName>
                                        </p:attrNameLst>
                                      </p:cBhvr>
                                      <p:to>
                                        <p:strVal val="visible"/>
                                      </p:to>
                                    </p:set>
                                    <p:anim calcmode="lin" valueType="num">
                                      <p:cBhvr additive="base">
                                        <p:cTn id="12" dur="500" fill="hold"/>
                                        <p:tgtEl>
                                          <p:spTgt spid="107525"/>
                                        </p:tgtEl>
                                        <p:attrNameLst>
                                          <p:attrName>ppt_x</p:attrName>
                                        </p:attrNameLst>
                                      </p:cBhvr>
                                      <p:tavLst>
                                        <p:tav tm="0">
                                          <p:val>
                                            <p:strVal val="0-#ppt_w/2"/>
                                          </p:val>
                                        </p:tav>
                                        <p:tav tm="100000">
                                          <p:val>
                                            <p:strVal val="#ppt_x"/>
                                          </p:val>
                                        </p:tav>
                                      </p:tavLst>
                                    </p:anim>
                                    <p:anim calcmode="lin" valueType="num">
                                      <p:cBhvr additive="base">
                                        <p:cTn id="13"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P spid="10752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4" name="Group 4"/>
          <p:cNvGrpSpPr>
            <a:grpSpLocks/>
          </p:cNvGrpSpPr>
          <p:nvPr/>
        </p:nvGrpSpPr>
        <p:grpSpPr bwMode="auto">
          <a:xfrm>
            <a:off x="295275" y="1973263"/>
            <a:ext cx="8491538" cy="2974975"/>
            <a:chOff x="-3" y="-3"/>
            <a:chExt cx="3418" cy="1618"/>
          </a:xfrm>
        </p:grpSpPr>
        <p:grpSp>
          <p:nvGrpSpPr>
            <p:cNvPr id="153605" name="Group 5"/>
            <p:cNvGrpSpPr>
              <a:grpSpLocks/>
            </p:cNvGrpSpPr>
            <p:nvPr/>
          </p:nvGrpSpPr>
          <p:grpSpPr bwMode="auto">
            <a:xfrm>
              <a:off x="0" y="0"/>
              <a:ext cx="3412" cy="1612"/>
              <a:chOff x="0" y="0"/>
              <a:chExt cx="3412" cy="1612"/>
            </a:xfrm>
          </p:grpSpPr>
          <p:grpSp>
            <p:nvGrpSpPr>
              <p:cNvPr id="153606" name="Group 6"/>
              <p:cNvGrpSpPr>
                <a:grpSpLocks/>
              </p:cNvGrpSpPr>
              <p:nvPr/>
            </p:nvGrpSpPr>
            <p:grpSpPr bwMode="auto">
              <a:xfrm>
                <a:off x="0" y="0"/>
                <a:ext cx="3412" cy="288"/>
                <a:chOff x="0" y="0"/>
                <a:chExt cx="3412" cy="288"/>
              </a:xfrm>
            </p:grpSpPr>
            <p:sp>
              <p:nvSpPr>
                <p:cNvPr id="153607" name="Rectangle 7"/>
                <p:cNvSpPr>
                  <a:spLocks noChangeArrowheads="1"/>
                </p:cNvSpPr>
                <p:nvPr/>
              </p:nvSpPr>
              <p:spPr bwMode="auto">
                <a:xfrm>
                  <a:off x="0" y="0"/>
                  <a:ext cx="3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400" b="1">
                      <a:solidFill>
                        <a:srgbClr val="000000"/>
                      </a:solidFill>
                      <a:latin typeface="Times New Roman" pitchFamily="18" charset="0"/>
                    </a:rPr>
                    <a:t>抽象数据类型分类</a:t>
                  </a:r>
                </a:p>
              </p:txBody>
            </p:sp>
            <p:sp>
              <p:nvSpPr>
                <p:cNvPr id="153608" name="Rectangle 8"/>
                <p:cNvSpPr>
                  <a:spLocks noChangeArrowheads="1"/>
                </p:cNvSpPr>
                <p:nvPr/>
              </p:nvSpPr>
              <p:spPr bwMode="auto">
                <a:xfrm>
                  <a:off x="0" y="0"/>
                  <a:ext cx="3412"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09" name="Group 9"/>
              <p:cNvGrpSpPr>
                <a:grpSpLocks/>
              </p:cNvGrpSpPr>
              <p:nvPr/>
            </p:nvGrpSpPr>
            <p:grpSpPr bwMode="auto">
              <a:xfrm>
                <a:off x="0" y="288"/>
                <a:ext cx="1052" cy="288"/>
                <a:chOff x="0" y="288"/>
                <a:chExt cx="1052" cy="288"/>
              </a:xfrm>
            </p:grpSpPr>
            <p:sp>
              <p:nvSpPr>
                <p:cNvPr id="153610" name="Rectangle 10"/>
                <p:cNvSpPr>
                  <a:spLocks noChangeArrowheads="1"/>
                </p:cNvSpPr>
                <p:nvPr/>
              </p:nvSpPr>
              <p:spPr bwMode="auto">
                <a:xfrm>
                  <a:off x="0" y="288"/>
                  <a:ext cx="10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400" b="1">
                      <a:solidFill>
                        <a:srgbClr val="000000"/>
                      </a:solidFill>
                      <a:latin typeface="Times New Roman" pitchFamily="18" charset="0"/>
                    </a:rPr>
                    <a:t>原子类型</a:t>
                  </a:r>
                </a:p>
              </p:txBody>
            </p:sp>
            <p:sp>
              <p:nvSpPr>
                <p:cNvPr id="153611" name="Rectangle 11"/>
                <p:cNvSpPr>
                  <a:spLocks noChangeArrowheads="1"/>
                </p:cNvSpPr>
                <p:nvPr/>
              </p:nvSpPr>
              <p:spPr bwMode="auto">
                <a:xfrm>
                  <a:off x="0" y="288"/>
                  <a:ext cx="1052"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12" name="Group 12"/>
              <p:cNvGrpSpPr>
                <a:grpSpLocks/>
              </p:cNvGrpSpPr>
              <p:nvPr/>
            </p:nvGrpSpPr>
            <p:grpSpPr bwMode="auto">
              <a:xfrm>
                <a:off x="1052" y="288"/>
                <a:ext cx="2360" cy="288"/>
                <a:chOff x="1052" y="288"/>
                <a:chExt cx="2360" cy="288"/>
              </a:xfrm>
            </p:grpSpPr>
            <p:sp>
              <p:nvSpPr>
                <p:cNvPr id="153613" name="Rectangle 13"/>
                <p:cNvSpPr>
                  <a:spLocks noChangeArrowheads="1"/>
                </p:cNvSpPr>
                <p:nvPr/>
              </p:nvSpPr>
              <p:spPr bwMode="auto">
                <a:xfrm>
                  <a:off x="1052" y="288"/>
                  <a:ext cx="2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400" b="1">
                      <a:solidFill>
                        <a:srgbClr val="000000"/>
                      </a:solidFill>
                      <a:latin typeface="Times New Roman" pitchFamily="18" charset="0"/>
                    </a:rPr>
                    <a:t>值不可分解，如</a:t>
                  </a:r>
                  <a:r>
                    <a:rPr kumimoji="1" lang="en-US" altLang="zh-CN" sz="2400" b="1">
                      <a:solidFill>
                        <a:srgbClr val="000000"/>
                      </a:solidFill>
                      <a:latin typeface="Times New Roman" pitchFamily="18" charset="0"/>
                    </a:rPr>
                    <a:t>int</a:t>
                  </a:r>
                </a:p>
              </p:txBody>
            </p:sp>
            <p:sp>
              <p:nvSpPr>
                <p:cNvPr id="153614" name="Rectangle 14"/>
                <p:cNvSpPr>
                  <a:spLocks noChangeArrowheads="1"/>
                </p:cNvSpPr>
                <p:nvPr/>
              </p:nvSpPr>
              <p:spPr bwMode="auto">
                <a:xfrm>
                  <a:off x="1052" y="288"/>
                  <a:ext cx="2360"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15" name="Group 15"/>
              <p:cNvGrpSpPr>
                <a:grpSpLocks/>
              </p:cNvGrpSpPr>
              <p:nvPr/>
            </p:nvGrpSpPr>
            <p:grpSpPr bwMode="auto">
              <a:xfrm>
                <a:off x="0" y="576"/>
                <a:ext cx="1052" cy="518"/>
                <a:chOff x="0" y="576"/>
                <a:chExt cx="1052" cy="518"/>
              </a:xfrm>
            </p:grpSpPr>
            <p:sp>
              <p:nvSpPr>
                <p:cNvPr id="153616" name="Rectangle 16"/>
                <p:cNvSpPr>
                  <a:spLocks noChangeArrowheads="1"/>
                </p:cNvSpPr>
                <p:nvPr/>
              </p:nvSpPr>
              <p:spPr bwMode="auto">
                <a:xfrm>
                  <a:off x="0" y="576"/>
                  <a:ext cx="10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400" b="1">
                      <a:solidFill>
                        <a:srgbClr val="000000"/>
                      </a:solidFill>
                      <a:latin typeface="Times New Roman" pitchFamily="18" charset="0"/>
                    </a:rPr>
                    <a:t>固定聚合类型</a:t>
                  </a:r>
                </a:p>
              </p:txBody>
            </p:sp>
            <p:sp>
              <p:nvSpPr>
                <p:cNvPr id="153617" name="Rectangle 17"/>
                <p:cNvSpPr>
                  <a:spLocks noChangeArrowheads="1"/>
                </p:cNvSpPr>
                <p:nvPr/>
              </p:nvSpPr>
              <p:spPr bwMode="auto">
                <a:xfrm>
                  <a:off x="0" y="576"/>
                  <a:ext cx="105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18" name="Group 18"/>
              <p:cNvGrpSpPr>
                <a:grpSpLocks/>
              </p:cNvGrpSpPr>
              <p:nvPr/>
            </p:nvGrpSpPr>
            <p:grpSpPr bwMode="auto">
              <a:xfrm>
                <a:off x="1052" y="576"/>
                <a:ext cx="2360" cy="518"/>
                <a:chOff x="1052" y="576"/>
                <a:chExt cx="2360" cy="518"/>
              </a:xfrm>
            </p:grpSpPr>
            <p:sp>
              <p:nvSpPr>
                <p:cNvPr id="153619" name="Rectangle 19"/>
                <p:cNvSpPr>
                  <a:spLocks noChangeArrowheads="1"/>
                </p:cNvSpPr>
                <p:nvPr/>
              </p:nvSpPr>
              <p:spPr bwMode="auto">
                <a:xfrm>
                  <a:off x="1052" y="576"/>
                  <a:ext cx="23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400" b="1">
                      <a:solidFill>
                        <a:srgbClr val="000000"/>
                      </a:solidFill>
                      <a:latin typeface="Times New Roman" pitchFamily="18" charset="0"/>
                    </a:rPr>
                    <a:t>值由确定数目的成分按某种结构组成，如复数</a:t>
                  </a:r>
                </a:p>
              </p:txBody>
            </p:sp>
            <p:sp>
              <p:nvSpPr>
                <p:cNvPr id="153620" name="Rectangle 20"/>
                <p:cNvSpPr>
                  <a:spLocks noChangeArrowheads="1"/>
                </p:cNvSpPr>
                <p:nvPr/>
              </p:nvSpPr>
              <p:spPr bwMode="auto">
                <a:xfrm>
                  <a:off x="1052" y="576"/>
                  <a:ext cx="23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21" name="Group 21"/>
              <p:cNvGrpSpPr>
                <a:grpSpLocks/>
              </p:cNvGrpSpPr>
              <p:nvPr/>
            </p:nvGrpSpPr>
            <p:grpSpPr bwMode="auto">
              <a:xfrm>
                <a:off x="0" y="1094"/>
                <a:ext cx="1052" cy="518"/>
                <a:chOff x="0" y="1094"/>
                <a:chExt cx="1052" cy="518"/>
              </a:xfrm>
            </p:grpSpPr>
            <p:sp>
              <p:nvSpPr>
                <p:cNvPr id="153622" name="Rectangle 22"/>
                <p:cNvSpPr>
                  <a:spLocks noChangeArrowheads="1"/>
                </p:cNvSpPr>
                <p:nvPr/>
              </p:nvSpPr>
              <p:spPr bwMode="auto">
                <a:xfrm>
                  <a:off x="0" y="1094"/>
                  <a:ext cx="10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400" b="1">
                      <a:solidFill>
                        <a:srgbClr val="000000"/>
                      </a:solidFill>
                      <a:latin typeface="Times New Roman" pitchFamily="18" charset="0"/>
                    </a:rPr>
                    <a:t>可变聚合类型</a:t>
                  </a:r>
                </a:p>
              </p:txBody>
            </p:sp>
            <p:sp>
              <p:nvSpPr>
                <p:cNvPr id="153623" name="Rectangle 23"/>
                <p:cNvSpPr>
                  <a:spLocks noChangeArrowheads="1"/>
                </p:cNvSpPr>
                <p:nvPr/>
              </p:nvSpPr>
              <p:spPr bwMode="auto">
                <a:xfrm>
                  <a:off x="0" y="1094"/>
                  <a:ext cx="105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24" name="Group 24"/>
              <p:cNvGrpSpPr>
                <a:grpSpLocks/>
              </p:cNvGrpSpPr>
              <p:nvPr/>
            </p:nvGrpSpPr>
            <p:grpSpPr bwMode="auto">
              <a:xfrm>
                <a:off x="1052" y="1094"/>
                <a:ext cx="2360" cy="518"/>
                <a:chOff x="1052" y="1094"/>
                <a:chExt cx="2360" cy="518"/>
              </a:xfrm>
            </p:grpSpPr>
            <p:sp>
              <p:nvSpPr>
                <p:cNvPr id="153625" name="Rectangle 25"/>
                <p:cNvSpPr>
                  <a:spLocks noChangeArrowheads="1"/>
                </p:cNvSpPr>
                <p:nvPr/>
              </p:nvSpPr>
              <p:spPr bwMode="auto">
                <a:xfrm>
                  <a:off x="1052" y="1094"/>
                  <a:ext cx="23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2400" b="1">
                      <a:solidFill>
                        <a:srgbClr val="000000"/>
                      </a:solidFill>
                      <a:latin typeface="Times New Roman" pitchFamily="18" charset="0"/>
                    </a:rPr>
                    <a:t>值的成分数目不确定，如学生基本情况</a:t>
                  </a:r>
                </a:p>
              </p:txBody>
            </p:sp>
            <p:sp>
              <p:nvSpPr>
                <p:cNvPr id="153626" name="Rectangle 26"/>
                <p:cNvSpPr>
                  <a:spLocks noChangeArrowheads="1"/>
                </p:cNvSpPr>
                <p:nvPr/>
              </p:nvSpPr>
              <p:spPr bwMode="auto">
                <a:xfrm>
                  <a:off x="1052" y="1094"/>
                  <a:ext cx="23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3627" name="Rectangle 27"/>
            <p:cNvSpPr>
              <a:spLocks noChangeArrowheads="1"/>
            </p:cNvSpPr>
            <p:nvPr/>
          </p:nvSpPr>
          <p:spPr bwMode="auto">
            <a:xfrm>
              <a:off x="-3" y="-3"/>
              <a:ext cx="3418" cy="161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628" name="Rectangle 28"/>
          <p:cNvSpPr>
            <a:spLocks noChangeArrowheads="1"/>
          </p:cNvSpPr>
          <p:nvPr/>
        </p:nvSpPr>
        <p:spPr bwMode="auto">
          <a:xfrm>
            <a:off x="301625" y="192088"/>
            <a:ext cx="4524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3200" b="1">
                <a:solidFill>
                  <a:schemeClr val="bg1"/>
                </a:solidFill>
                <a:latin typeface="宋体" pitchFamily="2" charset="-122"/>
              </a:rPr>
              <a:t>抽象数据类型分类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28"/>
                                        </p:tgtEl>
                                        <p:attrNameLst>
                                          <p:attrName>style.visibility</p:attrName>
                                        </p:attrNameLst>
                                      </p:cBhvr>
                                      <p:to>
                                        <p:strVal val="visible"/>
                                      </p:to>
                                    </p:set>
                                    <p:anim calcmode="lin" valueType="num">
                                      <p:cBhvr additive="base">
                                        <p:cTn id="7" dur="500" fill="hold"/>
                                        <p:tgtEl>
                                          <p:spTgt spid="153628"/>
                                        </p:tgtEl>
                                        <p:attrNameLst>
                                          <p:attrName>ppt_x</p:attrName>
                                        </p:attrNameLst>
                                      </p:cBhvr>
                                      <p:tavLst>
                                        <p:tav tm="0">
                                          <p:val>
                                            <p:strVal val="0-#ppt_w/2"/>
                                          </p:val>
                                        </p:tav>
                                        <p:tav tm="100000">
                                          <p:val>
                                            <p:strVal val="#ppt_x"/>
                                          </p:val>
                                        </p:tav>
                                      </p:tavLst>
                                    </p:anim>
                                    <p:anim calcmode="lin" valueType="num">
                                      <p:cBhvr additive="base">
                                        <p:cTn id="8" dur="500" fill="hold"/>
                                        <p:tgtEl>
                                          <p:spTgt spid="1536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 calcmode="lin" valueType="num">
                                      <p:cBhvr additive="base">
                                        <p:cTn id="13" dur="500" fill="hold"/>
                                        <p:tgtEl>
                                          <p:spTgt spid="153604"/>
                                        </p:tgtEl>
                                        <p:attrNameLst>
                                          <p:attrName>ppt_x</p:attrName>
                                        </p:attrNameLst>
                                      </p:cBhvr>
                                      <p:tavLst>
                                        <p:tav tm="0">
                                          <p:val>
                                            <p:strVal val="0-#ppt_w/2"/>
                                          </p:val>
                                        </p:tav>
                                        <p:tav tm="100000">
                                          <p:val>
                                            <p:strVal val="#ppt_x"/>
                                          </p:val>
                                        </p:tav>
                                      </p:tavLst>
                                    </p:anim>
                                    <p:anim calcmode="lin" valueType="num">
                                      <p:cBhvr additive="base">
                                        <p:cTn id="14" dur="500" fill="hold"/>
                                        <p:tgtEl>
                                          <p:spTgt spid="153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79413" y="1293813"/>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800" b="1">
                <a:solidFill>
                  <a:srgbClr val="003300"/>
                </a:solidFill>
                <a:latin typeface="Times New Roman" pitchFamily="18" charset="0"/>
              </a:rPr>
              <a:t>一、抽象数据类型定义</a:t>
            </a:r>
          </a:p>
        </p:txBody>
      </p:sp>
      <p:sp>
        <p:nvSpPr>
          <p:cNvPr id="87043" name="Rectangle 3"/>
          <p:cNvSpPr>
            <a:spLocks noChangeArrowheads="1"/>
          </p:cNvSpPr>
          <p:nvPr/>
        </p:nvSpPr>
        <p:spPr bwMode="auto">
          <a:xfrm>
            <a:off x="344488" y="1738313"/>
            <a:ext cx="8610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kumimoji="1" lang="en-US" altLang="zh-CN" sz="2800" b="1">
                <a:solidFill>
                  <a:srgbClr val="FF0000"/>
                </a:solidFill>
                <a:latin typeface="Times New Roman" pitchFamily="18" charset="0"/>
              </a:rPr>
              <a:t>        </a:t>
            </a:r>
            <a:r>
              <a:rPr kumimoji="1" lang="zh-CN" altLang="en-US" sz="2800" b="1">
                <a:solidFill>
                  <a:srgbClr val="FF0000"/>
                </a:solidFill>
                <a:latin typeface="Times New Roman" pitchFamily="18" charset="0"/>
              </a:rPr>
              <a:t>抽象数据类型（</a:t>
            </a:r>
            <a:r>
              <a:rPr kumimoji="1" lang="en-US" altLang="zh-CN" sz="2800" b="1">
                <a:solidFill>
                  <a:srgbClr val="FF0000"/>
                </a:solidFill>
                <a:latin typeface="Times New Roman" pitchFamily="18" charset="0"/>
              </a:rPr>
              <a:t>Abstract Data Type)</a:t>
            </a:r>
            <a:r>
              <a:rPr kumimoji="1" lang="zh-CN" altLang="en-US" sz="2800" b="1">
                <a:solidFill>
                  <a:srgbClr val="003300"/>
                </a:solidFill>
                <a:latin typeface="Times New Roman" pitchFamily="18" charset="0"/>
              </a:rPr>
              <a:t>简称</a:t>
            </a:r>
            <a:r>
              <a:rPr kumimoji="1" lang="en-US" altLang="zh-CN" sz="2800" b="1">
                <a:solidFill>
                  <a:srgbClr val="FF0000"/>
                </a:solidFill>
                <a:latin typeface="Times New Roman" pitchFamily="18" charset="0"/>
              </a:rPr>
              <a:t>ADT</a:t>
            </a:r>
            <a:r>
              <a:rPr kumimoji="1" lang="en-US" altLang="zh-CN" sz="2800" b="1">
                <a:solidFill>
                  <a:srgbClr val="003300"/>
                </a:solidFill>
                <a:latin typeface="Times New Roman" pitchFamily="18" charset="0"/>
              </a:rPr>
              <a:t>—</a:t>
            </a:r>
            <a:r>
              <a:rPr kumimoji="1" lang="zh-CN" altLang="en-US" sz="2800" b="1">
                <a:solidFill>
                  <a:srgbClr val="003300"/>
                </a:solidFill>
                <a:latin typeface="Times New Roman" pitchFamily="18" charset="0"/>
              </a:rPr>
              <a:t>一个数学模型以及定义在该模型上的一组操作</a:t>
            </a:r>
            <a:r>
              <a:rPr kumimoji="1" lang="en-US" altLang="zh-CN" sz="2800" b="1">
                <a:solidFill>
                  <a:srgbClr val="003300"/>
                </a:solidFill>
                <a:latin typeface="Times New Roman" pitchFamily="18" charset="0"/>
              </a:rPr>
              <a:t>(</a:t>
            </a:r>
            <a:r>
              <a:rPr lang="en-US" altLang="zh-TW" sz="2800">
                <a:solidFill>
                  <a:srgbClr val="000000"/>
                </a:solidFill>
                <a:latin typeface="Times New Roman" pitchFamily="18" charset="0"/>
              </a:rPr>
              <a:t>a collection of </a:t>
            </a:r>
            <a:r>
              <a:rPr lang="en-US" altLang="zh-TW" sz="2800" i="1">
                <a:solidFill>
                  <a:srgbClr val="CC3300"/>
                </a:solidFill>
                <a:latin typeface="Times New Roman" pitchFamily="18" charset="0"/>
              </a:rPr>
              <a:t>objects</a:t>
            </a:r>
            <a:r>
              <a:rPr lang="en-US" altLang="zh-TW" sz="2800">
                <a:solidFill>
                  <a:srgbClr val="000000"/>
                </a:solidFill>
                <a:latin typeface="Times New Roman" pitchFamily="18" charset="0"/>
              </a:rPr>
              <a:t> and a set of </a:t>
            </a:r>
            <a:r>
              <a:rPr lang="en-US" altLang="zh-TW" sz="2800" i="1">
                <a:solidFill>
                  <a:srgbClr val="CC3300"/>
                </a:solidFill>
                <a:latin typeface="Times New Roman" pitchFamily="18" charset="0"/>
              </a:rPr>
              <a:t>operations</a:t>
            </a:r>
            <a:r>
              <a:rPr lang="en-US" altLang="zh-TW" sz="2800">
                <a:solidFill>
                  <a:srgbClr val="000000"/>
                </a:solidFill>
                <a:latin typeface="Times New Roman" pitchFamily="18" charset="0"/>
              </a:rPr>
              <a:t> that act on those objects</a:t>
            </a:r>
            <a:r>
              <a:rPr kumimoji="1" lang="en-US" altLang="zh-CN" sz="2800" b="1">
                <a:solidFill>
                  <a:srgbClr val="003300"/>
                </a:solidFill>
                <a:latin typeface="Times New Roman" pitchFamily="18" charset="0"/>
              </a:rPr>
              <a:t>)</a:t>
            </a:r>
            <a:r>
              <a:rPr kumimoji="1" lang="zh-CN" altLang="en-US" sz="2800" b="1">
                <a:latin typeface="Times New Roman" pitchFamily="18" charset="0"/>
              </a:rPr>
              <a:t>。　</a:t>
            </a:r>
          </a:p>
        </p:txBody>
      </p:sp>
      <p:sp>
        <p:nvSpPr>
          <p:cNvPr id="87045" name="Rectangle 5"/>
          <p:cNvSpPr>
            <a:spLocks noChangeArrowheads="1"/>
          </p:cNvSpPr>
          <p:nvPr/>
        </p:nvSpPr>
        <p:spPr bwMode="auto">
          <a:xfrm>
            <a:off x="125413" y="239713"/>
            <a:ext cx="8561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kumimoji="1" lang="en-US" altLang="zh-CN" sz="3200" b="1">
                <a:solidFill>
                  <a:schemeClr val="bg1"/>
                </a:solidFill>
                <a:latin typeface="宋体" pitchFamily="2" charset="-122"/>
              </a:rPr>
              <a:t>1.3 </a:t>
            </a:r>
            <a:r>
              <a:rPr kumimoji="1" lang="zh-CN" altLang="en-US" sz="3200" b="1">
                <a:solidFill>
                  <a:schemeClr val="bg1"/>
                </a:solidFill>
                <a:latin typeface="宋体" pitchFamily="2" charset="-122"/>
              </a:rPr>
              <a:t>抽象数据类型的表示和实现</a:t>
            </a:r>
          </a:p>
        </p:txBody>
      </p:sp>
      <p:sp>
        <p:nvSpPr>
          <p:cNvPr id="87048" name="Text Box 8"/>
          <p:cNvSpPr txBox="1">
            <a:spLocks noChangeArrowheads="1"/>
          </p:cNvSpPr>
          <p:nvPr/>
        </p:nvSpPr>
        <p:spPr bwMode="auto">
          <a:xfrm>
            <a:off x="1000125" y="3830638"/>
            <a:ext cx="725487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2800" b="1">
                <a:solidFill>
                  <a:srgbClr val="6600CC"/>
                </a:solidFill>
                <a:latin typeface="Times New Roman" pitchFamily="18" charset="0"/>
              </a:rPr>
              <a:t>例如</a:t>
            </a:r>
            <a:r>
              <a:rPr kumimoji="1" lang="en-US" altLang="zh-CN" sz="2800" b="1">
                <a:solidFill>
                  <a:srgbClr val="6600CC"/>
                </a:solidFill>
                <a:latin typeface="Times New Roman" pitchFamily="18" charset="0"/>
              </a:rPr>
              <a:t>:</a:t>
            </a:r>
            <a:r>
              <a:rPr kumimoji="1" lang="en-US" altLang="zh-CN" sz="2800">
                <a:solidFill>
                  <a:srgbClr val="6600CC"/>
                </a:solidFill>
                <a:latin typeface="Times New Roman" pitchFamily="18" charset="0"/>
              </a:rPr>
              <a:t>“</a:t>
            </a:r>
            <a:r>
              <a:rPr kumimoji="1" lang="zh-CN" altLang="en-US" sz="2800">
                <a:solidFill>
                  <a:srgbClr val="6600CC"/>
                </a:solidFill>
                <a:latin typeface="Times New Roman" pitchFamily="18" charset="0"/>
              </a:rPr>
              <a:t>整数”是一个抽象数据类型。</a:t>
            </a:r>
          </a:p>
        </p:txBody>
      </p:sp>
      <p:sp>
        <p:nvSpPr>
          <p:cNvPr id="87049" name="Rectangle 9"/>
          <p:cNvSpPr>
            <a:spLocks noChangeArrowheads="1"/>
          </p:cNvSpPr>
          <p:nvPr/>
        </p:nvSpPr>
        <p:spPr bwMode="auto">
          <a:xfrm>
            <a:off x="347663" y="4287838"/>
            <a:ext cx="8164512"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4000">
                <a:solidFill>
                  <a:srgbClr val="30552B"/>
                </a:solidFill>
                <a:latin typeface="楷体_GB2312" pitchFamily="49" charset="-122"/>
                <a:ea typeface="楷体_GB2312" pitchFamily="49" charset="-122"/>
              </a:rPr>
              <a:t>  </a:t>
            </a:r>
            <a:r>
              <a:rPr kumimoji="1" lang="zh-CN" altLang="en-US" sz="2800">
                <a:solidFill>
                  <a:srgbClr val="000000"/>
                </a:solidFill>
                <a:latin typeface="Times New Roman" pitchFamily="18" charset="0"/>
              </a:rPr>
              <a:t>其数学特性和具体的计算机或语言无关。“抽象”的含义在于强调数据类型的数学特性。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7042"/>
                                        </p:tgtEl>
                                        <p:attrNameLst>
                                          <p:attrName>style.visibility</p:attrName>
                                        </p:attrNameLst>
                                      </p:cBhvr>
                                      <p:to>
                                        <p:strVal val="visible"/>
                                      </p:to>
                                    </p:set>
                                    <p:anim calcmode="lin" valueType="num">
                                      <p:cBhvr additive="base">
                                        <p:cTn id="12" dur="500" fill="hold"/>
                                        <p:tgtEl>
                                          <p:spTgt spid="87042"/>
                                        </p:tgtEl>
                                        <p:attrNameLst>
                                          <p:attrName>ppt_x</p:attrName>
                                        </p:attrNameLst>
                                      </p:cBhvr>
                                      <p:tavLst>
                                        <p:tav tm="0">
                                          <p:val>
                                            <p:strVal val="0-#ppt_w/2"/>
                                          </p:val>
                                        </p:tav>
                                        <p:tav tm="100000">
                                          <p:val>
                                            <p:strVal val="#ppt_x"/>
                                          </p:val>
                                        </p:tav>
                                      </p:tavLst>
                                    </p:anim>
                                    <p:anim calcmode="lin" valueType="num">
                                      <p:cBhvr additive="base">
                                        <p:cTn id="13" dur="500" fill="hold"/>
                                        <p:tgtEl>
                                          <p:spTgt spid="8704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7043"/>
                                        </p:tgtEl>
                                        <p:attrNameLst>
                                          <p:attrName>style.visibility</p:attrName>
                                        </p:attrNameLst>
                                      </p:cBhvr>
                                      <p:to>
                                        <p:strVal val="visible"/>
                                      </p:to>
                                    </p:set>
                                    <p:anim calcmode="lin" valueType="num">
                                      <p:cBhvr additive="base">
                                        <p:cTn id="17" dur="500" fill="hold"/>
                                        <p:tgtEl>
                                          <p:spTgt spid="87043"/>
                                        </p:tgtEl>
                                        <p:attrNameLst>
                                          <p:attrName>ppt_x</p:attrName>
                                        </p:attrNameLst>
                                      </p:cBhvr>
                                      <p:tavLst>
                                        <p:tav tm="0">
                                          <p:val>
                                            <p:strVal val="0-#ppt_w/2"/>
                                          </p:val>
                                        </p:tav>
                                        <p:tav tm="100000">
                                          <p:val>
                                            <p:strVal val="#ppt_x"/>
                                          </p:val>
                                        </p:tav>
                                      </p:tavLst>
                                    </p:anim>
                                    <p:anim calcmode="lin" valueType="num">
                                      <p:cBhvr additive="base">
                                        <p:cTn id="18" dur="500" fill="hold"/>
                                        <p:tgtEl>
                                          <p:spTgt spid="8704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87048"/>
                                        </p:tgtEl>
                                        <p:attrNameLst>
                                          <p:attrName>style.visibility</p:attrName>
                                        </p:attrNameLst>
                                      </p:cBhvr>
                                      <p:to>
                                        <p:strVal val="visible"/>
                                      </p:to>
                                    </p:set>
                                    <p:animEffect transition="in" filter="strips(downRight)">
                                      <p:cBhvr>
                                        <p:cTn id="22" dur="500"/>
                                        <p:tgtEl>
                                          <p:spTgt spid="870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49"/>
                                        </p:tgtEl>
                                        <p:attrNameLst>
                                          <p:attrName>style.visibility</p:attrName>
                                        </p:attrNameLst>
                                      </p:cBhvr>
                                      <p:to>
                                        <p:strVal val="visible"/>
                                      </p:to>
                                    </p:set>
                                    <p:animEffect transition="in" filter="dissolve">
                                      <p:cBhvr>
                                        <p:cTn id="2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autoUpdateAnimBg="0"/>
      <p:bldP spid="87045" grpId="0" autoUpdateAnimBg="0"/>
      <p:bldP spid="87048" grpId="0" autoUpdateAnimBg="0"/>
      <p:bldP spid="8704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Text Box 4"/>
          <p:cNvSpPr txBox="1">
            <a:spLocks noChangeArrowheads="1"/>
          </p:cNvSpPr>
          <p:nvPr/>
        </p:nvSpPr>
        <p:spPr bwMode="auto">
          <a:xfrm>
            <a:off x="406400" y="1744663"/>
            <a:ext cx="847407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抽象数据类型还包括用户在设计软件系统时自己定义的数据类型。</a:t>
            </a:r>
          </a:p>
        </p:txBody>
      </p:sp>
      <p:sp>
        <p:nvSpPr>
          <p:cNvPr id="141317" name="Text Box 5"/>
          <p:cNvSpPr txBox="1">
            <a:spLocks noChangeArrowheads="1"/>
          </p:cNvSpPr>
          <p:nvPr/>
        </p:nvSpPr>
        <p:spPr bwMode="auto">
          <a:xfrm>
            <a:off x="333375" y="3328988"/>
            <a:ext cx="85502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在构造软件系统的各个相对独立的模块时，定义</a:t>
            </a:r>
            <a:r>
              <a:rPr kumimoji="1" lang="zh-CN" altLang="en-US" sz="2800" b="1">
                <a:solidFill>
                  <a:srgbClr val="FF0000"/>
                </a:solidFill>
                <a:latin typeface="Times New Roman" pitchFamily="18" charset="0"/>
              </a:rPr>
              <a:t>一组数据</a:t>
            </a:r>
            <a:r>
              <a:rPr kumimoji="1" lang="zh-CN" altLang="en-US" sz="2800">
                <a:solidFill>
                  <a:srgbClr val="000000"/>
                </a:solidFill>
                <a:latin typeface="Times New Roman" pitchFamily="18" charset="0"/>
              </a:rPr>
              <a:t>和施加在这些数据之上的</a:t>
            </a:r>
            <a:r>
              <a:rPr kumimoji="1" lang="zh-CN" altLang="en-US" sz="2800" b="1">
                <a:solidFill>
                  <a:srgbClr val="FF0000"/>
                </a:solidFill>
                <a:latin typeface="Times New Roman" pitchFamily="18" charset="0"/>
              </a:rPr>
              <a:t>一组操作</a:t>
            </a:r>
            <a:r>
              <a:rPr kumimoji="1" lang="zh-CN" altLang="en-US" sz="2800">
                <a:solidFill>
                  <a:srgbClr val="000000"/>
                </a:solidFill>
                <a:latin typeface="Times New Roman" pitchFamily="18" charset="0"/>
              </a:rPr>
              <a:t>，并在模块</a:t>
            </a:r>
            <a:r>
              <a:rPr kumimoji="1" lang="zh-CN" altLang="en-US" sz="2800" b="1">
                <a:solidFill>
                  <a:srgbClr val="FF0000"/>
                </a:solidFill>
                <a:latin typeface="Times New Roman" pitchFamily="18" charset="0"/>
              </a:rPr>
              <a:t>内部</a:t>
            </a:r>
            <a:r>
              <a:rPr kumimoji="1" lang="zh-CN" altLang="en-US" sz="2800">
                <a:solidFill>
                  <a:srgbClr val="000000"/>
                </a:solidFill>
                <a:latin typeface="Times New Roman" pitchFamily="18" charset="0"/>
              </a:rPr>
              <a:t>给出它们的</a:t>
            </a:r>
            <a:r>
              <a:rPr kumimoji="1" lang="zh-CN" altLang="en-US" sz="2800" b="1">
                <a:solidFill>
                  <a:srgbClr val="FF0000"/>
                </a:solidFill>
                <a:latin typeface="Times New Roman" pitchFamily="18" charset="0"/>
              </a:rPr>
              <a:t>表示和实现细节</a:t>
            </a:r>
            <a:r>
              <a:rPr kumimoji="1" lang="zh-CN" altLang="en-US" sz="2800">
                <a:solidFill>
                  <a:srgbClr val="000000"/>
                </a:solidFill>
                <a:latin typeface="Times New Roman" pitchFamily="18" charset="0"/>
              </a:rPr>
              <a:t>，在模块</a:t>
            </a:r>
            <a:r>
              <a:rPr kumimoji="1" lang="zh-CN" altLang="en-US" sz="2800" b="1">
                <a:solidFill>
                  <a:srgbClr val="FF0000"/>
                </a:solidFill>
                <a:latin typeface="Times New Roman" pitchFamily="18" charset="0"/>
              </a:rPr>
              <a:t>外部</a:t>
            </a:r>
            <a:r>
              <a:rPr kumimoji="1" lang="zh-CN" altLang="en-US" sz="2800">
                <a:solidFill>
                  <a:srgbClr val="000000"/>
                </a:solidFill>
                <a:latin typeface="Times New Roman" pitchFamily="18" charset="0"/>
              </a:rPr>
              <a:t>使用的只是</a:t>
            </a:r>
            <a:r>
              <a:rPr kumimoji="1" lang="zh-CN" altLang="en-US" sz="2800" b="1">
                <a:solidFill>
                  <a:srgbClr val="FF0000"/>
                </a:solidFill>
                <a:latin typeface="Times New Roman" pitchFamily="18" charset="0"/>
              </a:rPr>
              <a:t>抽象的数据和抽象的操作</a:t>
            </a:r>
            <a:r>
              <a:rPr kumimoji="1" lang="zh-CN" altLang="en-US" sz="280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left)">
                                      <p:cBhvr>
                                        <p:cTn id="7" dur="500"/>
                                        <p:tgtEl>
                                          <p:spTgt spid="141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wipe(left)">
                                      <p:cBhvr>
                                        <p:cTn id="12"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Text Box 4"/>
          <p:cNvSpPr txBox="1">
            <a:spLocks noChangeArrowheads="1"/>
          </p:cNvSpPr>
          <p:nvPr/>
        </p:nvSpPr>
        <p:spPr bwMode="auto">
          <a:xfrm>
            <a:off x="465138" y="198438"/>
            <a:ext cx="3451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SzPct val="80000"/>
              <a:buFont typeface="Wingdings" pitchFamily="2" charset="2"/>
              <a:buNone/>
            </a:pPr>
            <a:r>
              <a:rPr kumimoji="1" lang="en-US" altLang="zh-CN" sz="3200" b="1">
                <a:solidFill>
                  <a:schemeClr val="bg1"/>
                </a:solidFill>
                <a:latin typeface="宋体" pitchFamily="2" charset="-122"/>
              </a:rPr>
              <a:t>ADT </a:t>
            </a:r>
            <a:r>
              <a:rPr kumimoji="1" lang="zh-CN" altLang="en-US" sz="3200" b="1">
                <a:solidFill>
                  <a:schemeClr val="bg1"/>
                </a:solidFill>
                <a:latin typeface="宋体" pitchFamily="2" charset="-122"/>
              </a:rPr>
              <a:t>两个重要特征</a:t>
            </a:r>
          </a:p>
        </p:txBody>
      </p:sp>
      <p:sp>
        <p:nvSpPr>
          <p:cNvPr id="142341" name="Text Box 5"/>
          <p:cNvSpPr txBox="1">
            <a:spLocks noChangeArrowheads="1"/>
          </p:cNvSpPr>
          <p:nvPr/>
        </p:nvSpPr>
        <p:spPr bwMode="auto">
          <a:xfrm>
            <a:off x="407988" y="133667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数据抽象</a:t>
            </a:r>
          </a:p>
        </p:txBody>
      </p:sp>
      <p:sp>
        <p:nvSpPr>
          <p:cNvPr id="142342" name="Text Box 6"/>
          <p:cNvSpPr txBox="1">
            <a:spLocks noChangeArrowheads="1"/>
          </p:cNvSpPr>
          <p:nvPr/>
        </p:nvSpPr>
        <p:spPr bwMode="auto">
          <a:xfrm>
            <a:off x="539750" y="2089150"/>
            <a:ext cx="82200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zh-CN" altLang="en-US" sz="2800">
                <a:solidFill>
                  <a:srgbClr val="000000"/>
                </a:solidFill>
                <a:latin typeface="Times New Roman" pitchFamily="18" charset="0"/>
              </a:rPr>
              <a:t>用</a:t>
            </a:r>
            <a:r>
              <a:rPr kumimoji="1" lang="en-US" altLang="zh-CN" sz="2800">
                <a:solidFill>
                  <a:srgbClr val="000000"/>
                </a:solidFill>
                <a:latin typeface="Times New Roman" pitchFamily="18" charset="0"/>
              </a:rPr>
              <a:t>ADT</a:t>
            </a:r>
            <a:r>
              <a:rPr kumimoji="1" lang="zh-CN" altLang="en-US" sz="2800">
                <a:solidFill>
                  <a:srgbClr val="000000"/>
                </a:solidFill>
                <a:latin typeface="Times New Roman" pitchFamily="18" charset="0"/>
              </a:rPr>
              <a:t>描述程序处理的实体时，强调的是其本质的特征、其所能完成的功能、以及其与外部用户的接口（即外界使用它的方法）。</a:t>
            </a:r>
          </a:p>
        </p:txBody>
      </p:sp>
      <p:sp>
        <p:nvSpPr>
          <p:cNvPr id="142343" name="Text Box 7"/>
          <p:cNvSpPr txBox="1">
            <a:spLocks noChangeArrowheads="1"/>
          </p:cNvSpPr>
          <p:nvPr/>
        </p:nvSpPr>
        <p:spPr bwMode="auto">
          <a:xfrm>
            <a:off x="392113" y="41148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数据封装</a:t>
            </a:r>
          </a:p>
        </p:txBody>
      </p:sp>
      <p:sp>
        <p:nvSpPr>
          <p:cNvPr id="142344" name="Text Box 8"/>
          <p:cNvSpPr txBox="1">
            <a:spLocks noChangeArrowheads="1"/>
          </p:cNvSpPr>
          <p:nvPr/>
        </p:nvSpPr>
        <p:spPr bwMode="auto">
          <a:xfrm>
            <a:off x="609600" y="4754563"/>
            <a:ext cx="800893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kumimoji="1" lang="en-US" altLang="zh-CN" sz="2800">
                <a:latin typeface="Times New Roman" pitchFamily="18" charset="0"/>
              </a:rPr>
              <a:t>        </a:t>
            </a:r>
            <a:r>
              <a:rPr kumimoji="1" lang="zh-CN" altLang="en-US" sz="2800">
                <a:solidFill>
                  <a:srgbClr val="000000"/>
                </a:solidFill>
                <a:latin typeface="Times New Roman" pitchFamily="18" charset="0"/>
              </a:rPr>
              <a:t>将实体的外部特性和其内部实现细节分离，并且对外部用户隐藏其内部实现细节。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lide(fromTop)">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wipe(left)">
                                      <p:cBhvr>
                                        <p:cTn id="12" dur="500"/>
                                        <p:tgtEl>
                                          <p:spTgt spid="142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43"/>
                                        </p:tgtEl>
                                        <p:attrNameLst>
                                          <p:attrName>style.visibility</p:attrName>
                                        </p:attrNameLst>
                                      </p:cBhvr>
                                      <p:to>
                                        <p:strVal val="visible"/>
                                      </p:to>
                                    </p:set>
                                    <p:animEffect transition="in" filter="wipe(left)">
                                      <p:cBhvr>
                                        <p:cTn id="17" dur="500"/>
                                        <p:tgtEl>
                                          <p:spTgt spid="142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2342"/>
                                        </p:tgtEl>
                                        <p:attrNameLst>
                                          <p:attrName>style.visibility</p:attrName>
                                        </p:attrNameLst>
                                      </p:cBhvr>
                                      <p:to>
                                        <p:strVal val="visible"/>
                                      </p:to>
                                    </p:set>
                                    <p:animEffect transition="in" filter="strips(downRight)">
                                      <p:cBhvr>
                                        <p:cTn id="22" dur="500"/>
                                        <p:tgtEl>
                                          <p:spTgt spid="142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2344"/>
                                        </p:tgtEl>
                                        <p:attrNameLst>
                                          <p:attrName>style.visibility</p:attrName>
                                        </p:attrNameLst>
                                      </p:cBhvr>
                                      <p:to>
                                        <p:strVal val="visible"/>
                                      </p:to>
                                    </p:set>
                                    <p:animEffect transition="in" filter="strips(downRight)">
                                      <p:cBhvr>
                                        <p:cTn id="27" dur="500"/>
                                        <p:tgtEl>
                                          <p:spTgt spid="14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41" grpId="0" autoUpdateAnimBg="0"/>
      <p:bldP spid="142342" grpId="0" autoUpdateAnimBg="0"/>
      <p:bldP spid="142343" grpId="0" autoUpdateAnimBg="0"/>
      <p:bldP spid="14234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273050" y="257175"/>
            <a:ext cx="4672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SzPct val="80000"/>
              <a:buFont typeface="Wingdings" pitchFamily="2" charset="2"/>
              <a:buNone/>
            </a:pPr>
            <a:r>
              <a:rPr kumimoji="1" lang="zh-CN" altLang="en-US" sz="3200" b="1">
                <a:solidFill>
                  <a:schemeClr val="bg1"/>
                </a:solidFill>
                <a:latin typeface="宋体" pitchFamily="2" charset="-122"/>
              </a:rPr>
              <a:t>抽象数据类型的描述方法</a:t>
            </a:r>
          </a:p>
        </p:txBody>
      </p:sp>
      <p:sp>
        <p:nvSpPr>
          <p:cNvPr id="143363" name="Text Box 3"/>
          <p:cNvSpPr txBox="1">
            <a:spLocks noChangeArrowheads="1"/>
          </p:cNvSpPr>
          <p:nvPr/>
        </p:nvSpPr>
        <p:spPr bwMode="auto">
          <a:xfrm>
            <a:off x="930275" y="2016125"/>
            <a:ext cx="601662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itchFamily="18" charset="0"/>
              </a:rPr>
              <a:t>    </a:t>
            </a:r>
            <a:r>
              <a:rPr kumimoji="1" lang="zh-CN" altLang="en-US" sz="2800" b="1">
                <a:solidFill>
                  <a:srgbClr val="6600CC"/>
                </a:solidFill>
                <a:latin typeface="Times New Roman" pitchFamily="18" charset="0"/>
              </a:rPr>
              <a:t>用（</a:t>
            </a:r>
            <a:r>
              <a:rPr kumimoji="1" lang="en-US" altLang="zh-CN" sz="2800" b="1">
                <a:solidFill>
                  <a:srgbClr val="6600CC"/>
                </a:solidFill>
                <a:latin typeface="Times New Roman" pitchFamily="18" charset="0"/>
              </a:rPr>
              <a:t>D</a:t>
            </a:r>
            <a:r>
              <a:rPr kumimoji="1" lang="zh-CN" altLang="en-US" sz="2800" b="1">
                <a:solidFill>
                  <a:srgbClr val="6600CC"/>
                </a:solidFill>
                <a:latin typeface="Times New Roman" pitchFamily="18" charset="0"/>
              </a:rPr>
              <a:t>，</a:t>
            </a:r>
            <a:r>
              <a:rPr kumimoji="1" lang="en-US" altLang="zh-CN" sz="2800" b="1">
                <a:solidFill>
                  <a:srgbClr val="6600CC"/>
                </a:solidFill>
                <a:latin typeface="Times New Roman" pitchFamily="18" charset="0"/>
              </a:rPr>
              <a:t>S</a:t>
            </a:r>
            <a:r>
              <a:rPr kumimoji="1" lang="zh-CN" altLang="en-US" sz="2800" b="1">
                <a:solidFill>
                  <a:srgbClr val="6600CC"/>
                </a:solidFill>
                <a:latin typeface="Times New Roman" pitchFamily="18" charset="0"/>
              </a:rPr>
              <a:t>，</a:t>
            </a:r>
            <a:r>
              <a:rPr kumimoji="1" lang="en-US" altLang="zh-CN" sz="2800" b="1">
                <a:solidFill>
                  <a:srgbClr val="6600CC"/>
                </a:solidFill>
                <a:latin typeface="Times New Roman" pitchFamily="18" charset="0"/>
              </a:rPr>
              <a:t>P</a:t>
            </a:r>
            <a:r>
              <a:rPr kumimoji="1" lang="zh-CN" altLang="en-US" sz="2800" b="1">
                <a:solidFill>
                  <a:srgbClr val="6600CC"/>
                </a:solidFill>
                <a:latin typeface="Times New Roman" pitchFamily="18" charset="0"/>
              </a:rPr>
              <a:t>）三元组表示</a:t>
            </a:r>
          </a:p>
          <a:p>
            <a:endParaRPr kumimoji="1" lang="zh-CN" altLang="en-US" sz="2800" b="1">
              <a:solidFill>
                <a:srgbClr val="6600CC"/>
              </a:solidFill>
              <a:latin typeface="Times New Roman" pitchFamily="18" charset="0"/>
            </a:endParaRPr>
          </a:p>
          <a:p>
            <a:pPr>
              <a:lnSpc>
                <a:spcPct val="140000"/>
              </a:lnSpc>
            </a:pPr>
            <a:r>
              <a:rPr kumimoji="1" lang="zh-CN" altLang="en-US" sz="2800" b="1">
                <a:solidFill>
                  <a:srgbClr val="333300"/>
                </a:solidFill>
                <a:latin typeface="Times New Roman" pitchFamily="18" charset="0"/>
              </a:rPr>
              <a:t>其中，</a:t>
            </a:r>
            <a:r>
              <a:rPr kumimoji="1" lang="en-US" altLang="zh-CN" sz="2800" b="1">
                <a:solidFill>
                  <a:srgbClr val="6600CC"/>
                </a:solidFill>
                <a:latin typeface="Times New Roman" pitchFamily="18" charset="0"/>
              </a:rPr>
              <a:t>D</a:t>
            </a:r>
            <a:r>
              <a:rPr kumimoji="1" lang="en-US" altLang="zh-CN" sz="2800" b="1">
                <a:solidFill>
                  <a:schemeClr val="tx2"/>
                </a:solidFill>
                <a:latin typeface="Times New Roman" pitchFamily="18" charset="0"/>
              </a:rPr>
              <a:t> </a:t>
            </a:r>
            <a:r>
              <a:rPr kumimoji="1" lang="zh-CN" altLang="en-US" sz="2800" b="1">
                <a:solidFill>
                  <a:srgbClr val="333300"/>
                </a:solidFill>
                <a:latin typeface="Times New Roman" pitchFamily="18" charset="0"/>
              </a:rPr>
              <a:t>是</a:t>
            </a:r>
            <a:r>
              <a:rPr kumimoji="1" lang="zh-CN" altLang="en-US" sz="2800" b="1">
                <a:solidFill>
                  <a:srgbClr val="6600CC"/>
                </a:solidFill>
                <a:latin typeface="Times New Roman" pitchFamily="18" charset="0"/>
              </a:rPr>
              <a:t>数据对象，</a:t>
            </a:r>
          </a:p>
          <a:p>
            <a:pPr>
              <a:lnSpc>
                <a:spcPct val="140000"/>
              </a:lnSpc>
            </a:pPr>
            <a:r>
              <a:rPr kumimoji="1" lang="zh-CN" altLang="en-US" sz="2800" b="1">
                <a:solidFill>
                  <a:schemeClr val="tx2"/>
                </a:solidFill>
                <a:latin typeface="Times New Roman" pitchFamily="18" charset="0"/>
              </a:rPr>
              <a:t>            </a:t>
            </a:r>
            <a:r>
              <a:rPr kumimoji="1" lang="en-US" altLang="zh-CN" sz="2800" b="1">
                <a:solidFill>
                  <a:srgbClr val="6600CC"/>
                </a:solidFill>
                <a:latin typeface="Times New Roman" pitchFamily="18" charset="0"/>
              </a:rPr>
              <a:t>S</a:t>
            </a:r>
            <a:r>
              <a:rPr kumimoji="1" lang="en-US" altLang="zh-CN" sz="2800" b="1">
                <a:solidFill>
                  <a:schemeClr val="tx2"/>
                </a:solidFill>
                <a:latin typeface="Times New Roman" pitchFamily="18" charset="0"/>
              </a:rPr>
              <a:t> </a:t>
            </a:r>
            <a:r>
              <a:rPr kumimoji="1" lang="zh-CN" altLang="en-US" sz="2800" b="1">
                <a:solidFill>
                  <a:srgbClr val="333300"/>
                </a:solidFill>
                <a:latin typeface="Times New Roman" pitchFamily="18" charset="0"/>
              </a:rPr>
              <a:t>是</a:t>
            </a:r>
            <a:r>
              <a:rPr kumimoji="1" lang="zh-CN" altLang="en-US" sz="2800" b="1">
                <a:solidFill>
                  <a:schemeClr val="tx2"/>
                </a:solidFill>
                <a:latin typeface="Times New Roman" pitchFamily="18" charset="0"/>
              </a:rPr>
              <a:t> </a:t>
            </a:r>
            <a:r>
              <a:rPr kumimoji="1" lang="en-US" altLang="zh-CN" sz="2800" b="1">
                <a:solidFill>
                  <a:srgbClr val="6600CC"/>
                </a:solidFill>
                <a:latin typeface="Times New Roman" pitchFamily="18" charset="0"/>
              </a:rPr>
              <a:t>D </a:t>
            </a:r>
            <a:r>
              <a:rPr kumimoji="1" lang="zh-CN" altLang="en-US" sz="2800" b="1">
                <a:solidFill>
                  <a:srgbClr val="6600CC"/>
                </a:solidFill>
                <a:latin typeface="Times New Roman" pitchFamily="18" charset="0"/>
              </a:rPr>
              <a:t>上的关系集，</a:t>
            </a:r>
          </a:p>
          <a:p>
            <a:pPr>
              <a:lnSpc>
                <a:spcPct val="140000"/>
              </a:lnSpc>
            </a:pPr>
            <a:r>
              <a:rPr kumimoji="1" lang="zh-CN" altLang="en-US" sz="2800" b="1">
                <a:solidFill>
                  <a:schemeClr val="tx2"/>
                </a:solidFill>
                <a:latin typeface="Times New Roman" pitchFamily="18" charset="0"/>
              </a:rPr>
              <a:t>            </a:t>
            </a:r>
            <a:r>
              <a:rPr kumimoji="1" lang="en-US" altLang="zh-CN" sz="2800" b="1">
                <a:solidFill>
                  <a:srgbClr val="6600CC"/>
                </a:solidFill>
                <a:latin typeface="Times New Roman" pitchFamily="18" charset="0"/>
              </a:rPr>
              <a:t>P</a:t>
            </a:r>
            <a:r>
              <a:rPr kumimoji="1" lang="en-US" altLang="zh-CN" sz="2800" b="1">
                <a:solidFill>
                  <a:schemeClr val="tx2"/>
                </a:solidFill>
                <a:latin typeface="Times New Roman" pitchFamily="18" charset="0"/>
              </a:rPr>
              <a:t> </a:t>
            </a:r>
            <a:r>
              <a:rPr kumimoji="1" lang="zh-CN" altLang="en-US" sz="2800" b="1">
                <a:solidFill>
                  <a:srgbClr val="333300"/>
                </a:solidFill>
                <a:latin typeface="Times New Roman" pitchFamily="18" charset="0"/>
              </a:rPr>
              <a:t>是</a:t>
            </a:r>
            <a:r>
              <a:rPr kumimoji="1" lang="zh-CN" altLang="en-US" sz="2800" b="1">
                <a:solidFill>
                  <a:srgbClr val="6600CC"/>
                </a:solidFill>
                <a:latin typeface="Times New Roman" pitchFamily="18" charset="0"/>
              </a:rPr>
              <a:t>对 </a:t>
            </a:r>
            <a:r>
              <a:rPr kumimoji="1" lang="en-US" altLang="zh-CN" sz="2800" b="1">
                <a:solidFill>
                  <a:srgbClr val="6600CC"/>
                </a:solidFill>
                <a:latin typeface="Times New Roman" pitchFamily="18" charset="0"/>
              </a:rPr>
              <a:t>D </a:t>
            </a:r>
            <a:r>
              <a:rPr kumimoji="1" lang="zh-CN" altLang="en-US" sz="2800" b="1">
                <a:solidFill>
                  <a:srgbClr val="6600CC"/>
                </a:solidFill>
                <a:latin typeface="Times New Roman" pitchFamily="18" charset="0"/>
              </a:rPr>
              <a:t>的基本操作集。</a:t>
            </a:r>
            <a:r>
              <a:rPr kumimoji="1" lang="zh-CN" altLang="en-US" sz="2800" b="1">
                <a:solidFill>
                  <a:schemeClr val="tx2"/>
                </a:solidFill>
                <a:latin typeface="Times New Roman" pitchFamily="18" charset="0"/>
              </a:rPr>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strips(upRight)">
                                      <p:cBhvr>
                                        <p:cTn id="11"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22288" y="1252538"/>
            <a:ext cx="5437187"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6600CC"/>
                </a:solidFill>
                <a:latin typeface="Times New Roman" pitchFamily="18" charset="0"/>
              </a:rPr>
              <a:t>ADT</a:t>
            </a:r>
            <a:r>
              <a:rPr kumimoji="1" lang="en-US" altLang="zh-CN" sz="2800">
                <a:solidFill>
                  <a:srgbClr val="6600CC"/>
                </a:solidFill>
                <a:latin typeface="Times New Roman" pitchFamily="18" charset="0"/>
              </a:rPr>
              <a:t> </a:t>
            </a:r>
            <a:r>
              <a:rPr kumimoji="1" lang="zh-CN" altLang="en-US" sz="2800" b="1">
                <a:solidFill>
                  <a:srgbClr val="6600CC"/>
                </a:solidFill>
                <a:latin typeface="Times New Roman" pitchFamily="18" charset="0"/>
              </a:rPr>
              <a:t>抽象数据类型名</a:t>
            </a:r>
            <a:r>
              <a:rPr kumimoji="1" lang="zh-CN" altLang="en-US" sz="2800" b="1">
                <a:solidFill>
                  <a:schemeClr val="tx2"/>
                </a:solidFill>
                <a:latin typeface="Times New Roman" pitchFamily="18" charset="0"/>
              </a:rPr>
              <a:t> </a:t>
            </a:r>
            <a:r>
              <a:rPr kumimoji="1" lang="en-US" altLang="zh-CN" sz="2800" b="1">
                <a:solidFill>
                  <a:srgbClr val="6600CC"/>
                </a:solidFill>
                <a:latin typeface="Times New Roman" pitchFamily="18" charset="0"/>
              </a:rPr>
              <a:t>{</a:t>
            </a:r>
            <a:endParaRPr kumimoji="1" lang="en-US" altLang="zh-CN" sz="2800">
              <a:solidFill>
                <a:srgbClr val="6600CC"/>
              </a:solidFill>
              <a:latin typeface="Times New Roman" pitchFamily="18" charset="0"/>
            </a:endParaRPr>
          </a:p>
          <a:p>
            <a:pPr>
              <a:lnSpc>
                <a:spcPct val="120000"/>
              </a:lnSpc>
            </a:pPr>
            <a:r>
              <a:rPr kumimoji="1" lang="en-US" altLang="zh-CN" sz="2800" b="1">
                <a:solidFill>
                  <a:schemeClr val="tx2"/>
                </a:solidFill>
                <a:latin typeface="Times New Roman" pitchFamily="18" charset="0"/>
              </a:rPr>
              <a:t>   </a:t>
            </a:r>
            <a:r>
              <a:rPr kumimoji="1" lang="zh-CN" altLang="en-US" sz="2800" b="1">
                <a:solidFill>
                  <a:srgbClr val="000000"/>
                </a:solidFill>
                <a:latin typeface="Times New Roman" pitchFamily="18" charset="0"/>
              </a:rPr>
              <a:t>数据对象：</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数据对象的定义</a:t>
            </a:r>
            <a:r>
              <a:rPr kumimoji="1" lang="en-US" altLang="zh-CN" sz="2800">
                <a:solidFill>
                  <a:srgbClr val="000000"/>
                </a:solidFill>
                <a:latin typeface="Times New Roman" pitchFamily="18" charset="0"/>
              </a:rPr>
              <a:t>〉</a:t>
            </a:r>
          </a:p>
          <a:p>
            <a:pPr>
              <a:lnSpc>
                <a:spcPct val="120000"/>
              </a:lnSpc>
            </a:pPr>
            <a:r>
              <a:rPr kumimoji="1" lang="en-US" altLang="zh-CN" sz="2800">
                <a:solidFill>
                  <a:srgbClr val="000000"/>
                </a:solidFill>
                <a:latin typeface="Times New Roman" pitchFamily="18" charset="0"/>
              </a:rPr>
              <a:t>  </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数据关系：</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数据关系的定义</a:t>
            </a:r>
            <a:r>
              <a:rPr kumimoji="1" lang="en-US" altLang="zh-CN" sz="2800">
                <a:solidFill>
                  <a:srgbClr val="000000"/>
                </a:solidFill>
                <a:latin typeface="Times New Roman" pitchFamily="18" charset="0"/>
              </a:rPr>
              <a:t>〉</a:t>
            </a:r>
          </a:p>
          <a:p>
            <a:pPr>
              <a:lnSpc>
                <a:spcPct val="120000"/>
              </a:lnSpc>
            </a:pPr>
            <a:r>
              <a:rPr kumimoji="1" lang="en-US" altLang="zh-CN" sz="2800">
                <a:solidFill>
                  <a:srgbClr val="000000"/>
                </a:solidFill>
                <a:latin typeface="Times New Roman" pitchFamily="18" charset="0"/>
              </a:rPr>
              <a:t> </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基本操作：</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基本操作的定义</a:t>
            </a:r>
            <a:r>
              <a:rPr kumimoji="1" lang="en-US" altLang="zh-CN" sz="2800">
                <a:solidFill>
                  <a:srgbClr val="000000"/>
                </a:solidFill>
                <a:latin typeface="Times New Roman" pitchFamily="18" charset="0"/>
              </a:rPr>
              <a:t>〉</a:t>
            </a:r>
          </a:p>
          <a:p>
            <a:pPr>
              <a:lnSpc>
                <a:spcPct val="120000"/>
              </a:lnSpc>
            </a:pPr>
            <a:r>
              <a:rPr kumimoji="1" lang="en-US" altLang="zh-CN" sz="2800" b="1">
                <a:solidFill>
                  <a:srgbClr val="6600CC"/>
                </a:solidFill>
                <a:latin typeface="Times New Roman" pitchFamily="18" charset="0"/>
              </a:rPr>
              <a:t>} ADT </a:t>
            </a:r>
            <a:r>
              <a:rPr kumimoji="1" lang="zh-CN" altLang="en-US" sz="2800" b="1">
                <a:solidFill>
                  <a:srgbClr val="6600CC"/>
                </a:solidFill>
                <a:latin typeface="Times New Roman" pitchFamily="18" charset="0"/>
              </a:rPr>
              <a:t>抽象数据类型名</a:t>
            </a:r>
          </a:p>
        </p:txBody>
      </p:sp>
      <p:sp>
        <p:nvSpPr>
          <p:cNvPr id="144387" name="Text Box 3"/>
          <p:cNvSpPr txBox="1">
            <a:spLocks noChangeArrowheads="1"/>
          </p:cNvSpPr>
          <p:nvPr/>
        </p:nvSpPr>
        <p:spPr bwMode="auto">
          <a:xfrm>
            <a:off x="415925" y="4049713"/>
            <a:ext cx="4564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333300"/>
                </a:solidFill>
                <a:latin typeface="Times New Roman" pitchFamily="18" charset="0"/>
              </a:rPr>
              <a:t>其中</a:t>
            </a:r>
            <a:r>
              <a:rPr kumimoji="1" lang="zh-CN" altLang="en-US" sz="2800" b="1">
                <a:solidFill>
                  <a:srgbClr val="6600CC"/>
                </a:solidFill>
                <a:latin typeface="Times New Roman" pitchFamily="18" charset="0"/>
              </a:rPr>
              <a:t>基本操作的定义格式</a:t>
            </a:r>
            <a:r>
              <a:rPr kumimoji="1" lang="zh-CN" altLang="en-US" sz="2800">
                <a:solidFill>
                  <a:srgbClr val="333300"/>
                </a:solidFill>
                <a:latin typeface="Times New Roman" pitchFamily="18" charset="0"/>
              </a:rPr>
              <a:t>为</a:t>
            </a:r>
            <a:r>
              <a:rPr kumimoji="1" lang="en-US" altLang="zh-CN" sz="2800">
                <a:solidFill>
                  <a:srgbClr val="333300"/>
                </a:solidFill>
                <a:latin typeface="Times New Roman" pitchFamily="18" charset="0"/>
              </a:rPr>
              <a:t>:</a:t>
            </a:r>
          </a:p>
        </p:txBody>
      </p:sp>
      <p:sp>
        <p:nvSpPr>
          <p:cNvPr id="144388" name="Text Box 4"/>
          <p:cNvSpPr txBox="1">
            <a:spLocks noChangeArrowheads="1"/>
          </p:cNvSpPr>
          <p:nvPr/>
        </p:nvSpPr>
        <p:spPr bwMode="auto">
          <a:xfrm>
            <a:off x="1208088" y="4602163"/>
            <a:ext cx="52514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a:solidFill>
                  <a:srgbClr val="000000"/>
                </a:solidFill>
                <a:latin typeface="Times New Roman" pitchFamily="18" charset="0"/>
              </a:rPr>
              <a:t>基本操作名（参数表）</a:t>
            </a:r>
          </a:p>
          <a:p>
            <a:pPr>
              <a:lnSpc>
                <a:spcPct val="120000"/>
              </a:lnSpc>
            </a:pPr>
            <a:r>
              <a:rPr kumimoji="1" lang="zh-CN" altLang="en-US" sz="2800">
                <a:solidFill>
                  <a:srgbClr val="000000"/>
                </a:solidFill>
                <a:latin typeface="Times New Roman" pitchFamily="18" charset="0"/>
              </a:rPr>
              <a:t>    初始条件：</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初始条件描述</a:t>
            </a:r>
            <a:r>
              <a:rPr kumimoji="1" lang="en-US" altLang="zh-CN" sz="2800">
                <a:solidFill>
                  <a:srgbClr val="000000"/>
                </a:solidFill>
                <a:latin typeface="Times New Roman" pitchFamily="18" charset="0"/>
              </a:rPr>
              <a:t>〉</a:t>
            </a:r>
          </a:p>
          <a:p>
            <a:pPr>
              <a:lnSpc>
                <a:spcPct val="120000"/>
              </a:lnSpc>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操作结果：</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操作结果描述</a:t>
            </a:r>
            <a:r>
              <a:rPr kumimoji="1" lang="en-US" altLang="zh-CN" sz="2800">
                <a:solidFill>
                  <a:srgbClr val="000000"/>
                </a:solidFill>
                <a:latin typeface="Times New Roman" pitchFamily="18" charset="0"/>
              </a:rPr>
              <a:t>〉</a:t>
            </a:r>
            <a:r>
              <a:rPr kumimoji="1" lang="en-US" altLang="zh-CN" sz="2800">
                <a:latin typeface="Times New Roman" pitchFamily="18" charset="0"/>
              </a:rPr>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strips(downLeft)">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wipe(left)">
                                      <p:cBhvr>
                                        <p:cTn id="12" dur="500"/>
                                        <p:tgtEl>
                                          <p:spTgt spid="144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44388"/>
                                        </p:tgtEl>
                                        <p:attrNameLst>
                                          <p:attrName>style.visibility</p:attrName>
                                        </p:attrNameLst>
                                      </p:cBhvr>
                                      <p:to>
                                        <p:strVal val="visible"/>
                                      </p:to>
                                    </p:set>
                                    <p:animEffect transition="in" filter="wipe(left)">
                                      <p:cBhvr>
                                        <p:cTn id="17" dur="75"/>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autoUpdateAnimBg="0"/>
      <p:bldP spid="14438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92113" y="1206500"/>
            <a:ext cx="82486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solidFill>
                  <a:srgbClr val="006699"/>
                </a:solidFill>
                <a:latin typeface="Times New Roman" pitchFamily="18" charset="0"/>
              </a:rPr>
              <a:t>        </a:t>
            </a:r>
            <a:r>
              <a:rPr kumimoji="1" lang="zh-CN" altLang="en-US" sz="2800" b="1">
                <a:solidFill>
                  <a:srgbClr val="6600CC"/>
                </a:solidFill>
                <a:latin typeface="Times New Roman" pitchFamily="18" charset="0"/>
              </a:rPr>
              <a:t>赋值参数</a:t>
            </a:r>
            <a:r>
              <a:rPr kumimoji="1" lang="zh-CN" altLang="en-US" sz="2800" b="1">
                <a:solidFill>
                  <a:srgbClr val="006699"/>
                </a:solidFill>
                <a:latin typeface="Times New Roman" pitchFamily="18" charset="0"/>
              </a:rPr>
              <a:t> </a:t>
            </a:r>
            <a:r>
              <a:rPr kumimoji="1" lang="zh-CN" altLang="en-US" sz="2800">
                <a:solidFill>
                  <a:srgbClr val="000000"/>
                </a:solidFill>
                <a:latin typeface="Times New Roman" pitchFamily="18" charset="0"/>
              </a:rPr>
              <a:t>只为操作提供输入值；</a:t>
            </a:r>
          </a:p>
          <a:p>
            <a:pPr>
              <a:lnSpc>
                <a:spcPct val="120000"/>
              </a:lnSpc>
              <a:spcBef>
                <a:spcPct val="50000"/>
              </a:spcBef>
            </a:pPr>
            <a:r>
              <a:rPr kumimoji="1" lang="zh-CN" altLang="en-US" sz="2800" b="1">
                <a:solidFill>
                  <a:srgbClr val="006699"/>
                </a:solidFill>
                <a:latin typeface="Times New Roman" pitchFamily="18" charset="0"/>
              </a:rPr>
              <a:t>        </a:t>
            </a:r>
            <a:r>
              <a:rPr kumimoji="1" lang="zh-CN" altLang="en-US" sz="2800" b="1">
                <a:solidFill>
                  <a:srgbClr val="6600CC"/>
                </a:solidFill>
                <a:latin typeface="Times New Roman" pitchFamily="18" charset="0"/>
              </a:rPr>
              <a:t>引用参数</a:t>
            </a:r>
            <a:r>
              <a:rPr kumimoji="1" lang="zh-CN" altLang="en-US" sz="2800" b="1">
                <a:solidFill>
                  <a:srgbClr val="006699"/>
                </a:solidFill>
                <a:latin typeface="Times New Roman" pitchFamily="18" charset="0"/>
              </a:rPr>
              <a:t> </a:t>
            </a:r>
            <a:r>
              <a:rPr kumimoji="1" lang="zh-CN" altLang="en-US" sz="2800">
                <a:solidFill>
                  <a:srgbClr val="000000"/>
                </a:solidFill>
                <a:latin typeface="Times New Roman" pitchFamily="18" charset="0"/>
              </a:rPr>
              <a:t>以</a:t>
            </a:r>
            <a:r>
              <a:rPr kumimoji="1" lang="en-US" altLang="zh-CN" sz="2800">
                <a:solidFill>
                  <a:srgbClr val="000000"/>
                </a:solidFill>
                <a:latin typeface="Times New Roman" pitchFamily="18" charset="0"/>
              </a:rPr>
              <a:t>&amp;</a:t>
            </a:r>
            <a:r>
              <a:rPr kumimoji="1" lang="zh-CN" altLang="en-US" sz="2800">
                <a:solidFill>
                  <a:srgbClr val="000000"/>
                </a:solidFill>
                <a:latin typeface="Times New Roman" pitchFamily="18" charset="0"/>
              </a:rPr>
              <a:t>打头，除可提供输入值外，还将返回操作结果。</a:t>
            </a:r>
          </a:p>
        </p:txBody>
      </p:sp>
      <p:sp>
        <p:nvSpPr>
          <p:cNvPr id="145411" name="Text Box 3"/>
          <p:cNvSpPr txBox="1">
            <a:spLocks noChangeArrowheads="1"/>
          </p:cNvSpPr>
          <p:nvPr/>
        </p:nvSpPr>
        <p:spPr bwMode="auto">
          <a:xfrm>
            <a:off x="381000" y="3027363"/>
            <a:ext cx="814546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6699"/>
                </a:solidFill>
                <a:latin typeface="Times New Roman" pitchFamily="18" charset="0"/>
              </a:rPr>
              <a:t>        </a:t>
            </a:r>
            <a:r>
              <a:rPr kumimoji="1" lang="zh-CN" altLang="en-US" sz="2800" b="1">
                <a:solidFill>
                  <a:srgbClr val="6600CC"/>
                </a:solidFill>
                <a:latin typeface="Times New Roman" pitchFamily="18" charset="0"/>
              </a:rPr>
              <a:t>初始条件</a:t>
            </a:r>
            <a:r>
              <a:rPr kumimoji="1" lang="zh-CN" altLang="en-US" sz="2800" b="1">
                <a:solidFill>
                  <a:srgbClr val="006699"/>
                </a:solidFill>
                <a:latin typeface="Times New Roman" pitchFamily="18" charset="0"/>
              </a:rPr>
              <a:t> </a:t>
            </a:r>
            <a:r>
              <a:rPr kumimoji="1" lang="zh-CN" altLang="en-US" sz="2800">
                <a:solidFill>
                  <a:srgbClr val="000000"/>
                </a:solidFill>
                <a:latin typeface="Times New Roman" pitchFamily="18" charset="0"/>
              </a:rPr>
              <a:t>描述操作执行之前数据结构和参数应满足的条件，若不满足，则操作失败，并且返回相应出错信息。</a:t>
            </a:r>
          </a:p>
        </p:txBody>
      </p:sp>
      <p:sp>
        <p:nvSpPr>
          <p:cNvPr id="145412" name="Text Box 4"/>
          <p:cNvSpPr txBox="1">
            <a:spLocks noChangeArrowheads="1"/>
          </p:cNvSpPr>
          <p:nvPr/>
        </p:nvSpPr>
        <p:spPr bwMode="auto">
          <a:xfrm>
            <a:off x="452438" y="4697413"/>
            <a:ext cx="82359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6699"/>
                </a:solidFill>
                <a:latin typeface="Times New Roman" pitchFamily="18" charset="0"/>
              </a:rPr>
              <a:t>       </a:t>
            </a:r>
            <a:r>
              <a:rPr kumimoji="1" lang="zh-CN" altLang="en-US" sz="2800" b="1">
                <a:solidFill>
                  <a:srgbClr val="6600CC"/>
                </a:solidFill>
                <a:latin typeface="Times New Roman" pitchFamily="18" charset="0"/>
              </a:rPr>
              <a:t>操作结果</a:t>
            </a:r>
            <a:r>
              <a:rPr kumimoji="1" lang="zh-CN" altLang="en-US" sz="2800" b="1">
                <a:solidFill>
                  <a:srgbClr val="006699"/>
                </a:solidFill>
                <a:latin typeface="Times New Roman" pitchFamily="18" charset="0"/>
              </a:rPr>
              <a:t> </a:t>
            </a:r>
            <a:r>
              <a:rPr kumimoji="1" lang="zh-CN" altLang="en-US" sz="2800">
                <a:solidFill>
                  <a:srgbClr val="000000"/>
                </a:solidFill>
                <a:latin typeface="Times New Roman" pitchFamily="18" charset="0"/>
              </a:rPr>
              <a:t>说明操作正常完成之后，数据结构的变化状况和应返回的结果。若初始条件为空，则省略之。</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lt">
                                    <p:tmPct val="100000"/>
                                  </p:iterate>
                                  <p:childTnLst>
                                    <p:set>
                                      <p:cBhvr>
                                        <p:cTn id="6" dur="1" fill="hold">
                                          <p:stCondLst>
                                            <p:cond delay="0"/>
                                          </p:stCondLst>
                                        </p:cTn>
                                        <p:tgtEl>
                                          <p:spTgt spid="145410"/>
                                        </p:tgtEl>
                                        <p:attrNameLst>
                                          <p:attrName>style.visibility</p:attrName>
                                        </p:attrNameLst>
                                      </p:cBhvr>
                                      <p:to>
                                        <p:strVal val="visible"/>
                                      </p:to>
                                    </p:set>
                                    <p:animEffect transition="in" filter="strips(downRight)">
                                      <p:cBhvr>
                                        <p:cTn id="7" dur="75"/>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145411"/>
                                        </p:tgtEl>
                                        <p:attrNameLst>
                                          <p:attrName>style.visibility</p:attrName>
                                        </p:attrNameLst>
                                      </p:cBhvr>
                                      <p:to>
                                        <p:strVal val="visible"/>
                                      </p:to>
                                    </p:set>
                                    <p:animEffect transition="in" filter="strips(downRight)">
                                      <p:cBhvr>
                                        <p:cTn id="12" dur="75"/>
                                        <p:tgtEl>
                                          <p:spTgt spid="145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145412"/>
                                        </p:tgtEl>
                                        <p:attrNameLst>
                                          <p:attrName>style.visibility</p:attrName>
                                        </p:attrNameLst>
                                      </p:cBhvr>
                                      <p:to>
                                        <p:strVal val="visible"/>
                                      </p:to>
                                    </p:set>
                                    <p:animEffect transition="in" filter="strips(downRight)">
                                      <p:cBhvr>
                                        <p:cTn id="17" dur="75"/>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1" grpId="0" autoUpdateAnimBg="0"/>
      <p:bldP spid="1454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34950" y="176213"/>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bg1"/>
                </a:solidFill>
                <a:latin typeface="宋体" pitchFamily="2" charset="-122"/>
              </a:rPr>
              <a:t>例：定义抽象数据类型</a:t>
            </a:r>
            <a:r>
              <a:rPr kumimoji="1" lang="zh-CN" altLang="en-US" sz="3200" b="1">
                <a:solidFill>
                  <a:schemeClr val="bg1"/>
                </a:solidFill>
                <a:latin typeface="Arial"/>
              </a:rPr>
              <a:t>“</a:t>
            </a:r>
            <a:r>
              <a:rPr kumimoji="1" lang="zh-CN" altLang="en-US" sz="3200" b="1">
                <a:solidFill>
                  <a:schemeClr val="bg1"/>
                </a:solidFill>
                <a:latin typeface="宋体" pitchFamily="2" charset="-122"/>
              </a:rPr>
              <a:t>复数</a:t>
            </a:r>
            <a:r>
              <a:rPr kumimoji="1" lang="zh-CN" altLang="en-US" sz="3200" b="1">
                <a:solidFill>
                  <a:schemeClr val="bg1"/>
                </a:solidFill>
                <a:latin typeface="Arial"/>
              </a:rPr>
              <a:t>”</a:t>
            </a:r>
            <a:endParaRPr kumimoji="1" lang="zh-CN" altLang="en-US" sz="3200" b="1">
              <a:solidFill>
                <a:schemeClr val="bg1"/>
              </a:solidFill>
              <a:latin typeface="宋体" pitchFamily="2" charset="-122"/>
            </a:endParaRPr>
          </a:p>
        </p:txBody>
      </p:sp>
      <p:sp>
        <p:nvSpPr>
          <p:cNvPr id="146435" name="Text Box 3"/>
          <p:cNvSpPr txBox="1">
            <a:spLocks noChangeArrowheads="1"/>
          </p:cNvSpPr>
          <p:nvPr/>
        </p:nvSpPr>
        <p:spPr bwMode="auto">
          <a:xfrm>
            <a:off x="960438" y="2482850"/>
            <a:ext cx="7135812"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rPr>
              <a:t>      </a:t>
            </a:r>
            <a:r>
              <a:rPr kumimoji="1" lang="zh-CN" altLang="en-US" sz="2800" b="1">
                <a:solidFill>
                  <a:srgbClr val="6600CC"/>
                </a:solidFill>
                <a:latin typeface="Times New Roman" pitchFamily="18" charset="0"/>
              </a:rPr>
              <a:t>数据对象：</a:t>
            </a:r>
          </a:p>
          <a:p>
            <a:pPr>
              <a:lnSpc>
                <a:spcPct val="150000"/>
              </a:lnSpc>
            </a:pPr>
            <a:r>
              <a:rPr kumimoji="1" lang="zh-CN" altLang="en-US" sz="2800" b="1">
                <a:latin typeface="Times New Roman" pitchFamily="18" charset="0"/>
              </a:rPr>
              <a:t>           </a:t>
            </a:r>
            <a:r>
              <a:rPr kumimoji="1" lang="en-US" altLang="zh-CN" sz="2800">
                <a:latin typeface="Times New Roman" pitchFamily="18" charset="0"/>
              </a:rPr>
              <a:t>D</a:t>
            </a:r>
            <a:r>
              <a:rPr kumimoji="1" lang="zh-CN" altLang="en-US" sz="2800">
                <a:latin typeface="Times New Roman" pitchFamily="18" charset="0"/>
              </a:rPr>
              <a:t>＝</a:t>
            </a:r>
            <a:r>
              <a:rPr kumimoji="1" lang="en-US" altLang="zh-CN" sz="2800">
                <a:latin typeface="Times New Roman" pitchFamily="18" charset="0"/>
              </a:rPr>
              <a:t>{e1, e2</a:t>
            </a:r>
            <a:r>
              <a:rPr kumimoji="1" lang="zh-CN" altLang="en-US" sz="2800">
                <a:latin typeface="Times New Roman" pitchFamily="18" charset="0"/>
              </a:rPr>
              <a:t>｜</a:t>
            </a:r>
            <a:r>
              <a:rPr kumimoji="1" lang="en-US" altLang="zh-CN" sz="2800">
                <a:latin typeface="Times New Roman" pitchFamily="18" charset="0"/>
              </a:rPr>
              <a:t>e1, e2∈RealSet  }</a:t>
            </a:r>
          </a:p>
          <a:p>
            <a:pPr>
              <a:lnSpc>
                <a:spcPct val="150000"/>
              </a:lnSpc>
            </a:pPr>
            <a:r>
              <a:rPr kumimoji="1" lang="en-US" altLang="zh-CN" sz="2800">
                <a:latin typeface="Times New Roman" pitchFamily="18" charset="0"/>
              </a:rPr>
              <a:t>      </a:t>
            </a:r>
            <a:r>
              <a:rPr kumimoji="1" lang="zh-CN" altLang="en-US" sz="2800" b="1">
                <a:solidFill>
                  <a:srgbClr val="6600CC"/>
                </a:solidFill>
                <a:latin typeface="Times New Roman" pitchFamily="18" charset="0"/>
              </a:rPr>
              <a:t>数据关系：</a:t>
            </a:r>
          </a:p>
          <a:p>
            <a:pPr>
              <a:lnSpc>
                <a:spcPct val="150000"/>
              </a:lnSpc>
            </a:pPr>
            <a:r>
              <a:rPr kumimoji="1" lang="zh-CN" altLang="en-US" sz="2800" b="1">
                <a:latin typeface="Times New Roman" pitchFamily="18" charset="0"/>
              </a:rPr>
              <a:t>            </a:t>
            </a:r>
            <a:r>
              <a:rPr kumimoji="1" lang="en-US" altLang="zh-CN" sz="2800">
                <a:latin typeface="Times New Roman" pitchFamily="18" charset="0"/>
              </a:rPr>
              <a:t>R1</a:t>
            </a:r>
            <a:r>
              <a:rPr kumimoji="1" lang="zh-CN" altLang="en-US" sz="2800">
                <a:latin typeface="Times New Roman" pitchFamily="18" charset="0"/>
              </a:rPr>
              <a:t>＝</a:t>
            </a:r>
            <a:r>
              <a:rPr kumimoji="1" lang="en-US" altLang="zh-CN" sz="2800">
                <a:latin typeface="Times New Roman" pitchFamily="18" charset="0"/>
              </a:rPr>
              <a:t>{&lt;e1, e2&gt; | e1</a:t>
            </a:r>
            <a:r>
              <a:rPr kumimoji="1" lang="zh-CN" altLang="en-US" sz="2800">
                <a:latin typeface="Times New Roman" pitchFamily="18" charset="0"/>
              </a:rPr>
              <a:t>是复数的实数部分</a:t>
            </a:r>
            <a:r>
              <a:rPr kumimoji="1" lang="en-US" altLang="zh-CN" sz="2800">
                <a:latin typeface="Times New Roman" pitchFamily="18" charset="0"/>
              </a:rPr>
              <a:t>,</a:t>
            </a:r>
          </a:p>
          <a:p>
            <a:pPr>
              <a:lnSpc>
                <a:spcPct val="150000"/>
              </a:lnSpc>
            </a:pPr>
            <a:r>
              <a:rPr kumimoji="1" lang="en-US" altLang="zh-CN" sz="2800">
                <a:latin typeface="Times New Roman" pitchFamily="18" charset="0"/>
              </a:rPr>
              <a:t>                       | e2 </a:t>
            </a:r>
            <a:r>
              <a:rPr kumimoji="1" lang="zh-CN" altLang="en-US" sz="2800">
                <a:latin typeface="Times New Roman" pitchFamily="18" charset="0"/>
              </a:rPr>
              <a:t>是复数的虚数部分 </a:t>
            </a:r>
            <a:r>
              <a:rPr kumimoji="1" lang="en-US" altLang="zh-CN" sz="2800">
                <a:latin typeface="Times New Roman" pitchFamily="18" charset="0"/>
              </a:rPr>
              <a:t>}</a:t>
            </a:r>
          </a:p>
        </p:txBody>
      </p:sp>
      <p:sp>
        <p:nvSpPr>
          <p:cNvPr id="146436" name="Text Box 4"/>
          <p:cNvSpPr txBox="1">
            <a:spLocks noChangeArrowheads="1"/>
          </p:cNvSpPr>
          <p:nvPr/>
        </p:nvSpPr>
        <p:spPr bwMode="auto">
          <a:xfrm>
            <a:off x="492125" y="1600200"/>
            <a:ext cx="2705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rPr>
              <a:t> ADT Complex {</a:t>
            </a:r>
            <a:endParaRPr kumimoji="1" lang="en-US" altLang="zh-CN" sz="2800" b="1">
              <a:latin typeface="Times New Roman"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additive="base">
                                        <p:cTn id="7" dur="500" fill="hold"/>
                                        <p:tgtEl>
                                          <p:spTgt spid="146434"/>
                                        </p:tgtEl>
                                        <p:attrNameLst>
                                          <p:attrName>ppt_x</p:attrName>
                                        </p:attrNameLst>
                                      </p:cBhvr>
                                      <p:tavLst>
                                        <p:tav tm="0">
                                          <p:val>
                                            <p:strVal val="#ppt_x"/>
                                          </p:val>
                                        </p:tav>
                                        <p:tav tm="100000">
                                          <p:val>
                                            <p:strVal val="#ppt_x"/>
                                          </p:val>
                                        </p:tav>
                                      </p:tavLst>
                                    </p:anim>
                                    <p:anim calcmode="lin" valueType="num">
                                      <p:cBhvr additive="base">
                                        <p:cTn id="8" dur="500" fill="hold"/>
                                        <p:tgtEl>
                                          <p:spTgt spid="1464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wipe(left)">
                                      <p:cBhvr>
                                        <p:cTn id="13" dur="500"/>
                                        <p:tgtEl>
                                          <p:spTgt spid="146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46435"/>
                                        </p:tgtEl>
                                        <p:attrNameLst>
                                          <p:attrName>style.visibility</p:attrName>
                                        </p:attrNameLst>
                                      </p:cBhvr>
                                      <p:to>
                                        <p:strVal val="visible"/>
                                      </p:to>
                                    </p:set>
                                    <p:animEffect transition="in" filter="strips(downRight)">
                                      <p:cBhvr>
                                        <p:cTn id="18"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autoUpdateAnimBg="0"/>
      <p:bldP spid="14643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203200" y="1190625"/>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rPr>
              <a:t>基本操作：</a:t>
            </a:r>
            <a:endParaRPr kumimoji="1" lang="zh-CN" altLang="en-US" sz="2800">
              <a:solidFill>
                <a:srgbClr val="6600CC"/>
              </a:solidFill>
              <a:latin typeface="Times New Roman" pitchFamily="18" charset="0"/>
            </a:endParaRPr>
          </a:p>
        </p:txBody>
      </p:sp>
      <p:sp>
        <p:nvSpPr>
          <p:cNvPr id="147459" name="Text Box 3"/>
          <p:cNvSpPr txBox="1">
            <a:spLocks noChangeArrowheads="1"/>
          </p:cNvSpPr>
          <p:nvPr/>
        </p:nvSpPr>
        <p:spPr bwMode="auto">
          <a:xfrm>
            <a:off x="993775" y="1595438"/>
            <a:ext cx="7029450"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2800" b="1">
                <a:solidFill>
                  <a:srgbClr val="990033"/>
                </a:solidFill>
                <a:latin typeface="Times New Roman" pitchFamily="18" charset="0"/>
              </a:rPr>
              <a:t>AssignComplex( &amp;Z, v1, v2 )</a:t>
            </a:r>
          </a:p>
          <a:p>
            <a:pPr>
              <a:spcBef>
                <a:spcPct val="25000"/>
              </a:spcBef>
            </a:pPr>
            <a:r>
              <a:rPr kumimoji="1" lang="zh-CN" altLang="en-US" sz="2800">
                <a:solidFill>
                  <a:srgbClr val="000000"/>
                </a:solidFill>
                <a:latin typeface="Times New Roman" pitchFamily="18" charset="0"/>
              </a:rPr>
              <a:t>操作结果：构造复数 </a:t>
            </a:r>
            <a:r>
              <a:rPr kumimoji="1" lang="en-US" altLang="zh-CN" sz="2800">
                <a:solidFill>
                  <a:srgbClr val="000000"/>
                </a:solidFill>
                <a:latin typeface="Times New Roman" pitchFamily="18" charset="0"/>
              </a:rPr>
              <a:t>Z</a:t>
            </a:r>
            <a:r>
              <a:rPr kumimoji="1" lang="zh-CN" altLang="en-US" sz="2800">
                <a:solidFill>
                  <a:srgbClr val="000000"/>
                </a:solidFill>
                <a:latin typeface="Times New Roman" pitchFamily="18" charset="0"/>
              </a:rPr>
              <a:t>，其实部和虚部</a:t>
            </a:r>
          </a:p>
          <a:p>
            <a:r>
              <a:rPr kumimoji="1" lang="zh-CN" altLang="en-US" sz="2800">
                <a:solidFill>
                  <a:srgbClr val="000000"/>
                </a:solidFill>
                <a:latin typeface="Times New Roman" pitchFamily="18" charset="0"/>
              </a:rPr>
              <a:t>                     分别被赋以参数 </a:t>
            </a:r>
            <a:r>
              <a:rPr kumimoji="1" lang="en-US" altLang="zh-CN" sz="2800">
                <a:solidFill>
                  <a:srgbClr val="000000"/>
                </a:solidFill>
                <a:latin typeface="Times New Roman" pitchFamily="18" charset="0"/>
              </a:rPr>
              <a:t>v1 </a:t>
            </a:r>
            <a:r>
              <a:rPr kumimoji="1" lang="zh-CN" altLang="en-US" sz="2800">
                <a:solidFill>
                  <a:srgbClr val="000000"/>
                </a:solidFill>
                <a:latin typeface="Times New Roman" pitchFamily="18" charset="0"/>
              </a:rPr>
              <a:t>和 </a:t>
            </a:r>
            <a:r>
              <a:rPr kumimoji="1" lang="en-US" altLang="zh-CN" sz="2800">
                <a:solidFill>
                  <a:srgbClr val="000000"/>
                </a:solidFill>
                <a:latin typeface="Times New Roman" pitchFamily="18" charset="0"/>
              </a:rPr>
              <a:t>v2 </a:t>
            </a:r>
            <a:r>
              <a:rPr kumimoji="1" lang="zh-CN" altLang="en-US" sz="2800">
                <a:solidFill>
                  <a:srgbClr val="000000"/>
                </a:solidFill>
                <a:latin typeface="Times New Roman" pitchFamily="18" charset="0"/>
              </a:rPr>
              <a:t>的值。</a:t>
            </a:r>
          </a:p>
        </p:txBody>
      </p:sp>
      <p:sp>
        <p:nvSpPr>
          <p:cNvPr id="147460" name="Text Box 4"/>
          <p:cNvSpPr txBox="1">
            <a:spLocks noChangeArrowheads="1"/>
          </p:cNvSpPr>
          <p:nvPr/>
        </p:nvSpPr>
        <p:spPr bwMode="auto">
          <a:xfrm>
            <a:off x="976313" y="3070225"/>
            <a:ext cx="4402137"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990033"/>
                </a:solidFill>
                <a:latin typeface="Times New Roman" pitchFamily="18" charset="0"/>
              </a:rPr>
              <a:t>DestroyComplex( &amp;Z)</a:t>
            </a:r>
          </a:p>
          <a:p>
            <a:r>
              <a:rPr kumimoji="1" lang="zh-CN" altLang="en-US" sz="2800">
                <a:solidFill>
                  <a:srgbClr val="000000"/>
                </a:solidFill>
                <a:latin typeface="Times New Roman" pitchFamily="18" charset="0"/>
              </a:rPr>
              <a:t>初始条件：复数已存在。</a:t>
            </a:r>
          </a:p>
          <a:p>
            <a:r>
              <a:rPr kumimoji="1" lang="zh-CN" altLang="en-US" sz="2800">
                <a:solidFill>
                  <a:srgbClr val="000000"/>
                </a:solidFill>
                <a:latin typeface="Times New Roman" pitchFamily="18" charset="0"/>
              </a:rPr>
              <a:t>操作结果：复数</a:t>
            </a:r>
            <a:r>
              <a:rPr kumimoji="1" lang="en-US" altLang="zh-CN" sz="2800">
                <a:solidFill>
                  <a:srgbClr val="000000"/>
                </a:solidFill>
                <a:latin typeface="Times New Roman" pitchFamily="18" charset="0"/>
              </a:rPr>
              <a:t>Z</a:t>
            </a:r>
            <a:r>
              <a:rPr kumimoji="1" lang="zh-CN" altLang="en-US" sz="2800">
                <a:solidFill>
                  <a:srgbClr val="000000"/>
                </a:solidFill>
                <a:latin typeface="Times New Roman" pitchFamily="18" charset="0"/>
              </a:rPr>
              <a:t>被销毁。 </a:t>
            </a:r>
          </a:p>
        </p:txBody>
      </p:sp>
      <p:sp>
        <p:nvSpPr>
          <p:cNvPr id="147461" name="Text Box 5"/>
          <p:cNvSpPr txBox="1">
            <a:spLocks noChangeArrowheads="1"/>
          </p:cNvSpPr>
          <p:nvPr/>
        </p:nvSpPr>
        <p:spPr bwMode="auto">
          <a:xfrm>
            <a:off x="979488" y="4772025"/>
            <a:ext cx="6958012"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990033"/>
                </a:solidFill>
                <a:latin typeface="Times New Roman" pitchFamily="18" charset="0"/>
              </a:rPr>
              <a:t>GetReal( Z, &amp;RealPart )</a:t>
            </a:r>
          </a:p>
          <a:p>
            <a:r>
              <a:rPr kumimoji="1" lang="zh-CN" altLang="en-US" sz="2800">
                <a:solidFill>
                  <a:srgbClr val="000000"/>
                </a:solidFill>
                <a:latin typeface="Times New Roman" pitchFamily="18" charset="0"/>
              </a:rPr>
              <a:t>初始条件：复数已存在。</a:t>
            </a:r>
          </a:p>
          <a:p>
            <a:r>
              <a:rPr kumimoji="1" lang="zh-CN" altLang="en-US" sz="2800">
                <a:solidFill>
                  <a:srgbClr val="000000"/>
                </a:solidFill>
                <a:latin typeface="Times New Roman" pitchFamily="18" charset="0"/>
              </a:rPr>
              <a:t>操作结果：用</a:t>
            </a:r>
            <a:r>
              <a:rPr kumimoji="1" lang="en-US" altLang="zh-CN" sz="2800">
                <a:solidFill>
                  <a:srgbClr val="000000"/>
                </a:solidFill>
                <a:latin typeface="Times New Roman" pitchFamily="18" charset="0"/>
              </a:rPr>
              <a:t>RealPart</a:t>
            </a:r>
            <a:r>
              <a:rPr kumimoji="1" lang="zh-CN" altLang="en-US" sz="2800">
                <a:solidFill>
                  <a:srgbClr val="000000"/>
                </a:solidFill>
                <a:latin typeface="Times New Roman" pitchFamily="18" charset="0"/>
              </a:rPr>
              <a:t>返回复数</a:t>
            </a:r>
            <a:r>
              <a:rPr kumimoji="1" lang="en-US" altLang="zh-CN" sz="2800">
                <a:solidFill>
                  <a:srgbClr val="000000"/>
                </a:solidFill>
                <a:latin typeface="Times New Roman" pitchFamily="18" charset="0"/>
              </a:rPr>
              <a:t>Z</a:t>
            </a:r>
            <a:r>
              <a:rPr kumimoji="1" lang="zh-CN" altLang="en-US" sz="2800">
                <a:solidFill>
                  <a:srgbClr val="000000"/>
                </a:solidFill>
                <a:latin typeface="Times New Roman" pitchFamily="18" charset="0"/>
              </a:rPr>
              <a:t>的实部值。</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strips(downRight)">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strips(downRight)">
                                      <p:cBhvr>
                                        <p:cTn id="12" dur="500"/>
                                        <p:tgtEl>
                                          <p:spTgt spid="147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strips(downRight)">
                                      <p:cBhvr>
                                        <p:cTn id="17"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755650" y="1498600"/>
            <a:ext cx="70389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latin typeface="Times New Roman" pitchFamily="18" charset="0"/>
              </a:rPr>
              <a:t> </a:t>
            </a:r>
            <a:r>
              <a:rPr kumimoji="1" lang="en-US" altLang="zh-CN" sz="2800" b="1">
                <a:solidFill>
                  <a:srgbClr val="990033"/>
                </a:solidFill>
                <a:latin typeface="Times New Roman" pitchFamily="18" charset="0"/>
              </a:rPr>
              <a:t>GetImag( Z, &amp;ImagPart )</a:t>
            </a:r>
          </a:p>
          <a:p>
            <a:pPr>
              <a:lnSpc>
                <a:spcPct val="120000"/>
              </a:lnSpc>
            </a:pPr>
            <a:r>
              <a:rPr kumimoji="1" lang="zh-CN" altLang="en-US" sz="2800">
                <a:solidFill>
                  <a:srgbClr val="000000"/>
                </a:solidFill>
                <a:latin typeface="Times New Roman" pitchFamily="18" charset="0"/>
              </a:rPr>
              <a:t>初始条件：复数已存在。</a:t>
            </a:r>
          </a:p>
          <a:p>
            <a:pPr>
              <a:lnSpc>
                <a:spcPct val="120000"/>
              </a:lnSpc>
            </a:pPr>
            <a:r>
              <a:rPr kumimoji="1" lang="zh-CN" altLang="en-US" sz="2800">
                <a:solidFill>
                  <a:srgbClr val="000000"/>
                </a:solidFill>
                <a:latin typeface="Times New Roman" pitchFamily="18" charset="0"/>
              </a:rPr>
              <a:t>操作结果：用</a:t>
            </a:r>
            <a:r>
              <a:rPr kumimoji="1" lang="en-US" altLang="zh-CN" sz="2800">
                <a:solidFill>
                  <a:srgbClr val="000000"/>
                </a:solidFill>
                <a:latin typeface="Times New Roman" pitchFamily="18" charset="0"/>
              </a:rPr>
              <a:t>ImagPart</a:t>
            </a:r>
            <a:r>
              <a:rPr kumimoji="1" lang="zh-CN" altLang="en-US" sz="2800">
                <a:solidFill>
                  <a:srgbClr val="000000"/>
                </a:solidFill>
                <a:latin typeface="Times New Roman" pitchFamily="18" charset="0"/>
              </a:rPr>
              <a:t>返回复数</a:t>
            </a:r>
            <a:r>
              <a:rPr kumimoji="1" lang="en-US" altLang="zh-CN" sz="2800">
                <a:solidFill>
                  <a:srgbClr val="000000"/>
                </a:solidFill>
                <a:latin typeface="Times New Roman" pitchFamily="18" charset="0"/>
              </a:rPr>
              <a:t>Z</a:t>
            </a:r>
            <a:r>
              <a:rPr kumimoji="1" lang="zh-CN" altLang="en-US" sz="2800">
                <a:solidFill>
                  <a:srgbClr val="000000"/>
                </a:solidFill>
                <a:latin typeface="Times New Roman" pitchFamily="18" charset="0"/>
              </a:rPr>
              <a:t>的虚部值。</a:t>
            </a:r>
          </a:p>
        </p:txBody>
      </p:sp>
      <p:sp>
        <p:nvSpPr>
          <p:cNvPr id="148483" name="Text Box 3"/>
          <p:cNvSpPr txBox="1">
            <a:spLocks noChangeArrowheads="1"/>
          </p:cNvSpPr>
          <p:nvPr/>
        </p:nvSpPr>
        <p:spPr bwMode="auto">
          <a:xfrm>
            <a:off x="900113" y="3376613"/>
            <a:ext cx="755967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en-US" altLang="zh-CN" sz="2800" b="1">
                <a:solidFill>
                  <a:srgbClr val="990033"/>
                </a:solidFill>
                <a:latin typeface="Times New Roman" pitchFamily="18" charset="0"/>
              </a:rPr>
              <a:t>Add( z1, z2, &amp;sum )</a:t>
            </a:r>
          </a:p>
          <a:p>
            <a:pPr>
              <a:lnSpc>
                <a:spcPct val="120000"/>
              </a:lnSpc>
            </a:pPr>
            <a:r>
              <a:rPr kumimoji="1" lang="zh-CN" altLang="en-US" sz="2800">
                <a:solidFill>
                  <a:srgbClr val="000000"/>
                </a:solidFill>
                <a:latin typeface="Times New Roman" pitchFamily="18" charset="0"/>
              </a:rPr>
              <a:t>初始条件：</a:t>
            </a:r>
            <a:r>
              <a:rPr kumimoji="1" lang="en-US" altLang="zh-CN" sz="2800">
                <a:solidFill>
                  <a:srgbClr val="000000"/>
                </a:solidFill>
                <a:latin typeface="Times New Roman" pitchFamily="18" charset="0"/>
              </a:rPr>
              <a:t>z1, z2</a:t>
            </a:r>
            <a:r>
              <a:rPr kumimoji="1" lang="zh-CN" altLang="en-US" sz="2800">
                <a:solidFill>
                  <a:srgbClr val="000000"/>
                </a:solidFill>
                <a:latin typeface="Times New Roman" pitchFamily="18" charset="0"/>
              </a:rPr>
              <a:t>是复数。</a:t>
            </a:r>
          </a:p>
          <a:p>
            <a:pPr>
              <a:lnSpc>
                <a:spcPct val="120000"/>
              </a:lnSpc>
            </a:pPr>
            <a:r>
              <a:rPr kumimoji="1" lang="zh-CN" altLang="en-US" sz="2800">
                <a:solidFill>
                  <a:srgbClr val="000000"/>
                </a:solidFill>
                <a:latin typeface="Times New Roman" pitchFamily="18" charset="0"/>
              </a:rPr>
              <a:t>操作结果：用</a:t>
            </a:r>
            <a:r>
              <a:rPr kumimoji="1" lang="en-US" altLang="zh-CN" sz="2800">
                <a:solidFill>
                  <a:srgbClr val="000000"/>
                </a:solidFill>
                <a:latin typeface="Times New Roman" pitchFamily="18" charset="0"/>
              </a:rPr>
              <a:t>sum</a:t>
            </a:r>
            <a:r>
              <a:rPr kumimoji="1" lang="zh-CN" altLang="en-US" sz="2800">
                <a:solidFill>
                  <a:srgbClr val="000000"/>
                </a:solidFill>
                <a:latin typeface="Times New Roman" pitchFamily="18" charset="0"/>
              </a:rPr>
              <a:t>返回两个复数</a:t>
            </a:r>
            <a:r>
              <a:rPr kumimoji="1" lang="en-US" altLang="zh-CN" sz="2800">
                <a:solidFill>
                  <a:srgbClr val="000000"/>
                </a:solidFill>
                <a:latin typeface="Times New Roman" pitchFamily="18" charset="0"/>
              </a:rPr>
              <a:t>z1, z2 </a:t>
            </a:r>
            <a:r>
              <a:rPr kumimoji="1" lang="zh-CN" altLang="en-US" sz="2800">
                <a:solidFill>
                  <a:srgbClr val="000000"/>
                </a:solidFill>
                <a:latin typeface="Times New Roman" pitchFamily="18" charset="0"/>
              </a:rPr>
              <a:t>的和值。         </a:t>
            </a:r>
          </a:p>
        </p:txBody>
      </p:sp>
      <p:sp>
        <p:nvSpPr>
          <p:cNvPr id="148484" name="Text Box 4"/>
          <p:cNvSpPr txBox="1">
            <a:spLocks noChangeArrowheads="1"/>
          </p:cNvSpPr>
          <p:nvPr/>
        </p:nvSpPr>
        <p:spPr bwMode="auto">
          <a:xfrm>
            <a:off x="547688" y="5381625"/>
            <a:ext cx="261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rPr>
              <a:t>} ADT Complex</a:t>
            </a:r>
            <a:endParaRPr kumimoji="1" lang="en-US" altLang="zh-CN" sz="2800" b="1">
              <a:latin typeface="Times New Roman"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strips(downRight)">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strips(downRight)">
                                      <p:cBhvr>
                                        <p:cTn id="12" dur="500"/>
                                        <p:tgtEl>
                                          <p:spTgt spid="148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strips(downRight)">
                                      <p:cBhvr>
                                        <p:cTn id="17"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utoUpdateAnimBg="0"/>
      <p:bldP spid="14848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90538" y="1739900"/>
            <a:ext cx="8056562"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pPr>
            <a:r>
              <a:rPr kumimoji="1" lang="zh-CN" altLang="en-US" sz="2400" b="1" dirty="0">
                <a:solidFill>
                  <a:srgbClr val="000000"/>
                </a:solidFill>
                <a:latin typeface="Times New Roman" pitchFamily="18" charset="0"/>
              </a:rPr>
              <a:t>第</a:t>
            </a:r>
            <a:r>
              <a:rPr kumimoji="1" lang="en-US" altLang="zh-CN" sz="2400" b="1" dirty="0">
                <a:solidFill>
                  <a:srgbClr val="000000"/>
                </a:solidFill>
                <a:latin typeface="Times New Roman" pitchFamily="18" charset="0"/>
              </a:rPr>
              <a:t>1</a:t>
            </a:r>
            <a:r>
              <a:rPr kumimoji="1" lang="zh-CN" altLang="en-US" sz="2400" b="1" dirty="0">
                <a:solidFill>
                  <a:srgbClr val="000000"/>
                </a:solidFill>
                <a:latin typeface="Times New Roman" pitchFamily="18" charset="0"/>
              </a:rPr>
              <a:t>章   绪论                        第</a:t>
            </a:r>
            <a:r>
              <a:rPr kumimoji="1" lang="en-US" altLang="zh-CN" sz="2400" b="1" dirty="0">
                <a:solidFill>
                  <a:srgbClr val="000000"/>
                </a:solidFill>
                <a:latin typeface="Times New Roman" pitchFamily="18" charset="0"/>
              </a:rPr>
              <a:t>7</a:t>
            </a:r>
            <a:r>
              <a:rPr kumimoji="1" lang="zh-CN" altLang="en-US" sz="2400" b="1" dirty="0">
                <a:solidFill>
                  <a:srgbClr val="000000"/>
                </a:solidFill>
                <a:latin typeface="Times New Roman" pitchFamily="18" charset="0"/>
              </a:rPr>
              <a:t>章     图 </a:t>
            </a:r>
          </a:p>
          <a:p>
            <a:pPr>
              <a:lnSpc>
                <a:spcPct val="130000"/>
              </a:lnSpc>
              <a:spcBef>
                <a:spcPct val="50000"/>
              </a:spcBef>
            </a:pPr>
            <a:r>
              <a:rPr kumimoji="1" lang="zh-CN" altLang="en-US" sz="2400" b="1" dirty="0">
                <a:solidFill>
                  <a:srgbClr val="000000"/>
                </a:solidFill>
                <a:latin typeface="Times New Roman" pitchFamily="18" charset="0"/>
              </a:rPr>
              <a:t>第</a:t>
            </a:r>
            <a:r>
              <a:rPr kumimoji="1" lang="en-US" altLang="zh-CN" sz="2400" b="1" dirty="0">
                <a:solidFill>
                  <a:srgbClr val="000000"/>
                </a:solidFill>
                <a:latin typeface="Times New Roman" pitchFamily="18" charset="0"/>
              </a:rPr>
              <a:t>2</a:t>
            </a:r>
            <a:r>
              <a:rPr kumimoji="1" lang="zh-CN" altLang="en-US" sz="2400" b="1" dirty="0">
                <a:solidFill>
                  <a:srgbClr val="000000"/>
                </a:solidFill>
                <a:latin typeface="Times New Roman" pitchFamily="18" charset="0"/>
              </a:rPr>
              <a:t>章   线性表                    第</a:t>
            </a:r>
            <a:r>
              <a:rPr kumimoji="1" lang="en-US" altLang="zh-CN" sz="2400" b="1" dirty="0">
                <a:solidFill>
                  <a:srgbClr val="000000"/>
                </a:solidFill>
                <a:latin typeface="Times New Roman" pitchFamily="18" charset="0"/>
              </a:rPr>
              <a:t>9</a:t>
            </a:r>
            <a:r>
              <a:rPr kumimoji="1" lang="zh-CN" altLang="en-US" sz="2400" b="1" dirty="0">
                <a:solidFill>
                  <a:srgbClr val="000000"/>
                </a:solidFill>
                <a:latin typeface="Times New Roman" pitchFamily="18" charset="0"/>
              </a:rPr>
              <a:t>章    查找</a:t>
            </a:r>
          </a:p>
          <a:p>
            <a:pPr>
              <a:lnSpc>
                <a:spcPct val="130000"/>
              </a:lnSpc>
              <a:spcBef>
                <a:spcPct val="50000"/>
              </a:spcBef>
            </a:pPr>
            <a:r>
              <a:rPr kumimoji="1" lang="zh-CN" altLang="en-US" sz="2400" b="1" dirty="0">
                <a:solidFill>
                  <a:srgbClr val="000000"/>
                </a:solidFill>
                <a:latin typeface="Times New Roman" pitchFamily="18" charset="0"/>
              </a:rPr>
              <a:t>第</a:t>
            </a:r>
            <a:r>
              <a:rPr kumimoji="1" lang="en-US" altLang="zh-CN" sz="2400" b="1" dirty="0">
                <a:solidFill>
                  <a:srgbClr val="000000"/>
                </a:solidFill>
                <a:latin typeface="Times New Roman" pitchFamily="18" charset="0"/>
              </a:rPr>
              <a:t>3</a:t>
            </a:r>
            <a:r>
              <a:rPr kumimoji="1" lang="zh-CN" altLang="en-US" sz="2400" b="1" dirty="0">
                <a:solidFill>
                  <a:srgbClr val="000000"/>
                </a:solidFill>
                <a:latin typeface="Times New Roman" pitchFamily="18" charset="0"/>
              </a:rPr>
              <a:t>章   栈和队列                第</a:t>
            </a:r>
            <a:r>
              <a:rPr kumimoji="1" lang="en-US" altLang="zh-CN" sz="2400" b="1" dirty="0">
                <a:solidFill>
                  <a:srgbClr val="000000"/>
                </a:solidFill>
                <a:latin typeface="Times New Roman" pitchFamily="18" charset="0"/>
              </a:rPr>
              <a:t>10</a:t>
            </a:r>
            <a:r>
              <a:rPr kumimoji="1" lang="zh-CN" altLang="en-US" sz="2400" b="1" dirty="0">
                <a:solidFill>
                  <a:srgbClr val="000000"/>
                </a:solidFill>
                <a:latin typeface="Times New Roman" pitchFamily="18" charset="0"/>
              </a:rPr>
              <a:t>章  排序</a:t>
            </a:r>
          </a:p>
          <a:p>
            <a:pPr>
              <a:lnSpc>
                <a:spcPct val="130000"/>
              </a:lnSpc>
              <a:spcBef>
                <a:spcPct val="50000"/>
              </a:spcBef>
            </a:pPr>
            <a:r>
              <a:rPr kumimoji="1" lang="zh-CN" altLang="en-US" sz="2400" b="1" dirty="0">
                <a:solidFill>
                  <a:srgbClr val="000000"/>
                </a:solidFill>
                <a:latin typeface="Times New Roman" pitchFamily="18" charset="0"/>
              </a:rPr>
              <a:t>第</a:t>
            </a:r>
            <a:r>
              <a:rPr kumimoji="1" lang="en-US" altLang="zh-CN" sz="2400" b="1" dirty="0">
                <a:solidFill>
                  <a:srgbClr val="000000"/>
                </a:solidFill>
                <a:latin typeface="Times New Roman" pitchFamily="18" charset="0"/>
              </a:rPr>
              <a:t>4</a:t>
            </a:r>
            <a:r>
              <a:rPr kumimoji="1" lang="zh-CN" altLang="en-US" sz="2400" b="1" dirty="0">
                <a:solidFill>
                  <a:srgbClr val="000000"/>
                </a:solidFill>
                <a:latin typeface="Times New Roman" pitchFamily="18" charset="0"/>
              </a:rPr>
              <a:t>章   串                            第</a:t>
            </a:r>
            <a:r>
              <a:rPr kumimoji="1" lang="en-US" altLang="zh-CN" sz="2400" b="1" dirty="0">
                <a:solidFill>
                  <a:srgbClr val="000000"/>
                </a:solidFill>
                <a:latin typeface="Times New Roman" pitchFamily="18" charset="0"/>
              </a:rPr>
              <a:t>12</a:t>
            </a:r>
            <a:r>
              <a:rPr kumimoji="1" lang="zh-CN" altLang="en-US" sz="2400" b="1" dirty="0">
                <a:solidFill>
                  <a:srgbClr val="000000"/>
                </a:solidFill>
                <a:latin typeface="Times New Roman" pitchFamily="18" charset="0"/>
              </a:rPr>
              <a:t>章  文件</a:t>
            </a:r>
          </a:p>
          <a:p>
            <a:pPr>
              <a:lnSpc>
                <a:spcPct val="130000"/>
              </a:lnSpc>
              <a:spcBef>
                <a:spcPct val="50000"/>
              </a:spcBef>
            </a:pPr>
            <a:r>
              <a:rPr kumimoji="1" lang="zh-CN" altLang="en-US" sz="2400" b="1" dirty="0">
                <a:solidFill>
                  <a:srgbClr val="000000"/>
                </a:solidFill>
                <a:latin typeface="Times New Roman" pitchFamily="18" charset="0"/>
              </a:rPr>
              <a:t>第</a:t>
            </a:r>
            <a:r>
              <a:rPr kumimoji="1" lang="en-US" altLang="zh-CN" sz="2400" b="1" dirty="0">
                <a:solidFill>
                  <a:srgbClr val="000000"/>
                </a:solidFill>
                <a:latin typeface="Times New Roman" pitchFamily="18" charset="0"/>
              </a:rPr>
              <a:t>5</a:t>
            </a:r>
            <a:r>
              <a:rPr kumimoji="1" lang="zh-CN" altLang="en-US" sz="2400" b="1" dirty="0">
                <a:solidFill>
                  <a:srgbClr val="000000"/>
                </a:solidFill>
                <a:latin typeface="Times New Roman" pitchFamily="18" charset="0"/>
              </a:rPr>
              <a:t>章   数组和广义表                      复习</a:t>
            </a:r>
          </a:p>
          <a:p>
            <a:pPr>
              <a:lnSpc>
                <a:spcPct val="130000"/>
              </a:lnSpc>
              <a:spcBef>
                <a:spcPct val="50000"/>
              </a:spcBef>
            </a:pPr>
            <a:r>
              <a:rPr kumimoji="1" lang="zh-CN" altLang="en-US" sz="2400" b="1" dirty="0">
                <a:solidFill>
                  <a:srgbClr val="000000"/>
                </a:solidFill>
                <a:latin typeface="Times New Roman" pitchFamily="18" charset="0"/>
              </a:rPr>
              <a:t>第</a:t>
            </a:r>
            <a:r>
              <a:rPr kumimoji="1" lang="en-US" altLang="zh-CN" sz="2400" b="1" dirty="0">
                <a:solidFill>
                  <a:srgbClr val="000000"/>
                </a:solidFill>
                <a:latin typeface="Times New Roman" pitchFamily="18" charset="0"/>
              </a:rPr>
              <a:t>6</a:t>
            </a:r>
            <a:r>
              <a:rPr kumimoji="1" lang="zh-CN" altLang="en-US" sz="2400" b="1" dirty="0">
                <a:solidFill>
                  <a:srgbClr val="000000"/>
                </a:solidFill>
                <a:latin typeface="Times New Roman" pitchFamily="18" charset="0"/>
              </a:rPr>
              <a:t>章   树和二叉树 </a:t>
            </a:r>
          </a:p>
        </p:txBody>
      </p:sp>
      <p:sp>
        <p:nvSpPr>
          <p:cNvPr id="69635" name="Rectangle 3"/>
          <p:cNvSpPr>
            <a:spLocks noChangeArrowheads="1"/>
          </p:cNvSpPr>
          <p:nvPr/>
        </p:nvSpPr>
        <p:spPr bwMode="auto">
          <a:xfrm>
            <a:off x="463550" y="215900"/>
            <a:ext cx="192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3200" b="1">
                <a:solidFill>
                  <a:schemeClr val="bg1"/>
                </a:solidFill>
                <a:latin typeface="宋体" pitchFamily="2" charset="-122"/>
              </a:rPr>
              <a:t>内 容</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231775" y="217488"/>
            <a:ext cx="47291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1"/>
                </a:solidFill>
                <a:latin typeface="宋体" pitchFamily="2" charset="-122"/>
              </a:rPr>
              <a:t>抽象数据类型的实现</a:t>
            </a:r>
          </a:p>
        </p:txBody>
      </p:sp>
      <p:sp>
        <p:nvSpPr>
          <p:cNvPr id="149507" name="Text Box 3"/>
          <p:cNvSpPr txBox="1">
            <a:spLocks noChangeArrowheads="1"/>
          </p:cNvSpPr>
          <p:nvPr/>
        </p:nvSpPr>
        <p:spPr bwMode="auto">
          <a:xfrm>
            <a:off x="219075" y="1782763"/>
            <a:ext cx="8154988"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solidFill>
                  <a:srgbClr val="000080"/>
                </a:solidFill>
                <a:latin typeface="Times New Roman" pitchFamily="18" charset="0"/>
              </a:rPr>
              <a:t>        </a:t>
            </a:r>
            <a:r>
              <a:rPr kumimoji="1" lang="zh-CN" altLang="en-US" sz="2800">
                <a:solidFill>
                  <a:srgbClr val="000000"/>
                </a:solidFill>
                <a:latin typeface="Times New Roman" pitchFamily="18" charset="0"/>
              </a:rPr>
              <a:t>抽象数据类型需要通过</a:t>
            </a:r>
            <a:r>
              <a:rPr kumimoji="1" lang="zh-CN" altLang="en-US" sz="2800" b="1">
                <a:solidFill>
                  <a:srgbClr val="000000"/>
                </a:solidFill>
                <a:latin typeface="Times New Roman" pitchFamily="18" charset="0"/>
              </a:rPr>
              <a:t>固有数据类型</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高级编程语言中已经实现的数据类型</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来实现。</a:t>
            </a:r>
          </a:p>
        </p:txBody>
      </p:sp>
      <p:sp>
        <p:nvSpPr>
          <p:cNvPr id="149508" name="Text Box 4"/>
          <p:cNvSpPr txBox="1">
            <a:spLocks noChangeArrowheads="1"/>
          </p:cNvSpPr>
          <p:nvPr/>
        </p:nvSpPr>
        <p:spPr bwMode="auto">
          <a:xfrm>
            <a:off x="836613" y="5051425"/>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例如，对以上定义的复数</a:t>
            </a:r>
          </a:p>
        </p:txBody>
      </p:sp>
      <p:sp>
        <p:nvSpPr>
          <p:cNvPr id="149509" name="Rectangle 5"/>
          <p:cNvSpPr>
            <a:spLocks noChangeArrowheads="1"/>
          </p:cNvSpPr>
          <p:nvPr/>
        </p:nvSpPr>
        <p:spPr bwMode="auto">
          <a:xfrm>
            <a:off x="863600" y="3397250"/>
            <a:ext cx="776446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pPr>
            <a:r>
              <a:rPr kumimoji="1" lang="en-US" altLang="zh-CN" sz="2800" b="1">
                <a:solidFill>
                  <a:srgbClr val="6600CC"/>
                </a:solidFill>
                <a:latin typeface="Times New Roman" pitchFamily="18" charset="0"/>
                <a:hlinkClick r:id="rId2" action="ppaction://hlinkfile"/>
              </a:rPr>
              <a:t>1</a:t>
            </a:r>
            <a:r>
              <a:rPr kumimoji="1" lang="zh-CN" altLang="en-US" sz="2800" b="1">
                <a:solidFill>
                  <a:srgbClr val="6600CC"/>
                </a:solidFill>
                <a:latin typeface="Times New Roman" pitchFamily="18" charset="0"/>
                <a:hlinkClick r:id="rId2" action="ppaction://hlinkfile"/>
              </a:rPr>
              <a:t>、类</a:t>
            </a:r>
            <a:r>
              <a:rPr kumimoji="1" lang="en-US" altLang="zh-CN" sz="2800" b="1">
                <a:solidFill>
                  <a:srgbClr val="6600CC"/>
                </a:solidFill>
                <a:latin typeface="Times New Roman" pitchFamily="18" charset="0"/>
                <a:hlinkClick r:id="rId2" action="ppaction://hlinkfile"/>
              </a:rPr>
              <a:t>C</a:t>
            </a:r>
            <a:r>
              <a:rPr kumimoji="1" lang="zh-CN" altLang="en-US" sz="2800" b="1">
                <a:solidFill>
                  <a:srgbClr val="6600CC"/>
                </a:solidFill>
                <a:latin typeface="Times New Roman" pitchFamily="18" charset="0"/>
                <a:hlinkClick r:id="rId2" action="ppaction://hlinkfile"/>
              </a:rPr>
              <a:t>语言实现   </a:t>
            </a:r>
            <a:endParaRPr kumimoji="1" lang="zh-CN" altLang="en-US" sz="2800" b="1">
              <a:solidFill>
                <a:srgbClr val="6600CC"/>
              </a:solidFill>
              <a:latin typeface="Times New Roman" pitchFamily="18" charset="0"/>
            </a:endParaRPr>
          </a:p>
          <a:p>
            <a:pPr eaLnBrk="0" hangingPunct="0">
              <a:lnSpc>
                <a:spcPct val="140000"/>
              </a:lnSpc>
            </a:pPr>
            <a:r>
              <a:rPr kumimoji="1" lang="en-US" altLang="zh-CN" sz="2800" b="1">
                <a:solidFill>
                  <a:srgbClr val="6600CC"/>
                </a:solidFill>
                <a:latin typeface="Times New Roman" pitchFamily="18" charset="0"/>
              </a:rPr>
              <a:t>2</a:t>
            </a:r>
            <a:r>
              <a:rPr kumimoji="1" lang="zh-CN" altLang="en-US" sz="2800" b="1">
                <a:solidFill>
                  <a:srgbClr val="6600CC"/>
                </a:solidFill>
                <a:latin typeface="Times New Roman" pitchFamily="18" charset="0"/>
              </a:rPr>
              <a:t>、</a:t>
            </a:r>
            <a:r>
              <a:rPr kumimoji="1" lang="en-US" altLang="zh-CN" sz="2800" b="1">
                <a:solidFill>
                  <a:srgbClr val="6600CC"/>
                </a:solidFill>
                <a:latin typeface="Times New Roman" pitchFamily="18" charset="0"/>
              </a:rPr>
              <a:t>C</a:t>
            </a:r>
            <a:r>
              <a:rPr kumimoji="1" lang="zh-CN" altLang="en-US" sz="2800" b="1">
                <a:solidFill>
                  <a:srgbClr val="6600CC"/>
                </a:solidFill>
                <a:latin typeface="Times New Roman" pitchFamily="18" charset="0"/>
              </a:rPr>
              <a:t>语言实现</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up)">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9507"/>
                                        </p:tgtEl>
                                        <p:attrNameLst>
                                          <p:attrName>style.visibility</p:attrName>
                                        </p:attrNameLst>
                                      </p:cBhvr>
                                      <p:to>
                                        <p:strVal val="visible"/>
                                      </p:to>
                                    </p:set>
                                    <p:animEffect transition="in" filter="wipe(left)">
                                      <p:cBhvr>
                                        <p:cTn id="12" dur="75"/>
                                        <p:tgtEl>
                                          <p:spTgt spid="149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additive="base">
                                        <p:cTn id="17" dur="500" fill="hold"/>
                                        <p:tgtEl>
                                          <p:spTgt spid="149508"/>
                                        </p:tgtEl>
                                        <p:attrNameLst>
                                          <p:attrName>ppt_x</p:attrName>
                                        </p:attrNameLst>
                                      </p:cBhvr>
                                      <p:tavLst>
                                        <p:tav tm="0">
                                          <p:val>
                                            <p:strVal val="0-#ppt_w/2"/>
                                          </p:val>
                                        </p:tav>
                                        <p:tav tm="100000">
                                          <p:val>
                                            <p:strVal val="#ppt_x"/>
                                          </p:val>
                                        </p:tav>
                                      </p:tavLst>
                                    </p:anim>
                                    <p:anim calcmode="lin" valueType="num">
                                      <p:cBhvr additive="base">
                                        <p:cTn id="18" dur="500" fill="hold"/>
                                        <p:tgtEl>
                                          <p:spTgt spid="1495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9509"/>
                                        </p:tgtEl>
                                        <p:attrNameLst>
                                          <p:attrName>style.visibility</p:attrName>
                                        </p:attrNameLst>
                                      </p:cBhvr>
                                      <p:to>
                                        <p:strVal val="visible"/>
                                      </p:to>
                                    </p:set>
                                    <p:anim calcmode="lin" valueType="num">
                                      <p:cBhvr additive="base">
                                        <p:cTn id="23" dur="500" fill="hold"/>
                                        <p:tgtEl>
                                          <p:spTgt spid="149509"/>
                                        </p:tgtEl>
                                        <p:attrNameLst>
                                          <p:attrName>ppt_x</p:attrName>
                                        </p:attrNameLst>
                                      </p:cBhvr>
                                      <p:tavLst>
                                        <p:tav tm="0">
                                          <p:val>
                                            <p:strVal val="0-#ppt_w/2"/>
                                          </p:val>
                                        </p:tav>
                                        <p:tav tm="100000">
                                          <p:val>
                                            <p:strVal val="#ppt_x"/>
                                          </p:val>
                                        </p:tav>
                                      </p:tavLst>
                                    </p:anim>
                                    <p:anim calcmode="lin" valueType="num">
                                      <p:cBhvr additive="base">
                                        <p:cTn id="24"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autoUpdateAnimBg="0"/>
      <p:bldP spid="149508" grpId="0" autoUpdateAnimBg="0"/>
      <p:bldP spid="14950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979613" y="1701800"/>
            <a:ext cx="29384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rPr>
              <a:t>typedef  struct {</a:t>
            </a:r>
            <a:endParaRPr kumimoji="1" lang="en-US" altLang="zh-CN" sz="2800">
              <a:solidFill>
                <a:srgbClr val="000000"/>
              </a:solidFill>
              <a:latin typeface="Times New Roman" pitchFamily="18" charset="0"/>
            </a:endParaRPr>
          </a:p>
          <a:p>
            <a:r>
              <a:rPr kumimoji="1" lang="en-US" altLang="zh-CN" sz="2800">
                <a:solidFill>
                  <a:srgbClr val="000000"/>
                </a:solidFill>
                <a:latin typeface="Times New Roman" pitchFamily="18" charset="0"/>
              </a:rPr>
              <a:t>    </a:t>
            </a:r>
            <a:r>
              <a:rPr kumimoji="1" lang="en-US" altLang="zh-CN" sz="2800" b="1">
                <a:solidFill>
                  <a:srgbClr val="000000"/>
                </a:solidFill>
                <a:latin typeface="Times New Roman" pitchFamily="18" charset="0"/>
              </a:rPr>
              <a:t>float</a:t>
            </a:r>
            <a:r>
              <a:rPr kumimoji="1" lang="en-US" altLang="zh-CN" sz="2800">
                <a:solidFill>
                  <a:srgbClr val="000000"/>
                </a:solidFill>
                <a:latin typeface="Times New Roman" pitchFamily="18" charset="0"/>
              </a:rPr>
              <a:t> realpart</a:t>
            </a:r>
            <a:r>
              <a:rPr kumimoji="1" lang="zh-CN" altLang="en-US" sz="2800">
                <a:solidFill>
                  <a:srgbClr val="000000"/>
                </a:solidFill>
                <a:latin typeface="Times New Roman" pitchFamily="18" charset="0"/>
              </a:rPr>
              <a:t>；</a:t>
            </a:r>
          </a:p>
          <a:p>
            <a:r>
              <a:rPr kumimoji="1" lang="zh-CN" altLang="en-US" sz="2800">
                <a:solidFill>
                  <a:srgbClr val="000000"/>
                </a:solidFill>
                <a:latin typeface="Times New Roman" pitchFamily="18" charset="0"/>
              </a:rPr>
              <a:t>    </a:t>
            </a:r>
            <a:r>
              <a:rPr kumimoji="1" lang="en-US" altLang="zh-CN" sz="2800" b="1">
                <a:solidFill>
                  <a:srgbClr val="000000"/>
                </a:solidFill>
                <a:latin typeface="Times New Roman" pitchFamily="18" charset="0"/>
              </a:rPr>
              <a:t>float</a:t>
            </a:r>
            <a:r>
              <a:rPr kumimoji="1" lang="en-US" altLang="zh-CN" sz="2800">
                <a:solidFill>
                  <a:srgbClr val="000000"/>
                </a:solidFill>
                <a:latin typeface="Times New Roman" pitchFamily="18" charset="0"/>
              </a:rPr>
              <a:t> imagpart</a:t>
            </a:r>
            <a:r>
              <a:rPr kumimoji="1" lang="zh-CN" altLang="en-US" sz="2800">
                <a:solidFill>
                  <a:srgbClr val="000000"/>
                </a:solidFill>
                <a:latin typeface="Times New Roman" pitchFamily="18" charset="0"/>
              </a:rPr>
              <a:t>；</a:t>
            </a:r>
          </a:p>
          <a:p>
            <a:r>
              <a:rPr kumimoji="1" lang="en-US" altLang="zh-CN" sz="2800" b="1">
                <a:solidFill>
                  <a:srgbClr val="000000"/>
                </a:solidFill>
                <a:latin typeface="Times New Roman" pitchFamily="18" charset="0"/>
              </a:rPr>
              <a:t>}</a:t>
            </a:r>
            <a:r>
              <a:rPr kumimoji="1" lang="en-US" altLang="zh-CN" sz="2800">
                <a:solidFill>
                  <a:srgbClr val="000000"/>
                </a:solidFill>
                <a:latin typeface="Times New Roman" pitchFamily="18" charset="0"/>
              </a:rPr>
              <a:t>complex</a:t>
            </a:r>
            <a:r>
              <a:rPr kumimoji="1" lang="zh-CN" altLang="en-US" sz="2800">
                <a:solidFill>
                  <a:srgbClr val="000000"/>
                </a:solidFill>
                <a:latin typeface="Times New Roman" pitchFamily="18" charset="0"/>
              </a:rPr>
              <a:t>；</a:t>
            </a:r>
          </a:p>
        </p:txBody>
      </p:sp>
      <p:sp>
        <p:nvSpPr>
          <p:cNvPr id="150531" name="Text Box 3"/>
          <p:cNvSpPr txBox="1">
            <a:spLocks noChangeArrowheads="1"/>
          </p:cNvSpPr>
          <p:nvPr/>
        </p:nvSpPr>
        <p:spPr bwMode="auto">
          <a:xfrm>
            <a:off x="288925" y="1173163"/>
            <a:ext cx="4360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存储结构的定义</a:t>
            </a:r>
            <a:endParaRPr kumimoji="1" lang="zh-CN" altLang="en-US" sz="2800">
              <a:solidFill>
                <a:srgbClr val="6600CC"/>
              </a:solidFill>
              <a:latin typeface="Times New Roman" pitchFamily="18" charset="0"/>
            </a:endParaRPr>
          </a:p>
        </p:txBody>
      </p:sp>
      <p:sp>
        <p:nvSpPr>
          <p:cNvPr id="150532" name="Text Box 4"/>
          <p:cNvSpPr txBox="1">
            <a:spLocks noChangeArrowheads="1"/>
          </p:cNvSpPr>
          <p:nvPr/>
        </p:nvSpPr>
        <p:spPr bwMode="auto">
          <a:xfrm>
            <a:off x="406400" y="3692525"/>
            <a:ext cx="6107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基本操作的函数原型说明</a:t>
            </a:r>
            <a:endParaRPr kumimoji="1" lang="zh-CN" altLang="en-US" sz="2800">
              <a:solidFill>
                <a:srgbClr val="6600CC"/>
              </a:solidFill>
              <a:latin typeface="Times New Roman" pitchFamily="18" charset="0"/>
            </a:endParaRPr>
          </a:p>
        </p:txBody>
      </p:sp>
      <p:sp>
        <p:nvSpPr>
          <p:cNvPr id="150533" name="Text Box 5"/>
          <p:cNvSpPr txBox="1">
            <a:spLocks noChangeArrowheads="1"/>
          </p:cNvSpPr>
          <p:nvPr/>
        </p:nvSpPr>
        <p:spPr bwMode="auto">
          <a:xfrm>
            <a:off x="538163" y="4437063"/>
            <a:ext cx="8786812"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Times New Roman" pitchFamily="18" charset="0"/>
              </a:rPr>
              <a:t>void</a:t>
            </a:r>
            <a:r>
              <a:rPr kumimoji="1" lang="en-US" altLang="zh-CN" sz="2800">
                <a:solidFill>
                  <a:srgbClr val="000000"/>
                </a:solidFill>
                <a:latin typeface="Times New Roman" pitchFamily="18" charset="0"/>
              </a:rPr>
              <a:t> Assign( complex </a:t>
            </a:r>
            <a:r>
              <a:rPr kumimoji="1" lang="en-US" altLang="zh-CN" sz="2800" b="1">
                <a:solidFill>
                  <a:srgbClr val="000000"/>
                </a:solidFill>
                <a:latin typeface="Times New Roman" pitchFamily="18" charset="0"/>
              </a:rPr>
              <a:t>&amp;</a:t>
            </a:r>
            <a:r>
              <a:rPr kumimoji="1" lang="en-US" altLang="zh-CN" sz="2800">
                <a:solidFill>
                  <a:srgbClr val="000000"/>
                </a:solidFill>
                <a:latin typeface="Times New Roman" pitchFamily="18" charset="0"/>
              </a:rPr>
              <a:t>Z, </a:t>
            </a:r>
            <a:r>
              <a:rPr kumimoji="1" lang="en-US" altLang="zh-CN" sz="2800" b="1">
                <a:solidFill>
                  <a:srgbClr val="000000"/>
                </a:solidFill>
                <a:latin typeface="Times New Roman" pitchFamily="18" charset="0"/>
              </a:rPr>
              <a:t>float</a:t>
            </a:r>
            <a:r>
              <a:rPr kumimoji="1" lang="en-US" altLang="zh-CN" sz="2800">
                <a:solidFill>
                  <a:srgbClr val="000000"/>
                </a:solidFill>
                <a:latin typeface="Times New Roman" pitchFamily="18" charset="0"/>
              </a:rPr>
              <a:t> realval, </a:t>
            </a:r>
            <a:r>
              <a:rPr kumimoji="1" lang="en-US" altLang="zh-CN" sz="2800" b="1">
                <a:solidFill>
                  <a:srgbClr val="000000"/>
                </a:solidFill>
                <a:latin typeface="Times New Roman" pitchFamily="18" charset="0"/>
              </a:rPr>
              <a:t>float</a:t>
            </a:r>
            <a:r>
              <a:rPr kumimoji="1" lang="en-US" altLang="zh-CN" sz="2800">
                <a:solidFill>
                  <a:srgbClr val="000000"/>
                </a:solidFill>
                <a:latin typeface="Times New Roman" pitchFamily="18" charset="0"/>
              </a:rPr>
              <a:t> imagval )</a:t>
            </a:r>
            <a:r>
              <a:rPr kumimoji="1" lang="zh-CN" altLang="en-US" sz="2800">
                <a:solidFill>
                  <a:srgbClr val="000000"/>
                </a:solidFill>
                <a:latin typeface="Times New Roman" pitchFamily="18" charset="0"/>
              </a:rPr>
              <a:t>；</a:t>
            </a:r>
            <a:endParaRPr kumimoji="1" lang="zh-CN" altLang="en-US" sz="2800" b="1">
              <a:solidFill>
                <a:srgbClr val="000000"/>
              </a:solidFill>
              <a:latin typeface="Times New Roman" pitchFamily="18" charset="0"/>
            </a:endParaRPr>
          </a:p>
          <a:p>
            <a:pPr>
              <a:lnSpc>
                <a:spcPct val="125000"/>
              </a:lnSpc>
            </a:pP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构造复数 </a:t>
            </a:r>
            <a:r>
              <a:rPr kumimoji="1" lang="en-US" altLang="zh-CN" sz="2800">
                <a:solidFill>
                  <a:srgbClr val="000000"/>
                </a:solidFill>
                <a:latin typeface="Times New Roman" pitchFamily="18" charset="0"/>
              </a:rPr>
              <a:t>Z</a:t>
            </a:r>
            <a:r>
              <a:rPr kumimoji="1" lang="zh-CN" altLang="en-US" sz="2800">
                <a:solidFill>
                  <a:srgbClr val="000000"/>
                </a:solidFill>
                <a:latin typeface="Times New Roman" pitchFamily="18" charset="0"/>
              </a:rPr>
              <a:t>，其实部和虚部分别被赋以参数 </a:t>
            </a:r>
          </a:p>
          <a:p>
            <a:pPr>
              <a:lnSpc>
                <a:spcPct val="125000"/>
              </a:lnSpc>
            </a:pPr>
            <a:r>
              <a:rPr kumimoji="1" lang="en-US" altLang="zh-CN" sz="2800">
                <a:solidFill>
                  <a:srgbClr val="000000"/>
                </a:solidFill>
                <a:latin typeface="Times New Roman" pitchFamily="18" charset="0"/>
              </a:rPr>
              <a:t>// realval </a:t>
            </a:r>
            <a:r>
              <a:rPr kumimoji="1" lang="zh-CN" altLang="en-US" sz="2800">
                <a:solidFill>
                  <a:srgbClr val="000000"/>
                </a:solidFill>
                <a:latin typeface="Times New Roman" pitchFamily="18" charset="0"/>
              </a:rPr>
              <a:t>和 </a:t>
            </a:r>
            <a:r>
              <a:rPr kumimoji="1" lang="en-US" altLang="zh-CN" sz="2800">
                <a:solidFill>
                  <a:srgbClr val="000000"/>
                </a:solidFill>
                <a:latin typeface="Times New Roman" pitchFamily="18" charset="0"/>
              </a:rPr>
              <a:t>imagval </a:t>
            </a:r>
            <a:r>
              <a:rPr kumimoji="1" lang="zh-CN" altLang="en-US" sz="2800">
                <a:solidFill>
                  <a:srgbClr val="000000"/>
                </a:solidFill>
                <a:latin typeface="Times New Roman" pitchFamily="18" charset="0"/>
              </a:rPr>
              <a:t>的值</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50531"/>
                                        </p:tgtEl>
                                        <p:attrNameLst>
                                          <p:attrName>style.visibility</p:attrName>
                                        </p:attrNameLst>
                                      </p:cBhvr>
                                      <p:to>
                                        <p:strVal val="visible"/>
                                      </p:to>
                                    </p:set>
                                    <p:animEffect transition="in" filter="wipe(left)">
                                      <p:cBhvr>
                                        <p:cTn id="7" dur="75"/>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0530"/>
                                        </p:tgtEl>
                                        <p:attrNameLst>
                                          <p:attrName>style.visibility</p:attrName>
                                        </p:attrNameLst>
                                      </p:cBhvr>
                                      <p:to>
                                        <p:strVal val="visible"/>
                                      </p:to>
                                    </p:set>
                                    <p:animEffect transition="in" filter="wipe(left)">
                                      <p:cBhvr>
                                        <p:cTn id="12" dur="75"/>
                                        <p:tgtEl>
                                          <p:spTgt spid="1505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75"/>
                                        <p:tgtEl>
                                          <p:spTgt spid="150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50533"/>
                                        </p:tgtEl>
                                        <p:attrNameLst>
                                          <p:attrName>style.visibility</p:attrName>
                                        </p:attrNameLst>
                                      </p:cBhvr>
                                      <p:to>
                                        <p:strVal val="visible"/>
                                      </p:to>
                                    </p:set>
                                    <p:animEffect transition="in" filter="wipe(left)">
                                      <p:cBhvr>
                                        <p:cTn id="22" dur="75"/>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autoUpdateAnimBg="0"/>
      <p:bldP spid="150532" grpId="0" autoUpdateAnimBg="0"/>
      <p:bldP spid="15053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900113" y="1268413"/>
            <a:ext cx="44275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000000"/>
                </a:solidFill>
                <a:latin typeface="Times New Roman" pitchFamily="18" charset="0"/>
              </a:rPr>
              <a:t>float</a:t>
            </a:r>
            <a:r>
              <a:rPr kumimoji="1" lang="en-US" altLang="zh-CN" sz="2800">
                <a:solidFill>
                  <a:srgbClr val="000000"/>
                </a:solidFill>
                <a:latin typeface="Times New Roman" pitchFamily="18" charset="0"/>
              </a:rPr>
              <a:t> GetReal( complex Z )</a:t>
            </a:r>
            <a:r>
              <a:rPr kumimoji="1" lang="zh-CN" altLang="en-US" sz="2800">
                <a:solidFill>
                  <a:srgbClr val="000000"/>
                </a:solidFill>
                <a:latin typeface="Times New Roman" pitchFamily="18" charset="0"/>
              </a:rPr>
              <a:t>；</a:t>
            </a:r>
          </a:p>
          <a:p>
            <a:pPr>
              <a:lnSpc>
                <a:spcPct val="120000"/>
              </a:lnSpc>
            </a:pP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返回复数 </a:t>
            </a:r>
            <a:r>
              <a:rPr kumimoji="1" lang="en-US" altLang="zh-CN" sz="2800">
                <a:solidFill>
                  <a:srgbClr val="000000"/>
                </a:solidFill>
                <a:latin typeface="Times New Roman" pitchFamily="18" charset="0"/>
              </a:rPr>
              <a:t>Z </a:t>
            </a:r>
            <a:r>
              <a:rPr kumimoji="1" lang="zh-CN" altLang="en-US" sz="2800">
                <a:solidFill>
                  <a:srgbClr val="000000"/>
                </a:solidFill>
                <a:latin typeface="Times New Roman" pitchFamily="18" charset="0"/>
              </a:rPr>
              <a:t>的实部值</a:t>
            </a:r>
          </a:p>
        </p:txBody>
      </p:sp>
      <p:sp>
        <p:nvSpPr>
          <p:cNvPr id="151555" name="Text Box 3"/>
          <p:cNvSpPr txBox="1">
            <a:spLocks noChangeArrowheads="1"/>
          </p:cNvSpPr>
          <p:nvPr/>
        </p:nvSpPr>
        <p:spPr bwMode="auto">
          <a:xfrm>
            <a:off x="828675" y="2636838"/>
            <a:ext cx="4508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000000"/>
                </a:solidFill>
                <a:latin typeface="Times New Roman" pitchFamily="18" charset="0"/>
              </a:rPr>
              <a:t>float</a:t>
            </a:r>
            <a:r>
              <a:rPr kumimoji="1" lang="en-US" altLang="zh-CN" sz="2800">
                <a:solidFill>
                  <a:srgbClr val="000000"/>
                </a:solidFill>
                <a:latin typeface="Times New Roman" pitchFamily="18" charset="0"/>
              </a:rPr>
              <a:t> GetImag( complex Z )</a:t>
            </a:r>
            <a:r>
              <a:rPr kumimoji="1" lang="zh-CN" altLang="en-US" sz="2800">
                <a:solidFill>
                  <a:srgbClr val="000000"/>
                </a:solidFill>
                <a:latin typeface="Times New Roman" pitchFamily="18" charset="0"/>
              </a:rPr>
              <a:t>；</a:t>
            </a:r>
          </a:p>
          <a:p>
            <a:pPr>
              <a:lnSpc>
                <a:spcPct val="120000"/>
              </a:lnSpc>
            </a:pP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返回复数 </a:t>
            </a:r>
            <a:r>
              <a:rPr kumimoji="1" lang="en-US" altLang="zh-CN" sz="2800">
                <a:solidFill>
                  <a:srgbClr val="000000"/>
                </a:solidFill>
                <a:latin typeface="Times New Roman" pitchFamily="18" charset="0"/>
              </a:rPr>
              <a:t>Z </a:t>
            </a:r>
            <a:r>
              <a:rPr kumimoji="1" lang="zh-CN" altLang="en-US" sz="2800">
                <a:solidFill>
                  <a:srgbClr val="000000"/>
                </a:solidFill>
                <a:latin typeface="Times New Roman" pitchFamily="18" charset="0"/>
              </a:rPr>
              <a:t>的虚部值</a:t>
            </a:r>
          </a:p>
        </p:txBody>
      </p:sp>
      <p:sp>
        <p:nvSpPr>
          <p:cNvPr id="151556" name="Text Box 4"/>
          <p:cNvSpPr txBox="1">
            <a:spLocks noChangeArrowheads="1"/>
          </p:cNvSpPr>
          <p:nvPr/>
        </p:nvSpPr>
        <p:spPr bwMode="auto">
          <a:xfrm>
            <a:off x="827088" y="4005263"/>
            <a:ext cx="8534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0000"/>
                </a:solidFill>
                <a:latin typeface="Times New Roman" pitchFamily="18" charset="0"/>
              </a:rPr>
              <a:t>void </a:t>
            </a:r>
            <a:r>
              <a:rPr kumimoji="1" lang="en-US" altLang="zh-CN" sz="2800">
                <a:solidFill>
                  <a:srgbClr val="000000"/>
                </a:solidFill>
                <a:latin typeface="Times New Roman" pitchFamily="18" charset="0"/>
              </a:rPr>
              <a:t>Add( complex z1, complex z2, complex  &amp;sum )</a:t>
            </a:r>
            <a:r>
              <a:rPr kumimoji="1" lang="zh-CN" altLang="en-US" sz="2800">
                <a:solidFill>
                  <a:srgbClr val="000000"/>
                </a:solidFill>
                <a:latin typeface="Times New Roman" pitchFamily="18" charset="0"/>
              </a:rPr>
              <a:t>；</a:t>
            </a:r>
            <a:endParaRPr kumimoji="1" lang="zh-CN" altLang="en-US" sz="2800" b="1">
              <a:solidFill>
                <a:srgbClr val="000000"/>
              </a:solidFill>
              <a:latin typeface="Times New Roman" pitchFamily="18" charset="0"/>
            </a:endParaRPr>
          </a:p>
          <a:p>
            <a:pPr>
              <a:lnSpc>
                <a:spcPct val="120000"/>
              </a:lnSpc>
            </a:pP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以 </a:t>
            </a:r>
            <a:r>
              <a:rPr kumimoji="1" lang="en-US" altLang="zh-CN" sz="2800">
                <a:solidFill>
                  <a:srgbClr val="000000"/>
                </a:solidFill>
                <a:latin typeface="Times New Roman" pitchFamily="18" charset="0"/>
              </a:rPr>
              <a:t>sum </a:t>
            </a:r>
            <a:r>
              <a:rPr kumimoji="1" lang="zh-CN" altLang="en-US" sz="2800">
                <a:solidFill>
                  <a:srgbClr val="000000"/>
                </a:solidFill>
                <a:latin typeface="Times New Roman" pitchFamily="18" charset="0"/>
              </a:rPr>
              <a:t>返回两个复数 </a:t>
            </a:r>
            <a:r>
              <a:rPr kumimoji="1" lang="en-US" altLang="zh-CN" sz="2800">
                <a:solidFill>
                  <a:srgbClr val="000000"/>
                </a:solidFill>
                <a:latin typeface="Times New Roman" pitchFamily="18" charset="0"/>
              </a:rPr>
              <a:t>z1, z2 </a:t>
            </a:r>
            <a:r>
              <a:rPr kumimoji="1" lang="zh-CN" altLang="en-US" sz="2800">
                <a:solidFill>
                  <a:srgbClr val="000000"/>
                </a:solidFill>
                <a:latin typeface="Times New Roman" pitchFamily="18" charset="0"/>
              </a:rPr>
              <a:t>的和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strips(downRight)">
                                      <p:cBhvr>
                                        <p:cTn id="7" dur="5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strips(downRight)">
                                      <p:cBhvr>
                                        <p:cTn id="12" dur="500"/>
                                        <p:tgtEl>
                                          <p:spTgt spid="151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1556"/>
                                        </p:tgtEl>
                                        <p:attrNameLst>
                                          <p:attrName>style.visibility</p:attrName>
                                        </p:attrNameLst>
                                      </p:cBhvr>
                                      <p:to>
                                        <p:strVal val="visible"/>
                                      </p:to>
                                    </p:set>
                                    <p:animEffect transition="in" filter="strips(downRight)">
                                      <p:cBhvr>
                                        <p:cTn id="1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203200" y="1462088"/>
            <a:ext cx="4227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基本操作的实现</a:t>
            </a:r>
          </a:p>
        </p:txBody>
      </p:sp>
      <p:sp>
        <p:nvSpPr>
          <p:cNvPr id="152579" name="Text Box 3"/>
          <p:cNvSpPr txBox="1">
            <a:spLocks noChangeArrowheads="1"/>
          </p:cNvSpPr>
          <p:nvPr/>
        </p:nvSpPr>
        <p:spPr bwMode="auto">
          <a:xfrm>
            <a:off x="609600" y="2189163"/>
            <a:ext cx="853440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b="1">
                <a:solidFill>
                  <a:srgbClr val="000000"/>
                </a:solidFill>
                <a:latin typeface="Times New Roman" pitchFamily="18" charset="0"/>
              </a:rPr>
              <a:t>void </a:t>
            </a:r>
            <a:r>
              <a:rPr kumimoji="1" lang="en-US" altLang="zh-CN" sz="2800">
                <a:solidFill>
                  <a:srgbClr val="000000"/>
                </a:solidFill>
                <a:latin typeface="Times New Roman" pitchFamily="18" charset="0"/>
              </a:rPr>
              <a:t>Add( complex z1, complex z2, complex  </a:t>
            </a:r>
            <a:r>
              <a:rPr kumimoji="1" lang="en-US" altLang="zh-CN" sz="2800" b="1">
                <a:solidFill>
                  <a:srgbClr val="000000"/>
                </a:solidFill>
                <a:latin typeface="Times New Roman" pitchFamily="18" charset="0"/>
              </a:rPr>
              <a:t>&amp;</a:t>
            </a:r>
            <a:r>
              <a:rPr kumimoji="1" lang="en-US" altLang="zh-CN" sz="2800">
                <a:solidFill>
                  <a:srgbClr val="000000"/>
                </a:solidFill>
                <a:latin typeface="Times New Roman" pitchFamily="18" charset="0"/>
              </a:rPr>
              <a:t>sum ) </a:t>
            </a:r>
            <a:r>
              <a:rPr kumimoji="1" lang="en-US" altLang="zh-CN" sz="2800" b="1">
                <a:solidFill>
                  <a:srgbClr val="000000"/>
                </a:solidFill>
                <a:latin typeface="Times New Roman" pitchFamily="18" charset="0"/>
              </a:rPr>
              <a:t>{</a:t>
            </a:r>
          </a:p>
          <a:p>
            <a:pPr>
              <a:lnSpc>
                <a:spcPct val="125000"/>
              </a:lnSpc>
            </a:pPr>
            <a:r>
              <a:rPr kumimoji="1" lang="en-US" altLang="zh-CN" sz="2800">
                <a:solidFill>
                  <a:srgbClr val="000000"/>
                </a:solidFill>
                <a:latin typeface="Times New Roman" pitchFamily="18" charset="0"/>
              </a:rPr>
              <a:t> // </a:t>
            </a:r>
            <a:r>
              <a:rPr kumimoji="1" lang="zh-CN" altLang="en-US" sz="2800">
                <a:solidFill>
                  <a:srgbClr val="000000"/>
                </a:solidFill>
                <a:latin typeface="Times New Roman" pitchFamily="18" charset="0"/>
              </a:rPr>
              <a:t>以 </a:t>
            </a:r>
            <a:r>
              <a:rPr kumimoji="1" lang="en-US" altLang="zh-CN" sz="2800">
                <a:solidFill>
                  <a:srgbClr val="000000"/>
                </a:solidFill>
                <a:latin typeface="Times New Roman" pitchFamily="18" charset="0"/>
              </a:rPr>
              <a:t>sum </a:t>
            </a:r>
            <a:r>
              <a:rPr kumimoji="1" lang="zh-CN" altLang="en-US" sz="2800">
                <a:solidFill>
                  <a:srgbClr val="000000"/>
                </a:solidFill>
                <a:latin typeface="Times New Roman" pitchFamily="18" charset="0"/>
              </a:rPr>
              <a:t>返回两个复数 </a:t>
            </a:r>
            <a:r>
              <a:rPr kumimoji="1" lang="en-US" altLang="zh-CN" sz="2800">
                <a:solidFill>
                  <a:srgbClr val="000000"/>
                </a:solidFill>
                <a:latin typeface="Times New Roman" pitchFamily="18" charset="0"/>
              </a:rPr>
              <a:t>z1, z2 </a:t>
            </a:r>
            <a:r>
              <a:rPr kumimoji="1" lang="zh-CN" altLang="en-US" sz="2800">
                <a:solidFill>
                  <a:srgbClr val="000000"/>
                </a:solidFill>
                <a:latin typeface="Times New Roman" pitchFamily="18" charset="0"/>
              </a:rPr>
              <a:t>的和</a:t>
            </a:r>
          </a:p>
          <a:p>
            <a:pPr>
              <a:lnSpc>
                <a:spcPct val="125000"/>
              </a:lnSpc>
            </a:pP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sum.realpart = z1.realpart + z2.realpart;</a:t>
            </a:r>
          </a:p>
          <a:p>
            <a:pPr>
              <a:lnSpc>
                <a:spcPct val="125000"/>
              </a:lnSpc>
            </a:pPr>
            <a:r>
              <a:rPr kumimoji="1" lang="en-US" altLang="zh-CN" sz="2800">
                <a:solidFill>
                  <a:srgbClr val="000000"/>
                </a:solidFill>
                <a:latin typeface="Times New Roman" pitchFamily="18" charset="0"/>
              </a:rPr>
              <a:t>    sum.imagpart = z1. imagpart + z2. imagpart;</a:t>
            </a:r>
          </a:p>
          <a:p>
            <a:pPr>
              <a:lnSpc>
                <a:spcPct val="125000"/>
              </a:lnSpc>
            </a:pPr>
            <a:r>
              <a:rPr kumimoji="1" lang="en-US" altLang="zh-CN" sz="2800">
                <a:solidFill>
                  <a:srgbClr val="000000"/>
                </a:solidFill>
                <a:latin typeface="Times New Roman" pitchFamily="18" charset="0"/>
              </a:rPr>
              <a:t>}         </a:t>
            </a:r>
          </a:p>
        </p:txBody>
      </p:sp>
      <p:sp>
        <p:nvSpPr>
          <p:cNvPr id="152580" name="Text Box 4"/>
          <p:cNvSpPr txBox="1">
            <a:spLocks noChangeArrowheads="1"/>
          </p:cNvSpPr>
          <p:nvPr/>
        </p:nvSpPr>
        <p:spPr bwMode="auto">
          <a:xfrm>
            <a:off x="828675" y="5284788"/>
            <a:ext cx="2127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其它省略 </a:t>
            </a:r>
            <a:r>
              <a:rPr kumimoji="1" lang="en-US" altLang="zh-CN" sz="2800">
                <a:solidFill>
                  <a:srgbClr val="000000"/>
                </a:solidFill>
                <a:latin typeface="Times New Roman" pitchFamily="18" charset="0"/>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52578"/>
                                        </p:tgtEl>
                                        <p:attrNameLst>
                                          <p:attrName>style.visibility</p:attrName>
                                        </p:attrNameLst>
                                      </p:cBhvr>
                                      <p:to>
                                        <p:strVal val="visible"/>
                                      </p:to>
                                    </p:set>
                                    <p:animEffect transition="in" filter="wipe(left)">
                                      <p:cBhvr>
                                        <p:cTn id="7" dur="75"/>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strips(downRight)">
                                      <p:cBhvr>
                                        <p:cTn id="12" dur="500"/>
                                        <p:tgtEl>
                                          <p:spTgt spid="152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2580"/>
                                        </p:tgtEl>
                                        <p:attrNameLst>
                                          <p:attrName>style.visibility</p:attrName>
                                        </p:attrNameLst>
                                      </p:cBhvr>
                                      <p:to>
                                        <p:strVal val="visible"/>
                                      </p:to>
                                    </p:set>
                                    <p:anim calcmode="lin" valueType="num">
                                      <p:cBhvr additive="base">
                                        <p:cTn id="17" dur="500" fill="hold"/>
                                        <p:tgtEl>
                                          <p:spTgt spid="152580"/>
                                        </p:tgtEl>
                                        <p:attrNameLst>
                                          <p:attrName>ppt_x</p:attrName>
                                        </p:attrNameLst>
                                      </p:cBhvr>
                                      <p:tavLst>
                                        <p:tav tm="0">
                                          <p:val>
                                            <p:strVal val="0-#ppt_w/2"/>
                                          </p:val>
                                        </p:tav>
                                        <p:tav tm="100000">
                                          <p:val>
                                            <p:strVal val="#ppt_x"/>
                                          </p:val>
                                        </p:tav>
                                      </p:tavLst>
                                    </p:anim>
                                    <p:anim calcmode="lin" valueType="num">
                                      <p:cBhvr additive="base">
                                        <p:cTn id="18" dur="500" fill="hold"/>
                                        <p:tgtEl>
                                          <p:spTgt spid="152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79" grpId="0" autoUpdateAnimBg="0"/>
      <p:bldP spid="15258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46075" y="257175"/>
            <a:ext cx="3859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latin typeface="宋体" pitchFamily="2" charset="-122"/>
              </a:rPr>
              <a:t>1.4 </a:t>
            </a:r>
            <a:r>
              <a:rPr kumimoji="1" lang="zh-CN" altLang="en-US" sz="3200" b="1">
                <a:solidFill>
                  <a:schemeClr val="bg1"/>
                </a:solidFill>
                <a:latin typeface="宋体" pitchFamily="2" charset="-122"/>
              </a:rPr>
              <a:t>算法和算法分析</a:t>
            </a:r>
          </a:p>
        </p:txBody>
      </p:sp>
      <p:sp>
        <p:nvSpPr>
          <p:cNvPr id="154627" name="Text Box 3">
            <a:hlinkClick r:id="" action="ppaction://hlinkshowjump?jump=nextslide"/>
          </p:cNvPr>
          <p:cNvSpPr txBox="1">
            <a:spLocks noChangeArrowheads="1"/>
          </p:cNvSpPr>
          <p:nvPr/>
        </p:nvSpPr>
        <p:spPr bwMode="auto">
          <a:xfrm>
            <a:off x="1189038" y="1936750"/>
            <a:ext cx="2638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楷体_GB2312" pitchFamily="49" charset="-122"/>
                <a:ea typeface="楷体_GB2312" pitchFamily="49" charset="-122"/>
              </a:rPr>
              <a:t>1.4.1   </a:t>
            </a:r>
            <a:r>
              <a:rPr kumimoji="1" lang="zh-CN" altLang="en-US" sz="3200" b="1">
                <a:solidFill>
                  <a:srgbClr val="6600CC"/>
                </a:solidFill>
                <a:latin typeface="楷体_GB2312" pitchFamily="49" charset="-122"/>
                <a:ea typeface="楷体_GB2312" pitchFamily="49" charset="-122"/>
              </a:rPr>
              <a:t>算法</a:t>
            </a:r>
            <a:endParaRPr kumimoji="1" lang="zh-CN" altLang="en-US" sz="3200">
              <a:solidFill>
                <a:srgbClr val="6600CC"/>
              </a:solidFill>
              <a:latin typeface="Times New Roman" pitchFamily="18" charset="0"/>
            </a:endParaRPr>
          </a:p>
        </p:txBody>
      </p:sp>
      <p:sp>
        <p:nvSpPr>
          <p:cNvPr id="154628" name="Text Box 4">
            <a:hlinkClick r:id="rId2" action="ppaction://hlinksldjump"/>
          </p:cNvPr>
          <p:cNvSpPr txBox="1">
            <a:spLocks noChangeArrowheads="1"/>
          </p:cNvSpPr>
          <p:nvPr/>
        </p:nvSpPr>
        <p:spPr bwMode="auto">
          <a:xfrm>
            <a:off x="1168400" y="2871788"/>
            <a:ext cx="4678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楷体_GB2312" pitchFamily="49" charset="-122"/>
                <a:ea typeface="楷体_GB2312" pitchFamily="49" charset="-122"/>
              </a:rPr>
              <a:t>1.4.2   </a:t>
            </a:r>
            <a:r>
              <a:rPr kumimoji="1" lang="zh-CN" altLang="en-US" sz="3200" b="1">
                <a:solidFill>
                  <a:srgbClr val="6600CC"/>
                </a:solidFill>
                <a:latin typeface="楷体_GB2312" pitchFamily="49" charset="-122"/>
                <a:ea typeface="楷体_GB2312" pitchFamily="49" charset="-122"/>
              </a:rPr>
              <a:t>算法设计的要求</a:t>
            </a:r>
          </a:p>
        </p:txBody>
      </p:sp>
      <p:sp>
        <p:nvSpPr>
          <p:cNvPr id="154629" name="Text Box 5">
            <a:hlinkClick r:id="rId3" action="ppaction://hlinksldjump"/>
          </p:cNvPr>
          <p:cNvSpPr txBox="1">
            <a:spLocks noChangeArrowheads="1"/>
          </p:cNvSpPr>
          <p:nvPr/>
        </p:nvSpPr>
        <p:spPr bwMode="auto">
          <a:xfrm>
            <a:off x="1189038" y="3952875"/>
            <a:ext cx="4678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楷体_GB2312" pitchFamily="49" charset="-122"/>
                <a:ea typeface="楷体_GB2312" pitchFamily="49" charset="-122"/>
              </a:rPr>
              <a:t>1.4.3   </a:t>
            </a:r>
            <a:r>
              <a:rPr kumimoji="1" lang="zh-CN" altLang="en-US" sz="3200" b="1">
                <a:solidFill>
                  <a:srgbClr val="6600CC"/>
                </a:solidFill>
                <a:latin typeface="楷体_GB2312" pitchFamily="49" charset="-122"/>
                <a:ea typeface="楷体_GB2312" pitchFamily="49" charset="-122"/>
              </a:rPr>
              <a:t>算法效率的度量</a:t>
            </a:r>
          </a:p>
        </p:txBody>
      </p:sp>
      <p:sp>
        <p:nvSpPr>
          <p:cNvPr id="154630" name="Text Box 6">
            <a:hlinkClick r:id="rId4" action="ppaction://hlinksldjump"/>
          </p:cNvPr>
          <p:cNvSpPr txBox="1">
            <a:spLocks noChangeArrowheads="1"/>
          </p:cNvSpPr>
          <p:nvPr/>
        </p:nvSpPr>
        <p:spPr bwMode="auto">
          <a:xfrm>
            <a:off x="1189038" y="5032375"/>
            <a:ext cx="5494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楷体_GB2312" pitchFamily="49" charset="-122"/>
                <a:ea typeface="楷体_GB2312" pitchFamily="49" charset="-122"/>
              </a:rPr>
              <a:t>1.4.4   </a:t>
            </a:r>
            <a:r>
              <a:rPr kumimoji="1" lang="zh-CN" altLang="en-US" sz="3200" b="1">
                <a:solidFill>
                  <a:srgbClr val="6600CC"/>
                </a:solidFill>
                <a:latin typeface="楷体_GB2312" pitchFamily="49" charset="-122"/>
                <a:ea typeface="楷体_GB2312" pitchFamily="49" charset="-122"/>
              </a:rPr>
              <a:t>算法的存储空间需求</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 calcmode="lin" valueType="num">
                                      <p:cBhvr additive="base">
                                        <p:cTn id="7" dur="500" fill="hold"/>
                                        <p:tgtEl>
                                          <p:spTgt spid="154627"/>
                                        </p:tgtEl>
                                        <p:attrNameLst>
                                          <p:attrName>ppt_x</p:attrName>
                                        </p:attrNameLst>
                                      </p:cBhvr>
                                      <p:tavLst>
                                        <p:tav tm="0">
                                          <p:val>
                                            <p:strVal val="0-#ppt_w/2"/>
                                          </p:val>
                                        </p:tav>
                                        <p:tav tm="100000">
                                          <p:val>
                                            <p:strVal val="#ppt_x"/>
                                          </p:val>
                                        </p:tav>
                                      </p:tavLst>
                                    </p:anim>
                                    <p:anim calcmode="lin" valueType="num">
                                      <p:cBhvr additive="base">
                                        <p:cTn id="8" dur="500" fill="hold"/>
                                        <p:tgtEl>
                                          <p:spTgt spid="15462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4628"/>
                                        </p:tgtEl>
                                        <p:attrNameLst>
                                          <p:attrName>style.visibility</p:attrName>
                                        </p:attrNameLst>
                                      </p:cBhvr>
                                      <p:to>
                                        <p:strVal val="visible"/>
                                      </p:to>
                                    </p:set>
                                    <p:anim calcmode="lin" valueType="num">
                                      <p:cBhvr additive="base">
                                        <p:cTn id="12" dur="500" fill="hold"/>
                                        <p:tgtEl>
                                          <p:spTgt spid="154628"/>
                                        </p:tgtEl>
                                        <p:attrNameLst>
                                          <p:attrName>ppt_x</p:attrName>
                                        </p:attrNameLst>
                                      </p:cBhvr>
                                      <p:tavLst>
                                        <p:tav tm="0">
                                          <p:val>
                                            <p:strVal val="0-#ppt_w/2"/>
                                          </p:val>
                                        </p:tav>
                                        <p:tav tm="100000">
                                          <p:val>
                                            <p:strVal val="#ppt_x"/>
                                          </p:val>
                                        </p:tav>
                                      </p:tavLst>
                                    </p:anim>
                                    <p:anim calcmode="lin" valueType="num">
                                      <p:cBhvr additive="base">
                                        <p:cTn id="13" dur="500" fill="hold"/>
                                        <p:tgtEl>
                                          <p:spTgt spid="15462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4629"/>
                                        </p:tgtEl>
                                        <p:attrNameLst>
                                          <p:attrName>style.visibility</p:attrName>
                                        </p:attrNameLst>
                                      </p:cBhvr>
                                      <p:to>
                                        <p:strVal val="visible"/>
                                      </p:to>
                                    </p:set>
                                    <p:anim calcmode="lin" valueType="num">
                                      <p:cBhvr additive="base">
                                        <p:cTn id="17" dur="500" fill="hold"/>
                                        <p:tgtEl>
                                          <p:spTgt spid="154629"/>
                                        </p:tgtEl>
                                        <p:attrNameLst>
                                          <p:attrName>ppt_x</p:attrName>
                                        </p:attrNameLst>
                                      </p:cBhvr>
                                      <p:tavLst>
                                        <p:tav tm="0">
                                          <p:val>
                                            <p:strVal val="0-#ppt_w/2"/>
                                          </p:val>
                                        </p:tav>
                                        <p:tav tm="100000">
                                          <p:val>
                                            <p:strVal val="#ppt_x"/>
                                          </p:val>
                                        </p:tav>
                                      </p:tavLst>
                                    </p:anim>
                                    <p:anim calcmode="lin" valueType="num">
                                      <p:cBhvr additive="base">
                                        <p:cTn id="18" dur="500" fill="hold"/>
                                        <p:tgtEl>
                                          <p:spTgt spid="1546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4630"/>
                                        </p:tgtEl>
                                        <p:attrNameLst>
                                          <p:attrName>style.visibility</p:attrName>
                                        </p:attrNameLst>
                                      </p:cBhvr>
                                      <p:to>
                                        <p:strVal val="visible"/>
                                      </p:to>
                                    </p:set>
                                    <p:anim calcmode="lin" valueType="num">
                                      <p:cBhvr additive="base">
                                        <p:cTn id="22" dur="500" fill="hold"/>
                                        <p:tgtEl>
                                          <p:spTgt spid="154630"/>
                                        </p:tgtEl>
                                        <p:attrNameLst>
                                          <p:attrName>ppt_x</p:attrName>
                                        </p:attrNameLst>
                                      </p:cBhvr>
                                      <p:tavLst>
                                        <p:tav tm="0">
                                          <p:val>
                                            <p:strVal val="0-#ppt_w/2"/>
                                          </p:val>
                                        </p:tav>
                                        <p:tav tm="100000">
                                          <p:val>
                                            <p:strVal val="#ppt_x"/>
                                          </p:val>
                                        </p:tav>
                                      </p:tavLst>
                                    </p:anim>
                                    <p:anim calcmode="lin" valueType="num">
                                      <p:cBhvr additive="base">
                                        <p:cTn id="23" dur="500" fill="hold"/>
                                        <p:tgtEl>
                                          <p:spTgt spid="1546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P spid="154628" grpId="0" autoUpdateAnimBg="0"/>
      <p:bldP spid="154629" grpId="0" autoUpdateAnimBg="0"/>
      <p:bldP spid="15463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TW">
                <a:effectLst>
                  <a:outerShdw blurRad="38100" dist="38100" dir="2700000" algn="tl">
                    <a:srgbClr val="C0C0C0"/>
                  </a:outerShdw>
                </a:effectLst>
                <a:ea typeface="PMingLiU" pitchFamily="18" charset="-120"/>
                <a:sym typeface="Wingdings" pitchFamily="2" charset="2"/>
              </a:rPr>
              <a:t>Study Purpose about Data Structure</a:t>
            </a:r>
            <a:r>
              <a:rPr lang="en-US" altLang="zh-CN">
                <a:effectLst>
                  <a:outerShdw blurRad="38100" dist="38100" dir="2700000" algn="tl">
                    <a:srgbClr val="C0C0C0"/>
                  </a:outerShdw>
                </a:effectLst>
                <a:ea typeface="宋体" pitchFamily="2" charset="-122"/>
                <a:sym typeface="Wingdings" pitchFamily="2" charset="2"/>
              </a:rPr>
              <a:t>s</a:t>
            </a:r>
          </a:p>
        </p:txBody>
      </p:sp>
      <p:sp>
        <p:nvSpPr>
          <p:cNvPr id="217091" name="Rectangle 3"/>
          <p:cNvSpPr>
            <a:spLocks noGrp="1" noChangeArrowheads="1"/>
          </p:cNvSpPr>
          <p:nvPr>
            <p:ph type="body" idx="1"/>
          </p:nvPr>
        </p:nvSpPr>
        <p:spPr>
          <a:xfrm>
            <a:off x="261938" y="1484313"/>
            <a:ext cx="8694737" cy="4392612"/>
          </a:xfrm>
        </p:spPr>
        <p:txBody>
          <a:bodyPr/>
          <a:lstStyle/>
          <a:p>
            <a:r>
              <a:rPr lang="en-US" altLang="zh-CN" b="0">
                <a:solidFill>
                  <a:srgbClr val="000000"/>
                </a:solidFill>
                <a:latin typeface="Times New Roman" pitchFamily="18" charset="0"/>
                <a:ea typeface="宋体" pitchFamily="2" charset="-122"/>
              </a:rPr>
              <a:t>One often quoted definition views computer science as the</a:t>
            </a:r>
            <a:r>
              <a:rPr lang="en-US" altLang="zh-CN" b="0">
                <a:latin typeface="Times New Roman" pitchFamily="18" charset="0"/>
                <a:ea typeface="宋体" pitchFamily="2" charset="-122"/>
              </a:rPr>
              <a:t> </a:t>
            </a:r>
            <a:r>
              <a:rPr lang="en-US" altLang="zh-CN" b="0" i="1">
                <a:solidFill>
                  <a:srgbClr val="FE0802"/>
                </a:solidFill>
                <a:latin typeface="Times New Roman" pitchFamily="18" charset="0"/>
                <a:ea typeface="宋体" pitchFamily="2" charset="-122"/>
              </a:rPr>
              <a:t>study of algorithms</a:t>
            </a:r>
            <a:r>
              <a:rPr lang="en-US" altLang="zh-CN" b="0">
                <a:solidFill>
                  <a:srgbClr val="000000"/>
                </a:solidFill>
                <a:latin typeface="Times New Roman" pitchFamily="18" charset="0"/>
                <a:ea typeface="宋体" pitchFamily="2" charset="-122"/>
              </a:rPr>
              <a:t>(</a:t>
            </a:r>
            <a:r>
              <a:rPr lang="zh-CN" altLang="en-US" b="0">
                <a:solidFill>
                  <a:srgbClr val="000000"/>
                </a:solidFill>
                <a:latin typeface="Times New Roman" pitchFamily="18" charset="0"/>
                <a:ea typeface="宋体" pitchFamily="2" charset="-122"/>
              </a:rPr>
              <a:t>算法</a:t>
            </a:r>
            <a:r>
              <a:rPr lang="en-US" altLang="zh-CN" b="0">
                <a:solidFill>
                  <a:srgbClr val="000000"/>
                </a:solidFill>
                <a:latin typeface="Times New Roman" pitchFamily="18" charset="0"/>
                <a:ea typeface="宋体" pitchFamily="2" charset="-122"/>
              </a:rPr>
              <a:t>)</a:t>
            </a:r>
          </a:p>
          <a:p>
            <a:r>
              <a:rPr lang="en-US" altLang="zh-CN" b="0">
                <a:solidFill>
                  <a:srgbClr val="000000"/>
                </a:solidFill>
                <a:latin typeface="Times New Roman" pitchFamily="18" charset="0"/>
                <a:ea typeface="宋体" pitchFamily="2" charset="-122"/>
              </a:rPr>
              <a:t>Nowadays we might say that computer science is the</a:t>
            </a:r>
            <a:r>
              <a:rPr lang="en-US" altLang="zh-CN" b="0">
                <a:latin typeface="Times New Roman" pitchFamily="18" charset="0"/>
                <a:ea typeface="宋体" pitchFamily="2" charset="-122"/>
              </a:rPr>
              <a:t> </a:t>
            </a:r>
            <a:r>
              <a:rPr lang="en-US" altLang="zh-CN" b="0" i="1">
                <a:solidFill>
                  <a:srgbClr val="FE0802"/>
                </a:solidFill>
                <a:latin typeface="Times New Roman" pitchFamily="18" charset="0"/>
                <a:ea typeface="宋体" pitchFamily="2" charset="-122"/>
              </a:rPr>
              <a:t>study of data </a:t>
            </a:r>
            <a:r>
              <a:rPr lang="en-US" altLang="zh-CN" b="0">
                <a:solidFill>
                  <a:srgbClr val="000000"/>
                </a:solidFill>
                <a:latin typeface="Times New Roman" pitchFamily="18" charset="0"/>
                <a:ea typeface="宋体" pitchFamily="2" charset="-122"/>
              </a:rPr>
              <a:t>(</a:t>
            </a:r>
            <a:r>
              <a:rPr lang="zh-CN" altLang="en-US" b="0">
                <a:solidFill>
                  <a:srgbClr val="000000"/>
                </a:solidFill>
                <a:latin typeface="Times New Roman" pitchFamily="18" charset="0"/>
                <a:ea typeface="宋体" pitchFamily="2" charset="-122"/>
              </a:rPr>
              <a:t>数据</a:t>
            </a:r>
            <a:r>
              <a:rPr lang="en-US" altLang="zh-CN" b="0">
                <a:solidFill>
                  <a:srgbClr val="000000"/>
                </a:solidFill>
                <a:latin typeface="Times New Roman" pitchFamily="18" charset="0"/>
                <a:ea typeface="宋体" pitchFamily="2" charset="-122"/>
              </a:rPr>
              <a:t>)</a:t>
            </a:r>
          </a:p>
          <a:p>
            <a:r>
              <a:rPr lang="en-US" altLang="zh-CN" b="0">
                <a:solidFill>
                  <a:srgbClr val="000000"/>
                </a:solidFill>
                <a:latin typeface="Times New Roman" pitchFamily="18" charset="0"/>
                <a:ea typeface="宋体" pitchFamily="2" charset="-122"/>
              </a:rPr>
              <a:t>Data structures is the fundamental of program design</a:t>
            </a:r>
          </a:p>
          <a:p>
            <a:pPr>
              <a:buFont typeface="Wingdings" pitchFamily="2" charset="2"/>
              <a:buNone/>
            </a:pPr>
            <a:r>
              <a:rPr kumimoji="1" lang="en-US" altLang="zh-CN" b="0">
                <a:latin typeface="Times New Roman" pitchFamily="18" charset="0"/>
                <a:ea typeface="宋体" pitchFamily="2" charset="-122"/>
              </a:rPr>
              <a:t>		</a:t>
            </a:r>
            <a:r>
              <a:rPr lang="en-US" altLang="zh-TW" b="0">
                <a:solidFill>
                  <a:srgbClr val="000000"/>
                </a:solidFill>
                <a:latin typeface="Times New Roman" pitchFamily="18" charset="0"/>
                <a:ea typeface="宋体" pitchFamily="2" charset="-122"/>
              </a:rPr>
              <a:t>Program</a:t>
            </a:r>
            <a:r>
              <a:rPr kumimoji="1" lang="en-US" altLang="zh-TW" b="0">
                <a:latin typeface="Times New Roman" pitchFamily="18" charset="0"/>
                <a:ea typeface="PMingLiU" pitchFamily="18" charset="-120"/>
              </a:rPr>
              <a:t>=</a:t>
            </a:r>
            <a:r>
              <a:rPr kumimoji="1" lang="en-US" altLang="zh-TW" b="0">
                <a:solidFill>
                  <a:srgbClr val="FF0000"/>
                </a:solidFill>
                <a:effectLst>
                  <a:outerShdw blurRad="38100" dist="38100" dir="2700000" algn="tl">
                    <a:srgbClr val="C0C0C0"/>
                  </a:outerShdw>
                </a:effectLst>
                <a:latin typeface="Times New Roman" pitchFamily="18" charset="0"/>
                <a:ea typeface="PMingLiU" pitchFamily="18" charset="-120"/>
              </a:rPr>
              <a:t>Data Structure</a:t>
            </a:r>
            <a:r>
              <a:rPr kumimoji="1" lang="zh-TW" altLang="en-US" b="0">
                <a:latin typeface="Times New Roman" pitchFamily="18" charset="0"/>
                <a:ea typeface="PMingLiU" pitchFamily="18" charset="-120"/>
              </a:rPr>
              <a:t> </a:t>
            </a:r>
            <a:r>
              <a:rPr kumimoji="1" lang="en-US" altLang="zh-TW" b="0">
                <a:latin typeface="Times New Roman" pitchFamily="18" charset="0"/>
                <a:ea typeface="PMingLiU" pitchFamily="18" charset="-120"/>
              </a:rPr>
              <a:t>+</a:t>
            </a:r>
            <a:r>
              <a:rPr kumimoji="1" lang="en-US" altLang="zh-TW" b="0">
                <a:solidFill>
                  <a:srgbClr val="008000"/>
                </a:solidFill>
                <a:effectLst>
                  <a:outerShdw blurRad="38100" dist="38100" dir="2700000" algn="tl">
                    <a:srgbClr val="C0C0C0"/>
                  </a:outerShdw>
                </a:effectLst>
                <a:latin typeface="Times New Roman" pitchFamily="18" charset="0"/>
                <a:ea typeface="PMingLiU" pitchFamily="18" charset="-120"/>
              </a:rPr>
              <a:t>Algorithm</a:t>
            </a:r>
            <a:endParaRPr kumimoji="1" lang="en-US" altLang="zh-CN" b="0">
              <a:solidFill>
                <a:srgbClr val="008000"/>
              </a:solidFill>
              <a:effectLst>
                <a:outerShdw blurRad="38100" dist="38100" dir="2700000" algn="tl">
                  <a:srgbClr val="C0C0C0"/>
                </a:outerShdw>
              </a:effectLst>
              <a:latin typeface="Times New Roman" pitchFamily="18" charset="0"/>
              <a:ea typeface="PMingLiU" pitchFamily="18" charset="-120"/>
            </a:endParaRPr>
          </a:p>
          <a:p>
            <a:pPr>
              <a:buFont typeface="Wingdings" pitchFamily="2" charset="2"/>
              <a:buNone/>
            </a:pPr>
            <a:endParaRPr lang="en-US" altLang="zh-CN" b="0">
              <a:solidFill>
                <a:srgbClr val="000000"/>
              </a:solidFill>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93675" y="1100138"/>
            <a:ext cx="8518525"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a:latin typeface="Times New Roman" pitchFamily="18" charset="0"/>
              </a:rPr>
              <a:t>        </a:t>
            </a:r>
            <a:r>
              <a:rPr kumimoji="1" lang="zh-CN" altLang="en-US" sz="2400" b="1">
                <a:solidFill>
                  <a:srgbClr val="000000"/>
                </a:solidFill>
                <a:latin typeface="Times New Roman" pitchFamily="18" charset="0"/>
              </a:rPr>
              <a:t>算法</a:t>
            </a:r>
            <a:r>
              <a:rPr kumimoji="1" lang="zh-CN" altLang="en-US" sz="2400">
                <a:solidFill>
                  <a:srgbClr val="000000"/>
                </a:solidFill>
                <a:latin typeface="Times New Roman" pitchFamily="18" charset="0"/>
              </a:rPr>
              <a:t>是为了解决某类问题而规定的一个有限长的</a:t>
            </a:r>
            <a:r>
              <a:rPr kumimoji="1" lang="zh-CN" altLang="en-US" sz="2400" b="1">
                <a:solidFill>
                  <a:srgbClr val="000000"/>
                </a:solidFill>
                <a:latin typeface="Times New Roman" pitchFamily="18" charset="0"/>
              </a:rPr>
              <a:t>操作序列</a:t>
            </a:r>
            <a:r>
              <a:rPr kumimoji="1" lang="en-US" altLang="zh-CN" sz="2400" b="1">
                <a:solidFill>
                  <a:srgbClr val="000000"/>
                </a:solidFill>
                <a:latin typeface="Times New Roman" pitchFamily="18" charset="0"/>
              </a:rPr>
              <a:t>(</a:t>
            </a:r>
            <a:r>
              <a:rPr lang="en-US" altLang="zh-CN" sz="2800">
                <a:solidFill>
                  <a:srgbClr val="000000"/>
                </a:solidFill>
                <a:latin typeface="Times New Roman" pitchFamily="18" charset="0"/>
              </a:rPr>
              <a:t>Sometimes described in </a:t>
            </a:r>
            <a:r>
              <a:rPr lang="en-US" altLang="zh-TW" sz="2800" b="1">
                <a:solidFill>
                  <a:srgbClr val="FE0802"/>
                </a:solidFill>
                <a:latin typeface="Times New Roman" pitchFamily="18" charset="0"/>
              </a:rPr>
              <a:t>Pseudo</a:t>
            </a:r>
            <a:r>
              <a:rPr lang="en-US" altLang="zh-CN" sz="2800" b="1">
                <a:solidFill>
                  <a:srgbClr val="FE0802"/>
                </a:solidFill>
                <a:latin typeface="Times New Roman" pitchFamily="18" charset="0"/>
              </a:rPr>
              <a:t> </a:t>
            </a:r>
            <a:r>
              <a:rPr lang="en-US" altLang="zh-TW" sz="2800" b="1">
                <a:solidFill>
                  <a:srgbClr val="FE0802"/>
                </a:solidFill>
                <a:latin typeface="Times New Roman" pitchFamily="18" charset="0"/>
              </a:rPr>
              <a:t>code</a:t>
            </a:r>
            <a:r>
              <a:rPr lang="en-US" altLang="zh-CN" sz="2800">
                <a:solidFill>
                  <a:srgbClr val="000000"/>
                </a:solidFill>
                <a:latin typeface="Times New Roman" pitchFamily="18" charset="0"/>
              </a:rPr>
              <a:t>(</a:t>
            </a:r>
            <a:r>
              <a:rPr lang="zh-CN" altLang="en-US" sz="2800">
                <a:solidFill>
                  <a:srgbClr val="000000"/>
                </a:solidFill>
                <a:latin typeface="Times New Roman" pitchFamily="18" charset="0"/>
              </a:rPr>
              <a:t>伪代码</a:t>
            </a:r>
            <a:r>
              <a:rPr lang="en-US" altLang="zh-CN" sz="2800">
                <a:solidFill>
                  <a:srgbClr val="000000"/>
                </a:solidFill>
                <a:latin typeface="Times New Roman" pitchFamily="18" charset="0"/>
              </a:rPr>
              <a:t>)</a:t>
            </a:r>
            <a:r>
              <a:rPr kumimoji="1" lang="en-US" altLang="zh-CN" sz="2400" b="1">
                <a:solidFill>
                  <a:srgbClr val="000000"/>
                </a:solidFill>
                <a:latin typeface="Times New Roman" pitchFamily="18" charset="0"/>
              </a:rPr>
              <a:t>)</a:t>
            </a:r>
            <a:r>
              <a:rPr kumimoji="1" lang="zh-CN" altLang="en-US" sz="2400">
                <a:solidFill>
                  <a:srgbClr val="000000"/>
                </a:solidFill>
                <a:latin typeface="Times New Roman" pitchFamily="18" charset="0"/>
              </a:rPr>
              <a:t>。</a:t>
            </a:r>
          </a:p>
          <a:p>
            <a:pPr>
              <a:lnSpc>
                <a:spcPct val="120000"/>
              </a:lnSpc>
            </a:pPr>
            <a:r>
              <a:rPr kumimoji="1" lang="zh-CN" altLang="en-US" sz="2400">
                <a:solidFill>
                  <a:srgbClr val="000000"/>
                </a:solidFill>
                <a:latin typeface="Times New Roman" pitchFamily="18" charset="0"/>
              </a:rPr>
              <a:t>一个算法必须满足以下</a:t>
            </a:r>
            <a:r>
              <a:rPr kumimoji="1" lang="zh-CN" altLang="en-US" sz="2400" b="1">
                <a:solidFill>
                  <a:srgbClr val="9900CC"/>
                </a:solidFill>
                <a:latin typeface="Times New Roman" pitchFamily="18" charset="0"/>
              </a:rPr>
              <a:t>五个重要特性</a:t>
            </a:r>
            <a:r>
              <a:rPr kumimoji="1" lang="zh-CN" altLang="en-US" sz="2400">
                <a:latin typeface="Times New Roman" pitchFamily="18" charset="0"/>
              </a:rPr>
              <a:t>：</a:t>
            </a:r>
          </a:p>
        </p:txBody>
      </p:sp>
      <p:sp>
        <p:nvSpPr>
          <p:cNvPr id="155651" name="Text Box 3"/>
          <p:cNvSpPr txBox="1">
            <a:spLocks noChangeArrowheads="1"/>
          </p:cNvSpPr>
          <p:nvPr/>
        </p:nvSpPr>
        <p:spPr bwMode="auto">
          <a:xfrm>
            <a:off x="0" y="2703513"/>
            <a:ext cx="8842375"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1" eaLnBrk="1" hangingPunct="1">
              <a:spcBef>
                <a:spcPct val="15000"/>
              </a:spcBef>
              <a:buClr>
                <a:schemeClr val="accent2"/>
              </a:buClr>
              <a:buSzPct val="80000"/>
              <a:buFont typeface="Wingdings" pitchFamily="2" charset="2"/>
              <a:buAutoNum type="arabicPeriod"/>
            </a:pPr>
            <a:r>
              <a:rPr kumimoji="0" lang="en-US" altLang="zh-TW">
                <a:solidFill>
                  <a:srgbClr val="000000"/>
                </a:solidFill>
              </a:rPr>
              <a:t>Finiteness</a:t>
            </a:r>
            <a:r>
              <a:rPr kumimoji="0" lang="en-US" altLang="zh-CN">
                <a:solidFill>
                  <a:srgbClr val="000000"/>
                </a:solidFill>
              </a:rPr>
              <a:t>(</a:t>
            </a:r>
            <a:r>
              <a:rPr kumimoji="0" lang="zh-CN" altLang="en-US" sz="2200">
                <a:solidFill>
                  <a:srgbClr val="000000"/>
                </a:solidFill>
              </a:rPr>
              <a:t>有穷性</a:t>
            </a:r>
            <a:r>
              <a:rPr kumimoji="0" lang="en-US" altLang="zh-CN">
                <a:solidFill>
                  <a:srgbClr val="000000"/>
                </a:solidFill>
              </a:rPr>
              <a:t>):</a:t>
            </a:r>
            <a:r>
              <a:rPr kumimoji="0" lang="en-US" altLang="zh-TW">
                <a:solidFill>
                  <a:srgbClr val="000000"/>
                </a:solidFill>
              </a:rPr>
              <a:t> terminate after a finite number of steps</a:t>
            </a:r>
          </a:p>
          <a:p>
            <a:pPr lvl="1" eaLnBrk="1" hangingPunct="1">
              <a:spcBef>
                <a:spcPct val="15000"/>
              </a:spcBef>
              <a:buClr>
                <a:schemeClr val="accent2"/>
              </a:buClr>
              <a:buSzPct val="80000"/>
              <a:buFont typeface="Wingdings" pitchFamily="2" charset="2"/>
              <a:buAutoNum type="arabicPeriod"/>
            </a:pPr>
            <a:r>
              <a:rPr kumimoji="0" lang="en-US" altLang="zh-TW">
                <a:solidFill>
                  <a:srgbClr val="000000"/>
                </a:solidFill>
              </a:rPr>
              <a:t>Definiteness</a:t>
            </a:r>
            <a:r>
              <a:rPr kumimoji="0" lang="en-US" altLang="zh-CN">
                <a:solidFill>
                  <a:srgbClr val="000000"/>
                </a:solidFill>
              </a:rPr>
              <a:t>(</a:t>
            </a:r>
            <a:r>
              <a:rPr kumimoji="0" lang="zh-CN" altLang="en-US" sz="2200">
                <a:solidFill>
                  <a:srgbClr val="000000"/>
                </a:solidFill>
              </a:rPr>
              <a:t>确定性</a:t>
            </a:r>
            <a:r>
              <a:rPr kumimoji="0" lang="en-US" altLang="zh-CN">
                <a:solidFill>
                  <a:srgbClr val="000000"/>
                </a:solidFill>
              </a:rPr>
              <a:t>):</a:t>
            </a:r>
            <a:r>
              <a:rPr lang="zh-CN" altLang="en-US" sz="1800">
                <a:solidFill>
                  <a:srgbClr val="000000"/>
                </a:solidFill>
                <a:latin typeface="Arial" pitchFamily="34" charset="0"/>
              </a:rPr>
              <a:t>在任何条件下，算法都只有一条执行路径；</a:t>
            </a:r>
            <a:r>
              <a:rPr lang="zh-CN" altLang="en-US" sz="1800" b="1">
                <a:solidFill>
                  <a:srgbClr val="FF0000"/>
                </a:solidFill>
                <a:latin typeface="Arial" pitchFamily="34" charset="0"/>
              </a:rPr>
              <a:t>对于相同输入，输出必定相同</a:t>
            </a:r>
            <a:endParaRPr kumimoji="0" lang="zh-CN" altLang="en-US">
              <a:solidFill>
                <a:srgbClr val="000000"/>
              </a:solidFill>
            </a:endParaRPr>
          </a:p>
          <a:p>
            <a:pPr lvl="1" eaLnBrk="1" hangingPunct="1">
              <a:spcBef>
                <a:spcPct val="15000"/>
              </a:spcBef>
              <a:buClr>
                <a:schemeClr val="accent2"/>
              </a:buClr>
              <a:buSzPct val="80000"/>
              <a:buFont typeface="Wingdings" pitchFamily="2" charset="2"/>
              <a:buAutoNum type="arabicPeriod"/>
            </a:pPr>
            <a:r>
              <a:rPr kumimoji="0" lang="en-US" altLang="zh-TW">
                <a:solidFill>
                  <a:srgbClr val="000000"/>
                </a:solidFill>
              </a:rPr>
              <a:t>Effectiveness</a:t>
            </a:r>
            <a:r>
              <a:rPr kumimoji="0" lang="en-US" altLang="zh-CN">
                <a:solidFill>
                  <a:srgbClr val="000000"/>
                </a:solidFill>
              </a:rPr>
              <a:t>(</a:t>
            </a:r>
            <a:r>
              <a:rPr kumimoji="0" lang="zh-CN" altLang="en-US" sz="2200">
                <a:solidFill>
                  <a:srgbClr val="000000"/>
                </a:solidFill>
              </a:rPr>
              <a:t>可行性</a:t>
            </a:r>
            <a:r>
              <a:rPr kumimoji="0" lang="en-US" altLang="zh-CN">
                <a:solidFill>
                  <a:srgbClr val="000000"/>
                </a:solidFill>
              </a:rPr>
              <a:t>):</a:t>
            </a:r>
            <a:r>
              <a:rPr kumimoji="0" lang="en-US" altLang="zh-TW">
                <a:solidFill>
                  <a:srgbClr val="000000"/>
                </a:solidFill>
              </a:rPr>
              <a:t> instruction is basic enough to be carried out</a:t>
            </a:r>
            <a:r>
              <a:rPr kumimoji="0" lang="zh-CN" altLang="en-US">
                <a:solidFill>
                  <a:srgbClr val="000000"/>
                </a:solidFill>
              </a:rPr>
              <a:t>，</a:t>
            </a:r>
            <a:r>
              <a:rPr lang="zh-CN" altLang="en-US" sz="1800">
                <a:solidFill>
                  <a:srgbClr val="000000"/>
                </a:solidFill>
                <a:latin typeface="Arial" pitchFamily="34" charset="0"/>
              </a:rPr>
              <a:t>即都可以通过已经实现的基本操作运算有限次实现</a:t>
            </a:r>
            <a:endParaRPr kumimoji="0" lang="zh-CN" altLang="en-US">
              <a:solidFill>
                <a:srgbClr val="000000"/>
              </a:solidFill>
            </a:endParaRPr>
          </a:p>
          <a:p>
            <a:pPr lvl="1" eaLnBrk="1" hangingPunct="1">
              <a:spcBef>
                <a:spcPct val="15000"/>
              </a:spcBef>
              <a:buClr>
                <a:schemeClr val="accent2"/>
              </a:buClr>
              <a:buSzPct val="80000"/>
              <a:buFont typeface="Wingdings" pitchFamily="2" charset="2"/>
              <a:buAutoNum type="arabicPeriod"/>
            </a:pPr>
            <a:r>
              <a:rPr kumimoji="0" lang="en-US" altLang="zh-TW">
                <a:solidFill>
                  <a:srgbClr val="000000"/>
                </a:solidFill>
              </a:rPr>
              <a:t>Input</a:t>
            </a:r>
            <a:r>
              <a:rPr kumimoji="0" lang="en-US" altLang="zh-CN">
                <a:solidFill>
                  <a:srgbClr val="000000"/>
                </a:solidFill>
              </a:rPr>
              <a:t>(</a:t>
            </a:r>
            <a:r>
              <a:rPr kumimoji="0" lang="zh-CN" altLang="en-US">
                <a:solidFill>
                  <a:srgbClr val="000000"/>
                </a:solidFill>
              </a:rPr>
              <a:t>有输入</a:t>
            </a:r>
            <a:r>
              <a:rPr kumimoji="0" lang="en-US" altLang="zh-CN">
                <a:solidFill>
                  <a:srgbClr val="000000"/>
                </a:solidFill>
              </a:rPr>
              <a:t>): must meet the</a:t>
            </a:r>
            <a:r>
              <a:rPr kumimoji="0" lang="en-US" altLang="zh-CN">
                <a:solidFill>
                  <a:srgbClr val="339933"/>
                </a:solidFill>
              </a:rPr>
              <a:t> </a:t>
            </a:r>
            <a:r>
              <a:rPr kumimoji="0" lang="en-US" altLang="zh-CN" i="1">
                <a:solidFill>
                  <a:srgbClr val="FE0802"/>
                </a:solidFill>
              </a:rPr>
              <a:t>precondition</a:t>
            </a:r>
            <a:r>
              <a:rPr kumimoji="0" lang="en-US" altLang="zh-CN">
                <a:solidFill>
                  <a:srgbClr val="000000"/>
                </a:solidFill>
              </a:rPr>
              <a:t>(</a:t>
            </a:r>
            <a:r>
              <a:rPr kumimoji="0" lang="zh-CN" altLang="en-US" sz="2200">
                <a:solidFill>
                  <a:srgbClr val="000000"/>
                </a:solidFill>
              </a:rPr>
              <a:t>前件</a:t>
            </a:r>
            <a:r>
              <a:rPr kumimoji="0" lang="en-US" altLang="zh-CN">
                <a:solidFill>
                  <a:srgbClr val="000000"/>
                </a:solidFill>
              </a:rPr>
              <a:t>)</a:t>
            </a:r>
          </a:p>
          <a:p>
            <a:pPr lvl="2" eaLnBrk="1" hangingPunct="1">
              <a:spcBef>
                <a:spcPct val="15000"/>
              </a:spcBef>
              <a:buClr>
                <a:schemeClr val="bg2"/>
              </a:buClr>
              <a:buSzPct val="65000"/>
              <a:buFont typeface="Wingdings" pitchFamily="2" charset="2"/>
              <a:buChar char="n"/>
            </a:pPr>
            <a:r>
              <a:rPr kumimoji="0" lang="en-US" altLang="zh-CN" sz="2000" b="1" u="sng">
                <a:solidFill>
                  <a:srgbClr val="790571"/>
                </a:solidFill>
              </a:rPr>
              <a:t>precondition</a:t>
            </a:r>
            <a:r>
              <a:rPr kumimoji="0" lang="en-US" altLang="zh-CN" sz="2000">
                <a:solidFill>
                  <a:srgbClr val="000000"/>
                </a:solidFill>
              </a:rPr>
              <a:t> statement indicates what must be true before the method is called.</a:t>
            </a:r>
          </a:p>
          <a:p>
            <a:pPr lvl="2" eaLnBrk="1" hangingPunct="1">
              <a:spcBef>
                <a:spcPct val="15000"/>
              </a:spcBef>
              <a:buClr>
                <a:schemeClr val="bg2"/>
              </a:buClr>
              <a:buSzPct val="65000"/>
              <a:buFont typeface="Wingdings" pitchFamily="2" charset="2"/>
              <a:buChar char="n"/>
            </a:pPr>
            <a:r>
              <a:rPr kumimoji="0" lang="en-US" altLang="zh-CN" sz="2000" b="1" u="sng">
                <a:solidFill>
                  <a:srgbClr val="790571"/>
                </a:solidFill>
              </a:rPr>
              <a:t>postcondition</a:t>
            </a:r>
            <a:r>
              <a:rPr kumimoji="0" lang="en-US" altLang="zh-CN" sz="2000">
                <a:solidFill>
                  <a:srgbClr val="000000"/>
                </a:solidFill>
              </a:rPr>
              <a:t> statement indicates what will be true when the method finishes its work.</a:t>
            </a:r>
          </a:p>
          <a:p>
            <a:pPr lvl="1" eaLnBrk="1" hangingPunct="1">
              <a:spcBef>
                <a:spcPct val="15000"/>
              </a:spcBef>
              <a:buClr>
                <a:schemeClr val="accent2"/>
              </a:buClr>
              <a:buSzPct val="80000"/>
              <a:buFont typeface="Wingdings" pitchFamily="2" charset="2"/>
              <a:buAutoNum type="arabicPeriod"/>
            </a:pPr>
            <a:r>
              <a:rPr kumimoji="0" lang="en-US" altLang="zh-TW">
                <a:solidFill>
                  <a:srgbClr val="000000"/>
                </a:solidFill>
              </a:rPr>
              <a:t>Output </a:t>
            </a:r>
            <a:r>
              <a:rPr kumimoji="0" lang="en-US" altLang="zh-CN">
                <a:solidFill>
                  <a:srgbClr val="000000"/>
                </a:solidFill>
              </a:rPr>
              <a:t>(</a:t>
            </a:r>
            <a:r>
              <a:rPr kumimoji="0" lang="zh-CN" altLang="en-US">
                <a:solidFill>
                  <a:srgbClr val="000000"/>
                </a:solidFill>
              </a:rPr>
              <a:t>有输出</a:t>
            </a:r>
            <a:r>
              <a:rPr kumimoji="0" lang="en-US" altLang="zh-CN">
                <a:solidFill>
                  <a:srgbClr val="000000"/>
                </a:solidFill>
              </a:rPr>
              <a:t>):  must meet the  </a:t>
            </a:r>
            <a:r>
              <a:rPr kumimoji="0" lang="en-US" altLang="zh-CN" i="1">
                <a:solidFill>
                  <a:srgbClr val="FE0802"/>
                </a:solidFill>
              </a:rPr>
              <a:t>postcondition</a:t>
            </a:r>
            <a:r>
              <a:rPr kumimoji="0" lang="en-US" altLang="zh-CN">
                <a:solidFill>
                  <a:srgbClr val="000000"/>
                </a:solidFill>
              </a:rPr>
              <a:t>(</a:t>
            </a:r>
            <a:r>
              <a:rPr kumimoji="0" lang="zh-CN" altLang="en-US" sz="2200">
                <a:solidFill>
                  <a:srgbClr val="000000"/>
                </a:solidFill>
              </a:rPr>
              <a:t>后件</a:t>
            </a:r>
            <a:r>
              <a:rPr kumimoji="0" lang="en-US" altLang="zh-CN">
                <a:solidFill>
                  <a:srgbClr val="000000"/>
                </a:solidFill>
              </a:rPr>
              <a:t>)</a:t>
            </a:r>
          </a:p>
        </p:txBody>
      </p:sp>
      <p:sp>
        <p:nvSpPr>
          <p:cNvPr id="155653" name="Text Box 5">
            <a:hlinkClick r:id="" action="ppaction://hlinkshowjump?jump=nextslide"/>
          </p:cNvPr>
          <p:cNvSpPr txBox="1">
            <a:spLocks noChangeArrowheads="1"/>
          </p:cNvSpPr>
          <p:nvPr/>
        </p:nvSpPr>
        <p:spPr bwMode="auto">
          <a:xfrm>
            <a:off x="355600" y="212725"/>
            <a:ext cx="3921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latin typeface="Times New Roman" pitchFamily="18" charset="0"/>
              </a:rPr>
              <a:t>1.4.1   </a:t>
            </a:r>
            <a:r>
              <a:rPr kumimoji="1" lang="zh-CN" altLang="en-US" sz="2800" b="1">
                <a:solidFill>
                  <a:schemeClr val="bg1"/>
                </a:solidFill>
                <a:latin typeface="Times New Roman" pitchFamily="18" charset="0"/>
              </a:rPr>
              <a:t>算法</a:t>
            </a:r>
            <a:r>
              <a:rPr kumimoji="1" lang="en-US" altLang="zh-CN" sz="2800" b="1">
                <a:solidFill>
                  <a:schemeClr val="bg1"/>
                </a:solidFill>
                <a:latin typeface="Times New Roman" pitchFamily="18" charset="0"/>
              </a:rPr>
              <a:t>(</a:t>
            </a:r>
            <a:r>
              <a:rPr kumimoji="1" lang="en-US" altLang="zh-CN" sz="3200" b="1" i="1">
                <a:solidFill>
                  <a:schemeClr val="bg1"/>
                </a:solidFill>
                <a:latin typeface="Times New Roman" pitchFamily="18" charset="0"/>
              </a:rPr>
              <a:t>algorithms</a:t>
            </a:r>
            <a:r>
              <a:rPr kumimoji="1" lang="en-US" altLang="zh-CN" sz="2800" b="1">
                <a:solidFill>
                  <a:schemeClr val="bg1"/>
                </a:solidFill>
                <a:latin typeface="Times New Roman" pitchFamily="18" charset="0"/>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 calcmode="lin" valueType="num">
                                      <p:cBhvr additive="base">
                                        <p:cTn id="7" dur="500" fill="hold"/>
                                        <p:tgtEl>
                                          <p:spTgt spid="155653"/>
                                        </p:tgtEl>
                                        <p:attrNameLst>
                                          <p:attrName>ppt_x</p:attrName>
                                        </p:attrNameLst>
                                      </p:cBhvr>
                                      <p:tavLst>
                                        <p:tav tm="0">
                                          <p:val>
                                            <p:strVal val="0-#ppt_w/2"/>
                                          </p:val>
                                        </p:tav>
                                        <p:tav tm="100000">
                                          <p:val>
                                            <p:strVal val="#ppt_x"/>
                                          </p:val>
                                        </p:tav>
                                      </p:tavLst>
                                    </p:anim>
                                    <p:anim calcmode="lin" valueType="num">
                                      <p:cBhvr additive="base">
                                        <p:cTn id="8"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55650"/>
                                        </p:tgtEl>
                                        <p:attrNameLst>
                                          <p:attrName>style.visibility</p:attrName>
                                        </p:attrNameLst>
                                      </p:cBhvr>
                                      <p:to>
                                        <p:strVal val="visible"/>
                                      </p:to>
                                    </p:set>
                                    <p:animEffect transition="in" filter="wipe(left)">
                                      <p:cBhvr>
                                        <p:cTn id="13" dur="75"/>
                                        <p:tgtEl>
                                          <p:spTgt spid="1556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55651"/>
                                        </p:tgtEl>
                                        <p:attrNameLst>
                                          <p:attrName>style.visibility</p:attrName>
                                        </p:attrNameLst>
                                      </p:cBhvr>
                                      <p:to>
                                        <p:strVal val="visible"/>
                                      </p:to>
                                    </p:set>
                                    <p:animEffect transition="in" filter="wipe(left)">
                                      <p:cBhvr>
                                        <p:cTn id="18" dur="75"/>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utoUpdateAnimBg="0"/>
      <p:bldP spid="15565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542925" y="1692275"/>
            <a:ext cx="658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设计算法时，通常应考虑达到以下目标：</a:t>
            </a:r>
          </a:p>
        </p:txBody>
      </p:sp>
      <p:sp>
        <p:nvSpPr>
          <p:cNvPr id="159748" name="Text Box 4">
            <a:hlinkClick r:id="" action="ppaction://hlinkshowjump?jump=nextslide"/>
          </p:cNvPr>
          <p:cNvSpPr txBox="1">
            <a:spLocks noChangeArrowheads="1"/>
          </p:cNvSpPr>
          <p:nvPr/>
        </p:nvSpPr>
        <p:spPr bwMode="auto">
          <a:xfrm>
            <a:off x="1692275" y="2598738"/>
            <a:ext cx="3802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1</a:t>
            </a:r>
            <a:r>
              <a:rPr kumimoji="1" lang="zh-CN" altLang="en-US" sz="2800">
                <a:solidFill>
                  <a:srgbClr val="000000"/>
                </a:solidFill>
                <a:latin typeface="Times New Roman" pitchFamily="18" charset="0"/>
              </a:rPr>
              <a:t>．</a:t>
            </a:r>
            <a:r>
              <a:rPr kumimoji="1" lang="zh-CN" altLang="en-US" sz="2800" b="1">
                <a:solidFill>
                  <a:srgbClr val="FF0000"/>
                </a:solidFill>
                <a:latin typeface="Times New Roman" pitchFamily="18" charset="0"/>
              </a:rPr>
              <a:t>正确性</a:t>
            </a:r>
            <a:r>
              <a:rPr kumimoji="1" lang="en-US" altLang="zh-CN" sz="2800" b="1">
                <a:solidFill>
                  <a:srgbClr val="FF0000"/>
                </a:solidFill>
                <a:latin typeface="Times New Roman" pitchFamily="18" charset="0"/>
              </a:rPr>
              <a:t>(</a:t>
            </a:r>
            <a:r>
              <a:rPr lang="en-US" altLang="zh-TW" sz="2800">
                <a:solidFill>
                  <a:srgbClr val="000000"/>
                </a:solidFill>
                <a:latin typeface="Times New Roman" pitchFamily="18" charset="0"/>
              </a:rPr>
              <a:t>Is it correct</a:t>
            </a:r>
            <a:r>
              <a:rPr lang="en-US" altLang="zh-CN" sz="2800">
                <a:solidFill>
                  <a:srgbClr val="000000"/>
                </a:solidFill>
                <a:latin typeface="Times New Roman" pitchFamily="18" charset="0"/>
              </a:rPr>
              <a:t>?</a:t>
            </a:r>
            <a:r>
              <a:rPr kumimoji="1" lang="en-US" altLang="zh-CN" sz="2800" b="1">
                <a:solidFill>
                  <a:srgbClr val="FF0000"/>
                </a:solidFill>
                <a:latin typeface="Times New Roman" pitchFamily="18" charset="0"/>
              </a:rPr>
              <a:t>)</a:t>
            </a:r>
          </a:p>
        </p:txBody>
      </p:sp>
      <p:sp>
        <p:nvSpPr>
          <p:cNvPr id="159749" name="Text Box 5">
            <a:hlinkClick r:id="rId2" action="ppaction://hlinksldjump"/>
          </p:cNvPr>
          <p:cNvSpPr txBox="1">
            <a:spLocks noChangeArrowheads="1"/>
          </p:cNvSpPr>
          <p:nvPr/>
        </p:nvSpPr>
        <p:spPr bwMode="auto">
          <a:xfrm>
            <a:off x="1692275" y="3390900"/>
            <a:ext cx="4017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2.</a:t>
            </a:r>
            <a:r>
              <a:rPr kumimoji="1" lang="en-US" altLang="zh-CN" sz="2800" b="1">
                <a:latin typeface="Times New Roman" pitchFamily="18" charset="0"/>
              </a:rPr>
              <a:t>   </a:t>
            </a:r>
            <a:r>
              <a:rPr kumimoji="1" lang="zh-CN" altLang="en-US" sz="2800" b="1">
                <a:solidFill>
                  <a:srgbClr val="FF0000"/>
                </a:solidFill>
                <a:latin typeface="Times New Roman" pitchFamily="18" charset="0"/>
              </a:rPr>
              <a:t>可读性</a:t>
            </a:r>
            <a:r>
              <a:rPr kumimoji="1" lang="en-US" altLang="zh-CN" sz="2800" b="1">
                <a:solidFill>
                  <a:srgbClr val="FF0000"/>
                </a:solidFill>
                <a:latin typeface="Times New Roman" pitchFamily="18" charset="0"/>
              </a:rPr>
              <a:t>(</a:t>
            </a:r>
            <a:r>
              <a:rPr lang="en-US" altLang="zh-TW" sz="2800">
                <a:solidFill>
                  <a:srgbClr val="000000"/>
                </a:solidFill>
                <a:latin typeface="Times New Roman" pitchFamily="18" charset="0"/>
              </a:rPr>
              <a:t>Is it readable</a:t>
            </a:r>
            <a:r>
              <a:rPr lang="en-US" altLang="zh-CN" sz="2800">
                <a:solidFill>
                  <a:srgbClr val="000000"/>
                </a:solidFill>
                <a:latin typeface="Times New Roman" pitchFamily="18" charset="0"/>
              </a:rPr>
              <a:t>?</a:t>
            </a:r>
            <a:r>
              <a:rPr kumimoji="1" lang="en-US" altLang="zh-CN" sz="2800" b="1">
                <a:solidFill>
                  <a:srgbClr val="FF0000"/>
                </a:solidFill>
                <a:latin typeface="Times New Roman" pitchFamily="18" charset="0"/>
              </a:rPr>
              <a:t>)</a:t>
            </a:r>
          </a:p>
        </p:txBody>
      </p:sp>
      <p:sp>
        <p:nvSpPr>
          <p:cNvPr id="159750" name="Text Box 6">
            <a:hlinkClick r:id="rId3" action="ppaction://hlinksldjump"/>
          </p:cNvPr>
          <p:cNvSpPr txBox="1">
            <a:spLocks noChangeArrowheads="1"/>
          </p:cNvSpPr>
          <p:nvPr/>
        </p:nvSpPr>
        <p:spPr bwMode="auto">
          <a:xfrm>
            <a:off x="1692275" y="4183063"/>
            <a:ext cx="3794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3</a:t>
            </a:r>
            <a:r>
              <a:rPr kumimoji="1" lang="zh-CN" altLang="en-US" sz="2800">
                <a:solidFill>
                  <a:srgbClr val="000000"/>
                </a:solidFill>
                <a:latin typeface="Times New Roman" pitchFamily="18" charset="0"/>
              </a:rPr>
              <a:t>．</a:t>
            </a:r>
            <a:r>
              <a:rPr kumimoji="1" lang="zh-CN" altLang="en-US" sz="2800" b="1">
                <a:solidFill>
                  <a:srgbClr val="FF0000"/>
                </a:solidFill>
                <a:latin typeface="Times New Roman" pitchFamily="18" charset="0"/>
              </a:rPr>
              <a:t>健壮性</a:t>
            </a:r>
            <a:r>
              <a:rPr kumimoji="1" lang="en-US" altLang="zh-CN" sz="2800" b="1">
                <a:solidFill>
                  <a:srgbClr val="FF0000"/>
                </a:solidFill>
                <a:latin typeface="Times New Roman" pitchFamily="18" charset="0"/>
              </a:rPr>
              <a:t>(</a:t>
            </a:r>
            <a:r>
              <a:rPr lang="en-US" altLang="zh-CN" sz="2800">
                <a:solidFill>
                  <a:srgbClr val="000000"/>
                </a:solidFill>
                <a:latin typeface="Times New Roman" pitchFamily="18" charset="0"/>
              </a:rPr>
              <a:t>Is it robust?</a:t>
            </a:r>
            <a:r>
              <a:rPr lang="en-US" altLang="zh-CN" sz="2800">
                <a:latin typeface="Times New Roman" pitchFamily="18" charset="0"/>
              </a:rPr>
              <a:t> </a:t>
            </a:r>
            <a:r>
              <a:rPr kumimoji="1" lang="en-US" altLang="zh-CN" sz="2800" b="1">
                <a:solidFill>
                  <a:srgbClr val="FF0000"/>
                </a:solidFill>
                <a:latin typeface="Times New Roman" pitchFamily="18" charset="0"/>
              </a:rPr>
              <a:t>)</a:t>
            </a:r>
          </a:p>
        </p:txBody>
      </p:sp>
      <p:sp>
        <p:nvSpPr>
          <p:cNvPr id="159751" name="Text Box 7">
            <a:hlinkClick r:id="rId4" action="ppaction://hlinksldjump"/>
          </p:cNvPr>
          <p:cNvSpPr txBox="1">
            <a:spLocks noChangeArrowheads="1"/>
          </p:cNvSpPr>
          <p:nvPr/>
        </p:nvSpPr>
        <p:spPr bwMode="auto">
          <a:xfrm>
            <a:off x="1692275" y="4903788"/>
            <a:ext cx="6588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rPr>
              <a:t>4</a:t>
            </a:r>
            <a:r>
              <a:rPr kumimoji="1" lang="zh-CN" altLang="en-US" sz="2800">
                <a:solidFill>
                  <a:srgbClr val="000000"/>
                </a:solidFill>
                <a:latin typeface="Times New Roman" pitchFamily="18" charset="0"/>
              </a:rPr>
              <a:t>．</a:t>
            </a:r>
            <a:r>
              <a:rPr kumimoji="1" lang="zh-CN" altLang="en-US" sz="2800" b="1">
                <a:solidFill>
                  <a:srgbClr val="FF0000"/>
                </a:solidFill>
                <a:latin typeface="Times New Roman" pitchFamily="18" charset="0"/>
              </a:rPr>
              <a:t>高效率与低存储量需求</a:t>
            </a:r>
            <a:r>
              <a:rPr kumimoji="1" lang="en-US" altLang="zh-CN" sz="2800" b="1">
                <a:solidFill>
                  <a:srgbClr val="FF0000"/>
                </a:solidFill>
                <a:latin typeface="Times New Roman" pitchFamily="18" charset="0"/>
              </a:rPr>
              <a:t>(</a:t>
            </a:r>
            <a:r>
              <a:rPr lang="en-US" altLang="zh-CN" sz="2800">
                <a:solidFill>
                  <a:srgbClr val="000000"/>
                </a:solidFill>
                <a:latin typeface="Times New Roman" pitchFamily="18" charset="0"/>
              </a:rPr>
              <a:t>Is it efficient?</a:t>
            </a:r>
            <a:r>
              <a:rPr lang="en-US" altLang="zh-CN" sz="2800">
                <a:latin typeface="Times New Roman" pitchFamily="18" charset="0"/>
              </a:rPr>
              <a:t> </a:t>
            </a:r>
            <a:r>
              <a:rPr kumimoji="1" lang="en-US" altLang="zh-CN" sz="2800" b="1">
                <a:solidFill>
                  <a:srgbClr val="FF0000"/>
                </a:solidFill>
                <a:latin typeface="Times New Roman" pitchFamily="18" charset="0"/>
              </a:rPr>
              <a:t>)</a:t>
            </a:r>
          </a:p>
        </p:txBody>
      </p:sp>
      <p:sp>
        <p:nvSpPr>
          <p:cNvPr id="159752" name="Text Box 8">
            <a:hlinkClick r:id="rId5" action="ppaction://hlinksldjump"/>
          </p:cNvPr>
          <p:cNvSpPr txBox="1">
            <a:spLocks noChangeArrowheads="1"/>
          </p:cNvSpPr>
          <p:nvPr/>
        </p:nvSpPr>
        <p:spPr bwMode="auto">
          <a:xfrm>
            <a:off x="228600" y="198438"/>
            <a:ext cx="5089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宋体" pitchFamily="2" charset="-122"/>
              </a:rPr>
              <a:t>1.4.2   </a:t>
            </a:r>
            <a:r>
              <a:rPr kumimoji="1" lang="zh-CN" altLang="en-US" sz="3200" b="1">
                <a:solidFill>
                  <a:schemeClr val="bg1"/>
                </a:solidFill>
                <a:latin typeface="宋体" pitchFamily="2" charset="-122"/>
              </a:rPr>
              <a:t>算法设计的要求</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52"/>
                                        </p:tgtEl>
                                        <p:attrNameLst>
                                          <p:attrName>style.visibility</p:attrName>
                                        </p:attrNameLst>
                                      </p:cBhvr>
                                      <p:to>
                                        <p:strVal val="visible"/>
                                      </p:to>
                                    </p:set>
                                    <p:anim calcmode="lin" valueType="num">
                                      <p:cBhvr additive="base">
                                        <p:cTn id="7" dur="500" fill="hold"/>
                                        <p:tgtEl>
                                          <p:spTgt spid="159752"/>
                                        </p:tgtEl>
                                        <p:attrNameLst>
                                          <p:attrName>ppt_x</p:attrName>
                                        </p:attrNameLst>
                                      </p:cBhvr>
                                      <p:tavLst>
                                        <p:tav tm="0">
                                          <p:val>
                                            <p:strVal val="0-#ppt_w/2"/>
                                          </p:val>
                                        </p:tav>
                                        <p:tav tm="100000">
                                          <p:val>
                                            <p:strVal val="#ppt_x"/>
                                          </p:val>
                                        </p:tav>
                                      </p:tavLst>
                                    </p:anim>
                                    <p:anim calcmode="lin" valueType="num">
                                      <p:cBhvr additive="base">
                                        <p:cTn id="8" dur="500" fill="hold"/>
                                        <p:tgtEl>
                                          <p:spTgt spid="1597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59747"/>
                                        </p:tgtEl>
                                        <p:attrNameLst>
                                          <p:attrName>style.visibility</p:attrName>
                                        </p:attrNameLst>
                                      </p:cBhvr>
                                      <p:to>
                                        <p:strVal val="visible"/>
                                      </p:to>
                                    </p:set>
                                    <p:anim calcmode="lin" valueType="num">
                                      <p:cBhvr additive="base">
                                        <p:cTn id="13" dur="500" fill="hold"/>
                                        <p:tgtEl>
                                          <p:spTgt spid="159747"/>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59748"/>
                                        </p:tgtEl>
                                        <p:attrNameLst>
                                          <p:attrName>style.visibility</p:attrName>
                                        </p:attrNameLst>
                                      </p:cBhvr>
                                      <p:to>
                                        <p:strVal val="visible"/>
                                      </p:to>
                                    </p:set>
                                    <p:animEffect transition="in" filter="blinds(vertical)">
                                      <p:cBhvr>
                                        <p:cTn id="19" dur="500"/>
                                        <p:tgtEl>
                                          <p:spTgt spid="15974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59749"/>
                                        </p:tgtEl>
                                        <p:attrNameLst>
                                          <p:attrName>style.visibility</p:attrName>
                                        </p:attrNameLst>
                                      </p:cBhvr>
                                      <p:to>
                                        <p:strVal val="visible"/>
                                      </p:to>
                                    </p:set>
                                    <p:animEffect transition="in" filter="blinds(vertical)">
                                      <p:cBhvr>
                                        <p:cTn id="24" dur="500"/>
                                        <p:tgtEl>
                                          <p:spTgt spid="1597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59750"/>
                                        </p:tgtEl>
                                        <p:attrNameLst>
                                          <p:attrName>style.visibility</p:attrName>
                                        </p:attrNameLst>
                                      </p:cBhvr>
                                      <p:to>
                                        <p:strVal val="visible"/>
                                      </p:to>
                                    </p:set>
                                    <p:animEffect transition="in" filter="blinds(vertical)">
                                      <p:cBhvr>
                                        <p:cTn id="29" dur="500"/>
                                        <p:tgtEl>
                                          <p:spTgt spid="1597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159751"/>
                                        </p:tgtEl>
                                        <p:attrNameLst>
                                          <p:attrName>style.visibility</p:attrName>
                                        </p:attrNameLst>
                                      </p:cBhvr>
                                      <p:to>
                                        <p:strVal val="visible"/>
                                      </p:to>
                                    </p:set>
                                    <p:animEffect transition="in" filter="blinds(vertical)">
                                      <p:cBhvr>
                                        <p:cTn id="34" dur="500"/>
                                        <p:tgtEl>
                                          <p:spTgt spid="15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P spid="159749" grpId="0" autoUpdateAnimBg="0"/>
      <p:bldP spid="159750" grpId="0" autoUpdateAnimBg="0"/>
      <p:bldP spid="159751" grpId="0" autoUpdateAnimBg="0"/>
      <p:bldP spid="15975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311150" y="184150"/>
            <a:ext cx="2020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latin typeface="宋体" pitchFamily="2" charset="-122"/>
              </a:rPr>
              <a:t>1</a:t>
            </a:r>
            <a:r>
              <a:rPr kumimoji="1" lang="zh-CN" altLang="en-US" sz="3200" b="1">
                <a:solidFill>
                  <a:schemeClr val="bg1"/>
                </a:solidFill>
                <a:latin typeface="宋体" pitchFamily="2" charset="-122"/>
              </a:rPr>
              <a:t>．正确性</a:t>
            </a:r>
          </a:p>
        </p:txBody>
      </p:sp>
      <p:sp>
        <p:nvSpPr>
          <p:cNvPr id="160771" name="Text Box 3"/>
          <p:cNvSpPr txBox="1">
            <a:spLocks noChangeArrowheads="1"/>
          </p:cNvSpPr>
          <p:nvPr/>
        </p:nvSpPr>
        <p:spPr bwMode="auto">
          <a:xfrm>
            <a:off x="187325" y="1700213"/>
            <a:ext cx="8534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zh-CN" altLang="en-US" sz="2800" b="1">
                <a:solidFill>
                  <a:srgbClr val="0000FF"/>
                </a:solidFill>
                <a:latin typeface="Times New Roman" pitchFamily="18" charset="0"/>
              </a:rPr>
              <a:t>首先</a:t>
            </a:r>
            <a:r>
              <a:rPr kumimoji="1" lang="zh-CN" altLang="en-US" sz="2800">
                <a:solidFill>
                  <a:srgbClr val="000000"/>
                </a:solidFill>
                <a:latin typeface="Times New Roman" pitchFamily="18" charset="0"/>
              </a:rPr>
              <a:t>，算法应当满足以特定的“规格说明”方式给出的需求。</a:t>
            </a:r>
          </a:p>
        </p:txBody>
      </p:sp>
      <p:sp>
        <p:nvSpPr>
          <p:cNvPr id="160772" name="Text Box 4"/>
          <p:cNvSpPr txBox="1">
            <a:spLocks noChangeArrowheads="1"/>
          </p:cNvSpPr>
          <p:nvPr/>
        </p:nvSpPr>
        <p:spPr bwMode="auto">
          <a:xfrm>
            <a:off x="187325" y="2924175"/>
            <a:ext cx="85502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zh-CN" altLang="en-US" sz="2800" b="1">
                <a:solidFill>
                  <a:srgbClr val="0000FF"/>
                </a:solidFill>
                <a:latin typeface="Times New Roman" pitchFamily="18" charset="0"/>
              </a:rPr>
              <a:t>其次</a:t>
            </a:r>
            <a:r>
              <a:rPr kumimoji="1" lang="zh-CN" altLang="en-US" sz="2800">
                <a:solidFill>
                  <a:srgbClr val="000000"/>
                </a:solidFill>
                <a:latin typeface="Times New Roman" pitchFamily="18" charset="0"/>
              </a:rPr>
              <a:t>，对算法是否“</a:t>
            </a:r>
            <a:r>
              <a:rPr kumimoji="1" lang="zh-CN" altLang="en-US" sz="2800" b="1">
                <a:solidFill>
                  <a:srgbClr val="FF0000"/>
                </a:solidFill>
                <a:latin typeface="Times New Roman" pitchFamily="18" charset="0"/>
              </a:rPr>
              <a:t>正确</a:t>
            </a:r>
            <a:r>
              <a:rPr kumimoji="1" lang="zh-CN" altLang="en-US" sz="2800">
                <a:solidFill>
                  <a:srgbClr val="000000"/>
                </a:solidFill>
                <a:latin typeface="Times New Roman" pitchFamily="18" charset="0"/>
              </a:rPr>
              <a:t>”的理解可以有以下四个层次：</a:t>
            </a:r>
          </a:p>
        </p:txBody>
      </p:sp>
      <p:sp>
        <p:nvSpPr>
          <p:cNvPr id="160773" name="Text Box 5"/>
          <p:cNvSpPr txBox="1">
            <a:spLocks noChangeArrowheads="1"/>
          </p:cNvSpPr>
          <p:nvPr/>
        </p:nvSpPr>
        <p:spPr bwMode="auto">
          <a:xfrm>
            <a:off x="998538" y="4159250"/>
            <a:ext cx="698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rPr>
              <a:t>a</a:t>
            </a:r>
            <a:r>
              <a:rPr kumimoji="1" lang="zh-CN" altLang="en-US" sz="2800">
                <a:solidFill>
                  <a:srgbClr val="000000"/>
                </a:solidFill>
                <a:latin typeface="Times New Roman" pitchFamily="18" charset="0"/>
              </a:rPr>
              <a:t>．程序中不含语法错误；</a:t>
            </a:r>
          </a:p>
        </p:txBody>
      </p:sp>
      <p:sp>
        <p:nvSpPr>
          <p:cNvPr id="160774" name="Text Box 6"/>
          <p:cNvSpPr txBox="1">
            <a:spLocks noChangeArrowheads="1"/>
          </p:cNvSpPr>
          <p:nvPr/>
        </p:nvSpPr>
        <p:spPr bwMode="auto">
          <a:xfrm>
            <a:off x="998538" y="4876800"/>
            <a:ext cx="76358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000000"/>
                </a:solidFill>
                <a:latin typeface="Times New Roman" pitchFamily="18" charset="0"/>
              </a:rPr>
              <a:t>b</a:t>
            </a:r>
            <a:r>
              <a:rPr kumimoji="1" lang="zh-CN" altLang="en-US" sz="2800">
                <a:solidFill>
                  <a:srgbClr val="000000"/>
                </a:solidFill>
                <a:latin typeface="Times New Roman" pitchFamily="18" charset="0"/>
              </a:rPr>
              <a:t>．程序对于几组输入数据能够得出满足要求的结果；</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0771"/>
                                        </p:tgtEl>
                                        <p:attrNameLst>
                                          <p:attrName>style.visibility</p:attrName>
                                        </p:attrNameLst>
                                      </p:cBhvr>
                                      <p:to>
                                        <p:strVal val="visible"/>
                                      </p:to>
                                    </p:set>
                                    <p:animEffect transition="in" filter="wipe(left)">
                                      <p:cBhvr>
                                        <p:cTn id="7" dur="75"/>
                                        <p:tgtEl>
                                          <p:spTgt spid="16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0772"/>
                                        </p:tgtEl>
                                        <p:attrNameLst>
                                          <p:attrName>style.visibility</p:attrName>
                                        </p:attrNameLst>
                                      </p:cBhvr>
                                      <p:to>
                                        <p:strVal val="visible"/>
                                      </p:to>
                                    </p:set>
                                    <p:animEffect transition="in" filter="wipe(left)">
                                      <p:cBhvr>
                                        <p:cTn id="12" dur="75"/>
                                        <p:tgtEl>
                                          <p:spTgt spid="160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0773"/>
                                        </p:tgtEl>
                                        <p:attrNameLst>
                                          <p:attrName>style.visibility</p:attrName>
                                        </p:attrNameLst>
                                      </p:cBhvr>
                                      <p:to>
                                        <p:strVal val="visible"/>
                                      </p:to>
                                    </p:set>
                                    <p:animEffect transition="in" filter="blinds(vertical)">
                                      <p:cBhvr>
                                        <p:cTn id="17" dur="500"/>
                                        <p:tgtEl>
                                          <p:spTgt spid="160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0774"/>
                                        </p:tgtEl>
                                        <p:attrNameLst>
                                          <p:attrName>style.visibility</p:attrName>
                                        </p:attrNameLst>
                                      </p:cBhvr>
                                      <p:to>
                                        <p:strVal val="visible"/>
                                      </p:to>
                                    </p:set>
                                    <p:animEffect transition="in" filter="blinds(vertical)">
                                      <p:cBhvr>
                                        <p:cTn id="22" dur="5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160772" grpId="0" autoUpdateAnimBg="0"/>
      <p:bldP spid="160773" grpId="0" autoUpdateAnimBg="0"/>
      <p:bldP spid="16077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444500" y="1633538"/>
            <a:ext cx="83534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FF0000"/>
                </a:solidFill>
                <a:latin typeface="Times New Roman" pitchFamily="18" charset="0"/>
              </a:rPr>
              <a:t> c</a:t>
            </a:r>
            <a:r>
              <a:rPr kumimoji="1" lang="zh-CN" altLang="en-US" sz="2800" b="1">
                <a:solidFill>
                  <a:srgbClr val="FF0000"/>
                </a:solidFill>
                <a:latin typeface="Times New Roman" pitchFamily="18" charset="0"/>
              </a:rPr>
              <a:t>．程序对于精心选择的、典型、苛刻且带有刁难性的几组输入数据能够得出满足要求的结果；</a:t>
            </a:r>
            <a:endParaRPr kumimoji="1" lang="zh-CN" altLang="en-US" sz="2800">
              <a:latin typeface="Times New Roman" pitchFamily="18" charset="0"/>
            </a:endParaRPr>
          </a:p>
        </p:txBody>
      </p:sp>
      <p:sp>
        <p:nvSpPr>
          <p:cNvPr id="161795" name="Text Box 3"/>
          <p:cNvSpPr txBox="1">
            <a:spLocks noChangeArrowheads="1"/>
          </p:cNvSpPr>
          <p:nvPr/>
        </p:nvSpPr>
        <p:spPr bwMode="auto">
          <a:xfrm>
            <a:off x="582613" y="4441825"/>
            <a:ext cx="78549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800">
                <a:solidFill>
                  <a:srgbClr val="000000"/>
                </a:solidFill>
                <a:latin typeface="Times New Roman" pitchFamily="18" charset="0"/>
              </a:rPr>
              <a:t>通常以</a:t>
            </a:r>
            <a:r>
              <a:rPr kumimoji="1" lang="zh-CN" altLang="en-US" sz="2800">
                <a:solidFill>
                  <a:srgbClr val="FF3300"/>
                </a:solidFill>
                <a:latin typeface="Times New Roman" pitchFamily="18" charset="0"/>
              </a:rPr>
              <a:t>第</a:t>
            </a:r>
            <a:r>
              <a:rPr kumimoji="1" lang="zh-CN" altLang="en-US" sz="2800" b="1">
                <a:solidFill>
                  <a:srgbClr val="FF3300"/>
                </a:solidFill>
                <a:latin typeface="Times New Roman" pitchFamily="18" charset="0"/>
              </a:rPr>
              <a:t> </a:t>
            </a:r>
            <a:r>
              <a:rPr kumimoji="1" lang="en-US" altLang="zh-CN" sz="2800" b="1">
                <a:solidFill>
                  <a:srgbClr val="FF3300"/>
                </a:solidFill>
                <a:latin typeface="Times New Roman" pitchFamily="18" charset="0"/>
              </a:rPr>
              <a:t>c </a:t>
            </a:r>
            <a:r>
              <a:rPr kumimoji="1" lang="zh-CN" altLang="en-US" sz="2800">
                <a:solidFill>
                  <a:srgbClr val="FF3300"/>
                </a:solidFill>
                <a:latin typeface="Times New Roman" pitchFamily="18" charset="0"/>
              </a:rPr>
              <a:t>层</a:t>
            </a:r>
            <a:r>
              <a:rPr kumimoji="1" lang="zh-CN" altLang="en-US" sz="2800">
                <a:solidFill>
                  <a:srgbClr val="000000"/>
                </a:solidFill>
                <a:latin typeface="Times New Roman" pitchFamily="18" charset="0"/>
              </a:rPr>
              <a:t>含义的正确性作为衡量一个算法是否合格的标准。</a:t>
            </a:r>
          </a:p>
        </p:txBody>
      </p:sp>
      <p:sp>
        <p:nvSpPr>
          <p:cNvPr id="161796" name="Text Box 4"/>
          <p:cNvSpPr txBox="1">
            <a:spLocks noChangeArrowheads="1"/>
          </p:cNvSpPr>
          <p:nvPr/>
        </p:nvSpPr>
        <p:spPr bwMode="auto">
          <a:xfrm>
            <a:off x="519113" y="3081338"/>
            <a:ext cx="80946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rPr>
              <a:t> </a:t>
            </a:r>
            <a:r>
              <a:rPr kumimoji="1" lang="en-US" altLang="zh-CN" sz="2800">
                <a:solidFill>
                  <a:srgbClr val="000000"/>
                </a:solidFill>
                <a:latin typeface="Times New Roman" pitchFamily="18" charset="0"/>
              </a:rPr>
              <a:t>d</a:t>
            </a:r>
            <a:r>
              <a:rPr kumimoji="1" lang="zh-CN" altLang="en-US" sz="2800">
                <a:solidFill>
                  <a:srgbClr val="000000"/>
                </a:solidFill>
                <a:latin typeface="Times New Roman" pitchFamily="18" charset="0"/>
              </a:rPr>
              <a:t>．程序对于一切合法的输入数据都能得出满足要求的结果。</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vertical)">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blinds(vertical)">
                                      <p:cBhvr>
                                        <p:cTn id="12" dur="500"/>
                                        <p:tgtEl>
                                          <p:spTgt spid="161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1795"/>
                                        </p:tgtEl>
                                        <p:attrNameLst>
                                          <p:attrName>style.visibility</p:attrName>
                                        </p:attrNameLst>
                                      </p:cBhvr>
                                      <p:to>
                                        <p:strVal val="visible"/>
                                      </p:to>
                                    </p:set>
                                    <p:animEffect transition="in" filter="wipe(left)">
                                      <p:cBhvr>
                                        <p:cTn id="17" dur="75"/>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441325" y="1565275"/>
            <a:ext cx="6400800" cy="1158875"/>
          </a:xfrm>
          <a:prstGeom prst="rect">
            <a:avLst/>
          </a:prstGeom>
          <a:noFill/>
          <a:ln>
            <a:noFill/>
          </a:ln>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r>
              <a:rPr lang="zh-CN" altLang="en-US" sz="6600" b="1">
                <a:solidFill>
                  <a:srgbClr val="6600CC"/>
                </a:solidFill>
                <a:effectLst>
                  <a:outerShdw blurRad="38100" dist="38100" dir="2700000" algn="tl">
                    <a:srgbClr val="C0C0C0"/>
                  </a:outerShdw>
                </a:effectLst>
                <a:latin typeface="Verdana" pitchFamily="34" charset="0"/>
                <a:ea typeface="华文彩云" pitchFamily="2" charset="-122"/>
              </a:rPr>
              <a:t>第一章 绪论</a:t>
            </a:r>
          </a:p>
        </p:txBody>
      </p:sp>
      <p:pic>
        <p:nvPicPr>
          <p:cNvPr id="115717" name="Picture 5" descr="20033291838464143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997200"/>
            <a:ext cx="7466012" cy="269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476250" y="19685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latin typeface="宋体" pitchFamily="2" charset="-122"/>
              </a:rPr>
              <a:t>2. </a:t>
            </a:r>
            <a:r>
              <a:rPr kumimoji="1" lang="zh-CN" altLang="en-US" sz="3200" b="1">
                <a:solidFill>
                  <a:schemeClr val="bg1"/>
                </a:solidFill>
                <a:latin typeface="宋体" pitchFamily="2" charset="-122"/>
              </a:rPr>
              <a:t>可读性</a:t>
            </a:r>
          </a:p>
        </p:txBody>
      </p:sp>
      <p:sp>
        <p:nvSpPr>
          <p:cNvPr id="162819" name="Text Box 3"/>
          <p:cNvSpPr txBox="1">
            <a:spLocks noChangeArrowheads="1"/>
          </p:cNvSpPr>
          <p:nvPr/>
        </p:nvSpPr>
        <p:spPr bwMode="auto">
          <a:xfrm>
            <a:off x="339725" y="1993900"/>
            <a:ext cx="8231188"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a:latin typeface="Times New Roman" pitchFamily="18" charset="0"/>
              </a:rPr>
              <a:t>       </a:t>
            </a:r>
            <a:r>
              <a:rPr kumimoji="1" lang="zh-CN" altLang="en-US" sz="2800">
                <a:solidFill>
                  <a:srgbClr val="000000"/>
                </a:solidFill>
                <a:latin typeface="Times New Roman" pitchFamily="18" charset="0"/>
              </a:rPr>
              <a:t>算法主要是为了人的</a:t>
            </a:r>
            <a:r>
              <a:rPr kumimoji="1" lang="zh-CN" altLang="en-US" sz="2800" b="1">
                <a:solidFill>
                  <a:srgbClr val="6600CC"/>
                </a:solidFill>
                <a:latin typeface="Times New Roman" pitchFamily="18" charset="0"/>
              </a:rPr>
              <a:t>阅读与交流</a:t>
            </a:r>
            <a:r>
              <a:rPr kumimoji="1" lang="zh-CN" altLang="en-US" sz="2800">
                <a:solidFill>
                  <a:srgbClr val="000000"/>
                </a:solidFill>
                <a:latin typeface="Times New Roman" pitchFamily="18" charset="0"/>
              </a:rPr>
              <a:t>，其次才是为计算机执行。因此，算法应该易于人的理解；另一方面，晦涩难读的程序极易隐藏较多错误而难以调试。</a:t>
            </a:r>
          </a:p>
          <a:p>
            <a:endParaRPr kumimoji="1" lang="en-US" altLang="zh-CN" sz="2800">
              <a:solidFill>
                <a:srgbClr val="000000"/>
              </a:solidFill>
              <a:latin typeface="Times New Roman"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2819"/>
                                        </p:tgtEl>
                                        <p:attrNameLst>
                                          <p:attrName>style.visibility</p:attrName>
                                        </p:attrNameLst>
                                      </p:cBhvr>
                                      <p:to>
                                        <p:strVal val="visible"/>
                                      </p:to>
                                    </p:set>
                                    <p:animEffect transition="in" filter="wipe(left)">
                                      <p:cBhvr>
                                        <p:cTn id="7" dur="75"/>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387350" y="241300"/>
            <a:ext cx="2384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宋体" pitchFamily="2" charset="-122"/>
              </a:rPr>
              <a:t>3</a:t>
            </a:r>
            <a:r>
              <a:rPr kumimoji="1" lang="zh-CN" altLang="en-US" sz="3200" b="1">
                <a:solidFill>
                  <a:schemeClr val="bg1"/>
                </a:solidFill>
                <a:latin typeface="宋体" pitchFamily="2" charset="-122"/>
              </a:rPr>
              <a:t>．健壮性</a:t>
            </a:r>
          </a:p>
        </p:txBody>
      </p:sp>
      <p:sp>
        <p:nvSpPr>
          <p:cNvPr id="163843" name="Text Box 3"/>
          <p:cNvSpPr txBox="1">
            <a:spLocks noChangeArrowheads="1"/>
          </p:cNvSpPr>
          <p:nvPr/>
        </p:nvSpPr>
        <p:spPr bwMode="auto">
          <a:xfrm>
            <a:off x="346075" y="1787525"/>
            <a:ext cx="830580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4000">
                <a:latin typeface="楷体_GB2312" pitchFamily="49" charset="-122"/>
                <a:ea typeface="楷体_GB2312" pitchFamily="49" charset="-122"/>
              </a:rPr>
              <a:t>   </a:t>
            </a:r>
            <a:r>
              <a:rPr kumimoji="1" lang="zh-CN" altLang="en-US" sz="2800">
                <a:solidFill>
                  <a:srgbClr val="000000"/>
                </a:solidFill>
                <a:latin typeface="Times New Roman" pitchFamily="18" charset="0"/>
              </a:rPr>
              <a:t>当输入的数据</a:t>
            </a:r>
            <a:r>
              <a:rPr kumimoji="1" lang="zh-CN" altLang="en-US" sz="2800" b="1">
                <a:solidFill>
                  <a:srgbClr val="6600CC"/>
                </a:solidFill>
                <a:latin typeface="楷体_GB2312" pitchFamily="49" charset="-122"/>
              </a:rPr>
              <a:t>非法</a:t>
            </a:r>
            <a:r>
              <a:rPr kumimoji="1" lang="zh-CN" altLang="en-US" sz="2800">
                <a:solidFill>
                  <a:srgbClr val="000000"/>
                </a:solidFill>
                <a:latin typeface="Times New Roman" pitchFamily="18" charset="0"/>
              </a:rPr>
              <a:t>时，算法应当恰当地作出反应或</a:t>
            </a:r>
            <a:r>
              <a:rPr kumimoji="1" lang="zh-CN" altLang="en-US" sz="2800" b="1">
                <a:solidFill>
                  <a:srgbClr val="6600CC"/>
                </a:solidFill>
                <a:latin typeface="楷体_GB2312" pitchFamily="49" charset="-122"/>
              </a:rPr>
              <a:t>进行相应处理</a:t>
            </a:r>
            <a:r>
              <a:rPr kumimoji="1" lang="zh-CN" altLang="en-US" sz="2800">
                <a:solidFill>
                  <a:srgbClr val="000000"/>
                </a:solidFill>
                <a:latin typeface="Times New Roman" pitchFamily="18" charset="0"/>
              </a:rPr>
              <a:t>，而不是产生莫名奇妙的输出结果。并且，</a:t>
            </a:r>
            <a:r>
              <a:rPr kumimoji="1" lang="zh-CN" altLang="en-US" sz="2800" b="1">
                <a:solidFill>
                  <a:srgbClr val="6600CC"/>
                </a:solidFill>
                <a:latin typeface="楷体_GB2312" pitchFamily="49" charset="-122"/>
              </a:rPr>
              <a:t>处理出错的方法</a:t>
            </a:r>
            <a:r>
              <a:rPr kumimoji="1" lang="zh-CN" altLang="en-US" sz="2800">
                <a:solidFill>
                  <a:srgbClr val="000000"/>
                </a:solidFill>
                <a:latin typeface="Times New Roman" pitchFamily="18" charset="0"/>
              </a:rPr>
              <a:t>不应是中断程序的执行，而应是</a:t>
            </a:r>
            <a:r>
              <a:rPr kumimoji="1" lang="zh-CN" altLang="en-US" sz="2800" b="1">
                <a:solidFill>
                  <a:srgbClr val="6600CC"/>
                </a:solidFill>
                <a:latin typeface="楷体_GB2312" pitchFamily="49" charset="-122"/>
              </a:rPr>
              <a:t>返回一个表示错误或错误性质的值</a:t>
            </a:r>
            <a:r>
              <a:rPr kumimoji="1" lang="zh-CN" altLang="en-US" sz="2800">
                <a:solidFill>
                  <a:srgbClr val="000000"/>
                </a:solidFill>
                <a:latin typeface="Times New Roman" pitchFamily="18" charset="0"/>
              </a:rPr>
              <a:t>，以便在更高的抽象层次上进行处理。</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3843"/>
                                        </p:tgtEl>
                                        <p:attrNameLst>
                                          <p:attrName>style.visibility</p:attrName>
                                        </p:attrNameLst>
                                      </p:cBhvr>
                                      <p:to>
                                        <p:strVal val="visible"/>
                                      </p:to>
                                    </p:set>
                                    <p:animEffect transition="in" filter="wipe(left)">
                                      <p:cBhvr>
                                        <p:cTn id="7" dur="75"/>
                                        <p:tgtEl>
                                          <p:spTgt spid="16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93688" y="23177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宋体" pitchFamily="2" charset="-122"/>
              </a:rPr>
              <a:t>4</a:t>
            </a:r>
            <a:r>
              <a:rPr kumimoji="1" lang="zh-CN" altLang="en-US" sz="3200" b="1">
                <a:solidFill>
                  <a:schemeClr val="bg1"/>
                </a:solidFill>
                <a:latin typeface="宋体" pitchFamily="2" charset="-122"/>
              </a:rPr>
              <a:t>．高效率与低存储量需求</a:t>
            </a:r>
          </a:p>
        </p:txBody>
      </p:sp>
      <p:sp>
        <p:nvSpPr>
          <p:cNvPr id="164867" name="Text Box 3"/>
          <p:cNvSpPr txBox="1">
            <a:spLocks noChangeArrowheads="1"/>
          </p:cNvSpPr>
          <p:nvPr/>
        </p:nvSpPr>
        <p:spPr bwMode="auto">
          <a:xfrm>
            <a:off x="341313" y="2281238"/>
            <a:ext cx="7859712"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kumimoji="1" lang="en-US" altLang="zh-CN" sz="4000">
                <a:latin typeface="楷体_GB2312" pitchFamily="49" charset="-122"/>
                <a:ea typeface="楷体_GB2312" pitchFamily="49" charset="-122"/>
              </a:rPr>
              <a:t>   </a:t>
            </a:r>
            <a:r>
              <a:rPr kumimoji="1" lang="zh-CN" altLang="en-US" sz="2800">
                <a:solidFill>
                  <a:srgbClr val="000000"/>
                </a:solidFill>
                <a:latin typeface="Times New Roman" pitchFamily="18" charset="0"/>
              </a:rPr>
              <a:t>通常，效率指的是</a:t>
            </a:r>
            <a:r>
              <a:rPr kumimoji="1" lang="zh-CN" altLang="en-US" sz="2800">
                <a:solidFill>
                  <a:srgbClr val="FF0000"/>
                </a:solidFill>
                <a:latin typeface="楷体_GB2312" pitchFamily="49" charset="-122"/>
              </a:rPr>
              <a:t>算法执行时间</a:t>
            </a:r>
            <a:r>
              <a:rPr kumimoji="1" lang="en-US" altLang="zh-CN" sz="2800">
                <a:solidFill>
                  <a:srgbClr val="000000"/>
                </a:solidFill>
                <a:latin typeface="楷体_GB2312" pitchFamily="49" charset="-122"/>
              </a:rPr>
              <a:t>(</a:t>
            </a:r>
            <a:r>
              <a:rPr lang="en-US" altLang="zh-TW" sz="2400">
                <a:solidFill>
                  <a:srgbClr val="000000"/>
                </a:solidFill>
                <a:latin typeface="Times New Roman" pitchFamily="18" charset="0"/>
              </a:rPr>
              <a:t>time complexity</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时间复杂度</a:t>
            </a:r>
            <a:r>
              <a:rPr lang="en-US" altLang="zh-CN" sz="2400">
                <a:solidFill>
                  <a:srgbClr val="000000"/>
                </a:solidFill>
                <a:latin typeface="Times New Roman" pitchFamily="18" charset="0"/>
              </a:rPr>
              <a:t>) </a:t>
            </a:r>
            <a:r>
              <a:rPr kumimoji="1" lang="zh-CN" altLang="en-US" sz="2800">
                <a:solidFill>
                  <a:srgbClr val="000000"/>
                </a:solidFill>
                <a:latin typeface="Times New Roman" pitchFamily="18" charset="0"/>
              </a:rPr>
              <a:t>；存储量指的是算法执行过程中</a:t>
            </a:r>
            <a:r>
              <a:rPr kumimoji="1" lang="zh-CN" altLang="en-US" sz="2800">
                <a:solidFill>
                  <a:srgbClr val="FF0000"/>
                </a:solidFill>
                <a:latin typeface="楷体_GB2312" pitchFamily="49" charset="-122"/>
              </a:rPr>
              <a:t>所需的最大存储空间</a:t>
            </a:r>
            <a:r>
              <a:rPr lang="en-US" altLang="zh-CN" sz="2400">
                <a:solidFill>
                  <a:srgbClr val="000000"/>
                </a:solidFill>
                <a:latin typeface="Times New Roman" pitchFamily="18" charset="0"/>
              </a:rPr>
              <a:t>(</a:t>
            </a:r>
            <a:r>
              <a:rPr lang="en-US" altLang="zh-TW" sz="2400">
                <a:solidFill>
                  <a:srgbClr val="000000"/>
                </a:solidFill>
                <a:latin typeface="Times New Roman" pitchFamily="18" charset="0"/>
              </a:rPr>
              <a:t>space complexity</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空间复杂度</a:t>
            </a:r>
            <a:r>
              <a:rPr lang="en-US" altLang="zh-CN" sz="2400">
                <a:solidFill>
                  <a:srgbClr val="000000"/>
                </a:solidFill>
                <a:latin typeface="Times New Roman" pitchFamily="18" charset="0"/>
              </a:rPr>
              <a:t>)</a:t>
            </a:r>
            <a:r>
              <a:rPr kumimoji="1" lang="zh-CN" altLang="en-US" sz="2800">
                <a:solidFill>
                  <a:srgbClr val="000000"/>
                </a:solidFill>
                <a:latin typeface="Times New Roman" pitchFamily="18" charset="0"/>
              </a:rPr>
              <a:t>。两者都与问题的规模有关。</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4867"/>
                                        </p:tgtEl>
                                        <p:attrNameLst>
                                          <p:attrName>style.visibility</p:attrName>
                                        </p:attrNameLst>
                                      </p:cBhvr>
                                      <p:to>
                                        <p:strVal val="visible"/>
                                      </p:to>
                                    </p:set>
                                    <p:animEffect transition="in" filter="wipe(left)">
                                      <p:cBhvr>
                                        <p:cTn id="7" dur="75"/>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746125" y="2193925"/>
            <a:ext cx="6437313" cy="410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solidFill>
                  <a:srgbClr val="000000"/>
                </a:solidFill>
              </a:rPr>
              <a:t>//   Precondition:  x  &gt;=  0.</a:t>
            </a:r>
          </a:p>
          <a:p>
            <a:pPr eaLnBrk="0" hangingPunct="0"/>
            <a:r>
              <a:rPr lang="en-US" altLang="zh-CN" sz="2400" b="1">
                <a:solidFill>
                  <a:srgbClr val="000000"/>
                </a:solidFill>
              </a:rPr>
              <a:t>//   Postcondition:  The square root of x has</a:t>
            </a:r>
          </a:p>
          <a:p>
            <a:pPr eaLnBrk="0" hangingPunct="0"/>
            <a:r>
              <a:rPr lang="en-US" altLang="zh-CN" sz="2400" b="1">
                <a:solidFill>
                  <a:srgbClr val="000000"/>
                </a:solidFill>
              </a:rPr>
              <a:t>//   been written to the standard output.</a:t>
            </a:r>
          </a:p>
          <a:p>
            <a:pPr eaLnBrk="0" hangingPunct="0"/>
            <a:r>
              <a:rPr lang="en-US" altLang="zh-CN" sz="2400"/>
              <a:t>void writeSqrt( double x)</a:t>
            </a:r>
          </a:p>
          <a:p>
            <a:pPr eaLnBrk="0" hangingPunct="0"/>
            <a:endParaRPr lang="en-US" altLang="zh-CN" sz="2400">
              <a:solidFill>
                <a:schemeClr val="accent2"/>
              </a:solidFill>
            </a:endParaRPr>
          </a:p>
          <a:p>
            <a:pPr eaLnBrk="0" hangingPunct="0"/>
            <a:endParaRPr lang="en-US" altLang="zh-CN" sz="2400">
              <a:solidFill>
                <a:schemeClr val="bg2"/>
              </a:solidFill>
            </a:endParaRPr>
          </a:p>
          <a:p>
            <a:pPr eaLnBrk="0" hangingPunct="0"/>
            <a:r>
              <a:rPr lang="en-US" altLang="zh-CN" sz="7200">
                <a:solidFill>
                  <a:schemeClr val="bg2"/>
                </a:solidFill>
              </a:rPr>
              <a:t> </a:t>
            </a:r>
            <a:r>
              <a:rPr lang="en-US" altLang="zh-CN" sz="7200"/>
              <a:t>...</a:t>
            </a:r>
          </a:p>
          <a:p>
            <a:pPr eaLnBrk="0" hangingPunct="0"/>
            <a:endParaRPr lang="en-US" altLang="zh-CN" sz="2400">
              <a:solidFill>
                <a:schemeClr val="bg2"/>
              </a:solidFill>
            </a:endParaRPr>
          </a:p>
          <a:p>
            <a:pPr eaLnBrk="0" latinLnBrk="1" hangingPunct="0"/>
            <a:endParaRPr lang="en-US" altLang="zh-CN" sz="2400">
              <a:solidFill>
                <a:schemeClr val="bg2"/>
              </a:solidFill>
            </a:endParaRPr>
          </a:p>
        </p:txBody>
      </p:sp>
      <p:sp>
        <p:nvSpPr>
          <p:cNvPr id="219139" name="Rectangle 3"/>
          <p:cNvSpPr>
            <a:spLocks noGrp="1" noChangeArrowheads="1"/>
          </p:cNvSpPr>
          <p:nvPr>
            <p:ph type="title"/>
          </p:nvPr>
        </p:nvSpPr>
        <p:spPr>
          <a:xfrm>
            <a:off x="381000" y="152400"/>
            <a:ext cx="7391400" cy="363538"/>
          </a:xfrm>
        </p:spPr>
        <p:txBody>
          <a:bodyPr/>
          <a:lstStyle/>
          <a:p>
            <a:r>
              <a:rPr lang="en-US" altLang="zh-CN" sz="2800">
                <a:effectLst>
                  <a:outerShdw blurRad="38100" dist="38100" dir="2700000" algn="tl">
                    <a:srgbClr val="C0C0C0"/>
                  </a:outerShdw>
                </a:effectLst>
                <a:ea typeface="宋体" pitchFamily="2" charset="-122"/>
              </a:rPr>
              <a:t>Example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linds(horizontal)">
                                      <p:cBhvr>
                                        <p:cTn id="7"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81000" y="152400"/>
            <a:ext cx="7391400" cy="363538"/>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800">
                <a:effectLst>
                  <a:outerShdw blurRad="38100" dist="38100" dir="2700000" algn="tl">
                    <a:srgbClr val="C0C0C0"/>
                  </a:outerShdw>
                </a:effectLst>
                <a:ea typeface="宋体" pitchFamily="2" charset="-122"/>
              </a:rPr>
              <a:t>Example</a:t>
            </a:r>
          </a:p>
        </p:txBody>
      </p:sp>
      <p:sp>
        <p:nvSpPr>
          <p:cNvPr id="221187" name="Rectangle 3"/>
          <p:cNvSpPr>
            <a:spLocks noChangeArrowheads="1"/>
          </p:cNvSpPr>
          <p:nvPr/>
        </p:nvSpPr>
        <p:spPr bwMode="auto">
          <a:xfrm>
            <a:off x="746125" y="2193925"/>
            <a:ext cx="6437313" cy="410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a:solidFill>
                  <a:srgbClr val="000000"/>
                </a:solidFill>
              </a:rPr>
              <a:t>//   </a:t>
            </a:r>
            <a:r>
              <a:rPr lang="en-US" altLang="zh-CN" sz="2400" b="1">
                <a:solidFill>
                  <a:srgbClr val="000000"/>
                </a:solidFill>
              </a:rPr>
              <a:t>Precondition:  x  &gt;=  0.</a:t>
            </a:r>
            <a:endParaRPr lang="en-US" altLang="zh-CN" sz="2400">
              <a:solidFill>
                <a:srgbClr val="000000"/>
              </a:solidFill>
            </a:endParaRPr>
          </a:p>
          <a:p>
            <a:pPr eaLnBrk="0" hangingPunct="0"/>
            <a:r>
              <a:rPr lang="en-US" altLang="zh-CN" sz="2400">
                <a:solidFill>
                  <a:srgbClr val="000000"/>
                </a:solidFill>
              </a:rPr>
              <a:t>//   </a:t>
            </a:r>
            <a:r>
              <a:rPr lang="en-US" altLang="zh-CN" sz="2400" b="1">
                <a:solidFill>
                  <a:srgbClr val="000000"/>
                </a:solidFill>
              </a:rPr>
              <a:t>Postcondition:  The square root of x has</a:t>
            </a:r>
          </a:p>
          <a:p>
            <a:pPr eaLnBrk="0" hangingPunct="0"/>
            <a:r>
              <a:rPr lang="en-US" altLang="zh-CN" sz="2400">
                <a:solidFill>
                  <a:srgbClr val="000000"/>
                </a:solidFill>
              </a:rPr>
              <a:t>//   </a:t>
            </a:r>
            <a:r>
              <a:rPr lang="en-US" altLang="zh-CN" sz="2400" b="1">
                <a:solidFill>
                  <a:srgbClr val="000000"/>
                </a:solidFill>
              </a:rPr>
              <a:t>been written to the standard output.</a:t>
            </a:r>
          </a:p>
          <a:p>
            <a:pPr eaLnBrk="0" hangingPunct="0"/>
            <a:r>
              <a:rPr lang="en-US" altLang="zh-CN" sz="2400"/>
              <a:t>void writeSqrt( double x)</a:t>
            </a:r>
          </a:p>
          <a:p>
            <a:pPr eaLnBrk="0" hangingPunct="0"/>
            <a:endParaRPr lang="en-US" altLang="zh-CN" sz="2400">
              <a:solidFill>
                <a:schemeClr val="accent2"/>
              </a:solidFill>
            </a:endParaRPr>
          </a:p>
          <a:p>
            <a:pPr eaLnBrk="0" hangingPunct="0"/>
            <a:endParaRPr lang="en-US" altLang="zh-CN" sz="2400">
              <a:solidFill>
                <a:schemeClr val="bg2"/>
              </a:solidFill>
            </a:endParaRPr>
          </a:p>
          <a:p>
            <a:pPr eaLnBrk="0" hangingPunct="0"/>
            <a:r>
              <a:rPr lang="en-US" altLang="zh-CN" sz="7200"/>
              <a:t> ...</a:t>
            </a:r>
          </a:p>
          <a:p>
            <a:pPr eaLnBrk="0" hangingPunct="0"/>
            <a:endParaRPr lang="en-US" altLang="zh-CN" sz="2400">
              <a:solidFill>
                <a:schemeClr val="bg2"/>
              </a:solidFill>
            </a:endParaRPr>
          </a:p>
          <a:p>
            <a:pPr eaLnBrk="0" hangingPunct="0"/>
            <a:r>
              <a:rPr lang="en-US" altLang="zh-CN" sz="2400">
                <a:solidFill>
                  <a:schemeClr val="bg2"/>
                </a:solidFill>
              </a:rPr>
              <a:t>}</a:t>
            </a:r>
          </a:p>
        </p:txBody>
      </p:sp>
      <p:sp>
        <p:nvSpPr>
          <p:cNvPr id="221188" name="AutoShape 4"/>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221189" name="Rectangle 5"/>
          <p:cNvSpPr>
            <a:spLocks noGrp="1" noChangeArrowheads="1"/>
          </p:cNvSpPr>
          <p:nvPr>
            <p:ph type="body" idx="1"/>
          </p:nvPr>
        </p:nvSpPr>
        <p:spPr>
          <a:xfrm>
            <a:off x="609600" y="4343400"/>
            <a:ext cx="4648200" cy="1752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sz="2000">
                <a:ea typeface="宋体" pitchFamily="2" charset="-122"/>
              </a:rPr>
              <a:t>The precondition and postcondition appear as comments in your program.</a:t>
            </a:r>
          </a:p>
          <a:p>
            <a:r>
              <a:rPr lang="en-US" altLang="zh-CN" sz="2000">
                <a:ea typeface="宋体" pitchFamily="2" charset="-122"/>
              </a:rPr>
              <a:t>They are usually placed before the method’s implementation.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blinds(horizontal)">
                                      <p:cBhvr>
                                        <p:cTn id="7" dur="500"/>
                                        <p:tgtEl>
                                          <p:spTgt spid="221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188"/>
                                        </p:tgtEl>
                                        <p:attrNameLst>
                                          <p:attrName>style.visibility</p:attrName>
                                        </p:attrNameLst>
                                      </p:cBhvr>
                                      <p:to>
                                        <p:strVal val="visible"/>
                                      </p:to>
                                    </p:set>
                                    <p:animEffect transition="in" filter="blinds(horizontal)">
                                      <p:cBhvr>
                                        <p:cTn id="12" dur="500"/>
                                        <p:tgtEl>
                                          <p:spTgt spid="22118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21189">
                                            <p:txEl>
                                              <p:pRg st="0" end="0"/>
                                            </p:txEl>
                                          </p:spTgt>
                                        </p:tgtEl>
                                        <p:attrNameLst>
                                          <p:attrName>style.visibility</p:attrName>
                                        </p:attrNameLst>
                                      </p:cBhvr>
                                      <p:to>
                                        <p:strVal val="visible"/>
                                      </p:to>
                                    </p:set>
                                    <p:animEffect transition="in" filter="blinds(horizontal)">
                                      <p:cBhvr>
                                        <p:cTn id="16" dur="500"/>
                                        <p:tgtEl>
                                          <p:spTgt spid="221189">
                                            <p:txEl>
                                              <p:pRg st="0" end="0"/>
                                            </p:txEl>
                                          </p:spTgt>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21189">
                                            <p:txEl>
                                              <p:pRg st="1" end="1"/>
                                            </p:txEl>
                                          </p:spTgt>
                                        </p:tgtEl>
                                        <p:attrNameLst>
                                          <p:attrName>style.visibility</p:attrName>
                                        </p:attrNameLst>
                                      </p:cBhvr>
                                      <p:to>
                                        <p:strVal val="visible"/>
                                      </p:to>
                                    </p:set>
                                    <p:animEffect transition="in" filter="blinds(horizontal)">
                                      <p:cBhvr>
                                        <p:cTn id="20" dur="500"/>
                                        <p:tgtEl>
                                          <p:spTgt spid="2211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p:bldP spid="221188" grpId="0" animBg="1"/>
      <p:bldP spid="22118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800">
                <a:effectLst>
                  <a:outerShdw blurRad="38100" dist="38100" dir="2700000" algn="tl">
                    <a:srgbClr val="C0C0C0"/>
                  </a:outerShdw>
                </a:effectLst>
                <a:ea typeface="宋体" pitchFamily="2" charset="-122"/>
              </a:rPr>
              <a:t>Example</a:t>
            </a:r>
          </a:p>
        </p:txBody>
      </p:sp>
      <p:sp>
        <p:nvSpPr>
          <p:cNvPr id="223235" name="Rectangle 3"/>
          <p:cNvSpPr>
            <a:spLocks noChangeArrowheads="1"/>
          </p:cNvSpPr>
          <p:nvPr/>
        </p:nvSpPr>
        <p:spPr bwMode="auto">
          <a:xfrm>
            <a:off x="746125" y="2193925"/>
            <a:ext cx="6437313" cy="4471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solidFill>
                  <a:srgbClr val="000000"/>
                </a:solidFill>
              </a:rPr>
              <a:t>//   Precondition:  x  &gt;=  0.</a:t>
            </a:r>
          </a:p>
          <a:p>
            <a:pPr eaLnBrk="0" hangingPunct="0"/>
            <a:r>
              <a:rPr lang="en-US" altLang="zh-CN" sz="2400" b="1"/>
              <a:t>//   Postcondition:  The square root of x has</a:t>
            </a:r>
          </a:p>
          <a:p>
            <a:pPr eaLnBrk="0" hangingPunct="0"/>
            <a:r>
              <a:rPr lang="en-US" altLang="zh-CN" sz="2400" b="1"/>
              <a:t>//   been written to the standard output.</a:t>
            </a:r>
            <a:endParaRPr lang="en-US" altLang="zh-CN" sz="2400"/>
          </a:p>
          <a:p>
            <a:pPr eaLnBrk="0" hangingPunct="0"/>
            <a:r>
              <a:rPr lang="en-US" altLang="zh-CN" sz="2400"/>
              <a:t>void writeSqrt( double x)</a:t>
            </a:r>
          </a:p>
          <a:p>
            <a:pPr eaLnBrk="0" hangingPunct="0"/>
            <a:endParaRPr lang="en-US" altLang="zh-CN" sz="2400"/>
          </a:p>
          <a:p>
            <a:pPr eaLnBrk="0" hangingPunct="0"/>
            <a:endParaRPr lang="en-US" altLang="zh-CN" sz="2400"/>
          </a:p>
          <a:p>
            <a:pPr eaLnBrk="0" hangingPunct="0"/>
            <a:endParaRPr lang="en-US" altLang="zh-CN" sz="2400"/>
          </a:p>
          <a:p>
            <a:pPr eaLnBrk="0" hangingPunct="0"/>
            <a:endParaRPr lang="en-US" altLang="zh-CN" sz="2400"/>
          </a:p>
          <a:p>
            <a:pPr eaLnBrk="0" hangingPunct="0"/>
            <a:r>
              <a:rPr lang="en-US" altLang="zh-CN" sz="7200"/>
              <a:t> ...</a:t>
            </a:r>
          </a:p>
          <a:p>
            <a:pPr eaLnBrk="0" hangingPunct="0"/>
            <a:endParaRPr lang="en-US" altLang="zh-CN" sz="2400"/>
          </a:p>
        </p:txBody>
      </p:sp>
      <p:sp>
        <p:nvSpPr>
          <p:cNvPr id="223236" name="AutoShape 4"/>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223237" name="Rectangle 5"/>
          <p:cNvSpPr>
            <a:spLocks noGrp="1" noChangeArrowheads="1"/>
          </p:cNvSpPr>
          <p:nvPr>
            <p:ph type="body" idx="1"/>
          </p:nvPr>
        </p:nvSpPr>
        <p:spPr>
          <a:xfrm>
            <a:off x="457200" y="4252913"/>
            <a:ext cx="4921250" cy="223678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sz="2000">
                <a:ea typeface="宋体" pitchFamily="2" charset="-122"/>
              </a:rPr>
              <a:t>In this example, the precondition requires that</a:t>
            </a:r>
          </a:p>
          <a:p>
            <a:pPr>
              <a:buFont typeface="Wingdings" pitchFamily="2" charset="2"/>
              <a:buNone/>
            </a:pPr>
            <a:r>
              <a:rPr lang="en-US" altLang="zh-CN" sz="2000">
                <a:ea typeface="宋体" pitchFamily="2" charset="-122"/>
              </a:rPr>
              <a:t>            </a:t>
            </a:r>
            <a:r>
              <a:rPr lang="en-US" altLang="zh-CN" sz="2400">
                <a:solidFill>
                  <a:srgbClr val="000000"/>
                </a:solidFill>
                <a:latin typeface="Times New Roman" pitchFamily="18" charset="0"/>
                <a:ea typeface="宋体" pitchFamily="2" charset="-122"/>
              </a:rPr>
              <a:t>x  &gt;=  0</a:t>
            </a:r>
          </a:p>
          <a:p>
            <a:pPr>
              <a:buFont typeface="Wingdings" pitchFamily="2" charset="2"/>
              <a:buNone/>
            </a:pPr>
            <a:r>
              <a:rPr lang="en-US" altLang="zh-CN" sz="2000">
                <a:latin typeface="Arial" pitchFamily="34" charset="0"/>
                <a:ea typeface="宋体" pitchFamily="2" charset="-122"/>
              </a:rPr>
              <a:t>    </a:t>
            </a:r>
            <a:r>
              <a:rPr lang="en-US" altLang="zh-CN" sz="2000">
                <a:ea typeface="宋体" pitchFamily="2" charset="-122"/>
              </a:rPr>
              <a:t>be true whenever the method is called.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blinds(horizontal)">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blinds(horizontal)">
                                      <p:cBhvr>
                                        <p:cTn id="12" dur="500"/>
                                        <p:tgtEl>
                                          <p:spTgt spid="22323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23237">
                                            <p:txEl>
                                              <p:pRg st="0" end="0"/>
                                            </p:txEl>
                                          </p:spTgt>
                                        </p:tgtEl>
                                        <p:attrNameLst>
                                          <p:attrName>style.visibility</p:attrName>
                                        </p:attrNameLst>
                                      </p:cBhvr>
                                      <p:to>
                                        <p:strVal val="visible"/>
                                      </p:to>
                                    </p:set>
                                    <p:animEffect transition="in" filter="blinds(horizontal)">
                                      <p:cBhvr>
                                        <p:cTn id="16" dur="500"/>
                                        <p:tgtEl>
                                          <p:spTgt spid="223237">
                                            <p:txEl>
                                              <p:pRg st="0" end="0"/>
                                            </p:txEl>
                                          </p:spTgt>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23237">
                                            <p:txEl>
                                              <p:pRg st="1" end="1"/>
                                            </p:txEl>
                                          </p:spTgt>
                                        </p:tgtEl>
                                        <p:attrNameLst>
                                          <p:attrName>style.visibility</p:attrName>
                                        </p:attrNameLst>
                                      </p:cBhvr>
                                      <p:to>
                                        <p:strVal val="visible"/>
                                      </p:to>
                                    </p:set>
                                    <p:animEffect transition="in" filter="blinds(horizontal)">
                                      <p:cBhvr>
                                        <p:cTn id="20" dur="500"/>
                                        <p:tgtEl>
                                          <p:spTgt spid="223237">
                                            <p:txEl>
                                              <p:pRg st="1" end="1"/>
                                            </p:txEl>
                                          </p:spTgt>
                                        </p:tgtEl>
                                      </p:cBhvr>
                                    </p:animEffect>
                                  </p:childTnLst>
                                </p:cTn>
                              </p:par>
                            </p:childTnLst>
                          </p:cTn>
                        </p:par>
                        <p:par>
                          <p:cTn id="21" fill="hold" nodeType="after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223237">
                                            <p:txEl>
                                              <p:pRg st="2" end="2"/>
                                            </p:txEl>
                                          </p:spTgt>
                                        </p:tgtEl>
                                        <p:attrNameLst>
                                          <p:attrName>style.visibility</p:attrName>
                                        </p:attrNameLst>
                                      </p:cBhvr>
                                      <p:to>
                                        <p:strVal val="visible"/>
                                      </p:to>
                                    </p:set>
                                    <p:animEffect transition="in" filter="blinds(horizontal)">
                                      <p:cBhvr>
                                        <p:cTn id="24" dur="500"/>
                                        <p:tgtEl>
                                          <p:spTgt spid="2232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6" grpId="0" animBg="1"/>
      <p:bldP spid="22323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Example</a:t>
            </a:r>
          </a:p>
        </p:txBody>
      </p:sp>
      <p:sp>
        <p:nvSpPr>
          <p:cNvPr id="225285" name="Rectangle 5"/>
          <p:cNvSpPr>
            <a:spLocks noChangeArrowheads="1"/>
          </p:cNvSpPr>
          <p:nvPr/>
        </p:nvSpPr>
        <p:spPr bwMode="auto">
          <a:xfrm>
            <a:off x="365125" y="1903413"/>
            <a:ext cx="7086600"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3600" b="1">
                <a:solidFill>
                  <a:srgbClr val="339933"/>
                </a:solidFill>
                <a:effectLst>
                  <a:outerShdw blurRad="38100" dist="38100" dir="2700000" algn="tl">
                    <a:srgbClr val="C0C0C0"/>
                  </a:outerShdw>
                </a:effectLst>
                <a:latin typeface="Monotype Corsiva" pitchFamily="66" charset="0"/>
              </a:rPr>
              <a:t>Which of these method calls</a:t>
            </a:r>
          </a:p>
          <a:p>
            <a:pPr eaLnBrk="0" hangingPunct="0"/>
            <a:r>
              <a:rPr lang="en-US" altLang="zh-CN" sz="3600" b="1">
                <a:solidFill>
                  <a:srgbClr val="339933"/>
                </a:solidFill>
                <a:effectLst>
                  <a:outerShdw blurRad="38100" dist="38100" dir="2700000" algn="tl">
                    <a:srgbClr val="C0C0C0"/>
                  </a:outerShdw>
                </a:effectLst>
                <a:latin typeface="Monotype Corsiva" pitchFamily="66" charset="0"/>
              </a:rPr>
              <a:t>meet the precondition ?</a:t>
            </a:r>
          </a:p>
        </p:txBody>
      </p:sp>
      <p:sp>
        <p:nvSpPr>
          <p:cNvPr id="225288" name="Rectangle 8"/>
          <p:cNvSpPr>
            <a:spLocks noChangeArrowheads="1"/>
          </p:cNvSpPr>
          <p:nvPr/>
        </p:nvSpPr>
        <p:spPr bwMode="auto">
          <a:xfrm>
            <a:off x="1301750" y="3511550"/>
            <a:ext cx="2654300" cy="1282700"/>
          </a:xfrm>
          <a:prstGeom prst="rect">
            <a:avLst/>
          </a:prstGeom>
          <a:solidFill>
            <a:srgbClr val="FFCCCC"/>
          </a:solidFill>
          <a:ln w="12700">
            <a:solidFill>
              <a:srgbClr val="44004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89" name="Rectangle 9"/>
          <p:cNvSpPr>
            <a:spLocks noChangeArrowheads="1"/>
          </p:cNvSpPr>
          <p:nvPr/>
        </p:nvSpPr>
        <p:spPr bwMode="auto">
          <a:xfrm>
            <a:off x="1339850" y="3536950"/>
            <a:ext cx="6337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2400" b="1">
                <a:solidFill>
                  <a:srgbClr val="440044"/>
                </a:solidFill>
              </a:rPr>
              <a:t>writeSqrt( -10 );</a:t>
            </a:r>
          </a:p>
          <a:p>
            <a:pPr eaLnBrk="0" hangingPunct="0"/>
            <a:r>
              <a:rPr lang="en-US" altLang="zh-CN" sz="2400" b="1">
                <a:solidFill>
                  <a:srgbClr val="440044"/>
                </a:solidFill>
              </a:rPr>
              <a:t>writeSqrt( 0 );</a:t>
            </a:r>
          </a:p>
          <a:p>
            <a:pPr eaLnBrk="0" hangingPunct="0"/>
            <a:r>
              <a:rPr lang="en-US" altLang="zh-CN" sz="2400" b="1">
                <a:solidFill>
                  <a:srgbClr val="440044"/>
                </a:solidFill>
              </a:rPr>
              <a:t>writeSqrt( 5.6 );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Example</a:t>
            </a:r>
          </a:p>
        </p:txBody>
      </p:sp>
      <p:sp>
        <p:nvSpPr>
          <p:cNvPr id="227331" name="Rectangle 3"/>
          <p:cNvSpPr>
            <a:spLocks noChangeArrowheads="1"/>
          </p:cNvSpPr>
          <p:nvPr/>
        </p:nvSpPr>
        <p:spPr bwMode="auto">
          <a:xfrm>
            <a:off x="365125" y="1903413"/>
            <a:ext cx="5070475"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3600" b="1">
                <a:solidFill>
                  <a:srgbClr val="339933"/>
                </a:solidFill>
                <a:effectLst>
                  <a:outerShdw blurRad="38100" dist="38100" dir="2700000" algn="tl">
                    <a:srgbClr val="C0C0C0"/>
                  </a:outerShdw>
                </a:effectLst>
                <a:latin typeface="Monotype Corsiva" pitchFamily="66" charset="0"/>
              </a:rPr>
              <a:t>Which of these method calls</a:t>
            </a:r>
          </a:p>
          <a:p>
            <a:pPr eaLnBrk="0" hangingPunct="0"/>
            <a:r>
              <a:rPr lang="en-US" altLang="zh-CN" sz="3600" b="1">
                <a:solidFill>
                  <a:srgbClr val="339933"/>
                </a:solidFill>
                <a:effectLst>
                  <a:outerShdw blurRad="38100" dist="38100" dir="2700000" algn="tl">
                    <a:srgbClr val="C0C0C0"/>
                  </a:outerShdw>
                </a:effectLst>
                <a:latin typeface="Monotype Corsiva" pitchFamily="66" charset="0"/>
              </a:rPr>
              <a:t>meet the precondition ?</a:t>
            </a:r>
          </a:p>
        </p:txBody>
      </p:sp>
      <p:sp>
        <p:nvSpPr>
          <p:cNvPr id="227332" name="Rectangle 4"/>
          <p:cNvSpPr>
            <a:spLocks noChangeArrowheads="1"/>
          </p:cNvSpPr>
          <p:nvPr/>
        </p:nvSpPr>
        <p:spPr bwMode="auto">
          <a:xfrm>
            <a:off x="2498725" y="5013325"/>
            <a:ext cx="5643563"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a:effectLst>
                  <a:outerShdw blurRad="38100" dist="38100" dir="2700000" algn="tl">
                    <a:srgbClr val="C0C0C0"/>
                  </a:outerShdw>
                </a:effectLst>
                <a:latin typeface="Times New Roman" pitchFamily="18" charset="0"/>
              </a:rPr>
              <a:t>The second and third calls are fine, since</a:t>
            </a:r>
          </a:p>
          <a:p>
            <a:pPr eaLnBrk="0" hangingPunct="0"/>
            <a:r>
              <a:rPr lang="en-US" altLang="zh-CN" sz="2400">
                <a:effectLst>
                  <a:outerShdw blurRad="38100" dist="38100" dir="2700000" algn="tl">
                    <a:srgbClr val="C0C0C0"/>
                  </a:outerShdw>
                </a:effectLst>
                <a:latin typeface="Times New Roman" pitchFamily="18" charset="0"/>
              </a:rPr>
              <a:t>the argument is greater than or equal to zero.</a:t>
            </a:r>
          </a:p>
        </p:txBody>
      </p:sp>
      <p:sp>
        <p:nvSpPr>
          <p:cNvPr id="227337" name="Rectangle 9"/>
          <p:cNvSpPr>
            <a:spLocks noChangeArrowheads="1"/>
          </p:cNvSpPr>
          <p:nvPr/>
        </p:nvSpPr>
        <p:spPr bwMode="auto">
          <a:xfrm>
            <a:off x="1301750" y="3511550"/>
            <a:ext cx="2654300" cy="1282700"/>
          </a:xfrm>
          <a:prstGeom prst="rect">
            <a:avLst/>
          </a:prstGeom>
          <a:solidFill>
            <a:srgbClr val="FFCCCC"/>
          </a:solidFill>
          <a:ln w="12700">
            <a:solidFill>
              <a:srgbClr val="44004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8" name="Rectangle 10"/>
          <p:cNvSpPr>
            <a:spLocks noChangeArrowheads="1"/>
          </p:cNvSpPr>
          <p:nvPr/>
        </p:nvSpPr>
        <p:spPr bwMode="auto">
          <a:xfrm>
            <a:off x="1339850" y="3536950"/>
            <a:ext cx="6337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2400" b="1">
                <a:solidFill>
                  <a:srgbClr val="440044"/>
                </a:solidFill>
              </a:rPr>
              <a:t>writeSqrt( -10 );</a:t>
            </a:r>
          </a:p>
          <a:p>
            <a:pPr eaLnBrk="0" hangingPunct="0"/>
            <a:r>
              <a:rPr lang="en-US" altLang="zh-CN" sz="2400" b="1">
                <a:solidFill>
                  <a:srgbClr val="00FF00"/>
                </a:solidFill>
              </a:rPr>
              <a:t>writeSqrt( 0 );</a:t>
            </a:r>
          </a:p>
          <a:p>
            <a:pPr eaLnBrk="0" hangingPunct="0"/>
            <a:r>
              <a:rPr lang="en-US" altLang="zh-CN" sz="2400" b="1">
                <a:solidFill>
                  <a:srgbClr val="00FF00"/>
                </a:solidFill>
              </a:rPr>
              <a:t>writeSqrt( 5.6 );</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Example</a:t>
            </a:r>
          </a:p>
        </p:txBody>
      </p:sp>
      <p:sp>
        <p:nvSpPr>
          <p:cNvPr id="229379" name="Rectangle 3"/>
          <p:cNvSpPr>
            <a:spLocks noChangeArrowheads="1"/>
          </p:cNvSpPr>
          <p:nvPr/>
        </p:nvSpPr>
        <p:spPr bwMode="auto">
          <a:xfrm>
            <a:off x="365125" y="1903413"/>
            <a:ext cx="5070475"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3600" b="1">
                <a:solidFill>
                  <a:srgbClr val="339933"/>
                </a:solidFill>
                <a:effectLst>
                  <a:outerShdw blurRad="38100" dist="38100" dir="2700000" algn="tl">
                    <a:srgbClr val="C0C0C0"/>
                  </a:outerShdw>
                </a:effectLst>
                <a:latin typeface="Monotype Corsiva" pitchFamily="66" charset="0"/>
              </a:rPr>
              <a:t>Which of these method calls</a:t>
            </a:r>
          </a:p>
          <a:p>
            <a:pPr eaLnBrk="0" hangingPunct="0"/>
            <a:r>
              <a:rPr lang="en-US" altLang="zh-CN" sz="3600" b="1">
                <a:solidFill>
                  <a:srgbClr val="339933"/>
                </a:solidFill>
                <a:effectLst>
                  <a:outerShdw blurRad="38100" dist="38100" dir="2700000" algn="tl">
                    <a:srgbClr val="C0C0C0"/>
                  </a:outerShdw>
                </a:effectLst>
                <a:latin typeface="Monotype Corsiva" pitchFamily="66" charset="0"/>
              </a:rPr>
              <a:t>meet the precondition ?</a:t>
            </a:r>
          </a:p>
        </p:txBody>
      </p:sp>
      <p:sp>
        <p:nvSpPr>
          <p:cNvPr id="229380" name="Rectangle 4"/>
          <p:cNvSpPr>
            <a:spLocks noChangeArrowheads="1"/>
          </p:cNvSpPr>
          <p:nvPr/>
        </p:nvSpPr>
        <p:spPr bwMode="auto">
          <a:xfrm>
            <a:off x="2498725" y="5013325"/>
            <a:ext cx="5322888"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a:effectLst>
                  <a:outerShdw blurRad="38100" dist="38100" dir="2700000" algn="tl">
                    <a:srgbClr val="C0C0C0"/>
                  </a:outerShdw>
                </a:effectLst>
                <a:latin typeface="Times New Roman" pitchFamily="18" charset="0"/>
              </a:rPr>
              <a:t>But the first call violates the precondition,</a:t>
            </a:r>
          </a:p>
          <a:p>
            <a:pPr eaLnBrk="0" hangingPunct="0"/>
            <a:r>
              <a:rPr lang="en-US" altLang="zh-CN" sz="2400">
                <a:effectLst>
                  <a:outerShdw blurRad="38100" dist="38100" dir="2700000" algn="tl">
                    <a:srgbClr val="C0C0C0"/>
                  </a:outerShdw>
                </a:effectLst>
                <a:latin typeface="Times New Roman" pitchFamily="18" charset="0"/>
              </a:rPr>
              <a:t>since the argument is less than zero.</a:t>
            </a:r>
          </a:p>
        </p:txBody>
      </p:sp>
      <p:sp>
        <p:nvSpPr>
          <p:cNvPr id="229385" name="Rectangle 9"/>
          <p:cNvSpPr>
            <a:spLocks noChangeArrowheads="1"/>
          </p:cNvSpPr>
          <p:nvPr/>
        </p:nvSpPr>
        <p:spPr bwMode="auto">
          <a:xfrm>
            <a:off x="1301750" y="3511550"/>
            <a:ext cx="2654300" cy="1282700"/>
          </a:xfrm>
          <a:prstGeom prst="rect">
            <a:avLst/>
          </a:prstGeom>
          <a:solidFill>
            <a:srgbClr val="FFCCCC"/>
          </a:solidFill>
          <a:ln w="12700">
            <a:solidFill>
              <a:srgbClr val="44004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386" name="Rectangle 10"/>
          <p:cNvSpPr>
            <a:spLocks noChangeArrowheads="1"/>
          </p:cNvSpPr>
          <p:nvPr/>
        </p:nvSpPr>
        <p:spPr bwMode="auto">
          <a:xfrm>
            <a:off x="1339850" y="3536950"/>
            <a:ext cx="6337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2400" b="1">
                <a:solidFill>
                  <a:srgbClr val="790571"/>
                </a:solidFill>
              </a:rPr>
              <a:t>writeSqrt( -10 );</a:t>
            </a:r>
            <a:endParaRPr lang="en-US" altLang="zh-CN" sz="2400" b="1">
              <a:solidFill>
                <a:srgbClr val="440044"/>
              </a:solidFill>
            </a:endParaRPr>
          </a:p>
          <a:p>
            <a:pPr eaLnBrk="0" hangingPunct="0"/>
            <a:r>
              <a:rPr lang="en-US" altLang="zh-CN" sz="2400" b="1">
                <a:solidFill>
                  <a:srgbClr val="00FF00"/>
                </a:solidFill>
              </a:rPr>
              <a:t>writeSqrt( 0 );</a:t>
            </a:r>
          </a:p>
          <a:p>
            <a:pPr eaLnBrk="0" hangingPunct="0"/>
            <a:r>
              <a:rPr lang="en-US" altLang="zh-CN" sz="2400" b="1">
                <a:solidFill>
                  <a:srgbClr val="00FF00"/>
                </a:solidFill>
              </a:rPr>
              <a:t>writeSqrt( 5.6 );</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Example</a:t>
            </a:r>
          </a:p>
        </p:txBody>
      </p:sp>
      <p:sp>
        <p:nvSpPr>
          <p:cNvPr id="231427" name="Rectangle 3"/>
          <p:cNvSpPr>
            <a:spLocks noChangeArrowheads="1"/>
          </p:cNvSpPr>
          <p:nvPr/>
        </p:nvSpPr>
        <p:spPr bwMode="auto">
          <a:xfrm>
            <a:off x="746125" y="2193925"/>
            <a:ext cx="6437313" cy="4471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t>//   Precondition:  x  &gt;=  0.</a:t>
            </a:r>
          </a:p>
          <a:p>
            <a:pPr eaLnBrk="0" hangingPunct="0"/>
            <a:r>
              <a:rPr lang="en-US" altLang="zh-CN" sz="2400" b="1">
                <a:solidFill>
                  <a:srgbClr val="000000"/>
                </a:solidFill>
              </a:rPr>
              <a:t>//   Postcondition:  The square root of x has</a:t>
            </a:r>
          </a:p>
          <a:p>
            <a:pPr eaLnBrk="0" hangingPunct="0"/>
            <a:r>
              <a:rPr lang="en-US" altLang="zh-CN" sz="2400" b="1">
                <a:solidFill>
                  <a:srgbClr val="000000"/>
                </a:solidFill>
              </a:rPr>
              <a:t>//   been written to the standard output.</a:t>
            </a:r>
            <a:endParaRPr lang="en-US" altLang="zh-CN" sz="2400">
              <a:solidFill>
                <a:srgbClr val="000000"/>
              </a:solidFill>
            </a:endParaRPr>
          </a:p>
          <a:p>
            <a:pPr eaLnBrk="0" hangingPunct="0"/>
            <a:r>
              <a:rPr lang="en-US" altLang="zh-CN" sz="2400"/>
              <a:t>void writeSqrt( double x)</a:t>
            </a:r>
          </a:p>
          <a:p>
            <a:pPr eaLnBrk="0" hangingPunct="0"/>
            <a:endParaRPr lang="en-US" altLang="zh-CN" sz="2400"/>
          </a:p>
          <a:p>
            <a:pPr eaLnBrk="0" hangingPunct="0"/>
            <a:endParaRPr lang="en-US" altLang="zh-CN" sz="2400"/>
          </a:p>
          <a:p>
            <a:pPr eaLnBrk="0" hangingPunct="0"/>
            <a:endParaRPr lang="en-US" altLang="zh-CN" sz="2400"/>
          </a:p>
          <a:p>
            <a:pPr eaLnBrk="0" hangingPunct="0"/>
            <a:r>
              <a:rPr lang="en-US" altLang="zh-CN" sz="7200"/>
              <a:t> ...</a:t>
            </a:r>
          </a:p>
          <a:p>
            <a:pPr eaLnBrk="0" hangingPunct="0"/>
            <a:endParaRPr lang="en-US" altLang="zh-CN" sz="2400"/>
          </a:p>
          <a:p>
            <a:pPr eaLnBrk="0" hangingPunct="0"/>
            <a:r>
              <a:rPr lang="en-US" altLang="zh-CN" sz="2400">
                <a:solidFill>
                  <a:schemeClr val="bg2"/>
                </a:solidFill>
              </a:rPr>
              <a:t>}</a:t>
            </a:r>
          </a:p>
        </p:txBody>
      </p:sp>
      <p:sp>
        <p:nvSpPr>
          <p:cNvPr id="231428" name="AutoShape 4"/>
          <p:cNvSpPr>
            <a:spLocks noChangeArrowheads="1"/>
          </p:cNvSpPr>
          <p:nvPr/>
        </p:nvSpPr>
        <p:spPr bwMode="auto">
          <a:xfrm>
            <a:off x="158750" y="42735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231429" name="Rectangle 5"/>
          <p:cNvSpPr>
            <a:spLocks noGrp="1" noChangeArrowheads="1"/>
          </p:cNvSpPr>
          <p:nvPr>
            <p:ph type="body" idx="1"/>
          </p:nvPr>
        </p:nvSpPr>
        <p:spPr>
          <a:xfrm>
            <a:off x="381000" y="4343400"/>
            <a:ext cx="4953000" cy="1752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sz="2000">
                <a:ea typeface="宋体" pitchFamily="2" charset="-122"/>
              </a:rPr>
              <a:t>The postcondition always indicates what work the method has accomplished.  In this case, when the method returns the square root of </a:t>
            </a:r>
            <a:r>
              <a:rPr lang="en-US" altLang="zh-CN" sz="2000">
                <a:solidFill>
                  <a:srgbClr val="000000"/>
                </a:solidFill>
                <a:latin typeface="Arial" pitchFamily="34" charset="0"/>
                <a:ea typeface="宋体" pitchFamily="2" charset="-122"/>
              </a:rPr>
              <a:t>x</a:t>
            </a:r>
            <a:r>
              <a:rPr lang="en-US" altLang="zh-CN" sz="2000">
                <a:latin typeface="Arial" pitchFamily="34" charset="0"/>
                <a:ea typeface="宋体" pitchFamily="2" charset="-122"/>
              </a:rPr>
              <a:t> </a:t>
            </a:r>
            <a:r>
              <a:rPr lang="en-US" altLang="zh-CN" sz="2000">
                <a:ea typeface="宋体" pitchFamily="2" charset="-122"/>
              </a:rPr>
              <a:t>has been written.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blinds(horizontal)">
                                      <p:cBhvr>
                                        <p:cTn id="7" dur="500"/>
                                        <p:tgtEl>
                                          <p:spTgt spid="231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blinds(horizontal)">
                                      <p:cBhvr>
                                        <p:cTn id="12" dur="500"/>
                                        <p:tgtEl>
                                          <p:spTgt spid="23142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1429">
                                            <p:txEl>
                                              <p:pRg st="0" end="0"/>
                                            </p:txEl>
                                          </p:spTgt>
                                        </p:tgtEl>
                                        <p:attrNameLst>
                                          <p:attrName>style.visibility</p:attrName>
                                        </p:attrNameLst>
                                      </p:cBhvr>
                                      <p:to>
                                        <p:strVal val="visible"/>
                                      </p:to>
                                    </p:set>
                                    <p:animEffect transition="in" filter="blinds(horizontal)">
                                      <p:cBhvr>
                                        <p:cTn id="15" dur="500"/>
                                        <p:tgtEl>
                                          <p:spTgt spid="2314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P spid="231428" grpId="0" animBg="1"/>
      <p:bldP spid="23142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a:hlinkClick r:id="" action="ppaction://hlinkshowjump?jump=nextslide"/>
          </p:cNvPr>
          <p:cNvSpPr txBox="1">
            <a:spLocks noChangeArrowheads="1"/>
          </p:cNvSpPr>
          <p:nvPr/>
        </p:nvSpPr>
        <p:spPr bwMode="auto">
          <a:xfrm>
            <a:off x="1201738" y="1901825"/>
            <a:ext cx="3852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Times New Roman" pitchFamily="18" charset="0"/>
                <a:ea typeface="楷体_GB2312" pitchFamily="49" charset="-122"/>
              </a:rPr>
              <a:t>1.1   </a:t>
            </a:r>
            <a:r>
              <a:rPr kumimoji="1" lang="zh-CN" altLang="en-US" sz="3200" b="1">
                <a:solidFill>
                  <a:srgbClr val="6600CC"/>
                </a:solidFill>
                <a:latin typeface="Times New Roman" pitchFamily="18" charset="0"/>
                <a:ea typeface="楷体_GB2312" pitchFamily="49" charset="-122"/>
              </a:rPr>
              <a:t>什么是数据结构</a:t>
            </a:r>
            <a:endParaRPr kumimoji="1" lang="zh-CN" altLang="en-US" sz="3200">
              <a:solidFill>
                <a:srgbClr val="6600CC"/>
              </a:solidFill>
              <a:latin typeface="Times New Roman" pitchFamily="18" charset="0"/>
            </a:endParaRPr>
          </a:p>
        </p:txBody>
      </p:sp>
      <p:sp>
        <p:nvSpPr>
          <p:cNvPr id="116741" name="Text Box 5">
            <a:hlinkClick r:id="rId2" action="ppaction://hlinksldjump"/>
          </p:cNvPr>
          <p:cNvSpPr txBox="1">
            <a:spLocks noChangeArrowheads="1"/>
          </p:cNvSpPr>
          <p:nvPr/>
        </p:nvSpPr>
        <p:spPr bwMode="auto">
          <a:xfrm>
            <a:off x="1244600" y="2921000"/>
            <a:ext cx="3852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Times New Roman" pitchFamily="18" charset="0"/>
                <a:ea typeface="楷体_GB2312" pitchFamily="49" charset="-122"/>
              </a:rPr>
              <a:t>1.2   </a:t>
            </a:r>
            <a:r>
              <a:rPr kumimoji="1" lang="zh-CN" altLang="en-US" sz="3200" b="1">
                <a:solidFill>
                  <a:srgbClr val="6600CC"/>
                </a:solidFill>
                <a:latin typeface="Times New Roman" pitchFamily="18" charset="0"/>
                <a:ea typeface="楷体_GB2312" pitchFamily="49" charset="-122"/>
              </a:rPr>
              <a:t>基本概念和术语</a:t>
            </a:r>
            <a:endParaRPr kumimoji="1" lang="zh-CN" altLang="en-US" sz="3200">
              <a:solidFill>
                <a:srgbClr val="6600CC"/>
              </a:solidFill>
              <a:latin typeface="Times New Roman" pitchFamily="18" charset="0"/>
            </a:endParaRPr>
          </a:p>
        </p:txBody>
      </p:sp>
      <p:sp>
        <p:nvSpPr>
          <p:cNvPr id="116742" name="Text Box 6">
            <a:hlinkClick r:id="rId3" action="ppaction://hlinksldjump"/>
          </p:cNvPr>
          <p:cNvSpPr txBox="1">
            <a:spLocks noChangeArrowheads="1"/>
          </p:cNvSpPr>
          <p:nvPr/>
        </p:nvSpPr>
        <p:spPr bwMode="auto">
          <a:xfrm>
            <a:off x="1230313" y="4014788"/>
            <a:ext cx="589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Times New Roman" pitchFamily="18" charset="0"/>
                <a:ea typeface="楷体_GB2312" pitchFamily="49" charset="-122"/>
              </a:rPr>
              <a:t>1.3   </a:t>
            </a:r>
            <a:r>
              <a:rPr kumimoji="1" lang="zh-CN" altLang="en-US" sz="3200" b="1">
                <a:solidFill>
                  <a:srgbClr val="6600CC"/>
                </a:solidFill>
                <a:latin typeface="Times New Roman" pitchFamily="18" charset="0"/>
                <a:ea typeface="楷体_GB2312" pitchFamily="49" charset="-122"/>
              </a:rPr>
              <a:t>抽象数据类型的表示与实现</a:t>
            </a:r>
            <a:endParaRPr kumimoji="1" lang="zh-CN" altLang="en-US" sz="3200">
              <a:solidFill>
                <a:srgbClr val="6600CC"/>
              </a:solidFill>
              <a:latin typeface="Times New Roman" pitchFamily="18" charset="0"/>
            </a:endParaRPr>
          </a:p>
        </p:txBody>
      </p:sp>
      <p:sp>
        <p:nvSpPr>
          <p:cNvPr id="116743" name="Text Box 7">
            <a:hlinkClick r:id="rId3" action="ppaction://hlinksldjump"/>
          </p:cNvPr>
          <p:cNvSpPr txBox="1">
            <a:spLocks noChangeArrowheads="1"/>
          </p:cNvSpPr>
          <p:nvPr/>
        </p:nvSpPr>
        <p:spPr bwMode="auto">
          <a:xfrm>
            <a:off x="1287463" y="5116513"/>
            <a:ext cx="3852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6600CC"/>
                </a:solidFill>
                <a:latin typeface="Times New Roman" pitchFamily="18" charset="0"/>
                <a:ea typeface="楷体_GB2312" pitchFamily="49" charset="-122"/>
              </a:rPr>
              <a:t>1.4   </a:t>
            </a:r>
            <a:r>
              <a:rPr kumimoji="1" lang="zh-CN" altLang="en-US" sz="3200" b="1">
                <a:solidFill>
                  <a:srgbClr val="6600CC"/>
                </a:solidFill>
                <a:latin typeface="Times New Roman" pitchFamily="18" charset="0"/>
                <a:ea typeface="楷体_GB2312" pitchFamily="49" charset="-122"/>
              </a:rPr>
              <a:t>算法和算法分析</a:t>
            </a:r>
            <a:endParaRPr kumimoji="1" lang="zh-CN" altLang="en-US" sz="3200">
              <a:solidFill>
                <a:srgbClr val="6600CC"/>
              </a:solidFill>
              <a:latin typeface="Times New Roman" pitchFamily="18" charset="0"/>
            </a:endParaRPr>
          </a:p>
        </p:txBody>
      </p:sp>
      <p:sp>
        <p:nvSpPr>
          <p:cNvPr id="116744" name="Rectangle 8"/>
          <p:cNvSpPr>
            <a:spLocks noGrp="1" noChangeArrowheads="1"/>
          </p:cNvSpPr>
          <p:nvPr>
            <p:ph type="title"/>
          </p:nvPr>
        </p:nvSpPr>
        <p:spPr>
          <a:xfrm>
            <a:off x="735013" y="0"/>
            <a:ext cx="2779712" cy="895350"/>
          </a:xfrm>
          <a:noFill/>
          <a:ln/>
        </p:spPr>
        <p:txBody>
          <a:bodyPr lIns="92075" tIns="46038" rIns="92075" bIns="46038"/>
          <a:lstStyle/>
          <a:p>
            <a:r>
              <a:rPr kumimoji="1" lang="zh-CN" altLang="en-US">
                <a:latin typeface="宋体" pitchFamily="2" charset="-122"/>
                <a:ea typeface="宋体" pitchFamily="2" charset="-122"/>
              </a:rPr>
              <a:t>提 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44"/>
                                        </p:tgtEl>
                                        <p:attrNameLst>
                                          <p:attrName>style.visibility</p:attrName>
                                        </p:attrNameLst>
                                      </p:cBhvr>
                                      <p:to>
                                        <p:strVal val="visible"/>
                                      </p:to>
                                    </p:set>
                                    <p:anim calcmode="lin" valueType="num">
                                      <p:cBhvr additive="base">
                                        <p:cTn id="7" dur="500" fill="hold"/>
                                        <p:tgtEl>
                                          <p:spTgt spid="116744"/>
                                        </p:tgtEl>
                                        <p:attrNameLst>
                                          <p:attrName>ppt_x</p:attrName>
                                        </p:attrNameLst>
                                      </p:cBhvr>
                                      <p:tavLst>
                                        <p:tav tm="0">
                                          <p:val>
                                            <p:strVal val="0-#ppt_w/2"/>
                                          </p:val>
                                        </p:tav>
                                        <p:tav tm="100000">
                                          <p:val>
                                            <p:strVal val="#ppt_x"/>
                                          </p:val>
                                        </p:tav>
                                      </p:tavLst>
                                    </p:anim>
                                    <p:anim calcmode="lin" valueType="num">
                                      <p:cBhvr additive="base">
                                        <p:cTn id="8" dur="500" fill="hold"/>
                                        <p:tgtEl>
                                          <p:spTgt spid="1167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wipe(up)">
                                      <p:cBhvr>
                                        <p:cTn id="12" dur="500"/>
                                        <p:tgtEl>
                                          <p:spTgt spid="116740"/>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16741"/>
                                        </p:tgtEl>
                                        <p:attrNameLst>
                                          <p:attrName>style.visibility</p:attrName>
                                        </p:attrNameLst>
                                      </p:cBhvr>
                                      <p:to>
                                        <p:strVal val="visible"/>
                                      </p:to>
                                    </p:set>
                                    <p:animEffect transition="in" filter="wipe(up)">
                                      <p:cBhvr>
                                        <p:cTn id="16" dur="500"/>
                                        <p:tgtEl>
                                          <p:spTgt spid="116741"/>
                                        </p:tgtEl>
                                      </p:cBhvr>
                                    </p:animEffect>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16742"/>
                                        </p:tgtEl>
                                        <p:attrNameLst>
                                          <p:attrName>style.visibility</p:attrName>
                                        </p:attrNameLst>
                                      </p:cBhvr>
                                      <p:to>
                                        <p:strVal val="visible"/>
                                      </p:to>
                                    </p:set>
                                    <p:animEffect transition="in" filter="wipe(up)">
                                      <p:cBhvr>
                                        <p:cTn id="20" dur="500"/>
                                        <p:tgtEl>
                                          <p:spTgt spid="116742"/>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16743"/>
                                        </p:tgtEl>
                                        <p:attrNameLst>
                                          <p:attrName>style.visibility</p:attrName>
                                        </p:attrNameLst>
                                      </p:cBhvr>
                                      <p:to>
                                        <p:strVal val="visible"/>
                                      </p:to>
                                    </p:set>
                                    <p:animEffect transition="in" filter="wipe(up)">
                                      <p:cBhvr>
                                        <p:cTn id="24" dur="500"/>
                                        <p:tgtEl>
                                          <p:spTgt spid="11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autoUpdateAnimBg="0"/>
      <p:bldP spid="116742" grpId="0" autoUpdateAnimBg="0"/>
      <p:bldP spid="116743" grpId="0" autoUpdateAnimBg="0"/>
      <p:bldP spid="11674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Another Example</a:t>
            </a:r>
          </a:p>
        </p:txBody>
      </p:sp>
      <p:sp>
        <p:nvSpPr>
          <p:cNvPr id="233475" name="Rectangle 3"/>
          <p:cNvSpPr>
            <a:spLocks noChangeArrowheads="1"/>
          </p:cNvSpPr>
          <p:nvPr/>
        </p:nvSpPr>
        <p:spPr bwMode="auto">
          <a:xfrm>
            <a:off x="746125" y="2193925"/>
            <a:ext cx="7799388" cy="4471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solidFill>
                  <a:srgbClr val="000000"/>
                </a:solidFill>
              </a:rPr>
              <a:t>//   Precondition:  letter is an uppercase or</a:t>
            </a:r>
          </a:p>
          <a:p>
            <a:pPr eaLnBrk="0" hangingPunct="0"/>
            <a:r>
              <a:rPr lang="en-US" altLang="zh-CN" sz="2400" b="1">
                <a:solidFill>
                  <a:srgbClr val="000000"/>
                </a:solidFill>
              </a:rPr>
              <a:t>//   lowercase letter (in the range 'A' ... 'Z' or 'a' ... 'z') .</a:t>
            </a:r>
          </a:p>
          <a:p>
            <a:pPr eaLnBrk="0" hangingPunct="0"/>
            <a:r>
              <a:rPr lang="en-US" altLang="zh-CN" sz="2400" b="1">
                <a:solidFill>
                  <a:srgbClr val="000000"/>
                </a:solidFill>
              </a:rPr>
              <a:t>//   Postcondition:  The value returned by the</a:t>
            </a:r>
          </a:p>
          <a:p>
            <a:pPr eaLnBrk="0" hangingPunct="0"/>
            <a:r>
              <a:rPr lang="en-US" altLang="zh-CN" sz="2400" b="1">
                <a:solidFill>
                  <a:srgbClr val="000000"/>
                </a:solidFill>
              </a:rPr>
              <a:t>//   method is 1 if letter is a vowel;</a:t>
            </a:r>
          </a:p>
          <a:p>
            <a:pPr eaLnBrk="0" hangingPunct="0"/>
            <a:r>
              <a:rPr lang="en-US" altLang="zh-CN" sz="2400" b="1">
                <a:solidFill>
                  <a:srgbClr val="000000"/>
                </a:solidFill>
              </a:rPr>
              <a:t>//   otherwise the value returned by the method is</a:t>
            </a:r>
          </a:p>
          <a:p>
            <a:pPr eaLnBrk="0" hangingPunct="0"/>
            <a:r>
              <a:rPr lang="en-US" altLang="zh-CN" sz="2400" b="1">
                <a:solidFill>
                  <a:srgbClr val="000000"/>
                </a:solidFill>
              </a:rPr>
              <a:t>//   0. </a:t>
            </a:r>
          </a:p>
          <a:p>
            <a:pPr eaLnBrk="0" hangingPunct="0"/>
            <a:r>
              <a:rPr lang="en-US" altLang="zh-CN" sz="2400"/>
              <a:t>int isVowel( char letter )</a:t>
            </a:r>
            <a:endParaRPr lang="en-US" altLang="zh-CN" sz="2400" b="1"/>
          </a:p>
          <a:p>
            <a:pPr eaLnBrk="0" hangingPunct="0"/>
            <a:endParaRPr lang="en-US" altLang="zh-CN" sz="2400"/>
          </a:p>
          <a:p>
            <a:pPr eaLnBrk="0" hangingPunct="0"/>
            <a:r>
              <a:rPr lang="en-US" altLang="zh-CN" sz="7200"/>
              <a:t> ...</a:t>
            </a:r>
            <a:endParaRPr lang="en-US" altLang="zh-CN" sz="2400"/>
          </a:p>
          <a:p>
            <a:pPr eaLnBrk="0" latinLnBrk="1" hangingPunct="0"/>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blinds(horizontal)">
                                      <p:cBhvr>
                                        <p:cTn id="7" dur="500"/>
                                        <p:tgtEl>
                                          <p:spTgt spid="23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Another Example</a:t>
            </a:r>
          </a:p>
        </p:txBody>
      </p:sp>
      <p:sp>
        <p:nvSpPr>
          <p:cNvPr id="235525" name="Rectangle 5"/>
          <p:cNvSpPr>
            <a:spLocks noChangeArrowheads="1"/>
          </p:cNvSpPr>
          <p:nvPr/>
        </p:nvSpPr>
        <p:spPr bwMode="auto">
          <a:xfrm>
            <a:off x="365125" y="1903413"/>
            <a:ext cx="6078538"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3600" b="1">
                <a:solidFill>
                  <a:srgbClr val="339933"/>
                </a:solidFill>
                <a:effectLst>
                  <a:outerShdw blurRad="38100" dist="38100" dir="2700000" algn="tl">
                    <a:srgbClr val="C0C0C0"/>
                  </a:outerShdw>
                </a:effectLst>
                <a:latin typeface="Monotype Corsiva" pitchFamily="66" charset="0"/>
              </a:rPr>
              <a:t>What values will be returned</a:t>
            </a:r>
          </a:p>
          <a:p>
            <a:pPr eaLnBrk="0" hangingPunct="0"/>
            <a:r>
              <a:rPr lang="en-US" altLang="zh-CN" sz="3600" b="1">
                <a:solidFill>
                  <a:srgbClr val="339933"/>
                </a:solidFill>
                <a:effectLst>
                  <a:outerShdw blurRad="38100" dist="38100" dir="2700000" algn="tl">
                    <a:srgbClr val="C0C0C0"/>
                  </a:outerShdw>
                </a:effectLst>
                <a:latin typeface="Monotype Corsiva" pitchFamily="66" charset="0"/>
              </a:rPr>
              <a:t>by these method calls ?</a:t>
            </a:r>
          </a:p>
        </p:txBody>
      </p:sp>
      <p:sp>
        <p:nvSpPr>
          <p:cNvPr id="235528" name="Rectangle 8"/>
          <p:cNvSpPr>
            <a:spLocks noChangeArrowheads="1"/>
          </p:cNvSpPr>
          <p:nvPr/>
        </p:nvSpPr>
        <p:spPr bwMode="auto">
          <a:xfrm>
            <a:off x="1301750" y="3511550"/>
            <a:ext cx="3873500" cy="1282700"/>
          </a:xfrm>
          <a:prstGeom prst="rect">
            <a:avLst/>
          </a:prstGeom>
          <a:solidFill>
            <a:srgbClr val="FFCCCC"/>
          </a:solidFill>
          <a:ln w="12700">
            <a:solidFill>
              <a:srgbClr val="44004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9" name="Rectangle 9"/>
          <p:cNvSpPr>
            <a:spLocks noChangeArrowheads="1"/>
          </p:cNvSpPr>
          <p:nvPr/>
        </p:nvSpPr>
        <p:spPr bwMode="auto">
          <a:xfrm>
            <a:off x="1339850" y="3536950"/>
            <a:ext cx="6337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2400" b="1">
                <a:solidFill>
                  <a:srgbClr val="440044"/>
                </a:solidFill>
              </a:rPr>
              <a:t>isVowel( 'A' );</a:t>
            </a:r>
          </a:p>
          <a:p>
            <a:pPr eaLnBrk="0" hangingPunct="0"/>
            <a:r>
              <a:rPr lang="en-US" altLang="zh-CN" sz="2400" b="1">
                <a:solidFill>
                  <a:srgbClr val="440044"/>
                </a:solidFill>
              </a:rPr>
              <a:t>isVowel(' Z' );</a:t>
            </a:r>
          </a:p>
          <a:p>
            <a:pPr eaLnBrk="0" hangingPunct="0"/>
            <a:r>
              <a:rPr lang="en-US" altLang="zh-CN" sz="2400" b="1">
                <a:solidFill>
                  <a:srgbClr val="440044"/>
                </a:solidFill>
              </a:rPr>
              <a:t>isVowel( '?' );</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Another Example</a:t>
            </a:r>
          </a:p>
        </p:txBody>
      </p:sp>
      <p:sp>
        <p:nvSpPr>
          <p:cNvPr id="237573" name="Rectangle 5"/>
          <p:cNvSpPr>
            <a:spLocks noChangeArrowheads="1"/>
          </p:cNvSpPr>
          <p:nvPr/>
        </p:nvSpPr>
        <p:spPr bwMode="auto">
          <a:xfrm>
            <a:off x="365125" y="1903413"/>
            <a:ext cx="4881563"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3600" b="1">
                <a:solidFill>
                  <a:srgbClr val="339933"/>
                </a:solidFill>
                <a:effectLst>
                  <a:outerShdw blurRad="38100" dist="38100" dir="2700000" algn="tl">
                    <a:srgbClr val="C0C0C0"/>
                  </a:outerShdw>
                </a:effectLst>
                <a:latin typeface="Monotype Corsiva" pitchFamily="66" charset="0"/>
              </a:rPr>
              <a:t>What values will be returned</a:t>
            </a:r>
          </a:p>
          <a:p>
            <a:pPr eaLnBrk="0" hangingPunct="0"/>
            <a:r>
              <a:rPr lang="en-US" altLang="zh-CN" sz="3600" b="1">
                <a:solidFill>
                  <a:srgbClr val="339933"/>
                </a:solidFill>
                <a:effectLst>
                  <a:outerShdw blurRad="38100" dist="38100" dir="2700000" algn="tl">
                    <a:srgbClr val="C0C0C0"/>
                  </a:outerShdw>
                </a:effectLst>
                <a:latin typeface="Monotype Corsiva" pitchFamily="66" charset="0"/>
              </a:rPr>
              <a:t>by these method calls ?</a:t>
            </a:r>
          </a:p>
        </p:txBody>
      </p:sp>
      <p:sp>
        <p:nvSpPr>
          <p:cNvPr id="237574" name="Rectangle 6"/>
          <p:cNvSpPr>
            <a:spLocks noChangeArrowheads="1"/>
          </p:cNvSpPr>
          <p:nvPr/>
        </p:nvSpPr>
        <p:spPr bwMode="auto">
          <a:xfrm>
            <a:off x="6534150" y="2346325"/>
            <a:ext cx="7572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effectLst>
                  <a:outerShdw blurRad="38100" dist="38100" dir="2700000" algn="tl">
                    <a:srgbClr val="C0C0C0"/>
                  </a:outerShdw>
                </a:effectLst>
              </a:rPr>
              <a:t>true</a:t>
            </a:r>
          </a:p>
        </p:txBody>
      </p:sp>
      <p:sp>
        <p:nvSpPr>
          <p:cNvPr id="237575" name="Rectangle 7"/>
          <p:cNvSpPr>
            <a:spLocks noChangeArrowheads="1"/>
          </p:cNvSpPr>
          <p:nvPr/>
        </p:nvSpPr>
        <p:spPr bwMode="auto">
          <a:xfrm>
            <a:off x="7143750" y="3794125"/>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effectLst>
                  <a:outerShdw blurRad="38100" dist="38100" dir="2700000" algn="tl">
                    <a:srgbClr val="C0C0C0"/>
                  </a:outerShdw>
                </a:effectLst>
              </a:rPr>
              <a:t>false</a:t>
            </a:r>
          </a:p>
        </p:txBody>
      </p:sp>
      <p:sp>
        <p:nvSpPr>
          <p:cNvPr id="237576" name="Rectangle 8"/>
          <p:cNvSpPr>
            <a:spLocks noChangeArrowheads="1"/>
          </p:cNvSpPr>
          <p:nvPr/>
        </p:nvSpPr>
        <p:spPr bwMode="auto">
          <a:xfrm>
            <a:off x="4476750" y="5165725"/>
            <a:ext cx="423227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solidFill>
                  <a:srgbClr val="FC0128"/>
                </a:solidFill>
                <a:effectLst>
                  <a:outerShdw blurRad="38100" dist="38100" dir="2700000" algn="tl">
                    <a:srgbClr val="C0C0C0"/>
                  </a:outerShdw>
                </a:effectLst>
                <a:latin typeface="Times New Roman" pitchFamily="18" charset="0"/>
              </a:rPr>
              <a:t>Nobody knows, because the</a:t>
            </a:r>
          </a:p>
          <a:p>
            <a:pPr eaLnBrk="0" hangingPunct="0"/>
            <a:r>
              <a:rPr lang="en-US" altLang="zh-CN" sz="2400" b="1">
                <a:solidFill>
                  <a:srgbClr val="FC0128"/>
                </a:solidFill>
                <a:effectLst>
                  <a:outerShdw blurRad="38100" dist="38100" dir="2700000" algn="tl">
                    <a:srgbClr val="C0C0C0"/>
                  </a:outerShdw>
                </a:effectLst>
                <a:latin typeface="Times New Roman" pitchFamily="18" charset="0"/>
              </a:rPr>
              <a:t>precondition has been violated.</a:t>
            </a:r>
          </a:p>
        </p:txBody>
      </p:sp>
      <p:sp>
        <p:nvSpPr>
          <p:cNvPr id="237582" name="Rectangle 14"/>
          <p:cNvSpPr>
            <a:spLocks noChangeArrowheads="1"/>
          </p:cNvSpPr>
          <p:nvPr/>
        </p:nvSpPr>
        <p:spPr bwMode="auto">
          <a:xfrm>
            <a:off x="1301750" y="3511550"/>
            <a:ext cx="3873500" cy="1282700"/>
          </a:xfrm>
          <a:prstGeom prst="rect">
            <a:avLst/>
          </a:prstGeom>
          <a:solidFill>
            <a:srgbClr val="FFCCCC"/>
          </a:solidFill>
          <a:ln w="12700">
            <a:solidFill>
              <a:srgbClr val="44004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3" name="Rectangle 15"/>
          <p:cNvSpPr>
            <a:spLocks noChangeArrowheads="1"/>
          </p:cNvSpPr>
          <p:nvPr/>
        </p:nvSpPr>
        <p:spPr bwMode="auto">
          <a:xfrm>
            <a:off x="1339850" y="3536950"/>
            <a:ext cx="6337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2400" b="1">
                <a:solidFill>
                  <a:srgbClr val="440044"/>
                </a:solidFill>
              </a:rPr>
              <a:t>isVowel( 'A' );</a:t>
            </a:r>
          </a:p>
          <a:p>
            <a:pPr eaLnBrk="0" hangingPunct="0"/>
            <a:r>
              <a:rPr lang="en-US" altLang="zh-CN" sz="2400" b="1">
                <a:solidFill>
                  <a:srgbClr val="440044"/>
                </a:solidFill>
              </a:rPr>
              <a:t>isVowel(' Z' );</a:t>
            </a:r>
          </a:p>
          <a:p>
            <a:pPr eaLnBrk="0" hangingPunct="0"/>
            <a:r>
              <a:rPr lang="en-US" altLang="zh-CN" sz="2400" b="1">
                <a:solidFill>
                  <a:srgbClr val="440044"/>
                </a:solidFill>
              </a:rPr>
              <a:t>isVowel( '?' );</a:t>
            </a:r>
          </a:p>
        </p:txBody>
      </p:sp>
      <p:sp>
        <p:nvSpPr>
          <p:cNvPr id="237578" name="Line 10"/>
          <p:cNvSpPr>
            <a:spLocks noChangeShapeType="1"/>
          </p:cNvSpPr>
          <p:nvPr/>
        </p:nvSpPr>
        <p:spPr bwMode="auto">
          <a:xfrm flipV="1">
            <a:off x="3578225" y="4038600"/>
            <a:ext cx="3505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7" name="Line 9"/>
          <p:cNvSpPr>
            <a:spLocks noChangeShapeType="1"/>
          </p:cNvSpPr>
          <p:nvPr/>
        </p:nvSpPr>
        <p:spPr bwMode="auto">
          <a:xfrm flipV="1">
            <a:off x="3730625" y="2590800"/>
            <a:ext cx="2819400" cy="1143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9" name="Line 11"/>
          <p:cNvSpPr>
            <a:spLocks noChangeShapeType="1"/>
          </p:cNvSpPr>
          <p:nvPr/>
        </p:nvSpPr>
        <p:spPr bwMode="auto">
          <a:xfrm>
            <a:off x="3578225" y="4495800"/>
            <a:ext cx="914400" cy="838200"/>
          </a:xfrm>
          <a:prstGeom prst="line">
            <a:avLst/>
          </a:prstGeom>
          <a:noFill/>
          <a:ln w="127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Another Example</a:t>
            </a:r>
          </a:p>
        </p:txBody>
      </p:sp>
      <p:sp>
        <p:nvSpPr>
          <p:cNvPr id="239621" name="Rectangle 5"/>
          <p:cNvSpPr>
            <a:spLocks noChangeArrowheads="1"/>
          </p:cNvSpPr>
          <p:nvPr/>
        </p:nvSpPr>
        <p:spPr bwMode="auto">
          <a:xfrm>
            <a:off x="365125" y="1903413"/>
            <a:ext cx="5286375"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3600" b="1">
                <a:solidFill>
                  <a:srgbClr val="339933"/>
                </a:solidFill>
                <a:effectLst>
                  <a:outerShdw blurRad="38100" dist="38100" dir="2700000" algn="tl">
                    <a:srgbClr val="C0C0C0"/>
                  </a:outerShdw>
                </a:effectLst>
                <a:latin typeface="Monotype Corsiva" pitchFamily="66" charset="0"/>
              </a:rPr>
              <a:t>What values will be returned</a:t>
            </a:r>
          </a:p>
          <a:p>
            <a:pPr eaLnBrk="0" hangingPunct="0"/>
            <a:r>
              <a:rPr lang="en-US" altLang="zh-CN" sz="3600" b="1">
                <a:solidFill>
                  <a:srgbClr val="339933"/>
                </a:solidFill>
                <a:effectLst>
                  <a:outerShdw blurRad="38100" dist="38100" dir="2700000" algn="tl">
                    <a:srgbClr val="C0C0C0"/>
                  </a:outerShdw>
                </a:effectLst>
                <a:latin typeface="Monotype Corsiva" pitchFamily="66" charset="0"/>
              </a:rPr>
              <a:t>by these method calls ?</a:t>
            </a:r>
          </a:p>
        </p:txBody>
      </p:sp>
      <p:sp>
        <p:nvSpPr>
          <p:cNvPr id="239622" name="Rectangle 6"/>
          <p:cNvSpPr>
            <a:spLocks noChangeArrowheads="1"/>
          </p:cNvSpPr>
          <p:nvPr/>
        </p:nvSpPr>
        <p:spPr bwMode="auto">
          <a:xfrm>
            <a:off x="4022725" y="5165725"/>
            <a:ext cx="41878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b="1">
                <a:solidFill>
                  <a:srgbClr val="FC0128"/>
                </a:solidFill>
                <a:effectLst>
                  <a:outerShdw blurRad="38100" dist="38100" dir="2700000" algn="tl">
                    <a:srgbClr val="C0C0C0"/>
                  </a:outerShdw>
                </a:effectLst>
                <a:latin typeface="Times New Roman" pitchFamily="18" charset="0"/>
              </a:rPr>
              <a:t>Violating the precondition</a:t>
            </a:r>
          </a:p>
          <a:p>
            <a:pPr eaLnBrk="0" hangingPunct="0"/>
            <a:r>
              <a:rPr lang="en-US" altLang="zh-CN" sz="2400" b="1">
                <a:solidFill>
                  <a:srgbClr val="FC0128"/>
                </a:solidFill>
                <a:effectLst>
                  <a:outerShdw blurRad="38100" dist="38100" dir="2700000" algn="tl">
                    <a:srgbClr val="C0C0C0"/>
                  </a:outerShdw>
                </a:effectLst>
                <a:latin typeface="Times New Roman" pitchFamily="18" charset="0"/>
              </a:rPr>
              <a:t>might even crash the program.</a:t>
            </a:r>
          </a:p>
        </p:txBody>
      </p:sp>
      <p:grpSp>
        <p:nvGrpSpPr>
          <p:cNvPr id="239624" name="Group 8"/>
          <p:cNvGrpSpPr>
            <a:grpSpLocks/>
          </p:cNvGrpSpPr>
          <p:nvPr/>
        </p:nvGrpSpPr>
        <p:grpSpPr bwMode="auto">
          <a:xfrm>
            <a:off x="6094413" y="914400"/>
            <a:ext cx="2635250" cy="4400550"/>
            <a:chOff x="3839" y="576"/>
            <a:chExt cx="1660" cy="2772"/>
          </a:xfrm>
        </p:grpSpPr>
        <p:sp>
          <p:nvSpPr>
            <p:cNvPr id="239625" name="Freeform 9"/>
            <p:cNvSpPr>
              <a:spLocks/>
            </p:cNvSpPr>
            <p:nvPr/>
          </p:nvSpPr>
          <p:spPr bwMode="auto">
            <a:xfrm>
              <a:off x="3851" y="1485"/>
              <a:ext cx="1278" cy="1852"/>
            </a:xfrm>
            <a:custGeom>
              <a:avLst/>
              <a:gdLst>
                <a:gd name="T0" fmla="*/ 456 w 1278"/>
                <a:gd name="T1" fmla="*/ 0 h 1852"/>
                <a:gd name="T2" fmla="*/ 546 w 1278"/>
                <a:gd name="T3" fmla="*/ 134 h 1852"/>
                <a:gd name="T4" fmla="*/ 429 w 1278"/>
                <a:gd name="T5" fmla="*/ 152 h 1852"/>
                <a:gd name="T6" fmla="*/ 391 w 1278"/>
                <a:gd name="T7" fmla="*/ 280 h 1852"/>
                <a:gd name="T8" fmla="*/ 372 w 1278"/>
                <a:gd name="T9" fmla="*/ 445 h 1852"/>
                <a:gd name="T10" fmla="*/ 363 w 1278"/>
                <a:gd name="T11" fmla="*/ 603 h 1852"/>
                <a:gd name="T12" fmla="*/ 372 w 1278"/>
                <a:gd name="T13" fmla="*/ 731 h 1852"/>
                <a:gd name="T14" fmla="*/ 381 w 1278"/>
                <a:gd name="T15" fmla="*/ 792 h 1852"/>
                <a:gd name="T16" fmla="*/ 462 w 1278"/>
                <a:gd name="T17" fmla="*/ 835 h 1852"/>
                <a:gd name="T18" fmla="*/ 221 w 1278"/>
                <a:gd name="T19" fmla="*/ 986 h 1852"/>
                <a:gd name="T20" fmla="*/ 212 w 1278"/>
                <a:gd name="T21" fmla="*/ 1085 h 1852"/>
                <a:gd name="T22" fmla="*/ 221 w 1278"/>
                <a:gd name="T23" fmla="*/ 1181 h 1852"/>
                <a:gd name="T24" fmla="*/ 231 w 1278"/>
                <a:gd name="T25" fmla="*/ 1230 h 1852"/>
                <a:gd name="T26" fmla="*/ 193 w 1278"/>
                <a:gd name="T27" fmla="*/ 1218 h 1852"/>
                <a:gd name="T28" fmla="*/ 150 w 1278"/>
                <a:gd name="T29" fmla="*/ 1266 h 1852"/>
                <a:gd name="T30" fmla="*/ 89 w 1278"/>
                <a:gd name="T31" fmla="*/ 1340 h 1852"/>
                <a:gd name="T32" fmla="*/ 37 w 1278"/>
                <a:gd name="T33" fmla="*/ 1407 h 1852"/>
                <a:gd name="T34" fmla="*/ 0 w 1278"/>
                <a:gd name="T35" fmla="*/ 1481 h 1852"/>
                <a:gd name="T36" fmla="*/ 146 w 1278"/>
                <a:gd name="T37" fmla="*/ 1590 h 1852"/>
                <a:gd name="T38" fmla="*/ 297 w 1278"/>
                <a:gd name="T39" fmla="*/ 1706 h 1852"/>
                <a:gd name="T40" fmla="*/ 500 w 1278"/>
                <a:gd name="T41" fmla="*/ 1851 h 1852"/>
                <a:gd name="T42" fmla="*/ 617 w 1278"/>
                <a:gd name="T43" fmla="*/ 1766 h 1852"/>
                <a:gd name="T44" fmla="*/ 720 w 1278"/>
                <a:gd name="T45" fmla="*/ 1687 h 1852"/>
                <a:gd name="T46" fmla="*/ 783 w 1278"/>
                <a:gd name="T47" fmla="*/ 1638 h 1852"/>
                <a:gd name="T48" fmla="*/ 833 w 1278"/>
                <a:gd name="T49" fmla="*/ 1669 h 1852"/>
                <a:gd name="T50" fmla="*/ 980 w 1278"/>
                <a:gd name="T51" fmla="*/ 1523 h 1852"/>
                <a:gd name="T52" fmla="*/ 1098 w 1278"/>
                <a:gd name="T53" fmla="*/ 1419 h 1852"/>
                <a:gd name="T54" fmla="*/ 1174 w 1278"/>
                <a:gd name="T55" fmla="*/ 1352 h 1852"/>
                <a:gd name="T56" fmla="*/ 1244 w 1278"/>
                <a:gd name="T57" fmla="*/ 1085 h 1852"/>
                <a:gd name="T58" fmla="*/ 1060 w 1278"/>
                <a:gd name="T59" fmla="*/ 962 h 1852"/>
                <a:gd name="T60" fmla="*/ 1146 w 1278"/>
                <a:gd name="T61" fmla="*/ 914 h 1852"/>
                <a:gd name="T62" fmla="*/ 1183 w 1278"/>
                <a:gd name="T63" fmla="*/ 865 h 1852"/>
                <a:gd name="T64" fmla="*/ 1211 w 1278"/>
                <a:gd name="T65" fmla="*/ 780 h 1852"/>
                <a:gd name="T66" fmla="*/ 1277 w 1278"/>
                <a:gd name="T67" fmla="*/ 530 h 1852"/>
                <a:gd name="T68" fmla="*/ 1268 w 1278"/>
                <a:gd name="T69" fmla="*/ 487 h 1852"/>
                <a:gd name="T70" fmla="*/ 1244 w 1278"/>
                <a:gd name="T71" fmla="*/ 451 h 1852"/>
                <a:gd name="T72" fmla="*/ 1202 w 1278"/>
                <a:gd name="T73" fmla="*/ 427 h 1852"/>
                <a:gd name="T74" fmla="*/ 1215 w 1278"/>
                <a:gd name="T75" fmla="*/ 365 h 1852"/>
                <a:gd name="T76" fmla="*/ 1084 w 1278"/>
                <a:gd name="T77" fmla="*/ 299 h 1852"/>
                <a:gd name="T78" fmla="*/ 1084 w 1278"/>
                <a:gd name="T79" fmla="*/ 268 h 1852"/>
                <a:gd name="T80" fmla="*/ 1140 w 1278"/>
                <a:gd name="T81" fmla="*/ 232 h 1852"/>
                <a:gd name="T82" fmla="*/ 1111 w 1278"/>
                <a:gd name="T83" fmla="*/ 214 h 1852"/>
                <a:gd name="T84" fmla="*/ 1102 w 1278"/>
                <a:gd name="T85" fmla="*/ 195 h 1852"/>
                <a:gd name="T86" fmla="*/ 1117 w 1278"/>
                <a:gd name="T87" fmla="*/ 165 h 1852"/>
                <a:gd name="T88" fmla="*/ 1136 w 1278"/>
                <a:gd name="T89" fmla="*/ 134 h 1852"/>
                <a:gd name="T90" fmla="*/ 1056 w 1278"/>
                <a:gd name="T91" fmla="*/ 177 h 1852"/>
                <a:gd name="T92" fmla="*/ 1018 w 1278"/>
                <a:gd name="T93" fmla="*/ 183 h 1852"/>
                <a:gd name="T94" fmla="*/ 999 w 1278"/>
                <a:gd name="T95" fmla="*/ 170 h 1852"/>
                <a:gd name="T96" fmla="*/ 989 w 1278"/>
                <a:gd name="T97" fmla="*/ 146 h 1852"/>
                <a:gd name="T98" fmla="*/ 956 w 1278"/>
                <a:gd name="T99" fmla="*/ 170 h 1852"/>
                <a:gd name="T100" fmla="*/ 886 w 1278"/>
                <a:gd name="T101" fmla="*/ 208 h 1852"/>
                <a:gd name="T102" fmla="*/ 857 w 1278"/>
                <a:gd name="T103" fmla="*/ 159 h 1852"/>
                <a:gd name="T104" fmla="*/ 801 w 1278"/>
                <a:gd name="T105" fmla="*/ 208 h 1852"/>
                <a:gd name="T106" fmla="*/ 720 w 1278"/>
                <a:gd name="T107" fmla="*/ 67 h 1852"/>
                <a:gd name="T108" fmla="*/ 678 w 1278"/>
                <a:gd name="T109" fmla="*/ 92 h 1852"/>
                <a:gd name="T110" fmla="*/ 588 w 1278"/>
                <a:gd name="T111" fmla="*/ 0 h 1852"/>
                <a:gd name="T112" fmla="*/ 575 w 1278"/>
                <a:gd name="T113" fmla="*/ 43 h 1852"/>
                <a:gd name="T114" fmla="*/ 537 w 1278"/>
                <a:gd name="T115" fmla="*/ 50 h 1852"/>
                <a:gd name="T116" fmla="*/ 490 w 1278"/>
                <a:gd name="T117" fmla="*/ 25 h 1852"/>
                <a:gd name="T118" fmla="*/ 456 w 1278"/>
                <a:gd name="T119"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8" h="1852">
                  <a:moveTo>
                    <a:pt x="456" y="0"/>
                  </a:moveTo>
                  <a:lnTo>
                    <a:pt x="546" y="134"/>
                  </a:lnTo>
                  <a:lnTo>
                    <a:pt x="429" y="152"/>
                  </a:lnTo>
                  <a:lnTo>
                    <a:pt x="391" y="280"/>
                  </a:lnTo>
                  <a:lnTo>
                    <a:pt x="372" y="445"/>
                  </a:lnTo>
                  <a:lnTo>
                    <a:pt x="363" y="603"/>
                  </a:lnTo>
                  <a:lnTo>
                    <a:pt x="372" y="731"/>
                  </a:lnTo>
                  <a:lnTo>
                    <a:pt x="381" y="792"/>
                  </a:lnTo>
                  <a:lnTo>
                    <a:pt x="462" y="835"/>
                  </a:lnTo>
                  <a:lnTo>
                    <a:pt x="221" y="986"/>
                  </a:lnTo>
                  <a:lnTo>
                    <a:pt x="212" y="1085"/>
                  </a:lnTo>
                  <a:lnTo>
                    <a:pt x="221" y="1181"/>
                  </a:lnTo>
                  <a:lnTo>
                    <a:pt x="231" y="1230"/>
                  </a:lnTo>
                  <a:lnTo>
                    <a:pt x="193" y="1218"/>
                  </a:lnTo>
                  <a:lnTo>
                    <a:pt x="150" y="1266"/>
                  </a:lnTo>
                  <a:lnTo>
                    <a:pt x="89" y="1340"/>
                  </a:lnTo>
                  <a:lnTo>
                    <a:pt x="37" y="1407"/>
                  </a:lnTo>
                  <a:lnTo>
                    <a:pt x="0" y="1481"/>
                  </a:lnTo>
                  <a:lnTo>
                    <a:pt x="146" y="1590"/>
                  </a:lnTo>
                  <a:lnTo>
                    <a:pt x="297" y="1706"/>
                  </a:lnTo>
                  <a:lnTo>
                    <a:pt x="500" y="1851"/>
                  </a:lnTo>
                  <a:lnTo>
                    <a:pt x="617" y="1766"/>
                  </a:lnTo>
                  <a:lnTo>
                    <a:pt x="720" y="1687"/>
                  </a:lnTo>
                  <a:lnTo>
                    <a:pt x="783" y="1638"/>
                  </a:lnTo>
                  <a:lnTo>
                    <a:pt x="833" y="1669"/>
                  </a:lnTo>
                  <a:lnTo>
                    <a:pt x="980" y="1523"/>
                  </a:lnTo>
                  <a:lnTo>
                    <a:pt x="1098" y="1419"/>
                  </a:lnTo>
                  <a:lnTo>
                    <a:pt x="1174" y="1352"/>
                  </a:lnTo>
                  <a:lnTo>
                    <a:pt x="1244" y="1085"/>
                  </a:lnTo>
                  <a:lnTo>
                    <a:pt x="1060" y="962"/>
                  </a:lnTo>
                  <a:lnTo>
                    <a:pt x="1146" y="914"/>
                  </a:lnTo>
                  <a:lnTo>
                    <a:pt x="1183" y="865"/>
                  </a:lnTo>
                  <a:lnTo>
                    <a:pt x="1211" y="780"/>
                  </a:lnTo>
                  <a:lnTo>
                    <a:pt x="1277" y="530"/>
                  </a:lnTo>
                  <a:lnTo>
                    <a:pt x="1268" y="487"/>
                  </a:lnTo>
                  <a:lnTo>
                    <a:pt x="1244" y="451"/>
                  </a:lnTo>
                  <a:lnTo>
                    <a:pt x="1202" y="427"/>
                  </a:lnTo>
                  <a:lnTo>
                    <a:pt x="1215" y="365"/>
                  </a:lnTo>
                  <a:lnTo>
                    <a:pt x="1084" y="299"/>
                  </a:lnTo>
                  <a:lnTo>
                    <a:pt x="1084" y="268"/>
                  </a:lnTo>
                  <a:lnTo>
                    <a:pt x="1140" y="232"/>
                  </a:lnTo>
                  <a:lnTo>
                    <a:pt x="1111" y="214"/>
                  </a:lnTo>
                  <a:lnTo>
                    <a:pt x="1102" y="195"/>
                  </a:lnTo>
                  <a:lnTo>
                    <a:pt x="1117" y="165"/>
                  </a:lnTo>
                  <a:lnTo>
                    <a:pt x="1136" y="134"/>
                  </a:lnTo>
                  <a:lnTo>
                    <a:pt x="1056" y="177"/>
                  </a:lnTo>
                  <a:lnTo>
                    <a:pt x="1018" y="183"/>
                  </a:lnTo>
                  <a:lnTo>
                    <a:pt x="999" y="170"/>
                  </a:lnTo>
                  <a:lnTo>
                    <a:pt x="989" y="146"/>
                  </a:lnTo>
                  <a:lnTo>
                    <a:pt x="956" y="170"/>
                  </a:lnTo>
                  <a:lnTo>
                    <a:pt x="886" y="208"/>
                  </a:lnTo>
                  <a:lnTo>
                    <a:pt x="857" y="159"/>
                  </a:lnTo>
                  <a:lnTo>
                    <a:pt x="801" y="208"/>
                  </a:lnTo>
                  <a:lnTo>
                    <a:pt x="720" y="67"/>
                  </a:lnTo>
                  <a:lnTo>
                    <a:pt x="678" y="92"/>
                  </a:lnTo>
                  <a:lnTo>
                    <a:pt x="588" y="0"/>
                  </a:lnTo>
                  <a:lnTo>
                    <a:pt x="575" y="43"/>
                  </a:lnTo>
                  <a:lnTo>
                    <a:pt x="537" y="50"/>
                  </a:lnTo>
                  <a:lnTo>
                    <a:pt x="490" y="25"/>
                  </a:lnTo>
                  <a:lnTo>
                    <a:pt x="456" y="0"/>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26" name="Freeform 10"/>
            <p:cNvSpPr>
              <a:spLocks/>
            </p:cNvSpPr>
            <p:nvPr/>
          </p:nvSpPr>
          <p:spPr bwMode="auto">
            <a:xfrm>
              <a:off x="4274" y="1699"/>
              <a:ext cx="609" cy="731"/>
            </a:xfrm>
            <a:custGeom>
              <a:avLst/>
              <a:gdLst>
                <a:gd name="T0" fmla="*/ 608 w 609"/>
                <a:gd name="T1" fmla="*/ 176 h 731"/>
                <a:gd name="T2" fmla="*/ 566 w 609"/>
                <a:gd name="T3" fmla="*/ 317 h 731"/>
                <a:gd name="T4" fmla="*/ 505 w 609"/>
                <a:gd name="T5" fmla="*/ 512 h 731"/>
                <a:gd name="T6" fmla="*/ 453 w 609"/>
                <a:gd name="T7" fmla="*/ 730 h 731"/>
                <a:gd name="T8" fmla="*/ 317 w 609"/>
                <a:gd name="T9" fmla="*/ 682 h 731"/>
                <a:gd name="T10" fmla="*/ 174 w 609"/>
                <a:gd name="T11" fmla="*/ 615 h 731"/>
                <a:gd name="T12" fmla="*/ 52 w 609"/>
                <a:gd name="T13" fmla="*/ 548 h 731"/>
                <a:gd name="T14" fmla="*/ 0 w 609"/>
                <a:gd name="T15" fmla="*/ 505 h 731"/>
                <a:gd name="T16" fmla="*/ 0 w 609"/>
                <a:gd name="T17" fmla="*/ 341 h 731"/>
                <a:gd name="T18" fmla="*/ 15 w 609"/>
                <a:gd name="T19" fmla="*/ 194 h 731"/>
                <a:gd name="T20" fmla="*/ 43 w 609"/>
                <a:gd name="T21" fmla="*/ 79 h 731"/>
                <a:gd name="T22" fmla="*/ 66 w 609"/>
                <a:gd name="T23" fmla="*/ 0 h 731"/>
                <a:gd name="T24" fmla="*/ 231 w 609"/>
                <a:gd name="T25" fmla="*/ 30 h 731"/>
                <a:gd name="T26" fmla="*/ 429 w 609"/>
                <a:gd name="T27" fmla="*/ 98 h 731"/>
                <a:gd name="T28" fmla="*/ 566 w 609"/>
                <a:gd name="T29" fmla="*/ 152 h 731"/>
                <a:gd name="T30" fmla="*/ 608 w 609"/>
                <a:gd name="T31" fmla="*/ 176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9" h="731">
                  <a:moveTo>
                    <a:pt x="608" y="176"/>
                  </a:moveTo>
                  <a:lnTo>
                    <a:pt x="566" y="317"/>
                  </a:lnTo>
                  <a:lnTo>
                    <a:pt x="505" y="512"/>
                  </a:lnTo>
                  <a:lnTo>
                    <a:pt x="453" y="730"/>
                  </a:lnTo>
                  <a:lnTo>
                    <a:pt x="317" y="682"/>
                  </a:lnTo>
                  <a:lnTo>
                    <a:pt x="174" y="615"/>
                  </a:lnTo>
                  <a:lnTo>
                    <a:pt x="52" y="548"/>
                  </a:lnTo>
                  <a:lnTo>
                    <a:pt x="0" y="505"/>
                  </a:lnTo>
                  <a:lnTo>
                    <a:pt x="0" y="341"/>
                  </a:lnTo>
                  <a:lnTo>
                    <a:pt x="15" y="194"/>
                  </a:lnTo>
                  <a:lnTo>
                    <a:pt x="43" y="79"/>
                  </a:lnTo>
                  <a:lnTo>
                    <a:pt x="66" y="0"/>
                  </a:lnTo>
                  <a:lnTo>
                    <a:pt x="231" y="30"/>
                  </a:lnTo>
                  <a:lnTo>
                    <a:pt x="429" y="98"/>
                  </a:lnTo>
                  <a:lnTo>
                    <a:pt x="566" y="152"/>
                  </a:lnTo>
                  <a:lnTo>
                    <a:pt x="608" y="176"/>
                  </a:lnTo>
                </a:path>
              </a:pathLst>
            </a:custGeom>
            <a:solidFill>
              <a:srgbClr val="FF8000"/>
            </a:solidFill>
            <a:ln w="12700" cap="rnd" cmpd="sng">
              <a:solidFill>
                <a:srgbClr val="FF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27" name="Freeform 11"/>
            <p:cNvSpPr>
              <a:spLocks/>
            </p:cNvSpPr>
            <p:nvPr/>
          </p:nvSpPr>
          <p:spPr bwMode="auto">
            <a:xfrm>
              <a:off x="4315" y="593"/>
              <a:ext cx="1028" cy="1104"/>
            </a:xfrm>
            <a:custGeom>
              <a:avLst/>
              <a:gdLst>
                <a:gd name="T0" fmla="*/ 552 w 1028"/>
                <a:gd name="T1" fmla="*/ 1073 h 1104"/>
                <a:gd name="T2" fmla="*/ 525 w 1028"/>
                <a:gd name="T3" fmla="*/ 1046 h 1104"/>
                <a:gd name="T4" fmla="*/ 411 w 1028"/>
                <a:gd name="T5" fmla="*/ 1103 h 1104"/>
                <a:gd name="T6" fmla="*/ 385 w 1028"/>
                <a:gd name="T7" fmla="*/ 1054 h 1104"/>
                <a:gd name="T8" fmla="*/ 350 w 1028"/>
                <a:gd name="T9" fmla="*/ 1095 h 1104"/>
                <a:gd name="T10" fmla="*/ 250 w 1028"/>
                <a:gd name="T11" fmla="*/ 955 h 1104"/>
                <a:gd name="T12" fmla="*/ 235 w 1028"/>
                <a:gd name="T13" fmla="*/ 940 h 1104"/>
                <a:gd name="T14" fmla="*/ 241 w 1028"/>
                <a:gd name="T15" fmla="*/ 557 h 1104"/>
                <a:gd name="T16" fmla="*/ 156 w 1028"/>
                <a:gd name="T17" fmla="*/ 538 h 1104"/>
                <a:gd name="T18" fmla="*/ 116 w 1028"/>
                <a:gd name="T19" fmla="*/ 508 h 1104"/>
                <a:gd name="T20" fmla="*/ 89 w 1028"/>
                <a:gd name="T21" fmla="*/ 469 h 1104"/>
                <a:gd name="T22" fmla="*/ 80 w 1028"/>
                <a:gd name="T23" fmla="*/ 436 h 1104"/>
                <a:gd name="T24" fmla="*/ 85 w 1028"/>
                <a:gd name="T25" fmla="*/ 376 h 1104"/>
                <a:gd name="T26" fmla="*/ 30 w 1028"/>
                <a:gd name="T27" fmla="*/ 337 h 1104"/>
                <a:gd name="T28" fmla="*/ 4 w 1028"/>
                <a:gd name="T29" fmla="*/ 292 h 1104"/>
                <a:gd name="T30" fmla="*/ 0 w 1028"/>
                <a:gd name="T31" fmla="*/ 242 h 1104"/>
                <a:gd name="T32" fmla="*/ 13 w 1028"/>
                <a:gd name="T33" fmla="*/ 185 h 1104"/>
                <a:gd name="T34" fmla="*/ 51 w 1028"/>
                <a:gd name="T35" fmla="*/ 139 h 1104"/>
                <a:gd name="T36" fmla="*/ 92 w 1028"/>
                <a:gd name="T37" fmla="*/ 124 h 1104"/>
                <a:gd name="T38" fmla="*/ 123 w 1028"/>
                <a:gd name="T39" fmla="*/ 121 h 1104"/>
                <a:gd name="T40" fmla="*/ 147 w 1028"/>
                <a:gd name="T41" fmla="*/ 75 h 1104"/>
                <a:gd name="T42" fmla="*/ 183 w 1028"/>
                <a:gd name="T43" fmla="*/ 53 h 1104"/>
                <a:gd name="T44" fmla="*/ 218 w 1028"/>
                <a:gd name="T45" fmla="*/ 49 h 1104"/>
                <a:gd name="T46" fmla="*/ 259 w 1028"/>
                <a:gd name="T47" fmla="*/ 60 h 1104"/>
                <a:gd name="T48" fmla="*/ 290 w 1028"/>
                <a:gd name="T49" fmla="*/ 83 h 1104"/>
                <a:gd name="T50" fmla="*/ 317 w 1028"/>
                <a:gd name="T51" fmla="*/ 117 h 1104"/>
                <a:gd name="T52" fmla="*/ 332 w 1028"/>
                <a:gd name="T53" fmla="*/ 72 h 1104"/>
                <a:gd name="T54" fmla="*/ 352 w 1028"/>
                <a:gd name="T55" fmla="*/ 45 h 1104"/>
                <a:gd name="T56" fmla="*/ 396 w 1028"/>
                <a:gd name="T57" fmla="*/ 26 h 1104"/>
                <a:gd name="T58" fmla="*/ 437 w 1028"/>
                <a:gd name="T59" fmla="*/ 30 h 1104"/>
                <a:gd name="T60" fmla="*/ 473 w 1028"/>
                <a:gd name="T61" fmla="*/ 45 h 1104"/>
                <a:gd name="T62" fmla="*/ 543 w 1028"/>
                <a:gd name="T63" fmla="*/ 7 h 1104"/>
                <a:gd name="T64" fmla="*/ 596 w 1028"/>
                <a:gd name="T65" fmla="*/ 0 h 1104"/>
                <a:gd name="T66" fmla="*/ 655 w 1028"/>
                <a:gd name="T67" fmla="*/ 7 h 1104"/>
                <a:gd name="T68" fmla="*/ 708 w 1028"/>
                <a:gd name="T69" fmla="*/ 41 h 1104"/>
                <a:gd name="T70" fmla="*/ 737 w 1028"/>
                <a:gd name="T71" fmla="*/ 87 h 1104"/>
                <a:gd name="T72" fmla="*/ 755 w 1028"/>
                <a:gd name="T73" fmla="*/ 144 h 1104"/>
                <a:gd name="T74" fmla="*/ 778 w 1028"/>
                <a:gd name="T75" fmla="*/ 109 h 1104"/>
                <a:gd name="T76" fmla="*/ 837 w 1028"/>
                <a:gd name="T77" fmla="*/ 94 h 1104"/>
                <a:gd name="T78" fmla="*/ 902 w 1028"/>
                <a:gd name="T79" fmla="*/ 114 h 1104"/>
                <a:gd name="T80" fmla="*/ 1027 w 1028"/>
                <a:gd name="T81" fmla="*/ 306 h 1104"/>
                <a:gd name="T82" fmla="*/ 981 w 1028"/>
                <a:gd name="T83" fmla="*/ 667 h 1104"/>
                <a:gd name="T84" fmla="*/ 764 w 1028"/>
                <a:gd name="T85" fmla="*/ 747 h 1104"/>
                <a:gd name="T86" fmla="*/ 552 w 1028"/>
                <a:gd name="T87" fmla="*/ 107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8" h="1104">
                  <a:moveTo>
                    <a:pt x="552" y="1073"/>
                  </a:moveTo>
                  <a:lnTo>
                    <a:pt x="525" y="1046"/>
                  </a:lnTo>
                  <a:lnTo>
                    <a:pt x="411" y="1103"/>
                  </a:lnTo>
                  <a:lnTo>
                    <a:pt x="385" y="1054"/>
                  </a:lnTo>
                  <a:lnTo>
                    <a:pt x="350" y="1095"/>
                  </a:lnTo>
                  <a:lnTo>
                    <a:pt x="250" y="955"/>
                  </a:lnTo>
                  <a:lnTo>
                    <a:pt x="235" y="940"/>
                  </a:lnTo>
                  <a:lnTo>
                    <a:pt x="241" y="557"/>
                  </a:lnTo>
                  <a:lnTo>
                    <a:pt x="156" y="538"/>
                  </a:lnTo>
                  <a:lnTo>
                    <a:pt x="116" y="508"/>
                  </a:lnTo>
                  <a:lnTo>
                    <a:pt x="89" y="469"/>
                  </a:lnTo>
                  <a:lnTo>
                    <a:pt x="80" y="436"/>
                  </a:lnTo>
                  <a:lnTo>
                    <a:pt x="85" y="376"/>
                  </a:lnTo>
                  <a:lnTo>
                    <a:pt x="30" y="337"/>
                  </a:lnTo>
                  <a:lnTo>
                    <a:pt x="4" y="292"/>
                  </a:lnTo>
                  <a:lnTo>
                    <a:pt x="0" y="242"/>
                  </a:lnTo>
                  <a:lnTo>
                    <a:pt x="13" y="185"/>
                  </a:lnTo>
                  <a:lnTo>
                    <a:pt x="51" y="139"/>
                  </a:lnTo>
                  <a:lnTo>
                    <a:pt x="92" y="124"/>
                  </a:lnTo>
                  <a:lnTo>
                    <a:pt x="123" y="121"/>
                  </a:lnTo>
                  <a:lnTo>
                    <a:pt x="147" y="75"/>
                  </a:lnTo>
                  <a:lnTo>
                    <a:pt x="183" y="53"/>
                  </a:lnTo>
                  <a:lnTo>
                    <a:pt x="218" y="49"/>
                  </a:lnTo>
                  <a:lnTo>
                    <a:pt x="259" y="60"/>
                  </a:lnTo>
                  <a:lnTo>
                    <a:pt x="290" y="83"/>
                  </a:lnTo>
                  <a:lnTo>
                    <a:pt x="317" y="117"/>
                  </a:lnTo>
                  <a:lnTo>
                    <a:pt x="332" y="72"/>
                  </a:lnTo>
                  <a:lnTo>
                    <a:pt x="352" y="45"/>
                  </a:lnTo>
                  <a:lnTo>
                    <a:pt x="396" y="26"/>
                  </a:lnTo>
                  <a:lnTo>
                    <a:pt x="437" y="30"/>
                  </a:lnTo>
                  <a:lnTo>
                    <a:pt x="473" y="45"/>
                  </a:lnTo>
                  <a:lnTo>
                    <a:pt x="543" y="7"/>
                  </a:lnTo>
                  <a:lnTo>
                    <a:pt x="596" y="0"/>
                  </a:lnTo>
                  <a:lnTo>
                    <a:pt x="655" y="7"/>
                  </a:lnTo>
                  <a:lnTo>
                    <a:pt x="708" y="41"/>
                  </a:lnTo>
                  <a:lnTo>
                    <a:pt x="737" y="87"/>
                  </a:lnTo>
                  <a:lnTo>
                    <a:pt x="755" y="144"/>
                  </a:lnTo>
                  <a:lnTo>
                    <a:pt x="778" y="109"/>
                  </a:lnTo>
                  <a:lnTo>
                    <a:pt x="837" y="94"/>
                  </a:lnTo>
                  <a:lnTo>
                    <a:pt x="902" y="114"/>
                  </a:lnTo>
                  <a:lnTo>
                    <a:pt x="1027" y="306"/>
                  </a:lnTo>
                  <a:lnTo>
                    <a:pt x="981" y="667"/>
                  </a:lnTo>
                  <a:lnTo>
                    <a:pt x="764" y="747"/>
                  </a:lnTo>
                  <a:lnTo>
                    <a:pt x="552" y="1073"/>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28" name="Freeform 12"/>
            <p:cNvSpPr>
              <a:spLocks/>
            </p:cNvSpPr>
            <p:nvPr/>
          </p:nvSpPr>
          <p:spPr bwMode="auto">
            <a:xfrm>
              <a:off x="4626" y="684"/>
              <a:ext cx="864" cy="694"/>
            </a:xfrm>
            <a:custGeom>
              <a:avLst/>
              <a:gdLst>
                <a:gd name="T0" fmla="*/ 485 w 864"/>
                <a:gd name="T1" fmla="*/ 71 h 694"/>
                <a:gd name="T2" fmla="*/ 543 w 864"/>
                <a:gd name="T3" fmla="*/ 83 h 694"/>
                <a:gd name="T4" fmla="*/ 555 w 864"/>
                <a:gd name="T5" fmla="*/ 140 h 694"/>
                <a:gd name="T6" fmla="*/ 637 w 864"/>
                <a:gd name="T7" fmla="*/ 162 h 694"/>
                <a:gd name="T8" fmla="*/ 661 w 864"/>
                <a:gd name="T9" fmla="*/ 261 h 694"/>
                <a:gd name="T10" fmla="*/ 614 w 864"/>
                <a:gd name="T11" fmla="*/ 334 h 694"/>
                <a:gd name="T12" fmla="*/ 540 w 864"/>
                <a:gd name="T13" fmla="*/ 311 h 694"/>
                <a:gd name="T14" fmla="*/ 523 w 864"/>
                <a:gd name="T15" fmla="*/ 246 h 694"/>
                <a:gd name="T16" fmla="*/ 517 w 864"/>
                <a:gd name="T17" fmla="*/ 329 h 694"/>
                <a:gd name="T18" fmla="*/ 464 w 864"/>
                <a:gd name="T19" fmla="*/ 386 h 694"/>
                <a:gd name="T20" fmla="*/ 426 w 864"/>
                <a:gd name="T21" fmla="*/ 416 h 694"/>
                <a:gd name="T22" fmla="*/ 508 w 864"/>
                <a:gd name="T23" fmla="*/ 382 h 694"/>
                <a:gd name="T24" fmla="*/ 561 w 864"/>
                <a:gd name="T25" fmla="*/ 359 h 694"/>
                <a:gd name="T26" fmla="*/ 584 w 864"/>
                <a:gd name="T27" fmla="*/ 436 h 694"/>
                <a:gd name="T28" fmla="*/ 535 w 864"/>
                <a:gd name="T29" fmla="*/ 512 h 694"/>
                <a:gd name="T30" fmla="*/ 482 w 864"/>
                <a:gd name="T31" fmla="*/ 522 h 694"/>
                <a:gd name="T32" fmla="*/ 417 w 864"/>
                <a:gd name="T33" fmla="*/ 485 h 694"/>
                <a:gd name="T34" fmla="*/ 426 w 864"/>
                <a:gd name="T35" fmla="*/ 447 h 694"/>
                <a:gd name="T36" fmla="*/ 373 w 864"/>
                <a:gd name="T37" fmla="*/ 485 h 694"/>
                <a:gd name="T38" fmla="*/ 299 w 864"/>
                <a:gd name="T39" fmla="*/ 480 h 694"/>
                <a:gd name="T40" fmla="*/ 259 w 864"/>
                <a:gd name="T41" fmla="*/ 488 h 694"/>
                <a:gd name="T42" fmla="*/ 338 w 864"/>
                <a:gd name="T43" fmla="*/ 512 h 694"/>
                <a:gd name="T44" fmla="*/ 279 w 864"/>
                <a:gd name="T45" fmla="*/ 560 h 694"/>
                <a:gd name="T46" fmla="*/ 182 w 864"/>
                <a:gd name="T47" fmla="*/ 534 h 694"/>
                <a:gd name="T48" fmla="*/ 135 w 864"/>
                <a:gd name="T49" fmla="*/ 443 h 694"/>
                <a:gd name="T50" fmla="*/ 58 w 864"/>
                <a:gd name="T51" fmla="*/ 424 h 694"/>
                <a:gd name="T52" fmla="*/ 18 w 864"/>
                <a:gd name="T53" fmla="*/ 368 h 694"/>
                <a:gd name="T54" fmla="*/ 33 w 864"/>
                <a:gd name="T55" fmla="*/ 431 h 694"/>
                <a:gd name="T56" fmla="*/ 109 w 864"/>
                <a:gd name="T57" fmla="*/ 485 h 694"/>
                <a:gd name="T58" fmla="*/ 176 w 864"/>
                <a:gd name="T59" fmla="*/ 602 h 694"/>
                <a:gd name="T60" fmla="*/ 299 w 864"/>
                <a:gd name="T61" fmla="*/ 617 h 694"/>
                <a:gd name="T62" fmla="*/ 373 w 864"/>
                <a:gd name="T63" fmla="*/ 663 h 694"/>
                <a:gd name="T64" fmla="*/ 482 w 864"/>
                <a:gd name="T65" fmla="*/ 648 h 694"/>
                <a:gd name="T66" fmla="*/ 531 w 864"/>
                <a:gd name="T67" fmla="*/ 663 h 694"/>
                <a:gd name="T68" fmla="*/ 622 w 864"/>
                <a:gd name="T69" fmla="*/ 693 h 694"/>
                <a:gd name="T70" fmla="*/ 688 w 864"/>
                <a:gd name="T71" fmla="*/ 644 h 694"/>
                <a:gd name="T72" fmla="*/ 766 w 864"/>
                <a:gd name="T73" fmla="*/ 605 h 694"/>
                <a:gd name="T74" fmla="*/ 849 w 864"/>
                <a:gd name="T75" fmla="*/ 530 h 694"/>
                <a:gd name="T76" fmla="*/ 860 w 864"/>
                <a:gd name="T77" fmla="*/ 401 h 694"/>
                <a:gd name="T78" fmla="*/ 849 w 864"/>
                <a:gd name="T79" fmla="*/ 314 h 694"/>
                <a:gd name="T80" fmla="*/ 807 w 864"/>
                <a:gd name="T81" fmla="*/ 200 h 694"/>
                <a:gd name="T82" fmla="*/ 755 w 864"/>
                <a:gd name="T83" fmla="*/ 44 h 694"/>
                <a:gd name="T84" fmla="*/ 608 w 864"/>
                <a:gd name="T85" fmla="*/ 0 h 694"/>
                <a:gd name="T86" fmla="*/ 523 w 864"/>
                <a:gd name="T87" fmla="*/ 3 h 694"/>
                <a:gd name="T88" fmla="*/ 443 w 864"/>
                <a:gd name="T89" fmla="*/ 53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4" h="694">
                  <a:moveTo>
                    <a:pt x="449" y="86"/>
                  </a:moveTo>
                  <a:lnTo>
                    <a:pt x="485" y="71"/>
                  </a:lnTo>
                  <a:lnTo>
                    <a:pt x="517" y="71"/>
                  </a:lnTo>
                  <a:lnTo>
                    <a:pt x="543" y="83"/>
                  </a:lnTo>
                  <a:lnTo>
                    <a:pt x="558" y="110"/>
                  </a:lnTo>
                  <a:lnTo>
                    <a:pt x="555" y="140"/>
                  </a:lnTo>
                  <a:lnTo>
                    <a:pt x="593" y="140"/>
                  </a:lnTo>
                  <a:lnTo>
                    <a:pt x="637" y="162"/>
                  </a:lnTo>
                  <a:lnTo>
                    <a:pt x="655" y="200"/>
                  </a:lnTo>
                  <a:lnTo>
                    <a:pt x="661" y="261"/>
                  </a:lnTo>
                  <a:lnTo>
                    <a:pt x="646" y="314"/>
                  </a:lnTo>
                  <a:lnTo>
                    <a:pt x="614" y="334"/>
                  </a:lnTo>
                  <a:lnTo>
                    <a:pt x="575" y="334"/>
                  </a:lnTo>
                  <a:lnTo>
                    <a:pt x="540" y="311"/>
                  </a:lnTo>
                  <a:lnTo>
                    <a:pt x="543" y="257"/>
                  </a:lnTo>
                  <a:lnTo>
                    <a:pt x="523" y="246"/>
                  </a:lnTo>
                  <a:lnTo>
                    <a:pt x="526" y="284"/>
                  </a:lnTo>
                  <a:lnTo>
                    <a:pt x="517" y="329"/>
                  </a:lnTo>
                  <a:lnTo>
                    <a:pt x="493" y="364"/>
                  </a:lnTo>
                  <a:lnTo>
                    <a:pt x="464" y="386"/>
                  </a:lnTo>
                  <a:lnTo>
                    <a:pt x="420" y="401"/>
                  </a:lnTo>
                  <a:lnTo>
                    <a:pt x="426" y="416"/>
                  </a:lnTo>
                  <a:lnTo>
                    <a:pt x="473" y="409"/>
                  </a:lnTo>
                  <a:lnTo>
                    <a:pt x="508" y="382"/>
                  </a:lnTo>
                  <a:lnTo>
                    <a:pt x="531" y="352"/>
                  </a:lnTo>
                  <a:lnTo>
                    <a:pt x="561" y="359"/>
                  </a:lnTo>
                  <a:lnTo>
                    <a:pt x="584" y="398"/>
                  </a:lnTo>
                  <a:lnTo>
                    <a:pt x="584" y="436"/>
                  </a:lnTo>
                  <a:lnTo>
                    <a:pt x="567" y="480"/>
                  </a:lnTo>
                  <a:lnTo>
                    <a:pt x="535" y="512"/>
                  </a:lnTo>
                  <a:lnTo>
                    <a:pt x="499" y="527"/>
                  </a:lnTo>
                  <a:lnTo>
                    <a:pt x="482" y="522"/>
                  </a:lnTo>
                  <a:lnTo>
                    <a:pt x="446" y="515"/>
                  </a:lnTo>
                  <a:lnTo>
                    <a:pt x="417" y="485"/>
                  </a:lnTo>
                  <a:lnTo>
                    <a:pt x="440" y="455"/>
                  </a:lnTo>
                  <a:lnTo>
                    <a:pt x="426" y="447"/>
                  </a:lnTo>
                  <a:lnTo>
                    <a:pt x="399" y="473"/>
                  </a:lnTo>
                  <a:lnTo>
                    <a:pt x="373" y="485"/>
                  </a:lnTo>
                  <a:lnTo>
                    <a:pt x="335" y="488"/>
                  </a:lnTo>
                  <a:lnTo>
                    <a:pt x="299" y="480"/>
                  </a:lnTo>
                  <a:lnTo>
                    <a:pt x="270" y="470"/>
                  </a:lnTo>
                  <a:lnTo>
                    <a:pt x="259" y="488"/>
                  </a:lnTo>
                  <a:lnTo>
                    <a:pt x="284" y="503"/>
                  </a:lnTo>
                  <a:lnTo>
                    <a:pt x="338" y="512"/>
                  </a:lnTo>
                  <a:lnTo>
                    <a:pt x="320" y="548"/>
                  </a:lnTo>
                  <a:lnTo>
                    <a:pt x="279" y="560"/>
                  </a:lnTo>
                  <a:lnTo>
                    <a:pt x="235" y="564"/>
                  </a:lnTo>
                  <a:lnTo>
                    <a:pt x="182" y="534"/>
                  </a:lnTo>
                  <a:lnTo>
                    <a:pt x="153" y="497"/>
                  </a:lnTo>
                  <a:lnTo>
                    <a:pt x="135" y="443"/>
                  </a:lnTo>
                  <a:lnTo>
                    <a:pt x="97" y="443"/>
                  </a:lnTo>
                  <a:lnTo>
                    <a:pt x="58" y="424"/>
                  </a:lnTo>
                  <a:lnTo>
                    <a:pt x="35" y="401"/>
                  </a:lnTo>
                  <a:lnTo>
                    <a:pt x="18" y="368"/>
                  </a:lnTo>
                  <a:lnTo>
                    <a:pt x="0" y="314"/>
                  </a:lnTo>
                  <a:lnTo>
                    <a:pt x="33" y="431"/>
                  </a:lnTo>
                  <a:lnTo>
                    <a:pt x="71" y="473"/>
                  </a:lnTo>
                  <a:lnTo>
                    <a:pt x="109" y="485"/>
                  </a:lnTo>
                  <a:lnTo>
                    <a:pt x="132" y="560"/>
                  </a:lnTo>
                  <a:lnTo>
                    <a:pt x="176" y="602"/>
                  </a:lnTo>
                  <a:lnTo>
                    <a:pt x="238" y="617"/>
                  </a:lnTo>
                  <a:lnTo>
                    <a:pt x="299" y="617"/>
                  </a:lnTo>
                  <a:lnTo>
                    <a:pt x="323" y="644"/>
                  </a:lnTo>
                  <a:lnTo>
                    <a:pt x="373" y="663"/>
                  </a:lnTo>
                  <a:lnTo>
                    <a:pt x="437" y="659"/>
                  </a:lnTo>
                  <a:lnTo>
                    <a:pt x="482" y="648"/>
                  </a:lnTo>
                  <a:lnTo>
                    <a:pt x="502" y="632"/>
                  </a:lnTo>
                  <a:lnTo>
                    <a:pt x="531" y="663"/>
                  </a:lnTo>
                  <a:lnTo>
                    <a:pt x="578" y="693"/>
                  </a:lnTo>
                  <a:lnTo>
                    <a:pt x="622" y="693"/>
                  </a:lnTo>
                  <a:lnTo>
                    <a:pt x="670" y="674"/>
                  </a:lnTo>
                  <a:lnTo>
                    <a:pt x="688" y="644"/>
                  </a:lnTo>
                  <a:lnTo>
                    <a:pt x="698" y="605"/>
                  </a:lnTo>
                  <a:lnTo>
                    <a:pt x="766" y="605"/>
                  </a:lnTo>
                  <a:lnTo>
                    <a:pt x="817" y="587"/>
                  </a:lnTo>
                  <a:lnTo>
                    <a:pt x="849" y="530"/>
                  </a:lnTo>
                  <a:lnTo>
                    <a:pt x="863" y="458"/>
                  </a:lnTo>
                  <a:lnTo>
                    <a:pt x="860" y="401"/>
                  </a:lnTo>
                  <a:lnTo>
                    <a:pt x="831" y="341"/>
                  </a:lnTo>
                  <a:lnTo>
                    <a:pt x="849" y="314"/>
                  </a:lnTo>
                  <a:lnTo>
                    <a:pt x="857" y="261"/>
                  </a:lnTo>
                  <a:lnTo>
                    <a:pt x="807" y="200"/>
                  </a:lnTo>
                  <a:lnTo>
                    <a:pt x="793" y="113"/>
                  </a:lnTo>
                  <a:lnTo>
                    <a:pt x="755" y="44"/>
                  </a:lnTo>
                  <a:lnTo>
                    <a:pt x="678" y="0"/>
                  </a:lnTo>
                  <a:lnTo>
                    <a:pt x="608" y="0"/>
                  </a:lnTo>
                  <a:lnTo>
                    <a:pt x="581" y="14"/>
                  </a:lnTo>
                  <a:lnTo>
                    <a:pt x="523" y="3"/>
                  </a:lnTo>
                  <a:lnTo>
                    <a:pt x="470" y="18"/>
                  </a:lnTo>
                  <a:lnTo>
                    <a:pt x="443" y="53"/>
                  </a:lnTo>
                  <a:lnTo>
                    <a:pt x="449" y="86"/>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29" name="Freeform 13"/>
            <p:cNvSpPr>
              <a:spLocks/>
            </p:cNvSpPr>
            <p:nvPr/>
          </p:nvSpPr>
          <p:spPr bwMode="auto">
            <a:xfrm>
              <a:off x="4768" y="1248"/>
              <a:ext cx="344" cy="426"/>
            </a:xfrm>
            <a:custGeom>
              <a:avLst/>
              <a:gdLst>
                <a:gd name="T0" fmla="*/ 108 w 344"/>
                <a:gd name="T1" fmla="*/ 409 h 426"/>
                <a:gd name="T2" fmla="*/ 343 w 344"/>
                <a:gd name="T3" fmla="*/ 84 h 426"/>
                <a:gd name="T4" fmla="*/ 302 w 344"/>
                <a:gd name="T5" fmla="*/ 76 h 426"/>
                <a:gd name="T6" fmla="*/ 76 w 344"/>
                <a:gd name="T7" fmla="*/ 383 h 426"/>
                <a:gd name="T8" fmla="*/ 217 w 344"/>
                <a:gd name="T9" fmla="*/ 41 h 426"/>
                <a:gd name="T10" fmla="*/ 182 w 344"/>
                <a:gd name="T11" fmla="*/ 0 h 426"/>
                <a:gd name="T12" fmla="*/ 0 w 344"/>
                <a:gd name="T13" fmla="*/ 425 h 426"/>
                <a:gd name="T14" fmla="*/ 61 w 344"/>
                <a:gd name="T15" fmla="*/ 398 h 426"/>
                <a:gd name="T16" fmla="*/ 108 w 344"/>
                <a:gd name="T17" fmla="*/ 40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 h="426">
                  <a:moveTo>
                    <a:pt x="108" y="409"/>
                  </a:moveTo>
                  <a:lnTo>
                    <a:pt x="343" y="84"/>
                  </a:lnTo>
                  <a:lnTo>
                    <a:pt x="302" y="76"/>
                  </a:lnTo>
                  <a:lnTo>
                    <a:pt x="76" y="383"/>
                  </a:lnTo>
                  <a:lnTo>
                    <a:pt x="217" y="41"/>
                  </a:lnTo>
                  <a:lnTo>
                    <a:pt x="182" y="0"/>
                  </a:lnTo>
                  <a:lnTo>
                    <a:pt x="0" y="425"/>
                  </a:lnTo>
                  <a:lnTo>
                    <a:pt x="61" y="398"/>
                  </a:lnTo>
                  <a:lnTo>
                    <a:pt x="108" y="409"/>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0" name="Freeform 14"/>
            <p:cNvSpPr>
              <a:spLocks/>
            </p:cNvSpPr>
            <p:nvPr/>
          </p:nvSpPr>
          <p:spPr bwMode="auto">
            <a:xfrm>
              <a:off x="4867" y="1357"/>
              <a:ext cx="181" cy="285"/>
            </a:xfrm>
            <a:custGeom>
              <a:avLst/>
              <a:gdLst>
                <a:gd name="T0" fmla="*/ 13 w 181"/>
                <a:gd name="T1" fmla="*/ 284 h 285"/>
                <a:gd name="T2" fmla="*/ 180 w 181"/>
                <a:gd name="T3" fmla="*/ 27 h 285"/>
                <a:gd name="T4" fmla="*/ 140 w 181"/>
                <a:gd name="T5" fmla="*/ 0 h 285"/>
                <a:gd name="T6" fmla="*/ 0 w 181"/>
                <a:gd name="T7" fmla="*/ 276 h 285"/>
                <a:gd name="T8" fmla="*/ 13 w 181"/>
                <a:gd name="T9" fmla="*/ 284 h 285"/>
              </a:gdLst>
              <a:ahLst/>
              <a:cxnLst>
                <a:cxn ang="0">
                  <a:pos x="T0" y="T1"/>
                </a:cxn>
                <a:cxn ang="0">
                  <a:pos x="T2" y="T3"/>
                </a:cxn>
                <a:cxn ang="0">
                  <a:pos x="T4" y="T5"/>
                </a:cxn>
                <a:cxn ang="0">
                  <a:pos x="T6" y="T7"/>
                </a:cxn>
                <a:cxn ang="0">
                  <a:pos x="T8" y="T9"/>
                </a:cxn>
              </a:cxnLst>
              <a:rect l="0" t="0" r="r" b="b"/>
              <a:pathLst>
                <a:path w="181" h="285">
                  <a:moveTo>
                    <a:pt x="13" y="284"/>
                  </a:moveTo>
                  <a:lnTo>
                    <a:pt x="180" y="27"/>
                  </a:lnTo>
                  <a:lnTo>
                    <a:pt x="140" y="0"/>
                  </a:lnTo>
                  <a:lnTo>
                    <a:pt x="0" y="276"/>
                  </a:lnTo>
                  <a:lnTo>
                    <a:pt x="13" y="284"/>
                  </a:lnTo>
                </a:path>
              </a:pathLst>
            </a:custGeom>
            <a:solidFill>
              <a:srgbClr val="FF0000"/>
            </a:solidFill>
            <a:ln w="127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1" name="Freeform 15"/>
            <p:cNvSpPr>
              <a:spLocks/>
            </p:cNvSpPr>
            <p:nvPr/>
          </p:nvSpPr>
          <p:spPr bwMode="auto">
            <a:xfrm>
              <a:off x="4701" y="1108"/>
              <a:ext cx="191" cy="586"/>
            </a:xfrm>
            <a:custGeom>
              <a:avLst/>
              <a:gdLst>
                <a:gd name="T0" fmla="*/ 50 w 191"/>
                <a:gd name="T1" fmla="*/ 567 h 586"/>
                <a:gd name="T2" fmla="*/ 130 w 191"/>
                <a:gd name="T3" fmla="*/ 309 h 586"/>
                <a:gd name="T4" fmla="*/ 110 w 191"/>
                <a:gd name="T5" fmla="*/ 293 h 586"/>
                <a:gd name="T6" fmla="*/ 190 w 191"/>
                <a:gd name="T7" fmla="*/ 17 h 586"/>
                <a:gd name="T8" fmla="*/ 123 w 191"/>
                <a:gd name="T9" fmla="*/ 0 h 586"/>
                <a:gd name="T10" fmla="*/ 0 w 191"/>
                <a:gd name="T11" fmla="*/ 537 h 586"/>
                <a:gd name="T12" fmla="*/ 30 w 191"/>
                <a:gd name="T13" fmla="*/ 585 h 586"/>
                <a:gd name="T14" fmla="*/ 50 w 191"/>
                <a:gd name="T15" fmla="*/ 567 h 5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586">
                  <a:moveTo>
                    <a:pt x="50" y="567"/>
                  </a:moveTo>
                  <a:lnTo>
                    <a:pt x="130" y="309"/>
                  </a:lnTo>
                  <a:lnTo>
                    <a:pt x="110" y="293"/>
                  </a:lnTo>
                  <a:lnTo>
                    <a:pt x="190" y="17"/>
                  </a:lnTo>
                  <a:lnTo>
                    <a:pt x="123" y="0"/>
                  </a:lnTo>
                  <a:lnTo>
                    <a:pt x="0" y="537"/>
                  </a:lnTo>
                  <a:lnTo>
                    <a:pt x="30" y="585"/>
                  </a:lnTo>
                  <a:lnTo>
                    <a:pt x="50" y="567"/>
                  </a:lnTo>
                </a:path>
              </a:pathLst>
            </a:custGeom>
            <a:solidFill>
              <a:srgbClr val="FF0000"/>
            </a:solidFill>
            <a:ln w="127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2" name="Freeform 16"/>
            <p:cNvSpPr>
              <a:spLocks/>
            </p:cNvSpPr>
            <p:nvPr/>
          </p:nvSpPr>
          <p:spPr bwMode="auto">
            <a:xfrm>
              <a:off x="4584" y="978"/>
              <a:ext cx="177" cy="698"/>
            </a:xfrm>
            <a:custGeom>
              <a:avLst/>
              <a:gdLst>
                <a:gd name="T0" fmla="*/ 63 w 177"/>
                <a:gd name="T1" fmla="*/ 697 h 698"/>
                <a:gd name="T2" fmla="*/ 176 w 177"/>
                <a:gd name="T3" fmla="*/ 164 h 698"/>
                <a:gd name="T4" fmla="*/ 157 w 177"/>
                <a:gd name="T5" fmla="*/ 155 h 698"/>
                <a:gd name="T6" fmla="*/ 81 w 177"/>
                <a:gd name="T7" fmla="*/ 504 h 698"/>
                <a:gd name="T8" fmla="*/ 81 w 177"/>
                <a:gd name="T9" fmla="*/ 0 h 698"/>
                <a:gd name="T10" fmla="*/ 40 w 177"/>
                <a:gd name="T11" fmla="*/ 0 h 698"/>
                <a:gd name="T12" fmla="*/ 0 w 177"/>
                <a:gd name="T13" fmla="*/ 603 h 698"/>
                <a:gd name="T14" fmla="*/ 63 w 177"/>
                <a:gd name="T15" fmla="*/ 697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698">
                  <a:moveTo>
                    <a:pt x="63" y="697"/>
                  </a:moveTo>
                  <a:lnTo>
                    <a:pt x="176" y="164"/>
                  </a:lnTo>
                  <a:lnTo>
                    <a:pt x="157" y="155"/>
                  </a:lnTo>
                  <a:lnTo>
                    <a:pt x="81" y="504"/>
                  </a:lnTo>
                  <a:lnTo>
                    <a:pt x="81" y="0"/>
                  </a:lnTo>
                  <a:lnTo>
                    <a:pt x="40" y="0"/>
                  </a:lnTo>
                  <a:lnTo>
                    <a:pt x="0" y="603"/>
                  </a:lnTo>
                  <a:lnTo>
                    <a:pt x="63" y="697"/>
                  </a:lnTo>
                </a:path>
              </a:pathLst>
            </a:custGeom>
            <a:solidFill>
              <a:srgbClr val="FF0000"/>
            </a:solidFill>
            <a:ln w="127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3" name="Freeform 17"/>
            <p:cNvSpPr>
              <a:spLocks/>
            </p:cNvSpPr>
            <p:nvPr/>
          </p:nvSpPr>
          <p:spPr bwMode="auto">
            <a:xfrm>
              <a:off x="4431" y="1292"/>
              <a:ext cx="134" cy="290"/>
            </a:xfrm>
            <a:custGeom>
              <a:avLst/>
              <a:gdLst>
                <a:gd name="T0" fmla="*/ 133 w 134"/>
                <a:gd name="T1" fmla="*/ 266 h 290"/>
                <a:gd name="T2" fmla="*/ 126 w 134"/>
                <a:gd name="T3" fmla="*/ 35 h 290"/>
                <a:gd name="T4" fmla="*/ 90 w 134"/>
                <a:gd name="T5" fmla="*/ 40 h 290"/>
                <a:gd name="T6" fmla="*/ 103 w 134"/>
                <a:gd name="T7" fmla="*/ 194 h 290"/>
                <a:gd name="T8" fmla="*/ 33 w 134"/>
                <a:gd name="T9" fmla="*/ 0 h 290"/>
                <a:gd name="T10" fmla="*/ 0 w 134"/>
                <a:gd name="T11" fmla="*/ 9 h 290"/>
                <a:gd name="T12" fmla="*/ 26 w 134"/>
                <a:gd name="T13" fmla="*/ 99 h 290"/>
                <a:gd name="T14" fmla="*/ 7 w 134"/>
                <a:gd name="T15" fmla="*/ 116 h 290"/>
                <a:gd name="T16" fmla="*/ 73 w 134"/>
                <a:gd name="T17" fmla="*/ 266 h 290"/>
                <a:gd name="T18" fmla="*/ 120 w 134"/>
                <a:gd name="T19" fmla="*/ 289 h 290"/>
                <a:gd name="T20" fmla="*/ 133 w 134"/>
                <a:gd name="T21" fmla="*/ 26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90">
                  <a:moveTo>
                    <a:pt x="133" y="266"/>
                  </a:moveTo>
                  <a:lnTo>
                    <a:pt x="126" y="35"/>
                  </a:lnTo>
                  <a:lnTo>
                    <a:pt x="90" y="40"/>
                  </a:lnTo>
                  <a:lnTo>
                    <a:pt x="103" y="194"/>
                  </a:lnTo>
                  <a:lnTo>
                    <a:pt x="33" y="0"/>
                  </a:lnTo>
                  <a:lnTo>
                    <a:pt x="0" y="9"/>
                  </a:lnTo>
                  <a:lnTo>
                    <a:pt x="26" y="99"/>
                  </a:lnTo>
                  <a:lnTo>
                    <a:pt x="7" y="116"/>
                  </a:lnTo>
                  <a:lnTo>
                    <a:pt x="73" y="266"/>
                  </a:lnTo>
                  <a:lnTo>
                    <a:pt x="120" y="289"/>
                  </a:lnTo>
                  <a:lnTo>
                    <a:pt x="133" y="266"/>
                  </a:lnTo>
                </a:path>
              </a:pathLst>
            </a:custGeom>
            <a:solidFill>
              <a:srgbClr val="FF0000"/>
            </a:solidFill>
            <a:ln w="127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4" name="Freeform 18"/>
            <p:cNvSpPr>
              <a:spLocks/>
            </p:cNvSpPr>
            <p:nvPr/>
          </p:nvSpPr>
          <p:spPr bwMode="auto">
            <a:xfrm>
              <a:off x="4720" y="1155"/>
              <a:ext cx="155" cy="470"/>
            </a:xfrm>
            <a:custGeom>
              <a:avLst/>
              <a:gdLst>
                <a:gd name="T0" fmla="*/ 18 w 155"/>
                <a:gd name="T1" fmla="*/ 464 h 470"/>
                <a:gd name="T2" fmla="*/ 154 w 155"/>
                <a:gd name="T3" fmla="*/ 5 h 470"/>
                <a:gd name="T4" fmla="*/ 130 w 155"/>
                <a:gd name="T5" fmla="*/ 0 h 470"/>
                <a:gd name="T6" fmla="*/ 0 w 155"/>
                <a:gd name="T7" fmla="*/ 469 h 470"/>
                <a:gd name="T8" fmla="*/ 18 w 155"/>
                <a:gd name="T9" fmla="*/ 464 h 470"/>
              </a:gdLst>
              <a:ahLst/>
              <a:cxnLst>
                <a:cxn ang="0">
                  <a:pos x="T0" y="T1"/>
                </a:cxn>
                <a:cxn ang="0">
                  <a:pos x="T2" y="T3"/>
                </a:cxn>
                <a:cxn ang="0">
                  <a:pos x="T4" y="T5"/>
                </a:cxn>
                <a:cxn ang="0">
                  <a:pos x="T6" y="T7"/>
                </a:cxn>
                <a:cxn ang="0">
                  <a:pos x="T8" y="T9"/>
                </a:cxn>
              </a:cxnLst>
              <a:rect l="0" t="0" r="r" b="b"/>
              <a:pathLst>
                <a:path w="155" h="470">
                  <a:moveTo>
                    <a:pt x="18" y="464"/>
                  </a:moveTo>
                  <a:lnTo>
                    <a:pt x="154" y="5"/>
                  </a:lnTo>
                  <a:lnTo>
                    <a:pt x="130" y="0"/>
                  </a:lnTo>
                  <a:lnTo>
                    <a:pt x="0" y="469"/>
                  </a:lnTo>
                  <a:lnTo>
                    <a:pt x="18" y="464"/>
                  </a:lnTo>
                </a:path>
              </a:pathLst>
            </a:custGeom>
            <a:solidFill>
              <a:srgbClr val="FF8000"/>
            </a:solidFill>
            <a:ln w="12700" cap="rnd" cmpd="sng">
              <a:solidFill>
                <a:srgbClr val="FF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5" name="Freeform 19"/>
            <p:cNvSpPr>
              <a:spLocks/>
            </p:cNvSpPr>
            <p:nvPr/>
          </p:nvSpPr>
          <p:spPr bwMode="auto">
            <a:xfrm>
              <a:off x="4637" y="1005"/>
              <a:ext cx="21" cy="422"/>
            </a:xfrm>
            <a:custGeom>
              <a:avLst/>
              <a:gdLst>
                <a:gd name="T0" fmla="*/ 14 w 21"/>
                <a:gd name="T1" fmla="*/ 421 h 422"/>
                <a:gd name="T2" fmla="*/ 20 w 21"/>
                <a:gd name="T3" fmla="*/ 0 h 422"/>
                <a:gd name="T4" fmla="*/ 0 w 21"/>
                <a:gd name="T5" fmla="*/ 0 h 422"/>
                <a:gd name="T6" fmla="*/ 0 w 21"/>
                <a:gd name="T7" fmla="*/ 416 h 422"/>
                <a:gd name="T8" fmla="*/ 14 w 21"/>
                <a:gd name="T9" fmla="*/ 421 h 422"/>
              </a:gdLst>
              <a:ahLst/>
              <a:cxnLst>
                <a:cxn ang="0">
                  <a:pos x="T0" y="T1"/>
                </a:cxn>
                <a:cxn ang="0">
                  <a:pos x="T2" y="T3"/>
                </a:cxn>
                <a:cxn ang="0">
                  <a:pos x="T4" y="T5"/>
                </a:cxn>
                <a:cxn ang="0">
                  <a:pos x="T6" y="T7"/>
                </a:cxn>
                <a:cxn ang="0">
                  <a:pos x="T8" y="T9"/>
                </a:cxn>
              </a:cxnLst>
              <a:rect l="0" t="0" r="r" b="b"/>
              <a:pathLst>
                <a:path w="21" h="422">
                  <a:moveTo>
                    <a:pt x="14" y="421"/>
                  </a:moveTo>
                  <a:lnTo>
                    <a:pt x="20" y="0"/>
                  </a:lnTo>
                  <a:lnTo>
                    <a:pt x="0" y="0"/>
                  </a:lnTo>
                  <a:lnTo>
                    <a:pt x="0" y="416"/>
                  </a:lnTo>
                  <a:lnTo>
                    <a:pt x="14" y="421"/>
                  </a:lnTo>
                </a:path>
              </a:pathLst>
            </a:custGeom>
            <a:solidFill>
              <a:srgbClr val="FF8000"/>
            </a:solidFill>
            <a:ln w="12700" cap="rnd" cmpd="sng">
              <a:solidFill>
                <a:srgbClr val="FF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6" name="Freeform 20"/>
            <p:cNvSpPr>
              <a:spLocks/>
            </p:cNvSpPr>
            <p:nvPr/>
          </p:nvSpPr>
          <p:spPr bwMode="auto">
            <a:xfrm>
              <a:off x="4904" y="1543"/>
              <a:ext cx="91" cy="86"/>
            </a:xfrm>
            <a:custGeom>
              <a:avLst/>
              <a:gdLst>
                <a:gd name="T0" fmla="*/ 0 w 91"/>
                <a:gd name="T1" fmla="*/ 81 h 86"/>
                <a:gd name="T2" fmla="*/ 77 w 91"/>
                <a:gd name="T3" fmla="*/ 0 h 86"/>
                <a:gd name="T4" fmla="*/ 90 w 91"/>
                <a:gd name="T5" fmla="*/ 7 h 86"/>
                <a:gd name="T6" fmla="*/ 13 w 91"/>
                <a:gd name="T7" fmla="*/ 85 h 86"/>
                <a:gd name="T8" fmla="*/ 0 w 91"/>
                <a:gd name="T9" fmla="*/ 81 h 86"/>
              </a:gdLst>
              <a:ahLst/>
              <a:cxnLst>
                <a:cxn ang="0">
                  <a:pos x="T0" y="T1"/>
                </a:cxn>
                <a:cxn ang="0">
                  <a:pos x="T2" y="T3"/>
                </a:cxn>
                <a:cxn ang="0">
                  <a:pos x="T4" y="T5"/>
                </a:cxn>
                <a:cxn ang="0">
                  <a:pos x="T6" y="T7"/>
                </a:cxn>
                <a:cxn ang="0">
                  <a:pos x="T8" y="T9"/>
                </a:cxn>
              </a:cxnLst>
              <a:rect l="0" t="0" r="r" b="b"/>
              <a:pathLst>
                <a:path w="91" h="86">
                  <a:moveTo>
                    <a:pt x="0" y="81"/>
                  </a:moveTo>
                  <a:lnTo>
                    <a:pt x="77" y="0"/>
                  </a:lnTo>
                  <a:lnTo>
                    <a:pt x="90" y="7"/>
                  </a:lnTo>
                  <a:lnTo>
                    <a:pt x="13" y="85"/>
                  </a:lnTo>
                  <a:lnTo>
                    <a:pt x="0" y="81"/>
                  </a:lnTo>
                </a:path>
              </a:pathLst>
            </a:custGeom>
            <a:solidFill>
              <a:srgbClr val="FF8000"/>
            </a:solidFill>
            <a:ln w="12700" cap="rnd" cmpd="sng">
              <a:solidFill>
                <a:srgbClr val="FF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7" name="Freeform 21"/>
            <p:cNvSpPr>
              <a:spLocks/>
            </p:cNvSpPr>
            <p:nvPr/>
          </p:nvSpPr>
          <p:spPr bwMode="auto">
            <a:xfrm>
              <a:off x="4471" y="1396"/>
              <a:ext cx="61" cy="130"/>
            </a:xfrm>
            <a:custGeom>
              <a:avLst/>
              <a:gdLst>
                <a:gd name="T0" fmla="*/ 60 w 61"/>
                <a:gd name="T1" fmla="*/ 120 h 130"/>
                <a:gd name="T2" fmla="*/ 17 w 61"/>
                <a:gd name="T3" fmla="*/ 0 h 130"/>
                <a:gd name="T4" fmla="*/ 0 w 61"/>
                <a:gd name="T5" fmla="*/ 8 h 130"/>
                <a:gd name="T6" fmla="*/ 53 w 61"/>
                <a:gd name="T7" fmla="*/ 129 h 130"/>
                <a:gd name="T8" fmla="*/ 60 w 61"/>
                <a:gd name="T9" fmla="*/ 120 h 130"/>
              </a:gdLst>
              <a:ahLst/>
              <a:cxnLst>
                <a:cxn ang="0">
                  <a:pos x="T0" y="T1"/>
                </a:cxn>
                <a:cxn ang="0">
                  <a:pos x="T2" y="T3"/>
                </a:cxn>
                <a:cxn ang="0">
                  <a:pos x="T4" y="T5"/>
                </a:cxn>
                <a:cxn ang="0">
                  <a:pos x="T6" y="T7"/>
                </a:cxn>
                <a:cxn ang="0">
                  <a:pos x="T8" y="T9"/>
                </a:cxn>
              </a:cxnLst>
              <a:rect l="0" t="0" r="r" b="b"/>
              <a:pathLst>
                <a:path w="61" h="130">
                  <a:moveTo>
                    <a:pt x="60" y="120"/>
                  </a:moveTo>
                  <a:lnTo>
                    <a:pt x="17" y="0"/>
                  </a:lnTo>
                  <a:lnTo>
                    <a:pt x="0" y="8"/>
                  </a:lnTo>
                  <a:lnTo>
                    <a:pt x="53" y="129"/>
                  </a:lnTo>
                  <a:lnTo>
                    <a:pt x="60" y="120"/>
                  </a:lnTo>
                </a:path>
              </a:pathLst>
            </a:custGeom>
            <a:solidFill>
              <a:srgbClr val="FF8000"/>
            </a:solidFill>
            <a:ln w="12700" cap="rnd" cmpd="sng">
              <a:solidFill>
                <a:srgbClr val="FF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8" name="Freeform 22"/>
            <p:cNvSpPr>
              <a:spLocks/>
            </p:cNvSpPr>
            <p:nvPr/>
          </p:nvSpPr>
          <p:spPr bwMode="auto">
            <a:xfrm>
              <a:off x="5234" y="1671"/>
              <a:ext cx="107" cy="108"/>
            </a:xfrm>
            <a:custGeom>
              <a:avLst/>
              <a:gdLst>
                <a:gd name="T0" fmla="*/ 106 w 107"/>
                <a:gd name="T1" fmla="*/ 31 h 108"/>
                <a:gd name="T2" fmla="*/ 72 w 107"/>
                <a:gd name="T3" fmla="*/ 107 h 108"/>
                <a:gd name="T4" fmla="*/ 0 w 107"/>
                <a:gd name="T5" fmla="*/ 56 h 108"/>
                <a:gd name="T6" fmla="*/ 59 w 107"/>
                <a:gd name="T7" fmla="*/ 0 h 108"/>
                <a:gd name="T8" fmla="*/ 106 w 107"/>
                <a:gd name="T9" fmla="*/ 31 h 108"/>
              </a:gdLst>
              <a:ahLst/>
              <a:cxnLst>
                <a:cxn ang="0">
                  <a:pos x="T0" y="T1"/>
                </a:cxn>
                <a:cxn ang="0">
                  <a:pos x="T2" y="T3"/>
                </a:cxn>
                <a:cxn ang="0">
                  <a:pos x="T4" y="T5"/>
                </a:cxn>
                <a:cxn ang="0">
                  <a:pos x="T6" y="T7"/>
                </a:cxn>
                <a:cxn ang="0">
                  <a:pos x="T8" y="T9"/>
                </a:cxn>
              </a:cxnLst>
              <a:rect l="0" t="0" r="r" b="b"/>
              <a:pathLst>
                <a:path w="107" h="108">
                  <a:moveTo>
                    <a:pt x="106" y="31"/>
                  </a:moveTo>
                  <a:lnTo>
                    <a:pt x="72" y="107"/>
                  </a:lnTo>
                  <a:lnTo>
                    <a:pt x="0" y="56"/>
                  </a:lnTo>
                  <a:lnTo>
                    <a:pt x="59" y="0"/>
                  </a:lnTo>
                  <a:lnTo>
                    <a:pt x="106" y="31"/>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39" name="Freeform 23"/>
            <p:cNvSpPr>
              <a:spLocks/>
            </p:cNvSpPr>
            <p:nvPr/>
          </p:nvSpPr>
          <p:spPr bwMode="auto">
            <a:xfrm>
              <a:off x="4780" y="971"/>
              <a:ext cx="108" cy="172"/>
            </a:xfrm>
            <a:custGeom>
              <a:avLst/>
              <a:gdLst>
                <a:gd name="T0" fmla="*/ 67 w 108"/>
                <a:gd name="T1" fmla="*/ 0 h 172"/>
                <a:gd name="T2" fmla="*/ 107 w 108"/>
                <a:gd name="T3" fmla="*/ 132 h 172"/>
                <a:gd name="T4" fmla="*/ 34 w 108"/>
                <a:gd name="T5" fmla="*/ 171 h 172"/>
                <a:gd name="T6" fmla="*/ 0 w 108"/>
                <a:gd name="T7" fmla="*/ 30 h 172"/>
                <a:gd name="T8" fmla="*/ 67 w 108"/>
                <a:gd name="T9" fmla="*/ 0 h 172"/>
              </a:gdLst>
              <a:ahLst/>
              <a:cxnLst>
                <a:cxn ang="0">
                  <a:pos x="T0" y="T1"/>
                </a:cxn>
                <a:cxn ang="0">
                  <a:pos x="T2" y="T3"/>
                </a:cxn>
                <a:cxn ang="0">
                  <a:pos x="T4" y="T5"/>
                </a:cxn>
                <a:cxn ang="0">
                  <a:pos x="T6" y="T7"/>
                </a:cxn>
                <a:cxn ang="0">
                  <a:pos x="T8" y="T9"/>
                </a:cxn>
              </a:cxnLst>
              <a:rect l="0" t="0" r="r" b="b"/>
              <a:pathLst>
                <a:path w="108" h="172">
                  <a:moveTo>
                    <a:pt x="67" y="0"/>
                  </a:moveTo>
                  <a:lnTo>
                    <a:pt x="107" y="132"/>
                  </a:lnTo>
                  <a:lnTo>
                    <a:pt x="34" y="171"/>
                  </a:lnTo>
                  <a:lnTo>
                    <a:pt x="0" y="30"/>
                  </a:lnTo>
                  <a:lnTo>
                    <a:pt x="67" y="0"/>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0" name="Freeform 24"/>
            <p:cNvSpPr>
              <a:spLocks/>
            </p:cNvSpPr>
            <p:nvPr/>
          </p:nvSpPr>
          <p:spPr bwMode="auto">
            <a:xfrm>
              <a:off x="4617" y="876"/>
              <a:ext cx="49" cy="87"/>
            </a:xfrm>
            <a:custGeom>
              <a:avLst/>
              <a:gdLst>
                <a:gd name="T0" fmla="*/ 44 w 49"/>
                <a:gd name="T1" fmla="*/ 0 h 87"/>
                <a:gd name="T2" fmla="*/ 48 w 49"/>
                <a:gd name="T3" fmla="*/ 81 h 87"/>
                <a:gd name="T4" fmla="*/ 14 w 49"/>
                <a:gd name="T5" fmla="*/ 86 h 87"/>
                <a:gd name="T6" fmla="*/ 0 w 49"/>
                <a:gd name="T7" fmla="*/ 51 h 87"/>
                <a:gd name="T8" fmla="*/ 44 w 49"/>
                <a:gd name="T9" fmla="*/ 0 h 87"/>
              </a:gdLst>
              <a:ahLst/>
              <a:cxnLst>
                <a:cxn ang="0">
                  <a:pos x="T0" y="T1"/>
                </a:cxn>
                <a:cxn ang="0">
                  <a:pos x="T2" y="T3"/>
                </a:cxn>
                <a:cxn ang="0">
                  <a:pos x="T4" y="T5"/>
                </a:cxn>
                <a:cxn ang="0">
                  <a:pos x="T6" y="T7"/>
                </a:cxn>
                <a:cxn ang="0">
                  <a:pos x="T8" y="T9"/>
                </a:cxn>
              </a:cxnLst>
              <a:rect l="0" t="0" r="r" b="b"/>
              <a:pathLst>
                <a:path w="49" h="87">
                  <a:moveTo>
                    <a:pt x="44" y="0"/>
                  </a:moveTo>
                  <a:lnTo>
                    <a:pt x="48" y="81"/>
                  </a:lnTo>
                  <a:lnTo>
                    <a:pt x="14" y="86"/>
                  </a:lnTo>
                  <a:lnTo>
                    <a:pt x="0" y="51"/>
                  </a:lnTo>
                  <a:lnTo>
                    <a:pt x="44" y="0"/>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1" name="Freeform 25"/>
            <p:cNvSpPr>
              <a:spLocks/>
            </p:cNvSpPr>
            <p:nvPr/>
          </p:nvSpPr>
          <p:spPr bwMode="auto">
            <a:xfrm>
              <a:off x="4198" y="1013"/>
              <a:ext cx="71" cy="79"/>
            </a:xfrm>
            <a:custGeom>
              <a:avLst/>
              <a:gdLst>
                <a:gd name="T0" fmla="*/ 60 w 71"/>
                <a:gd name="T1" fmla="*/ 8 h 79"/>
                <a:gd name="T2" fmla="*/ 70 w 71"/>
                <a:gd name="T3" fmla="*/ 78 h 79"/>
                <a:gd name="T4" fmla="*/ 0 w 71"/>
                <a:gd name="T5" fmla="*/ 48 h 79"/>
                <a:gd name="T6" fmla="*/ 44 w 71"/>
                <a:gd name="T7" fmla="*/ 0 h 79"/>
                <a:gd name="T8" fmla="*/ 60 w 71"/>
                <a:gd name="T9" fmla="*/ 8 h 79"/>
              </a:gdLst>
              <a:ahLst/>
              <a:cxnLst>
                <a:cxn ang="0">
                  <a:pos x="T0" y="T1"/>
                </a:cxn>
                <a:cxn ang="0">
                  <a:pos x="T2" y="T3"/>
                </a:cxn>
                <a:cxn ang="0">
                  <a:pos x="T4" y="T5"/>
                </a:cxn>
                <a:cxn ang="0">
                  <a:pos x="T6" y="T7"/>
                </a:cxn>
                <a:cxn ang="0">
                  <a:pos x="T8" y="T9"/>
                </a:cxn>
              </a:cxnLst>
              <a:rect l="0" t="0" r="r" b="b"/>
              <a:pathLst>
                <a:path w="71" h="79">
                  <a:moveTo>
                    <a:pt x="60" y="8"/>
                  </a:moveTo>
                  <a:lnTo>
                    <a:pt x="70" y="78"/>
                  </a:lnTo>
                  <a:lnTo>
                    <a:pt x="0" y="48"/>
                  </a:lnTo>
                  <a:lnTo>
                    <a:pt x="44" y="0"/>
                  </a:lnTo>
                  <a:lnTo>
                    <a:pt x="60" y="8"/>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2" name="Freeform 26"/>
            <p:cNvSpPr>
              <a:spLocks/>
            </p:cNvSpPr>
            <p:nvPr/>
          </p:nvSpPr>
          <p:spPr bwMode="auto">
            <a:xfrm>
              <a:off x="4315" y="1220"/>
              <a:ext cx="131" cy="151"/>
            </a:xfrm>
            <a:custGeom>
              <a:avLst/>
              <a:gdLst>
                <a:gd name="T0" fmla="*/ 50 w 131"/>
                <a:gd name="T1" fmla="*/ 0 h 151"/>
                <a:gd name="T2" fmla="*/ 130 w 131"/>
                <a:gd name="T3" fmla="*/ 128 h 151"/>
                <a:gd name="T4" fmla="*/ 97 w 131"/>
                <a:gd name="T5" fmla="*/ 150 h 151"/>
                <a:gd name="T6" fmla="*/ 0 w 131"/>
                <a:gd name="T7" fmla="*/ 22 h 151"/>
                <a:gd name="T8" fmla="*/ 50 w 131"/>
                <a:gd name="T9" fmla="*/ 0 h 151"/>
              </a:gdLst>
              <a:ahLst/>
              <a:cxnLst>
                <a:cxn ang="0">
                  <a:pos x="T0" y="T1"/>
                </a:cxn>
                <a:cxn ang="0">
                  <a:pos x="T2" y="T3"/>
                </a:cxn>
                <a:cxn ang="0">
                  <a:pos x="T4" y="T5"/>
                </a:cxn>
                <a:cxn ang="0">
                  <a:pos x="T6" y="T7"/>
                </a:cxn>
                <a:cxn ang="0">
                  <a:pos x="T8" y="T9"/>
                </a:cxn>
              </a:cxnLst>
              <a:rect l="0" t="0" r="r" b="b"/>
              <a:pathLst>
                <a:path w="131" h="151">
                  <a:moveTo>
                    <a:pt x="50" y="0"/>
                  </a:moveTo>
                  <a:lnTo>
                    <a:pt x="130" y="128"/>
                  </a:lnTo>
                  <a:lnTo>
                    <a:pt x="97" y="150"/>
                  </a:lnTo>
                  <a:lnTo>
                    <a:pt x="0" y="22"/>
                  </a:lnTo>
                  <a:lnTo>
                    <a:pt x="50" y="0"/>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3" name="Freeform 27"/>
            <p:cNvSpPr>
              <a:spLocks/>
            </p:cNvSpPr>
            <p:nvPr/>
          </p:nvSpPr>
          <p:spPr bwMode="auto">
            <a:xfrm>
              <a:off x="4818" y="1322"/>
              <a:ext cx="74" cy="63"/>
            </a:xfrm>
            <a:custGeom>
              <a:avLst/>
              <a:gdLst>
                <a:gd name="T0" fmla="*/ 66 w 74"/>
                <a:gd name="T1" fmla="*/ 0 h 63"/>
                <a:gd name="T2" fmla="*/ 73 w 74"/>
                <a:gd name="T3" fmla="*/ 62 h 63"/>
                <a:gd name="T4" fmla="*/ 0 w 74"/>
                <a:gd name="T5" fmla="*/ 57 h 63"/>
                <a:gd name="T6" fmla="*/ 66 w 74"/>
                <a:gd name="T7" fmla="*/ 0 h 63"/>
              </a:gdLst>
              <a:ahLst/>
              <a:cxnLst>
                <a:cxn ang="0">
                  <a:pos x="T0" y="T1"/>
                </a:cxn>
                <a:cxn ang="0">
                  <a:pos x="T2" y="T3"/>
                </a:cxn>
                <a:cxn ang="0">
                  <a:pos x="T4" y="T5"/>
                </a:cxn>
                <a:cxn ang="0">
                  <a:pos x="T6" y="T7"/>
                </a:cxn>
              </a:cxnLst>
              <a:rect l="0" t="0" r="r" b="b"/>
              <a:pathLst>
                <a:path w="74" h="63">
                  <a:moveTo>
                    <a:pt x="66" y="0"/>
                  </a:moveTo>
                  <a:lnTo>
                    <a:pt x="73" y="62"/>
                  </a:lnTo>
                  <a:lnTo>
                    <a:pt x="0" y="57"/>
                  </a:lnTo>
                  <a:lnTo>
                    <a:pt x="66" y="0"/>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4" name="Freeform 28"/>
            <p:cNvSpPr>
              <a:spLocks/>
            </p:cNvSpPr>
            <p:nvPr/>
          </p:nvSpPr>
          <p:spPr bwMode="auto">
            <a:xfrm>
              <a:off x="4950" y="1254"/>
              <a:ext cx="71" cy="91"/>
            </a:xfrm>
            <a:custGeom>
              <a:avLst/>
              <a:gdLst>
                <a:gd name="T0" fmla="*/ 70 w 71"/>
                <a:gd name="T1" fmla="*/ 0 h 91"/>
                <a:gd name="T2" fmla="*/ 0 w 71"/>
                <a:gd name="T3" fmla="*/ 47 h 91"/>
                <a:gd name="T4" fmla="*/ 63 w 71"/>
                <a:gd name="T5" fmla="*/ 90 h 91"/>
                <a:gd name="T6" fmla="*/ 70 w 71"/>
                <a:gd name="T7" fmla="*/ 0 h 91"/>
              </a:gdLst>
              <a:ahLst/>
              <a:cxnLst>
                <a:cxn ang="0">
                  <a:pos x="T0" y="T1"/>
                </a:cxn>
                <a:cxn ang="0">
                  <a:pos x="T2" y="T3"/>
                </a:cxn>
                <a:cxn ang="0">
                  <a:pos x="T4" y="T5"/>
                </a:cxn>
                <a:cxn ang="0">
                  <a:pos x="T6" y="T7"/>
                </a:cxn>
              </a:cxnLst>
              <a:rect l="0" t="0" r="r" b="b"/>
              <a:pathLst>
                <a:path w="71" h="91">
                  <a:moveTo>
                    <a:pt x="70" y="0"/>
                  </a:moveTo>
                  <a:lnTo>
                    <a:pt x="0" y="47"/>
                  </a:lnTo>
                  <a:lnTo>
                    <a:pt x="63" y="90"/>
                  </a:lnTo>
                  <a:lnTo>
                    <a:pt x="70" y="0"/>
                  </a:lnTo>
                </a:path>
              </a:pathLst>
            </a:custGeom>
            <a:solidFill>
              <a:srgbClr val="B5B5B5"/>
            </a:solidFill>
            <a:ln w="12700" cap="rnd" cmpd="sng">
              <a:solidFill>
                <a:srgbClr val="B5B5B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5" name="Freeform 29"/>
            <p:cNvSpPr>
              <a:spLocks/>
            </p:cNvSpPr>
            <p:nvPr/>
          </p:nvSpPr>
          <p:spPr bwMode="auto">
            <a:xfrm>
              <a:off x="5037" y="1370"/>
              <a:ext cx="211" cy="147"/>
            </a:xfrm>
            <a:custGeom>
              <a:avLst/>
              <a:gdLst>
                <a:gd name="T0" fmla="*/ 106 w 211"/>
                <a:gd name="T1" fmla="*/ 0 h 147"/>
                <a:gd name="T2" fmla="*/ 60 w 211"/>
                <a:gd name="T3" fmla="*/ 21 h 147"/>
                <a:gd name="T4" fmla="*/ 0 w 211"/>
                <a:gd name="T5" fmla="*/ 99 h 147"/>
                <a:gd name="T6" fmla="*/ 17 w 211"/>
                <a:gd name="T7" fmla="*/ 146 h 147"/>
                <a:gd name="T8" fmla="*/ 83 w 211"/>
                <a:gd name="T9" fmla="*/ 116 h 147"/>
                <a:gd name="T10" fmla="*/ 133 w 211"/>
                <a:gd name="T11" fmla="*/ 133 h 147"/>
                <a:gd name="T12" fmla="*/ 210 w 211"/>
                <a:gd name="T13" fmla="*/ 51 h 147"/>
                <a:gd name="T14" fmla="*/ 124 w 211"/>
                <a:gd name="T15" fmla="*/ 51 h 147"/>
                <a:gd name="T16" fmla="*/ 106 w 211"/>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47">
                  <a:moveTo>
                    <a:pt x="106" y="0"/>
                  </a:moveTo>
                  <a:lnTo>
                    <a:pt x="60" y="21"/>
                  </a:lnTo>
                  <a:lnTo>
                    <a:pt x="0" y="99"/>
                  </a:lnTo>
                  <a:lnTo>
                    <a:pt x="17" y="146"/>
                  </a:lnTo>
                  <a:lnTo>
                    <a:pt x="83" y="116"/>
                  </a:lnTo>
                  <a:lnTo>
                    <a:pt x="133" y="133"/>
                  </a:lnTo>
                  <a:lnTo>
                    <a:pt x="210" y="51"/>
                  </a:lnTo>
                  <a:lnTo>
                    <a:pt x="124" y="51"/>
                  </a:lnTo>
                  <a:lnTo>
                    <a:pt x="106" y="0"/>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6" name="Freeform 30"/>
            <p:cNvSpPr>
              <a:spLocks/>
            </p:cNvSpPr>
            <p:nvPr/>
          </p:nvSpPr>
          <p:spPr bwMode="auto">
            <a:xfrm>
              <a:off x="4810" y="742"/>
              <a:ext cx="58" cy="62"/>
            </a:xfrm>
            <a:custGeom>
              <a:avLst/>
              <a:gdLst>
                <a:gd name="T0" fmla="*/ 57 w 58"/>
                <a:gd name="T1" fmla="*/ 0 h 62"/>
                <a:gd name="T2" fmla="*/ 57 w 58"/>
                <a:gd name="T3" fmla="*/ 61 h 62"/>
                <a:gd name="T4" fmla="*/ 0 w 58"/>
                <a:gd name="T5" fmla="*/ 52 h 62"/>
                <a:gd name="T6" fmla="*/ 30 w 58"/>
                <a:gd name="T7" fmla="*/ 17 h 62"/>
                <a:gd name="T8" fmla="*/ 57 w 58"/>
                <a:gd name="T9" fmla="*/ 0 h 62"/>
              </a:gdLst>
              <a:ahLst/>
              <a:cxnLst>
                <a:cxn ang="0">
                  <a:pos x="T0" y="T1"/>
                </a:cxn>
                <a:cxn ang="0">
                  <a:pos x="T2" y="T3"/>
                </a:cxn>
                <a:cxn ang="0">
                  <a:pos x="T4" y="T5"/>
                </a:cxn>
                <a:cxn ang="0">
                  <a:pos x="T6" y="T7"/>
                </a:cxn>
                <a:cxn ang="0">
                  <a:pos x="T8" y="T9"/>
                </a:cxn>
              </a:cxnLst>
              <a:rect l="0" t="0" r="r" b="b"/>
              <a:pathLst>
                <a:path w="58" h="62">
                  <a:moveTo>
                    <a:pt x="57" y="0"/>
                  </a:moveTo>
                  <a:lnTo>
                    <a:pt x="57" y="61"/>
                  </a:lnTo>
                  <a:lnTo>
                    <a:pt x="0" y="52"/>
                  </a:lnTo>
                  <a:lnTo>
                    <a:pt x="30" y="17"/>
                  </a:lnTo>
                  <a:lnTo>
                    <a:pt x="57" y="0"/>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7" name="Freeform 31"/>
            <p:cNvSpPr>
              <a:spLocks/>
            </p:cNvSpPr>
            <p:nvPr/>
          </p:nvSpPr>
          <p:spPr bwMode="auto">
            <a:xfrm>
              <a:off x="4224" y="1319"/>
              <a:ext cx="105" cy="66"/>
            </a:xfrm>
            <a:custGeom>
              <a:avLst/>
              <a:gdLst>
                <a:gd name="T0" fmla="*/ 104 w 105"/>
                <a:gd name="T1" fmla="*/ 60 h 66"/>
                <a:gd name="T2" fmla="*/ 61 w 105"/>
                <a:gd name="T3" fmla="*/ 17 h 66"/>
                <a:gd name="T4" fmla="*/ 27 w 105"/>
                <a:gd name="T5" fmla="*/ 0 h 66"/>
                <a:gd name="T6" fmla="*/ 0 w 105"/>
                <a:gd name="T7" fmla="*/ 65 h 66"/>
                <a:gd name="T8" fmla="*/ 104 w 105"/>
                <a:gd name="T9" fmla="*/ 60 h 66"/>
              </a:gdLst>
              <a:ahLst/>
              <a:cxnLst>
                <a:cxn ang="0">
                  <a:pos x="T0" y="T1"/>
                </a:cxn>
                <a:cxn ang="0">
                  <a:pos x="T2" y="T3"/>
                </a:cxn>
                <a:cxn ang="0">
                  <a:pos x="T4" y="T5"/>
                </a:cxn>
                <a:cxn ang="0">
                  <a:pos x="T6" y="T7"/>
                </a:cxn>
                <a:cxn ang="0">
                  <a:pos x="T8" y="T9"/>
                </a:cxn>
              </a:cxnLst>
              <a:rect l="0" t="0" r="r" b="b"/>
              <a:pathLst>
                <a:path w="105" h="66">
                  <a:moveTo>
                    <a:pt x="104" y="60"/>
                  </a:moveTo>
                  <a:lnTo>
                    <a:pt x="61" y="17"/>
                  </a:lnTo>
                  <a:lnTo>
                    <a:pt x="27" y="0"/>
                  </a:lnTo>
                  <a:lnTo>
                    <a:pt x="0" y="65"/>
                  </a:lnTo>
                  <a:lnTo>
                    <a:pt x="104" y="60"/>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8" name="Freeform 32"/>
            <p:cNvSpPr>
              <a:spLocks/>
            </p:cNvSpPr>
            <p:nvPr/>
          </p:nvSpPr>
          <p:spPr bwMode="auto">
            <a:xfrm>
              <a:off x="5247" y="1958"/>
              <a:ext cx="57" cy="71"/>
            </a:xfrm>
            <a:custGeom>
              <a:avLst/>
              <a:gdLst>
                <a:gd name="T0" fmla="*/ 56 w 57"/>
                <a:gd name="T1" fmla="*/ 0 h 71"/>
                <a:gd name="T2" fmla="*/ 52 w 57"/>
                <a:gd name="T3" fmla="*/ 49 h 71"/>
                <a:gd name="T4" fmla="*/ 37 w 57"/>
                <a:gd name="T5" fmla="*/ 70 h 71"/>
                <a:gd name="T6" fmla="*/ 0 w 57"/>
                <a:gd name="T7" fmla="*/ 40 h 71"/>
                <a:gd name="T8" fmla="*/ 16 w 57"/>
                <a:gd name="T9" fmla="*/ 18 h 71"/>
                <a:gd name="T10" fmla="*/ 56 w 57"/>
                <a:gd name="T11" fmla="*/ 0 h 71"/>
              </a:gdLst>
              <a:ahLst/>
              <a:cxnLst>
                <a:cxn ang="0">
                  <a:pos x="T0" y="T1"/>
                </a:cxn>
                <a:cxn ang="0">
                  <a:pos x="T2" y="T3"/>
                </a:cxn>
                <a:cxn ang="0">
                  <a:pos x="T4" y="T5"/>
                </a:cxn>
                <a:cxn ang="0">
                  <a:pos x="T6" y="T7"/>
                </a:cxn>
                <a:cxn ang="0">
                  <a:pos x="T8" y="T9"/>
                </a:cxn>
                <a:cxn ang="0">
                  <a:pos x="T10" y="T11"/>
                </a:cxn>
              </a:cxnLst>
              <a:rect l="0" t="0" r="r" b="b"/>
              <a:pathLst>
                <a:path w="57" h="71">
                  <a:moveTo>
                    <a:pt x="56" y="0"/>
                  </a:moveTo>
                  <a:lnTo>
                    <a:pt x="52" y="49"/>
                  </a:lnTo>
                  <a:lnTo>
                    <a:pt x="37" y="70"/>
                  </a:lnTo>
                  <a:lnTo>
                    <a:pt x="0" y="40"/>
                  </a:lnTo>
                  <a:lnTo>
                    <a:pt x="16" y="18"/>
                  </a:lnTo>
                  <a:lnTo>
                    <a:pt x="56" y="0"/>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9" name="Freeform 33"/>
            <p:cNvSpPr>
              <a:spLocks/>
            </p:cNvSpPr>
            <p:nvPr/>
          </p:nvSpPr>
          <p:spPr bwMode="auto">
            <a:xfrm>
              <a:off x="5040" y="670"/>
              <a:ext cx="459" cy="718"/>
            </a:xfrm>
            <a:custGeom>
              <a:avLst/>
              <a:gdLst>
                <a:gd name="T0" fmla="*/ 44 w 459"/>
                <a:gd name="T1" fmla="*/ 660 h 718"/>
                <a:gd name="T2" fmla="*/ 69 w 459"/>
                <a:gd name="T3" fmla="*/ 636 h 718"/>
                <a:gd name="T4" fmla="*/ 111 w 459"/>
                <a:gd name="T5" fmla="*/ 658 h 718"/>
                <a:gd name="T6" fmla="*/ 175 w 459"/>
                <a:gd name="T7" fmla="*/ 695 h 718"/>
                <a:gd name="T8" fmla="*/ 244 w 459"/>
                <a:gd name="T9" fmla="*/ 681 h 718"/>
                <a:gd name="T10" fmla="*/ 269 w 459"/>
                <a:gd name="T11" fmla="*/ 623 h 718"/>
                <a:gd name="T12" fmla="*/ 313 w 459"/>
                <a:gd name="T13" fmla="*/ 611 h 718"/>
                <a:gd name="T14" fmla="*/ 384 w 459"/>
                <a:gd name="T15" fmla="*/ 602 h 718"/>
                <a:gd name="T16" fmla="*/ 423 w 459"/>
                <a:gd name="T17" fmla="*/ 539 h 718"/>
                <a:gd name="T18" fmla="*/ 433 w 459"/>
                <a:gd name="T19" fmla="*/ 437 h 718"/>
                <a:gd name="T20" fmla="*/ 409 w 459"/>
                <a:gd name="T21" fmla="*/ 378 h 718"/>
                <a:gd name="T22" fmla="*/ 421 w 459"/>
                <a:gd name="T23" fmla="*/ 335 h 718"/>
                <a:gd name="T24" fmla="*/ 421 w 459"/>
                <a:gd name="T25" fmla="*/ 281 h 718"/>
                <a:gd name="T26" fmla="*/ 386 w 459"/>
                <a:gd name="T27" fmla="*/ 239 h 718"/>
                <a:gd name="T28" fmla="*/ 375 w 459"/>
                <a:gd name="T29" fmla="*/ 179 h 718"/>
                <a:gd name="T30" fmla="*/ 346 w 459"/>
                <a:gd name="T31" fmla="*/ 92 h 718"/>
                <a:gd name="T32" fmla="*/ 277 w 459"/>
                <a:gd name="T33" fmla="*/ 35 h 718"/>
                <a:gd name="T34" fmla="*/ 192 w 459"/>
                <a:gd name="T35" fmla="*/ 29 h 718"/>
                <a:gd name="T36" fmla="*/ 127 w 459"/>
                <a:gd name="T37" fmla="*/ 27 h 718"/>
                <a:gd name="T38" fmla="*/ 66 w 459"/>
                <a:gd name="T39" fmla="*/ 37 h 718"/>
                <a:gd name="T40" fmla="*/ 35 w 459"/>
                <a:gd name="T41" fmla="*/ 87 h 718"/>
                <a:gd name="T42" fmla="*/ 11 w 459"/>
                <a:gd name="T43" fmla="*/ 87 h 718"/>
                <a:gd name="T44" fmla="*/ 61 w 459"/>
                <a:gd name="T45" fmla="*/ 15 h 718"/>
                <a:gd name="T46" fmla="*/ 133 w 459"/>
                <a:gd name="T47" fmla="*/ 5 h 718"/>
                <a:gd name="T48" fmla="*/ 198 w 459"/>
                <a:gd name="T49" fmla="*/ 2 h 718"/>
                <a:gd name="T50" fmla="*/ 296 w 459"/>
                <a:gd name="T51" fmla="*/ 17 h 718"/>
                <a:gd name="T52" fmla="*/ 360 w 459"/>
                <a:gd name="T53" fmla="*/ 70 h 718"/>
                <a:gd name="T54" fmla="*/ 394 w 459"/>
                <a:gd name="T55" fmla="*/ 144 h 718"/>
                <a:gd name="T56" fmla="*/ 400 w 459"/>
                <a:gd name="T57" fmla="*/ 214 h 718"/>
                <a:gd name="T58" fmla="*/ 454 w 459"/>
                <a:gd name="T59" fmla="*/ 284 h 718"/>
                <a:gd name="T60" fmla="*/ 439 w 459"/>
                <a:gd name="T61" fmla="*/ 350 h 718"/>
                <a:gd name="T62" fmla="*/ 448 w 459"/>
                <a:gd name="T63" fmla="*/ 398 h 718"/>
                <a:gd name="T64" fmla="*/ 458 w 459"/>
                <a:gd name="T65" fmla="*/ 490 h 718"/>
                <a:gd name="T66" fmla="*/ 433 w 459"/>
                <a:gd name="T67" fmla="*/ 587 h 718"/>
                <a:gd name="T68" fmla="*/ 363 w 459"/>
                <a:gd name="T69" fmla="*/ 636 h 718"/>
                <a:gd name="T70" fmla="*/ 288 w 459"/>
                <a:gd name="T71" fmla="*/ 634 h 718"/>
                <a:gd name="T72" fmla="*/ 250 w 459"/>
                <a:gd name="T73" fmla="*/ 698 h 718"/>
                <a:gd name="T74" fmla="*/ 179 w 459"/>
                <a:gd name="T75" fmla="*/ 717 h 718"/>
                <a:gd name="T76" fmla="*/ 113 w 459"/>
                <a:gd name="T77" fmla="*/ 693 h 718"/>
                <a:gd name="T78" fmla="*/ 84 w 459"/>
                <a:gd name="T79" fmla="*/ 656 h 718"/>
                <a:gd name="T80" fmla="*/ 47 w 459"/>
                <a:gd name="T81" fmla="*/ 683 h 718"/>
                <a:gd name="T82" fmla="*/ 0 w 459"/>
                <a:gd name="T83" fmla="*/ 676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9" h="718">
                  <a:moveTo>
                    <a:pt x="14" y="660"/>
                  </a:moveTo>
                  <a:lnTo>
                    <a:pt x="44" y="660"/>
                  </a:lnTo>
                  <a:lnTo>
                    <a:pt x="59" y="653"/>
                  </a:lnTo>
                  <a:lnTo>
                    <a:pt x="69" y="636"/>
                  </a:lnTo>
                  <a:lnTo>
                    <a:pt x="75" y="606"/>
                  </a:lnTo>
                  <a:lnTo>
                    <a:pt x="111" y="658"/>
                  </a:lnTo>
                  <a:lnTo>
                    <a:pt x="143" y="686"/>
                  </a:lnTo>
                  <a:lnTo>
                    <a:pt x="175" y="695"/>
                  </a:lnTo>
                  <a:lnTo>
                    <a:pt x="213" y="695"/>
                  </a:lnTo>
                  <a:lnTo>
                    <a:pt x="244" y="681"/>
                  </a:lnTo>
                  <a:lnTo>
                    <a:pt x="259" y="658"/>
                  </a:lnTo>
                  <a:lnTo>
                    <a:pt x="269" y="623"/>
                  </a:lnTo>
                  <a:lnTo>
                    <a:pt x="273" y="603"/>
                  </a:lnTo>
                  <a:lnTo>
                    <a:pt x="313" y="611"/>
                  </a:lnTo>
                  <a:lnTo>
                    <a:pt x="356" y="611"/>
                  </a:lnTo>
                  <a:lnTo>
                    <a:pt x="384" y="602"/>
                  </a:lnTo>
                  <a:lnTo>
                    <a:pt x="408" y="574"/>
                  </a:lnTo>
                  <a:lnTo>
                    <a:pt x="423" y="539"/>
                  </a:lnTo>
                  <a:lnTo>
                    <a:pt x="435" y="485"/>
                  </a:lnTo>
                  <a:lnTo>
                    <a:pt x="433" y="437"/>
                  </a:lnTo>
                  <a:lnTo>
                    <a:pt x="424" y="400"/>
                  </a:lnTo>
                  <a:lnTo>
                    <a:pt x="409" y="378"/>
                  </a:lnTo>
                  <a:lnTo>
                    <a:pt x="397" y="368"/>
                  </a:lnTo>
                  <a:lnTo>
                    <a:pt x="421" y="335"/>
                  </a:lnTo>
                  <a:lnTo>
                    <a:pt x="424" y="308"/>
                  </a:lnTo>
                  <a:lnTo>
                    <a:pt x="421" y="281"/>
                  </a:lnTo>
                  <a:lnTo>
                    <a:pt x="408" y="256"/>
                  </a:lnTo>
                  <a:lnTo>
                    <a:pt x="386" y="239"/>
                  </a:lnTo>
                  <a:lnTo>
                    <a:pt x="369" y="226"/>
                  </a:lnTo>
                  <a:lnTo>
                    <a:pt x="375" y="179"/>
                  </a:lnTo>
                  <a:lnTo>
                    <a:pt x="368" y="129"/>
                  </a:lnTo>
                  <a:lnTo>
                    <a:pt x="346" y="92"/>
                  </a:lnTo>
                  <a:lnTo>
                    <a:pt x="318" y="59"/>
                  </a:lnTo>
                  <a:lnTo>
                    <a:pt x="277" y="35"/>
                  </a:lnTo>
                  <a:lnTo>
                    <a:pt x="232" y="25"/>
                  </a:lnTo>
                  <a:lnTo>
                    <a:pt x="192" y="29"/>
                  </a:lnTo>
                  <a:lnTo>
                    <a:pt x="167" y="47"/>
                  </a:lnTo>
                  <a:lnTo>
                    <a:pt x="127" y="27"/>
                  </a:lnTo>
                  <a:lnTo>
                    <a:pt x="96" y="27"/>
                  </a:lnTo>
                  <a:lnTo>
                    <a:pt x="66" y="37"/>
                  </a:lnTo>
                  <a:lnTo>
                    <a:pt x="51" y="53"/>
                  </a:lnTo>
                  <a:lnTo>
                    <a:pt x="35" y="87"/>
                  </a:lnTo>
                  <a:lnTo>
                    <a:pt x="31" y="99"/>
                  </a:lnTo>
                  <a:lnTo>
                    <a:pt x="11" y="87"/>
                  </a:lnTo>
                  <a:lnTo>
                    <a:pt x="36" y="35"/>
                  </a:lnTo>
                  <a:lnTo>
                    <a:pt x="61" y="15"/>
                  </a:lnTo>
                  <a:lnTo>
                    <a:pt x="93" y="0"/>
                  </a:lnTo>
                  <a:lnTo>
                    <a:pt x="133" y="5"/>
                  </a:lnTo>
                  <a:lnTo>
                    <a:pt x="166" y="20"/>
                  </a:lnTo>
                  <a:lnTo>
                    <a:pt x="198" y="2"/>
                  </a:lnTo>
                  <a:lnTo>
                    <a:pt x="244" y="0"/>
                  </a:lnTo>
                  <a:lnTo>
                    <a:pt x="296" y="17"/>
                  </a:lnTo>
                  <a:lnTo>
                    <a:pt x="330" y="37"/>
                  </a:lnTo>
                  <a:lnTo>
                    <a:pt x="360" y="70"/>
                  </a:lnTo>
                  <a:lnTo>
                    <a:pt x="384" y="109"/>
                  </a:lnTo>
                  <a:lnTo>
                    <a:pt x="394" y="144"/>
                  </a:lnTo>
                  <a:lnTo>
                    <a:pt x="400" y="185"/>
                  </a:lnTo>
                  <a:lnTo>
                    <a:pt x="400" y="214"/>
                  </a:lnTo>
                  <a:lnTo>
                    <a:pt x="433" y="240"/>
                  </a:lnTo>
                  <a:lnTo>
                    <a:pt x="454" y="284"/>
                  </a:lnTo>
                  <a:lnTo>
                    <a:pt x="450" y="326"/>
                  </a:lnTo>
                  <a:lnTo>
                    <a:pt x="439" y="350"/>
                  </a:lnTo>
                  <a:lnTo>
                    <a:pt x="429" y="363"/>
                  </a:lnTo>
                  <a:lnTo>
                    <a:pt x="448" y="398"/>
                  </a:lnTo>
                  <a:lnTo>
                    <a:pt x="456" y="440"/>
                  </a:lnTo>
                  <a:lnTo>
                    <a:pt x="458" y="490"/>
                  </a:lnTo>
                  <a:lnTo>
                    <a:pt x="450" y="536"/>
                  </a:lnTo>
                  <a:lnTo>
                    <a:pt x="433" y="587"/>
                  </a:lnTo>
                  <a:lnTo>
                    <a:pt x="400" y="621"/>
                  </a:lnTo>
                  <a:lnTo>
                    <a:pt x="363" y="636"/>
                  </a:lnTo>
                  <a:lnTo>
                    <a:pt x="319" y="636"/>
                  </a:lnTo>
                  <a:lnTo>
                    <a:pt x="288" y="634"/>
                  </a:lnTo>
                  <a:lnTo>
                    <a:pt x="277" y="671"/>
                  </a:lnTo>
                  <a:lnTo>
                    <a:pt x="250" y="698"/>
                  </a:lnTo>
                  <a:lnTo>
                    <a:pt x="219" y="716"/>
                  </a:lnTo>
                  <a:lnTo>
                    <a:pt x="179" y="717"/>
                  </a:lnTo>
                  <a:lnTo>
                    <a:pt x="139" y="708"/>
                  </a:lnTo>
                  <a:lnTo>
                    <a:pt x="113" y="693"/>
                  </a:lnTo>
                  <a:lnTo>
                    <a:pt x="96" y="676"/>
                  </a:lnTo>
                  <a:lnTo>
                    <a:pt x="84" y="656"/>
                  </a:lnTo>
                  <a:lnTo>
                    <a:pt x="71" y="674"/>
                  </a:lnTo>
                  <a:lnTo>
                    <a:pt x="47" y="683"/>
                  </a:lnTo>
                  <a:lnTo>
                    <a:pt x="22" y="683"/>
                  </a:lnTo>
                  <a:lnTo>
                    <a:pt x="0" y="676"/>
                  </a:lnTo>
                  <a:lnTo>
                    <a:pt x="14" y="66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0" name="Freeform 34"/>
            <p:cNvSpPr>
              <a:spLocks/>
            </p:cNvSpPr>
            <p:nvPr/>
          </p:nvSpPr>
          <p:spPr bwMode="auto">
            <a:xfrm>
              <a:off x="4296" y="576"/>
              <a:ext cx="777" cy="581"/>
            </a:xfrm>
            <a:custGeom>
              <a:avLst/>
              <a:gdLst>
                <a:gd name="T0" fmla="*/ 774 w 777"/>
                <a:gd name="T1" fmla="*/ 194 h 581"/>
                <a:gd name="T2" fmla="*/ 769 w 777"/>
                <a:gd name="T3" fmla="*/ 108 h 581"/>
                <a:gd name="T4" fmla="*/ 723 w 777"/>
                <a:gd name="T5" fmla="*/ 38 h 581"/>
                <a:gd name="T6" fmla="*/ 614 w 777"/>
                <a:gd name="T7" fmla="*/ 0 h 581"/>
                <a:gd name="T8" fmla="*/ 525 w 777"/>
                <a:gd name="T9" fmla="*/ 19 h 581"/>
                <a:gd name="T10" fmla="*/ 452 w 777"/>
                <a:gd name="T11" fmla="*/ 29 h 581"/>
                <a:gd name="T12" fmla="*/ 373 w 777"/>
                <a:gd name="T13" fmla="*/ 41 h 581"/>
                <a:gd name="T14" fmla="*/ 331 w 777"/>
                <a:gd name="T15" fmla="*/ 86 h 581"/>
                <a:gd name="T16" fmla="*/ 295 w 777"/>
                <a:gd name="T17" fmla="*/ 78 h 581"/>
                <a:gd name="T18" fmla="*/ 225 w 777"/>
                <a:gd name="T19" fmla="*/ 52 h 581"/>
                <a:gd name="T20" fmla="*/ 162 w 777"/>
                <a:gd name="T21" fmla="*/ 78 h 581"/>
                <a:gd name="T22" fmla="*/ 140 w 777"/>
                <a:gd name="T23" fmla="*/ 126 h 581"/>
                <a:gd name="T24" fmla="*/ 51 w 777"/>
                <a:gd name="T25" fmla="*/ 147 h 581"/>
                <a:gd name="T26" fmla="*/ 7 w 777"/>
                <a:gd name="T27" fmla="*/ 218 h 581"/>
                <a:gd name="T28" fmla="*/ 13 w 777"/>
                <a:gd name="T29" fmla="*/ 324 h 581"/>
                <a:gd name="T30" fmla="*/ 70 w 777"/>
                <a:gd name="T31" fmla="*/ 382 h 581"/>
                <a:gd name="T32" fmla="*/ 81 w 777"/>
                <a:gd name="T33" fmla="*/ 436 h 581"/>
                <a:gd name="T34" fmla="*/ 116 w 777"/>
                <a:gd name="T35" fmla="*/ 524 h 581"/>
                <a:gd name="T36" fmla="*/ 184 w 777"/>
                <a:gd name="T37" fmla="*/ 570 h 581"/>
                <a:gd name="T38" fmla="*/ 237 w 777"/>
                <a:gd name="T39" fmla="*/ 559 h 581"/>
                <a:gd name="T40" fmla="*/ 149 w 777"/>
                <a:gd name="T41" fmla="*/ 533 h 581"/>
                <a:gd name="T42" fmla="*/ 110 w 777"/>
                <a:gd name="T43" fmla="*/ 470 h 581"/>
                <a:gd name="T44" fmla="*/ 113 w 777"/>
                <a:gd name="T45" fmla="*/ 401 h 581"/>
                <a:gd name="T46" fmla="*/ 75 w 777"/>
                <a:gd name="T47" fmla="*/ 360 h 581"/>
                <a:gd name="T48" fmla="*/ 27 w 777"/>
                <a:gd name="T49" fmla="*/ 294 h 581"/>
                <a:gd name="T50" fmla="*/ 42 w 777"/>
                <a:gd name="T51" fmla="*/ 200 h 581"/>
                <a:gd name="T52" fmla="*/ 101 w 777"/>
                <a:gd name="T53" fmla="*/ 152 h 581"/>
                <a:gd name="T54" fmla="*/ 149 w 777"/>
                <a:gd name="T55" fmla="*/ 149 h 581"/>
                <a:gd name="T56" fmla="*/ 175 w 777"/>
                <a:gd name="T57" fmla="*/ 89 h 581"/>
                <a:gd name="T58" fmla="*/ 234 w 777"/>
                <a:gd name="T59" fmla="*/ 73 h 581"/>
                <a:gd name="T60" fmla="*/ 292 w 777"/>
                <a:gd name="T61" fmla="*/ 96 h 581"/>
                <a:gd name="T62" fmla="*/ 330 w 777"/>
                <a:gd name="T63" fmla="*/ 145 h 581"/>
                <a:gd name="T64" fmla="*/ 351 w 777"/>
                <a:gd name="T65" fmla="*/ 104 h 581"/>
                <a:gd name="T66" fmla="*/ 389 w 777"/>
                <a:gd name="T67" fmla="*/ 56 h 581"/>
                <a:gd name="T68" fmla="*/ 448 w 777"/>
                <a:gd name="T69" fmla="*/ 54 h 581"/>
                <a:gd name="T70" fmla="*/ 495 w 777"/>
                <a:gd name="T71" fmla="*/ 78 h 581"/>
                <a:gd name="T72" fmla="*/ 567 w 777"/>
                <a:gd name="T73" fmla="*/ 30 h 581"/>
                <a:gd name="T74" fmla="*/ 650 w 777"/>
                <a:gd name="T75" fmla="*/ 29 h 581"/>
                <a:gd name="T76" fmla="*/ 711 w 777"/>
                <a:gd name="T77" fmla="*/ 56 h 581"/>
                <a:gd name="T78" fmla="*/ 749 w 777"/>
                <a:gd name="T79" fmla="*/ 117 h 581"/>
                <a:gd name="T80" fmla="*/ 756 w 777"/>
                <a:gd name="T81" fmla="*/ 18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7" h="581">
                  <a:moveTo>
                    <a:pt x="756" y="180"/>
                  </a:moveTo>
                  <a:lnTo>
                    <a:pt x="774" y="194"/>
                  </a:lnTo>
                  <a:lnTo>
                    <a:pt x="776" y="145"/>
                  </a:lnTo>
                  <a:lnTo>
                    <a:pt x="769" y="108"/>
                  </a:lnTo>
                  <a:lnTo>
                    <a:pt x="751" y="70"/>
                  </a:lnTo>
                  <a:lnTo>
                    <a:pt x="723" y="38"/>
                  </a:lnTo>
                  <a:lnTo>
                    <a:pt x="675" y="12"/>
                  </a:lnTo>
                  <a:lnTo>
                    <a:pt x="614" y="0"/>
                  </a:lnTo>
                  <a:lnTo>
                    <a:pt x="569" y="2"/>
                  </a:lnTo>
                  <a:lnTo>
                    <a:pt x="525" y="19"/>
                  </a:lnTo>
                  <a:lnTo>
                    <a:pt x="492" y="44"/>
                  </a:lnTo>
                  <a:lnTo>
                    <a:pt x="452" y="29"/>
                  </a:lnTo>
                  <a:lnTo>
                    <a:pt x="407" y="29"/>
                  </a:lnTo>
                  <a:lnTo>
                    <a:pt x="373" y="41"/>
                  </a:lnTo>
                  <a:lnTo>
                    <a:pt x="344" y="62"/>
                  </a:lnTo>
                  <a:lnTo>
                    <a:pt x="331" y="86"/>
                  </a:lnTo>
                  <a:lnTo>
                    <a:pt x="328" y="115"/>
                  </a:lnTo>
                  <a:lnTo>
                    <a:pt x="295" y="78"/>
                  </a:lnTo>
                  <a:lnTo>
                    <a:pt x="265" y="62"/>
                  </a:lnTo>
                  <a:lnTo>
                    <a:pt x="225" y="52"/>
                  </a:lnTo>
                  <a:lnTo>
                    <a:pt x="188" y="62"/>
                  </a:lnTo>
                  <a:lnTo>
                    <a:pt x="162" y="78"/>
                  </a:lnTo>
                  <a:lnTo>
                    <a:pt x="146" y="104"/>
                  </a:lnTo>
                  <a:lnTo>
                    <a:pt x="140" y="126"/>
                  </a:lnTo>
                  <a:lnTo>
                    <a:pt x="94" y="126"/>
                  </a:lnTo>
                  <a:lnTo>
                    <a:pt x="51" y="147"/>
                  </a:lnTo>
                  <a:lnTo>
                    <a:pt x="27" y="177"/>
                  </a:lnTo>
                  <a:lnTo>
                    <a:pt x="7" y="218"/>
                  </a:lnTo>
                  <a:lnTo>
                    <a:pt x="0" y="263"/>
                  </a:lnTo>
                  <a:lnTo>
                    <a:pt x="13" y="324"/>
                  </a:lnTo>
                  <a:lnTo>
                    <a:pt x="40" y="360"/>
                  </a:lnTo>
                  <a:lnTo>
                    <a:pt x="70" y="382"/>
                  </a:lnTo>
                  <a:lnTo>
                    <a:pt x="93" y="391"/>
                  </a:lnTo>
                  <a:lnTo>
                    <a:pt x="81" y="436"/>
                  </a:lnTo>
                  <a:lnTo>
                    <a:pt x="90" y="482"/>
                  </a:lnTo>
                  <a:lnTo>
                    <a:pt x="116" y="524"/>
                  </a:lnTo>
                  <a:lnTo>
                    <a:pt x="149" y="552"/>
                  </a:lnTo>
                  <a:lnTo>
                    <a:pt x="184" y="570"/>
                  </a:lnTo>
                  <a:lnTo>
                    <a:pt x="237" y="580"/>
                  </a:lnTo>
                  <a:lnTo>
                    <a:pt x="237" y="559"/>
                  </a:lnTo>
                  <a:lnTo>
                    <a:pt x="188" y="552"/>
                  </a:lnTo>
                  <a:lnTo>
                    <a:pt x="149" y="533"/>
                  </a:lnTo>
                  <a:lnTo>
                    <a:pt x="126" y="506"/>
                  </a:lnTo>
                  <a:lnTo>
                    <a:pt x="110" y="470"/>
                  </a:lnTo>
                  <a:lnTo>
                    <a:pt x="106" y="438"/>
                  </a:lnTo>
                  <a:lnTo>
                    <a:pt x="113" y="401"/>
                  </a:lnTo>
                  <a:lnTo>
                    <a:pt x="125" y="380"/>
                  </a:lnTo>
                  <a:lnTo>
                    <a:pt x="75" y="360"/>
                  </a:lnTo>
                  <a:lnTo>
                    <a:pt x="46" y="335"/>
                  </a:lnTo>
                  <a:lnTo>
                    <a:pt x="27" y="294"/>
                  </a:lnTo>
                  <a:lnTo>
                    <a:pt x="29" y="245"/>
                  </a:lnTo>
                  <a:lnTo>
                    <a:pt x="42" y="200"/>
                  </a:lnTo>
                  <a:lnTo>
                    <a:pt x="69" y="171"/>
                  </a:lnTo>
                  <a:lnTo>
                    <a:pt x="101" y="152"/>
                  </a:lnTo>
                  <a:lnTo>
                    <a:pt x="137" y="149"/>
                  </a:lnTo>
                  <a:lnTo>
                    <a:pt x="149" y="149"/>
                  </a:lnTo>
                  <a:lnTo>
                    <a:pt x="158" y="117"/>
                  </a:lnTo>
                  <a:lnTo>
                    <a:pt x="175" y="89"/>
                  </a:lnTo>
                  <a:lnTo>
                    <a:pt x="201" y="75"/>
                  </a:lnTo>
                  <a:lnTo>
                    <a:pt x="234" y="73"/>
                  </a:lnTo>
                  <a:lnTo>
                    <a:pt x="269" y="80"/>
                  </a:lnTo>
                  <a:lnTo>
                    <a:pt x="292" y="96"/>
                  </a:lnTo>
                  <a:lnTo>
                    <a:pt x="307" y="115"/>
                  </a:lnTo>
                  <a:lnTo>
                    <a:pt x="330" y="145"/>
                  </a:lnTo>
                  <a:lnTo>
                    <a:pt x="345" y="133"/>
                  </a:lnTo>
                  <a:lnTo>
                    <a:pt x="351" y="104"/>
                  </a:lnTo>
                  <a:lnTo>
                    <a:pt x="365" y="75"/>
                  </a:lnTo>
                  <a:lnTo>
                    <a:pt x="389" y="56"/>
                  </a:lnTo>
                  <a:lnTo>
                    <a:pt x="418" y="52"/>
                  </a:lnTo>
                  <a:lnTo>
                    <a:pt x="448" y="54"/>
                  </a:lnTo>
                  <a:lnTo>
                    <a:pt x="479" y="66"/>
                  </a:lnTo>
                  <a:lnTo>
                    <a:pt x="495" y="78"/>
                  </a:lnTo>
                  <a:lnTo>
                    <a:pt x="528" y="50"/>
                  </a:lnTo>
                  <a:lnTo>
                    <a:pt x="567" y="30"/>
                  </a:lnTo>
                  <a:lnTo>
                    <a:pt x="608" y="26"/>
                  </a:lnTo>
                  <a:lnTo>
                    <a:pt x="650" y="29"/>
                  </a:lnTo>
                  <a:lnTo>
                    <a:pt x="684" y="43"/>
                  </a:lnTo>
                  <a:lnTo>
                    <a:pt x="711" y="56"/>
                  </a:lnTo>
                  <a:lnTo>
                    <a:pt x="729" y="82"/>
                  </a:lnTo>
                  <a:lnTo>
                    <a:pt x="749" y="117"/>
                  </a:lnTo>
                  <a:lnTo>
                    <a:pt x="754" y="149"/>
                  </a:lnTo>
                  <a:lnTo>
                    <a:pt x="756" y="18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1" name="Freeform 35"/>
            <p:cNvSpPr>
              <a:spLocks/>
            </p:cNvSpPr>
            <p:nvPr/>
          </p:nvSpPr>
          <p:spPr bwMode="auto">
            <a:xfrm>
              <a:off x="4814" y="726"/>
              <a:ext cx="56" cy="81"/>
            </a:xfrm>
            <a:custGeom>
              <a:avLst/>
              <a:gdLst>
                <a:gd name="T0" fmla="*/ 16 w 56"/>
                <a:gd name="T1" fmla="*/ 66 h 81"/>
                <a:gd name="T2" fmla="*/ 47 w 56"/>
                <a:gd name="T3" fmla="*/ 66 h 81"/>
                <a:gd name="T4" fmla="*/ 47 w 56"/>
                <a:gd name="T5" fmla="*/ 23 h 81"/>
                <a:gd name="T6" fmla="*/ 7 w 56"/>
                <a:gd name="T7" fmla="*/ 59 h 81"/>
                <a:gd name="T8" fmla="*/ 0 w 56"/>
                <a:gd name="T9" fmla="*/ 48 h 81"/>
                <a:gd name="T10" fmla="*/ 55 w 56"/>
                <a:gd name="T11" fmla="*/ 0 h 81"/>
                <a:gd name="T12" fmla="*/ 55 w 56"/>
                <a:gd name="T13" fmla="*/ 80 h 81"/>
                <a:gd name="T14" fmla="*/ 16 w 56"/>
                <a:gd name="T15" fmla="*/ 77 h 81"/>
                <a:gd name="T16" fmla="*/ 16 w 56"/>
                <a:gd name="T17"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81">
                  <a:moveTo>
                    <a:pt x="16" y="66"/>
                  </a:moveTo>
                  <a:lnTo>
                    <a:pt x="47" y="66"/>
                  </a:lnTo>
                  <a:lnTo>
                    <a:pt x="47" y="23"/>
                  </a:lnTo>
                  <a:lnTo>
                    <a:pt x="7" y="59"/>
                  </a:lnTo>
                  <a:lnTo>
                    <a:pt x="0" y="48"/>
                  </a:lnTo>
                  <a:lnTo>
                    <a:pt x="55" y="0"/>
                  </a:lnTo>
                  <a:lnTo>
                    <a:pt x="55" y="80"/>
                  </a:lnTo>
                  <a:lnTo>
                    <a:pt x="16" y="77"/>
                  </a:lnTo>
                  <a:lnTo>
                    <a:pt x="16" y="6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2" name="Freeform 36"/>
            <p:cNvSpPr>
              <a:spLocks/>
            </p:cNvSpPr>
            <p:nvPr/>
          </p:nvSpPr>
          <p:spPr bwMode="auto">
            <a:xfrm>
              <a:off x="4604" y="874"/>
              <a:ext cx="71" cy="95"/>
            </a:xfrm>
            <a:custGeom>
              <a:avLst/>
              <a:gdLst>
                <a:gd name="T0" fmla="*/ 53 w 71"/>
                <a:gd name="T1" fmla="*/ 0 h 95"/>
                <a:gd name="T2" fmla="*/ 70 w 71"/>
                <a:gd name="T3" fmla="*/ 90 h 95"/>
                <a:gd name="T4" fmla="*/ 17 w 71"/>
                <a:gd name="T5" fmla="*/ 94 h 95"/>
                <a:gd name="T6" fmla="*/ 0 w 71"/>
                <a:gd name="T7" fmla="*/ 54 h 95"/>
                <a:gd name="T8" fmla="*/ 39 w 71"/>
                <a:gd name="T9" fmla="*/ 11 h 95"/>
                <a:gd name="T10" fmla="*/ 19 w 71"/>
                <a:gd name="T11" fmla="*/ 62 h 95"/>
                <a:gd name="T12" fmla="*/ 36 w 71"/>
                <a:gd name="T13" fmla="*/ 79 h 95"/>
                <a:gd name="T14" fmla="*/ 53 w 71"/>
                <a:gd name="T15" fmla="*/ 72 h 95"/>
                <a:gd name="T16" fmla="*/ 53 w 71"/>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95">
                  <a:moveTo>
                    <a:pt x="53" y="0"/>
                  </a:moveTo>
                  <a:lnTo>
                    <a:pt x="70" y="90"/>
                  </a:lnTo>
                  <a:lnTo>
                    <a:pt x="17" y="94"/>
                  </a:lnTo>
                  <a:lnTo>
                    <a:pt x="0" y="54"/>
                  </a:lnTo>
                  <a:lnTo>
                    <a:pt x="39" y="11"/>
                  </a:lnTo>
                  <a:lnTo>
                    <a:pt x="19" y="62"/>
                  </a:lnTo>
                  <a:lnTo>
                    <a:pt x="36" y="79"/>
                  </a:lnTo>
                  <a:lnTo>
                    <a:pt x="53" y="72"/>
                  </a:lnTo>
                  <a:lnTo>
                    <a:pt x="53"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3" name="Freeform 37"/>
            <p:cNvSpPr>
              <a:spLocks/>
            </p:cNvSpPr>
            <p:nvPr/>
          </p:nvSpPr>
          <p:spPr bwMode="auto">
            <a:xfrm>
              <a:off x="4757" y="953"/>
              <a:ext cx="141" cy="217"/>
            </a:xfrm>
            <a:custGeom>
              <a:avLst/>
              <a:gdLst>
                <a:gd name="T0" fmla="*/ 93 w 141"/>
                <a:gd name="T1" fmla="*/ 0 h 217"/>
                <a:gd name="T2" fmla="*/ 140 w 141"/>
                <a:gd name="T3" fmla="*/ 167 h 217"/>
                <a:gd name="T4" fmla="*/ 19 w 141"/>
                <a:gd name="T5" fmla="*/ 216 h 217"/>
                <a:gd name="T6" fmla="*/ 17 w 141"/>
                <a:gd name="T7" fmla="*/ 202 h 217"/>
                <a:gd name="T8" fmla="*/ 45 w 141"/>
                <a:gd name="T9" fmla="*/ 188 h 217"/>
                <a:gd name="T10" fmla="*/ 0 w 141"/>
                <a:gd name="T11" fmla="*/ 29 h 217"/>
                <a:gd name="T12" fmla="*/ 19 w 141"/>
                <a:gd name="T13" fmla="*/ 25 h 217"/>
                <a:gd name="T14" fmla="*/ 58 w 141"/>
                <a:gd name="T15" fmla="*/ 177 h 217"/>
                <a:gd name="T16" fmla="*/ 118 w 141"/>
                <a:gd name="T17" fmla="*/ 144 h 217"/>
                <a:gd name="T18" fmla="*/ 76 w 141"/>
                <a:gd name="T19" fmla="*/ 5 h 217"/>
                <a:gd name="T20" fmla="*/ 93 w 141"/>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217">
                  <a:moveTo>
                    <a:pt x="93" y="0"/>
                  </a:moveTo>
                  <a:lnTo>
                    <a:pt x="140" y="167"/>
                  </a:lnTo>
                  <a:lnTo>
                    <a:pt x="19" y="216"/>
                  </a:lnTo>
                  <a:lnTo>
                    <a:pt x="17" y="202"/>
                  </a:lnTo>
                  <a:lnTo>
                    <a:pt x="45" y="188"/>
                  </a:lnTo>
                  <a:lnTo>
                    <a:pt x="0" y="29"/>
                  </a:lnTo>
                  <a:lnTo>
                    <a:pt x="19" y="25"/>
                  </a:lnTo>
                  <a:lnTo>
                    <a:pt x="58" y="177"/>
                  </a:lnTo>
                  <a:lnTo>
                    <a:pt x="118" y="144"/>
                  </a:lnTo>
                  <a:lnTo>
                    <a:pt x="76" y="5"/>
                  </a:lnTo>
                  <a:lnTo>
                    <a:pt x="93"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4" name="Freeform 38"/>
            <p:cNvSpPr>
              <a:spLocks/>
            </p:cNvSpPr>
            <p:nvPr/>
          </p:nvSpPr>
          <p:spPr bwMode="auto">
            <a:xfrm>
              <a:off x="4733" y="958"/>
              <a:ext cx="110" cy="65"/>
            </a:xfrm>
            <a:custGeom>
              <a:avLst/>
              <a:gdLst>
                <a:gd name="T0" fmla="*/ 104 w 110"/>
                <a:gd name="T1" fmla="*/ 0 h 65"/>
                <a:gd name="T2" fmla="*/ 0 w 110"/>
                <a:gd name="T3" fmla="*/ 53 h 65"/>
                <a:gd name="T4" fmla="*/ 8 w 110"/>
                <a:gd name="T5" fmla="*/ 64 h 65"/>
                <a:gd name="T6" fmla="*/ 109 w 110"/>
                <a:gd name="T7" fmla="*/ 17 h 65"/>
                <a:gd name="T8" fmla="*/ 104 w 110"/>
                <a:gd name="T9" fmla="*/ 0 h 65"/>
              </a:gdLst>
              <a:ahLst/>
              <a:cxnLst>
                <a:cxn ang="0">
                  <a:pos x="T0" y="T1"/>
                </a:cxn>
                <a:cxn ang="0">
                  <a:pos x="T2" y="T3"/>
                </a:cxn>
                <a:cxn ang="0">
                  <a:pos x="T4" y="T5"/>
                </a:cxn>
                <a:cxn ang="0">
                  <a:pos x="T6" y="T7"/>
                </a:cxn>
                <a:cxn ang="0">
                  <a:pos x="T8" y="T9"/>
                </a:cxn>
              </a:cxnLst>
              <a:rect l="0" t="0" r="r" b="b"/>
              <a:pathLst>
                <a:path w="110" h="65">
                  <a:moveTo>
                    <a:pt x="104" y="0"/>
                  </a:moveTo>
                  <a:lnTo>
                    <a:pt x="0" y="53"/>
                  </a:lnTo>
                  <a:lnTo>
                    <a:pt x="8" y="64"/>
                  </a:lnTo>
                  <a:lnTo>
                    <a:pt x="109" y="17"/>
                  </a:lnTo>
                  <a:lnTo>
                    <a:pt x="10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5" name="Freeform 39"/>
            <p:cNvSpPr>
              <a:spLocks/>
            </p:cNvSpPr>
            <p:nvPr/>
          </p:nvSpPr>
          <p:spPr bwMode="auto">
            <a:xfrm>
              <a:off x="4760" y="1091"/>
              <a:ext cx="32" cy="36"/>
            </a:xfrm>
            <a:custGeom>
              <a:avLst/>
              <a:gdLst>
                <a:gd name="T0" fmla="*/ 31 w 32"/>
                <a:gd name="T1" fmla="*/ 25 h 36"/>
                <a:gd name="T2" fmla="*/ 3 w 32"/>
                <a:gd name="T3" fmla="*/ 35 h 36"/>
                <a:gd name="T4" fmla="*/ 0 w 32"/>
                <a:gd name="T5" fmla="*/ 22 h 36"/>
                <a:gd name="T6" fmla="*/ 31 w 32"/>
                <a:gd name="T7" fmla="*/ 0 h 36"/>
                <a:gd name="T8" fmla="*/ 31 w 32"/>
                <a:gd name="T9" fmla="*/ 25 h 36"/>
              </a:gdLst>
              <a:ahLst/>
              <a:cxnLst>
                <a:cxn ang="0">
                  <a:pos x="T0" y="T1"/>
                </a:cxn>
                <a:cxn ang="0">
                  <a:pos x="T2" y="T3"/>
                </a:cxn>
                <a:cxn ang="0">
                  <a:pos x="T4" y="T5"/>
                </a:cxn>
                <a:cxn ang="0">
                  <a:pos x="T6" y="T7"/>
                </a:cxn>
                <a:cxn ang="0">
                  <a:pos x="T8" y="T9"/>
                </a:cxn>
              </a:cxnLst>
              <a:rect l="0" t="0" r="r" b="b"/>
              <a:pathLst>
                <a:path w="32" h="36">
                  <a:moveTo>
                    <a:pt x="31" y="25"/>
                  </a:moveTo>
                  <a:lnTo>
                    <a:pt x="3" y="35"/>
                  </a:lnTo>
                  <a:lnTo>
                    <a:pt x="0" y="22"/>
                  </a:lnTo>
                  <a:lnTo>
                    <a:pt x="31" y="0"/>
                  </a:lnTo>
                  <a:lnTo>
                    <a:pt x="31" y="2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6" name="Freeform 40"/>
            <p:cNvSpPr>
              <a:spLocks/>
            </p:cNvSpPr>
            <p:nvPr/>
          </p:nvSpPr>
          <p:spPr bwMode="auto">
            <a:xfrm>
              <a:off x="4750" y="1048"/>
              <a:ext cx="34" cy="36"/>
            </a:xfrm>
            <a:custGeom>
              <a:avLst/>
              <a:gdLst>
                <a:gd name="T0" fmla="*/ 33 w 34"/>
                <a:gd name="T1" fmla="*/ 22 h 36"/>
                <a:gd name="T2" fmla="*/ 5 w 34"/>
                <a:gd name="T3" fmla="*/ 35 h 36"/>
                <a:gd name="T4" fmla="*/ 0 w 34"/>
                <a:gd name="T5" fmla="*/ 22 h 36"/>
                <a:gd name="T6" fmla="*/ 27 w 34"/>
                <a:gd name="T7" fmla="*/ 0 h 36"/>
                <a:gd name="T8" fmla="*/ 33 w 34"/>
                <a:gd name="T9" fmla="*/ 22 h 36"/>
              </a:gdLst>
              <a:ahLst/>
              <a:cxnLst>
                <a:cxn ang="0">
                  <a:pos x="T0" y="T1"/>
                </a:cxn>
                <a:cxn ang="0">
                  <a:pos x="T2" y="T3"/>
                </a:cxn>
                <a:cxn ang="0">
                  <a:pos x="T4" y="T5"/>
                </a:cxn>
                <a:cxn ang="0">
                  <a:pos x="T6" y="T7"/>
                </a:cxn>
                <a:cxn ang="0">
                  <a:pos x="T8" y="T9"/>
                </a:cxn>
              </a:cxnLst>
              <a:rect l="0" t="0" r="r" b="b"/>
              <a:pathLst>
                <a:path w="34" h="36">
                  <a:moveTo>
                    <a:pt x="33" y="22"/>
                  </a:moveTo>
                  <a:lnTo>
                    <a:pt x="5" y="35"/>
                  </a:lnTo>
                  <a:lnTo>
                    <a:pt x="0" y="22"/>
                  </a:lnTo>
                  <a:lnTo>
                    <a:pt x="27" y="0"/>
                  </a:lnTo>
                  <a:lnTo>
                    <a:pt x="33" y="2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7" name="Freeform 41"/>
            <p:cNvSpPr>
              <a:spLocks/>
            </p:cNvSpPr>
            <p:nvPr/>
          </p:nvSpPr>
          <p:spPr bwMode="auto">
            <a:xfrm>
              <a:off x="4744" y="1022"/>
              <a:ext cx="29" cy="27"/>
            </a:xfrm>
            <a:custGeom>
              <a:avLst/>
              <a:gdLst>
                <a:gd name="T0" fmla="*/ 28 w 29"/>
                <a:gd name="T1" fmla="*/ 15 h 27"/>
                <a:gd name="T2" fmla="*/ 0 w 29"/>
                <a:gd name="T3" fmla="*/ 26 h 27"/>
                <a:gd name="T4" fmla="*/ 0 w 29"/>
                <a:gd name="T5" fmla="*/ 15 h 27"/>
                <a:gd name="T6" fmla="*/ 25 w 29"/>
                <a:gd name="T7" fmla="*/ 0 h 27"/>
                <a:gd name="T8" fmla="*/ 28 w 29"/>
                <a:gd name="T9" fmla="*/ 15 h 27"/>
              </a:gdLst>
              <a:ahLst/>
              <a:cxnLst>
                <a:cxn ang="0">
                  <a:pos x="T0" y="T1"/>
                </a:cxn>
                <a:cxn ang="0">
                  <a:pos x="T2" y="T3"/>
                </a:cxn>
                <a:cxn ang="0">
                  <a:pos x="T4" y="T5"/>
                </a:cxn>
                <a:cxn ang="0">
                  <a:pos x="T6" y="T7"/>
                </a:cxn>
                <a:cxn ang="0">
                  <a:pos x="T8" y="T9"/>
                </a:cxn>
              </a:cxnLst>
              <a:rect l="0" t="0" r="r" b="b"/>
              <a:pathLst>
                <a:path w="29" h="27">
                  <a:moveTo>
                    <a:pt x="28" y="15"/>
                  </a:moveTo>
                  <a:lnTo>
                    <a:pt x="0" y="26"/>
                  </a:lnTo>
                  <a:lnTo>
                    <a:pt x="0" y="15"/>
                  </a:lnTo>
                  <a:lnTo>
                    <a:pt x="25" y="0"/>
                  </a:lnTo>
                  <a:lnTo>
                    <a:pt x="28" y="1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8" name="Freeform 42"/>
            <p:cNvSpPr>
              <a:spLocks/>
            </p:cNvSpPr>
            <p:nvPr/>
          </p:nvSpPr>
          <p:spPr bwMode="auto">
            <a:xfrm>
              <a:off x="4947" y="1259"/>
              <a:ext cx="73" cy="88"/>
            </a:xfrm>
            <a:custGeom>
              <a:avLst/>
              <a:gdLst>
                <a:gd name="T0" fmla="*/ 59 w 73"/>
                <a:gd name="T1" fmla="*/ 11 h 88"/>
                <a:gd name="T2" fmla="*/ 59 w 73"/>
                <a:gd name="T3" fmla="*/ 65 h 88"/>
                <a:gd name="T4" fmla="*/ 22 w 73"/>
                <a:gd name="T5" fmla="*/ 44 h 88"/>
                <a:gd name="T6" fmla="*/ 42 w 73"/>
                <a:gd name="T7" fmla="*/ 18 h 88"/>
                <a:gd name="T8" fmla="*/ 0 w 73"/>
                <a:gd name="T9" fmla="*/ 40 h 88"/>
                <a:gd name="T10" fmla="*/ 66 w 73"/>
                <a:gd name="T11" fmla="*/ 87 h 88"/>
                <a:gd name="T12" fmla="*/ 72 w 73"/>
                <a:gd name="T13" fmla="*/ 0 h 88"/>
                <a:gd name="T14" fmla="*/ 59 w 73"/>
                <a:gd name="T15" fmla="*/ 11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59" y="11"/>
                  </a:moveTo>
                  <a:lnTo>
                    <a:pt x="59" y="65"/>
                  </a:lnTo>
                  <a:lnTo>
                    <a:pt x="22" y="44"/>
                  </a:lnTo>
                  <a:lnTo>
                    <a:pt x="42" y="18"/>
                  </a:lnTo>
                  <a:lnTo>
                    <a:pt x="0" y="40"/>
                  </a:lnTo>
                  <a:lnTo>
                    <a:pt x="66" y="87"/>
                  </a:lnTo>
                  <a:lnTo>
                    <a:pt x="72" y="0"/>
                  </a:lnTo>
                  <a:lnTo>
                    <a:pt x="59" y="1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9" name="Freeform 43"/>
            <p:cNvSpPr>
              <a:spLocks/>
            </p:cNvSpPr>
            <p:nvPr/>
          </p:nvSpPr>
          <p:spPr bwMode="auto">
            <a:xfrm>
              <a:off x="4757" y="1015"/>
              <a:ext cx="289" cy="667"/>
            </a:xfrm>
            <a:custGeom>
              <a:avLst/>
              <a:gdLst>
                <a:gd name="T0" fmla="*/ 19 w 289"/>
                <a:gd name="T1" fmla="*/ 656 h 667"/>
                <a:gd name="T2" fmla="*/ 288 w 289"/>
                <a:gd name="T3" fmla="*/ 7 h 667"/>
                <a:gd name="T4" fmla="*/ 271 w 289"/>
                <a:gd name="T5" fmla="*/ 0 h 667"/>
                <a:gd name="T6" fmla="*/ 140 w 289"/>
                <a:gd name="T7" fmla="*/ 335 h 667"/>
                <a:gd name="T8" fmla="*/ 117 w 289"/>
                <a:gd name="T9" fmla="*/ 291 h 667"/>
                <a:gd name="T10" fmla="*/ 67 w 289"/>
                <a:gd name="T11" fmla="*/ 350 h 667"/>
                <a:gd name="T12" fmla="*/ 120 w 289"/>
                <a:gd name="T13" fmla="*/ 313 h 667"/>
                <a:gd name="T14" fmla="*/ 123 w 289"/>
                <a:gd name="T15" fmla="*/ 359 h 667"/>
                <a:gd name="T16" fmla="*/ 67 w 289"/>
                <a:gd name="T17" fmla="*/ 364 h 667"/>
                <a:gd name="T18" fmla="*/ 112 w 289"/>
                <a:gd name="T19" fmla="*/ 381 h 667"/>
                <a:gd name="T20" fmla="*/ 0 w 289"/>
                <a:gd name="T21" fmla="*/ 666 h 667"/>
                <a:gd name="T22" fmla="*/ 19 w 289"/>
                <a:gd name="T23" fmla="*/ 656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667">
                  <a:moveTo>
                    <a:pt x="19" y="656"/>
                  </a:moveTo>
                  <a:lnTo>
                    <a:pt x="288" y="7"/>
                  </a:lnTo>
                  <a:lnTo>
                    <a:pt x="271" y="0"/>
                  </a:lnTo>
                  <a:lnTo>
                    <a:pt x="140" y="335"/>
                  </a:lnTo>
                  <a:lnTo>
                    <a:pt x="117" y="291"/>
                  </a:lnTo>
                  <a:lnTo>
                    <a:pt x="67" y="350"/>
                  </a:lnTo>
                  <a:lnTo>
                    <a:pt x="120" y="313"/>
                  </a:lnTo>
                  <a:lnTo>
                    <a:pt x="123" y="359"/>
                  </a:lnTo>
                  <a:lnTo>
                    <a:pt x="67" y="364"/>
                  </a:lnTo>
                  <a:lnTo>
                    <a:pt x="112" y="381"/>
                  </a:lnTo>
                  <a:lnTo>
                    <a:pt x="0" y="666"/>
                  </a:lnTo>
                  <a:lnTo>
                    <a:pt x="19" y="65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0" name="Freeform 44"/>
            <p:cNvSpPr>
              <a:spLocks/>
            </p:cNvSpPr>
            <p:nvPr/>
          </p:nvSpPr>
          <p:spPr bwMode="auto">
            <a:xfrm>
              <a:off x="4557" y="1202"/>
              <a:ext cx="294" cy="505"/>
            </a:xfrm>
            <a:custGeom>
              <a:avLst/>
              <a:gdLst>
                <a:gd name="T0" fmla="*/ 97 w 294"/>
                <a:gd name="T1" fmla="*/ 500 h 505"/>
                <a:gd name="T2" fmla="*/ 0 w 294"/>
                <a:gd name="T3" fmla="*/ 349 h 505"/>
                <a:gd name="T4" fmla="*/ 5 w 294"/>
                <a:gd name="T5" fmla="*/ 332 h 505"/>
                <a:gd name="T6" fmla="*/ 58 w 294"/>
                <a:gd name="T7" fmla="*/ 414 h 505"/>
                <a:gd name="T8" fmla="*/ 58 w 294"/>
                <a:gd name="T9" fmla="*/ 194 h 505"/>
                <a:gd name="T10" fmla="*/ 84 w 294"/>
                <a:gd name="T11" fmla="*/ 320 h 505"/>
                <a:gd name="T12" fmla="*/ 111 w 294"/>
                <a:gd name="T13" fmla="*/ 320 h 505"/>
                <a:gd name="T14" fmla="*/ 182 w 294"/>
                <a:gd name="T15" fmla="*/ 0 h 505"/>
                <a:gd name="T16" fmla="*/ 200 w 294"/>
                <a:gd name="T17" fmla="*/ 4 h 505"/>
                <a:gd name="T18" fmla="*/ 102 w 294"/>
                <a:gd name="T19" fmla="*/ 482 h 505"/>
                <a:gd name="T20" fmla="*/ 148 w 294"/>
                <a:gd name="T21" fmla="*/ 425 h 505"/>
                <a:gd name="T22" fmla="*/ 176 w 294"/>
                <a:gd name="T23" fmla="*/ 485 h 505"/>
                <a:gd name="T24" fmla="*/ 293 w 294"/>
                <a:gd name="T25" fmla="*/ 428 h 505"/>
                <a:gd name="T26" fmla="*/ 167 w 294"/>
                <a:gd name="T27" fmla="*/ 504 h 505"/>
                <a:gd name="T28" fmla="*/ 142 w 294"/>
                <a:gd name="T29" fmla="*/ 453 h 505"/>
                <a:gd name="T30" fmla="*/ 97 w 294"/>
                <a:gd name="T31" fmla="*/ 50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05">
                  <a:moveTo>
                    <a:pt x="97" y="500"/>
                  </a:moveTo>
                  <a:lnTo>
                    <a:pt x="0" y="349"/>
                  </a:lnTo>
                  <a:lnTo>
                    <a:pt x="5" y="332"/>
                  </a:lnTo>
                  <a:lnTo>
                    <a:pt x="58" y="414"/>
                  </a:lnTo>
                  <a:lnTo>
                    <a:pt x="58" y="194"/>
                  </a:lnTo>
                  <a:lnTo>
                    <a:pt x="84" y="320"/>
                  </a:lnTo>
                  <a:lnTo>
                    <a:pt x="111" y="320"/>
                  </a:lnTo>
                  <a:lnTo>
                    <a:pt x="182" y="0"/>
                  </a:lnTo>
                  <a:lnTo>
                    <a:pt x="200" y="4"/>
                  </a:lnTo>
                  <a:lnTo>
                    <a:pt x="102" y="482"/>
                  </a:lnTo>
                  <a:lnTo>
                    <a:pt x="148" y="425"/>
                  </a:lnTo>
                  <a:lnTo>
                    <a:pt x="176" y="485"/>
                  </a:lnTo>
                  <a:lnTo>
                    <a:pt x="293" y="428"/>
                  </a:lnTo>
                  <a:lnTo>
                    <a:pt x="167" y="504"/>
                  </a:lnTo>
                  <a:lnTo>
                    <a:pt x="142" y="453"/>
                  </a:lnTo>
                  <a:lnTo>
                    <a:pt x="97" y="50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1" name="Freeform 45"/>
            <p:cNvSpPr>
              <a:spLocks/>
            </p:cNvSpPr>
            <p:nvPr/>
          </p:nvSpPr>
          <p:spPr bwMode="auto">
            <a:xfrm>
              <a:off x="4540" y="1055"/>
              <a:ext cx="26" cy="447"/>
            </a:xfrm>
            <a:custGeom>
              <a:avLst/>
              <a:gdLst>
                <a:gd name="T0" fmla="*/ 25 w 26"/>
                <a:gd name="T1" fmla="*/ 0 h 447"/>
                <a:gd name="T2" fmla="*/ 19 w 26"/>
                <a:gd name="T3" fmla="*/ 446 h 447"/>
                <a:gd name="T4" fmla="*/ 5 w 26"/>
                <a:gd name="T5" fmla="*/ 436 h 447"/>
                <a:gd name="T6" fmla="*/ 0 w 26"/>
                <a:gd name="T7" fmla="*/ 3 h 447"/>
                <a:gd name="T8" fmla="*/ 25 w 26"/>
                <a:gd name="T9" fmla="*/ 0 h 447"/>
              </a:gdLst>
              <a:ahLst/>
              <a:cxnLst>
                <a:cxn ang="0">
                  <a:pos x="T0" y="T1"/>
                </a:cxn>
                <a:cxn ang="0">
                  <a:pos x="T2" y="T3"/>
                </a:cxn>
                <a:cxn ang="0">
                  <a:pos x="T4" y="T5"/>
                </a:cxn>
                <a:cxn ang="0">
                  <a:pos x="T6" y="T7"/>
                </a:cxn>
                <a:cxn ang="0">
                  <a:pos x="T8" y="T9"/>
                </a:cxn>
              </a:cxnLst>
              <a:rect l="0" t="0" r="r" b="b"/>
              <a:pathLst>
                <a:path w="26" h="447">
                  <a:moveTo>
                    <a:pt x="25" y="0"/>
                  </a:moveTo>
                  <a:lnTo>
                    <a:pt x="19" y="446"/>
                  </a:lnTo>
                  <a:lnTo>
                    <a:pt x="5" y="436"/>
                  </a:lnTo>
                  <a:lnTo>
                    <a:pt x="0" y="3"/>
                  </a:lnTo>
                  <a:lnTo>
                    <a:pt x="25"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2" name="Freeform 46"/>
            <p:cNvSpPr>
              <a:spLocks/>
            </p:cNvSpPr>
            <p:nvPr/>
          </p:nvSpPr>
          <p:spPr bwMode="auto">
            <a:xfrm>
              <a:off x="4853" y="1408"/>
              <a:ext cx="117" cy="212"/>
            </a:xfrm>
            <a:custGeom>
              <a:avLst/>
              <a:gdLst>
                <a:gd name="T0" fmla="*/ 0 w 117"/>
                <a:gd name="T1" fmla="*/ 204 h 212"/>
                <a:gd name="T2" fmla="*/ 103 w 117"/>
                <a:gd name="T3" fmla="*/ 0 h 212"/>
                <a:gd name="T4" fmla="*/ 116 w 117"/>
                <a:gd name="T5" fmla="*/ 10 h 212"/>
                <a:gd name="T6" fmla="*/ 10 w 117"/>
                <a:gd name="T7" fmla="*/ 211 h 212"/>
                <a:gd name="T8" fmla="*/ 0 w 117"/>
                <a:gd name="T9" fmla="*/ 204 h 212"/>
              </a:gdLst>
              <a:ahLst/>
              <a:cxnLst>
                <a:cxn ang="0">
                  <a:pos x="T0" y="T1"/>
                </a:cxn>
                <a:cxn ang="0">
                  <a:pos x="T2" y="T3"/>
                </a:cxn>
                <a:cxn ang="0">
                  <a:pos x="T4" y="T5"/>
                </a:cxn>
                <a:cxn ang="0">
                  <a:pos x="T6" y="T7"/>
                </a:cxn>
                <a:cxn ang="0">
                  <a:pos x="T8" y="T9"/>
                </a:cxn>
              </a:cxnLst>
              <a:rect l="0" t="0" r="r" b="b"/>
              <a:pathLst>
                <a:path w="117" h="212">
                  <a:moveTo>
                    <a:pt x="0" y="204"/>
                  </a:moveTo>
                  <a:lnTo>
                    <a:pt x="103" y="0"/>
                  </a:lnTo>
                  <a:lnTo>
                    <a:pt x="116" y="10"/>
                  </a:lnTo>
                  <a:lnTo>
                    <a:pt x="10" y="211"/>
                  </a:lnTo>
                  <a:lnTo>
                    <a:pt x="0" y="20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3" name="Freeform 47"/>
            <p:cNvSpPr>
              <a:spLocks/>
            </p:cNvSpPr>
            <p:nvPr/>
          </p:nvSpPr>
          <p:spPr bwMode="auto">
            <a:xfrm>
              <a:off x="5016" y="1367"/>
              <a:ext cx="258" cy="171"/>
            </a:xfrm>
            <a:custGeom>
              <a:avLst/>
              <a:gdLst>
                <a:gd name="T0" fmla="*/ 120 w 258"/>
                <a:gd name="T1" fmla="*/ 4 h 171"/>
                <a:gd name="T2" fmla="*/ 117 w 258"/>
                <a:gd name="T3" fmla="*/ 62 h 171"/>
                <a:gd name="T4" fmla="*/ 209 w 258"/>
                <a:gd name="T5" fmla="*/ 62 h 171"/>
                <a:gd name="T6" fmla="*/ 145 w 258"/>
                <a:gd name="T7" fmla="*/ 123 h 171"/>
                <a:gd name="T8" fmla="*/ 111 w 258"/>
                <a:gd name="T9" fmla="*/ 97 h 171"/>
                <a:gd name="T10" fmla="*/ 43 w 258"/>
                <a:gd name="T11" fmla="*/ 138 h 171"/>
                <a:gd name="T12" fmla="*/ 22 w 258"/>
                <a:gd name="T13" fmla="*/ 102 h 171"/>
                <a:gd name="T14" fmla="*/ 84 w 258"/>
                <a:gd name="T15" fmla="*/ 18 h 171"/>
                <a:gd name="T16" fmla="*/ 67 w 258"/>
                <a:gd name="T17" fmla="*/ 18 h 171"/>
                <a:gd name="T18" fmla="*/ 0 w 258"/>
                <a:gd name="T19" fmla="*/ 112 h 171"/>
                <a:gd name="T20" fmla="*/ 31 w 258"/>
                <a:gd name="T21" fmla="*/ 170 h 171"/>
                <a:gd name="T22" fmla="*/ 101 w 258"/>
                <a:gd name="T23" fmla="*/ 126 h 171"/>
                <a:gd name="T24" fmla="*/ 154 w 258"/>
                <a:gd name="T25" fmla="*/ 149 h 171"/>
                <a:gd name="T26" fmla="*/ 257 w 258"/>
                <a:gd name="T27" fmla="*/ 47 h 171"/>
                <a:gd name="T28" fmla="*/ 145 w 258"/>
                <a:gd name="T29" fmla="*/ 47 h 171"/>
                <a:gd name="T30" fmla="*/ 129 w 258"/>
                <a:gd name="T31" fmla="*/ 0 h 171"/>
                <a:gd name="T32" fmla="*/ 120 w 258"/>
                <a:gd name="T33"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171">
                  <a:moveTo>
                    <a:pt x="120" y="4"/>
                  </a:moveTo>
                  <a:lnTo>
                    <a:pt x="117" y="62"/>
                  </a:lnTo>
                  <a:lnTo>
                    <a:pt x="209" y="62"/>
                  </a:lnTo>
                  <a:lnTo>
                    <a:pt x="145" y="123"/>
                  </a:lnTo>
                  <a:lnTo>
                    <a:pt x="111" y="97"/>
                  </a:lnTo>
                  <a:lnTo>
                    <a:pt x="43" y="138"/>
                  </a:lnTo>
                  <a:lnTo>
                    <a:pt x="22" y="102"/>
                  </a:lnTo>
                  <a:lnTo>
                    <a:pt x="84" y="18"/>
                  </a:lnTo>
                  <a:lnTo>
                    <a:pt x="67" y="18"/>
                  </a:lnTo>
                  <a:lnTo>
                    <a:pt x="0" y="112"/>
                  </a:lnTo>
                  <a:lnTo>
                    <a:pt x="31" y="170"/>
                  </a:lnTo>
                  <a:lnTo>
                    <a:pt x="101" y="126"/>
                  </a:lnTo>
                  <a:lnTo>
                    <a:pt x="154" y="149"/>
                  </a:lnTo>
                  <a:lnTo>
                    <a:pt x="257" y="47"/>
                  </a:lnTo>
                  <a:lnTo>
                    <a:pt x="145" y="47"/>
                  </a:lnTo>
                  <a:lnTo>
                    <a:pt x="129" y="0"/>
                  </a:lnTo>
                  <a:lnTo>
                    <a:pt x="120"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4" name="Freeform 48"/>
            <p:cNvSpPr>
              <a:spLocks/>
            </p:cNvSpPr>
            <p:nvPr/>
          </p:nvSpPr>
          <p:spPr bwMode="auto">
            <a:xfrm>
              <a:off x="5299" y="1652"/>
              <a:ext cx="47" cy="59"/>
            </a:xfrm>
            <a:custGeom>
              <a:avLst/>
              <a:gdLst>
                <a:gd name="T0" fmla="*/ 0 w 47"/>
                <a:gd name="T1" fmla="*/ 29 h 59"/>
                <a:gd name="T2" fmla="*/ 36 w 47"/>
                <a:gd name="T3" fmla="*/ 58 h 59"/>
                <a:gd name="T4" fmla="*/ 46 w 47"/>
                <a:gd name="T5" fmla="*/ 36 h 59"/>
                <a:gd name="T6" fmla="*/ 3 w 47"/>
                <a:gd name="T7" fmla="*/ 0 h 59"/>
                <a:gd name="T8" fmla="*/ 0 w 47"/>
                <a:gd name="T9" fmla="*/ 29 h 59"/>
              </a:gdLst>
              <a:ahLst/>
              <a:cxnLst>
                <a:cxn ang="0">
                  <a:pos x="T0" y="T1"/>
                </a:cxn>
                <a:cxn ang="0">
                  <a:pos x="T2" y="T3"/>
                </a:cxn>
                <a:cxn ang="0">
                  <a:pos x="T4" y="T5"/>
                </a:cxn>
                <a:cxn ang="0">
                  <a:pos x="T6" y="T7"/>
                </a:cxn>
                <a:cxn ang="0">
                  <a:pos x="T8" y="T9"/>
                </a:cxn>
              </a:cxnLst>
              <a:rect l="0" t="0" r="r" b="b"/>
              <a:pathLst>
                <a:path w="47" h="59">
                  <a:moveTo>
                    <a:pt x="0" y="29"/>
                  </a:moveTo>
                  <a:lnTo>
                    <a:pt x="36" y="58"/>
                  </a:lnTo>
                  <a:lnTo>
                    <a:pt x="46" y="36"/>
                  </a:lnTo>
                  <a:lnTo>
                    <a:pt x="3" y="0"/>
                  </a:lnTo>
                  <a:lnTo>
                    <a:pt x="0" y="2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5" name="Freeform 49"/>
            <p:cNvSpPr>
              <a:spLocks/>
            </p:cNvSpPr>
            <p:nvPr/>
          </p:nvSpPr>
          <p:spPr bwMode="auto">
            <a:xfrm>
              <a:off x="5217" y="1660"/>
              <a:ext cx="129" cy="137"/>
            </a:xfrm>
            <a:custGeom>
              <a:avLst/>
              <a:gdLst>
                <a:gd name="T0" fmla="*/ 67 w 129"/>
                <a:gd name="T1" fmla="*/ 0 h 137"/>
                <a:gd name="T2" fmla="*/ 67 w 129"/>
                <a:gd name="T3" fmla="*/ 25 h 137"/>
                <a:gd name="T4" fmla="*/ 28 w 129"/>
                <a:gd name="T5" fmla="*/ 68 h 137"/>
                <a:gd name="T6" fmla="*/ 79 w 129"/>
                <a:gd name="T7" fmla="*/ 108 h 137"/>
                <a:gd name="T8" fmla="*/ 112 w 129"/>
                <a:gd name="T9" fmla="*/ 46 h 137"/>
                <a:gd name="T10" fmla="*/ 128 w 129"/>
                <a:gd name="T11" fmla="*/ 60 h 137"/>
                <a:gd name="T12" fmla="*/ 89 w 129"/>
                <a:gd name="T13" fmla="*/ 136 h 137"/>
                <a:gd name="T14" fmla="*/ 31 w 129"/>
                <a:gd name="T15" fmla="*/ 108 h 137"/>
                <a:gd name="T16" fmla="*/ 0 w 129"/>
                <a:gd name="T17" fmla="*/ 60 h 137"/>
                <a:gd name="T18" fmla="*/ 67 w 129"/>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7">
                  <a:moveTo>
                    <a:pt x="67" y="0"/>
                  </a:moveTo>
                  <a:lnTo>
                    <a:pt x="67" y="25"/>
                  </a:lnTo>
                  <a:lnTo>
                    <a:pt x="28" y="68"/>
                  </a:lnTo>
                  <a:lnTo>
                    <a:pt x="79" y="108"/>
                  </a:lnTo>
                  <a:lnTo>
                    <a:pt x="112" y="46"/>
                  </a:lnTo>
                  <a:lnTo>
                    <a:pt x="128" y="60"/>
                  </a:lnTo>
                  <a:lnTo>
                    <a:pt x="89" y="136"/>
                  </a:lnTo>
                  <a:lnTo>
                    <a:pt x="31" y="108"/>
                  </a:lnTo>
                  <a:lnTo>
                    <a:pt x="0" y="60"/>
                  </a:lnTo>
                  <a:lnTo>
                    <a:pt x="67"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6" name="Freeform 50"/>
            <p:cNvSpPr>
              <a:spLocks/>
            </p:cNvSpPr>
            <p:nvPr/>
          </p:nvSpPr>
          <p:spPr bwMode="auto">
            <a:xfrm>
              <a:off x="4353" y="1209"/>
              <a:ext cx="104" cy="166"/>
            </a:xfrm>
            <a:custGeom>
              <a:avLst/>
              <a:gdLst>
                <a:gd name="T0" fmla="*/ 59 w 104"/>
                <a:gd name="T1" fmla="*/ 158 h 166"/>
                <a:gd name="T2" fmla="*/ 81 w 104"/>
                <a:gd name="T3" fmla="*/ 134 h 166"/>
                <a:gd name="T4" fmla="*/ 26 w 104"/>
                <a:gd name="T5" fmla="*/ 40 h 166"/>
                <a:gd name="T6" fmla="*/ 0 w 104"/>
                <a:gd name="T7" fmla="*/ 4 h 166"/>
                <a:gd name="T8" fmla="*/ 8 w 104"/>
                <a:gd name="T9" fmla="*/ 0 h 166"/>
                <a:gd name="T10" fmla="*/ 26 w 104"/>
                <a:gd name="T11" fmla="*/ 26 h 166"/>
                <a:gd name="T12" fmla="*/ 50 w 104"/>
                <a:gd name="T13" fmla="*/ 36 h 166"/>
                <a:gd name="T14" fmla="*/ 84 w 104"/>
                <a:gd name="T15" fmla="*/ 94 h 166"/>
                <a:gd name="T16" fmla="*/ 103 w 104"/>
                <a:gd name="T17" fmla="*/ 148 h 166"/>
                <a:gd name="T18" fmla="*/ 67 w 104"/>
                <a:gd name="T19" fmla="*/ 165 h 166"/>
                <a:gd name="T20" fmla="*/ 59 w 104"/>
                <a:gd name="T21"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66">
                  <a:moveTo>
                    <a:pt x="59" y="158"/>
                  </a:moveTo>
                  <a:lnTo>
                    <a:pt x="81" y="134"/>
                  </a:lnTo>
                  <a:lnTo>
                    <a:pt x="26" y="40"/>
                  </a:lnTo>
                  <a:lnTo>
                    <a:pt x="0" y="4"/>
                  </a:lnTo>
                  <a:lnTo>
                    <a:pt x="8" y="0"/>
                  </a:lnTo>
                  <a:lnTo>
                    <a:pt x="26" y="26"/>
                  </a:lnTo>
                  <a:lnTo>
                    <a:pt x="50" y="36"/>
                  </a:lnTo>
                  <a:lnTo>
                    <a:pt x="84" y="94"/>
                  </a:lnTo>
                  <a:lnTo>
                    <a:pt x="103" y="148"/>
                  </a:lnTo>
                  <a:lnTo>
                    <a:pt x="67" y="165"/>
                  </a:lnTo>
                  <a:lnTo>
                    <a:pt x="59" y="15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7" name="Freeform 51"/>
            <p:cNvSpPr>
              <a:spLocks/>
            </p:cNvSpPr>
            <p:nvPr/>
          </p:nvSpPr>
          <p:spPr bwMode="auto">
            <a:xfrm>
              <a:off x="4300" y="1209"/>
              <a:ext cx="119" cy="159"/>
            </a:xfrm>
            <a:custGeom>
              <a:avLst/>
              <a:gdLst>
                <a:gd name="T0" fmla="*/ 62 w 119"/>
                <a:gd name="T1" fmla="*/ 14 h 159"/>
                <a:gd name="T2" fmla="*/ 26 w 119"/>
                <a:gd name="T3" fmla="*/ 36 h 159"/>
                <a:gd name="T4" fmla="*/ 118 w 119"/>
                <a:gd name="T5" fmla="*/ 155 h 159"/>
                <a:gd name="T6" fmla="*/ 101 w 119"/>
                <a:gd name="T7" fmla="*/ 158 h 159"/>
                <a:gd name="T8" fmla="*/ 0 w 119"/>
                <a:gd name="T9" fmla="*/ 36 h 159"/>
                <a:gd name="T10" fmla="*/ 50 w 119"/>
                <a:gd name="T11" fmla="*/ 0 h 159"/>
                <a:gd name="T12" fmla="*/ 62 w 119"/>
                <a:gd name="T13" fmla="*/ 14 h 159"/>
              </a:gdLst>
              <a:ahLst/>
              <a:cxnLst>
                <a:cxn ang="0">
                  <a:pos x="T0" y="T1"/>
                </a:cxn>
                <a:cxn ang="0">
                  <a:pos x="T2" y="T3"/>
                </a:cxn>
                <a:cxn ang="0">
                  <a:pos x="T4" y="T5"/>
                </a:cxn>
                <a:cxn ang="0">
                  <a:pos x="T6" y="T7"/>
                </a:cxn>
                <a:cxn ang="0">
                  <a:pos x="T8" y="T9"/>
                </a:cxn>
                <a:cxn ang="0">
                  <a:pos x="T10" y="T11"/>
                </a:cxn>
                <a:cxn ang="0">
                  <a:pos x="T12" y="T13"/>
                </a:cxn>
              </a:cxnLst>
              <a:rect l="0" t="0" r="r" b="b"/>
              <a:pathLst>
                <a:path w="119" h="159">
                  <a:moveTo>
                    <a:pt x="62" y="14"/>
                  </a:moveTo>
                  <a:lnTo>
                    <a:pt x="26" y="36"/>
                  </a:lnTo>
                  <a:lnTo>
                    <a:pt x="118" y="155"/>
                  </a:lnTo>
                  <a:lnTo>
                    <a:pt x="101" y="158"/>
                  </a:lnTo>
                  <a:lnTo>
                    <a:pt x="0" y="36"/>
                  </a:lnTo>
                  <a:lnTo>
                    <a:pt x="50" y="0"/>
                  </a:lnTo>
                  <a:lnTo>
                    <a:pt x="62" y="1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8" name="Freeform 52"/>
            <p:cNvSpPr>
              <a:spLocks/>
            </p:cNvSpPr>
            <p:nvPr/>
          </p:nvSpPr>
          <p:spPr bwMode="auto">
            <a:xfrm>
              <a:off x="4247" y="1015"/>
              <a:ext cx="30" cy="44"/>
            </a:xfrm>
            <a:custGeom>
              <a:avLst/>
              <a:gdLst>
                <a:gd name="T0" fmla="*/ 18 w 30"/>
                <a:gd name="T1" fmla="*/ 0 h 44"/>
                <a:gd name="T2" fmla="*/ 29 w 30"/>
                <a:gd name="T3" fmla="*/ 43 h 44"/>
                <a:gd name="T4" fmla="*/ 8 w 30"/>
                <a:gd name="T5" fmla="*/ 43 h 44"/>
                <a:gd name="T6" fmla="*/ 0 w 30"/>
                <a:gd name="T7" fmla="*/ 7 h 44"/>
                <a:gd name="T8" fmla="*/ 18 w 30"/>
                <a:gd name="T9" fmla="*/ 0 h 44"/>
              </a:gdLst>
              <a:ahLst/>
              <a:cxnLst>
                <a:cxn ang="0">
                  <a:pos x="T0" y="T1"/>
                </a:cxn>
                <a:cxn ang="0">
                  <a:pos x="T2" y="T3"/>
                </a:cxn>
                <a:cxn ang="0">
                  <a:pos x="T4" y="T5"/>
                </a:cxn>
                <a:cxn ang="0">
                  <a:pos x="T6" y="T7"/>
                </a:cxn>
                <a:cxn ang="0">
                  <a:pos x="T8" y="T9"/>
                </a:cxn>
              </a:cxnLst>
              <a:rect l="0" t="0" r="r" b="b"/>
              <a:pathLst>
                <a:path w="30" h="44">
                  <a:moveTo>
                    <a:pt x="18" y="0"/>
                  </a:moveTo>
                  <a:lnTo>
                    <a:pt x="29" y="43"/>
                  </a:lnTo>
                  <a:lnTo>
                    <a:pt x="8" y="43"/>
                  </a:lnTo>
                  <a:lnTo>
                    <a:pt x="0" y="7"/>
                  </a:lnTo>
                  <a:lnTo>
                    <a:pt x="18"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9" name="Freeform 53"/>
            <p:cNvSpPr>
              <a:spLocks/>
            </p:cNvSpPr>
            <p:nvPr/>
          </p:nvSpPr>
          <p:spPr bwMode="auto">
            <a:xfrm>
              <a:off x="4178" y="1005"/>
              <a:ext cx="82" cy="83"/>
            </a:xfrm>
            <a:custGeom>
              <a:avLst/>
              <a:gdLst>
                <a:gd name="T0" fmla="*/ 64 w 82"/>
                <a:gd name="T1" fmla="*/ 0 h 83"/>
                <a:gd name="T2" fmla="*/ 71 w 82"/>
                <a:gd name="T3" fmla="*/ 14 h 83"/>
                <a:gd name="T4" fmla="*/ 27 w 82"/>
                <a:gd name="T5" fmla="*/ 53 h 83"/>
                <a:gd name="T6" fmla="*/ 81 w 82"/>
                <a:gd name="T7" fmla="*/ 75 h 83"/>
                <a:gd name="T8" fmla="*/ 74 w 82"/>
                <a:gd name="T9" fmla="*/ 82 h 83"/>
                <a:gd name="T10" fmla="*/ 0 w 82"/>
                <a:gd name="T11" fmla="*/ 53 h 83"/>
                <a:gd name="T12" fmla="*/ 64 w 82"/>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64" y="0"/>
                  </a:moveTo>
                  <a:lnTo>
                    <a:pt x="71" y="14"/>
                  </a:lnTo>
                  <a:lnTo>
                    <a:pt x="27" y="53"/>
                  </a:lnTo>
                  <a:lnTo>
                    <a:pt x="81" y="75"/>
                  </a:lnTo>
                  <a:lnTo>
                    <a:pt x="74" y="82"/>
                  </a:lnTo>
                  <a:lnTo>
                    <a:pt x="0" y="53"/>
                  </a:lnTo>
                  <a:lnTo>
                    <a:pt x="64"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0" name="Freeform 54"/>
            <p:cNvSpPr>
              <a:spLocks/>
            </p:cNvSpPr>
            <p:nvPr/>
          </p:nvSpPr>
          <p:spPr bwMode="auto">
            <a:xfrm>
              <a:off x="4217" y="1296"/>
              <a:ext cx="104" cy="90"/>
            </a:xfrm>
            <a:custGeom>
              <a:avLst/>
              <a:gdLst>
                <a:gd name="T0" fmla="*/ 90 w 104"/>
                <a:gd name="T1" fmla="*/ 61 h 90"/>
                <a:gd name="T2" fmla="*/ 81 w 104"/>
                <a:gd name="T3" fmla="*/ 64 h 90"/>
                <a:gd name="T4" fmla="*/ 39 w 104"/>
                <a:gd name="T5" fmla="*/ 36 h 90"/>
                <a:gd name="T6" fmla="*/ 19 w 104"/>
                <a:gd name="T7" fmla="*/ 75 h 90"/>
                <a:gd name="T8" fmla="*/ 103 w 104"/>
                <a:gd name="T9" fmla="*/ 82 h 90"/>
                <a:gd name="T10" fmla="*/ 100 w 104"/>
                <a:gd name="T11" fmla="*/ 86 h 90"/>
                <a:gd name="T12" fmla="*/ 0 w 104"/>
                <a:gd name="T13" fmla="*/ 89 h 90"/>
                <a:gd name="T14" fmla="*/ 25 w 104"/>
                <a:gd name="T15" fmla="*/ 0 h 90"/>
                <a:gd name="T16" fmla="*/ 81 w 104"/>
                <a:gd name="T17" fmla="*/ 46 h 90"/>
                <a:gd name="T18" fmla="*/ 90 w 104"/>
                <a:gd name="T19"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90">
                  <a:moveTo>
                    <a:pt x="90" y="61"/>
                  </a:moveTo>
                  <a:lnTo>
                    <a:pt x="81" y="64"/>
                  </a:lnTo>
                  <a:lnTo>
                    <a:pt x="39" y="36"/>
                  </a:lnTo>
                  <a:lnTo>
                    <a:pt x="19" y="75"/>
                  </a:lnTo>
                  <a:lnTo>
                    <a:pt x="103" y="82"/>
                  </a:lnTo>
                  <a:lnTo>
                    <a:pt x="100" y="86"/>
                  </a:lnTo>
                  <a:lnTo>
                    <a:pt x="0" y="89"/>
                  </a:lnTo>
                  <a:lnTo>
                    <a:pt x="25" y="0"/>
                  </a:lnTo>
                  <a:lnTo>
                    <a:pt x="81" y="46"/>
                  </a:lnTo>
                  <a:lnTo>
                    <a:pt x="90" y="6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1" name="Freeform 55"/>
            <p:cNvSpPr>
              <a:spLocks/>
            </p:cNvSpPr>
            <p:nvPr/>
          </p:nvSpPr>
          <p:spPr bwMode="auto">
            <a:xfrm>
              <a:off x="5240" y="1951"/>
              <a:ext cx="66" cy="90"/>
            </a:xfrm>
            <a:custGeom>
              <a:avLst/>
              <a:gdLst>
                <a:gd name="T0" fmla="*/ 48 w 66"/>
                <a:gd name="T1" fmla="*/ 71 h 90"/>
                <a:gd name="T2" fmla="*/ 11 w 66"/>
                <a:gd name="T3" fmla="*/ 44 h 90"/>
                <a:gd name="T4" fmla="*/ 55 w 66"/>
                <a:gd name="T5" fmla="*/ 17 h 90"/>
                <a:gd name="T6" fmla="*/ 49 w 66"/>
                <a:gd name="T7" fmla="*/ 45 h 90"/>
                <a:gd name="T8" fmla="*/ 64 w 66"/>
                <a:gd name="T9" fmla="*/ 44 h 90"/>
                <a:gd name="T10" fmla="*/ 65 w 66"/>
                <a:gd name="T11" fmla="*/ 0 h 90"/>
                <a:gd name="T12" fmla="*/ 0 w 66"/>
                <a:gd name="T13" fmla="*/ 29 h 90"/>
                <a:gd name="T14" fmla="*/ 0 w 66"/>
                <a:gd name="T15" fmla="*/ 57 h 90"/>
                <a:gd name="T16" fmla="*/ 45 w 66"/>
                <a:gd name="T17" fmla="*/ 89 h 90"/>
                <a:gd name="T18" fmla="*/ 48 w 66"/>
                <a:gd name="T19"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90">
                  <a:moveTo>
                    <a:pt x="48" y="71"/>
                  </a:moveTo>
                  <a:lnTo>
                    <a:pt x="11" y="44"/>
                  </a:lnTo>
                  <a:lnTo>
                    <a:pt x="55" y="17"/>
                  </a:lnTo>
                  <a:lnTo>
                    <a:pt x="49" y="45"/>
                  </a:lnTo>
                  <a:lnTo>
                    <a:pt x="64" y="44"/>
                  </a:lnTo>
                  <a:lnTo>
                    <a:pt x="65" y="0"/>
                  </a:lnTo>
                  <a:lnTo>
                    <a:pt x="0" y="29"/>
                  </a:lnTo>
                  <a:lnTo>
                    <a:pt x="0" y="57"/>
                  </a:lnTo>
                  <a:lnTo>
                    <a:pt x="45" y="89"/>
                  </a:lnTo>
                  <a:lnTo>
                    <a:pt x="48" y="7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2" name="Freeform 56"/>
            <p:cNvSpPr>
              <a:spLocks/>
            </p:cNvSpPr>
            <p:nvPr/>
          </p:nvSpPr>
          <p:spPr bwMode="auto">
            <a:xfrm>
              <a:off x="4592" y="1883"/>
              <a:ext cx="95" cy="137"/>
            </a:xfrm>
            <a:custGeom>
              <a:avLst/>
              <a:gdLst>
                <a:gd name="T0" fmla="*/ 94 w 95"/>
                <a:gd name="T1" fmla="*/ 72 h 137"/>
                <a:gd name="T2" fmla="*/ 80 w 95"/>
                <a:gd name="T3" fmla="*/ 15 h 137"/>
                <a:gd name="T4" fmla="*/ 55 w 95"/>
                <a:gd name="T5" fmla="*/ 0 h 137"/>
                <a:gd name="T6" fmla="*/ 22 w 95"/>
                <a:gd name="T7" fmla="*/ 30 h 137"/>
                <a:gd name="T8" fmla="*/ 0 w 95"/>
                <a:gd name="T9" fmla="*/ 68 h 137"/>
                <a:gd name="T10" fmla="*/ 0 w 95"/>
                <a:gd name="T11" fmla="*/ 110 h 137"/>
                <a:gd name="T12" fmla="*/ 11 w 95"/>
                <a:gd name="T13" fmla="*/ 128 h 137"/>
                <a:gd name="T14" fmla="*/ 30 w 95"/>
                <a:gd name="T15" fmla="*/ 136 h 137"/>
                <a:gd name="T16" fmla="*/ 48 w 95"/>
                <a:gd name="T17" fmla="*/ 117 h 137"/>
                <a:gd name="T18" fmla="*/ 51 w 95"/>
                <a:gd name="T19" fmla="*/ 83 h 137"/>
                <a:gd name="T20" fmla="*/ 34 w 95"/>
                <a:gd name="T21" fmla="*/ 38 h 137"/>
                <a:gd name="T22" fmla="*/ 51 w 95"/>
                <a:gd name="T23" fmla="*/ 20 h 137"/>
                <a:gd name="T24" fmla="*/ 62 w 95"/>
                <a:gd name="T25" fmla="*/ 26 h 137"/>
                <a:gd name="T26" fmla="*/ 89 w 95"/>
                <a:gd name="T27" fmla="*/ 91 h 137"/>
                <a:gd name="T28" fmla="*/ 94 w 95"/>
                <a:gd name="T29" fmla="*/ 7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37">
                  <a:moveTo>
                    <a:pt x="94" y="72"/>
                  </a:moveTo>
                  <a:lnTo>
                    <a:pt x="80" y="15"/>
                  </a:lnTo>
                  <a:lnTo>
                    <a:pt x="55" y="0"/>
                  </a:lnTo>
                  <a:lnTo>
                    <a:pt x="22" y="30"/>
                  </a:lnTo>
                  <a:lnTo>
                    <a:pt x="0" y="68"/>
                  </a:lnTo>
                  <a:lnTo>
                    <a:pt x="0" y="110"/>
                  </a:lnTo>
                  <a:lnTo>
                    <a:pt x="11" y="128"/>
                  </a:lnTo>
                  <a:lnTo>
                    <a:pt x="30" y="136"/>
                  </a:lnTo>
                  <a:lnTo>
                    <a:pt x="48" y="117"/>
                  </a:lnTo>
                  <a:lnTo>
                    <a:pt x="51" y="83"/>
                  </a:lnTo>
                  <a:lnTo>
                    <a:pt x="34" y="38"/>
                  </a:lnTo>
                  <a:lnTo>
                    <a:pt x="51" y="20"/>
                  </a:lnTo>
                  <a:lnTo>
                    <a:pt x="62" y="26"/>
                  </a:lnTo>
                  <a:lnTo>
                    <a:pt x="89" y="91"/>
                  </a:lnTo>
                  <a:lnTo>
                    <a:pt x="94" y="7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3" name="Freeform 57"/>
            <p:cNvSpPr>
              <a:spLocks/>
            </p:cNvSpPr>
            <p:nvPr/>
          </p:nvSpPr>
          <p:spPr bwMode="auto">
            <a:xfrm>
              <a:off x="4452" y="1828"/>
              <a:ext cx="91" cy="139"/>
            </a:xfrm>
            <a:custGeom>
              <a:avLst/>
              <a:gdLst>
                <a:gd name="T0" fmla="*/ 83 w 91"/>
                <a:gd name="T1" fmla="*/ 78 h 139"/>
                <a:gd name="T2" fmla="*/ 57 w 91"/>
                <a:gd name="T3" fmla="*/ 26 h 139"/>
                <a:gd name="T4" fmla="*/ 42 w 91"/>
                <a:gd name="T5" fmla="*/ 15 h 139"/>
                <a:gd name="T6" fmla="*/ 32 w 91"/>
                <a:gd name="T7" fmla="*/ 38 h 139"/>
                <a:gd name="T8" fmla="*/ 38 w 91"/>
                <a:gd name="T9" fmla="*/ 59 h 139"/>
                <a:gd name="T10" fmla="*/ 54 w 91"/>
                <a:gd name="T11" fmla="*/ 81 h 139"/>
                <a:gd name="T12" fmla="*/ 49 w 91"/>
                <a:gd name="T13" fmla="*/ 123 h 139"/>
                <a:gd name="T14" fmla="*/ 29 w 91"/>
                <a:gd name="T15" fmla="*/ 138 h 139"/>
                <a:gd name="T16" fmla="*/ 5 w 91"/>
                <a:gd name="T17" fmla="*/ 138 h 139"/>
                <a:gd name="T18" fmla="*/ 0 w 91"/>
                <a:gd name="T19" fmla="*/ 119 h 139"/>
                <a:gd name="T20" fmla="*/ 5 w 91"/>
                <a:gd name="T21" fmla="*/ 63 h 139"/>
                <a:gd name="T22" fmla="*/ 23 w 91"/>
                <a:gd name="T23" fmla="*/ 11 h 139"/>
                <a:gd name="T24" fmla="*/ 40 w 91"/>
                <a:gd name="T25" fmla="*/ 0 h 139"/>
                <a:gd name="T26" fmla="*/ 69 w 91"/>
                <a:gd name="T27" fmla="*/ 15 h 139"/>
                <a:gd name="T28" fmla="*/ 90 w 91"/>
                <a:gd name="T29" fmla="*/ 71 h 139"/>
                <a:gd name="T30" fmla="*/ 83 w 91"/>
                <a:gd name="T31" fmla="*/ 7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139">
                  <a:moveTo>
                    <a:pt x="83" y="78"/>
                  </a:moveTo>
                  <a:lnTo>
                    <a:pt x="57" y="26"/>
                  </a:lnTo>
                  <a:lnTo>
                    <a:pt x="42" y="15"/>
                  </a:lnTo>
                  <a:lnTo>
                    <a:pt x="32" y="38"/>
                  </a:lnTo>
                  <a:lnTo>
                    <a:pt x="38" y="59"/>
                  </a:lnTo>
                  <a:lnTo>
                    <a:pt x="54" y="81"/>
                  </a:lnTo>
                  <a:lnTo>
                    <a:pt x="49" y="123"/>
                  </a:lnTo>
                  <a:lnTo>
                    <a:pt x="29" y="138"/>
                  </a:lnTo>
                  <a:lnTo>
                    <a:pt x="5" y="138"/>
                  </a:lnTo>
                  <a:lnTo>
                    <a:pt x="0" y="119"/>
                  </a:lnTo>
                  <a:lnTo>
                    <a:pt x="5" y="63"/>
                  </a:lnTo>
                  <a:lnTo>
                    <a:pt x="23" y="11"/>
                  </a:lnTo>
                  <a:lnTo>
                    <a:pt x="40" y="0"/>
                  </a:lnTo>
                  <a:lnTo>
                    <a:pt x="69" y="15"/>
                  </a:lnTo>
                  <a:lnTo>
                    <a:pt x="90" y="71"/>
                  </a:lnTo>
                  <a:lnTo>
                    <a:pt x="83" y="7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4" name="Freeform 58"/>
            <p:cNvSpPr>
              <a:spLocks/>
            </p:cNvSpPr>
            <p:nvPr/>
          </p:nvSpPr>
          <p:spPr bwMode="auto">
            <a:xfrm>
              <a:off x="4704" y="1947"/>
              <a:ext cx="53" cy="129"/>
            </a:xfrm>
            <a:custGeom>
              <a:avLst/>
              <a:gdLst>
                <a:gd name="T0" fmla="*/ 33 w 53"/>
                <a:gd name="T1" fmla="*/ 4 h 129"/>
                <a:gd name="T2" fmla="*/ 38 w 53"/>
                <a:gd name="T3" fmla="*/ 49 h 129"/>
                <a:gd name="T4" fmla="*/ 27 w 53"/>
                <a:gd name="T5" fmla="*/ 87 h 129"/>
                <a:gd name="T6" fmla="*/ 0 w 53"/>
                <a:gd name="T7" fmla="*/ 113 h 129"/>
                <a:gd name="T8" fmla="*/ 12 w 53"/>
                <a:gd name="T9" fmla="*/ 128 h 129"/>
                <a:gd name="T10" fmla="*/ 44 w 53"/>
                <a:gd name="T11" fmla="*/ 94 h 129"/>
                <a:gd name="T12" fmla="*/ 52 w 53"/>
                <a:gd name="T13" fmla="*/ 41 h 129"/>
                <a:gd name="T14" fmla="*/ 44 w 53"/>
                <a:gd name="T15" fmla="*/ 0 h 129"/>
                <a:gd name="T16" fmla="*/ 33 w 53"/>
                <a:gd name="T17" fmla="*/ 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9">
                  <a:moveTo>
                    <a:pt x="33" y="4"/>
                  </a:moveTo>
                  <a:lnTo>
                    <a:pt x="38" y="49"/>
                  </a:lnTo>
                  <a:lnTo>
                    <a:pt x="27" y="87"/>
                  </a:lnTo>
                  <a:lnTo>
                    <a:pt x="0" y="113"/>
                  </a:lnTo>
                  <a:lnTo>
                    <a:pt x="12" y="128"/>
                  </a:lnTo>
                  <a:lnTo>
                    <a:pt x="44" y="94"/>
                  </a:lnTo>
                  <a:lnTo>
                    <a:pt x="52" y="41"/>
                  </a:lnTo>
                  <a:lnTo>
                    <a:pt x="44" y="0"/>
                  </a:lnTo>
                  <a:lnTo>
                    <a:pt x="33"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5" name="Freeform 59"/>
            <p:cNvSpPr>
              <a:spLocks/>
            </p:cNvSpPr>
            <p:nvPr/>
          </p:nvSpPr>
          <p:spPr bwMode="auto">
            <a:xfrm>
              <a:off x="4383" y="1839"/>
              <a:ext cx="33" cy="109"/>
            </a:xfrm>
            <a:custGeom>
              <a:avLst/>
              <a:gdLst>
                <a:gd name="T0" fmla="*/ 32 w 33"/>
                <a:gd name="T1" fmla="*/ 4 h 109"/>
                <a:gd name="T2" fmla="*/ 17 w 33"/>
                <a:gd name="T3" fmla="*/ 37 h 109"/>
                <a:gd name="T4" fmla="*/ 17 w 33"/>
                <a:gd name="T5" fmla="*/ 82 h 109"/>
                <a:gd name="T6" fmla="*/ 23 w 33"/>
                <a:gd name="T7" fmla="*/ 108 h 109"/>
                <a:gd name="T8" fmla="*/ 14 w 33"/>
                <a:gd name="T9" fmla="*/ 108 h 109"/>
                <a:gd name="T10" fmla="*/ 3 w 33"/>
                <a:gd name="T11" fmla="*/ 78 h 109"/>
                <a:gd name="T12" fmla="*/ 0 w 33"/>
                <a:gd name="T13" fmla="*/ 37 h 109"/>
                <a:gd name="T14" fmla="*/ 9 w 33"/>
                <a:gd name="T15" fmla="*/ 18 h 109"/>
                <a:gd name="T16" fmla="*/ 25 w 33"/>
                <a:gd name="T17" fmla="*/ 0 h 109"/>
                <a:gd name="T18" fmla="*/ 32 w 33"/>
                <a:gd name="T19" fmla="*/ 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09">
                  <a:moveTo>
                    <a:pt x="32" y="4"/>
                  </a:moveTo>
                  <a:lnTo>
                    <a:pt x="17" y="37"/>
                  </a:lnTo>
                  <a:lnTo>
                    <a:pt x="17" y="82"/>
                  </a:lnTo>
                  <a:lnTo>
                    <a:pt x="23" y="108"/>
                  </a:lnTo>
                  <a:lnTo>
                    <a:pt x="14" y="108"/>
                  </a:lnTo>
                  <a:lnTo>
                    <a:pt x="3" y="78"/>
                  </a:lnTo>
                  <a:lnTo>
                    <a:pt x="0" y="37"/>
                  </a:lnTo>
                  <a:lnTo>
                    <a:pt x="9" y="18"/>
                  </a:lnTo>
                  <a:lnTo>
                    <a:pt x="25" y="0"/>
                  </a:lnTo>
                  <a:lnTo>
                    <a:pt x="32"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6" name="Freeform 60"/>
            <p:cNvSpPr>
              <a:spLocks/>
            </p:cNvSpPr>
            <p:nvPr/>
          </p:nvSpPr>
          <p:spPr bwMode="auto">
            <a:xfrm>
              <a:off x="4457" y="2075"/>
              <a:ext cx="103" cy="53"/>
            </a:xfrm>
            <a:custGeom>
              <a:avLst/>
              <a:gdLst>
                <a:gd name="T0" fmla="*/ 102 w 103"/>
                <a:gd name="T1" fmla="*/ 37 h 53"/>
                <a:gd name="T2" fmla="*/ 71 w 103"/>
                <a:gd name="T3" fmla="*/ 33 h 53"/>
                <a:gd name="T4" fmla="*/ 35 w 103"/>
                <a:gd name="T5" fmla="*/ 18 h 53"/>
                <a:gd name="T6" fmla="*/ 12 w 103"/>
                <a:gd name="T7" fmla="*/ 0 h 53"/>
                <a:gd name="T8" fmla="*/ 0 w 103"/>
                <a:gd name="T9" fmla="*/ 11 h 53"/>
                <a:gd name="T10" fmla="*/ 27 w 103"/>
                <a:gd name="T11" fmla="*/ 33 h 53"/>
                <a:gd name="T12" fmla="*/ 50 w 103"/>
                <a:gd name="T13" fmla="*/ 44 h 53"/>
                <a:gd name="T14" fmla="*/ 77 w 103"/>
                <a:gd name="T15" fmla="*/ 52 h 53"/>
                <a:gd name="T16" fmla="*/ 89 w 103"/>
                <a:gd name="T17" fmla="*/ 52 h 53"/>
                <a:gd name="T18" fmla="*/ 102 w 103"/>
                <a:gd name="T19"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53">
                  <a:moveTo>
                    <a:pt x="102" y="37"/>
                  </a:moveTo>
                  <a:lnTo>
                    <a:pt x="71" y="33"/>
                  </a:lnTo>
                  <a:lnTo>
                    <a:pt x="35" y="18"/>
                  </a:lnTo>
                  <a:lnTo>
                    <a:pt x="12" y="0"/>
                  </a:lnTo>
                  <a:lnTo>
                    <a:pt x="0" y="11"/>
                  </a:lnTo>
                  <a:lnTo>
                    <a:pt x="27" y="33"/>
                  </a:lnTo>
                  <a:lnTo>
                    <a:pt x="50" y="44"/>
                  </a:lnTo>
                  <a:lnTo>
                    <a:pt x="77" y="52"/>
                  </a:lnTo>
                  <a:lnTo>
                    <a:pt x="89" y="52"/>
                  </a:lnTo>
                  <a:lnTo>
                    <a:pt x="102" y="3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7" name="Freeform 61"/>
            <p:cNvSpPr>
              <a:spLocks/>
            </p:cNvSpPr>
            <p:nvPr/>
          </p:nvSpPr>
          <p:spPr bwMode="auto">
            <a:xfrm>
              <a:off x="4374" y="2109"/>
              <a:ext cx="274" cy="233"/>
            </a:xfrm>
            <a:custGeom>
              <a:avLst/>
              <a:gdLst>
                <a:gd name="T0" fmla="*/ 218 w 274"/>
                <a:gd name="T1" fmla="*/ 213 h 233"/>
                <a:gd name="T2" fmla="*/ 185 w 274"/>
                <a:gd name="T3" fmla="*/ 160 h 233"/>
                <a:gd name="T4" fmla="*/ 128 w 274"/>
                <a:gd name="T5" fmla="*/ 93 h 233"/>
                <a:gd name="T6" fmla="*/ 66 w 274"/>
                <a:gd name="T7" fmla="*/ 45 h 233"/>
                <a:gd name="T8" fmla="*/ 0 w 274"/>
                <a:gd name="T9" fmla="*/ 7 h 233"/>
                <a:gd name="T10" fmla="*/ 3 w 274"/>
                <a:gd name="T11" fmla="*/ 0 h 233"/>
                <a:gd name="T12" fmla="*/ 72 w 274"/>
                <a:gd name="T13" fmla="*/ 26 h 233"/>
                <a:gd name="T14" fmla="*/ 148 w 274"/>
                <a:gd name="T15" fmla="*/ 71 h 233"/>
                <a:gd name="T16" fmla="*/ 191 w 274"/>
                <a:gd name="T17" fmla="*/ 115 h 233"/>
                <a:gd name="T18" fmla="*/ 240 w 274"/>
                <a:gd name="T19" fmla="*/ 194 h 233"/>
                <a:gd name="T20" fmla="*/ 263 w 274"/>
                <a:gd name="T21" fmla="*/ 179 h 233"/>
                <a:gd name="T22" fmla="*/ 273 w 274"/>
                <a:gd name="T23" fmla="*/ 190 h 233"/>
                <a:gd name="T24" fmla="*/ 206 w 274"/>
                <a:gd name="T25" fmla="*/ 232 h 233"/>
                <a:gd name="T26" fmla="*/ 203 w 274"/>
                <a:gd name="T27" fmla="*/ 224 h 233"/>
                <a:gd name="T28" fmla="*/ 218 w 274"/>
                <a:gd name="T2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233">
                  <a:moveTo>
                    <a:pt x="218" y="213"/>
                  </a:moveTo>
                  <a:lnTo>
                    <a:pt x="185" y="160"/>
                  </a:lnTo>
                  <a:lnTo>
                    <a:pt x="128" y="93"/>
                  </a:lnTo>
                  <a:lnTo>
                    <a:pt x="66" y="45"/>
                  </a:lnTo>
                  <a:lnTo>
                    <a:pt x="0" y="7"/>
                  </a:lnTo>
                  <a:lnTo>
                    <a:pt x="3" y="0"/>
                  </a:lnTo>
                  <a:lnTo>
                    <a:pt x="72" y="26"/>
                  </a:lnTo>
                  <a:lnTo>
                    <a:pt x="148" y="71"/>
                  </a:lnTo>
                  <a:lnTo>
                    <a:pt x="191" y="115"/>
                  </a:lnTo>
                  <a:lnTo>
                    <a:pt x="240" y="194"/>
                  </a:lnTo>
                  <a:lnTo>
                    <a:pt x="263" y="179"/>
                  </a:lnTo>
                  <a:lnTo>
                    <a:pt x="273" y="190"/>
                  </a:lnTo>
                  <a:lnTo>
                    <a:pt x="206" y="232"/>
                  </a:lnTo>
                  <a:lnTo>
                    <a:pt x="203" y="224"/>
                  </a:lnTo>
                  <a:lnTo>
                    <a:pt x="218" y="21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8" name="Freeform 62"/>
            <p:cNvSpPr>
              <a:spLocks/>
            </p:cNvSpPr>
            <p:nvPr/>
          </p:nvSpPr>
          <p:spPr bwMode="auto">
            <a:xfrm>
              <a:off x="4609" y="2330"/>
              <a:ext cx="40" cy="30"/>
            </a:xfrm>
            <a:custGeom>
              <a:avLst/>
              <a:gdLst>
                <a:gd name="T0" fmla="*/ 0 w 40"/>
                <a:gd name="T1" fmla="*/ 22 h 30"/>
                <a:gd name="T2" fmla="*/ 39 w 40"/>
                <a:gd name="T3" fmla="*/ 0 h 30"/>
                <a:gd name="T4" fmla="*/ 39 w 40"/>
                <a:gd name="T5" fmla="*/ 18 h 30"/>
                <a:gd name="T6" fmla="*/ 13 w 40"/>
                <a:gd name="T7" fmla="*/ 29 h 30"/>
                <a:gd name="T8" fmla="*/ 0 w 40"/>
                <a:gd name="T9" fmla="*/ 22 h 30"/>
              </a:gdLst>
              <a:ahLst/>
              <a:cxnLst>
                <a:cxn ang="0">
                  <a:pos x="T0" y="T1"/>
                </a:cxn>
                <a:cxn ang="0">
                  <a:pos x="T2" y="T3"/>
                </a:cxn>
                <a:cxn ang="0">
                  <a:pos x="T4" y="T5"/>
                </a:cxn>
                <a:cxn ang="0">
                  <a:pos x="T6" y="T7"/>
                </a:cxn>
                <a:cxn ang="0">
                  <a:pos x="T8" y="T9"/>
                </a:cxn>
              </a:cxnLst>
              <a:rect l="0" t="0" r="r" b="b"/>
              <a:pathLst>
                <a:path w="40" h="30">
                  <a:moveTo>
                    <a:pt x="0" y="22"/>
                  </a:moveTo>
                  <a:lnTo>
                    <a:pt x="39" y="0"/>
                  </a:lnTo>
                  <a:lnTo>
                    <a:pt x="39" y="18"/>
                  </a:lnTo>
                  <a:lnTo>
                    <a:pt x="13" y="29"/>
                  </a:lnTo>
                  <a:lnTo>
                    <a:pt x="0" y="2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9" name="Freeform 63"/>
            <p:cNvSpPr>
              <a:spLocks/>
            </p:cNvSpPr>
            <p:nvPr/>
          </p:nvSpPr>
          <p:spPr bwMode="auto">
            <a:xfrm>
              <a:off x="4258" y="1682"/>
              <a:ext cx="624" cy="768"/>
            </a:xfrm>
            <a:custGeom>
              <a:avLst/>
              <a:gdLst>
                <a:gd name="T0" fmla="*/ 621 w 624"/>
                <a:gd name="T1" fmla="*/ 184 h 768"/>
                <a:gd name="T2" fmla="*/ 574 w 624"/>
                <a:gd name="T3" fmla="*/ 157 h 768"/>
                <a:gd name="T4" fmla="*/ 461 w 624"/>
                <a:gd name="T5" fmla="*/ 108 h 768"/>
                <a:gd name="T6" fmla="*/ 341 w 624"/>
                <a:gd name="T7" fmla="*/ 67 h 768"/>
                <a:gd name="T8" fmla="*/ 229 w 624"/>
                <a:gd name="T9" fmla="*/ 34 h 768"/>
                <a:gd name="T10" fmla="*/ 111 w 624"/>
                <a:gd name="T11" fmla="*/ 8 h 768"/>
                <a:gd name="T12" fmla="*/ 56 w 624"/>
                <a:gd name="T13" fmla="*/ 0 h 768"/>
                <a:gd name="T14" fmla="*/ 32 w 624"/>
                <a:gd name="T15" fmla="*/ 97 h 768"/>
                <a:gd name="T16" fmla="*/ 14 w 624"/>
                <a:gd name="T17" fmla="*/ 198 h 768"/>
                <a:gd name="T18" fmla="*/ 6 w 624"/>
                <a:gd name="T19" fmla="*/ 318 h 768"/>
                <a:gd name="T20" fmla="*/ 0 w 624"/>
                <a:gd name="T21" fmla="*/ 442 h 768"/>
                <a:gd name="T22" fmla="*/ 0 w 624"/>
                <a:gd name="T23" fmla="*/ 538 h 768"/>
                <a:gd name="T24" fmla="*/ 81 w 624"/>
                <a:gd name="T25" fmla="*/ 591 h 768"/>
                <a:gd name="T26" fmla="*/ 229 w 624"/>
                <a:gd name="T27" fmla="*/ 663 h 768"/>
                <a:gd name="T28" fmla="*/ 341 w 624"/>
                <a:gd name="T29" fmla="*/ 715 h 768"/>
                <a:gd name="T30" fmla="*/ 475 w 624"/>
                <a:gd name="T31" fmla="*/ 767 h 768"/>
                <a:gd name="T32" fmla="*/ 495 w 624"/>
                <a:gd name="T33" fmla="*/ 655 h 768"/>
                <a:gd name="T34" fmla="*/ 524 w 624"/>
                <a:gd name="T35" fmla="*/ 550 h 768"/>
                <a:gd name="T36" fmla="*/ 560 w 624"/>
                <a:gd name="T37" fmla="*/ 427 h 768"/>
                <a:gd name="T38" fmla="*/ 595 w 624"/>
                <a:gd name="T39" fmla="*/ 318 h 768"/>
                <a:gd name="T40" fmla="*/ 623 w 624"/>
                <a:gd name="T41" fmla="*/ 221 h 768"/>
                <a:gd name="T42" fmla="*/ 615 w 624"/>
                <a:gd name="T43" fmla="*/ 217 h 768"/>
                <a:gd name="T44" fmla="*/ 574 w 624"/>
                <a:gd name="T45" fmla="*/ 341 h 768"/>
                <a:gd name="T46" fmla="*/ 536 w 624"/>
                <a:gd name="T47" fmla="*/ 457 h 768"/>
                <a:gd name="T48" fmla="*/ 504 w 624"/>
                <a:gd name="T49" fmla="*/ 565 h 768"/>
                <a:gd name="T50" fmla="*/ 484 w 624"/>
                <a:gd name="T51" fmla="*/ 655 h 768"/>
                <a:gd name="T52" fmla="*/ 467 w 624"/>
                <a:gd name="T53" fmla="*/ 737 h 768"/>
                <a:gd name="T54" fmla="*/ 400 w 624"/>
                <a:gd name="T55" fmla="*/ 715 h 768"/>
                <a:gd name="T56" fmla="*/ 324 w 624"/>
                <a:gd name="T57" fmla="*/ 685 h 768"/>
                <a:gd name="T58" fmla="*/ 229 w 624"/>
                <a:gd name="T59" fmla="*/ 636 h 768"/>
                <a:gd name="T60" fmla="*/ 154 w 624"/>
                <a:gd name="T61" fmla="*/ 595 h 768"/>
                <a:gd name="T62" fmla="*/ 101 w 624"/>
                <a:gd name="T63" fmla="*/ 561 h 768"/>
                <a:gd name="T64" fmla="*/ 72 w 624"/>
                <a:gd name="T65" fmla="*/ 542 h 768"/>
                <a:gd name="T66" fmla="*/ 52 w 624"/>
                <a:gd name="T67" fmla="*/ 520 h 768"/>
                <a:gd name="T68" fmla="*/ 37 w 624"/>
                <a:gd name="T69" fmla="*/ 498 h 768"/>
                <a:gd name="T70" fmla="*/ 28 w 624"/>
                <a:gd name="T71" fmla="*/ 464 h 768"/>
                <a:gd name="T72" fmla="*/ 23 w 624"/>
                <a:gd name="T73" fmla="*/ 385 h 768"/>
                <a:gd name="T74" fmla="*/ 26 w 624"/>
                <a:gd name="T75" fmla="*/ 311 h 768"/>
                <a:gd name="T76" fmla="*/ 43 w 624"/>
                <a:gd name="T77" fmla="*/ 214 h 768"/>
                <a:gd name="T78" fmla="*/ 63 w 624"/>
                <a:gd name="T79" fmla="*/ 150 h 768"/>
                <a:gd name="T80" fmla="*/ 93 w 624"/>
                <a:gd name="T81" fmla="*/ 82 h 768"/>
                <a:gd name="T82" fmla="*/ 113 w 624"/>
                <a:gd name="T83" fmla="*/ 41 h 768"/>
                <a:gd name="T84" fmla="*/ 128 w 624"/>
                <a:gd name="T85" fmla="*/ 34 h 768"/>
                <a:gd name="T86" fmla="*/ 154 w 624"/>
                <a:gd name="T87" fmla="*/ 30 h 768"/>
                <a:gd name="T88" fmla="*/ 258 w 624"/>
                <a:gd name="T89" fmla="*/ 55 h 768"/>
                <a:gd name="T90" fmla="*/ 385 w 624"/>
                <a:gd name="T91" fmla="*/ 101 h 768"/>
                <a:gd name="T92" fmla="*/ 522 w 624"/>
                <a:gd name="T93" fmla="*/ 150 h 768"/>
                <a:gd name="T94" fmla="*/ 604 w 624"/>
                <a:gd name="T95" fmla="*/ 187 h 768"/>
                <a:gd name="T96" fmla="*/ 621 w 624"/>
                <a:gd name="T97" fmla="*/ 184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4" h="768">
                  <a:moveTo>
                    <a:pt x="621" y="184"/>
                  </a:moveTo>
                  <a:lnTo>
                    <a:pt x="574" y="157"/>
                  </a:lnTo>
                  <a:lnTo>
                    <a:pt x="461" y="108"/>
                  </a:lnTo>
                  <a:lnTo>
                    <a:pt x="341" y="67"/>
                  </a:lnTo>
                  <a:lnTo>
                    <a:pt x="229" y="34"/>
                  </a:lnTo>
                  <a:lnTo>
                    <a:pt x="111" y="8"/>
                  </a:lnTo>
                  <a:lnTo>
                    <a:pt x="56" y="0"/>
                  </a:lnTo>
                  <a:lnTo>
                    <a:pt x="32" y="97"/>
                  </a:lnTo>
                  <a:lnTo>
                    <a:pt x="14" y="198"/>
                  </a:lnTo>
                  <a:lnTo>
                    <a:pt x="6" y="318"/>
                  </a:lnTo>
                  <a:lnTo>
                    <a:pt x="0" y="442"/>
                  </a:lnTo>
                  <a:lnTo>
                    <a:pt x="0" y="538"/>
                  </a:lnTo>
                  <a:lnTo>
                    <a:pt x="81" y="591"/>
                  </a:lnTo>
                  <a:lnTo>
                    <a:pt x="229" y="663"/>
                  </a:lnTo>
                  <a:lnTo>
                    <a:pt x="341" y="715"/>
                  </a:lnTo>
                  <a:lnTo>
                    <a:pt x="475" y="767"/>
                  </a:lnTo>
                  <a:lnTo>
                    <a:pt x="495" y="655"/>
                  </a:lnTo>
                  <a:lnTo>
                    <a:pt x="524" y="550"/>
                  </a:lnTo>
                  <a:lnTo>
                    <a:pt x="560" y="427"/>
                  </a:lnTo>
                  <a:lnTo>
                    <a:pt x="595" y="318"/>
                  </a:lnTo>
                  <a:lnTo>
                    <a:pt x="623" y="221"/>
                  </a:lnTo>
                  <a:lnTo>
                    <a:pt x="615" y="217"/>
                  </a:lnTo>
                  <a:lnTo>
                    <a:pt x="574" y="341"/>
                  </a:lnTo>
                  <a:lnTo>
                    <a:pt x="536" y="457"/>
                  </a:lnTo>
                  <a:lnTo>
                    <a:pt x="504" y="565"/>
                  </a:lnTo>
                  <a:lnTo>
                    <a:pt x="484" y="655"/>
                  </a:lnTo>
                  <a:lnTo>
                    <a:pt x="467" y="737"/>
                  </a:lnTo>
                  <a:lnTo>
                    <a:pt x="400" y="715"/>
                  </a:lnTo>
                  <a:lnTo>
                    <a:pt x="324" y="685"/>
                  </a:lnTo>
                  <a:lnTo>
                    <a:pt x="229" y="636"/>
                  </a:lnTo>
                  <a:lnTo>
                    <a:pt x="154" y="595"/>
                  </a:lnTo>
                  <a:lnTo>
                    <a:pt x="101" y="561"/>
                  </a:lnTo>
                  <a:lnTo>
                    <a:pt x="72" y="542"/>
                  </a:lnTo>
                  <a:lnTo>
                    <a:pt x="52" y="520"/>
                  </a:lnTo>
                  <a:lnTo>
                    <a:pt x="37" y="498"/>
                  </a:lnTo>
                  <a:lnTo>
                    <a:pt x="28" y="464"/>
                  </a:lnTo>
                  <a:lnTo>
                    <a:pt x="23" y="385"/>
                  </a:lnTo>
                  <a:lnTo>
                    <a:pt x="26" y="311"/>
                  </a:lnTo>
                  <a:lnTo>
                    <a:pt x="43" y="214"/>
                  </a:lnTo>
                  <a:lnTo>
                    <a:pt x="63" y="150"/>
                  </a:lnTo>
                  <a:lnTo>
                    <a:pt x="93" y="82"/>
                  </a:lnTo>
                  <a:lnTo>
                    <a:pt x="113" y="41"/>
                  </a:lnTo>
                  <a:lnTo>
                    <a:pt x="128" y="34"/>
                  </a:lnTo>
                  <a:lnTo>
                    <a:pt x="154" y="30"/>
                  </a:lnTo>
                  <a:lnTo>
                    <a:pt x="258" y="55"/>
                  </a:lnTo>
                  <a:lnTo>
                    <a:pt x="385" y="101"/>
                  </a:lnTo>
                  <a:lnTo>
                    <a:pt x="522" y="150"/>
                  </a:lnTo>
                  <a:lnTo>
                    <a:pt x="604" y="187"/>
                  </a:lnTo>
                  <a:lnTo>
                    <a:pt x="621" y="18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0" name="Freeform 64"/>
            <p:cNvSpPr>
              <a:spLocks/>
            </p:cNvSpPr>
            <p:nvPr/>
          </p:nvSpPr>
          <p:spPr bwMode="auto">
            <a:xfrm>
              <a:off x="4076" y="1442"/>
              <a:ext cx="1009" cy="1113"/>
            </a:xfrm>
            <a:custGeom>
              <a:avLst/>
              <a:gdLst>
                <a:gd name="T0" fmla="*/ 823 w 1009"/>
                <a:gd name="T1" fmla="*/ 529 h 1113"/>
                <a:gd name="T2" fmla="*/ 747 w 1009"/>
                <a:gd name="T3" fmla="*/ 771 h 1113"/>
                <a:gd name="T4" fmla="*/ 695 w 1009"/>
                <a:gd name="T5" fmla="*/ 980 h 1113"/>
                <a:gd name="T6" fmla="*/ 617 w 1009"/>
                <a:gd name="T7" fmla="*/ 1057 h 1113"/>
                <a:gd name="T8" fmla="*/ 364 w 1009"/>
                <a:gd name="T9" fmla="*/ 932 h 1113"/>
                <a:gd name="T10" fmla="*/ 159 w 1009"/>
                <a:gd name="T11" fmla="*/ 831 h 1113"/>
                <a:gd name="T12" fmla="*/ 147 w 1009"/>
                <a:gd name="T13" fmla="*/ 607 h 1113"/>
                <a:gd name="T14" fmla="*/ 170 w 1009"/>
                <a:gd name="T15" fmla="*/ 356 h 1113"/>
                <a:gd name="T16" fmla="*/ 200 w 1009"/>
                <a:gd name="T17" fmla="*/ 210 h 1113"/>
                <a:gd name="T18" fmla="*/ 162 w 1009"/>
                <a:gd name="T19" fmla="*/ 300 h 1113"/>
                <a:gd name="T20" fmla="*/ 133 w 1009"/>
                <a:gd name="T21" fmla="*/ 524 h 1113"/>
                <a:gd name="T22" fmla="*/ 130 w 1009"/>
                <a:gd name="T23" fmla="*/ 689 h 1113"/>
                <a:gd name="T24" fmla="*/ 144 w 1009"/>
                <a:gd name="T25" fmla="*/ 838 h 1113"/>
                <a:gd name="T26" fmla="*/ 159 w 1009"/>
                <a:gd name="T27" fmla="*/ 913 h 1113"/>
                <a:gd name="T28" fmla="*/ 0 w 1009"/>
                <a:gd name="T29" fmla="*/ 1018 h 1113"/>
                <a:gd name="T30" fmla="*/ 113 w 1009"/>
                <a:gd name="T31" fmla="*/ 1038 h 1113"/>
                <a:gd name="T32" fmla="*/ 220 w 1009"/>
                <a:gd name="T33" fmla="*/ 1030 h 1113"/>
                <a:gd name="T34" fmla="*/ 330 w 1009"/>
                <a:gd name="T35" fmla="*/ 1057 h 1113"/>
                <a:gd name="T36" fmla="*/ 370 w 1009"/>
                <a:gd name="T37" fmla="*/ 1090 h 1113"/>
                <a:gd name="T38" fmla="*/ 686 w 1009"/>
                <a:gd name="T39" fmla="*/ 1112 h 1113"/>
                <a:gd name="T40" fmla="*/ 736 w 1009"/>
                <a:gd name="T41" fmla="*/ 873 h 1113"/>
                <a:gd name="T42" fmla="*/ 823 w 1009"/>
                <a:gd name="T43" fmla="*/ 592 h 1113"/>
                <a:gd name="T44" fmla="*/ 889 w 1009"/>
                <a:gd name="T45" fmla="*/ 427 h 1113"/>
                <a:gd name="T46" fmla="*/ 880 w 1009"/>
                <a:gd name="T47" fmla="*/ 344 h 1113"/>
                <a:gd name="T48" fmla="*/ 866 w 1009"/>
                <a:gd name="T49" fmla="*/ 326 h 1113"/>
                <a:gd name="T50" fmla="*/ 953 w 1009"/>
                <a:gd name="T51" fmla="*/ 259 h 1113"/>
                <a:gd name="T52" fmla="*/ 892 w 1009"/>
                <a:gd name="T53" fmla="*/ 251 h 1113"/>
                <a:gd name="T54" fmla="*/ 889 w 1009"/>
                <a:gd name="T55" fmla="*/ 221 h 1113"/>
                <a:gd name="T56" fmla="*/ 959 w 1009"/>
                <a:gd name="T57" fmla="*/ 127 h 1113"/>
                <a:gd name="T58" fmla="*/ 819 w 1009"/>
                <a:gd name="T59" fmla="*/ 218 h 1113"/>
                <a:gd name="T60" fmla="*/ 780 w 1009"/>
                <a:gd name="T61" fmla="*/ 206 h 1113"/>
                <a:gd name="T62" fmla="*/ 759 w 1009"/>
                <a:gd name="T63" fmla="*/ 195 h 1113"/>
                <a:gd name="T64" fmla="*/ 785 w 1009"/>
                <a:gd name="T65" fmla="*/ 236 h 1113"/>
                <a:gd name="T66" fmla="*/ 837 w 1009"/>
                <a:gd name="T67" fmla="*/ 229 h 1113"/>
                <a:gd name="T68" fmla="*/ 872 w 1009"/>
                <a:gd name="T69" fmla="*/ 232 h 1113"/>
                <a:gd name="T70" fmla="*/ 877 w 1009"/>
                <a:gd name="T71" fmla="*/ 262 h 1113"/>
                <a:gd name="T72" fmla="*/ 829 w 1009"/>
                <a:gd name="T73" fmla="*/ 318 h 1113"/>
                <a:gd name="T74" fmla="*/ 829 w 1009"/>
                <a:gd name="T75" fmla="*/ 348 h 1113"/>
                <a:gd name="T76" fmla="*/ 962 w 1009"/>
                <a:gd name="T77" fmla="*/ 397 h 1113"/>
                <a:gd name="T78" fmla="*/ 800 w 1009"/>
                <a:gd name="T79" fmla="*/ 371 h 1113"/>
                <a:gd name="T80" fmla="*/ 559 w 1009"/>
                <a:gd name="T81" fmla="*/ 281 h 1113"/>
                <a:gd name="T82" fmla="*/ 307 w 1009"/>
                <a:gd name="T83" fmla="*/ 210 h 1113"/>
                <a:gd name="T84" fmla="*/ 339 w 1009"/>
                <a:gd name="T85" fmla="*/ 187 h 1113"/>
                <a:gd name="T86" fmla="*/ 293 w 1009"/>
                <a:gd name="T87" fmla="*/ 97 h 1113"/>
                <a:gd name="T88" fmla="*/ 344 w 1009"/>
                <a:gd name="T89" fmla="*/ 97 h 1113"/>
                <a:gd name="T90" fmla="*/ 361 w 1009"/>
                <a:gd name="T91" fmla="*/ 57 h 1113"/>
                <a:gd name="T92" fmla="*/ 441 w 1009"/>
                <a:gd name="T93" fmla="*/ 139 h 1113"/>
                <a:gd name="T94" fmla="*/ 480 w 1009"/>
                <a:gd name="T95" fmla="*/ 145 h 1113"/>
                <a:gd name="T96" fmla="*/ 492 w 1009"/>
                <a:gd name="T97" fmla="*/ 109 h 1113"/>
                <a:gd name="T98" fmla="*/ 474 w 1009"/>
                <a:gd name="T99" fmla="*/ 116 h 1113"/>
                <a:gd name="T100" fmla="*/ 441 w 1009"/>
                <a:gd name="T101" fmla="*/ 112 h 1113"/>
                <a:gd name="T102" fmla="*/ 382 w 1009"/>
                <a:gd name="T103" fmla="*/ 49 h 1113"/>
                <a:gd name="T104" fmla="*/ 347 w 1009"/>
                <a:gd name="T105" fmla="*/ 49 h 1113"/>
                <a:gd name="T106" fmla="*/ 321 w 1009"/>
                <a:gd name="T107" fmla="*/ 82 h 1113"/>
                <a:gd name="T108" fmla="*/ 264 w 1009"/>
                <a:gd name="T109" fmla="*/ 52 h 1113"/>
                <a:gd name="T110" fmla="*/ 281 w 1009"/>
                <a:gd name="T111" fmla="*/ 123 h 1113"/>
                <a:gd name="T112" fmla="*/ 205 w 1009"/>
                <a:gd name="T113" fmla="*/ 191 h 1113"/>
                <a:gd name="T114" fmla="*/ 559 w 1009"/>
                <a:gd name="T115" fmla="*/ 292 h 1113"/>
                <a:gd name="T116" fmla="*/ 852 w 1009"/>
                <a:gd name="T117" fmla="*/ 4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9" h="1113">
                  <a:moveTo>
                    <a:pt x="868" y="427"/>
                  </a:moveTo>
                  <a:lnTo>
                    <a:pt x="823" y="529"/>
                  </a:lnTo>
                  <a:lnTo>
                    <a:pt x="785" y="644"/>
                  </a:lnTo>
                  <a:lnTo>
                    <a:pt x="747" y="771"/>
                  </a:lnTo>
                  <a:lnTo>
                    <a:pt x="722" y="873"/>
                  </a:lnTo>
                  <a:lnTo>
                    <a:pt x="695" y="980"/>
                  </a:lnTo>
                  <a:lnTo>
                    <a:pt x="674" y="1085"/>
                  </a:lnTo>
                  <a:lnTo>
                    <a:pt x="617" y="1057"/>
                  </a:lnTo>
                  <a:lnTo>
                    <a:pt x="498" y="1000"/>
                  </a:lnTo>
                  <a:lnTo>
                    <a:pt x="364" y="932"/>
                  </a:lnTo>
                  <a:lnTo>
                    <a:pt x="246" y="876"/>
                  </a:lnTo>
                  <a:lnTo>
                    <a:pt x="159" y="831"/>
                  </a:lnTo>
                  <a:lnTo>
                    <a:pt x="150" y="745"/>
                  </a:lnTo>
                  <a:lnTo>
                    <a:pt x="147" y="607"/>
                  </a:lnTo>
                  <a:lnTo>
                    <a:pt x="155" y="464"/>
                  </a:lnTo>
                  <a:lnTo>
                    <a:pt x="170" y="356"/>
                  </a:lnTo>
                  <a:lnTo>
                    <a:pt x="188" y="248"/>
                  </a:lnTo>
                  <a:lnTo>
                    <a:pt x="200" y="210"/>
                  </a:lnTo>
                  <a:lnTo>
                    <a:pt x="188" y="210"/>
                  </a:lnTo>
                  <a:lnTo>
                    <a:pt x="162" y="300"/>
                  </a:lnTo>
                  <a:lnTo>
                    <a:pt x="144" y="404"/>
                  </a:lnTo>
                  <a:lnTo>
                    <a:pt x="133" y="524"/>
                  </a:lnTo>
                  <a:lnTo>
                    <a:pt x="130" y="603"/>
                  </a:lnTo>
                  <a:lnTo>
                    <a:pt x="130" y="689"/>
                  </a:lnTo>
                  <a:lnTo>
                    <a:pt x="135" y="771"/>
                  </a:lnTo>
                  <a:lnTo>
                    <a:pt x="144" y="838"/>
                  </a:lnTo>
                  <a:lnTo>
                    <a:pt x="225" y="880"/>
                  </a:lnTo>
                  <a:lnTo>
                    <a:pt x="159" y="913"/>
                  </a:lnTo>
                  <a:lnTo>
                    <a:pt x="78" y="962"/>
                  </a:lnTo>
                  <a:lnTo>
                    <a:pt x="0" y="1018"/>
                  </a:lnTo>
                  <a:lnTo>
                    <a:pt x="60" y="1052"/>
                  </a:lnTo>
                  <a:lnTo>
                    <a:pt x="113" y="1038"/>
                  </a:lnTo>
                  <a:lnTo>
                    <a:pt x="155" y="1030"/>
                  </a:lnTo>
                  <a:lnTo>
                    <a:pt x="220" y="1030"/>
                  </a:lnTo>
                  <a:lnTo>
                    <a:pt x="286" y="1038"/>
                  </a:lnTo>
                  <a:lnTo>
                    <a:pt x="330" y="1057"/>
                  </a:lnTo>
                  <a:lnTo>
                    <a:pt x="353" y="1071"/>
                  </a:lnTo>
                  <a:lnTo>
                    <a:pt x="370" y="1090"/>
                  </a:lnTo>
                  <a:lnTo>
                    <a:pt x="521" y="1026"/>
                  </a:lnTo>
                  <a:lnTo>
                    <a:pt x="686" y="1112"/>
                  </a:lnTo>
                  <a:lnTo>
                    <a:pt x="704" y="1000"/>
                  </a:lnTo>
                  <a:lnTo>
                    <a:pt x="736" y="873"/>
                  </a:lnTo>
                  <a:lnTo>
                    <a:pt x="785" y="697"/>
                  </a:lnTo>
                  <a:lnTo>
                    <a:pt x="823" y="592"/>
                  </a:lnTo>
                  <a:lnTo>
                    <a:pt x="854" y="502"/>
                  </a:lnTo>
                  <a:lnTo>
                    <a:pt x="889" y="427"/>
                  </a:lnTo>
                  <a:lnTo>
                    <a:pt x="1008" y="401"/>
                  </a:lnTo>
                  <a:lnTo>
                    <a:pt x="880" y="344"/>
                  </a:lnTo>
                  <a:lnTo>
                    <a:pt x="866" y="333"/>
                  </a:lnTo>
                  <a:lnTo>
                    <a:pt x="866" y="326"/>
                  </a:lnTo>
                  <a:lnTo>
                    <a:pt x="877" y="311"/>
                  </a:lnTo>
                  <a:lnTo>
                    <a:pt x="953" y="259"/>
                  </a:lnTo>
                  <a:lnTo>
                    <a:pt x="913" y="259"/>
                  </a:lnTo>
                  <a:lnTo>
                    <a:pt x="892" y="251"/>
                  </a:lnTo>
                  <a:lnTo>
                    <a:pt x="886" y="240"/>
                  </a:lnTo>
                  <a:lnTo>
                    <a:pt x="889" y="221"/>
                  </a:lnTo>
                  <a:lnTo>
                    <a:pt x="913" y="184"/>
                  </a:lnTo>
                  <a:lnTo>
                    <a:pt x="959" y="127"/>
                  </a:lnTo>
                  <a:lnTo>
                    <a:pt x="868" y="195"/>
                  </a:lnTo>
                  <a:lnTo>
                    <a:pt x="819" y="218"/>
                  </a:lnTo>
                  <a:lnTo>
                    <a:pt x="794" y="218"/>
                  </a:lnTo>
                  <a:lnTo>
                    <a:pt x="780" y="206"/>
                  </a:lnTo>
                  <a:lnTo>
                    <a:pt x="774" y="187"/>
                  </a:lnTo>
                  <a:lnTo>
                    <a:pt x="759" y="195"/>
                  </a:lnTo>
                  <a:lnTo>
                    <a:pt x="771" y="221"/>
                  </a:lnTo>
                  <a:lnTo>
                    <a:pt x="785" y="236"/>
                  </a:lnTo>
                  <a:lnTo>
                    <a:pt x="809" y="236"/>
                  </a:lnTo>
                  <a:lnTo>
                    <a:pt x="837" y="229"/>
                  </a:lnTo>
                  <a:lnTo>
                    <a:pt x="898" y="187"/>
                  </a:lnTo>
                  <a:lnTo>
                    <a:pt x="872" y="232"/>
                  </a:lnTo>
                  <a:lnTo>
                    <a:pt x="872" y="251"/>
                  </a:lnTo>
                  <a:lnTo>
                    <a:pt x="877" y="262"/>
                  </a:lnTo>
                  <a:lnTo>
                    <a:pt x="903" y="270"/>
                  </a:lnTo>
                  <a:lnTo>
                    <a:pt x="829" y="318"/>
                  </a:lnTo>
                  <a:lnTo>
                    <a:pt x="823" y="329"/>
                  </a:lnTo>
                  <a:lnTo>
                    <a:pt x="829" y="348"/>
                  </a:lnTo>
                  <a:lnTo>
                    <a:pt x="849" y="360"/>
                  </a:lnTo>
                  <a:lnTo>
                    <a:pt x="962" y="397"/>
                  </a:lnTo>
                  <a:lnTo>
                    <a:pt x="880" y="412"/>
                  </a:lnTo>
                  <a:lnTo>
                    <a:pt x="800" y="371"/>
                  </a:lnTo>
                  <a:lnTo>
                    <a:pt x="677" y="322"/>
                  </a:lnTo>
                  <a:lnTo>
                    <a:pt x="559" y="281"/>
                  </a:lnTo>
                  <a:lnTo>
                    <a:pt x="431" y="244"/>
                  </a:lnTo>
                  <a:lnTo>
                    <a:pt x="307" y="210"/>
                  </a:lnTo>
                  <a:lnTo>
                    <a:pt x="258" y="195"/>
                  </a:lnTo>
                  <a:lnTo>
                    <a:pt x="339" y="187"/>
                  </a:lnTo>
                  <a:lnTo>
                    <a:pt x="246" y="64"/>
                  </a:lnTo>
                  <a:lnTo>
                    <a:pt x="293" y="97"/>
                  </a:lnTo>
                  <a:lnTo>
                    <a:pt x="327" y="101"/>
                  </a:lnTo>
                  <a:lnTo>
                    <a:pt x="344" y="97"/>
                  </a:lnTo>
                  <a:lnTo>
                    <a:pt x="358" y="82"/>
                  </a:lnTo>
                  <a:lnTo>
                    <a:pt x="361" y="57"/>
                  </a:lnTo>
                  <a:lnTo>
                    <a:pt x="399" y="105"/>
                  </a:lnTo>
                  <a:lnTo>
                    <a:pt x="441" y="139"/>
                  </a:lnTo>
                  <a:lnTo>
                    <a:pt x="460" y="150"/>
                  </a:lnTo>
                  <a:lnTo>
                    <a:pt x="480" y="145"/>
                  </a:lnTo>
                  <a:lnTo>
                    <a:pt x="489" y="131"/>
                  </a:lnTo>
                  <a:lnTo>
                    <a:pt x="492" y="109"/>
                  </a:lnTo>
                  <a:lnTo>
                    <a:pt x="486" y="90"/>
                  </a:lnTo>
                  <a:lnTo>
                    <a:pt x="474" y="116"/>
                  </a:lnTo>
                  <a:lnTo>
                    <a:pt x="460" y="120"/>
                  </a:lnTo>
                  <a:lnTo>
                    <a:pt x="441" y="112"/>
                  </a:lnTo>
                  <a:lnTo>
                    <a:pt x="408" y="82"/>
                  </a:lnTo>
                  <a:lnTo>
                    <a:pt x="382" y="49"/>
                  </a:lnTo>
                  <a:lnTo>
                    <a:pt x="350" y="0"/>
                  </a:lnTo>
                  <a:lnTo>
                    <a:pt x="347" y="49"/>
                  </a:lnTo>
                  <a:lnTo>
                    <a:pt x="339" y="76"/>
                  </a:lnTo>
                  <a:lnTo>
                    <a:pt x="321" y="82"/>
                  </a:lnTo>
                  <a:lnTo>
                    <a:pt x="298" y="76"/>
                  </a:lnTo>
                  <a:lnTo>
                    <a:pt x="264" y="52"/>
                  </a:lnTo>
                  <a:lnTo>
                    <a:pt x="193" y="11"/>
                  </a:lnTo>
                  <a:lnTo>
                    <a:pt x="281" y="123"/>
                  </a:lnTo>
                  <a:lnTo>
                    <a:pt x="313" y="172"/>
                  </a:lnTo>
                  <a:lnTo>
                    <a:pt x="205" y="191"/>
                  </a:lnTo>
                  <a:lnTo>
                    <a:pt x="361" y="232"/>
                  </a:lnTo>
                  <a:lnTo>
                    <a:pt x="559" y="292"/>
                  </a:lnTo>
                  <a:lnTo>
                    <a:pt x="724" y="356"/>
                  </a:lnTo>
                  <a:lnTo>
                    <a:pt x="852" y="412"/>
                  </a:lnTo>
                  <a:lnTo>
                    <a:pt x="868" y="427"/>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1" name="Freeform 65"/>
            <p:cNvSpPr>
              <a:spLocks/>
            </p:cNvSpPr>
            <p:nvPr/>
          </p:nvSpPr>
          <p:spPr bwMode="auto">
            <a:xfrm>
              <a:off x="4771" y="1839"/>
              <a:ext cx="317" cy="720"/>
            </a:xfrm>
            <a:custGeom>
              <a:avLst/>
              <a:gdLst>
                <a:gd name="T0" fmla="*/ 316 w 317"/>
                <a:gd name="T1" fmla="*/ 0 h 720"/>
                <a:gd name="T2" fmla="*/ 274 w 317"/>
                <a:gd name="T3" fmla="*/ 101 h 720"/>
                <a:gd name="T4" fmla="*/ 245 w 317"/>
                <a:gd name="T5" fmla="*/ 194 h 720"/>
                <a:gd name="T6" fmla="*/ 212 w 317"/>
                <a:gd name="T7" fmla="*/ 314 h 720"/>
                <a:gd name="T8" fmla="*/ 200 w 317"/>
                <a:gd name="T9" fmla="*/ 385 h 720"/>
                <a:gd name="T10" fmla="*/ 231 w 317"/>
                <a:gd name="T11" fmla="*/ 396 h 720"/>
                <a:gd name="T12" fmla="*/ 208 w 317"/>
                <a:gd name="T13" fmla="*/ 423 h 720"/>
                <a:gd name="T14" fmla="*/ 194 w 317"/>
                <a:gd name="T15" fmla="*/ 445 h 720"/>
                <a:gd name="T16" fmla="*/ 194 w 317"/>
                <a:gd name="T17" fmla="*/ 468 h 720"/>
                <a:gd name="T18" fmla="*/ 206 w 317"/>
                <a:gd name="T19" fmla="*/ 472 h 720"/>
                <a:gd name="T20" fmla="*/ 220 w 317"/>
                <a:gd name="T21" fmla="*/ 472 h 720"/>
                <a:gd name="T22" fmla="*/ 229 w 317"/>
                <a:gd name="T23" fmla="*/ 468 h 720"/>
                <a:gd name="T24" fmla="*/ 231 w 317"/>
                <a:gd name="T25" fmla="*/ 476 h 720"/>
                <a:gd name="T26" fmla="*/ 212 w 317"/>
                <a:gd name="T27" fmla="*/ 491 h 720"/>
                <a:gd name="T28" fmla="*/ 188 w 317"/>
                <a:gd name="T29" fmla="*/ 494 h 720"/>
                <a:gd name="T30" fmla="*/ 173 w 317"/>
                <a:gd name="T31" fmla="*/ 494 h 720"/>
                <a:gd name="T32" fmla="*/ 157 w 317"/>
                <a:gd name="T33" fmla="*/ 558 h 720"/>
                <a:gd name="T34" fmla="*/ 142 w 317"/>
                <a:gd name="T35" fmla="*/ 648 h 720"/>
                <a:gd name="T36" fmla="*/ 6 w 317"/>
                <a:gd name="T37" fmla="*/ 719 h 720"/>
                <a:gd name="T38" fmla="*/ 0 w 317"/>
                <a:gd name="T39" fmla="*/ 704 h 720"/>
                <a:gd name="T40" fmla="*/ 127 w 317"/>
                <a:gd name="T41" fmla="*/ 633 h 720"/>
                <a:gd name="T42" fmla="*/ 139 w 317"/>
                <a:gd name="T43" fmla="*/ 535 h 720"/>
                <a:gd name="T44" fmla="*/ 162 w 317"/>
                <a:gd name="T45" fmla="*/ 427 h 720"/>
                <a:gd name="T46" fmla="*/ 194 w 317"/>
                <a:gd name="T47" fmla="*/ 296 h 720"/>
                <a:gd name="T48" fmla="*/ 223 w 317"/>
                <a:gd name="T49" fmla="*/ 198 h 720"/>
                <a:gd name="T50" fmla="*/ 255 w 317"/>
                <a:gd name="T51" fmla="*/ 97 h 720"/>
                <a:gd name="T52" fmla="*/ 283 w 317"/>
                <a:gd name="T53" fmla="*/ 29 h 720"/>
                <a:gd name="T54" fmla="*/ 292 w 317"/>
                <a:gd name="T55" fmla="*/ 4 h 720"/>
                <a:gd name="T56" fmla="*/ 316 w 317"/>
                <a:gd name="T57" fmla="*/ 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7" h="720">
                  <a:moveTo>
                    <a:pt x="316" y="0"/>
                  </a:moveTo>
                  <a:lnTo>
                    <a:pt x="274" y="101"/>
                  </a:lnTo>
                  <a:lnTo>
                    <a:pt x="245" y="194"/>
                  </a:lnTo>
                  <a:lnTo>
                    <a:pt x="212" y="314"/>
                  </a:lnTo>
                  <a:lnTo>
                    <a:pt x="200" y="385"/>
                  </a:lnTo>
                  <a:lnTo>
                    <a:pt x="231" y="396"/>
                  </a:lnTo>
                  <a:lnTo>
                    <a:pt x="208" y="423"/>
                  </a:lnTo>
                  <a:lnTo>
                    <a:pt x="194" y="445"/>
                  </a:lnTo>
                  <a:lnTo>
                    <a:pt x="194" y="468"/>
                  </a:lnTo>
                  <a:lnTo>
                    <a:pt x="206" y="472"/>
                  </a:lnTo>
                  <a:lnTo>
                    <a:pt x="220" y="472"/>
                  </a:lnTo>
                  <a:lnTo>
                    <a:pt x="229" y="468"/>
                  </a:lnTo>
                  <a:lnTo>
                    <a:pt x="231" y="476"/>
                  </a:lnTo>
                  <a:lnTo>
                    <a:pt x="212" y="491"/>
                  </a:lnTo>
                  <a:lnTo>
                    <a:pt x="188" y="494"/>
                  </a:lnTo>
                  <a:lnTo>
                    <a:pt x="173" y="494"/>
                  </a:lnTo>
                  <a:lnTo>
                    <a:pt x="157" y="558"/>
                  </a:lnTo>
                  <a:lnTo>
                    <a:pt x="142" y="648"/>
                  </a:lnTo>
                  <a:lnTo>
                    <a:pt x="6" y="719"/>
                  </a:lnTo>
                  <a:lnTo>
                    <a:pt x="0" y="704"/>
                  </a:lnTo>
                  <a:lnTo>
                    <a:pt x="127" y="633"/>
                  </a:lnTo>
                  <a:lnTo>
                    <a:pt x="139" y="535"/>
                  </a:lnTo>
                  <a:lnTo>
                    <a:pt x="162" y="427"/>
                  </a:lnTo>
                  <a:lnTo>
                    <a:pt x="194" y="296"/>
                  </a:lnTo>
                  <a:lnTo>
                    <a:pt x="223" y="198"/>
                  </a:lnTo>
                  <a:lnTo>
                    <a:pt x="255" y="97"/>
                  </a:lnTo>
                  <a:lnTo>
                    <a:pt x="283" y="29"/>
                  </a:lnTo>
                  <a:lnTo>
                    <a:pt x="292" y="4"/>
                  </a:lnTo>
                  <a:lnTo>
                    <a:pt x="316"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2" name="Freeform 66"/>
            <p:cNvSpPr>
              <a:spLocks/>
            </p:cNvSpPr>
            <p:nvPr/>
          </p:nvSpPr>
          <p:spPr bwMode="auto">
            <a:xfrm>
              <a:off x="4971" y="2220"/>
              <a:ext cx="46" cy="99"/>
            </a:xfrm>
            <a:custGeom>
              <a:avLst/>
              <a:gdLst>
                <a:gd name="T0" fmla="*/ 0 w 46"/>
                <a:gd name="T1" fmla="*/ 0 h 99"/>
                <a:gd name="T2" fmla="*/ 37 w 46"/>
                <a:gd name="T3" fmla="*/ 11 h 99"/>
                <a:gd name="T4" fmla="*/ 45 w 46"/>
                <a:gd name="T5" fmla="*/ 41 h 99"/>
                <a:gd name="T6" fmla="*/ 45 w 46"/>
                <a:gd name="T7" fmla="*/ 79 h 99"/>
                <a:gd name="T8" fmla="*/ 31 w 46"/>
                <a:gd name="T9" fmla="*/ 98 h 99"/>
                <a:gd name="T10" fmla="*/ 20 w 46"/>
                <a:gd name="T11" fmla="*/ 95 h 99"/>
                <a:gd name="T12" fmla="*/ 29 w 46"/>
                <a:gd name="T13" fmla="*/ 83 h 99"/>
                <a:gd name="T14" fmla="*/ 31 w 46"/>
                <a:gd name="T15" fmla="*/ 57 h 99"/>
                <a:gd name="T16" fmla="*/ 26 w 46"/>
                <a:gd name="T17" fmla="*/ 38 h 99"/>
                <a:gd name="T18" fmla="*/ 8 w 46"/>
                <a:gd name="T19" fmla="*/ 23 h 99"/>
                <a:gd name="T20" fmla="*/ 0 w 46"/>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99">
                  <a:moveTo>
                    <a:pt x="0" y="0"/>
                  </a:moveTo>
                  <a:lnTo>
                    <a:pt x="37" y="11"/>
                  </a:lnTo>
                  <a:lnTo>
                    <a:pt x="45" y="41"/>
                  </a:lnTo>
                  <a:lnTo>
                    <a:pt x="45" y="79"/>
                  </a:lnTo>
                  <a:lnTo>
                    <a:pt x="31" y="98"/>
                  </a:lnTo>
                  <a:lnTo>
                    <a:pt x="20" y="95"/>
                  </a:lnTo>
                  <a:lnTo>
                    <a:pt x="29" y="83"/>
                  </a:lnTo>
                  <a:lnTo>
                    <a:pt x="31" y="57"/>
                  </a:lnTo>
                  <a:lnTo>
                    <a:pt x="26" y="38"/>
                  </a:lnTo>
                  <a:lnTo>
                    <a:pt x="8" y="23"/>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3" name="Freeform 67"/>
            <p:cNvSpPr>
              <a:spLocks/>
            </p:cNvSpPr>
            <p:nvPr/>
          </p:nvSpPr>
          <p:spPr bwMode="auto">
            <a:xfrm>
              <a:off x="4913" y="1903"/>
              <a:ext cx="230" cy="547"/>
            </a:xfrm>
            <a:custGeom>
              <a:avLst/>
              <a:gdLst>
                <a:gd name="T0" fmla="*/ 142 w 230"/>
                <a:gd name="T1" fmla="*/ 18 h 547"/>
                <a:gd name="T2" fmla="*/ 186 w 230"/>
                <a:gd name="T3" fmla="*/ 44 h 547"/>
                <a:gd name="T4" fmla="*/ 202 w 230"/>
                <a:gd name="T5" fmla="*/ 74 h 547"/>
                <a:gd name="T6" fmla="*/ 206 w 230"/>
                <a:gd name="T7" fmla="*/ 101 h 547"/>
                <a:gd name="T8" fmla="*/ 202 w 230"/>
                <a:gd name="T9" fmla="*/ 142 h 547"/>
                <a:gd name="T10" fmla="*/ 110 w 230"/>
                <a:gd name="T11" fmla="*/ 456 h 547"/>
                <a:gd name="T12" fmla="*/ 84 w 230"/>
                <a:gd name="T13" fmla="*/ 486 h 547"/>
                <a:gd name="T14" fmla="*/ 52 w 230"/>
                <a:gd name="T15" fmla="*/ 509 h 547"/>
                <a:gd name="T16" fmla="*/ 0 w 230"/>
                <a:gd name="T17" fmla="*/ 524 h 547"/>
                <a:gd name="T18" fmla="*/ 0 w 230"/>
                <a:gd name="T19" fmla="*/ 546 h 547"/>
                <a:gd name="T20" fmla="*/ 81 w 230"/>
                <a:gd name="T21" fmla="*/ 512 h 547"/>
                <a:gd name="T22" fmla="*/ 110 w 230"/>
                <a:gd name="T23" fmla="*/ 486 h 547"/>
                <a:gd name="T24" fmla="*/ 136 w 230"/>
                <a:gd name="T25" fmla="*/ 445 h 547"/>
                <a:gd name="T26" fmla="*/ 223 w 230"/>
                <a:gd name="T27" fmla="*/ 142 h 547"/>
                <a:gd name="T28" fmla="*/ 229 w 230"/>
                <a:gd name="T29" fmla="*/ 101 h 547"/>
                <a:gd name="T30" fmla="*/ 220 w 230"/>
                <a:gd name="T31" fmla="*/ 68 h 547"/>
                <a:gd name="T32" fmla="*/ 202 w 230"/>
                <a:gd name="T33" fmla="*/ 41 h 547"/>
                <a:gd name="T34" fmla="*/ 182 w 230"/>
                <a:gd name="T35" fmla="*/ 22 h 547"/>
                <a:gd name="T36" fmla="*/ 142 w 230"/>
                <a:gd name="T37" fmla="*/ 0 h 547"/>
                <a:gd name="T38" fmla="*/ 142 w 230"/>
                <a:gd name="T39" fmla="*/ 1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0" h="547">
                  <a:moveTo>
                    <a:pt x="142" y="18"/>
                  </a:moveTo>
                  <a:lnTo>
                    <a:pt x="186" y="44"/>
                  </a:lnTo>
                  <a:lnTo>
                    <a:pt x="202" y="74"/>
                  </a:lnTo>
                  <a:lnTo>
                    <a:pt x="206" y="101"/>
                  </a:lnTo>
                  <a:lnTo>
                    <a:pt x="202" y="142"/>
                  </a:lnTo>
                  <a:lnTo>
                    <a:pt x="110" y="456"/>
                  </a:lnTo>
                  <a:lnTo>
                    <a:pt x="84" y="486"/>
                  </a:lnTo>
                  <a:lnTo>
                    <a:pt x="52" y="509"/>
                  </a:lnTo>
                  <a:lnTo>
                    <a:pt x="0" y="524"/>
                  </a:lnTo>
                  <a:lnTo>
                    <a:pt x="0" y="546"/>
                  </a:lnTo>
                  <a:lnTo>
                    <a:pt x="81" y="512"/>
                  </a:lnTo>
                  <a:lnTo>
                    <a:pt x="110" y="486"/>
                  </a:lnTo>
                  <a:lnTo>
                    <a:pt x="136" y="445"/>
                  </a:lnTo>
                  <a:lnTo>
                    <a:pt x="223" y="142"/>
                  </a:lnTo>
                  <a:lnTo>
                    <a:pt x="229" y="101"/>
                  </a:lnTo>
                  <a:lnTo>
                    <a:pt x="220" y="68"/>
                  </a:lnTo>
                  <a:lnTo>
                    <a:pt x="202" y="41"/>
                  </a:lnTo>
                  <a:lnTo>
                    <a:pt x="182" y="22"/>
                  </a:lnTo>
                  <a:lnTo>
                    <a:pt x="142" y="0"/>
                  </a:lnTo>
                  <a:lnTo>
                    <a:pt x="142" y="1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4" name="Freeform 68"/>
            <p:cNvSpPr>
              <a:spLocks/>
            </p:cNvSpPr>
            <p:nvPr/>
          </p:nvSpPr>
          <p:spPr bwMode="auto">
            <a:xfrm>
              <a:off x="4423" y="2509"/>
              <a:ext cx="300" cy="68"/>
            </a:xfrm>
            <a:custGeom>
              <a:avLst/>
              <a:gdLst>
                <a:gd name="T0" fmla="*/ 0 w 300"/>
                <a:gd name="T1" fmla="*/ 4 h 68"/>
                <a:gd name="T2" fmla="*/ 29 w 300"/>
                <a:gd name="T3" fmla="*/ 34 h 68"/>
                <a:gd name="T4" fmla="*/ 72 w 300"/>
                <a:gd name="T5" fmla="*/ 56 h 68"/>
                <a:gd name="T6" fmla="*/ 127 w 300"/>
                <a:gd name="T7" fmla="*/ 67 h 68"/>
                <a:gd name="T8" fmla="*/ 191 w 300"/>
                <a:gd name="T9" fmla="*/ 67 h 68"/>
                <a:gd name="T10" fmla="*/ 241 w 300"/>
                <a:gd name="T11" fmla="*/ 60 h 68"/>
                <a:gd name="T12" fmla="*/ 271 w 300"/>
                <a:gd name="T13" fmla="*/ 45 h 68"/>
                <a:gd name="T14" fmla="*/ 299 w 300"/>
                <a:gd name="T15" fmla="*/ 18 h 68"/>
                <a:gd name="T16" fmla="*/ 281 w 300"/>
                <a:gd name="T17" fmla="*/ 4 h 68"/>
                <a:gd name="T18" fmla="*/ 253 w 300"/>
                <a:gd name="T19" fmla="*/ 34 h 68"/>
                <a:gd name="T20" fmla="*/ 212 w 300"/>
                <a:gd name="T21" fmla="*/ 41 h 68"/>
                <a:gd name="T22" fmla="*/ 171 w 300"/>
                <a:gd name="T23" fmla="*/ 41 h 68"/>
                <a:gd name="T24" fmla="*/ 127 w 300"/>
                <a:gd name="T25" fmla="*/ 38 h 68"/>
                <a:gd name="T26" fmla="*/ 96 w 300"/>
                <a:gd name="T27" fmla="*/ 26 h 68"/>
                <a:gd name="T28" fmla="*/ 58 w 300"/>
                <a:gd name="T29" fmla="*/ 0 h 68"/>
                <a:gd name="T30" fmla="*/ 0 w 300"/>
                <a:gd name="T31"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0" h="68">
                  <a:moveTo>
                    <a:pt x="0" y="4"/>
                  </a:moveTo>
                  <a:lnTo>
                    <a:pt x="29" y="34"/>
                  </a:lnTo>
                  <a:lnTo>
                    <a:pt x="72" y="56"/>
                  </a:lnTo>
                  <a:lnTo>
                    <a:pt x="127" y="67"/>
                  </a:lnTo>
                  <a:lnTo>
                    <a:pt x="191" y="67"/>
                  </a:lnTo>
                  <a:lnTo>
                    <a:pt x="241" y="60"/>
                  </a:lnTo>
                  <a:lnTo>
                    <a:pt x="271" y="45"/>
                  </a:lnTo>
                  <a:lnTo>
                    <a:pt x="299" y="18"/>
                  </a:lnTo>
                  <a:lnTo>
                    <a:pt x="281" y="4"/>
                  </a:lnTo>
                  <a:lnTo>
                    <a:pt x="253" y="34"/>
                  </a:lnTo>
                  <a:lnTo>
                    <a:pt x="212" y="41"/>
                  </a:lnTo>
                  <a:lnTo>
                    <a:pt x="171" y="41"/>
                  </a:lnTo>
                  <a:lnTo>
                    <a:pt x="127" y="38"/>
                  </a:lnTo>
                  <a:lnTo>
                    <a:pt x="96" y="26"/>
                  </a:lnTo>
                  <a:lnTo>
                    <a:pt x="58" y="0"/>
                  </a:lnTo>
                  <a:lnTo>
                    <a:pt x="0" y="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5" name="Freeform 69"/>
            <p:cNvSpPr>
              <a:spLocks/>
            </p:cNvSpPr>
            <p:nvPr/>
          </p:nvSpPr>
          <p:spPr bwMode="auto">
            <a:xfrm>
              <a:off x="4904" y="2438"/>
              <a:ext cx="199" cy="144"/>
            </a:xfrm>
            <a:custGeom>
              <a:avLst/>
              <a:gdLst>
                <a:gd name="T0" fmla="*/ 0 w 199"/>
                <a:gd name="T1" fmla="*/ 20 h 144"/>
                <a:gd name="T2" fmla="*/ 182 w 199"/>
                <a:gd name="T3" fmla="*/ 143 h 144"/>
                <a:gd name="T4" fmla="*/ 198 w 199"/>
                <a:gd name="T5" fmla="*/ 122 h 144"/>
                <a:gd name="T6" fmla="*/ 8 w 199"/>
                <a:gd name="T7" fmla="*/ 0 h 144"/>
                <a:gd name="T8" fmla="*/ 0 w 199"/>
                <a:gd name="T9" fmla="*/ 20 h 144"/>
              </a:gdLst>
              <a:ahLst/>
              <a:cxnLst>
                <a:cxn ang="0">
                  <a:pos x="T0" y="T1"/>
                </a:cxn>
                <a:cxn ang="0">
                  <a:pos x="T2" y="T3"/>
                </a:cxn>
                <a:cxn ang="0">
                  <a:pos x="T4" y="T5"/>
                </a:cxn>
                <a:cxn ang="0">
                  <a:pos x="T6" y="T7"/>
                </a:cxn>
                <a:cxn ang="0">
                  <a:pos x="T8" y="T9"/>
                </a:cxn>
              </a:cxnLst>
              <a:rect l="0" t="0" r="r" b="b"/>
              <a:pathLst>
                <a:path w="199" h="144">
                  <a:moveTo>
                    <a:pt x="0" y="20"/>
                  </a:moveTo>
                  <a:lnTo>
                    <a:pt x="182" y="143"/>
                  </a:lnTo>
                  <a:lnTo>
                    <a:pt x="198" y="122"/>
                  </a:lnTo>
                  <a:lnTo>
                    <a:pt x="8" y="0"/>
                  </a:lnTo>
                  <a:lnTo>
                    <a:pt x="0" y="2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6" name="Freeform 70"/>
            <p:cNvSpPr>
              <a:spLocks/>
            </p:cNvSpPr>
            <p:nvPr/>
          </p:nvSpPr>
          <p:spPr bwMode="auto">
            <a:xfrm>
              <a:off x="4070" y="2454"/>
              <a:ext cx="1033" cy="696"/>
            </a:xfrm>
            <a:custGeom>
              <a:avLst/>
              <a:gdLst>
                <a:gd name="T0" fmla="*/ 0 w 1033"/>
                <a:gd name="T1" fmla="*/ 11 h 696"/>
                <a:gd name="T2" fmla="*/ 674 w 1033"/>
                <a:gd name="T3" fmla="*/ 386 h 696"/>
                <a:gd name="T4" fmla="*/ 642 w 1033"/>
                <a:gd name="T5" fmla="*/ 462 h 696"/>
                <a:gd name="T6" fmla="*/ 624 w 1033"/>
                <a:gd name="T7" fmla="*/ 542 h 696"/>
                <a:gd name="T8" fmla="*/ 613 w 1033"/>
                <a:gd name="T9" fmla="*/ 622 h 696"/>
                <a:gd name="T10" fmla="*/ 610 w 1033"/>
                <a:gd name="T11" fmla="*/ 695 h 696"/>
                <a:gd name="T12" fmla="*/ 624 w 1033"/>
                <a:gd name="T13" fmla="*/ 688 h 696"/>
                <a:gd name="T14" fmla="*/ 626 w 1033"/>
                <a:gd name="T15" fmla="*/ 616 h 696"/>
                <a:gd name="T16" fmla="*/ 639 w 1033"/>
                <a:gd name="T17" fmla="*/ 550 h 696"/>
                <a:gd name="T18" fmla="*/ 658 w 1033"/>
                <a:gd name="T19" fmla="*/ 475 h 696"/>
                <a:gd name="T20" fmla="*/ 677 w 1033"/>
                <a:gd name="T21" fmla="*/ 424 h 696"/>
                <a:gd name="T22" fmla="*/ 699 w 1033"/>
                <a:gd name="T23" fmla="*/ 389 h 696"/>
                <a:gd name="T24" fmla="*/ 816 w 1033"/>
                <a:gd name="T25" fmla="*/ 303 h 696"/>
                <a:gd name="T26" fmla="*/ 996 w 1033"/>
                <a:gd name="T27" fmla="*/ 171 h 696"/>
                <a:gd name="T28" fmla="*/ 946 w 1033"/>
                <a:gd name="T29" fmla="*/ 393 h 696"/>
                <a:gd name="T30" fmla="*/ 960 w 1033"/>
                <a:gd name="T31" fmla="*/ 389 h 696"/>
                <a:gd name="T32" fmla="*/ 1032 w 1033"/>
                <a:gd name="T33" fmla="*/ 118 h 696"/>
                <a:gd name="T34" fmla="*/ 761 w 1033"/>
                <a:gd name="T35" fmla="*/ 324 h 696"/>
                <a:gd name="T36" fmla="*/ 693 w 1033"/>
                <a:gd name="T37" fmla="*/ 372 h 696"/>
                <a:gd name="T38" fmla="*/ 13 w 1033"/>
                <a:gd name="T39" fmla="*/ 0 h 696"/>
                <a:gd name="T40" fmla="*/ 0 w 1033"/>
                <a:gd name="T41" fmla="*/ 11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3" h="696">
                  <a:moveTo>
                    <a:pt x="0" y="11"/>
                  </a:moveTo>
                  <a:lnTo>
                    <a:pt x="674" y="386"/>
                  </a:lnTo>
                  <a:lnTo>
                    <a:pt x="642" y="462"/>
                  </a:lnTo>
                  <a:lnTo>
                    <a:pt x="624" y="542"/>
                  </a:lnTo>
                  <a:lnTo>
                    <a:pt x="613" y="622"/>
                  </a:lnTo>
                  <a:lnTo>
                    <a:pt x="610" y="695"/>
                  </a:lnTo>
                  <a:lnTo>
                    <a:pt x="624" y="688"/>
                  </a:lnTo>
                  <a:lnTo>
                    <a:pt x="626" y="616"/>
                  </a:lnTo>
                  <a:lnTo>
                    <a:pt x="639" y="550"/>
                  </a:lnTo>
                  <a:lnTo>
                    <a:pt x="658" y="475"/>
                  </a:lnTo>
                  <a:lnTo>
                    <a:pt x="677" y="424"/>
                  </a:lnTo>
                  <a:lnTo>
                    <a:pt x="699" y="389"/>
                  </a:lnTo>
                  <a:lnTo>
                    <a:pt x="816" y="303"/>
                  </a:lnTo>
                  <a:lnTo>
                    <a:pt x="996" y="171"/>
                  </a:lnTo>
                  <a:lnTo>
                    <a:pt x="946" y="393"/>
                  </a:lnTo>
                  <a:lnTo>
                    <a:pt x="960" y="389"/>
                  </a:lnTo>
                  <a:lnTo>
                    <a:pt x="1032" y="118"/>
                  </a:lnTo>
                  <a:lnTo>
                    <a:pt x="761" y="324"/>
                  </a:lnTo>
                  <a:lnTo>
                    <a:pt x="693" y="372"/>
                  </a:lnTo>
                  <a:lnTo>
                    <a:pt x="13" y="0"/>
                  </a:lnTo>
                  <a:lnTo>
                    <a:pt x="0" y="1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7" name="Freeform 71"/>
            <p:cNvSpPr>
              <a:spLocks/>
            </p:cNvSpPr>
            <p:nvPr/>
          </p:nvSpPr>
          <p:spPr bwMode="auto">
            <a:xfrm>
              <a:off x="4053" y="2458"/>
              <a:ext cx="34" cy="264"/>
            </a:xfrm>
            <a:custGeom>
              <a:avLst/>
              <a:gdLst>
                <a:gd name="T0" fmla="*/ 27 w 34"/>
                <a:gd name="T1" fmla="*/ 13 h 264"/>
                <a:gd name="T2" fmla="*/ 19 w 34"/>
                <a:gd name="T3" fmla="*/ 76 h 264"/>
                <a:gd name="T4" fmla="*/ 22 w 34"/>
                <a:gd name="T5" fmla="*/ 191 h 264"/>
                <a:gd name="T6" fmla="*/ 33 w 34"/>
                <a:gd name="T7" fmla="*/ 263 h 264"/>
                <a:gd name="T8" fmla="*/ 17 w 34"/>
                <a:gd name="T9" fmla="*/ 257 h 264"/>
                <a:gd name="T10" fmla="*/ 6 w 34"/>
                <a:gd name="T11" fmla="*/ 198 h 264"/>
                <a:gd name="T12" fmla="*/ 0 w 34"/>
                <a:gd name="T13" fmla="*/ 125 h 264"/>
                <a:gd name="T14" fmla="*/ 0 w 34"/>
                <a:gd name="T15" fmla="*/ 55 h 264"/>
                <a:gd name="T16" fmla="*/ 0 w 34"/>
                <a:gd name="T17" fmla="*/ 13 h 264"/>
                <a:gd name="T18" fmla="*/ 22 w 34"/>
                <a:gd name="T19" fmla="*/ 0 h 264"/>
                <a:gd name="T20" fmla="*/ 27 w 34"/>
                <a:gd name="T21" fmla="*/ 1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64">
                  <a:moveTo>
                    <a:pt x="27" y="13"/>
                  </a:moveTo>
                  <a:lnTo>
                    <a:pt x="19" y="76"/>
                  </a:lnTo>
                  <a:lnTo>
                    <a:pt x="22" y="191"/>
                  </a:lnTo>
                  <a:lnTo>
                    <a:pt x="33" y="263"/>
                  </a:lnTo>
                  <a:lnTo>
                    <a:pt x="17" y="257"/>
                  </a:lnTo>
                  <a:lnTo>
                    <a:pt x="6" y="198"/>
                  </a:lnTo>
                  <a:lnTo>
                    <a:pt x="0" y="125"/>
                  </a:lnTo>
                  <a:lnTo>
                    <a:pt x="0" y="55"/>
                  </a:lnTo>
                  <a:lnTo>
                    <a:pt x="0" y="13"/>
                  </a:lnTo>
                  <a:lnTo>
                    <a:pt x="22" y="0"/>
                  </a:lnTo>
                  <a:lnTo>
                    <a:pt x="27" y="13"/>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8" name="Freeform 72"/>
            <p:cNvSpPr>
              <a:spLocks/>
            </p:cNvSpPr>
            <p:nvPr/>
          </p:nvSpPr>
          <p:spPr bwMode="auto">
            <a:xfrm>
              <a:off x="4548" y="2764"/>
              <a:ext cx="136" cy="119"/>
            </a:xfrm>
            <a:custGeom>
              <a:avLst/>
              <a:gdLst>
                <a:gd name="T0" fmla="*/ 5 w 136"/>
                <a:gd name="T1" fmla="*/ 0 h 119"/>
                <a:gd name="T2" fmla="*/ 56 w 136"/>
                <a:gd name="T3" fmla="*/ 34 h 119"/>
                <a:gd name="T4" fmla="*/ 94 w 136"/>
                <a:gd name="T5" fmla="*/ 56 h 119"/>
                <a:gd name="T6" fmla="*/ 135 w 136"/>
                <a:gd name="T7" fmla="*/ 79 h 119"/>
                <a:gd name="T8" fmla="*/ 129 w 136"/>
                <a:gd name="T9" fmla="*/ 94 h 119"/>
                <a:gd name="T10" fmla="*/ 127 w 136"/>
                <a:gd name="T11" fmla="*/ 118 h 119"/>
                <a:gd name="T12" fmla="*/ 118 w 136"/>
                <a:gd name="T13" fmla="*/ 114 h 119"/>
                <a:gd name="T14" fmla="*/ 118 w 136"/>
                <a:gd name="T15" fmla="*/ 97 h 119"/>
                <a:gd name="T16" fmla="*/ 122 w 136"/>
                <a:gd name="T17" fmla="*/ 83 h 119"/>
                <a:gd name="T18" fmla="*/ 65 w 136"/>
                <a:gd name="T19" fmla="*/ 52 h 119"/>
                <a:gd name="T20" fmla="*/ 24 w 136"/>
                <a:gd name="T21" fmla="*/ 23 h 119"/>
                <a:gd name="T22" fmla="*/ 0 w 136"/>
                <a:gd name="T23" fmla="*/ 6 h 119"/>
                <a:gd name="T24" fmla="*/ 5 w 13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19">
                  <a:moveTo>
                    <a:pt x="5" y="0"/>
                  </a:moveTo>
                  <a:lnTo>
                    <a:pt x="56" y="34"/>
                  </a:lnTo>
                  <a:lnTo>
                    <a:pt x="94" y="56"/>
                  </a:lnTo>
                  <a:lnTo>
                    <a:pt x="135" y="79"/>
                  </a:lnTo>
                  <a:lnTo>
                    <a:pt x="129" y="94"/>
                  </a:lnTo>
                  <a:lnTo>
                    <a:pt x="127" y="118"/>
                  </a:lnTo>
                  <a:lnTo>
                    <a:pt x="118" y="114"/>
                  </a:lnTo>
                  <a:lnTo>
                    <a:pt x="118" y="97"/>
                  </a:lnTo>
                  <a:lnTo>
                    <a:pt x="122" y="83"/>
                  </a:lnTo>
                  <a:lnTo>
                    <a:pt x="65" y="52"/>
                  </a:lnTo>
                  <a:lnTo>
                    <a:pt x="24" y="23"/>
                  </a:lnTo>
                  <a:lnTo>
                    <a:pt x="0" y="6"/>
                  </a:lnTo>
                  <a:lnTo>
                    <a:pt x="5"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89" name="Freeform 73"/>
            <p:cNvSpPr>
              <a:spLocks/>
            </p:cNvSpPr>
            <p:nvPr/>
          </p:nvSpPr>
          <p:spPr bwMode="auto">
            <a:xfrm>
              <a:off x="4548" y="2787"/>
              <a:ext cx="85" cy="72"/>
            </a:xfrm>
            <a:custGeom>
              <a:avLst/>
              <a:gdLst>
                <a:gd name="T0" fmla="*/ 80 w 85"/>
                <a:gd name="T1" fmla="*/ 71 h 72"/>
                <a:gd name="T2" fmla="*/ 2 w 85"/>
                <a:gd name="T3" fmla="*/ 18 h 72"/>
                <a:gd name="T4" fmla="*/ 0 w 85"/>
                <a:gd name="T5" fmla="*/ 0 h 72"/>
                <a:gd name="T6" fmla="*/ 8 w 85"/>
                <a:gd name="T7" fmla="*/ 18 h 72"/>
                <a:gd name="T8" fmla="*/ 84 w 85"/>
                <a:gd name="T9" fmla="*/ 66 h 72"/>
                <a:gd name="T10" fmla="*/ 80 w 85"/>
                <a:gd name="T11" fmla="*/ 71 h 72"/>
              </a:gdLst>
              <a:ahLst/>
              <a:cxnLst>
                <a:cxn ang="0">
                  <a:pos x="T0" y="T1"/>
                </a:cxn>
                <a:cxn ang="0">
                  <a:pos x="T2" y="T3"/>
                </a:cxn>
                <a:cxn ang="0">
                  <a:pos x="T4" y="T5"/>
                </a:cxn>
                <a:cxn ang="0">
                  <a:pos x="T6" y="T7"/>
                </a:cxn>
                <a:cxn ang="0">
                  <a:pos x="T8" y="T9"/>
                </a:cxn>
                <a:cxn ang="0">
                  <a:pos x="T10" y="T11"/>
                </a:cxn>
              </a:cxnLst>
              <a:rect l="0" t="0" r="r" b="b"/>
              <a:pathLst>
                <a:path w="85" h="72">
                  <a:moveTo>
                    <a:pt x="80" y="71"/>
                  </a:moveTo>
                  <a:lnTo>
                    <a:pt x="2" y="18"/>
                  </a:lnTo>
                  <a:lnTo>
                    <a:pt x="0" y="0"/>
                  </a:lnTo>
                  <a:lnTo>
                    <a:pt x="8" y="18"/>
                  </a:lnTo>
                  <a:lnTo>
                    <a:pt x="84" y="66"/>
                  </a:lnTo>
                  <a:lnTo>
                    <a:pt x="80" y="7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90" name="Freeform 74"/>
            <p:cNvSpPr>
              <a:spLocks/>
            </p:cNvSpPr>
            <p:nvPr/>
          </p:nvSpPr>
          <p:spPr bwMode="auto">
            <a:xfrm>
              <a:off x="4120" y="2520"/>
              <a:ext cx="222" cy="297"/>
            </a:xfrm>
            <a:custGeom>
              <a:avLst/>
              <a:gdLst>
                <a:gd name="T0" fmla="*/ 221 w 222"/>
                <a:gd name="T1" fmla="*/ 125 h 297"/>
                <a:gd name="T2" fmla="*/ 167 w 222"/>
                <a:gd name="T3" fmla="*/ 94 h 297"/>
                <a:gd name="T4" fmla="*/ 94 w 222"/>
                <a:gd name="T5" fmla="*/ 52 h 297"/>
                <a:gd name="T6" fmla="*/ 46 w 222"/>
                <a:gd name="T7" fmla="*/ 25 h 297"/>
                <a:gd name="T8" fmla="*/ 6 w 222"/>
                <a:gd name="T9" fmla="*/ 0 h 297"/>
                <a:gd name="T10" fmla="*/ 0 w 222"/>
                <a:gd name="T11" fmla="*/ 31 h 297"/>
                <a:gd name="T12" fmla="*/ 3 w 222"/>
                <a:gd name="T13" fmla="*/ 87 h 297"/>
                <a:gd name="T14" fmla="*/ 16 w 222"/>
                <a:gd name="T15" fmla="*/ 174 h 297"/>
                <a:gd name="T16" fmla="*/ 221 w 222"/>
                <a:gd name="T17" fmla="*/ 296 h 297"/>
                <a:gd name="T18" fmla="*/ 213 w 222"/>
                <a:gd name="T19" fmla="*/ 267 h 297"/>
                <a:gd name="T20" fmla="*/ 40 w 222"/>
                <a:gd name="T21" fmla="*/ 163 h 297"/>
                <a:gd name="T22" fmla="*/ 33 w 222"/>
                <a:gd name="T23" fmla="*/ 136 h 297"/>
                <a:gd name="T24" fmla="*/ 28 w 222"/>
                <a:gd name="T25" fmla="*/ 91 h 297"/>
                <a:gd name="T26" fmla="*/ 21 w 222"/>
                <a:gd name="T27" fmla="*/ 45 h 297"/>
                <a:gd name="T28" fmla="*/ 25 w 222"/>
                <a:gd name="T29" fmla="*/ 35 h 297"/>
                <a:gd name="T30" fmla="*/ 216 w 222"/>
                <a:gd name="T31" fmla="*/ 139 h 297"/>
                <a:gd name="T32" fmla="*/ 221 w 222"/>
                <a:gd name="T33" fmla="*/ 12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97">
                  <a:moveTo>
                    <a:pt x="221" y="125"/>
                  </a:moveTo>
                  <a:lnTo>
                    <a:pt x="167" y="94"/>
                  </a:lnTo>
                  <a:lnTo>
                    <a:pt x="94" y="52"/>
                  </a:lnTo>
                  <a:lnTo>
                    <a:pt x="46" y="25"/>
                  </a:lnTo>
                  <a:lnTo>
                    <a:pt x="6" y="0"/>
                  </a:lnTo>
                  <a:lnTo>
                    <a:pt x="0" y="31"/>
                  </a:lnTo>
                  <a:lnTo>
                    <a:pt x="3" y="87"/>
                  </a:lnTo>
                  <a:lnTo>
                    <a:pt x="16" y="174"/>
                  </a:lnTo>
                  <a:lnTo>
                    <a:pt x="221" y="296"/>
                  </a:lnTo>
                  <a:lnTo>
                    <a:pt x="213" y="267"/>
                  </a:lnTo>
                  <a:lnTo>
                    <a:pt x="40" y="163"/>
                  </a:lnTo>
                  <a:lnTo>
                    <a:pt x="33" y="136"/>
                  </a:lnTo>
                  <a:lnTo>
                    <a:pt x="28" y="91"/>
                  </a:lnTo>
                  <a:lnTo>
                    <a:pt x="21" y="45"/>
                  </a:lnTo>
                  <a:lnTo>
                    <a:pt x="25" y="35"/>
                  </a:lnTo>
                  <a:lnTo>
                    <a:pt x="216" y="139"/>
                  </a:lnTo>
                  <a:lnTo>
                    <a:pt x="221" y="12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91" name="Freeform 75"/>
            <p:cNvSpPr>
              <a:spLocks/>
            </p:cNvSpPr>
            <p:nvPr/>
          </p:nvSpPr>
          <p:spPr bwMode="auto">
            <a:xfrm>
              <a:off x="4141" y="2590"/>
              <a:ext cx="193" cy="147"/>
            </a:xfrm>
            <a:custGeom>
              <a:avLst/>
              <a:gdLst>
                <a:gd name="T0" fmla="*/ 192 w 193"/>
                <a:gd name="T1" fmla="*/ 110 h 147"/>
                <a:gd name="T2" fmla="*/ 190 w 193"/>
                <a:gd name="T3" fmla="*/ 125 h 147"/>
                <a:gd name="T4" fmla="*/ 190 w 193"/>
                <a:gd name="T5" fmla="*/ 146 h 147"/>
                <a:gd name="T6" fmla="*/ 4 w 193"/>
                <a:gd name="T7" fmla="*/ 41 h 147"/>
                <a:gd name="T8" fmla="*/ 0 w 193"/>
                <a:gd name="T9" fmla="*/ 0 h 147"/>
                <a:gd name="T10" fmla="*/ 182 w 193"/>
                <a:gd name="T11" fmla="*/ 103 h 147"/>
                <a:gd name="T12" fmla="*/ 192 w 193"/>
                <a:gd name="T13" fmla="*/ 110 h 147"/>
              </a:gdLst>
              <a:ahLst/>
              <a:cxnLst>
                <a:cxn ang="0">
                  <a:pos x="T0" y="T1"/>
                </a:cxn>
                <a:cxn ang="0">
                  <a:pos x="T2" y="T3"/>
                </a:cxn>
                <a:cxn ang="0">
                  <a:pos x="T4" y="T5"/>
                </a:cxn>
                <a:cxn ang="0">
                  <a:pos x="T6" y="T7"/>
                </a:cxn>
                <a:cxn ang="0">
                  <a:pos x="T8" y="T9"/>
                </a:cxn>
                <a:cxn ang="0">
                  <a:pos x="T10" y="T11"/>
                </a:cxn>
                <a:cxn ang="0">
                  <a:pos x="T12" y="T13"/>
                </a:cxn>
              </a:cxnLst>
              <a:rect l="0" t="0" r="r" b="b"/>
              <a:pathLst>
                <a:path w="193" h="147">
                  <a:moveTo>
                    <a:pt x="192" y="110"/>
                  </a:moveTo>
                  <a:lnTo>
                    <a:pt x="190" y="125"/>
                  </a:lnTo>
                  <a:lnTo>
                    <a:pt x="190" y="146"/>
                  </a:lnTo>
                  <a:lnTo>
                    <a:pt x="4" y="41"/>
                  </a:lnTo>
                  <a:lnTo>
                    <a:pt x="0" y="0"/>
                  </a:lnTo>
                  <a:lnTo>
                    <a:pt x="182" y="103"/>
                  </a:lnTo>
                  <a:lnTo>
                    <a:pt x="192" y="11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92" name="Freeform 76"/>
            <p:cNvSpPr>
              <a:spLocks/>
            </p:cNvSpPr>
            <p:nvPr/>
          </p:nvSpPr>
          <p:spPr bwMode="auto">
            <a:xfrm>
              <a:off x="3839" y="2688"/>
              <a:ext cx="1183" cy="660"/>
            </a:xfrm>
            <a:custGeom>
              <a:avLst/>
              <a:gdLst>
                <a:gd name="T0" fmla="*/ 1177 w 1183"/>
                <a:gd name="T1" fmla="*/ 170 h 660"/>
                <a:gd name="T2" fmla="*/ 1074 w 1183"/>
                <a:gd name="T3" fmla="*/ 260 h 660"/>
                <a:gd name="T4" fmla="*/ 983 w 1183"/>
                <a:gd name="T5" fmla="*/ 350 h 660"/>
                <a:gd name="T6" fmla="*/ 883 w 1183"/>
                <a:gd name="T7" fmla="*/ 451 h 660"/>
                <a:gd name="T8" fmla="*/ 845 w 1183"/>
                <a:gd name="T9" fmla="*/ 486 h 660"/>
                <a:gd name="T10" fmla="*/ 789 w 1183"/>
                <a:gd name="T11" fmla="*/ 448 h 660"/>
                <a:gd name="T12" fmla="*/ 666 w 1183"/>
                <a:gd name="T13" fmla="*/ 548 h 660"/>
                <a:gd name="T14" fmla="*/ 505 w 1183"/>
                <a:gd name="T15" fmla="*/ 659 h 660"/>
                <a:gd name="T16" fmla="*/ 0 w 1183"/>
                <a:gd name="T17" fmla="*/ 277 h 660"/>
                <a:gd name="T18" fmla="*/ 53 w 1183"/>
                <a:gd name="T19" fmla="*/ 180 h 660"/>
                <a:gd name="T20" fmla="*/ 166 w 1183"/>
                <a:gd name="T21" fmla="*/ 44 h 660"/>
                <a:gd name="T22" fmla="*/ 176 w 1183"/>
                <a:gd name="T23" fmla="*/ 44 h 660"/>
                <a:gd name="T24" fmla="*/ 79 w 1183"/>
                <a:gd name="T25" fmla="*/ 170 h 660"/>
                <a:gd name="T26" fmla="*/ 29 w 1183"/>
                <a:gd name="T27" fmla="*/ 253 h 660"/>
                <a:gd name="T28" fmla="*/ 21 w 1183"/>
                <a:gd name="T29" fmla="*/ 277 h 660"/>
                <a:gd name="T30" fmla="*/ 134 w 1183"/>
                <a:gd name="T31" fmla="*/ 367 h 660"/>
                <a:gd name="T32" fmla="*/ 335 w 1183"/>
                <a:gd name="T33" fmla="*/ 517 h 660"/>
                <a:gd name="T34" fmla="*/ 505 w 1183"/>
                <a:gd name="T35" fmla="*/ 639 h 660"/>
                <a:gd name="T36" fmla="*/ 606 w 1183"/>
                <a:gd name="T37" fmla="*/ 573 h 660"/>
                <a:gd name="T38" fmla="*/ 690 w 1183"/>
                <a:gd name="T39" fmla="*/ 510 h 660"/>
                <a:gd name="T40" fmla="*/ 778 w 1183"/>
                <a:gd name="T41" fmla="*/ 440 h 660"/>
                <a:gd name="T42" fmla="*/ 760 w 1183"/>
                <a:gd name="T43" fmla="*/ 364 h 660"/>
                <a:gd name="T44" fmla="*/ 585 w 1183"/>
                <a:gd name="T45" fmla="*/ 241 h 660"/>
                <a:gd name="T46" fmla="*/ 405 w 1183"/>
                <a:gd name="T47" fmla="*/ 124 h 660"/>
                <a:gd name="T48" fmla="*/ 281 w 1183"/>
                <a:gd name="T49" fmla="*/ 62 h 660"/>
                <a:gd name="T50" fmla="*/ 182 w 1183"/>
                <a:gd name="T51" fmla="*/ 10 h 660"/>
                <a:gd name="T52" fmla="*/ 195 w 1183"/>
                <a:gd name="T53" fmla="*/ 0 h 660"/>
                <a:gd name="T54" fmla="*/ 386 w 1183"/>
                <a:gd name="T55" fmla="*/ 97 h 660"/>
                <a:gd name="T56" fmla="*/ 520 w 1183"/>
                <a:gd name="T57" fmla="*/ 177 h 660"/>
                <a:gd name="T58" fmla="*/ 658 w 1183"/>
                <a:gd name="T59" fmla="*/ 274 h 660"/>
                <a:gd name="T60" fmla="*/ 776 w 1183"/>
                <a:gd name="T61" fmla="*/ 358 h 660"/>
                <a:gd name="T62" fmla="*/ 794 w 1183"/>
                <a:gd name="T63" fmla="*/ 434 h 660"/>
                <a:gd name="T64" fmla="*/ 844 w 1183"/>
                <a:gd name="T65" fmla="*/ 457 h 660"/>
                <a:gd name="T66" fmla="*/ 962 w 1183"/>
                <a:gd name="T67" fmla="*/ 346 h 660"/>
                <a:gd name="T68" fmla="*/ 1045 w 1183"/>
                <a:gd name="T69" fmla="*/ 266 h 660"/>
                <a:gd name="T70" fmla="*/ 1123 w 1183"/>
                <a:gd name="T71" fmla="*/ 197 h 660"/>
                <a:gd name="T72" fmla="*/ 1182 w 1183"/>
                <a:gd name="T73" fmla="*/ 152 h 660"/>
                <a:gd name="T74" fmla="*/ 1177 w 1183"/>
                <a:gd name="T75" fmla="*/ 17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3" h="660">
                  <a:moveTo>
                    <a:pt x="1177" y="170"/>
                  </a:moveTo>
                  <a:lnTo>
                    <a:pt x="1074" y="260"/>
                  </a:lnTo>
                  <a:lnTo>
                    <a:pt x="983" y="350"/>
                  </a:lnTo>
                  <a:lnTo>
                    <a:pt x="883" y="451"/>
                  </a:lnTo>
                  <a:lnTo>
                    <a:pt x="845" y="486"/>
                  </a:lnTo>
                  <a:lnTo>
                    <a:pt x="789" y="448"/>
                  </a:lnTo>
                  <a:lnTo>
                    <a:pt x="666" y="548"/>
                  </a:lnTo>
                  <a:lnTo>
                    <a:pt x="505" y="659"/>
                  </a:lnTo>
                  <a:lnTo>
                    <a:pt x="0" y="277"/>
                  </a:lnTo>
                  <a:lnTo>
                    <a:pt x="53" y="180"/>
                  </a:lnTo>
                  <a:lnTo>
                    <a:pt x="166" y="44"/>
                  </a:lnTo>
                  <a:lnTo>
                    <a:pt x="176" y="44"/>
                  </a:lnTo>
                  <a:lnTo>
                    <a:pt x="79" y="170"/>
                  </a:lnTo>
                  <a:lnTo>
                    <a:pt x="29" y="253"/>
                  </a:lnTo>
                  <a:lnTo>
                    <a:pt x="21" y="277"/>
                  </a:lnTo>
                  <a:lnTo>
                    <a:pt x="134" y="367"/>
                  </a:lnTo>
                  <a:lnTo>
                    <a:pt x="335" y="517"/>
                  </a:lnTo>
                  <a:lnTo>
                    <a:pt x="505" y="639"/>
                  </a:lnTo>
                  <a:lnTo>
                    <a:pt x="606" y="573"/>
                  </a:lnTo>
                  <a:lnTo>
                    <a:pt x="690" y="510"/>
                  </a:lnTo>
                  <a:lnTo>
                    <a:pt x="778" y="440"/>
                  </a:lnTo>
                  <a:lnTo>
                    <a:pt x="760" y="364"/>
                  </a:lnTo>
                  <a:lnTo>
                    <a:pt x="585" y="241"/>
                  </a:lnTo>
                  <a:lnTo>
                    <a:pt x="405" y="124"/>
                  </a:lnTo>
                  <a:lnTo>
                    <a:pt x="281" y="62"/>
                  </a:lnTo>
                  <a:lnTo>
                    <a:pt x="182" y="10"/>
                  </a:lnTo>
                  <a:lnTo>
                    <a:pt x="195" y="0"/>
                  </a:lnTo>
                  <a:lnTo>
                    <a:pt x="386" y="97"/>
                  </a:lnTo>
                  <a:lnTo>
                    <a:pt x="520" y="177"/>
                  </a:lnTo>
                  <a:lnTo>
                    <a:pt x="658" y="274"/>
                  </a:lnTo>
                  <a:lnTo>
                    <a:pt x="776" y="358"/>
                  </a:lnTo>
                  <a:lnTo>
                    <a:pt x="794" y="434"/>
                  </a:lnTo>
                  <a:lnTo>
                    <a:pt x="844" y="457"/>
                  </a:lnTo>
                  <a:lnTo>
                    <a:pt x="962" y="346"/>
                  </a:lnTo>
                  <a:lnTo>
                    <a:pt x="1045" y="266"/>
                  </a:lnTo>
                  <a:lnTo>
                    <a:pt x="1123" y="197"/>
                  </a:lnTo>
                  <a:lnTo>
                    <a:pt x="1182" y="152"/>
                  </a:lnTo>
                  <a:lnTo>
                    <a:pt x="1177" y="17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93" name="Freeform 77"/>
            <p:cNvSpPr>
              <a:spLocks/>
            </p:cNvSpPr>
            <p:nvPr/>
          </p:nvSpPr>
          <p:spPr bwMode="auto">
            <a:xfrm>
              <a:off x="3887" y="2951"/>
              <a:ext cx="694" cy="383"/>
            </a:xfrm>
            <a:custGeom>
              <a:avLst/>
              <a:gdLst>
                <a:gd name="T0" fmla="*/ 693 w 694"/>
                <a:gd name="T1" fmla="*/ 136 h 383"/>
                <a:gd name="T2" fmla="*/ 613 w 694"/>
                <a:gd name="T3" fmla="*/ 205 h 383"/>
                <a:gd name="T4" fmla="*/ 538 w 694"/>
                <a:gd name="T5" fmla="*/ 272 h 383"/>
                <a:gd name="T6" fmla="*/ 479 w 694"/>
                <a:gd name="T7" fmla="*/ 333 h 383"/>
                <a:gd name="T8" fmla="*/ 464 w 694"/>
                <a:gd name="T9" fmla="*/ 382 h 383"/>
                <a:gd name="T10" fmla="*/ 451 w 694"/>
                <a:gd name="T11" fmla="*/ 376 h 383"/>
                <a:gd name="T12" fmla="*/ 460 w 694"/>
                <a:gd name="T13" fmla="*/ 330 h 383"/>
                <a:gd name="T14" fmla="*/ 0 w 694"/>
                <a:gd name="T15" fmla="*/ 3 h 383"/>
                <a:gd name="T16" fmla="*/ 5 w 694"/>
                <a:gd name="T17" fmla="*/ 0 h 383"/>
                <a:gd name="T18" fmla="*/ 470 w 694"/>
                <a:gd name="T19" fmla="*/ 317 h 383"/>
                <a:gd name="T20" fmla="*/ 532 w 694"/>
                <a:gd name="T21" fmla="*/ 257 h 383"/>
                <a:gd name="T22" fmla="*/ 615 w 694"/>
                <a:gd name="T23" fmla="*/ 185 h 383"/>
                <a:gd name="T24" fmla="*/ 689 w 694"/>
                <a:gd name="T25" fmla="*/ 132 h 383"/>
                <a:gd name="T26" fmla="*/ 693 w 694"/>
                <a:gd name="T27" fmla="*/ 136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4" h="383">
                  <a:moveTo>
                    <a:pt x="693" y="136"/>
                  </a:moveTo>
                  <a:lnTo>
                    <a:pt x="613" y="205"/>
                  </a:lnTo>
                  <a:lnTo>
                    <a:pt x="538" y="272"/>
                  </a:lnTo>
                  <a:lnTo>
                    <a:pt x="479" y="333"/>
                  </a:lnTo>
                  <a:lnTo>
                    <a:pt x="464" y="382"/>
                  </a:lnTo>
                  <a:lnTo>
                    <a:pt x="451" y="376"/>
                  </a:lnTo>
                  <a:lnTo>
                    <a:pt x="460" y="330"/>
                  </a:lnTo>
                  <a:lnTo>
                    <a:pt x="0" y="3"/>
                  </a:lnTo>
                  <a:lnTo>
                    <a:pt x="5" y="0"/>
                  </a:lnTo>
                  <a:lnTo>
                    <a:pt x="470" y="317"/>
                  </a:lnTo>
                  <a:lnTo>
                    <a:pt x="532" y="257"/>
                  </a:lnTo>
                  <a:lnTo>
                    <a:pt x="615" y="185"/>
                  </a:lnTo>
                  <a:lnTo>
                    <a:pt x="689" y="132"/>
                  </a:lnTo>
                  <a:lnTo>
                    <a:pt x="693" y="13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9696" name="Rectangle 80"/>
          <p:cNvSpPr>
            <a:spLocks noChangeArrowheads="1"/>
          </p:cNvSpPr>
          <p:nvPr/>
        </p:nvSpPr>
        <p:spPr bwMode="auto">
          <a:xfrm>
            <a:off x="1301750" y="3511550"/>
            <a:ext cx="3873500" cy="1282700"/>
          </a:xfrm>
          <a:prstGeom prst="rect">
            <a:avLst/>
          </a:prstGeom>
          <a:solidFill>
            <a:srgbClr val="FFCCCC"/>
          </a:solidFill>
          <a:ln w="12700">
            <a:solidFill>
              <a:srgbClr val="44004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97" name="Rectangle 81"/>
          <p:cNvSpPr>
            <a:spLocks noChangeArrowheads="1"/>
          </p:cNvSpPr>
          <p:nvPr/>
        </p:nvSpPr>
        <p:spPr bwMode="auto">
          <a:xfrm>
            <a:off x="1339850" y="3536950"/>
            <a:ext cx="63373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endParaRPr lang="en-US" altLang="zh-CN" sz="2400" b="1">
              <a:solidFill>
                <a:srgbClr val="440044"/>
              </a:solidFill>
            </a:endParaRPr>
          </a:p>
          <a:p>
            <a:pPr eaLnBrk="0" hangingPunct="0"/>
            <a:endParaRPr lang="en-US" altLang="zh-CN" sz="2400" b="1">
              <a:solidFill>
                <a:srgbClr val="440044"/>
              </a:solidFill>
            </a:endParaRPr>
          </a:p>
          <a:p>
            <a:pPr eaLnBrk="0" hangingPunct="0"/>
            <a:r>
              <a:rPr lang="en-US" altLang="zh-CN" sz="2400" b="1">
                <a:solidFill>
                  <a:srgbClr val="440044"/>
                </a:solidFill>
              </a:rPr>
              <a:t>isVowel( '?' );</a:t>
            </a:r>
          </a:p>
        </p:txBody>
      </p:sp>
      <p:sp>
        <p:nvSpPr>
          <p:cNvPr id="239623" name="Line 7"/>
          <p:cNvSpPr>
            <a:spLocks noChangeShapeType="1"/>
          </p:cNvSpPr>
          <p:nvPr/>
        </p:nvSpPr>
        <p:spPr bwMode="auto">
          <a:xfrm>
            <a:off x="3151188" y="4703763"/>
            <a:ext cx="914400" cy="838200"/>
          </a:xfrm>
          <a:prstGeom prst="line">
            <a:avLst/>
          </a:prstGeom>
          <a:noFill/>
          <a:ln w="127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666" name="Object 2"/>
          <p:cNvGraphicFramePr>
            <a:graphicFrameLocks/>
          </p:cNvGraphicFramePr>
          <p:nvPr/>
        </p:nvGraphicFramePr>
        <p:xfrm>
          <a:off x="0" y="4343400"/>
          <a:ext cx="9067800" cy="2438400"/>
        </p:xfrm>
        <a:graphic>
          <a:graphicData uri="http://schemas.openxmlformats.org/presentationml/2006/ole">
            <mc:AlternateContent xmlns:mc="http://schemas.openxmlformats.org/markup-compatibility/2006">
              <mc:Choice xmlns:v="urn:schemas-microsoft-com:vml" Requires="v">
                <p:oleObj spid="_x0000_s241680" name="GALLERY" r:id="rId4" imgW="7019640" imgH="3165120" progId="GALLERYClipart">
                  <p:embed/>
                </p:oleObj>
              </mc:Choice>
              <mc:Fallback>
                <p:oleObj name="GALLERY" r:id="rId4" imgW="7019640" imgH="3165120" progId="GALLERYClipart">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43400"/>
                        <a:ext cx="90678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67"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Careful programmers also follow these rules:</a:t>
            </a:r>
          </a:p>
        </p:txBody>
      </p:sp>
      <p:sp>
        <p:nvSpPr>
          <p:cNvPr id="241668" name="Rectangle 4"/>
          <p:cNvSpPr>
            <a:spLocks noGrp="1" noChangeArrowheads="1"/>
          </p:cNvSpPr>
          <p:nvPr>
            <p:ph type="body" idx="1"/>
          </p:nvPr>
        </p:nvSpPr>
        <p:spPr>
          <a:xfrm>
            <a:off x="457200" y="1700213"/>
            <a:ext cx="8229600" cy="416718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b="0">
                <a:solidFill>
                  <a:srgbClr val="000000"/>
                </a:solidFill>
                <a:latin typeface="Times New Roman" pitchFamily="18" charset="0"/>
                <a:ea typeface="宋体" pitchFamily="2" charset="-122"/>
              </a:rPr>
              <a:t>When you write a method, you should make every effort to detect when a precondition has been violated.</a:t>
            </a:r>
          </a:p>
          <a:p>
            <a:r>
              <a:rPr lang="en-US" altLang="zh-CN" b="0">
                <a:solidFill>
                  <a:srgbClr val="000000"/>
                </a:solidFill>
                <a:latin typeface="Times New Roman" pitchFamily="18" charset="0"/>
                <a:ea typeface="宋体" pitchFamily="2" charset="-122"/>
              </a:rPr>
              <a:t>If you detect that a precondition has been violated, then print an error message and halt the program...</a:t>
            </a:r>
          </a:p>
          <a:p>
            <a:r>
              <a:rPr lang="en-US" altLang="zh-CN" b="0">
                <a:solidFill>
                  <a:srgbClr val="000000"/>
                </a:solidFill>
                <a:latin typeface="Times New Roman" pitchFamily="18" charset="0"/>
                <a:ea typeface="宋体" pitchFamily="2" charset="-122"/>
              </a:rPr>
              <a:t>...rather than causing</a:t>
            </a:r>
          </a:p>
          <a:p>
            <a:pPr>
              <a:buFont typeface="Wingdings" pitchFamily="2" charset="2"/>
              <a:buNone/>
            </a:pPr>
            <a:r>
              <a:rPr lang="en-US" altLang="zh-CN" b="0">
                <a:solidFill>
                  <a:srgbClr val="000000"/>
                </a:solidFill>
                <a:latin typeface="Times New Roman" pitchFamily="18" charset="0"/>
                <a:ea typeface="宋体" pitchFamily="2" charset="-122"/>
              </a:rPr>
              <a:t>    a disaster.</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box(in)">
                                      <p:cBhvr>
                                        <p:cTn id="7" dur="500"/>
                                        <p:tgtEl>
                                          <p:spTgt spid="24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lstStyle/>
          <a:p>
            <a:r>
              <a:rPr lang="en-US" altLang="zh-CN" sz="2400">
                <a:effectLst>
                  <a:outerShdw blurRad="38100" dist="38100" dir="2700000" algn="tl">
                    <a:srgbClr val="C0C0C0"/>
                  </a:outerShdw>
                </a:effectLst>
                <a:ea typeface="宋体" pitchFamily="2" charset="-122"/>
              </a:rPr>
              <a:t>Example</a:t>
            </a:r>
          </a:p>
        </p:txBody>
      </p:sp>
      <p:sp>
        <p:nvSpPr>
          <p:cNvPr id="243715" name="Rectangle 3"/>
          <p:cNvSpPr>
            <a:spLocks noChangeArrowheads="1"/>
          </p:cNvSpPr>
          <p:nvPr/>
        </p:nvSpPr>
        <p:spPr bwMode="auto">
          <a:xfrm>
            <a:off x="755650" y="1773238"/>
            <a:ext cx="5989638" cy="5202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a:t>//   Precondition:  x  &gt;=  0.</a:t>
            </a:r>
          </a:p>
          <a:p>
            <a:pPr eaLnBrk="0" hangingPunct="0"/>
            <a:r>
              <a:rPr lang="en-US" altLang="zh-CN" sz="2400"/>
              <a:t>//   Postcondition:  The square root of x has</a:t>
            </a:r>
          </a:p>
          <a:p>
            <a:pPr eaLnBrk="0" hangingPunct="0"/>
            <a:r>
              <a:rPr lang="en-US" altLang="zh-CN" sz="2400"/>
              <a:t>//   been written to the standard output.</a:t>
            </a:r>
          </a:p>
          <a:p>
            <a:pPr eaLnBrk="0" hangingPunct="0"/>
            <a:r>
              <a:rPr lang="en-US" altLang="zh-CN" sz="2400"/>
              <a:t>void writeSqrt( double x)</a:t>
            </a:r>
          </a:p>
          <a:p>
            <a:pPr eaLnBrk="0" hangingPunct="0"/>
            <a:r>
              <a:rPr lang="en-US" altLang="zh-CN" sz="2400"/>
              <a:t>{</a:t>
            </a:r>
            <a:endParaRPr lang="en-US" altLang="zh-CN" sz="2400" b="1"/>
          </a:p>
          <a:p>
            <a:pPr eaLnBrk="0" hangingPunct="0"/>
            <a:r>
              <a:rPr lang="en-US" altLang="zh-CN" sz="2400" b="1">
                <a:solidFill>
                  <a:schemeClr val="accent2"/>
                </a:solidFill>
              </a:rPr>
              <a:t>     </a:t>
            </a:r>
            <a:r>
              <a:rPr lang="en-US" altLang="zh-CN" sz="2400" b="1">
                <a:solidFill>
                  <a:srgbClr val="000000"/>
                </a:solidFill>
              </a:rPr>
              <a:t>if (x &lt; 0)</a:t>
            </a:r>
          </a:p>
          <a:p>
            <a:pPr eaLnBrk="0" hangingPunct="0"/>
            <a:r>
              <a:rPr lang="en-US" altLang="zh-CN" sz="2400">
                <a:solidFill>
                  <a:srgbClr val="000000"/>
                </a:solidFill>
              </a:rPr>
              <a:t>     {	print error message;</a:t>
            </a:r>
          </a:p>
          <a:p>
            <a:pPr eaLnBrk="0" hangingPunct="0"/>
            <a:r>
              <a:rPr lang="en-US" altLang="zh-CN" sz="2400">
                <a:solidFill>
                  <a:srgbClr val="000000"/>
                </a:solidFill>
              </a:rPr>
              <a:t>	exit;</a:t>
            </a:r>
          </a:p>
          <a:p>
            <a:pPr eaLnBrk="0" hangingPunct="0"/>
            <a:r>
              <a:rPr lang="en-US" altLang="zh-CN" sz="2400">
                <a:solidFill>
                  <a:srgbClr val="000000"/>
                </a:solidFill>
              </a:rPr>
              <a:t>      }</a:t>
            </a:r>
          </a:p>
          <a:p>
            <a:pPr eaLnBrk="0" hangingPunct="0"/>
            <a:r>
              <a:rPr lang="en-US" altLang="zh-CN" sz="7200">
                <a:solidFill>
                  <a:schemeClr val="bg2"/>
                </a:solidFill>
              </a:rPr>
              <a:t> </a:t>
            </a:r>
            <a:r>
              <a:rPr lang="en-US" altLang="zh-CN" sz="7200"/>
              <a:t>...</a:t>
            </a:r>
          </a:p>
          <a:p>
            <a:pPr eaLnBrk="0" hangingPunct="0"/>
            <a:endParaRPr lang="en-US" altLang="zh-CN" sz="2400"/>
          </a:p>
          <a:p>
            <a:pPr eaLnBrk="0" latinLnBrk="1" hangingPunct="0"/>
            <a:endParaRPr lang="en-US" altLang="zh-CN" sz="2400">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linds(horizontal)">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blinds(horizontal)">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22" dur="500"/>
                                        <p:tgtEl>
                                          <p:spTgt spid="24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27" dur="500"/>
                                        <p:tgtEl>
                                          <p:spTgt spid="24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32" dur="500"/>
                                        <p:tgtEl>
                                          <p:spTgt spid="24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blinds(horizontal)">
                                      <p:cBhvr>
                                        <p:cTn id="37" dur="500"/>
                                        <p:tgtEl>
                                          <p:spTgt spid="243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3715">
                                            <p:txEl>
                                              <p:pRg st="7" end="7"/>
                                            </p:txEl>
                                          </p:spTgt>
                                        </p:tgtEl>
                                        <p:attrNameLst>
                                          <p:attrName>style.visibility</p:attrName>
                                        </p:attrNameLst>
                                      </p:cBhvr>
                                      <p:to>
                                        <p:strVal val="visible"/>
                                      </p:to>
                                    </p:set>
                                    <p:animEffect transition="in" filter="blinds(horizontal)">
                                      <p:cBhvr>
                                        <p:cTn id="42" dur="500"/>
                                        <p:tgtEl>
                                          <p:spTgt spid="2437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3715">
                                            <p:txEl>
                                              <p:pRg st="8" end="8"/>
                                            </p:txEl>
                                          </p:spTgt>
                                        </p:tgtEl>
                                        <p:attrNameLst>
                                          <p:attrName>style.visibility</p:attrName>
                                        </p:attrNameLst>
                                      </p:cBhvr>
                                      <p:to>
                                        <p:strVal val="visible"/>
                                      </p:to>
                                    </p:set>
                                    <p:animEffect transition="in" filter="blinds(horizontal)">
                                      <p:cBhvr>
                                        <p:cTn id="47" dur="500"/>
                                        <p:tgtEl>
                                          <p:spTgt spid="2437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3715">
                                            <p:txEl>
                                              <p:pRg st="9" end="9"/>
                                            </p:txEl>
                                          </p:spTgt>
                                        </p:tgtEl>
                                        <p:attrNameLst>
                                          <p:attrName>style.visibility</p:attrName>
                                        </p:attrNameLst>
                                      </p:cBhvr>
                                      <p:to>
                                        <p:strVal val="visible"/>
                                      </p:to>
                                    </p:set>
                                    <p:animEffect transition="in" filter="blinds(horizontal)">
                                      <p:cBhvr>
                                        <p:cTn id="52" dur="500"/>
                                        <p:tgtEl>
                                          <p:spTgt spid="243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655638" y="15652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通常有两种衡量算法效率的方法：</a:t>
            </a:r>
          </a:p>
        </p:txBody>
      </p:sp>
      <p:sp>
        <p:nvSpPr>
          <p:cNvPr id="165892" name="Text Box 4"/>
          <p:cNvSpPr txBox="1">
            <a:spLocks noChangeArrowheads="1"/>
          </p:cNvSpPr>
          <p:nvPr/>
        </p:nvSpPr>
        <p:spPr bwMode="auto">
          <a:xfrm>
            <a:off x="655638" y="2273300"/>
            <a:ext cx="223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9900CC"/>
                </a:solidFill>
                <a:latin typeface="Times New Roman" pitchFamily="18" charset="0"/>
              </a:rPr>
              <a:t> </a:t>
            </a:r>
            <a:r>
              <a:rPr kumimoji="1" lang="en-US" altLang="zh-CN" sz="2800" b="1">
                <a:latin typeface="Times New Roman" pitchFamily="18" charset="0"/>
              </a:rPr>
              <a:t>  </a:t>
            </a:r>
            <a:r>
              <a:rPr kumimoji="1" lang="zh-CN" altLang="en-US" sz="2800" b="1">
                <a:solidFill>
                  <a:srgbClr val="9900CC"/>
                </a:solidFill>
                <a:latin typeface="Times New Roman" pitchFamily="18" charset="0"/>
              </a:rPr>
              <a:t>事后统计法</a:t>
            </a:r>
            <a:endParaRPr kumimoji="1" lang="zh-CN" altLang="en-US" sz="2800" b="1">
              <a:latin typeface="Times New Roman" pitchFamily="18" charset="0"/>
            </a:endParaRPr>
          </a:p>
        </p:txBody>
      </p:sp>
      <p:sp>
        <p:nvSpPr>
          <p:cNvPr id="165894" name="Text Box 6"/>
          <p:cNvSpPr txBox="1">
            <a:spLocks noChangeArrowheads="1"/>
          </p:cNvSpPr>
          <p:nvPr/>
        </p:nvSpPr>
        <p:spPr bwMode="auto">
          <a:xfrm>
            <a:off x="1303338" y="2874963"/>
            <a:ext cx="51625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a:solidFill>
                  <a:srgbClr val="000000"/>
                </a:solidFill>
                <a:latin typeface="Times New Roman" pitchFamily="18" charset="0"/>
              </a:rPr>
              <a:t>缺点：</a:t>
            </a:r>
            <a:r>
              <a:rPr kumimoji="1" lang="en-US" altLang="zh-CN" sz="2800">
                <a:solidFill>
                  <a:srgbClr val="000000"/>
                </a:solidFill>
                <a:latin typeface="Times New Roman" pitchFamily="18" charset="0"/>
              </a:rPr>
              <a:t>1. </a:t>
            </a:r>
            <a:r>
              <a:rPr kumimoji="1" lang="zh-CN" altLang="en-US" sz="2800">
                <a:solidFill>
                  <a:srgbClr val="000000"/>
                </a:solidFill>
                <a:latin typeface="Times New Roman" pitchFamily="18" charset="0"/>
              </a:rPr>
              <a:t>必须执行程序</a:t>
            </a:r>
          </a:p>
          <a:p>
            <a:pPr>
              <a:lnSpc>
                <a:spcPct val="120000"/>
              </a:lnSpc>
            </a:pP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2. </a:t>
            </a:r>
            <a:r>
              <a:rPr kumimoji="1" lang="zh-CN" altLang="en-US" sz="2800">
                <a:solidFill>
                  <a:srgbClr val="000000"/>
                </a:solidFill>
                <a:latin typeface="Times New Roman" pitchFamily="18" charset="0"/>
              </a:rPr>
              <a:t>其它因素掩盖算法本质</a:t>
            </a:r>
          </a:p>
        </p:txBody>
      </p:sp>
      <p:sp>
        <p:nvSpPr>
          <p:cNvPr id="165895" name="Text Box 7">
            <a:hlinkClick r:id="rId2" action="ppaction://hlinksldjump"/>
          </p:cNvPr>
          <p:cNvSpPr txBox="1">
            <a:spLocks noChangeArrowheads="1"/>
          </p:cNvSpPr>
          <p:nvPr/>
        </p:nvSpPr>
        <p:spPr bwMode="auto">
          <a:xfrm>
            <a:off x="303213" y="250825"/>
            <a:ext cx="53165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bg1"/>
                </a:solidFill>
                <a:latin typeface="宋体" pitchFamily="2" charset="-122"/>
              </a:rPr>
              <a:t>1.4.3   </a:t>
            </a:r>
            <a:r>
              <a:rPr kumimoji="1" lang="zh-CN" altLang="en-US" sz="3200" b="1">
                <a:solidFill>
                  <a:schemeClr val="bg1"/>
                </a:solidFill>
                <a:latin typeface="宋体" pitchFamily="2" charset="-122"/>
              </a:rPr>
              <a:t>算法效率的度量</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5"/>
                                        </p:tgtEl>
                                        <p:attrNameLst>
                                          <p:attrName>style.visibility</p:attrName>
                                        </p:attrNameLst>
                                      </p:cBhvr>
                                      <p:to>
                                        <p:strVal val="visible"/>
                                      </p:to>
                                    </p:set>
                                    <p:anim calcmode="lin" valueType="num">
                                      <p:cBhvr additive="base">
                                        <p:cTn id="7" dur="500" fill="hold"/>
                                        <p:tgtEl>
                                          <p:spTgt spid="165895"/>
                                        </p:tgtEl>
                                        <p:attrNameLst>
                                          <p:attrName>ppt_x</p:attrName>
                                        </p:attrNameLst>
                                      </p:cBhvr>
                                      <p:tavLst>
                                        <p:tav tm="0">
                                          <p:val>
                                            <p:strVal val="0-#ppt_w/2"/>
                                          </p:val>
                                        </p:tav>
                                        <p:tav tm="100000">
                                          <p:val>
                                            <p:strVal val="#ppt_x"/>
                                          </p:val>
                                        </p:tav>
                                      </p:tavLst>
                                    </p:anim>
                                    <p:anim calcmode="lin" valueType="num">
                                      <p:cBhvr additive="base">
                                        <p:cTn id="8" dur="500" fill="hold"/>
                                        <p:tgtEl>
                                          <p:spTgt spid="1658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1"/>
                                        </p:tgtEl>
                                        <p:attrNameLst>
                                          <p:attrName>style.visibility</p:attrName>
                                        </p:attrNameLst>
                                      </p:cBhvr>
                                      <p:to>
                                        <p:strVal val="visible"/>
                                      </p:to>
                                    </p:set>
                                    <p:anim calcmode="lin" valueType="num">
                                      <p:cBhvr additive="base">
                                        <p:cTn id="13" dur="500" fill="hold"/>
                                        <p:tgtEl>
                                          <p:spTgt spid="165891"/>
                                        </p:tgtEl>
                                        <p:attrNameLst>
                                          <p:attrName>ppt_x</p:attrName>
                                        </p:attrNameLst>
                                      </p:cBhvr>
                                      <p:tavLst>
                                        <p:tav tm="0">
                                          <p:val>
                                            <p:strVal val="#ppt_x"/>
                                          </p:val>
                                        </p:tav>
                                        <p:tav tm="100000">
                                          <p:val>
                                            <p:strVal val="#ppt_x"/>
                                          </p:val>
                                        </p:tav>
                                      </p:tavLst>
                                    </p:anim>
                                    <p:anim calcmode="lin" valueType="num">
                                      <p:cBhvr additive="base">
                                        <p:cTn id="14"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grpId="0" nodeType="clickEffect">
                                  <p:stCondLst>
                                    <p:cond delay="0"/>
                                  </p:stCondLst>
                                  <p:iterate type="wd">
                                    <p:tmPct val="100000"/>
                                  </p:iterate>
                                  <p:childTnLst>
                                    <p:set>
                                      <p:cBhvr>
                                        <p:cTn id="18" dur="1" fill="hold">
                                          <p:stCondLst>
                                            <p:cond delay="0"/>
                                          </p:stCondLst>
                                        </p:cTn>
                                        <p:tgtEl>
                                          <p:spTgt spid="165892"/>
                                        </p:tgtEl>
                                        <p:attrNameLst>
                                          <p:attrName>style.visibility</p:attrName>
                                        </p:attrNameLst>
                                      </p:cBhvr>
                                      <p:to>
                                        <p:strVal val="visible"/>
                                      </p:to>
                                    </p:set>
                                    <p:animEffect transition="in" filter="blinds(vertical)">
                                      <p:cBhvr>
                                        <p:cTn id="19" dur="300"/>
                                        <p:tgtEl>
                                          <p:spTgt spid="1658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65894"/>
                                        </p:tgtEl>
                                        <p:attrNameLst>
                                          <p:attrName>style.visibility</p:attrName>
                                        </p:attrNameLst>
                                      </p:cBhvr>
                                      <p:to>
                                        <p:strVal val="visible"/>
                                      </p:to>
                                    </p:set>
                                    <p:animEffect transition="in" filter="box(out)">
                                      <p:cBhvr>
                                        <p:cTn id="24"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utoUpdateAnimBg="0"/>
      <p:bldP spid="165894" grpId="0" autoUpdateAnimBg="0"/>
      <p:bldP spid="16589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879475" y="151765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rPr>
              <a:t>和算法执行时间相关的因素：</a:t>
            </a:r>
          </a:p>
        </p:txBody>
      </p:sp>
      <p:sp>
        <p:nvSpPr>
          <p:cNvPr id="166915" name="Text Box 3"/>
          <p:cNvSpPr txBox="1">
            <a:spLocks noChangeArrowheads="1"/>
          </p:cNvSpPr>
          <p:nvPr/>
        </p:nvSpPr>
        <p:spPr bwMode="auto">
          <a:xfrm>
            <a:off x="893763" y="2214563"/>
            <a:ext cx="321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CC"/>
                </a:solidFill>
                <a:latin typeface="Times New Roman" pitchFamily="18" charset="0"/>
              </a:rPr>
              <a:t>1</a:t>
            </a:r>
            <a:r>
              <a:rPr kumimoji="1" lang="zh-CN" altLang="en-US" sz="2800" b="1">
                <a:solidFill>
                  <a:srgbClr val="6600CC"/>
                </a:solidFill>
                <a:latin typeface="Times New Roman" pitchFamily="18" charset="0"/>
              </a:rPr>
              <a:t>．算法选用的策略</a:t>
            </a:r>
          </a:p>
        </p:txBody>
      </p:sp>
      <p:sp>
        <p:nvSpPr>
          <p:cNvPr id="166916" name="Text Box 4"/>
          <p:cNvSpPr txBox="1">
            <a:spLocks noChangeArrowheads="1"/>
          </p:cNvSpPr>
          <p:nvPr/>
        </p:nvSpPr>
        <p:spPr bwMode="auto">
          <a:xfrm>
            <a:off x="900113" y="2935288"/>
            <a:ext cx="2505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CC"/>
                </a:solidFill>
                <a:latin typeface="Times New Roman" pitchFamily="18" charset="0"/>
              </a:rPr>
              <a:t>2</a:t>
            </a:r>
            <a:r>
              <a:rPr kumimoji="1" lang="zh-CN" altLang="en-US" sz="2800" b="1">
                <a:solidFill>
                  <a:srgbClr val="6600CC"/>
                </a:solidFill>
                <a:latin typeface="Times New Roman" pitchFamily="18" charset="0"/>
              </a:rPr>
              <a:t>．问题的规模</a:t>
            </a:r>
          </a:p>
        </p:txBody>
      </p:sp>
      <p:sp>
        <p:nvSpPr>
          <p:cNvPr id="166917" name="Text Box 5"/>
          <p:cNvSpPr txBox="1">
            <a:spLocks noChangeArrowheads="1"/>
          </p:cNvSpPr>
          <p:nvPr/>
        </p:nvSpPr>
        <p:spPr bwMode="auto">
          <a:xfrm>
            <a:off x="900113" y="3654425"/>
            <a:ext cx="321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CC"/>
                </a:solidFill>
                <a:latin typeface="Times New Roman" pitchFamily="18" charset="0"/>
              </a:rPr>
              <a:t>3</a:t>
            </a:r>
            <a:r>
              <a:rPr kumimoji="1" lang="zh-CN" altLang="en-US" sz="2800" b="1">
                <a:solidFill>
                  <a:srgbClr val="6600CC"/>
                </a:solidFill>
                <a:latin typeface="Times New Roman" pitchFamily="18" charset="0"/>
              </a:rPr>
              <a:t>．编写程序的语言</a:t>
            </a:r>
          </a:p>
        </p:txBody>
      </p:sp>
      <p:sp>
        <p:nvSpPr>
          <p:cNvPr id="166918" name="Text Box 6"/>
          <p:cNvSpPr txBox="1">
            <a:spLocks noChangeArrowheads="1"/>
          </p:cNvSpPr>
          <p:nvPr/>
        </p:nvSpPr>
        <p:spPr bwMode="auto">
          <a:xfrm>
            <a:off x="919163" y="444658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CC"/>
                </a:solidFill>
                <a:latin typeface="Times New Roman" pitchFamily="18" charset="0"/>
              </a:rPr>
              <a:t>4</a:t>
            </a:r>
            <a:r>
              <a:rPr kumimoji="1" lang="zh-CN" altLang="en-US" sz="2800" b="1">
                <a:solidFill>
                  <a:srgbClr val="6600CC"/>
                </a:solidFill>
                <a:latin typeface="Times New Roman" pitchFamily="18" charset="0"/>
              </a:rPr>
              <a:t>．编译程序产生的机器代码的质量</a:t>
            </a:r>
          </a:p>
        </p:txBody>
      </p:sp>
      <p:sp>
        <p:nvSpPr>
          <p:cNvPr id="166919" name="Text Box 7"/>
          <p:cNvSpPr txBox="1">
            <a:spLocks noChangeArrowheads="1"/>
          </p:cNvSpPr>
          <p:nvPr/>
        </p:nvSpPr>
        <p:spPr bwMode="auto">
          <a:xfrm>
            <a:off x="906463" y="5238750"/>
            <a:ext cx="4291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CC"/>
                </a:solidFill>
                <a:latin typeface="Times New Roman" pitchFamily="18" charset="0"/>
              </a:rPr>
              <a:t>5</a:t>
            </a:r>
            <a:r>
              <a:rPr kumimoji="1" lang="zh-CN" altLang="en-US" sz="2800" b="1">
                <a:solidFill>
                  <a:srgbClr val="6600CC"/>
                </a:solidFill>
                <a:latin typeface="Times New Roman" pitchFamily="18" charset="0"/>
              </a:rPr>
              <a:t>．计算机执行指令的速度</a:t>
            </a:r>
          </a:p>
        </p:txBody>
      </p:sp>
      <p:sp>
        <p:nvSpPr>
          <p:cNvPr id="166920" name="Text Box 8"/>
          <p:cNvSpPr txBox="1">
            <a:spLocks noChangeArrowheads="1"/>
          </p:cNvSpPr>
          <p:nvPr/>
        </p:nvSpPr>
        <p:spPr bwMode="auto">
          <a:xfrm>
            <a:off x="447675" y="196850"/>
            <a:ext cx="3954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1"/>
                </a:solidFill>
                <a:latin typeface="宋体" pitchFamily="2" charset="-122"/>
              </a:rPr>
              <a:t>事前分析估算法</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6920"/>
                                        </p:tgtEl>
                                        <p:attrNameLst>
                                          <p:attrName>style.visibility</p:attrName>
                                        </p:attrNameLst>
                                      </p:cBhvr>
                                      <p:to>
                                        <p:strVal val="visible"/>
                                      </p:to>
                                    </p:set>
                                    <p:animEffect transition="in" filter="blinds(vertical)">
                                      <p:cBhvr>
                                        <p:cTn id="7" dur="500"/>
                                        <p:tgtEl>
                                          <p:spTgt spid="166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66915"/>
                                        </p:tgtEl>
                                        <p:attrNameLst>
                                          <p:attrName>style.visibility</p:attrName>
                                        </p:attrNameLst>
                                      </p:cBhvr>
                                      <p:to>
                                        <p:strVal val="visible"/>
                                      </p:to>
                                    </p:set>
                                    <p:animEffect transition="in" filter="wipe(left)">
                                      <p:cBhvr>
                                        <p:cTn id="12" dur="300"/>
                                        <p:tgtEl>
                                          <p:spTgt spid="166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7"/>
                                        </p:tgtEl>
                                        <p:attrNameLst>
                                          <p:attrName>style.visibility</p:attrName>
                                        </p:attrNameLst>
                                      </p:cBhvr>
                                      <p:to>
                                        <p:strVal val="visible"/>
                                      </p:to>
                                    </p:set>
                                    <p:animEffect transition="in" filter="wipe(left)">
                                      <p:cBhvr>
                                        <p:cTn id="22" dur="500"/>
                                        <p:tgtEl>
                                          <p:spTgt spid="1669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18"/>
                                        </p:tgtEl>
                                        <p:attrNameLst>
                                          <p:attrName>style.visibility</p:attrName>
                                        </p:attrNameLst>
                                      </p:cBhvr>
                                      <p:to>
                                        <p:strVal val="visible"/>
                                      </p:to>
                                    </p:set>
                                    <p:animEffect transition="in" filter="wipe(left)">
                                      <p:cBhvr>
                                        <p:cTn id="27" dur="500"/>
                                        <p:tgtEl>
                                          <p:spTgt spid="1669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6919"/>
                                        </p:tgtEl>
                                        <p:attrNameLst>
                                          <p:attrName>style.visibility</p:attrName>
                                        </p:attrNameLst>
                                      </p:cBhvr>
                                      <p:to>
                                        <p:strVal val="visible"/>
                                      </p:to>
                                    </p:set>
                                    <p:animEffect transition="in" filter="wipe(left)">
                                      <p:cBhvr>
                                        <p:cTn id="32" dur="500"/>
                                        <p:tgtEl>
                                          <p:spTgt spid="166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utoUpdateAnimBg="0"/>
      <p:bldP spid="166917" grpId="0" autoUpdateAnimBg="0"/>
      <p:bldP spid="166918" grpId="0" autoUpdateAnimBg="0"/>
      <p:bldP spid="166919" grpId="0" autoUpdateAnimBg="0"/>
      <p:bldP spid="166920"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88975" y="2278063"/>
            <a:ext cx="7632700"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latin typeface="Times New Roman" pitchFamily="18" charset="0"/>
              </a:rPr>
              <a:t>        </a:t>
            </a:r>
            <a:r>
              <a:rPr kumimoji="1" lang="zh-CN" altLang="en-US" sz="2800">
                <a:solidFill>
                  <a:srgbClr val="000000"/>
                </a:solidFill>
                <a:latin typeface="Times New Roman" pitchFamily="18" charset="0"/>
              </a:rPr>
              <a:t>一个特定</a:t>
            </a:r>
            <a:r>
              <a:rPr kumimoji="1" lang="zh-CN" altLang="en-US" sz="2800" b="1">
                <a:solidFill>
                  <a:srgbClr val="9900CC"/>
                </a:solidFill>
                <a:latin typeface="Times New Roman" pitchFamily="18" charset="0"/>
              </a:rPr>
              <a:t>算法的</a:t>
            </a:r>
            <a:r>
              <a:rPr kumimoji="1" lang="zh-CN" altLang="en-US" sz="2800">
                <a:solidFill>
                  <a:srgbClr val="000000"/>
                </a:solidFill>
                <a:latin typeface="Times New Roman" pitchFamily="18" charset="0"/>
              </a:rPr>
              <a:t>“</a:t>
            </a:r>
            <a:r>
              <a:rPr kumimoji="1" lang="zh-CN" altLang="en-US" sz="2800" b="1">
                <a:solidFill>
                  <a:srgbClr val="9900CC"/>
                </a:solidFill>
                <a:latin typeface="Times New Roman" pitchFamily="18" charset="0"/>
              </a:rPr>
              <a:t>运行工作量</a:t>
            </a:r>
            <a:r>
              <a:rPr kumimoji="1" lang="zh-CN" altLang="en-US" sz="2800">
                <a:solidFill>
                  <a:srgbClr val="000000"/>
                </a:solidFill>
                <a:latin typeface="Times New Roman" pitchFamily="18" charset="0"/>
              </a:rPr>
              <a:t>”的大小，只依赖于</a:t>
            </a:r>
            <a:r>
              <a:rPr kumimoji="1" lang="zh-CN" altLang="en-US" sz="2800" b="1">
                <a:solidFill>
                  <a:srgbClr val="9900CC"/>
                </a:solidFill>
                <a:latin typeface="Times New Roman" pitchFamily="18" charset="0"/>
              </a:rPr>
              <a:t>问题的规模</a:t>
            </a:r>
            <a:r>
              <a:rPr kumimoji="1" lang="zh-CN" altLang="en-US" sz="2800">
                <a:solidFill>
                  <a:srgbClr val="000000"/>
                </a:solidFill>
                <a:latin typeface="Times New Roman" pitchFamily="18" charset="0"/>
              </a:rPr>
              <a:t>（通常用整数量</a:t>
            </a:r>
            <a:r>
              <a:rPr kumimoji="1" lang="en-US" altLang="zh-CN" sz="2800">
                <a:solidFill>
                  <a:srgbClr val="9900CC"/>
                </a:solidFill>
                <a:latin typeface="Times New Roman" pitchFamily="18" charset="0"/>
              </a:rPr>
              <a:t>n</a:t>
            </a:r>
            <a:r>
              <a:rPr kumimoji="1" lang="zh-CN" altLang="en-US" sz="2800">
                <a:solidFill>
                  <a:srgbClr val="000000"/>
                </a:solidFill>
                <a:latin typeface="Times New Roman" pitchFamily="18" charset="0"/>
              </a:rPr>
              <a:t>表示），或者说，</a:t>
            </a:r>
            <a:r>
              <a:rPr kumimoji="1" lang="zh-CN" altLang="en-US" sz="2800" b="1">
                <a:solidFill>
                  <a:srgbClr val="9900CC"/>
                </a:solidFill>
                <a:latin typeface="Times New Roman" pitchFamily="18" charset="0"/>
              </a:rPr>
              <a:t>它是问题规模的函数</a:t>
            </a:r>
            <a:r>
              <a:rPr kumimoji="1" lang="zh-CN" altLang="en-US" sz="2800">
                <a:solidFill>
                  <a:srgbClr val="9900CC"/>
                </a:solidFill>
                <a:latin typeface="Times New Roman" pitchFamily="18" charset="0"/>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p:cTn id="7" dur="500" fill="hold"/>
                                        <p:tgtEl>
                                          <p:spTgt spid="167938"/>
                                        </p:tgtEl>
                                        <p:attrNameLst>
                                          <p:attrName>ppt_w</p:attrName>
                                        </p:attrNameLst>
                                      </p:cBhvr>
                                      <p:tavLst>
                                        <p:tav tm="0">
                                          <p:val>
                                            <p:fltVal val="0"/>
                                          </p:val>
                                        </p:tav>
                                        <p:tav tm="100000">
                                          <p:val>
                                            <p:strVal val="#ppt_w"/>
                                          </p:val>
                                        </p:tav>
                                      </p:tavLst>
                                    </p:anim>
                                    <p:anim calcmode="lin" valueType="num">
                                      <p:cBhvr>
                                        <p:cTn id="8" dur="500" fill="hold"/>
                                        <p:tgtEl>
                                          <p:spTgt spid="167938"/>
                                        </p:tgtEl>
                                        <p:attrNameLst>
                                          <p:attrName>ppt_h</p:attrName>
                                        </p:attrNameLst>
                                      </p:cBhvr>
                                      <p:tavLst>
                                        <p:tav tm="0">
                                          <p:val>
                                            <p:fltVal val="0"/>
                                          </p:val>
                                        </p:tav>
                                        <p:tav tm="100000">
                                          <p:val>
                                            <p:strVal val="#ppt_h"/>
                                          </p:val>
                                        </p:tav>
                                      </p:tavLst>
                                    </p:anim>
                                    <p:anim calcmode="lin" valueType="num">
                                      <p:cBhvr>
                                        <p:cTn id="9" dur="500" fill="hold"/>
                                        <p:tgtEl>
                                          <p:spTgt spid="167938"/>
                                        </p:tgtEl>
                                        <p:attrNameLst>
                                          <p:attrName>ppt_x</p:attrName>
                                        </p:attrNameLst>
                                      </p:cBhvr>
                                      <p:tavLst>
                                        <p:tav tm="0">
                                          <p:val>
                                            <p:fltVal val="0.5"/>
                                          </p:val>
                                        </p:tav>
                                        <p:tav tm="100000">
                                          <p:val>
                                            <p:strVal val="#ppt_x"/>
                                          </p:val>
                                        </p:tav>
                                      </p:tavLst>
                                    </p:anim>
                                    <p:anim calcmode="lin" valueType="num">
                                      <p:cBhvr>
                                        <p:cTn id="10" dur="500" fill="hold"/>
                                        <p:tgtEl>
                                          <p:spTgt spid="16793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900113" y="1574800"/>
            <a:ext cx="71183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9900CC"/>
                </a:solidFill>
                <a:latin typeface="Times New Roman" pitchFamily="18" charset="0"/>
              </a:rPr>
              <a:t>算法 </a:t>
            </a:r>
            <a:r>
              <a:rPr kumimoji="1" lang="en-US" altLang="zh-CN" sz="2800" b="1">
                <a:solidFill>
                  <a:srgbClr val="9900CC"/>
                </a:solidFill>
                <a:latin typeface="Times New Roman" pitchFamily="18" charset="0"/>
              </a:rPr>
              <a:t>= </a:t>
            </a:r>
            <a:r>
              <a:rPr kumimoji="1" lang="zh-CN" altLang="en-US" sz="2800" b="1">
                <a:solidFill>
                  <a:srgbClr val="9900CC"/>
                </a:solidFill>
                <a:latin typeface="Times New Roman" pitchFamily="18" charset="0"/>
              </a:rPr>
              <a:t>控制结构 </a:t>
            </a:r>
            <a:r>
              <a:rPr kumimoji="1" lang="en-US" altLang="zh-CN" sz="2800" b="1">
                <a:solidFill>
                  <a:srgbClr val="9900CC"/>
                </a:solidFill>
                <a:latin typeface="Times New Roman" pitchFamily="18" charset="0"/>
              </a:rPr>
              <a:t>+ </a:t>
            </a:r>
            <a:r>
              <a:rPr kumimoji="1" lang="zh-CN" altLang="en-US" sz="2800" b="1">
                <a:solidFill>
                  <a:srgbClr val="9900CC"/>
                </a:solidFill>
                <a:latin typeface="Times New Roman" pitchFamily="18" charset="0"/>
              </a:rPr>
              <a:t>原操作</a:t>
            </a:r>
          </a:p>
          <a:p>
            <a:pPr>
              <a:lnSpc>
                <a:spcPct val="120000"/>
              </a:lnSpc>
            </a:pPr>
            <a:r>
              <a:rPr kumimoji="1" lang="zh-CN" altLang="en-US" sz="2800">
                <a:solidFill>
                  <a:srgbClr val="000000"/>
                </a:solidFill>
                <a:latin typeface="Times New Roman" pitchFamily="18" charset="0"/>
              </a:rPr>
              <a:t>                                  （固有数据类型的操作）</a:t>
            </a:r>
          </a:p>
        </p:txBody>
      </p:sp>
      <p:grpSp>
        <p:nvGrpSpPr>
          <p:cNvPr id="171011" name="Group 3"/>
          <p:cNvGrpSpPr>
            <a:grpSpLocks/>
          </p:cNvGrpSpPr>
          <p:nvPr/>
        </p:nvGrpSpPr>
        <p:grpSpPr bwMode="auto">
          <a:xfrm>
            <a:off x="755650" y="2954338"/>
            <a:ext cx="7304088" cy="1289050"/>
            <a:chOff x="144" y="1379"/>
            <a:chExt cx="4603" cy="990"/>
          </a:xfrm>
        </p:grpSpPr>
        <p:sp>
          <p:nvSpPr>
            <p:cNvPr id="171012" name="Text Box 4"/>
            <p:cNvSpPr txBox="1">
              <a:spLocks noChangeArrowheads="1"/>
            </p:cNvSpPr>
            <p:nvPr/>
          </p:nvSpPr>
          <p:spPr bwMode="auto">
            <a:xfrm>
              <a:off x="380" y="1379"/>
              <a:ext cx="4367" cy="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zh-CN" altLang="en-US" sz="2800" b="1">
                  <a:solidFill>
                    <a:srgbClr val="3333CC"/>
                  </a:solidFill>
                  <a:latin typeface="Times New Roman" pitchFamily="18" charset="0"/>
                </a:rPr>
                <a:t>算法的执行时间</a:t>
              </a:r>
              <a:r>
                <a:rPr kumimoji="1" lang="zh-CN" altLang="en-US" sz="2800">
                  <a:latin typeface="Times New Roman" pitchFamily="18" charset="0"/>
                </a:rPr>
                <a:t> </a:t>
              </a:r>
              <a:r>
                <a:rPr kumimoji="1" lang="en-US" altLang="zh-CN" sz="2800">
                  <a:latin typeface="Times New Roman" pitchFamily="18" charset="0"/>
                </a:rPr>
                <a:t>=</a:t>
              </a:r>
            </a:p>
            <a:p>
              <a:pPr>
                <a:lnSpc>
                  <a:spcPct val="140000"/>
                </a:lnSpc>
              </a:pPr>
              <a:r>
                <a:rPr kumimoji="1" lang="zh-CN" altLang="en-US" sz="2800" b="1">
                  <a:solidFill>
                    <a:srgbClr val="0000FF"/>
                  </a:solidFill>
                  <a:latin typeface="Times New Roman" pitchFamily="18" charset="0"/>
                </a:rPr>
                <a:t>原操作</a:t>
              </a:r>
              <a:r>
                <a:rPr kumimoji="1" lang="en-US" altLang="zh-CN" sz="2800" b="1">
                  <a:solidFill>
                    <a:srgbClr val="0000FF"/>
                  </a:solidFill>
                  <a:latin typeface="Times New Roman" pitchFamily="18" charset="0"/>
                </a:rPr>
                <a:t>(i)</a:t>
              </a:r>
              <a:r>
                <a:rPr kumimoji="1" lang="zh-CN" altLang="en-US" sz="2800" b="1">
                  <a:solidFill>
                    <a:srgbClr val="0000FF"/>
                  </a:solidFill>
                  <a:latin typeface="Times New Roman" pitchFamily="18" charset="0"/>
                </a:rPr>
                <a:t>的执行次数</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原操作</a:t>
              </a:r>
              <a:r>
                <a:rPr kumimoji="1" lang="en-US" altLang="zh-CN" sz="2800" b="1">
                  <a:solidFill>
                    <a:srgbClr val="0000FF"/>
                  </a:solidFill>
                  <a:latin typeface="Times New Roman" pitchFamily="18" charset="0"/>
                </a:rPr>
                <a:t>(i)</a:t>
              </a:r>
              <a:r>
                <a:rPr kumimoji="1" lang="zh-CN" altLang="en-US" sz="2800" b="1">
                  <a:solidFill>
                    <a:srgbClr val="0000FF"/>
                  </a:solidFill>
                  <a:latin typeface="Times New Roman" pitchFamily="18" charset="0"/>
                </a:rPr>
                <a:t>的执行时间</a:t>
              </a:r>
              <a:endParaRPr kumimoji="1" lang="zh-CN" altLang="en-US" sz="2800" b="1">
                <a:latin typeface="Times New Roman" pitchFamily="18" charset="0"/>
              </a:endParaRPr>
            </a:p>
          </p:txBody>
        </p:sp>
        <p:graphicFrame>
          <p:nvGraphicFramePr>
            <p:cNvPr id="171013" name="Object 5"/>
            <p:cNvGraphicFramePr>
              <a:graphicFrameLocks noChangeAspect="1"/>
            </p:cNvGraphicFramePr>
            <p:nvPr/>
          </p:nvGraphicFramePr>
          <p:xfrm>
            <a:off x="144" y="1872"/>
            <a:ext cx="425" cy="480"/>
          </p:xfrm>
          <a:graphic>
            <a:graphicData uri="http://schemas.openxmlformats.org/presentationml/2006/ole">
              <mc:AlternateContent xmlns:mc="http://schemas.openxmlformats.org/markup-compatibility/2006">
                <mc:Choice xmlns:v="urn:schemas-microsoft-com:vml" Requires="v">
                  <p:oleObj spid="_x0000_s171027" name="文档" r:id="rId3" imgW="701954" imgH="792175" progId="Word.Document.8">
                    <p:embed/>
                  </p:oleObj>
                </mc:Choice>
                <mc:Fallback>
                  <p:oleObj name="文档" r:id="rId3" imgW="701954" imgH="79217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872"/>
                          <a:ext cx="425"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1014" name="Text Box 6"/>
          <p:cNvSpPr txBox="1">
            <a:spLocks noChangeArrowheads="1"/>
          </p:cNvSpPr>
          <p:nvPr/>
        </p:nvSpPr>
        <p:spPr bwMode="auto">
          <a:xfrm>
            <a:off x="0" y="4491038"/>
            <a:ext cx="86042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4000" b="1">
                <a:solidFill>
                  <a:schemeClr val="tx2"/>
                </a:solidFill>
                <a:latin typeface="楷体_GB2312" pitchFamily="49" charset="-122"/>
                <a:ea typeface="楷体_GB2312" pitchFamily="49" charset="-122"/>
              </a:rPr>
              <a:t>   </a:t>
            </a:r>
            <a:r>
              <a:rPr kumimoji="1" lang="zh-CN" altLang="en-US" sz="2800" b="1">
                <a:solidFill>
                  <a:srgbClr val="000000"/>
                </a:solidFill>
                <a:latin typeface="Times New Roman" pitchFamily="18" charset="0"/>
              </a:rPr>
              <a:t>算法的执行时间 与 原操作执行次数之和成正比</a:t>
            </a:r>
            <a:r>
              <a:rPr kumimoji="1" lang="zh-CN" altLang="en-US" sz="2800" b="1">
                <a:solidFill>
                  <a:srgbClr val="9900CC"/>
                </a:solidFill>
                <a:latin typeface="楷体_GB2312" pitchFamily="49" charset="-122"/>
                <a:ea typeface="楷体_GB2312" pitchFamily="49" charset="-122"/>
              </a:rPr>
              <a:t> </a:t>
            </a:r>
          </a:p>
        </p:txBody>
      </p:sp>
      <p:sp>
        <p:nvSpPr>
          <p:cNvPr id="171015" name="Text Box 7"/>
          <p:cNvSpPr txBox="1">
            <a:spLocks noChangeArrowheads="1"/>
          </p:cNvSpPr>
          <p:nvPr/>
        </p:nvSpPr>
        <p:spPr bwMode="auto">
          <a:xfrm>
            <a:off x="477838" y="0"/>
            <a:ext cx="6053137"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3200" b="1">
                <a:solidFill>
                  <a:schemeClr val="bg1"/>
                </a:solidFill>
                <a:latin typeface="宋体" pitchFamily="2" charset="-122"/>
              </a:rPr>
              <a:t>算法时间复杂度的估算</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slide(fromTop)">
                                      <p:cBhvr>
                                        <p:cTn id="7" dur="500"/>
                                        <p:tgtEl>
                                          <p:spTgt spid="171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Effect transition="in" filter="wipe(left)">
                                      <p:cBhvr>
                                        <p:cTn id="12" dur="500"/>
                                        <p:tgtEl>
                                          <p:spTgt spid="171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1014"/>
                                        </p:tgtEl>
                                        <p:attrNameLst>
                                          <p:attrName>style.visibility</p:attrName>
                                        </p:attrNameLst>
                                      </p:cBhvr>
                                      <p:to>
                                        <p:strVal val="visible"/>
                                      </p:to>
                                    </p:set>
                                    <p:animEffect transition="in" filter="wipe(up)">
                                      <p:cBhvr>
                                        <p:cTn id="17" dur="500"/>
                                        <p:tgtEl>
                                          <p:spTgt spid="17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a:spLocks noChangeArrowheads="1"/>
          </p:cNvSpPr>
          <p:nvPr/>
        </p:nvSpPr>
        <p:spPr bwMode="auto">
          <a:xfrm>
            <a:off x="152400" y="1516063"/>
            <a:ext cx="790575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3200" b="1" dirty="0">
                <a:latin typeface="Times New Roman" pitchFamily="18" charset="0"/>
                <a:ea typeface="楷体_GB2312" pitchFamily="49" charset="-122"/>
              </a:rPr>
              <a:t>Niklaus Wirth (Book, 1975)</a:t>
            </a:r>
          </a:p>
          <a:p>
            <a:pPr>
              <a:lnSpc>
                <a:spcPct val="120000"/>
              </a:lnSpc>
            </a:pPr>
            <a:r>
              <a:rPr kumimoji="1" lang="en-US" altLang="zh-CN" sz="3200" dirty="0">
                <a:latin typeface="Times New Roman" pitchFamily="18" charset="0"/>
                <a:ea typeface="楷体_GB2312" pitchFamily="49" charset="-122"/>
              </a:rPr>
              <a:t> </a:t>
            </a:r>
            <a:r>
              <a:rPr kumimoji="1" lang="en-US" altLang="zh-CN" sz="3200" b="1" dirty="0">
                <a:solidFill>
                  <a:srgbClr val="6600CC"/>
                </a:solidFill>
                <a:latin typeface="Times New Roman" pitchFamily="18" charset="0"/>
                <a:ea typeface="楷体_GB2312" pitchFamily="49" charset="-122"/>
              </a:rPr>
              <a:t>“</a:t>
            </a:r>
            <a:r>
              <a:rPr kumimoji="1" lang="en-US" altLang="zh-CN" sz="3200" dirty="0" smtClean="0">
                <a:latin typeface="Times New Roman" pitchFamily="18" charset="0"/>
                <a:ea typeface="楷体_GB2312" pitchFamily="49" charset="-122"/>
              </a:rPr>
              <a:t> </a:t>
            </a:r>
            <a:r>
              <a:rPr kumimoji="1" lang="en-US" altLang="zh-CN" sz="3200" b="1" dirty="0">
                <a:solidFill>
                  <a:srgbClr val="6600CC"/>
                </a:solidFill>
                <a:latin typeface="Times New Roman" pitchFamily="18" charset="0"/>
                <a:ea typeface="楷体_GB2312" pitchFamily="49" charset="-122"/>
              </a:rPr>
              <a:t>Algorithms</a:t>
            </a:r>
            <a:r>
              <a:rPr kumimoji="1" lang="en-US" altLang="zh-CN" sz="3200" dirty="0">
                <a:solidFill>
                  <a:srgbClr val="6600CC"/>
                </a:solidFill>
                <a:latin typeface="Times New Roman" pitchFamily="18" charset="0"/>
                <a:ea typeface="楷体_GB2312" pitchFamily="49" charset="-122"/>
              </a:rPr>
              <a:t> </a:t>
            </a:r>
            <a:r>
              <a:rPr kumimoji="1" lang="en-US" altLang="zh-CN" sz="3200" b="1" dirty="0">
                <a:solidFill>
                  <a:srgbClr val="6600CC"/>
                </a:solidFill>
                <a:latin typeface="Times New Roman" pitchFamily="18" charset="0"/>
                <a:ea typeface="楷体_GB2312" pitchFamily="49" charset="-122"/>
              </a:rPr>
              <a:t>+ Data Structures = </a:t>
            </a:r>
            <a:r>
              <a:rPr kumimoji="1" lang="en-US" altLang="zh-CN" sz="3200" b="1" dirty="0" smtClean="0">
                <a:solidFill>
                  <a:srgbClr val="6600CC"/>
                </a:solidFill>
                <a:latin typeface="Times New Roman" pitchFamily="18" charset="0"/>
                <a:ea typeface="楷体_GB2312" pitchFamily="49" charset="-122"/>
              </a:rPr>
              <a:t>Programs”</a:t>
            </a:r>
            <a:endParaRPr kumimoji="1" lang="en-US" altLang="zh-CN" sz="3200" dirty="0">
              <a:solidFill>
                <a:srgbClr val="6600CC"/>
              </a:solidFill>
              <a:latin typeface="Times New Roman" pitchFamily="18" charset="0"/>
              <a:ea typeface="楷体_GB2312" pitchFamily="49" charset="-122"/>
            </a:endParaRPr>
          </a:p>
        </p:txBody>
      </p:sp>
      <p:sp>
        <p:nvSpPr>
          <p:cNvPr id="117765" name="Text Box 5"/>
          <p:cNvSpPr txBox="1">
            <a:spLocks noChangeArrowheads="1"/>
          </p:cNvSpPr>
          <p:nvPr/>
        </p:nvSpPr>
        <p:spPr bwMode="auto">
          <a:xfrm>
            <a:off x="354013" y="2789238"/>
            <a:ext cx="2362200" cy="27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3200" b="1">
                <a:solidFill>
                  <a:srgbClr val="FF0000"/>
                </a:solidFill>
                <a:latin typeface="楷体_GB2312" pitchFamily="49" charset="-122"/>
                <a:ea typeface="楷体_GB2312" pitchFamily="49" charset="-122"/>
              </a:rPr>
              <a:t>程序设计</a:t>
            </a:r>
            <a:r>
              <a:rPr kumimoji="1" lang="en-US" altLang="zh-CN" sz="3200" b="1">
                <a:solidFill>
                  <a:srgbClr val="FF0000"/>
                </a:solidFill>
                <a:latin typeface="楷体_GB2312" pitchFamily="49" charset="-122"/>
                <a:ea typeface="楷体_GB2312" pitchFamily="49" charset="-122"/>
              </a:rPr>
              <a:t>:</a:t>
            </a:r>
          </a:p>
          <a:p>
            <a:pPr>
              <a:lnSpc>
                <a:spcPct val="150000"/>
              </a:lnSpc>
              <a:spcBef>
                <a:spcPct val="50000"/>
              </a:spcBef>
              <a:spcAft>
                <a:spcPct val="50000"/>
              </a:spcAft>
            </a:pPr>
            <a:r>
              <a:rPr kumimoji="1" lang="en-US" altLang="zh-CN" sz="3200" b="1">
                <a:solidFill>
                  <a:srgbClr val="FF0000"/>
                </a:solidFill>
                <a:latin typeface="楷体_GB2312" pitchFamily="49" charset="-122"/>
                <a:ea typeface="楷体_GB2312" pitchFamily="49" charset="-122"/>
              </a:rPr>
              <a:t> </a:t>
            </a:r>
            <a:r>
              <a:rPr kumimoji="1" lang="zh-CN" altLang="en-US" sz="3200" b="1">
                <a:solidFill>
                  <a:srgbClr val="FF0000"/>
                </a:solidFill>
                <a:latin typeface="楷体_GB2312" pitchFamily="49" charset="-122"/>
                <a:ea typeface="楷体_GB2312" pitchFamily="49" charset="-122"/>
              </a:rPr>
              <a:t>算 法</a:t>
            </a:r>
            <a:r>
              <a:rPr kumimoji="1" lang="en-US" altLang="zh-CN" sz="3200">
                <a:solidFill>
                  <a:srgbClr val="FF0000"/>
                </a:solidFill>
                <a:latin typeface="楷体_GB2312" pitchFamily="49" charset="-122"/>
                <a:ea typeface="楷体_GB2312" pitchFamily="49" charset="-122"/>
              </a:rPr>
              <a:t>:    </a:t>
            </a:r>
            <a:endParaRPr kumimoji="1" lang="en-US" altLang="zh-CN" sz="3200">
              <a:solidFill>
                <a:srgbClr val="800000"/>
              </a:solidFill>
              <a:latin typeface="楷体_GB2312" pitchFamily="49" charset="-122"/>
              <a:ea typeface="楷体_GB2312" pitchFamily="49" charset="-122"/>
            </a:endParaRPr>
          </a:p>
          <a:p>
            <a:pPr>
              <a:lnSpc>
                <a:spcPct val="150000"/>
              </a:lnSpc>
            </a:pPr>
            <a:r>
              <a:rPr kumimoji="1" lang="zh-CN" altLang="en-US" sz="3200" b="1">
                <a:solidFill>
                  <a:srgbClr val="FF0000"/>
                </a:solidFill>
                <a:latin typeface="楷体_GB2312" pitchFamily="49" charset="-122"/>
                <a:ea typeface="楷体_GB2312" pitchFamily="49" charset="-122"/>
              </a:rPr>
              <a:t>数据结构</a:t>
            </a:r>
            <a:r>
              <a:rPr kumimoji="1" lang="en-US" altLang="zh-CN" sz="3200">
                <a:solidFill>
                  <a:srgbClr val="FF0000"/>
                </a:solidFill>
                <a:latin typeface="楷体_GB2312" pitchFamily="49" charset="-122"/>
                <a:ea typeface="楷体_GB2312" pitchFamily="49" charset="-122"/>
              </a:rPr>
              <a:t>: </a:t>
            </a:r>
            <a:endParaRPr kumimoji="1" lang="en-US" altLang="zh-CN" sz="3200" b="1">
              <a:solidFill>
                <a:srgbClr val="800000"/>
              </a:solidFill>
              <a:latin typeface="楷体_GB2312" pitchFamily="49" charset="-122"/>
              <a:ea typeface="楷体_GB2312" pitchFamily="49" charset="-122"/>
            </a:endParaRPr>
          </a:p>
        </p:txBody>
      </p:sp>
      <p:sp>
        <p:nvSpPr>
          <p:cNvPr id="117766" name="Text Box 6"/>
          <p:cNvSpPr txBox="1">
            <a:spLocks noChangeArrowheads="1"/>
          </p:cNvSpPr>
          <p:nvPr/>
        </p:nvSpPr>
        <p:spPr bwMode="auto">
          <a:xfrm>
            <a:off x="2381249" y="2859088"/>
            <a:ext cx="6443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000000"/>
                </a:solidFill>
                <a:latin typeface="楷体_GB2312" pitchFamily="49" charset="-122"/>
                <a:ea typeface="楷体_GB2312" pitchFamily="49" charset="-122"/>
              </a:rPr>
              <a:t>为计算机处理问题编制一组指令集 </a:t>
            </a:r>
          </a:p>
        </p:txBody>
      </p:sp>
      <p:sp>
        <p:nvSpPr>
          <p:cNvPr id="117767" name="Text Box 7"/>
          <p:cNvSpPr txBox="1">
            <a:spLocks noChangeArrowheads="1"/>
          </p:cNvSpPr>
          <p:nvPr/>
        </p:nvSpPr>
        <p:spPr bwMode="auto">
          <a:xfrm>
            <a:off x="2422525" y="39878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楷体_GB2312" pitchFamily="49" charset="-122"/>
                <a:ea typeface="楷体_GB2312" pitchFamily="49" charset="-122"/>
              </a:rPr>
              <a:t>处理问题的策略</a:t>
            </a:r>
          </a:p>
        </p:txBody>
      </p:sp>
      <p:sp>
        <p:nvSpPr>
          <p:cNvPr id="117768" name="Text Box 8"/>
          <p:cNvSpPr txBox="1">
            <a:spLocks noChangeArrowheads="1"/>
          </p:cNvSpPr>
          <p:nvPr/>
        </p:nvSpPr>
        <p:spPr bwMode="auto">
          <a:xfrm>
            <a:off x="2432050" y="4943475"/>
            <a:ext cx="3856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楷体_GB2312" pitchFamily="49" charset="-122"/>
                <a:ea typeface="楷体_GB2312" pitchFamily="49" charset="-122"/>
              </a:rPr>
              <a:t>处理问题的数学模型</a:t>
            </a:r>
          </a:p>
        </p:txBody>
      </p:sp>
      <p:sp>
        <p:nvSpPr>
          <p:cNvPr id="117769" name="Text Box 9">
            <a:hlinkClick r:id="" action="ppaction://hlinkshowjump?jump=nextslide"/>
          </p:cNvPr>
          <p:cNvSpPr txBox="1">
            <a:spLocks noChangeArrowheads="1"/>
          </p:cNvSpPr>
          <p:nvPr/>
        </p:nvSpPr>
        <p:spPr bwMode="auto">
          <a:xfrm>
            <a:off x="317500" y="231775"/>
            <a:ext cx="4268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latin typeface="宋体" pitchFamily="2" charset="-122"/>
              </a:rPr>
              <a:t>1.1   </a:t>
            </a:r>
            <a:r>
              <a:rPr kumimoji="1" lang="zh-CN" altLang="en-US" sz="3200" b="1">
                <a:solidFill>
                  <a:schemeClr val="bg1"/>
                </a:solidFill>
                <a:latin typeface="宋体" pitchFamily="2" charset="-122"/>
              </a:rPr>
              <a:t>什么是数据结构</a:t>
            </a:r>
          </a:p>
        </p:txBody>
      </p:sp>
      <p:pic>
        <p:nvPicPr>
          <p:cNvPr id="242690" name="Picture 2" descr="http://upload.wikimedia.org/wikipedia/en/9/90/Algorithms_%2B_Data_Structu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588" y="3582988"/>
            <a:ext cx="183832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7769"/>
                                        </p:tgtEl>
                                        <p:attrNameLst>
                                          <p:attrName>style.visibility</p:attrName>
                                        </p:attrNameLst>
                                      </p:cBhvr>
                                      <p:to>
                                        <p:strVal val="visible"/>
                                      </p:to>
                                    </p:set>
                                    <p:animEffect transition="in" filter="wipe(up)">
                                      <p:cBhvr>
                                        <p:cTn id="7" dur="500"/>
                                        <p:tgtEl>
                                          <p:spTgt spid="1177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764"/>
                                        </p:tgtEl>
                                        <p:attrNameLst>
                                          <p:attrName>style.visibility</p:attrName>
                                        </p:attrNameLst>
                                      </p:cBhvr>
                                      <p:to>
                                        <p:strVal val="visible"/>
                                      </p:to>
                                    </p:set>
                                    <p:animEffect transition="in" filter="wipe(left)">
                                      <p:cBhvr>
                                        <p:cTn id="11" dur="500"/>
                                        <p:tgtEl>
                                          <p:spTgt spid="117764"/>
                                        </p:tgtEl>
                                      </p:cBhvr>
                                    </p:animEffect>
                                  </p:childTnLst>
                                </p:cTn>
                              </p:par>
                              <p:par>
                                <p:cTn id="12" presetID="22" presetClass="entr" presetSubtype="1" fill="hold" nodeType="withEffect">
                                  <p:stCondLst>
                                    <p:cond delay="0"/>
                                  </p:stCondLst>
                                  <p:childTnLst>
                                    <p:set>
                                      <p:cBhvr>
                                        <p:cTn id="13" dur="1" fill="hold">
                                          <p:stCondLst>
                                            <p:cond delay="0"/>
                                          </p:stCondLst>
                                        </p:cTn>
                                        <p:tgtEl>
                                          <p:spTgt spid="242690"/>
                                        </p:tgtEl>
                                        <p:attrNameLst>
                                          <p:attrName>style.visibility</p:attrName>
                                        </p:attrNameLst>
                                      </p:cBhvr>
                                      <p:to>
                                        <p:strVal val="visible"/>
                                      </p:to>
                                    </p:set>
                                    <p:animEffect transition="in" filter="wipe(up)">
                                      <p:cBhvr>
                                        <p:cTn id="14" dur="500"/>
                                        <p:tgtEl>
                                          <p:spTgt spid="2426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7765"/>
                                        </p:tgtEl>
                                        <p:attrNameLst>
                                          <p:attrName>style.visibility</p:attrName>
                                        </p:attrNameLst>
                                      </p:cBhvr>
                                      <p:to>
                                        <p:strVal val="visible"/>
                                      </p:to>
                                    </p:set>
                                    <p:animEffect transition="in" filter="box(out)">
                                      <p:cBhvr>
                                        <p:cTn id="19" dur="500"/>
                                        <p:tgtEl>
                                          <p:spTgt spid="1177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7766"/>
                                        </p:tgtEl>
                                        <p:attrNameLst>
                                          <p:attrName>style.visibility</p:attrName>
                                        </p:attrNameLst>
                                      </p:cBhvr>
                                      <p:to>
                                        <p:strVal val="visible"/>
                                      </p:to>
                                    </p:set>
                                    <p:animEffect transition="in" filter="wipe(left)">
                                      <p:cBhvr>
                                        <p:cTn id="24" dur="500"/>
                                        <p:tgtEl>
                                          <p:spTgt spid="1177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7767"/>
                                        </p:tgtEl>
                                        <p:attrNameLst>
                                          <p:attrName>style.visibility</p:attrName>
                                        </p:attrNameLst>
                                      </p:cBhvr>
                                      <p:to>
                                        <p:strVal val="visible"/>
                                      </p:to>
                                    </p:set>
                                    <p:animEffect transition="in" filter="wipe(left)">
                                      <p:cBhvr>
                                        <p:cTn id="29" dur="500"/>
                                        <p:tgtEl>
                                          <p:spTgt spid="11776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7768"/>
                                        </p:tgtEl>
                                        <p:attrNameLst>
                                          <p:attrName>style.visibility</p:attrName>
                                        </p:attrNameLst>
                                      </p:cBhvr>
                                      <p:to>
                                        <p:strVal val="visible"/>
                                      </p:to>
                                    </p:set>
                                    <p:animEffect transition="in" filter="wipe(left)">
                                      <p:cBhvr>
                                        <p:cTn id="34" dur="500"/>
                                        <p:tgtEl>
                                          <p:spTgt spid="117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P spid="117765" grpId="0" autoUpdateAnimBg="0"/>
      <p:bldP spid="117766" grpId="0" autoUpdateAnimBg="0"/>
      <p:bldP spid="117767" grpId="0" autoUpdateAnimBg="0"/>
      <p:bldP spid="117768" grpId="0" autoUpdateAnimBg="0"/>
      <p:bldP spid="11776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300038" y="865188"/>
            <a:ext cx="7599362"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4400">
                <a:solidFill>
                  <a:srgbClr val="000080"/>
                </a:solidFill>
                <a:latin typeface="楷体_GB2312" pitchFamily="49" charset="-122"/>
                <a:ea typeface="楷体_GB2312" pitchFamily="49" charset="-122"/>
              </a:rPr>
              <a:t>  </a:t>
            </a:r>
            <a:r>
              <a:rPr kumimoji="1" lang="zh-CN" altLang="en-US" sz="2800">
                <a:solidFill>
                  <a:srgbClr val="000000"/>
                </a:solidFill>
                <a:latin typeface="Times New Roman" pitchFamily="18" charset="0"/>
              </a:rPr>
              <a:t>从算法中选取一种对于所研究的问题来说是</a:t>
            </a:r>
            <a:r>
              <a:rPr kumimoji="1" lang="zh-CN" altLang="en-US" sz="2800">
                <a:solidFill>
                  <a:srgbClr val="000080"/>
                </a:solidFill>
                <a:latin typeface="Times New Roman" pitchFamily="18" charset="0"/>
              </a:rPr>
              <a:t> </a:t>
            </a:r>
            <a:r>
              <a:rPr kumimoji="1" lang="zh-CN" altLang="en-US" sz="2800" b="1">
                <a:solidFill>
                  <a:srgbClr val="FF0000"/>
                </a:solidFill>
                <a:latin typeface="Times New Roman" pitchFamily="18" charset="0"/>
              </a:rPr>
              <a:t>基本操作</a:t>
            </a:r>
            <a:r>
              <a:rPr kumimoji="1" lang="zh-CN" altLang="en-US" sz="2800" b="1">
                <a:solidFill>
                  <a:srgbClr val="000080"/>
                </a:solidFill>
                <a:latin typeface="Times New Roman" pitchFamily="18" charset="0"/>
              </a:rPr>
              <a:t> </a:t>
            </a:r>
            <a:r>
              <a:rPr kumimoji="1" lang="zh-CN" altLang="en-US" sz="2800">
                <a:solidFill>
                  <a:srgbClr val="000000"/>
                </a:solidFill>
                <a:latin typeface="Times New Roman" pitchFamily="18" charset="0"/>
              </a:rPr>
              <a:t>的原操作，以该基本操作</a:t>
            </a:r>
            <a:r>
              <a:rPr kumimoji="1" lang="zh-CN" altLang="en-US" sz="2800">
                <a:solidFill>
                  <a:srgbClr val="000080"/>
                </a:solidFill>
                <a:latin typeface="Times New Roman" pitchFamily="18" charset="0"/>
              </a:rPr>
              <a:t> </a:t>
            </a:r>
            <a:r>
              <a:rPr kumimoji="1" lang="zh-CN" altLang="en-US" sz="2800" b="1">
                <a:solidFill>
                  <a:srgbClr val="FF0000"/>
                </a:solidFill>
                <a:latin typeface="Times New Roman" pitchFamily="18" charset="0"/>
              </a:rPr>
              <a:t>在算法中重复执行的次数</a:t>
            </a:r>
            <a:r>
              <a:rPr kumimoji="1" lang="zh-CN" altLang="en-US" sz="2800">
                <a:solidFill>
                  <a:srgbClr val="000080"/>
                </a:solidFill>
                <a:latin typeface="Times New Roman" pitchFamily="18" charset="0"/>
              </a:rPr>
              <a:t> </a:t>
            </a:r>
            <a:r>
              <a:rPr kumimoji="1" lang="zh-CN" altLang="en-US" sz="2800">
                <a:solidFill>
                  <a:srgbClr val="000000"/>
                </a:solidFill>
                <a:latin typeface="Times New Roman" pitchFamily="18" charset="0"/>
              </a:rPr>
              <a:t>作为算法运行时间的衡量准则。</a:t>
            </a:r>
          </a:p>
        </p:txBody>
      </p:sp>
      <p:sp>
        <p:nvSpPr>
          <p:cNvPr id="172036" name="Rectangle 4"/>
          <p:cNvSpPr>
            <a:spLocks noChangeArrowheads="1"/>
          </p:cNvSpPr>
          <p:nvPr/>
        </p:nvSpPr>
        <p:spPr bwMode="auto">
          <a:xfrm>
            <a:off x="593725" y="3825875"/>
            <a:ext cx="76088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711200" eaLnBrk="0" hangingPunct="0"/>
            <a:r>
              <a:rPr kumimoji="1" lang="zh-CN" altLang="en-US" sz="2800" b="1">
                <a:solidFill>
                  <a:srgbClr val="000000"/>
                </a:solidFill>
                <a:latin typeface="Times New Roman" pitchFamily="18" charset="0"/>
              </a:rPr>
              <a:t>例</a:t>
            </a:r>
            <a:r>
              <a:rPr kumimoji="1" lang="en-US" altLang="zh-CN" sz="2800" b="1">
                <a:solidFill>
                  <a:srgbClr val="000000"/>
                </a:solidFill>
                <a:latin typeface="Times New Roman" pitchFamily="18" charset="0"/>
              </a:rPr>
              <a:t>1</a:t>
            </a:r>
            <a:r>
              <a:rPr kumimoji="1" lang="zh-CN" altLang="en-US" sz="2800" b="1">
                <a:solidFill>
                  <a:srgbClr val="000000"/>
                </a:solidFill>
                <a:latin typeface="Times New Roman" pitchFamily="18" charset="0"/>
              </a:rPr>
              <a:t>、求</a:t>
            </a:r>
            <a:r>
              <a:rPr kumimoji="1" lang="en-US" altLang="zh-CN" sz="2800" b="1">
                <a:solidFill>
                  <a:srgbClr val="000000"/>
                </a:solidFill>
                <a:latin typeface="Times New Roman" pitchFamily="18" charset="0"/>
              </a:rPr>
              <a:t>4*4</a:t>
            </a:r>
            <a:r>
              <a:rPr kumimoji="1" lang="zh-CN" altLang="en-US" sz="2800" b="1">
                <a:solidFill>
                  <a:srgbClr val="000000"/>
                </a:solidFill>
                <a:latin typeface="Times New Roman" pitchFamily="18" charset="0"/>
              </a:rPr>
              <a:t>矩阵元素之和</a:t>
            </a:r>
          </a:p>
          <a:p>
            <a:pPr indent="711200" eaLnBrk="0" hangingPunct="0"/>
            <a:r>
              <a:rPr kumimoji="1" lang="en-US" altLang="zh-CN" sz="2800" b="1">
                <a:solidFill>
                  <a:srgbClr val="000000"/>
                </a:solidFill>
                <a:latin typeface="Times New Roman" pitchFamily="18" charset="0"/>
              </a:rPr>
              <a:t>for(i=0; i&lt;4; i++)         //4+1</a:t>
            </a:r>
            <a:r>
              <a:rPr kumimoji="1" lang="zh-CN" altLang="en-US" sz="2800" b="1">
                <a:solidFill>
                  <a:srgbClr val="000000"/>
                </a:solidFill>
                <a:latin typeface="Times New Roman" pitchFamily="18" charset="0"/>
              </a:rPr>
              <a:t>次</a:t>
            </a:r>
            <a:endParaRPr kumimoji="1" lang="zh-CN" altLang="en-US" sz="2800" b="1">
              <a:latin typeface="Times New Roman" pitchFamily="18" charset="0"/>
            </a:endParaRPr>
          </a:p>
          <a:p>
            <a:pPr indent="711200" eaLnBrk="0" hangingPunct="0"/>
            <a:r>
              <a:rPr kumimoji="1" lang="zh-CN" altLang="en-US" sz="2800" b="1">
                <a:solidFill>
                  <a:srgbClr val="000000"/>
                </a:solidFill>
                <a:latin typeface="Times New Roman" pitchFamily="18" charset="0"/>
              </a:rPr>
              <a:t>  </a:t>
            </a:r>
            <a:r>
              <a:rPr kumimoji="1" lang="en-US" altLang="zh-CN" sz="2800" b="1">
                <a:solidFill>
                  <a:srgbClr val="000000"/>
                </a:solidFill>
                <a:latin typeface="Times New Roman" pitchFamily="18" charset="0"/>
              </a:rPr>
              <a:t>for(j=0; j&lt;4; j++)       //4(4+1)</a:t>
            </a:r>
            <a:r>
              <a:rPr kumimoji="1" lang="zh-CN" altLang="en-US" sz="2800" b="1">
                <a:solidFill>
                  <a:srgbClr val="000000"/>
                </a:solidFill>
                <a:latin typeface="Times New Roman" pitchFamily="18" charset="0"/>
              </a:rPr>
              <a:t>次       </a:t>
            </a:r>
          </a:p>
          <a:p>
            <a:pPr indent="711200" eaLnBrk="0" hangingPunct="0"/>
            <a:r>
              <a:rPr kumimoji="1" lang="zh-CN" altLang="en-US" sz="2800" b="1">
                <a:solidFill>
                  <a:srgbClr val="000000"/>
                </a:solidFill>
                <a:latin typeface="Times New Roman" pitchFamily="18" charset="0"/>
              </a:rPr>
              <a:t>      </a:t>
            </a:r>
            <a:r>
              <a:rPr kumimoji="1" lang="en-US" altLang="zh-CN" sz="2800" b="1">
                <a:solidFill>
                  <a:srgbClr val="000000"/>
                </a:solidFill>
                <a:latin typeface="Times New Roman" pitchFamily="18" charset="0"/>
              </a:rPr>
              <a:t>r+=num[i][j];        //</a:t>
            </a:r>
            <a:r>
              <a:rPr kumimoji="1" lang="zh-CN" altLang="en-US" sz="2800" b="1">
                <a:solidFill>
                  <a:srgbClr val="000000"/>
                </a:solidFill>
                <a:latin typeface="Times New Roman" pitchFamily="18" charset="0"/>
              </a:rPr>
              <a:t>原操作，</a:t>
            </a:r>
            <a:r>
              <a:rPr kumimoji="1" lang="en-US" altLang="zh-CN" sz="2800" b="1">
                <a:solidFill>
                  <a:srgbClr val="000000"/>
                </a:solidFill>
                <a:latin typeface="Times New Roman" pitchFamily="18" charset="0"/>
              </a:rPr>
              <a:t>4</a:t>
            </a:r>
            <a:r>
              <a:rPr kumimoji="1" lang="en-US" altLang="zh-CN" sz="2800" b="1" baseline="30000">
                <a:solidFill>
                  <a:srgbClr val="000000"/>
                </a:solidFill>
                <a:latin typeface="Times New Roman" pitchFamily="18" charset="0"/>
              </a:rPr>
              <a:t>2</a:t>
            </a:r>
            <a:r>
              <a:rPr kumimoji="1" lang="zh-CN" altLang="en-US" sz="2800" b="1">
                <a:solidFill>
                  <a:srgbClr val="000000"/>
                </a:solidFill>
                <a:latin typeface="Times New Roman" pitchFamily="18" charset="0"/>
              </a:rPr>
              <a:t>次</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p:cTn id="7" dur="500" fill="hold"/>
                                        <p:tgtEl>
                                          <p:spTgt spid="172034"/>
                                        </p:tgtEl>
                                        <p:attrNameLst>
                                          <p:attrName>ppt_w</p:attrName>
                                        </p:attrNameLst>
                                      </p:cBhvr>
                                      <p:tavLst>
                                        <p:tav tm="0">
                                          <p:val>
                                            <p:fltVal val="0"/>
                                          </p:val>
                                        </p:tav>
                                        <p:tav tm="100000">
                                          <p:val>
                                            <p:strVal val="#ppt_w"/>
                                          </p:val>
                                        </p:tav>
                                      </p:tavLst>
                                    </p:anim>
                                    <p:anim calcmode="lin" valueType="num">
                                      <p:cBhvr>
                                        <p:cTn id="8" dur="500" fill="hold"/>
                                        <p:tgtEl>
                                          <p:spTgt spid="172034"/>
                                        </p:tgtEl>
                                        <p:attrNameLst>
                                          <p:attrName>ppt_h</p:attrName>
                                        </p:attrNameLst>
                                      </p:cBhvr>
                                      <p:tavLst>
                                        <p:tav tm="0">
                                          <p:val>
                                            <p:fltVal val="0"/>
                                          </p:val>
                                        </p:tav>
                                        <p:tav tm="100000">
                                          <p:val>
                                            <p:strVal val="#ppt_h"/>
                                          </p:val>
                                        </p:tav>
                                      </p:tavLst>
                                    </p:anim>
                                    <p:anim calcmode="lin" valueType="num">
                                      <p:cBhvr>
                                        <p:cTn id="9" dur="500" fill="hold"/>
                                        <p:tgtEl>
                                          <p:spTgt spid="172034"/>
                                        </p:tgtEl>
                                        <p:attrNameLst>
                                          <p:attrName>ppt_x</p:attrName>
                                        </p:attrNameLst>
                                      </p:cBhvr>
                                      <p:tavLst>
                                        <p:tav tm="0">
                                          <p:val>
                                            <p:fltVal val="0.5"/>
                                          </p:val>
                                        </p:tav>
                                        <p:tav tm="100000">
                                          <p:val>
                                            <p:strVal val="#ppt_x"/>
                                          </p:val>
                                        </p:tav>
                                      </p:tavLst>
                                    </p:anim>
                                    <p:anim calcmode="lin" valueType="num">
                                      <p:cBhvr>
                                        <p:cTn id="10" dur="500" fill="hold"/>
                                        <p:tgtEl>
                                          <p:spTgt spid="17203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72036"/>
                                        </p:tgtEl>
                                        <p:attrNameLst>
                                          <p:attrName>style.visibility</p:attrName>
                                        </p:attrNameLst>
                                      </p:cBhvr>
                                      <p:to>
                                        <p:strVal val="visible"/>
                                      </p:to>
                                    </p:set>
                                    <p:anim calcmode="lin" valueType="num">
                                      <p:cBhvr additive="base">
                                        <p:cTn id="15" dur="500" fill="hold"/>
                                        <p:tgtEl>
                                          <p:spTgt spid="172036"/>
                                        </p:tgtEl>
                                        <p:attrNameLst>
                                          <p:attrName>ppt_x</p:attrName>
                                        </p:attrNameLst>
                                      </p:cBhvr>
                                      <p:tavLst>
                                        <p:tav tm="0">
                                          <p:val>
                                            <p:strVal val="0-#ppt_w/2"/>
                                          </p:val>
                                        </p:tav>
                                        <p:tav tm="100000">
                                          <p:val>
                                            <p:strVal val="#ppt_x"/>
                                          </p:val>
                                        </p:tav>
                                      </p:tavLst>
                                    </p:anim>
                                    <p:anim calcmode="lin" valueType="num">
                                      <p:cBhvr additive="base">
                                        <p:cTn id="16"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6"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ChangeArrowheads="1"/>
          </p:cNvSpPr>
          <p:nvPr/>
        </p:nvSpPr>
        <p:spPr bwMode="auto">
          <a:xfrm>
            <a:off x="922338" y="1371600"/>
            <a:ext cx="7010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pPr>
            <a:r>
              <a:rPr kumimoji="1" lang="zh-CN" altLang="en-US" sz="2800" b="1">
                <a:solidFill>
                  <a:srgbClr val="000000"/>
                </a:solidFill>
                <a:latin typeface="Times New Roman" pitchFamily="18" charset="0"/>
              </a:rPr>
              <a:t>若求</a:t>
            </a:r>
            <a:r>
              <a:rPr kumimoji="1" lang="en-US" altLang="zh-CN" sz="2800" b="1">
                <a:solidFill>
                  <a:srgbClr val="000000"/>
                </a:solidFill>
                <a:latin typeface="Times New Roman" pitchFamily="18" charset="0"/>
              </a:rPr>
              <a:t>n*n</a:t>
            </a:r>
            <a:r>
              <a:rPr kumimoji="1" lang="zh-CN" altLang="en-US" sz="2800" b="1">
                <a:solidFill>
                  <a:srgbClr val="000000"/>
                </a:solidFill>
                <a:latin typeface="Times New Roman" pitchFamily="18" charset="0"/>
              </a:rPr>
              <a:t>矩阵元素之和</a:t>
            </a:r>
          </a:p>
          <a:p>
            <a:pPr eaLnBrk="0" hangingPunct="0">
              <a:lnSpc>
                <a:spcPct val="80000"/>
              </a:lnSpc>
              <a:spcBef>
                <a:spcPct val="50000"/>
              </a:spcBef>
            </a:pPr>
            <a:r>
              <a:rPr kumimoji="1" lang="en-US" altLang="zh-CN" sz="2800" b="1">
                <a:solidFill>
                  <a:srgbClr val="000000"/>
                </a:solidFill>
                <a:latin typeface="Times New Roman" pitchFamily="18" charset="0"/>
              </a:rPr>
              <a:t>for(i=0; i&lt;n; i++)          //n+1</a:t>
            </a:r>
            <a:r>
              <a:rPr kumimoji="1" lang="zh-CN" altLang="en-US" sz="2800" b="1">
                <a:solidFill>
                  <a:srgbClr val="000000"/>
                </a:solidFill>
                <a:latin typeface="Times New Roman" pitchFamily="18" charset="0"/>
              </a:rPr>
              <a:t>次</a:t>
            </a:r>
            <a:endParaRPr kumimoji="1" lang="zh-CN" altLang="en-US" sz="2800" b="1">
              <a:latin typeface="Times New Roman" pitchFamily="18" charset="0"/>
            </a:endParaRPr>
          </a:p>
          <a:p>
            <a:pPr eaLnBrk="0" hangingPunct="0">
              <a:lnSpc>
                <a:spcPct val="80000"/>
              </a:lnSpc>
              <a:spcBef>
                <a:spcPct val="50000"/>
              </a:spcBef>
            </a:pPr>
            <a:r>
              <a:rPr kumimoji="1" lang="zh-CN" altLang="en-US" sz="2800" b="1">
                <a:solidFill>
                  <a:srgbClr val="000000"/>
                </a:solidFill>
                <a:latin typeface="Times New Roman" pitchFamily="18" charset="0"/>
              </a:rPr>
              <a:t>  </a:t>
            </a:r>
            <a:r>
              <a:rPr kumimoji="1" lang="en-US" altLang="zh-CN" sz="2800" b="1">
                <a:solidFill>
                  <a:srgbClr val="000000"/>
                </a:solidFill>
                <a:latin typeface="Times New Roman" pitchFamily="18" charset="0"/>
              </a:rPr>
              <a:t>for(j=0; j&lt;n; j++)        //n(n+1)</a:t>
            </a:r>
            <a:r>
              <a:rPr kumimoji="1" lang="zh-CN" altLang="en-US" sz="2800" b="1">
                <a:solidFill>
                  <a:srgbClr val="000000"/>
                </a:solidFill>
                <a:latin typeface="Times New Roman" pitchFamily="18" charset="0"/>
              </a:rPr>
              <a:t>次       </a:t>
            </a:r>
          </a:p>
          <a:p>
            <a:pPr eaLnBrk="0" hangingPunct="0">
              <a:lnSpc>
                <a:spcPct val="80000"/>
              </a:lnSpc>
              <a:spcBef>
                <a:spcPct val="50000"/>
              </a:spcBef>
            </a:pPr>
            <a:r>
              <a:rPr kumimoji="1" lang="zh-CN" altLang="en-US" sz="2800" b="1">
                <a:solidFill>
                  <a:srgbClr val="000000"/>
                </a:solidFill>
                <a:latin typeface="Times New Roman" pitchFamily="18" charset="0"/>
              </a:rPr>
              <a:t>      </a:t>
            </a:r>
            <a:r>
              <a:rPr kumimoji="1" lang="en-US" altLang="zh-CN" sz="2800" b="1">
                <a:solidFill>
                  <a:srgbClr val="000000"/>
                </a:solidFill>
                <a:latin typeface="Times New Roman" pitchFamily="18" charset="0"/>
              </a:rPr>
              <a:t>r+=num[i][j];         //</a:t>
            </a:r>
            <a:r>
              <a:rPr kumimoji="1" lang="zh-CN" altLang="en-US" sz="2800" b="1">
                <a:solidFill>
                  <a:srgbClr val="000000"/>
                </a:solidFill>
                <a:latin typeface="Times New Roman" pitchFamily="18" charset="0"/>
              </a:rPr>
              <a:t>原操作，</a:t>
            </a:r>
            <a:r>
              <a:rPr kumimoji="1" lang="en-US" altLang="zh-CN" sz="2800" b="1">
                <a:solidFill>
                  <a:srgbClr val="000000"/>
                </a:solidFill>
                <a:latin typeface="Times New Roman" pitchFamily="18" charset="0"/>
              </a:rPr>
              <a:t>n</a:t>
            </a:r>
            <a:r>
              <a:rPr kumimoji="1" lang="en-US" altLang="zh-CN" sz="2800" b="1" baseline="30000">
                <a:solidFill>
                  <a:srgbClr val="000000"/>
                </a:solidFill>
                <a:latin typeface="Times New Roman" pitchFamily="18" charset="0"/>
              </a:rPr>
              <a:t>2</a:t>
            </a:r>
            <a:r>
              <a:rPr kumimoji="1" lang="zh-CN" altLang="en-US" sz="2800" b="1">
                <a:solidFill>
                  <a:srgbClr val="000000"/>
                </a:solidFill>
                <a:latin typeface="Times New Roman" pitchFamily="18" charset="0"/>
              </a:rPr>
              <a:t>次</a:t>
            </a:r>
            <a:endParaRPr kumimoji="1" lang="zh-CN" altLang="en-US" sz="2800" b="1" baseline="30000">
              <a:solidFill>
                <a:srgbClr val="000000"/>
              </a:solidFill>
              <a:latin typeface="Times New Roman" pitchFamily="18" charset="0"/>
            </a:endParaRPr>
          </a:p>
        </p:txBody>
      </p:sp>
      <p:sp>
        <p:nvSpPr>
          <p:cNvPr id="182277" name="Rectangle 5"/>
          <p:cNvSpPr>
            <a:spLocks noChangeArrowheads="1"/>
          </p:cNvSpPr>
          <p:nvPr/>
        </p:nvSpPr>
        <p:spPr bwMode="auto">
          <a:xfrm>
            <a:off x="384175" y="3622675"/>
            <a:ext cx="78708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solidFill>
                  <a:srgbClr val="000000"/>
                </a:solidFill>
                <a:latin typeface="Times New Roman" pitchFamily="18" charset="0"/>
              </a:rPr>
              <a:t>整个算法的执行时间与该算法的原操作重复执行的次数</a:t>
            </a:r>
            <a:r>
              <a:rPr kumimoji="1" lang="en-US" altLang="zh-CN" sz="2400" b="1">
                <a:solidFill>
                  <a:srgbClr val="000000"/>
                </a:solidFill>
                <a:latin typeface="Times New Roman" pitchFamily="18" charset="0"/>
                <a:cs typeface="Times New Roman" pitchFamily="18" charset="0"/>
              </a:rPr>
              <a:t>n</a:t>
            </a:r>
            <a:r>
              <a:rPr kumimoji="1" lang="en-US" altLang="zh-CN" sz="2400" b="1" baseline="30000">
                <a:solidFill>
                  <a:srgbClr val="000000"/>
                </a:solidFill>
                <a:latin typeface="Times New Roman" pitchFamily="18" charset="0"/>
                <a:cs typeface="Times New Roman" pitchFamily="18" charset="0"/>
              </a:rPr>
              <a:t>2</a:t>
            </a:r>
            <a:r>
              <a:rPr kumimoji="1" lang="zh-CN" altLang="en-US" sz="2400" b="1">
                <a:solidFill>
                  <a:srgbClr val="000000"/>
                </a:solidFill>
                <a:latin typeface="Times New Roman" pitchFamily="18" charset="0"/>
              </a:rPr>
              <a:t>成正比，记作：</a:t>
            </a:r>
            <a:r>
              <a:rPr kumimoji="1" lang="en-US" altLang="zh-CN" sz="2800" b="1">
                <a:solidFill>
                  <a:srgbClr val="003300"/>
                </a:solidFill>
                <a:latin typeface="Times New Roman" pitchFamily="18" charset="0"/>
              </a:rPr>
              <a:t>T(n)=</a:t>
            </a:r>
            <a:r>
              <a:rPr kumimoji="1" lang="en-US" altLang="zh-CN" sz="2800" b="1" i="1">
                <a:solidFill>
                  <a:srgbClr val="003300"/>
                </a:solidFill>
                <a:latin typeface="Times New Roman" pitchFamily="18" charset="0"/>
              </a:rPr>
              <a:t>O</a:t>
            </a:r>
            <a:r>
              <a:rPr kumimoji="1" lang="en-US" altLang="zh-CN" sz="2800" b="1">
                <a:solidFill>
                  <a:srgbClr val="003300"/>
                </a:solidFill>
                <a:latin typeface="Times New Roman" pitchFamily="18" charset="0"/>
              </a:rPr>
              <a:t>(n</a:t>
            </a:r>
            <a:r>
              <a:rPr kumimoji="1" lang="en-US" altLang="zh-CN" sz="2800" b="1" baseline="30000">
                <a:solidFill>
                  <a:srgbClr val="003300"/>
                </a:solidFill>
                <a:latin typeface="Times New Roman" pitchFamily="18" charset="0"/>
              </a:rPr>
              <a:t>2</a:t>
            </a:r>
            <a:r>
              <a:rPr kumimoji="1" lang="en-US" altLang="zh-CN" sz="2800" b="1">
                <a:solidFill>
                  <a:srgbClr val="003300"/>
                </a:solidFill>
                <a:latin typeface="Times New Roman" pitchFamily="18" charset="0"/>
              </a:rPr>
              <a:t>)</a:t>
            </a:r>
            <a:r>
              <a:rPr kumimoji="1" lang="en-US" altLang="zh-CN" sz="1400" b="1">
                <a:solidFill>
                  <a:srgbClr val="003300"/>
                </a:solidFill>
                <a:ea typeface="隶书" pitchFamily="49" charset="-122"/>
              </a:rPr>
              <a:t> </a:t>
            </a:r>
          </a:p>
        </p:txBody>
      </p:sp>
      <p:sp>
        <p:nvSpPr>
          <p:cNvPr id="182280" name="AutoShape 8"/>
          <p:cNvSpPr>
            <a:spLocks noChangeArrowheads="1"/>
          </p:cNvSpPr>
          <p:nvPr/>
        </p:nvSpPr>
        <p:spPr bwMode="auto">
          <a:xfrm>
            <a:off x="555625" y="4968875"/>
            <a:ext cx="2678113" cy="1271588"/>
          </a:xfrm>
          <a:prstGeom prst="cloudCallout">
            <a:avLst>
              <a:gd name="adj1" fmla="val 31685"/>
              <a:gd name="adj2" fmla="val -93569"/>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zh-CN" altLang="en-US" sz="2000">
                <a:solidFill>
                  <a:srgbClr val="6600CC"/>
                </a:solidFill>
              </a:rPr>
              <a:t>算法执行时间增长率，简称时间复杂度</a:t>
            </a:r>
          </a:p>
        </p:txBody>
      </p:sp>
      <p:sp>
        <p:nvSpPr>
          <p:cNvPr id="182281" name="AutoShape 9"/>
          <p:cNvSpPr>
            <a:spLocks noChangeArrowheads="1"/>
          </p:cNvSpPr>
          <p:nvPr/>
        </p:nvSpPr>
        <p:spPr bwMode="auto">
          <a:xfrm>
            <a:off x="3987800" y="5062538"/>
            <a:ext cx="2266950" cy="927100"/>
          </a:xfrm>
          <a:prstGeom prst="cloudCallout">
            <a:avLst>
              <a:gd name="adj1" fmla="val -63796"/>
              <a:gd name="adj2" fmla="val -119176"/>
            </a:avLst>
          </a:prstGeom>
          <a:solidFill>
            <a:srgbClr val="FFFF99"/>
          </a:solidFill>
          <a:ln w="9525">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Order</a:t>
            </a:r>
            <a:r>
              <a:rPr lang="zh-CN" altLang="en-US" sz="2000"/>
              <a:t>，表示数量级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 calcmode="lin" valueType="num">
                                      <p:cBhvr additive="base">
                                        <p:cTn id="7" dur="500" fill="hold"/>
                                        <p:tgtEl>
                                          <p:spTgt spid="182276"/>
                                        </p:tgtEl>
                                        <p:attrNameLst>
                                          <p:attrName>ppt_x</p:attrName>
                                        </p:attrNameLst>
                                      </p:cBhvr>
                                      <p:tavLst>
                                        <p:tav tm="0">
                                          <p:val>
                                            <p:strVal val="0-#ppt_w/2"/>
                                          </p:val>
                                        </p:tav>
                                        <p:tav tm="100000">
                                          <p:val>
                                            <p:strVal val="#ppt_x"/>
                                          </p:val>
                                        </p:tav>
                                      </p:tavLst>
                                    </p:anim>
                                    <p:anim calcmode="lin" valueType="num">
                                      <p:cBhvr additive="base">
                                        <p:cTn id="8" dur="500" fill="hold"/>
                                        <p:tgtEl>
                                          <p:spTgt spid="182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7"/>
                                        </p:tgtEl>
                                        <p:attrNameLst>
                                          <p:attrName>style.visibility</p:attrName>
                                        </p:attrNameLst>
                                      </p:cBhvr>
                                      <p:to>
                                        <p:strVal val="visible"/>
                                      </p:to>
                                    </p:set>
                                    <p:anim calcmode="lin" valueType="num">
                                      <p:cBhvr additive="base">
                                        <p:cTn id="13" dur="500" fill="hold"/>
                                        <p:tgtEl>
                                          <p:spTgt spid="182277"/>
                                        </p:tgtEl>
                                        <p:attrNameLst>
                                          <p:attrName>ppt_x</p:attrName>
                                        </p:attrNameLst>
                                      </p:cBhvr>
                                      <p:tavLst>
                                        <p:tav tm="0">
                                          <p:val>
                                            <p:strVal val="0-#ppt_w/2"/>
                                          </p:val>
                                        </p:tav>
                                        <p:tav tm="100000">
                                          <p:val>
                                            <p:strVal val="#ppt_x"/>
                                          </p:val>
                                        </p:tav>
                                      </p:tavLst>
                                    </p:anim>
                                    <p:anim calcmode="lin" valueType="num">
                                      <p:cBhvr additive="base">
                                        <p:cTn id="14"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82280"/>
                                        </p:tgtEl>
                                        <p:attrNameLst>
                                          <p:attrName>style.visibility</p:attrName>
                                        </p:attrNameLst>
                                      </p:cBhvr>
                                      <p:to>
                                        <p:strVal val="visible"/>
                                      </p:to>
                                    </p:set>
                                    <p:animEffect transition="in" filter="dissolve">
                                      <p:cBhvr>
                                        <p:cTn id="19" dur="1000"/>
                                        <p:tgtEl>
                                          <p:spTgt spid="1822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82281"/>
                                        </p:tgtEl>
                                        <p:attrNameLst>
                                          <p:attrName>style.visibility</p:attrName>
                                        </p:attrNameLst>
                                      </p:cBhvr>
                                      <p:to>
                                        <p:strVal val="visible"/>
                                      </p:to>
                                    </p:set>
                                    <p:animEffect transition="in" filter="dissolve">
                                      <p:cBhvr>
                                        <p:cTn id="24" dur="1000"/>
                                        <p:tgtEl>
                                          <p:spTgt spid="18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autoUpdateAnimBg="0"/>
      <p:bldP spid="182277" grpId="0" autoUpdateAnimBg="0"/>
      <p:bldP spid="182280" grpId="0" animBg="1"/>
      <p:bldP spid="18228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ChangeArrowheads="1"/>
          </p:cNvSpPr>
          <p:nvPr/>
        </p:nvSpPr>
        <p:spPr bwMode="auto">
          <a:xfrm>
            <a:off x="455613" y="1778000"/>
            <a:ext cx="785971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一般情况下，原操作重复执行的次数是问题规模（问题大小）</a:t>
            </a:r>
            <a:r>
              <a:rPr kumimoji="1" lang="en-US" altLang="zh-CN" sz="2800" i="1">
                <a:solidFill>
                  <a:srgbClr val="FF3300"/>
                </a:solidFill>
                <a:latin typeface="Times New Roman" pitchFamily="18" charset="0"/>
              </a:rPr>
              <a:t>n</a:t>
            </a:r>
            <a:r>
              <a:rPr kumimoji="1" lang="zh-CN" altLang="en-US" sz="2800">
                <a:solidFill>
                  <a:srgbClr val="000000"/>
                </a:solidFill>
                <a:latin typeface="Times New Roman" pitchFamily="18" charset="0"/>
              </a:rPr>
              <a:t>的某个函数</a:t>
            </a:r>
            <a:r>
              <a:rPr kumimoji="1" lang="en-US" altLang="zh-CN" sz="2800" i="1">
                <a:solidFill>
                  <a:srgbClr val="FF3300"/>
                </a:solidFill>
                <a:latin typeface="Times New Roman" pitchFamily="18" charset="0"/>
              </a:rPr>
              <a:t>f(n)</a:t>
            </a:r>
            <a:r>
              <a:rPr kumimoji="1" lang="zh-CN" altLang="en-US" sz="2800">
                <a:solidFill>
                  <a:srgbClr val="000000"/>
                </a:solidFill>
                <a:latin typeface="Times New Roman" pitchFamily="18" charset="0"/>
              </a:rPr>
              <a:t>。此例中</a:t>
            </a:r>
            <a:r>
              <a:rPr kumimoji="1" lang="en-US" altLang="zh-CN" sz="2800" i="1">
                <a:solidFill>
                  <a:srgbClr val="FF3300"/>
                </a:solidFill>
                <a:latin typeface="Times New Roman" pitchFamily="18" charset="0"/>
              </a:rPr>
              <a:t>f(n)=</a:t>
            </a:r>
            <a:r>
              <a:rPr kumimoji="1" lang="en-US" altLang="zh-CN" sz="2800" i="1" baseline="30000">
                <a:solidFill>
                  <a:srgbClr val="FF3300"/>
                </a:solidFill>
                <a:latin typeface="Times New Roman" pitchFamily="18" charset="0"/>
              </a:rPr>
              <a:t> </a:t>
            </a:r>
            <a:r>
              <a:rPr kumimoji="1" lang="en-US" altLang="zh-CN" sz="2800" i="1">
                <a:solidFill>
                  <a:srgbClr val="FF3300"/>
                </a:solidFill>
                <a:latin typeface="Times New Roman" pitchFamily="18" charset="0"/>
              </a:rPr>
              <a:t>n</a:t>
            </a:r>
            <a:r>
              <a:rPr kumimoji="1" lang="en-US" altLang="zh-CN" sz="2800" i="1" baseline="30000">
                <a:solidFill>
                  <a:srgbClr val="FF3300"/>
                </a:solidFill>
                <a:latin typeface="Times New Roman" pitchFamily="18" charset="0"/>
              </a:rPr>
              <a:t>2</a:t>
            </a:r>
            <a:r>
              <a:rPr kumimoji="1" lang="en-US" altLang="zh-CN" sz="2800" i="1" baseline="30000">
                <a:solidFill>
                  <a:srgbClr val="000000"/>
                </a:solidFill>
                <a:latin typeface="Times New Roman" pitchFamily="18" charset="0"/>
              </a:rPr>
              <a:t> </a:t>
            </a:r>
            <a:r>
              <a:rPr kumimoji="1" lang="zh-CN" altLang="en-US">
                <a:solidFill>
                  <a:srgbClr val="000000"/>
                </a:solidFill>
              </a:rPr>
              <a:t>，</a:t>
            </a:r>
            <a:r>
              <a:rPr kumimoji="1" lang="zh-CN" altLang="en-US" sz="2800">
                <a:solidFill>
                  <a:srgbClr val="000000"/>
                </a:solidFill>
                <a:latin typeface="Times New Roman" pitchFamily="18" charset="0"/>
              </a:rPr>
              <a:t>所以，算法的时间量度记作：</a:t>
            </a:r>
            <a:r>
              <a:rPr kumimoji="1" lang="en-US" altLang="zh-CN" sz="2800" i="1">
                <a:solidFill>
                  <a:srgbClr val="FF3300"/>
                </a:solidFill>
                <a:latin typeface="Times New Roman" pitchFamily="18" charset="0"/>
              </a:rPr>
              <a:t>T(n)=O(f(n)) </a:t>
            </a:r>
            <a:r>
              <a:rPr kumimoji="1" lang="zh-CN" altLang="en-US">
                <a:solidFill>
                  <a:srgbClr val="000000"/>
                </a:solidFill>
              </a:rPr>
              <a:t>。</a:t>
            </a:r>
          </a:p>
        </p:txBody>
      </p:sp>
      <p:sp>
        <p:nvSpPr>
          <p:cNvPr id="183301" name="Rectangle 5"/>
          <p:cNvSpPr>
            <a:spLocks noChangeArrowheads="1"/>
          </p:cNvSpPr>
          <p:nvPr/>
        </p:nvSpPr>
        <p:spPr bwMode="auto">
          <a:xfrm>
            <a:off x="592138" y="3492500"/>
            <a:ext cx="79168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上式表示</a:t>
            </a:r>
            <a:r>
              <a:rPr kumimoji="1" lang="zh-CN" altLang="en-US" sz="2800">
                <a:solidFill>
                  <a:srgbClr val="3366FF"/>
                </a:solidFill>
                <a:latin typeface="Times New Roman" pitchFamily="18" charset="0"/>
              </a:rPr>
              <a:t>随着问题规模</a:t>
            </a:r>
            <a:r>
              <a:rPr kumimoji="1" lang="en-US" altLang="zh-CN" sz="2800" i="1">
                <a:solidFill>
                  <a:srgbClr val="3366FF"/>
                </a:solidFill>
                <a:latin typeface="Times New Roman" pitchFamily="18" charset="0"/>
              </a:rPr>
              <a:t>n</a:t>
            </a:r>
            <a:r>
              <a:rPr kumimoji="1" lang="zh-CN" altLang="en-US" sz="2800">
                <a:solidFill>
                  <a:srgbClr val="3366FF"/>
                </a:solidFill>
                <a:latin typeface="Times New Roman" pitchFamily="18" charset="0"/>
              </a:rPr>
              <a:t>的增大，算法执行时间的增长率</a:t>
            </a:r>
            <a:r>
              <a:rPr kumimoji="1" lang="zh-CN" altLang="en-US" sz="2800">
                <a:solidFill>
                  <a:srgbClr val="000000"/>
                </a:solidFill>
                <a:latin typeface="Times New Roman" pitchFamily="18" charset="0"/>
              </a:rPr>
              <a:t>和</a:t>
            </a:r>
            <a:r>
              <a:rPr kumimoji="1" lang="en-US" altLang="zh-CN" sz="2800" i="1">
                <a:solidFill>
                  <a:srgbClr val="000000"/>
                </a:solidFill>
                <a:latin typeface="Times New Roman" pitchFamily="18" charset="0"/>
              </a:rPr>
              <a:t>f(n)</a:t>
            </a:r>
            <a:r>
              <a:rPr kumimoji="1" lang="zh-CN" altLang="en-US" sz="2800">
                <a:solidFill>
                  <a:srgbClr val="000000"/>
                </a:solidFill>
                <a:latin typeface="Times New Roman" pitchFamily="18" charset="0"/>
              </a:rPr>
              <a:t>的增长率相同，称作算法的</a:t>
            </a:r>
            <a:r>
              <a:rPr kumimoji="1" lang="zh-CN" altLang="en-US" sz="2800">
                <a:solidFill>
                  <a:srgbClr val="FF0000"/>
                </a:solidFill>
                <a:latin typeface="Times New Roman" pitchFamily="18" charset="0"/>
              </a:rPr>
              <a:t>渐近时间复杂度</a:t>
            </a: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(Asymptotic Time Complexity) </a:t>
            </a:r>
            <a:r>
              <a:rPr kumimoji="1" lang="zh-CN" altLang="en-US" sz="2800">
                <a:solidFill>
                  <a:srgbClr val="000000"/>
                </a:solidFill>
                <a:latin typeface="Times New Roman" pitchFamily="18" charset="0"/>
              </a:rPr>
              <a:t>，</a:t>
            </a:r>
          </a:p>
          <a:p>
            <a:pPr eaLnBrk="0" hangingPunct="0"/>
            <a:r>
              <a:rPr kumimoji="1" lang="zh-CN" altLang="en-US" sz="2800">
                <a:solidFill>
                  <a:srgbClr val="000000"/>
                </a:solidFill>
                <a:latin typeface="Times New Roman" pitchFamily="18" charset="0"/>
              </a:rPr>
              <a:t>简称</a:t>
            </a:r>
            <a:r>
              <a:rPr kumimoji="1" lang="zh-CN" altLang="en-US" sz="2800">
                <a:solidFill>
                  <a:srgbClr val="FF0000"/>
                </a:solidFill>
                <a:latin typeface="Times New Roman" pitchFamily="18" charset="0"/>
              </a:rPr>
              <a:t>时间复杂度 </a:t>
            </a:r>
            <a:r>
              <a:rPr kumimoji="1" lang="zh-CN" altLang="en-US">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1+#ppt_w/2"/>
                                          </p:val>
                                        </p:tav>
                                        <p:tav tm="100000">
                                          <p:val>
                                            <p:strVal val="#ppt_x"/>
                                          </p:val>
                                        </p:tav>
                                      </p:tavLst>
                                    </p:anim>
                                    <p:anim calcmode="lin" valueType="num">
                                      <p:cBhvr additive="base">
                                        <p:cTn id="8" dur="500" fill="hold"/>
                                        <p:tgtEl>
                                          <p:spTgt spid="183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301"/>
                                        </p:tgtEl>
                                        <p:attrNameLst>
                                          <p:attrName>style.visibility</p:attrName>
                                        </p:attrNameLst>
                                      </p:cBhvr>
                                      <p:to>
                                        <p:strVal val="visible"/>
                                      </p:to>
                                    </p:set>
                                    <p:anim calcmode="lin" valueType="num">
                                      <p:cBhvr additive="base">
                                        <p:cTn id="13" dur="500" fill="hold"/>
                                        <p:tgtEl>
                                          <p:spTgt spid="183301"/>
                                        </p:tgtEl>
                                        <p:attrNameLst>
                                          <p:attrName>ppt_x</p:attrName>
                                        </p:attrNameLst>
                                      </p:cBhvr>
                                      <p:tavLst>
                                        <p:tav tm="0">
                                          <p:val>
                                            <p:strVal val="#ppt_x"/>
                                          </p:val>
                                        </p:tav>
                                        <p:tav tm="100000">
                                          <p:val>
                                            <p:strVal val="#ppt_x"/>
                                          </p:val>
                                        </p:tav>
                                      </p:tavLst>
                                    </p:anim>
                                    <p:anim calcmode="lin" valueType="num">
                                      <p:cBhvr additive="base">
                                        <p:cTn id="14" dur="500" fill="hold"/>
                                        <p:tgtEl>
                                          <p:spTgt spid="183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utoUpdateAnimBg="0"/>
      <p:bldP spid="18330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46100" y="1408113"/>
            <a:ext cx="78676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000080"/>
                </a:solidFill>
                <a:latin typeface="Times New Roman" pitchFamily="18" charset="0"/>
              </a:rPr>
              <a:t>        </a:t>
            </a:r>
            <a:r>
              <a:rPr kumimoji="1" lang="zh-CN" altLang="en-US" sz="2800">
                <a:solidFill>
                  <a:srgbClr val="000000"/>
                </a:solidFill>
                <a:latin typeface="Times New Roman" pitchFamily="18" charset="0"/>
              </a:rPr>
              <a:t>时间复杂度为</a:t>
            </a:r>
            <a:r>
              <a:rPr kumimoji="1" lang="en-US" altLang="zh-CN" sz="2800" b="1" i="1">
                <a:solidFill>
                  <a:srgbClr val="FF3300"/>
                </a:solidFill>
                <a:latin typeface="Times New Roman" pitchFamily="18" charset="0"/>
              </a:rPr>
              <a:t>O</a:t>
            </a: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 </a:t>
            </a:r>
            <a:r>
              <a:rPr kumimoji="1" lang="en-US" altLang="zh-CN" sz="2800" b="1" i="1">
                <a:solidFill>
                  <a:srgbClr val="FF3300"/>
                </a:solidFill>
                <a:latin typeface="Times New Roman" pitchFamily="18" charset="0"/>
              </a:rPr>
              <a:t>O</a:t>
            </a:r>
            <a:r>
              <a:rPr kumimoji="1" lang="en-US" altLang="zh-CN" sz="2800" b="1">
                <a:solidFill>
                  <a:srgbClr val="FF3300"/>
                </a:solidFill>
                <a:latin typeface="Times New Roman" pitchFamily="18" charset="0"/>
              </a:rPr>
              <a:t>(n) </a:t>
            </a:r>
            <a:r>
              <a:rPr kumimoji="1" lang="zh-CN" altLang="en-US" sz="2800" b="1">
                <a:solidFill>
                  <a:srgbClr val="FF3300"/>
                </a:solidFill>
                <a:latin typeface="Times New Roman" pitchFamily="18" charset="0"/>
              </a:rPr>
              <a:t>、</a:t>
            </a:r>
            <a:r>
              <a:rPr kumimoji="1" lang="en-US" altLang="zh-CN" sz="2800" b="1" i="1">
                <a:solidFill>
                  <a:srgbClr val="FF3300"/>
                </a:solidFill>
                <a:latin typeface="Times New Roman" pitchFamily="18" charset="0"/>
              </a:rPr>
              <a:t>O</a:t>
            </a:r>
            <a:r>
              <a:rPr kumimoji="1" lang="en-US" altLang="zh-CN" sz="2800" b="1">
                <a:solidFill>
                  <a:srgbClr val="FF3300"/>
                </a:solidFill>
                <a:latin typeface="Times New Roman" pitchFamily="18" charset="0"/>
              </a:rPr>
              <a:t>(n</a:t>
            </a:r>
            <a:r>
              <a:rPr kumimoji="1" lang="en-US" altLang="zh-CN" sz="2800" b="1" baseline="30000">
                <a:solidFill>
                  <a:srgbClr val="FF3300"/>
                </a:solidFill>
                <a:latin typeface="Times New Roman" pitchFamily="18" charset="0"/>
              </a:rPr>
              <a:t>2</a:t>
            </a:r>
            <a:r>
              <a:rPr kumimoji="1" lang="en-US" altLang="zh-CN" sz="2800" b="1">
                <a:solidFill>
                  <a:srgbClr val="FF3300"/>
                </a:solidFill>
                <a:latin typeface="Times New Roman" pitchFamily="18" charset="0"/>
              </a:rPr>
              <a:t>)</a:t>
            </a:r>
            <a:r>
              <a:rPr kumimoji="1" lang="zh-CN" altLang="en-US" sz="2800">
                <a:solidFill>
                  <a:srgbClr val="000000"/>
                </a:solidFill>
                <a:latin typeface="Times New Roman" pitchFamily="18" charset="0"/>
              </a:rPr>
              <a:t>分别称为</a:t>
            </a:r>
            <a:r>
              <a:rPr kumimoji="1" lang="zh-CN" altLang="en-US" sz="2800" b="1">
                <a:solidFill>
                  <a:srgbClr val="FF3300"/>
                </a:solidFill>
                <a:latin typeface="Times New Roman" pitchFamily="18" charset="0"/>
              </a:rPr>
              <a:t>常量阶、线性阶、平方阶</a:t>
            </a:r>
            <a:r>
              <a:rPr kumimoji="1" lang="zh-CN" altLang="en-US">
                <a:solidFill>
                  <a:srgbClr val="000000"/>
                </a:solidFill>
              </a:rPr>
              <a:t>。</a:t>
            </a:r>
          </a:p>
        </p:txBody>
      </p:sp>
      <p:sp>
        <p:nvSpPr>
          <p:cNvPr id="173104" name="Rectangle 48"/>
          <p:cNvSpPr>
            <a:spLocks noChangeArrowheads="1"/>
          </p:cNvSpPr>
          <p:nvPr/>
        </p:nvSpPr>
        <p:spPr bwMode="auto">
          <a:xfrm>
            <a:off x="449263" y="2562225"/>
            <a:ext cx="84661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pPr>
            <a:r>
              <a:rPr kumimoji="1" lang="en-US" altLang="zh-CN" sz="1400" b="1">
                <a:solidFill>
                  <a:srgbClr val="000000"/>
                </a:solidFill>
                <a:latin typeface="Times New Roman" pitchFamily="18" charset="0"/>
              </a:rPr>
              <a:t>               </a:t>
            </a:r>
            <a:r>
              <a:rPr kumimoji="1" lang="zh-CN" altLang="en-US" sz="2800">
                <a:solidFill>
                  <a:srgbClr val="000000"/>
                </a:solidFill>
                <a:latin typeface="Times New Roman" pitchFamily="18" charset="0"/>
              </a:rPr>
              <a:t>算法的时间复杂度还可能出现的数量级有：</a:t>
            </a:r>
            <a:r>
              <a:rPr kumimoji="1" lang="zh-CN" altLang="en-US" sz="2800">
                <a:solidFill>
                  <a:srgbClr val="FF0000"/>
                </a:solidFill>
                <a:latin typeface="Times New Roman" pitchFamily="18" charset="0"/>
              </a:rPr>
              <a:t>立方阶</a:t>
            </a:r>
            <a:r>
              <a:rPr kumimoji="1" lang="en-US" altLang="zh-CN" sz="2800" i="1">
                <a:solidFill>
                  <a:srgbClr val="000000"/>
                </a:solidFill>
                <a:latin typeface="Times New Roman" pitchFamily="18" charset="0"/>
              </a:rPr>
              <a:t>O</a:t>
            </a:r>
            <a:r>
              <a:rPr kumimoji="1" lang="en-US" altLang="zh-CN" sz="2800">
                <a:solidFill>
                  <a:srgbClr val="000000"/>
                </a:solidFill>
                <a:latin typeface="Times New Roman" pitchFamily="18" charset="0"/>
              </a:rPr>
              <a:t>(n</a:t>
            </a:r>
            <a:r>
              <a:rPr kumimoji="1" lang="en-US" altLang="zh-CN" sz="2800" baseline="30000">
                <a:solidFill>
                  <a:srgbClr val="000000"/>
                </a:solidFill>
                <a:latin typeface="Times New Roman" pitchFamily="18" charset="0"/>
              </a:rPr>
              <a:t>3</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a:t>
            </a:r>
            <a:r>
              <a:rPr kumimoji="1" lang="zh-CN" altLang="en-US" sz="2800">
                <a:solidFill>
                  <a:srgbClr val="FF0000"/>
                </a:solidFill>
                <a:latin typeface="Times New Roman" pitchFamily="18" charset="0"/>
              </a:rPr>
              <a:t>对数阶</a:t>
            </a:r>
            <a:r>
              <a:rPr kumimoji="1" lang="en-US" altLang="zh-CN" sz="2800" i="1">
                <a:solidFill>
                  <a:srgbClr val="000000"/>
                </a:solidFill>
                <a:latin typeface="Times New Roman" pitchFamily="18" charset="0"/>
              </a:rPr>
              <a:t>O</a:t>
            </a:r>
            <a:r>
              <a:rPr kumimoji="1" lang="en-US" altLang="zh-CN" sz="2800">
                <a:solidFill>
                  <a:srgbClr val="000000"/>
                </a:solidFill>
                <a:latin typeface="Times New Roman" pitchFamily="18" charset="0"/>
              </a:rPr>
              <a:t>(log</a:t>
            </a:r>
            <a:r>
              <a:rPr kumimoji="1" lang="en-US" altLang="zh-CN" sz="2800" baseline="-30000">
                <a:solidFill>
                  <a:srgbClr val="000000"/>
                </a:solidFill>
                <a:latin typeface="Times New Roman" pitchFamily="18" charset="0"/>
              </a:rPr>
              <a:t>2</a:t>
            </a:r>
            <a:r>
              <a:rPr kumimoji="1" lang="en-US" altLang="zh-CN" sz="2800">
                <a:solidFill>
                  <a:srgbClr val="000000"/>
                </a:solidFill>
                <a:latin typeface="Times New Roman" pitchFamily="18" charset="0"/>
              </a:rPr>
              <a:t> n)</a:t>
            </a:r>
            <a:r>
              <a:rPr kumimoji="1" lang="zh-CN" altLang="en-US" sz="2800">
                <a:solidFill>
                  <a:srgbClr val="000000"/>
                </a:solidFill>
                <a:latin typeface="Times New Roman" pitchFamily="18" charset="0"/>
              </a:rPr>
              <a:t>、</a:t>
            </a:r>
            <a:r>
              <a:rPr kumimoji="1" lang="zh-CN" altLang="en-US" sz="2800">
                <a:solidFill>
                  <a:srgbClr val="FF0000"/>
                </a:solidFill>
                <a:latin typeface="Times New Roman" pitchFamily="18" charset="0"/>
              </a:rPr>
              <a:t>指数阶</a:t>
            </a:r>
            <a:r>
              <a:rPr kumimoji="1" lang="en-US" altLang="zh-CN" sz="2800" i="1">
                <a:solidFill>
                  <a:srgbClr val="000000"/>
                </a:solidFill>
                <a:latin typeface="Times New Roman" pitchFamily="18" charset="0"/>
              </a:rPr>
              <a:t>O</a:t>
            </a:r>
            <a:r>
              <a:rPr kumimoji="1" lang="en-US" altLang="zh-CN" sz="2800">
                <a:solidFill>
                  <a:srgbClr val="000000"/>
                </a:solidFill>
                <a:latin typeface="Times New Roman" pitchFamily="18" charset="0"/>
              </a:rPr>
              <a:t>(2</a:t>
            </a:r>
            <a:r>
              <a:rPr kumimoji="1" lang="en-US" altLang="zh-CN" sz="2800" baseline="30000">
                <a:solidFill>
                  <a:srgbClr val="000000"/>
                </a:solidFill>
                <a:latin typeface="Times New Roman" pitchFamily="18" charset="0"/>
              </a:rPr>
              <a:t>n</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等等。其中：</a:t>
            </a:r>
          </a:p>
          <a:p>
            <a:pPr eaLnBrk="0" hangingPunct="0">
              <a:lnSpc>
                <a:spcPct val="140000"/>
              </a:lnSpc>
            </a:pP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(1)</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(log</a:t>
            </a:r>
            <a:r>
              <a:rPr kumimoji="1" lang="en-US" altLang="zh-CN" sz="2800" baseline="-30000">
                <a:solidFill>
                  <a:srgbClr val="FF0000"/>
                </a:solidFill>
                <a:latin typeface="Times New Roman" pitchFamily="18" charset="0"/>
              </a:rPr>
              <a:t>2</a:t>
            </a:r>
            <a:r>
              <a:rPr kumimoji="1" lang="en-US" altLang="zh-CN" sz="2800">
                <a:solidFill>
                  <a:srgbClr val="FF0000"/>
                </a:solidFill>
                <a:latin typeface="Times New Roman" pitchFamily="18" charset="0"/>
              </a:rPr>
              <a:t>n)</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(n)</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(nlogn)</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(n</a:t>
            </a:r>
            <a:r>
              <a:rPr kumimoji="1" lang="en-US" altLang="zh-CN" sz="2800" baseline="30000">
                <a:solidFill>
                  <a:srgbClr val="FF0000"/>
                </a:solidFill>
                <a:latin typeface="Times New Roman" pitchFamily="18" charset="0"/>
              </a:rPr>
              <a:t>2</a:t>
            </a:r>
            <a:r>
              <a:rPr kumimoji="1" lang="en-US" altLang="zh-CN" sz="2800">
                <a:solidFill>
                  <a:srgbClr val="FF0000"/>
                </a:solidFill>
                <a:latin typeface="Times New Roman" pitchFamily="18" charset="0"/>
              </a:rPr>
              <a:t>)</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(n</a:t>
            </a:r>
            <a:r>
              <a:rPr kumimoji="1" lang="en-US" altLang="zh-CN" sz="2800" baseline="30000">
                <a:solidFill>
                  <a:srgbClr val="FF0000"/>
                </a:solidFill>
                <a:latin typeface="Times New Roman" pitchFamily="18" charset="0"/>
              </a:rPr>
              <a:t>3</a:t>
            </a:r>
            <a:r>
              <a:rPr kumimoji="1" lang="en-US" altLang="zh-CN" sz="2800">
                <a:solidFill>
                  <a:srgbClr val="FF0000"/>
                </a:solidFill>
                <a:latin typeface="Times New Roman" pitchFamily="18" charset="0"/>
              </a:rPr>
              <a:t>)</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(2</a:t>
            </a:r>
            <a:r>
              <a:rPr kumimoji="1" lang="en-US" altLang="zh-CN" sz="2800" baseline="30000">
                <a:solidFill>
                  <a:srgbClr val="FF0000"/>
                </a:solidFill>
                <a:latin typeface="Times New Roman" pitchFamily="18" charset="0"/>
              </a:rPr>
              <a:t>n</a:t>
            </a:r>
            <a:r>
              <a:rPr kumimoji="1" lang="en-US" altLang="zh-CN" sz="2800">
                <a:solidFill>
                  <a:srgbClr val="FF0000"/>
                </a:solidFill>
                <a:latin typeface="Times New Roman" pitchFamily="18" charset="0"/>
              </a:rPr>
              <a:t>)</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(n!)</a:t>
            </a:r>
            <a:r>
              <a:rPr kumimoji="1" lang="zh-CN" altLang="en-US" sz="2800">
                <a:solidFill>
                  <a:srgbClr val="000000"/>
                </a:solidFill>
                <a:latin typeface="Times New Roman" pitchFamily="18" charset="0"/>
              </a:rPr>
              <a:t>优于</a:t>
            </a:r>
            <a:r>
              <a:rPr kumimoji="1" lang="en-US" altLang="zh-CN" sz="2800" i="1">
                <a:solidFill>
                  <a:srgbClr val="FF0000"/>
                </a:solidFill>
                <a:latin typeface="Times New Roman" pitchFamily="18" charset="0"/>
              </a:rPr>
              <a:t>O</a:t>
            </a:r>
            <a:r>
              <a:rPr kumimoji="1" lang="en-US" altLang="zh-CN" sz="2800">
                <a:solidFill>
                  <a:srgbClr val="FF0000"/>
                </a:solidFill>
                <a:latin typeface="Times New Roman" pitchFamily="18" charset="0"/>
              </a:rPr>
              <a:t>(n</a:t>
            </a:r>
            <a:r>
              <a:rPr kumimoji="1" lang="en-US" altLang="zh-CN" sz="2800" baseline="30000">
                <a:solidFill>
                  <a:srgbClr val="FF0000"/>
                </a:solidFill>
                <a:latin typeface="Times New Roman" pitchFamily="18" charset="0"/>
              </a:rPr>
              <a:t>n</a:t>
            </a:r>
            <a:r>
              <a:rPr kumimoji="1" lang="en-US" altLang="zh-CN" sz="2800">
                <a:solidFill>
                  <a:srgbClr val="FF0000"/>
                </a:solidFill>
                <a:latin typeface="Times New Roman" pitchFamily="18" charset="0"/>
              </a:rPr>
              <a:t>) </a:t>
            </a:r>
            <a:r>
              <a:rPr kumimoji="1" lang="zh-CN" altLang="en-US">
                <a:solidFill>
                  <a:srgbClr val="000000"/>
                </a:solidFill>
              </a:rPr>
              <a:t>。</a:t>
            </a:r>
          </a:p>
        </p:txBody>
      </p:sp>
      <p:sp>
        <p:nvSpPr>
          <p:cNvPr id="173105" name="Rectangle 49"/>
          <p:cNvSpPr>
            <a:spLocks noChangeArrowheads="1"/>
          </p:cNvSpPr>
          <p:nvPr/>
        </p:nvSpPr>
        <p:spPr bwMode="auto">
          <a:xfrm>
            <a:off x="249238" y="-85725"/>
            <a:ext cx="822960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TW" sz="3200" b="1">
                <a:solidFill>
                  <a:schemeClr val="bg1"/>
                </a:solidFill>
                <a:latin typeface="Verdana" pitchFamily="34" charset="0"/>
                <a:ea typeface="PMingLiU" pitchFamily="18" charset="-120"/>
              </a:rPr>
              <a:t>Asymptotic Notation </a:t>
            </a:r>
            <a:r>
              <a:rPr lang="en-US" altLang="zh-CN" sz="3200" b="1">
                <a:solidFill>
                  <a:schemeClr val="bg1"/>
                </a:solidFill>
                <a:latin typeface="Verdana" pitchFamily="34" charset="0"/>
              </a:rPr>
              <a:t/>
            </a:r>
            <a:br>
              <a:rPr lang="en-US" altLang="zh-CN" sz="3200" b="1">
                <a:solidFill>
                  <a:schemeClr val="bg1"/>
                </a:solidFill>
                <a:latin typeface="Verdana" pitchFamily="34" charset="0"/>
              </a:rPr>
            </a:br>
            <a:r>
              <a:rPr lang="en-US" altLang="zh-TW" sz="3200" b="1">
                <a:solidFill>
                  <a:schemeClr val="bg1"/>
                </a:solidFill>
                <a:latin typeface="Verdana" pitchFamily="34" charset="0"/>
                <a:ea typeface="PMingLiU" pitchFamily="18" charset="-120"/>
              </a:rPr>
              <a:t>(</a:t>
            </a:r>
            <a:r>
              <a:rPr lang="zh-CN" altLang="en-US" sz="3200" b="1">
                <a:solidFill>
                  <a:schemeClr val="bg1"/>
                </a:solidFill>
                <a:latin typeface="Verdana" pitchFamily="34" charset="0"/>
              </a:rPr>
              <a:t>渐近表示法 </a:t>
            </a:r>
            <a:r>
              <a:rPr lang="en-US" altLang="zh-CN" sz="3200" b="1">
                <a:solidFill>
                  <a:schemeClr val="bg1"/>
                </a:solidFill>
                <a:latin typeface="Verdana" pitchFamily="34" charset="0"/>
              </a:rPr>
              <a:t>,Big-</a:t>
            </a:r>
            <a:r>
              <a:rPr lang="en-US" altLang="zh-TW" sz="3200" b="1">
                <a:solidFill>
                  <a:schemeClr val="bg1"/>
                </a:solidFill>
                <a:latin typeface="Verdana" pitchFamily="34" charset="0"/>
                <a:ea typeface="PMingLiU" pitchFamily="18" charset="-120"/>
              </a:rPr>
              <a:t>O)</a:t>
            </a:r>
            <a:endParaRPr lang="en-US" altLang="zh-CN" sz="3200" b="1">
              <a:solidFill>
                <a:schemeClr val="bg1"/>
              </a:solidFill>
              <a:latin typeface="Verdana" pitchFamily="34"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500" fill="hold"/>
                                        <p:tgtEl>
                                          <p:spTgt spid="173058"/>
                                        </p:tgtEl>
                                        <p:attrNameLst>
                                          <p:attrName>ppt_w</p:attrName>
                                        </p:attrNameLst>
                                      </p:cBhvr>
                                      <p:tavLst>
                                        <p:tav tm="0">
                                          <p:val>
                                            <p:fltVal val="0"/>
                                          </p:val>
                                        </p:tav>
                                        <p:tav tm="100000">
                                          <p:val>
                                            <p:strVal val="#ppt_w"/>
                                          </p:val>
                                        </p:tav>
                                      </p:tavLst>
                                    </p:anim>
                                    <p:anim calcmode="lin" valueType="num">
                                      <p:cBhvr>
                                        <p:cTn id="8" dur="500" fill="hold"/>
                                        <p:tgtEl>
                                          <p:spTgt spid="173058"/>
                                        </p:tgtEl>
                                        <p:attrNameLst>
                                          <p:attrName>ppt_h</p:attrName>
                                        </p:attrNameLst>
                                      </p:cBhvr>
                                      <p:tavLst>
                                        <p:tav tm="0">
                                          <p:val>
                                            <p:fltVal val="0"/>
                                          </p:val>
                                        </p:tav>
                                        <p:tav tm="100000">
                                          <p:val>
                                            <p:strVal val="#ppt_h"/>
                                          </p:val>
                                        </p:tav>
                                      </p:tavLst>
                                    </p:anim>
                                    <p:anim calcmode="lin" valueType="num">
                                      <p:cBhvr>
                                        <p:cTn id="9" dur="500" fill="hold"/>
                                        <p:tgtEl>
                                          <p:spTgt spid="173058"/>
                                        </p:tgtEl>
                                        <p:attrNameLst>
                                          <p:attrName>ppt_x</p:attrName>
                                        </p:attrNameLst>
                                      </p:cBhvr>
                                      <p:tavLst>
                                        <p:tav tm="0">
                                          <p:val>
                                            <p:fltVal val="0.5"/>
                                          </p:val>
                                        </p:tav>
                                        <p:tav tm="100000">
                                          <p:val>
                                            <p:strVal val="#ppt_x"/>
                                          </p:val>
                                        </p:tav>
                                      </p:tavLst>
                                    </p:anim>
                                    <p:anim calcmode="lin" valueType="num">
                                      <p:cBhvr>
                                        <p:cTn id="10" dur="500" fill="hold"/>
                                        <p:tgtEl>
                                          <p:spTgt spid="173058"/>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73104"/>
                                        </p:tgtEl>
                                        <p:attrNameLst>
                                          <p:attrName>style.visibility</p:attrName>
                                        </p:attrNameLst>
                                      </p:cBhvr>
                                      <p:to>
                                        <p:strVal val="visible"/>
                                      </p:to>
                                    </p:set>
                                    <p:anim calcmode="lin" valueType="num">
                                      <p:cBhvr additive="base">
                                        <p:cTn id="15" dur="500" fill="hold"/>
                                        <p:tgtEl>
                                          <p:spTgt spid="173104"/>
                                        </p:tgtEl>
                                        <p:attrNameLst>
                                          <p:attrName>ppt_x</p:attrName>
                                        </p:attrNameLst>
                                      </p:cBhvr>
                                      <p:tavLst>
                                        <p:tav tm="0">
                                          <p:val>
                                            <p:strVal val="0-#ppt_w/2"/>
                                          </p:val>
                                        </p:tav>
                                        <p:tav tm="100000">
                                          <p:val>
                                            <p:strVal val="#ppt_x"/>
                                          </p:val>
                                        </p:tav>
                                      </p:tavLst>
                                    </p:anim>
                                    <p:anim calcmode="lin" valueType="num">
                                      <p:cBhvr additive="base">
                                        <p:cTn id="16" dur="500" fill="hold"/>
                                        <p:tgtEl>
                                          <p:spTgt spid="173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10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a:effectLst>
                  <a:outerShdw blurRad="38100" dist="38100" dir="2700000" algn="tl">
                    <a:srgbClr val="C0C0C0"/>
                  </a:outerShdw>
                </a:effectLst>
                <a:ea typeface="宋体" pitchFamily="2" charset="-122"/>
              </a:rPr>
              <a:t>Example of Big-O  derivation</a:t>
            </a:r>
          </a:p>
        </p:txBody>
      </p:sp>
      <p:sp>
        <p:nvSpPr>
          <p:cNvPr id="246787" name="Rectangle 3"/>
          <p:cNvSpPr>
            <a:spLocks noGrp="1" noChangeArrowheads="1"/>
          </p:cNvSpPr>
          <p:nvPr>
            <p:ph type="body" idx="1"/>
          </p:nvPr>
        </p:nvSpPr>
        <p:spPr>
          <a:xfrm>
            <a:off x="179388" y="1700213"/>
            <a:ext cx="8686800" cy="3886200"/>
          </a:xfrm>
        </p:spPr>
        <p:txBody>
          <a:bodyPr/>
          <a:lstStyle/>
          <a:p>
            <a:r>
              <a:rPr lang="en-US" altLang="zh-TW" b="0">
                <a:solidFill>
                  <a:srgbClr val="000000"/>
                </a:solidFill>
                <a:latin typeface="Times New Roman" pitchFamily="18" charset="0"/>
                <a:ea typeface="PMingLiU" pitchFamily="18" charset="-120"/>
              </a:rPr>
              <a:t>3n+2=O(n)	/* 3n+2</a:t>
            </a:r>
            <a:r>
              <a:rPr lang="en-US" altLang="zh-TW" b="0">
                <a:solidFill>
                  <a:srgbClr val="000000"/>
                </a:solidFill>
                <a:latin typeface="Times New Roman" pitchFamily="18" charset="0"/>
                <a:ea typeface="PMingLiU" pitchFamily="18" charset="-120"/>
                <a:sym typeface="Symbol" pitchFamily="18" charset="2"/>
              </a:rPr>
              <a:t>4n for n2 */</a:t>
            </a:r>
          </a:p>
          <a:p>
            <a:r>
              <a:rPr lang="en-US" altLang="zh-TW" b="0">
                <a:solidFill>
                  <a:srgbClr val="000000"/>
                </a:solidFill>
                <a:latin typeface="Times New Roman" pitchFamily="18" charset="0"/>
                <a:ea typeface="PMingLiU" pitchFamily="18" charset="-120"/>
                <a:sym typeface="Symbol" pitchFamily="18" charset="2"/>
              </a:rPr>
              <a:t>3n+3=O(n)	/* 3n+34n for n3 */</a:t>
            </a:r>
          </a:p>
          <a:p>
            <a:r>
              <a:rPr lang="en-US" altLang="zh-TW" b="0">
                <a:solidFill>
                  <a:srgbClr val="000000"/>
                </a:solidFill>
                <a:latin typeface="Times New Roman" pitchFamily="18" charset="0"/>
                <a:ea typeface="PMingLiU" pitchFamily="18" charset="-120"/>
                <a:sym typeface="Symbol" pitchFamily="18" charset="2"/>
              </a:rPr>
              <a:t>100n+6=O(n)	/* 100n+6101n for n10 */</a:t>
            </a:r>
          </a:p>
          <a:p>
            <a:r>
              <a:rPr lang="en-US" altLang="zh-TW" b="0">
                <a:solidFill>
                  <a:srgbClr val="000000"/>
                </a:solidFill>
                <a:latin typeface="Times New Roman" pitchFamily="18" charset="0"/>
                <a:ea typeface="PMingLiU" pitchFamily="18" charset="-120"/>
                <a:sym typeface="Symbol" pitchFamily="18" charset="2"/>
              </a:rPr>
              <a:t>10n</a:t>
            </a:r>
            <a:r>
              <a:rPr lang="en-US" altLang="zh-TW" b="0" baseline="30000">
                <a:solidFill>
                  <a:srgbClr val="000000"/>
                </a:solidFill>
                <a:latin typeface="Times New Roman" pitchFamily="18" charset="0"/>
                <a:ea typeface="PMingLiU" pitchFamily="18" charset="-120"/>
                <a:sym typeface="Symbol" pitchFamily="18" charset="2"/>
              </a:rPr>
              <a:t>2</a:t>
            </a:r>
            <a:r>
              <a:rPr lang="en-US" altLang="zh-TW" b="0">
                <a:solidFill>
                  <a:srgbClr val="000000"/>
                </a:solidFill>
                <a:latin typeface="Times New Roman" pitchFamily="18" charset="0"/>
                <a:ea typeface="PMingLiU" pitchFamily="18" charset="-120"/>
                <a:sym typeface="Symbol" pitchFamily="18" charset="2"/>
              </a:rPr>
              <a:t>+4n+2=O(n</a:t>
            </a:r>
            <a:r>
              <a:rPr lang="en-US" altLang="zh-TW" b="0" baseline="30000">
                <a:solidFill>
                  <a:srgbClr val="000000"/>
                </a:solidFill>
                <a:latin typeface="Times New Roman" pitchFamily="18" charset="0"/>
                <a:ea typeface="PMingLiU" pitchFamily="18" charset="-120"/>
                <a:sym typeface="Symbol" pitchFamily="18" charset="2"/>
              </a:rPr>
              <a:t>2</a:t>
            </a:r>
            <a:r>
              <a:rPr lang="en-US" altLang="zh-TW" b="0">
                <a:solidFill>
                  <a:srgbClr val="000000"/>
                </a:solidFill>
                <a:latin typeface="Times New Roman" pitchFamily="18" charset="0"/>
                <a:ea typeface="PMingLiU" pitchFamily="18" charset="-120"/>
                <a:sym typeface="Symbol" pitchFamily="18" charset="2"/>
              </a:rPr>
              <a:t>) /* 10n</a:t>
            </a:r>
            <a:r>
              <a:rPr lang="en-US" altLang="zh-TW" b="0" baseline="30000">
                <a:solidFill>
                  <a:srgbClr val="000000"/>
                </a:solidFill>
                <a:latin typeface="Times New Roman" pitchFamily="18" charset="0"/>
                <a:ea typeface="PMingLiU" pitchFamily="18" charset="-120"/>
                <a:sym typeface="Symbol" pitchFamily="18" charset="2"/>
              </a:rPr>
              <a:t>2</a:t>
            </a:r>
            <a:r>
              <a:rPr lang="en-US" altLang="zh-TW" b="0">
                <a:solidFill>
                  <a:srgbClr val="000000"/>
                </a:solidFill>
                <a:latin typeface="Times New Roman" pitchFamily="18" charset="0"/>
                <a:ea typeface="PMingLiU" pitchFamily="18" charset="-120"/>
                <a:sym typeface="Symbol" pitchFamily="18" charset="2"/>
              </a:rPr>
              <a:t>+4n+211n</a:t>
            </a:r>
            <a:r>
              <a:rPr lang="en-US" altLang="zh-TW" b="0" baseline="30000">
                <a:solidFill>
                  <a:srgbClr val="000000"/>
                </a:solidFill>
                <a:latin typeface="Times New Roman" pitchFamily="18" charset="0"/>
                <a:ea typeface="PMingLiU" pitchFamily="18" charset="-120"/>
                <a:sym typeface="Symbol" pitchFamily="18" charset="2"/>
              </a:rPr>
              <a:t>2</a:t>
            </a:r>
            <a:r>
              <a:rPr lang="en-US" altLang="zh-TW" b="0">
                <a:solidFill>
                  <a:srgbClr val="000000"/>
                </a:solidFill>
                <a:latin typeface="Times New Roman" pitchFamily="18" charset="0"/>
                <a:ea typeface="PMingLiU" pitchFamily="18" charset="-120"/>
                <a:sym typeface="Symbol" pitchFamily="18" charset="2"/>
              </a:rPr>
              <a:t> for n5 */</a:t>
            </a:r>
          </a:p>
          <a:p>
            <a:r>
              <a:rPr lang="en-US" altLang="zh-TW" b="0">
                <a:solidFill>
                  <a:srgbClr val="000000"/>
                </a:solidFill>
                <a:latin typeface="Times New Roman" pitchFamily="18" charset="0"/>
                <a:ea typeface="PMingLiU" pitchFamily="18" charset="-120"/>
                <a:sym typeface="Symbol" pitchFamily="18" charset="2"/>
              </a:rPr>
              <a:t>6*2</a:t>
            </a:r>
            <a:r>
              <a:rPr lang="en-US" altLang="zh-TW" b="0" baseline="30000">
                <a:solidFill>
                  <a:srgbClr val="000000"/>
                </a:solidFill>
                <a:latin typeface="Times New Roman" pitchFamily="18" charset="0"/>
                <a:ea typeface="PMingLiU" pitchFamily="18" charset="-120"/>
                <a:sym typeface="Symbol" pitchFamily="18" charset="2"/>
              </a:rPr>
              <a:t>n</a:t>
            </a:r>
            <a:r>
              <a:rPr lang="en-US" altLang="zh-TW" b="0">
                <a:solidFill>
                  <a:srgbClr val="000000"/>
                </a:solidFill>
                <a:latin typeface="Times New Roman" pitchFamily="18" charset="0"/>
                <a:ea typeface="PMingLiU" pitchFamily="18" charset="-120"/>
                <a:sym typeface="Symbol" pitchFamily="18" charset="2"/>
              </a:rPr>
              <a:t>+n</a:t>
            </a:r>
            <a:r>
              <a:rPr lang="en-US" altLang="zh-TW" b="0" baseline="30000">
                <a:solidFill>
                  <a:srgbClr val="000000"/>
                </a:solidFill>
                <a:latin typeface="Times New Roman" pitchFamily="18" charset="0"/>
                <a:ea typeface="PMingLiU" pitchFamily="18" charset="-120"/>
                <a:sym typeface="Symbol" pitchFamily="18" charset="2"/>
              </a:rPr>
              <a:t>2</a:t>
            </a:r>
            <a:r>
              <a:rPr lang="en-US" altLang="zh-TW" b="0">
                <a:solidFill>
                  <a:srgbClr val="000000"/>
                </a:solidFill>
                <a:latin typeface="Times New Roman" pitchFamily="18" charset="0"/>
                <a:ea typeface="PMingLiU" pitchFamily="18" charset="-120"/>
                <a:sym typeface="Symbol" pitchFamily="18" charset="2"/>
              </a:rPr>
              <a:t>=O(2</a:t>
            </a:r>
            <a:r>
              <a:rPr lang="en-US" altLang="zh-TW" b="0" baseline="30000">
                <a:solidFill>
                  <a:srgbClr val="000000"/>
                </a:solidFill>
                <a:latin typeface="Times New Roman" pitchFamily="18" charset="0"/>
                <a:ea typeface="PMingLiU" pitchFamily="18" charset="-120"/>
                <a:sym typeface="Symbol" pitchFamily="18" charset="2"/>
              </a:rPr>
              <a:t>n</a:t>
            </a:r>
            <a:r>
              <a:rPr lang="en-US" altLang="zh-TW" b="0">
                <a:solidFill>
                  <a:srgbClr val="000000"/>
                </a:solidFill>
                <a:latin typeface="Times New Roman" pitchFamily="18" charset="0"/>
                <a:ea typeface="PMingLiU" pitchFamily="18" charset="-120"/>
                <a:sym typeface="Symbol" pitchFamily="18" charset="2"/>
              </a:rPr>
              <a:t>)	/* 6*2</a:t>
            </a:r>
            <a:r>
              <a:rPr lang="en-US" altLang="zh-TW" b="0" baseline="30000">
                <a:solidFill>
                  <a:srgbClr val="000000"/>
                </a:solidFill>
                <a:latin typeface="Times New Roman" pitchFamily="18" charset="0"/>
                <a:ea typeface="PMingLiU" pitchFamily="18" charset="-120"/>
                <a:sym typeface="Symbol" pitchFamily="18" charset="2"/>
              </a:rPr>
              <a:t>n</a:t>
            </a:r>
            <a:r>
              <a:rPr lang="en-US" altLang="zh-TW" b="0">
                <a:solidFill>
                  <a:srgbClr val="000000"/>
                </a:solidFill>
                <a:latin typeface="Times New Roman" pitchFamily="18" charset="0"/>
                <a:ea typeface="PMingLiU" pitchFamily="18" charset="-120"/>
                <a:sym typeface="Symbol" pitchFamily="18" charset="2"/>
              </a:rPr>
              <a:t>+n</a:t>
            </a:r>
            <a:r>
              <a:rPr lang="en-US" altLang="zh-TW" b="0" baseline="30000">
                <a:solidFill>
                  <a:srgbClr val="000000"/>
                </a:solidFill>
                <a:latin typeface="Times New Roman" pitchFamily="18" charset="0"/>
                <a:ea typeface="PMingLiU" pitchFamily="18" charset="-120"/>
                <a:sym typeface="Symbol" pitchFamily="18" charset="2"/>
              </a:rPr>
              <a:t>2 </a:t>
            </a:r>
            <a:r>
              <a:rPr lang="en-US" altLang="zh-TW" b="0">
                <a:solidFill>
                  <a:srgbClr val="000000"/>
                </a:solidFill>
                <a:latin typeface="Times New Roman" pitchFamily="18" charset="0"/>
                <a:ea typeface="PMingLiU" pitchFamily="18" charset="-120"/>
                <a:sym typeface="Symbol" pitchFamily="18" charset="2"/>
              </a:rPr>
              <a:t>7*2</a:t>
            </a:r>
            <a:r>
              <a:rPr lang="en-US" altLang="zh-TW" b="0" baseline="30000">
                <a:solidFill>
                  <a:srgbClr val="000000"/>
                </a:solidFill>
                <a:latin typeface="Times New Roman" pitchFamily="18" charset="0"/>
                <a:ea typeface="PMingLiU" pitchFamily="18" charset="-120"/>
                <a:sym typeface="Symbol" pitchFamily="18" charset="2"/>
              </a:rPr>
              <a:t>n</a:t>
            </a:r>
            <a:r>
              <a:rPr lang="en-US" altLang="zh-TW" b="0">
                <a:solidFill>
                  <a:srgbClr val="000000"/>
                </a:solidFill>
                <a:latin typeface="Times New Roman" pitchFamily="18" charset="0"/>
                <a:ea typeface="PMingLiU" pitchFamily="18" charset="-120"/>
                <a:sym typeface="Symbol" pitchFamily="18" charset="2"/>
              </a:rPr>
              <a:t> for n4 */</a:t>
            </a:r>
            <a:endParaRPr lang="en-US" altLang="zh-CN" b="0">
              <a:solidFill>
                <a:srgbClr val="000000"/>
              </a:solidFill>
              <a:latin typeface="Times New Roman" pitchFamily="18" charset="0"/>
              <a:ea typeface="宋体" pitchFamily="2" charset="-122"/>
              <a:sym typeface="Symbol" pitchFamily="18" charset="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4"/>
          <p:cNvSpPr>
            <a:spLocks noChangeArrowheads="1"/>
          </p:cNvSpPr>
          <p:nvPr/>
        </p:nvSpPr>
        <p:spPr bwMode="auto">
          <a:xfrm>
            <a:off x="4954588" y="1341438"/>
            <a:ext cx="4114800" cy="3276600"/>
          </a:xfrm>
          <a:prstGeom prst="wedgeEllipseCallout">
            <a:avLst>
              <a:gd name="adj1" fmla="val -93750"/>
              <a:gd name="adj2" fmla="val -4069"/>
            </a:avLst>
          </a:prstGeom>
          <a:solidFill>
            <a:srgbClr val="000099"/>
          </a:solidFill>
          <a:ln w="12700" cap="sq">
            <a:solidFill>
              <a:srgbClr val="FF0000"/>
            </a:solidFill>
            <a:miter lim="800000"/>
            <a:headEnd/>
            <a:tailEnd/>
          </a:ln>
        </p:spPr>
        <p:txBody>
          <a:bodyPr anchor="ctr"/>
          <a:lstStyle/>
          <a:p>
            <a:pPr algn="ctr"/>
            <a:r>
              <a:rPr kumimoji="1" lang="en-US" altLang="zh-CN">
                <a:solidFill>
                  <a:schemeClr val="bg1"/>
                </a:solidFill>
                <a:ea typeface="MS PGothic" pitchFamily="34" charset="-128"/>
              </a:rPr>
              <a:t>Set the coefficient of each term to 1</a:t>
            </a:r>
          </a:p>
        </p:txBody>
      </p:sp>
      <p:sp>
        <p:nvSpPr>
          <p:cNvPr id="26626" name="Rectangle 2"/>
          <p:cNvSpPr>
            <a:spLocks noGrp="1" noChangeArrowheads="1"/>
          </p:cNvSpPr>
          <p:nvPr>
            <p:ph type="title" idx="4294967295"/>
          </p:nvPr>
        </p:nvSpPr>
        <p:spPr>
          <a:xfrm>
            <a:off x="0" y="312738"/>
            <a:ext cx="6980238" cy="312737"/>
          </a:xfrm>
        </p:spPr>
        <p:txBody>
          <a:bodyPr/>
          <a:lstStyle/>
          <a:p>
            <a:r>
              <a:rPr lang="en-US" altLang="zh-CN">
                <a:effectLst>
                  <a:outerShdw blurRad="38100" dist="38100" dir="2700000" algn="tl">
                    <a:srgbClr val="C0C0C0"/>
                  </a:outerShdw>
                </a:effectLst>
                <a:ea typeface="宋体" pitchFamily="2" charset="-122"/>
              </a:rPr>
              <a:t>Example of Big-O  derivation</a:t>
            </a:r>
            <a:endParaRPr lang="en-US" altLang="zh-CN" i="1">
              <a:effectLst>
                <a:outerShdw blurRad="38100" dist="38100" dir="2700000" algn="tl">
                  <a:srgbClr val="C0C0C0"/>
                </a:outerShdw>
              </a:effectLst>
              <a:ea typeface="宋体" pitchFamily="2" charset="-122"/>
            </a:endParaRPr>
          </a:p>
        </p:txBody>
      </p:sp>
      <p:sp>
        <p:nvSpPr>
          <p:cNvPr id="248836" name="Rectangle 3"/>
          <p:cNvSpPr>
            <a:spLocks noGrp="1" noChangeArrowheads="1"/>
          </p:cNvSpPr>
          <p:nvPr>
            <p:ph type="body" idx="4294967295"/>
          </p:nvPr>
        </p:nvSpPr>
        <p:spPr>
          <a:xfrm>
            <a:off x="611188" y="1782763"/>
            <a:ext cx="4343400" cy="654050"/>
          </a:xfrm>
          <a:solidFill>
            <a:srgbClr val="9999FF"/>
          </a:solidFill>
          <a:ln w="57150" cmpd="thinThick">
            <a:solidFill>
              <a:srgbClr val="FF9900"/>
            </a:solidFill>
            <a:miter lim="800000"/>
            <a:headEnd/>
            <a:tailEnd/>
          </a:ln>
        </p:spPr>
        <p:txBody>
          <a:bodyPr/>
          <a:lstStyle/>
          <a:p>
            <a:pPr>
              <a:buFont typeface="Wingdings" pitchFamily="2" charset="2"/>
              <a:buNone/>
            </a:pPr>
            <a:r>
              <a:rPr lang="en-US" altLang="zh-CN" b="0">
                <a:solidFill>
                  <a:srgbClr val="000000"/>
                </a:solidFill>
                <a:latin typeface="Times New Roman" pitchFamily="18" charset="0"/>
                <a:ea typeface="宋体" pitchFamily="2" charset="-122"/>
              </a:rPr>
              <a:t>5n</a:t>
            </a:r>
            <a:r>
              <a:rPr lang="en-US" altLang="zh-CN" b="0" baseline="30000">
                <a:solidFill>
                  <a:srgbClr val="000000"/>
                </a:solidFill>
                <a:latin typeface="Times New Roman" pitchFamily="18" charset="0"/>
                <a:ea typeface="宋体" pitchFamily="2" charset="-122"/>
              </a:rPr>
              <a:t>4</a:t>
            </a:r>
            <a:r>
              <a:rPr lang="en-US" altLang="zh-CN" b="0">
                <a:solidFill>
                  <a:srgbClr val="000000"/>
                </a:solidFill>
                <a:latin typeface="Times New Roman" pitchFamily="18" charset="0"/>
                <a:ea typeface="宋体" pitchFamily="2" charset="-122"/>
              </a:rPr>
              <a:t>+10nlog</a:t>
            </a:r>
            <a:r>
              <a:rPr lang="en-US" altLang="zh-CN" b="0" baseline="-25000">
                <a:solidFill>
                  <a:srgbClr val="000000"/>
                </a:solidFill>
                <a:latin typeface="Times New Roman" pitchFamily="18" charset="0"/>
                <a:ea typeface="宋体" pitchFamily="2" charset="-122"/>
              </a:rPr>
              <a:t>2</a:t>
            </a:r>
            <a:r>
              <a:rPr lang="en-US" altLang="zh-CN" b="0">
                <a:solidFill>
                  <a:srgbClr val="000000"/>
                </a:solidFill>
                <a:latin typeface="Times New Roman" pitchFamily="18" charset="0"/>
                <a:ea typeface="宋体" pitchFamily="2" charset="-122"/>
              </a:rPr>
              <a:t>n+100log</a:t>
            </a:r>
            <a:r>
              <a:rPr lang="en-US" altLang="zh-CN" b="0" baseline="-25000">
                <a:solidFill>
                  <a:srgbClr val="000000"/>
                </a:solidFill>
                <a:latin typeface="Times New Roman" pitchFamily="18" charset="0"/>
                <a:ea typeface="宋体" pitchFamily="2" charset="-122"/>
              </a:rPr>
              <a:t>2</a:t>
            </a:r>
            <a:r>
              <a:rPr lang="en-US" altLang="zh-CN" b="0">
                <a:solidFill>
                  <a:srgbClr val="000000"/>
                </a:solidFill>
                <a:latin typeface="Times New Roman" pitchFamily="18" charset="0"/>
                <a:ea typeface="宋体" pitchFamily="2" charset="-122"/>
              </a:rPr>
              <a:t>n</a:t>
            </a:r>
          </a:p>
        </p:txBody>
      </p:sp>
      <p:sp>
        <p:nvSpPr>
          <p:cNvPr id="26629" name="AutoShape 5"/>
          <p:cNvSpPr>
            <a:spLocks noChangeArrowheads="1"/>
          </p:cNvSpPr>
          <p:nvPr/>
        </p:nvSpPr>
        <p:spPr bwMode="auto">
          <a:xfrm>
            <a:off x="2363788" y="2408238"/>
            <a:ext cx="762000" cy="838200"/>
          </a:xfrm>
          <a:prstGeom prst="downArrow">
            <a:avLst>
              <a:gd name="adj1" fmla="val 50000"/>
              <a:gd name="adj2" fmla="val 27500"/>
            </a:avLst>
          </a:prstGeom>
          <a:solidFill>
            <a:srgbClr val="000099"/>
          </a:solidFill>
          <a:ln w="12700" cap="sq">
            <a:solidFill>
              <a:srgbClr val="FF0000"/>
            </a:solidFill>
            <a:miter lim="800000"/>
            <a:headEnd/>
            <a:tailEnd/>
          </a:ln>
        </p:spPr>
        <p:txBody>
          <a:bodyPr wrap="none" anchor="ctr"/>
          <a:lstStyle/>
          <a:p>
            <a:endParaRPr kumimoji="1" lang="zh-CN" altLang="zh-CN">
              <a:ea typeface="MS PGothic" pitchFamily="34" charset="-128"/>
            </a:endParaRPr>
          </a:p>
        </p:txBody>
      </p:sp>
      <p:sp>
        <p:nvSpPr>
          <p:cNvPr id="26631" name="Text Box 7"/>
          <p:cNvSpPr txBox="1">
            <a:spLocks noChangeArrowheads="1"/>
          </p:cNvSpPr>
          <p:nvPr/>
        </p:nvSpPr>
        <p:spPr bwMode="auto">
          <a:xfrm>
            <a:off x="763588" y="3322638"/>
            <a:ext cx="3276600" cy="595312"/>
          </a:xfrm>
          <a:prstGeom prst="rect">
            <a:avLst/>
          </a:prstGeom>
          <a:solidFill>
            <a:srgbClr val="6699FF"/>
          </a:solidFill>
          <a:ln w="76200" cmpd="tri">
            <a:solidFill>
              <a:schemeClr val="hlink"/>
            </a:solidFill>
            <a:miter lim="800000"/>
            <a:headEnd/>
            <a:tailEnd/>
          </a:ln>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a:solidFill>
                  <a:srgbClr val="000000"/>
                </a:solidFill>
                <a:ea typeface="MS PGothic" pitchFamily="34" charset="-128"/>
              </a:rPr>
              <a:t>n</a:t>
            </a:r>
            <a:r>
              <a:rPr lang="en-US" altLang="zh-CN" sz="2800" baseline="30000">
                <a:solidFill>
                  <a:srgbClr val="000000"/>
                </a:solidFill>
                <a:ea typeface="MS PGothic" pitchFamily="34" charset="-128"/>
              </a:rPr>
              <a:t>4</a:t>
            </a:r>
            <a:r>
              <a:rPr lang="en-US" altLang="zh-CN" sz="2800">
                <a:solidFill>
                  <a:srgbClr val="000000"/>
                </a:solidFill>
                <a:ea typeface="MS PGothic" pitchFamily="34" charset="-128"/>
              </a:rPr>
              <a:t>+nlog</a:t>
            </a:r>
            <a:r>
              <a:rPr lang="en-US" altLang="zh-CN" sz="2800" baseline="-25000">
                <a:solidFill>
                  <a:srgbClr val="000000"/>
                </a:solidFill>
                <a:ea typeface="MS PGothic" pitchFamily="34" charset="-128"/>
              </a:rPr>
              <a:t>2</a:t>
            </a:r>
            <a:r>
              <a:rPr lang="en-US" altLang="zh-CN" sz="2800">
                <a:solidFill>
                  <a:srgbClr val="000000"/>
                </a:solidFill>
                <a:ea typeface="MS PGothic" pitchFamily="34" charset="-128"/>
              </a:rPr>
              <a:t>n+log2n</a:t>
            </a:r>
          </a:p>
        </p:txBody>
      </p:sp>
      <p:sp>
        <p:nvSpPr>
          <p:cNvPr id="26632" name="AutoShape 8"/>
          <p:cNvSpPr>
            <a:spLocks noChangeArrowheads="1"/>
          </p:cNvSpPr>
          <p:nvPr/>
        </p:nvSpPr>
        <p:spPr bwMode="auto">
          <a:xfrm>
            <a:off x="1830388" y="4008438"/>
            <a:ext cx="914400" cy="762000"/>
          </a:xfrm>
          <a:prstGeom prst="downArrow">
            <a:avLst>
              <a:gd name="adj1" fmla="val 50000"/>
              <a:gd name="adj2" fmla="val 25000"/>
            </a:avLst>
          </a:prstGeom>
          <a:solidFill>
            <a:schemeClr val="accent1"/>
          </a:solidFill>
          <a:ln w="38100">
            <a:solidFill>
              <a:srgbClr val="FF3300"/>
            </a:solidFill>
            <a:miter lim="800000"/>
            <a:headEnd/>
            <a:tailEnd/>
          </a:ln>
        </p:spPr>
        <p:txBody>
          <a:bodyPr wrap="none" lIns="92075" tIns="46038" rIns="92075" bIns="46038" anchor="ctr"/>
          <a:lstStyle/>
          <a:p>
            <a:endParaRPr kumimoji="1" lang="zh-CN" altLang="zh-CN">
              <a:ea typeface="MS PGothic" pitchFamily="34" charset="-128"/>
            </a:endParaRPr>
          </a:p>
        </p:txBody>
      </p:sp>
      <p:sp>
        <p:nvSpPr>
          <p:cNvPr id="26633" name="AutoShape 9"/>
          <p:cNvSpPr>
            <a:spLocks noChangeArrowheads="1"/>
          </p:cNvSpPr>
          <p:nvPr/>
        </p:nvSpPr>
        <p:spPr bwMode="auto">
          <a:xfrm>
            <a:off x="4344988" y="2865438"/>
            <a:ext cx="4724400" cy="3505200"/>
          </a:xfrm>
          <a:prstGeom prst="cloudCallout">
            <a:avLst>
              <a:gd name="adj1" fmla="val -73486"/>
              <a:gd name="adj2" fmla="val -3894"/>
            </a:avLst>
          </a:prstGeom>
          <a:solidFill>
            <a:schemeClr val="accent1"/>
          </a:solidFill>
          <a:ln w="38100">
            <a:solidFill>
              <a:srgbClr val="FF3300"/>
            </a:solidFill>
            <a:round/>
            <a:headEnd/>
            <a:tailEnd/>
          </a:ln>
        </p:spPr>
        <p:txBody>
          <a:bodyPr lIns="92075" tIns="46038" rIns="92075" bIns="46038"/>
          <a:lstStyle/>
          <a:p>
            <a:pPr lvl="1"/>
            <a:r>
              <a:rPr kumimoji="1" lang="en-US" altLang="zh-CN">
                <a:ea typeface="MS PGothic" pitchFamily="34" charset="-128"/>
              </a:rPr>
              <a:t>Keep the largest term in the function and discard the others.</a:t>
            </a:r>
          </a:p>
        </p:txBody>
      </p:sp>
      <p:sp>
        <p:nvSpPr>
          <p:cNvPr id="26635" name="Text Box 11"/>
          <p:cNvSpPr txBox="1">
            <a:spLocks noChangeArrowheads="1"/>
          </p:cNvSpPr>
          <p:nvPr/>
        </p:nvSpPr>
        <p:spPr bwMode="auto">
          <a:xfrm>
            <a:off x="1830388" y="5075238"/>
            <a:ext cx="1219200" cy="442912"/>
          </a:xfrm>
          <a:prstGeom prst="rect">
            <a:avLst/>
          </a:prstGeom>
          <a:solidFill>
            <a:srgbClr val="3333CC"/>
          </a:solidFill>
          <a:ln w="76200" cmpd="tri">
            <a:solidFill>
              <a:srgbClr val="FF3300"/>
            </a:solidFill>
            <a:miter lim="800000"/>
            <a:headEnd/>
            <a:tailEnd/>
          </a:ln>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solidFill>
                  <a:schemeClr val="bg1"/>
                </a:solidFill>
                <a:latin typeface="Arial" pitchFamily="34" charset="0"/>
                <a:ea typeface="MS PGothic" pitchFamily="34" charset="-128"/>
              </a:rPr>
              <a:t>O(n</a:t>
            </a:r>
            <a:r>
              <a:rPr lang="en-US" altLang="zh-CN" sz="1800" baseline="30000">
                <a:solidFill>
                  <a:schemeClr val="bg1"/>
                </a:solidFill>
                <a:latin typeface="Arial" pitchFamily="34" charset="0"/>
                <a:ea typeface="MS PGothic" pitchFamily="34" charset="-128"/>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additive="base">
                                        <p:cTn id="7" dur="500" fill="hold"/>
                                        <p:tgtEl>
                                          <p:spTgt spid="26629"/>
                                        </p:tgtEl>
                                        <p:attrNameLst>
                                          <p:attrName>ppt_x</p:attrName>
                                        </p:attrNameLst>
                                      </p:cBhvr>
                                      <p:tavLst>
                                        <p:tav tm="0">
                                          <p:val>
                                            <p:strVal val="0-#ppt_w/2"/>
                                          </p:val>
                                        </p:tav>
                                        <p:tav tm="100000">
                                          <p:val>
                                            <p:strVal val="#ppt_x"/>
                                          </p:val>
                                        </p:tav>
                                      </p:tavLst>
                                    </p:anim>
                                    <p:anim calcmode="lin" valueType="num">
                                      <p:cBhvr additive="base">
                                        <p:cTn id="8"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p:cTn id="13" dur="1000" fill="hold"/>
                                        <p:tgtEl>
                                          <p:spTgt spid="26628"/>
                                        </p:tgtEl>
                                        <p:attrNameLst>
                                          <p:attrName>ppt_w</p:attrName>
                                        </p:attrNameLst>
                                      </p:cBhvr>
                                      <p:tavLst>
                                        <p:tav tm="0">
                                          <p:val>
                                            <p:fltVal val="0"/>
                                          </p:val>
                                        </p:tav>
                                        <p:tav tm="100000">
                                          <p:val>
                                            <p:strVal val="#ppt_w"/>
                                          </p:val>
                                        </p:tav>
                                      </p:tavLst>
                                    </p:anim>
                                    <p:anim calcmode="lin" valueType="num">
                                      <p:cBhvr>
                                        <p:cTn id="14" dur="1000" fill="hold"/>
                                        <p:tgtEl>
                                          <p:spTgt spid="26628"/>
                                        </p:tgtEl>
                                        <p:attrNameLst>
                                          <p:attrName>ppt_h</p:attrName>
                                        </p:attrNameLst>
                                      </p:cBhvr>
                                      <p:tavLst>
                                        <p:tav tm="0">
                                          <p:val>
                                            <p:fltVal val="0"/>
                                          </p:val>
                                        </p:tav>
                                        <p:tav tm="100000">
                                          <p:val>
                                            <p:strVal val="#ppt_h"/>
                                          </p:val>
                                        </p:tav>
                                      </p:tavLst>
                                    </p:anim>
                                    <p:anim calcmode="lin" valueType="num">
                                      <p:cBhvr>
                                        <p:cTn id="15" dur="1000" fill="hold"/>
                                        <p:tgtEl>
                                          <p:spTgt spid="2662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662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6628"/>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6631"/>
                                        </p:tgtEl>
                                        <p:attrNameLst>
                                          <p:attrName>style.visibility</p:attrName>
                                        </p:attrNameLst>
                                      </p:cBhvr>
                                      <p:to>
                                        <p:strVal val="visible"/>
                                      </p:to>
                                    </p:set>
                                    <p:anim calcmode="lin" valueType="num">
                                      <p:cBhvr additive="base">
                                        <p:cTn id="21" dur="500" fill="hold"/>
                                        <p:tgtEl>
                                          <p:spTgt spid="26631"/>
                                        </p:tgtEl>
                                        <p:attrNameLst>
                                          <p:attrName>ppt_x</p:attrName>
                                        </p:attrNameLst>
                                      </p:cBhvr>
                                      <p:tavLst>
                                        <p:tav tm="0">
                                          <p:val>
                                            <p:strVal val="0-#ppt_w/2"/>
                                          </p:val>
                                        </p:tav>
                                        <p:tav tm="100000">
                                          <p:val>
                                            <p:strVal val="#ppt_x"/>
                                          </p:val>
                                        </p:tav>
                                      </p:tavLst>
                                    </p:anim>
                                    <p:anim calcmode="lin" valueType="num">
                                      <p:cBhvr additive="base">
                                        <p:cTn id="22"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6632"/>
                                        </p:tgtEl>
                                        <p:attrNameLst>
                                          <p:attrName>style.visibility</p:attrName>
                                        </p:attrNameLst>
                                      </p:cBhvr>
                                      <p:to>
                                        <p:strVal val="visible"/>
                                      </p:to>
                                    </p:set>
                                    <p:anim calcmode="lin" valueType="num">
                                      <p:cBhvr additive="base">
                                        <p:cTn id="27" dur="500" fill="hold"/>
                                        <p:tgtEl>
                                          <p:spTgt spid="26632"/>
                                        </p:tgtEl>
                                        <p:attrNameLst>
                                          <p:attrName>ppt_x</p:attrName>
                                        </p:attrNameLst>
                                      </p:cBhvr>
                                      <p:tavLst>
                                        <p:tav tm="0">
                                          <p:val>
                                            <p:strVal val="0-#ppt_w/2"/>
                                          </p:val>
                                        </p:tav>
                                        <p:tav tm="100000">
                                          <p:val>
                                            <p:strVal val="#ppt_x"/>
                                          </p:val>
                                        </p:tav>
                                      </p:tavLst>
                                    </p:anim>
                                    <p:anim calcmode="lin" valueType="num">
                                      <p:cBhvr additive="base">
                                        <p:cTn id="28"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6633"/>
                                        </p:tgtEl>
                                        <p:attrNameLst>
                                          <p:attrName>style.visibility</p:attrName>
                                        </p:attrNameLst>
                                      </p:cBhvr>
                                      <p:to>
                                        <p:strVal val="visible"/>
                                      </p:to>
                                    </p:set>
                                    <p:anim calcmode="lin" valueType="num">
                                      <p:cBhvr additive="base">
                                        <p:cTn id="33" dur="500" fill="hold"/>
                                        <p:tgtEl>
                                          <p:spTgt spid="26633"/>
                                        </p:tgtEl>
                                        <p:attrNameLst>
                                          <p:attrName>ppt_x</p:attrName>
                                        </p:attrNameLst>
                                      </p:cBhvr>
                                      <p:tavLst>
                                        <p:tav tm="0">
                                          <p:val>
                                            <p:strVal val="1+#ppt_w/2"/>
                                          </p:val>
                                        </p:tav>
                                        <p:tav tm="100000">
                                          <p:val>
                                            <p:strVal val="#ppt_x"/>
                                          </p:val>
                                        </p:tav>
                                      </p:tavLst>
                                    </p:anim>
                                    <p:anim calcmode="lin" valueType="num">
                                      <p:cBhvr additive="base">
                                        <p:cTn id="34" dur="500" fill="hold"/>
                                        <p:tgtEl>
                                          <p:spTgt spid="2663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635"/>
                                        </p:tgtEl>
                                        <p:attrNameLst>
                                          <p:attrName>style.visibility</p:attrName>
                                        </p:attrNameLst>
                                      </p:cBhvr>
                                      <p:to>
                                        <p:strVal val="visible"/>
                                      </p:to>
                                    </p:set>
                                    <p:animEffect transition="in" filter="dissolve">
                                      <p:cBhvr>
                                        <p:cTn id="39" dur="500"/>
                                        <p:tgtEl>
                                          <p:spTgt spid="2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P spid="26629" grpId="0" animBg="1"/>
      <p:bldP spid="26631" grpId="0" animBg="1" autoUpdateAnimBg="0"/>
      <p:bldP spid="26632" grpId="0" animBg="1"/>
      <p:bldP spid="26633" grpId="0" animBg="1" autoUpdateAnimBg="0"/>
      <p:bldP spid="26635"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4"/>
          <p:cNvSpPr txBox="1">
            <a:spLocks noChangeArrowheads="1"/>
          </p:cNvSpPr>
          <p:nvPr/>
        </p:nvSpPr>
        <p:spPr bwMode="auto">
          <a:xfrm>
            <a:off x="665163" y="1976438"/>
            <a:ext cx="29337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folHlink"/>
              </a:buClr>
              <a:buFont typeface="Wingdings" pitchFamily="2" charset="2"/>
              <a:buBlip>
                <a:blip r:embed="rId2"/>
              </a:buBlip>
            </a:pPr>
            <a:r>
              <a:rPr kumimoji="1" lang="en-US" altLang="zh-CN" sz="2800">
                <a:latin typeface="Times New Roman" pitchFamily="18" charset="0"/>
              </a:rPr>
              <a:t>  </a:t>
            </a:r>
            <a:r>
              <a:rPr kumimoji="1" lang="en-US" altLang="zh-CN" sz="2800">
                <a:solidFill>
                  <a:srgbClr val="000000"/>
                </a:solidFill>
                <a:latin typeface="Times New Roman" pitchFamily="18" charset="0"/>
              </a:rPr>
              <a:t>{++x; s=0; }</a:t>
            </a:r>
          </a:p>
        </p:txBody>
      </p:sp>
      <p:sp>
        <p:nvSpPr>
          <p:cNvPr id="184325" name="Text Box 5"/>
          <p:cNvSpPr txBox="1">
            <a:spLocks noChangeArrowheads="1"/>
          </p:cNvSpPr>
          <p:nvPr/>
        </p:nvSpPr>
        <p:spPr bwMode="auto">
          <a:xfrm>
            <a:off x="790575" y="3327400"/>
            <a:ext cx="36004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kumimoji="1" lang="en-US" altLang="zh-CN" sz="2800" b="1">
              <a:solidFill>
                <a:schemeClr val="tx2"/>
              </a:solidFill>
              <a:latin typeface="Times New Roman" pitchFamily="18" charset="0"/>
            </a:endParaRPr>
          </a:p>
          <a:p>
            <a:pPr>
              <a:buSzPct val="120000"/>
              <a:buFontTx/>
              <a:buBlip>
                <a:blip r:embed="rId2"/>
              </a:buBlip>
            </a:pPr>
            <a:r>
              <a:rPr kumimoji="1" lang="en-US" altLang="zh-CN" sz="2800">
                <a:latin typeface="Times New Roman" pitchFamily="18" charset="0"/>
              </a:rPr>
              <a:t>  </a:t>
            </a:r>
            <a:r>
              <a:rPr kumimoji="1" lang="en-US" altLang="zh-CN" sz="2800">
                <a:solidFill>
                  <a:srgbClr val="000000"/>
                </a:solidFill>
                <a:latin typeface="Times New Roman" pitchFamily="18" charset="0"/>
              </a:rPr>
              <a:t>for (i=1; i&lt;=n; ++i)</a:t>
            </a:r>
          </a:p>
          <a:p>
            <a:r>
              <a:rPr kumimoji="1" lang="en-US" altLang="zh-CN" sz="2800">
                <a:solidFill>
                  <a:srgbClr val="000000"/>
                </a:solidFill>
                <a:latin typeface="Times New Roman" pitchFamily="18" charset="0"/>
              </a:rPr>
              <a:t>       { ++x; s+=x;}</a:t>
            </a:r>
          </a:p>
        </p:txBody>
      </p:sp>
      <p:sp>
        <p:nvSpPr>
          <p:cNvPr id="184326" name="Text Box 6"/>
          <p:cNvSpPr txBox="1">
            <a:spLocks noChangeArrowheads="1"/>
          </p:cNvSpPr>
          <p:nvPr/>
        </p:nvSpPr>
        <p:spPr bwMode="auto">
          <a:xfrm>
            <a:off x="4391025" y="2606675"/>
            <a:ext cx="287972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buClr>
                <a:schemeClr val="folHlink"/>
              </a:buClr>
              <a:buSzPct val="150000"/>
              <a:buFont typeface="Wingdings" pitchFamily="2" charset="2"/>
              <a:buBlip>
                <a:blip r:embed="rId3"/>
              </a:buBlip>
            </a:pPr>
            <a:r>
              <a:rPr kumimoji="1" lang="en-US" altLang="zh-CN" sz="2800">
                <a:solidFill>
                  <a:schemeClr val="tx2"/>
                </a:solidFill>
                <a:latin typeface="Times New Roman" pitchFamily="18" charset="0"/>
              </a:rPr>
              <a:t>_____</a:t>
            </a:r>
            <a:r>
              <a:rPr kumimoji="1" lang="en-US" altLang="zh-CN" sz="2800" b="1">
                <a:solidFill>
                  <a:schemeClr val="tx2"/>
                </a:solidFill>
                <a:latin typeface="Times New Roman" pitchFamily="18" charset="0"/>
              </a:rPr>
              <a:t> O(1)</a:t>
            </a:r>
          </a:p>
          <a:p>
            <a:pPr>
              <a:spcBef>
                <a:spcPct val="50000"/>
              </a:spcBef>
            </a:pPr>
            <a:endParaRPr kumimoji="1" lang="en-US" altLang="zh-CN" sz="2800">
              <a:latin typeface="Times New Roman" pitchFamily="18" charset="0"/>
            </a:endParaRPr>
          </a:p>
        </p:txBody>
      </p:sp>
      <p:sp>
        <p:nvSpPr>
          <p:cNvPr id="184327" name="Text Box 7"/>
          <p:cNvSpPr txBox="1">
            <a:spLocks noChangeArrowheads="1"/>
          </p:cNvSpPr>
          <p:nvPr/>
        </p:nvSpPr>
        <p:spPr bwMode="auto">
          <a:xfrm>
            <a:off x="4462463" y="4622800"/>
            <a:ext cx="25908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buSzPct val="150000"/>
              <a:buFontTx/>
              <a:buBlip>
                <a:blip r:embed="rId3"/>
              </a:buBlip>
            </a:pPr>
            <a:r>
              <a:rPr kumimoji="1" lang="en-US" altLang="zh-CN" sz="2800" b="1">
                <a:solidFill>
                  <a:schemeClr val="tx2"/>
                </a:solidFill>
                <a:latin typeface="Times New Roman" pitchFamily="18" charset="0"/>
              </a:rPr>
              <a:t>_____ O(n)</a:t>
            </a:r>
          </a:p>
          <a:p>
            <a:pPr>
              <a:spcBef>
                <a:spcPct val="50000"/>
              </a:spcBef>
            </a:pPr>
            <a:endParaRPr kumimoji="1" lang="en-US" altLang="zh-CN"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barn(outVertical)">
                                      <p:cBhvr>
                                        <p:cTn id="7" dur="1000"/>
                                        <p:tgtEl>
                                          <p:spTgt spid="184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26"/>
                                        </p:tgtEl>
                                        <p:attrNameLst>
                                          <p:attrName>style.visibility</p:attrName>
                                        </p:attrNameLst>
                                      </p:cBhvr>
                                      <p:to>
                                        <p:strVal val="visible"/>
                                      </p:to>
                                    </p:set>
                                    <p:animEffect transition="in" filter="blinds(horizontal)">
                                      <p:cBhvr>
                                        <p:cTn id="12" dur="500"/>
                                        <p:tgtEl>
                                          <p:spTgt spid="184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25"/>
                                        </p:tgtEl>
                                        <p:attrNameLst>
                                          <p:attrName>style.visibility</p:attrName>
                                        </p:attrNameLst>
                                      </p:cBhvr>
                                      <p:to>
                                        <p:strVal val="visible"/>
                                      </p:to>
                                    </p:set>
                                    <p:animEffect transition="in" filter="blinds(horizontal)">
                                      <p:cBhvr>
                                        <p:cTn id="17" dur="1000"/>
                                        <p:tgtEl>
                                          <p:spTgt spid="1843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84327"/>
                                        </p:tgtEl>
                                        <p:attrNameLst>
                                          <p:attrName>style.visibility</p:attrName>
                                        </p:attrNameLst>
                                      </p:cBhvr>
                                      <p:to>
                                        <p:strVal val="visible"/>
                                      </p:to>
                                    </p:set>
                                    <p:animEffect transition="in" filter="diamond(in)">
                                      <p:cBhvr>
                                        <p:cTn id="22" dur="1000"/>
                                        <p:tgtEl>
                                          <p:spTgt spid="18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utoUpdateAnimBg="0"/>
      <p:bldP spid="184325" grpId="0"/>
      <p:bldP spid="184326" grpId="0"/>
      <p:bldP spid="18432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a:xfrm>
            <a:off x="457200" y="1241425"/>
            <a:ext cx="5219700" cy="1749425"/>
          </a:xfrm>
        </p:spPr>
        <p:txBody>
          <a:bodyPr/>
          <a:lstStyle/>
          <a:p>
            <a:pPr>
              <a:lnSpc>
                <a:spcPct val="110000"/>
              </a:lnSpc>
              <a:buClr>
                <a:schemeClr val="folHlink"/>
              </a:buClr>
              <a:buBlip>
                <a:blip r:embed="rId2"/>
              </a:buBlip>
            </a:pPr>
            <a:r>
              <a:rPr kumimoji="1" lang="en-US" altLang="zh-CN" dirty="0">
                <a:latin typeface="Times New Roman" pitchFamily="18" charset="0"/>
              </a:rPr>
              <a:t>for </a:t>
            </a:r>
            <a:r>
              <a:rPr kumimoji="1" lang="en-US" altLang="zh-CN" dirty="0">
                <a:solidFill>
                  <a:srgbClr val="000000"/>
                </a:solidFill>
                <a:latin typeface="Times New Roman" pitchFamily="18" charset="0"/>
              </a:rPr>
              <a:t>(j=1; j&lt;=n; ++j)</a:t>
            </a:r>
            <a:r>
              <a:rPr kumimoji="1" lang="en-US" altLang="zh-CN" dirty="0">
                <a:latin typeface="Times New Roman" pitchFamily="18" charset="0"/>
              </a:rPr>
              <a:t> </a:t>
            </a:r>
          </a:p>
          <a:p>
            <a:pPr marL="0" indent="0" eaLnBrk="1" hangingPunct="1">
              <a:lnSpc>
                <a:spcPct val="110000"/>
              </a:lnSpc>
              <a:buNone/>
            </a:pPr>
            <a:r>
              <a:rPr kumimoji="1" lang="en-US" altLang="zh-CN" dirty="0">
                <a:solidFill>
                  <a:srgbClr val="6600CC"/>
                </a:solidFill>
                <a:latin typeface="Times New Roman" pitchFamily="18" charset="0"/>
              </a:rPr>
              <a:t>        </a:t>
            </a:r>
            <a:r>
              <a:rPr kumimoji="1" lang="en-US" altLang="zh-CN" dirty="0">
                <a:latin typeface="Times New Roman" pitchFamily="18" charset="0"/>
              </a:rPr>
              <a:t>for </a:t>
            </a:r>
            <a:r>
              <a:rPr kumimoji="1" lang="en-US" altLang="zh-CN" dirty="0">
                <a:solidFill>
                  <a:srgbClr val="000000"/>
                </a:solidFill>
                <a:latin typeface="Times New Roman" pitchFamily="18" charset="0"/>
              </a:rPr>
              <a:t>(k=1; k&lt;=n; ++k)</a:t>
            </a:r>
          </a:p>
          <a:p>
            <a:pPr marL="0" indent="0" eaLnBrk="1" hangingPunct="1">
              <a:lnSpc>
                <a:spcPct val="110000"/>
              </a:lnSpc>
              <a:buNone/>
            </a:pPr>
            <a:r>
              <a:rPr kumimoji="1" lang="en-US" altLang="zh-CN" dirty="0">
                <a:solidFill>
                  <a:srgbClr val="000000"/>
                </a:solidFill>
                <a:latin typeface="Times New Roman" pitchFamily="18" charset="0"/>
              </a:rPr>
              <a:t>           { ++x; s+=x;}</a:t>
            </a:r>
          </a:p>
          <a:p>
            <a:endParaRPr lang="zh-CN" altLang="en-US" dirty="0"/>
          </a:p>
        </p:txBody>
      </p:sp>
      <p:sp>
        <p:nvSpPr>
          <p:cNvPr id="6" name="TextBox 5"/>
          <p:cNvSpPr txBox="1"/>
          <p:nvPr/>
        </p:nvSpPr>
        <p:spPr>
          <a:xfrm>
            <a:off x="5676900" y="2381250"/>
            <a:ext cx="2990850" cy="461665"/>
          </a:xfrm>
          <a:prstGeom prst="rect">
            <a:avLst/>
          </a:prstGeom>
          <a:noFill/>
        </p:spPr>
        <p:txBody>
          <a:bodyPr wrap="square" rtlCol="0">
            <a:spAutoFit/>
          </a:bodyPr>
          <a:lstStyle/>
          <a:p>
            <a:r>
              <a:rPr kumimoji="1" lang="en-US" altLang="zh-CN" sz="2400" dirty="0">
                <a:solidFill>
                  <a:srgbClr val="FF0000"/>
                </a:solidFill>
                <a:latin typeface="Times New Roman" pitchFamily="18" charset="0"/>
              </a:rPr>
              <a:t>_____ </a:t>
            </a:r>
            <a:r>
              <a:rPr kumimoji="1" lang="en-US" altLang="zh-CN" sz="2400" b="1" dirty="0">
                <a:solidFill>
                  <a:srgbClr val="FF0000"/>
                </a:solidFill>
                <a:latin typeface="Times New Roman" pitchFamily="18" charset="0"/>
              </a:rPr>
              <a:t>O(n</a:t>
            </a:r>
            <a:r>
              <a:rPr kumimoji="1" lang="en-US" altLang="zh-CN" sz="2400" b="1" baseline="30000" dirty="0">
                <a:solidFill>
                  <a:srgbClr val="FF0000"/>
                </a:solidFill>
                <a:latin typeface="Times New Roman" pitchFamily="18" charset="0"/>
              </a:rPr>
              <a:t>2</a:t>
            </a:r>
            <a:r>
              <a:rPr kumimoji="1" lang="en-US" altLang="zh-CN" sz="2400" b="1" dirty="0" smtClean="0">
                <a:solidFill>
                  <a:srgbClr val="FF0000"/>
                </a:solidFill>
                <a:latin typeface="Times New Roman" pitchFamily="18" charset="0"/>
              </a:rPr>
              <a:t>)</a:t>
            </a:r>
            <a:endParaRPr kumimoji="1" lang="en-US" altLang="zh-CN" sz="2400" b="1" dirty="0">
              <a:solidFill>
                <a:srgbClr val="FF0000"/>
              </a:solidFill>
              <a:latin typeface="Times New Roman" pitchFamily="18" charset="0"/>
            </a:endParaRPr>
          </a:p>
        </p:txBody>
      </p:sp>
      <p:sp>
        <p:nvSpPr>
          <p:cNvPr id="7" name="TextBox 6"/>
          <p:cNvSpPr txBox="1"/>
          <p:nvPr/>
        </p:nvSpPr>
        <p:spPr>
          <a:xfrm>
            <a:off x="533400" y="3143249"/>
            <a:ext cx="8134350" cy="1384995"/>
          </a:xfrm>
          <a:prstGeom prst="rect">
            <a:avLst/>
          </a:prstGeom>
          <a:solidFill>
            <a:schemeClr val="accent5"/>
          </a:solidFill>
          <a:ln>
            <a:solidFill>
              <a:schemeClr val="accent4"/>
            </a:solidFill>
          </a:ln>
        </p:spPr>
        <p:txBody>
          <a:bodyPr wrap="square" rtlCol="0">
            <a:spAutoFit/>
          </a:bodyPr>
          <a:lstStyle/>
          <a:p>
            <a:r>
              <a:rPr lang="en-US" altLang="zh-CN" sz="2800" dirty="0">
                <a:latin typeface="隶书" pitchFamily="49" charset="-122"/>
                <a:ea typeface="隶书" pitchFamily="49" charset="-122"/>
              </a:rPr>
              <a:t> </a:t>
            </a:r>
            <a:r>
              <a:rPr lang="en-US" altLang="zh-CN" sz="2800" dirty="0" smtClean="0">
                <a:latin typeface="隶书" pitchFamily="49" charset="-122"/>
                <a:ea typeface="隶书" pitchFamily="49" charset="-122"/>
              </a:rPr>
              <a:t>   </a:t>
            </a:r>
            <a:r>
              <a:rPr lang="zh-CN" altLang="en-US" sz="2800" dirty="0" smtClean="0">
                <a:latin typeface="隶书" pitchFamily="49" charset="-122"/>
                <a:ea typeface="隶书" pitchFamily="49" charset="-122"/>
              </a:rPr>
              <a:t>算法</a:t>
            </a:r>
            <a:r>
              <a:rPr lang="zh-CN" altLang="en-US" sz="2800" dirty="0">
                <a:latin typeface="隶书" pitchFamily="49" charset="-122"/>
                <a:ea typeface="隶书" pitchFamily="49" charset="-122"/>
              </a:rPr>
              <a:t>时间复杂度取决于</a:t>
            </a:r>
            <a:r>
              <a:rPr lang="zh-CN" altLang="en-US" sz="2800" dirty="0">
                <a:solidFill>
                  <a:srgbClr val="FF0000"/>
                </a:solidFill>
                <a:latin typeface="隶书" pitchFamily="49" charset="-122"/>
                <a:ea typeface="隶书" pitchFamily="49" charset="-122"/>
              </a:rPr>
              <a:t>最深层循环内</a:t>
            </a:r>
            <a:r>
              <a:rPr lang="zh-CN" altLang="en-US" sz="2800" dirty="0">
                <a:latin typeface="隶书" pitchFamily="49" charset="-122"/>
                <a:ea typeface="隶书" pitchFamily="49" charset="-122"/>
              </a:rPr>
              <a:t>包含基本操作的语句的重复执行次数，称语句重复执行的次数为语句的</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频度</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a:t>
            </a:r>
          </a:p>
        </p:txBody>
      </p:sp>
      <p:sp>
        <p:nvSpPr>
          <p:cNvPr id="8" name="TextBox 7"/>
          <p:cNvSpPr txBox="1"/>
          <p:nvPr/>
        </p:nvSpPr>
        <p:spPr>
          <a:xfrm>
            <a:off x="666750" y="4872704"/>
            <a:ext cx="4457700" cy="1945148"/>
          </a:xfrm>
          <a:prstGeom prst="rect">
            <a:avLst/>
          </a:prstGeom>
          <a:noFill/>
        </p:spPr>
        <p:txBody>
          <a:bodyPr wrap="square" rtlCol="0">
            <a:spAutoFit/>
          </a:bodyPr>
          <a:lstStyle/>
          <a:p>
            <a:pPr eaLnBrk="1" hangingPunct="1">
              <a:lnSpc>
                <a:spcPct val="110000"/>
              </a:lnSpc>
              <a:buFontTx/>
              <a:buBlip>
                <a:blip r:embed="rId2"/>
              </a:buBlip>
            </a:pPr>
            <a:r>
              <a:rPr kumimoji="1" lang="en-US" altLang="zh-CN" sz="2800" dirty="0" smtClean="0">
                <a:solidFill>
                  <a:srgbClr val="000000"/>
                </a:solidFill>
                <a:latin typeface="Times New Roman" pitchFamily="18" charset="0"/>
              </a:rPr>
              <a:t> int </a:t>
            </a:r>
            <a:r>
              <a:rPr kumimoji="1" lang="en-US" altLang="zh-CN" sz="2800" dirty="0">
                <a:solidFill>
                  <a:srgbClr val="000000"/>
                </a:solidFill>
                <a:latin typeface="Times New Roman" pitchFamily="18" charset="0"/>
              </a:rPr>
              <a:t>i=1;</a:t>
            </a:r>
          </a:p>
          <a:p>
            <a:pPr eaLnBrk="1" hangingPunct="1">
              <a:lnSpc>
                <a:spcPct val="110000"/>
              </a:lnSpc>
              <a:buClr>
                <a:srgbClr val="993300"/>
              </a:buClr>
              <a:buFont typeface="Wingdings" pitchFamily="2" charset="2"/>
              <a:buNone/>
            </a:pPr>
            <a:r>
              <a:rPr kumimoji="1" lang="en-US" altLang="zh-CN" sz="2800" b="1" dirty="0">
                <a:latin typeface="Times New Roman" pitchFamily="18" charset="0"/>
              </a:rPr>
              <a:t>       </a:t>
            </a:r>
            <a:r>
              <a:rPr kumimoji="1" lang="en-US" altLang="zh-CN" sz="2800" b="1" dirty="0">
                <a:solidFill>
                  <a:schemeClr val="tx2"/>
                </a:solidFill>
                <a:latin typeface="Times New Roman" pitchFamily="18" charset="0"/>
              </a:rPr>
              <a:t>While ( i&lt;=n )</a:t>
            </a:r>
            <a:endParaRPr kumimoji="1" lang="en-US" altLang="zh-CN" sz="2800" dirty="0">
              <a:solidFill>
                <a:schemeClr val="tx2"/>
              </a:solidFill>
              <a:latin typeface="Times New Roman" pitchFamily="18" charset="0"/>
            </a:endParaRPr>
          </a:p>
          <a:p>
            <a:pPr eaLnBrk="1" hangingPunct="1">
              <a:lnSpc>
                <a:spcPct val="110000"/>
              </a:lnSpc>
              <a:buClr>
                <a:srgbClr val="476B5E"/>
              </a:buClr>
              <a:buFont typeface="Wingdings" pitchFamily="2" charset="2"/>
              <a:buNone/>
            </a:pPr>
            <a:r>
              <a:rPr kumimoji="1" lang="en-US" altLang="zh-CN" sz="2800" b="1" dirty="0">
                <a:solidFill>
                  <a:schemeClr val="tx2"/>
                </a:solidFill>
                <a:latin typeface="Times New Roman" pitchFamily="18" charset="0"/>
              </a:rPr>
              <a:t>             </a:t>
            </a:r>
            <a:r>
              <a:rPr kumimoji="1" lang="en-US" altLang="zh-CN" sz="2800" b="1" dirty="0">
                <a:solidFill>
                  <a:srgbClr val="038726"/>
                </a:solidFill>
                <a:latin typeface="Times New Roman" pitchFamily="18" charset="0"/>
              </a:rPr>
              <a:t>i=i*2;</a:t>
            </a:r>
            <a:r>
              <a:rPr kumimoji="1" lang="en-US" altLang="zh-CN" sz="2800" b="1" dirty="0">
                <a:solidFill>
                  <a:schemeClr val="tx2"/>
                </a:solidFill>
                <a:latin typeface="Times New Roman" pitchFamily="18" charset="0"/>
              </a:rPr>
              <a:t> </a:t>
            </a:r>
            <a:r>
              <a:rPr kumimoji="1" lang="en-US" altLang="zh-CN" sz="2800" b="1" dirty="0" smtClean="0">
                <a:solidFill>
                  <a:schemeClr val="tx2"/>
                </a:solidFill>
                <a:latin typeface="Times New Roman" pitchFamily="18" charset="0"/>
              </a:rPr>
              <a:t> </a:t>
            </a:r>
            <a:endParaRPr lang="en-US" altLang="zh-CN" sz="2800" dirty="0">
              <a:latin typeface="Comic Sans MS" pitchFamily="66" charset="0"/>
            </a:endParaRPr>
          </a:p>
          <a:p>
            <a:endParaRPr lang="zh-CN" altLang="en-US" sz="2800" dirty="0"/>
          </a:p>
        </p:txBody>
      </p:sp>
      <p:sp>
        <p:nvSpPr>
          <p:cNvPr id="9" name="TextBox 8"/>
          <p:cNvSpPr txBox="1"/>
          <p:nvPr/>
        </p:nvSpPr>
        <p:spPr>
          <a:xfrm>
            <a:off x="5486400" y="5845278"/>
            <a:ext cx="2800350" cy="461665"/>
          </a:xfrm>
          <a:prstGeom prst="rect">
            <a:avLst/>
          </a:prstGeom>
          <a:noFill/>
        </p:spPr>
        <p:txBody>
          <a:bodyPr wrap="square" rtlCol="0">
            <a:spAutoFit/>
          </a:bodyPr>
          <a:lstStyle/>
          <a:p>
            <a:r>
              <a:rPr kumimoji="1" lang="en-US" altLang="zh-CN" sz="2400" dirty="0">
                <a:solidFill>
                  <a:srgbClr val="FF0000"/>
                </a:solidFill>
                <a:latin typeface="Times New Roman" pitchFamily="18" charset="0"/>
              </a:rPr>
              <a:t>_____</a:t>
            </a:r>
            <a:r>
              <a:rPr kumimoji="1" lang="en-US" altLang="zh-CN" sz="2400" b="1" dirty="0">
                <a:solidFill>
                  <a:srgbClr val="FF0000"/>
                </a:solidFill>
                <a:latin typeface="Times New Roman" pitchFamily="18" charset="0"/>
              </a:rPr>
              <a:t> O(log</a:t>
            </a:r>
            <a:r>
              <a:rPr kumimoji="1" lang="en-US" altLang="zh-CN" sz="2400" b="1" baseline="-25000" dirty="0">
                <a:solidFill>
                  <a:srgbClr val="FF0000"/>
                </a:solidFill>
                <a:latin typeface="Times New Roman" pitchFamily="18" charset="0"/>
              </a:rPr>
              <a:t>2</a:t>
            </a:r>
            <a:r>
              <a:rPr kumimoji="1" lang="en-US" altLang="zh-CN" sz="2400" b="1" dirty="0">
                <a:solidFill>
                  <a:srgbClr val="FF0000"/>
                </a:solidFill>
                <a:latin typeface="Times New Roman" pitchFamily="18" charset="0"/>
              </a:rPr>
              <a:t>n</a:t>
            </a:r>
            <a:r>
              <a:rPr kumimoji="1" lang="en-US" altLang="zh-CN" sz="2400" b="1" dirty="0" smtClean="0">
                <a:solidFill>
                  <a:srgbClr val="FF0000"/>
                </a:solidFill>
                <a:latin typeface="Times New Roman" pitchFamily="18" charset="0"/>
              </a:rPr>
              <a:t>)</a:t>
            </a:r>
            <a:endParaRPr kumimoji="1" lang="en-US" altLang="zh-CN" sz="2400" b="1" dirty="0">
              <a:solidFill>
                <a:srgbClr val="FF0000"/>
              </a:solidFill>
              <a:latin typeface="Times New Roman" pitchFamily="18" charset="0"/>
            </a:endParaRPr>
          </a:p>
        </p:txBody>
      </p:sp>
    </p:spTree>
    <p:extLst>
      <p:ext uri="{BB962C8B-B14F-4D97-AF65-F5344CB8AC3E}">
        <p14:creationId xmlns:p14="http://schemas.microsoft.com/office/powerpoint/2010/main" val="59550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41313" y="219075"/>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1"/>
                </a:solidFill>
                <a:latin typeface="宋体" pitchFamily="2" charset="-122"/>
              </a:rPr>
              <a:t>例一  两个矩阵相乘</a:t>
            </a:r>
          </a:p>
        </p:txBody>
      </p:sp>
      <p:sp>
        <p:nvSpPr>
          <p:cNvPr id="175107" name="Text Box 3"/>
          <p:cNvSpPr txBox="1">
            <a:spLocks noChangeArrowheads="1"/>
          </p:cNvSpPr>
          <p:nvPr/>
        </p:nvSpPr>
        <p:spPr bwMode="auto">
          <a:xfrm>
            <a:off x="1403350" y="1341438"/>
            <a:ext cx="67183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400" b="1">
                <a:latin typeface="Times New Roman" pitchFamily="18" charset="0"/>
              </a:rPr>
              <a:t>void </a:t>
            </a:r>
            <a:r>
              <a:rPr kumimoji="1" lang="en-US" altLang="zh-CN" sz="2400">
                <a:latin typeface="Times New Roman" pitchFamily="18" charset="0"/>
              </a:rPr>
              <a:t>mult(</a:t>
            </a:r>
            <a:r>
              <a:rPr kumimoji="1" lang="en-US" altLang="zh-CN" sz="2400" b="1">
                <a:latin typeface="Times New Roman" pitchFamily="18" charset="0"/>
              </a:rPr>
              <a:t>int</a:t>
            </a:r>
            <a:r>
              <a:rPr kumimoji="1" lang="en-US" altLang="zh-CN" sz="2400">
                <a:latin typeface="Times New Roman" pitchFamily="18" charset="0"/>
              </a:rPr>
              <a:t> a[], </a:t>
            </a:r>
            <a:r>
              <a:rPr kumimoji="1" lang="en-US" altLang="zh-CN" sz="2400" b="1">
                <a:latin typeface="Times New Roman" pitchFamily="18" charset="0"/>
              </a:rPr>
              <a:t>int</a:t>
            </a:r>
            <a:r>
              <a:rPr kumimoji="1" lang="en-US" altLang="zh-CN" sz="2400">
                <a:latin typeface="Times New Roman" pitchFamily="18" charset="0"/>
              </a:rPr>
              <a:t> b[], </a:t>
            </a:r>
            <a:r>
              <a:rPr kumimoji="1" lang="en-US" altLang="zh-CN" sz="2400" b="1">
                <a:latin typeface="Times New Roman" pitchFamily="18" charset="0"/>
              </a:rPr>
              <a:t>int&amp;</a:t>
            </a:r>
            <a:r>
              <a:rPr kumimoji="1" lang="en-US" altLang="zh-CN" sz="2400">
                <a:latin typeface="Times New Roman" pitchFamily="18" charset="0"/>
              </a:rPr>
              <a:t> c[] ) </a:t>
            </a:r>
            <a:r>
              <a:rPr kumimoji="1" lang="en-US" altLang="zh-CN" sz="2400" b="1">
                <a:latin typeface="Times New Roman" pitchFamily="18" charset="0"/>
              </a:rPr>
              <a:t>{</a:t>
            </a:r>
            <a:endParaRPr kumimoji="1" lang="en-US" altLang="zh-CN" sz="2400">
              <a:latin typeface="Times New Roman" pitchFamily="18" charset="0"/>
            </a:endParaRPr>
          </a:p>
          <a:p>
            <a:pPr>
              <a:lnSpc>
                <a:spcPct val="120000"/>
              </a:lnSpc>
            </a:pPr>
            <a:r>
              <a:rPr kumimoji="1" lang="en-US" altLang="zh-CN" sz="2400">
                <a:latin typeface="Times New Roman" pitchFamily="18" charset="0"/>
              </a:rPr>
              <a:t>  </a:t>
            </a:r>
            <a:r>
              <a:rPr kumimoji="1" lang="en-US" altLang="zh-CN" sz="2400">
                <a:solidFill>
                  <a:srgbClr val="333399"/>
                </a:solidFill>
                <a:latin typeface="Times New Roman" pitchFamily="18" charset="0"/>
              </a:rPr>
              <a:t>// </a:t>
            </a:r>
            <a:r>
              <a:rPr kumimoji="1" lang="zh-CN" altLang="en-US" sz="2400">
                <a:solidFill>
                  <a:srgbClr val="333399"/>
                </a:solidFill>
                <a:latin typeface="楷体_GB2312" pitchFamily="49" charset="-122"/>
                <a:ea typeface="楷体_GB2312" pitchFamily="49" charset="-122"/>
              </a:rPr>
              <a:t>以二维数组存储矩阵元素，</a:t>
            </a:r>
            <a:r>
              <a:rPr kumimoji="1" lang="en-US" altLang="zh-CN" sz="2400">
                <a:solidFill>
                  <a:srgbClr val="333399"/>
                </a:solidFill>
                <a:latin typeface="Times New Roman" pitchFamily="18" charset="0"/>
                <a:ea typeface="楷体_GB2312" pitchFamily="49" charset="-122"/>
              </a:rPr>
              <a:t>c </a:t>
            </a:r>
            <a:r>
              <a:rPr kumimoji="1" lang="zh-CN" altLang="en-US" sz="2400">
                <a:solidFill>
                  <a:srgbClr val="333399"/>
                </a:solidFill>
                <a:latin typeface="楷体_GB2312" pitchFamily="49" charset="-122"/>
                <a:ea typeface="楷体_GB2312" pitchFamily="49" charset="-122"/>
              </a:rPr>
              <a:t>为 </a:t>
            </a:r>
            <a:r>
              <a:rPr kumimoji="1" lang="en-US" altLang="zh-CN" sz="2400">
                <a:solidFill>
                  <a:srgbClr val="333399"/>
                </a:solidFill>
                <a:latin typeface="Times New Roman" pitchFamily="18" charset="0"/>
                <a:ea typeface="楷体_GB2312" pitchFamily="49" charset="-122"/>
              </a:rPr>
              <a:t>a </a:t>
            </a:r>
            <a:r>
              <a:rPr kumimoji="1" lang="zh-CN" altLang="en-US" sz="2400">
                <a:solidFill>
                  <a:srgbClr val="333399"/>
                </a:solidFill>
                <a:latin typeface="楷体_GB2312" pitchFamily="49" charset="-122"/>
                <a:ea typeface="楷体_GB2312" pitchFamily="49" charset="-122"/>
              </a:rPr>
              <a:t>和 </a:t>
            </a:r>
            <a:r>
              <a:rPr kumimoji="1" lang="en-US" altLang="zh-CN" sz="2400">
                <a:solidFill>
                  <a:srgbClr val="333399"/>
                </a:solidFill>
                <a:latin typeface="Times New Roman" pitchFamily="18" charset="0"/>
                <a:ea typeface="楷体_GB2312" pitchFamily="49" charset="-122"/>
              </a:rPr>
              <a:t>b </a:t>
            </a:r>
            <a:r>
              <a:rPr kumimoji="1" lang="zh-CN" altLang="en-US" sz="2400">
                <a:solidFill>
                  <a:srgbClr val="333399"/>
                </a:solidFill>
                <a:latin typeface="楷体_GB2312" pitchFamily="49" charset="-122"/>
                <a:ea typeface="楷体_GB2312" pitchFamily="49" charset="-122"/>
              </a:rPr>
              <a:t>的乘积</a:t>
            </a:r>
            <a:endParaRPr kumimoji="1" lang="zh-CN" altLang="en-US" sz="2400" b="1">
              <a:solidFill>
                <a:srgbClr val="6600CC"/>
              </a:solidFill>
              <a:latin typeface="Times New Roman" pitchFamily="18" charset="0"/>
            </a:endParaRPr>
          </a:p>
          <a:p>
            <a:pPr>
              <a:lnSpc>
                <a:spcPct val="120000"/>
              </a:lnSpc>
            </a:pPr>
            <a:r>
              <a:rPr kumimoji="1" lang="zh-CN" altLang="en-US" sz="2400" b="1">
                <a:solidFill>
                  <a:srgbClr val="6600CC"/>
                </a:solidFill>
                <a:latin typeface="Times New Roman" pitchFamily="18" charset="0"/>
              </a:rPr>
              <a:t>   </a:t>
            </a:r>
            <a:r>
              <a:rPr kumimoji="1" lang="en-US" altLang="zh-CN" sz="2400" b="1">
                <a:solidFill>
                  <a:srgbClr val="6600CC"/>
                </a:solidFill>
                <a:latin typeface="Times New Roman" pitchFamily="18" charset="0"/>
              </a:rPr>
              <a:t>for</a:t>
            </a:r>
            <a:r>
              <a:rPr kumimoji="1" lang="en-US" altLang="zh-CN" sz="2400">
                <a:latin typeface="Times New Roman" pitchFamily="18" charset="0"/>
              </a:rPr>
              <a:t> (i=1; i&lt;=n; ++i)</a:t>
            </a:r>
          </a:p>
          <a:p>
            <a:pPr>
              <a:lnSpc>
                <a:spcPct val="120000"/>
              </a:lnSpc>
            </a:pPr>
            <a:r>
              <a:rPr kumimoji="1" lang="en-US" altLang="zh-CN" sz="2400">
                <a:latin typeface="Times New Roman" pitchFamily="18" charset="0"/>
              </a:rPr>
              <a:t>      </a:t>
            </a:r>
            <a:r>
              <a:rPr kumimoji="1" lang="en-US" altLang="zh-CN" sz="2400" b="1">
                <a:solidFill>
                  <a:srgbClr val="6600CC"/>
                </a:solidFill>
                <a:latin typeface="Times New Roman" pitchFamily="18" charset="0"/>
              </a:rPr>
              <a:t>for</a:t>
            </a:r>
            <a:r>
              <a:rPr kumimoji="1" lang="en-US" altLang="zh-CN" sz="2400">
                <a:latin typeface="Times New Roman" pitchFamily="18" charset="0"/>
              </a:rPr>
              <a:t> (j=1; j&lt;=n; ++j) </a:t>
            </a:r>
            <a:r>
              <a:rPr kumimoji="1" lang="en-US" altLang="zh-CN" sz="2400" b="1">
                <a:latin typeface="Times New Roman" pitchFamily="18" charset="0"/>
              </a:rPr>
              <a:t>{</a:t>
            </a:r>
            <a:endParaRPr kumimoji="1" lang="en-US" altLang="zh-CN" sz="2400">
              <a:latin typeface="Times New Roman" pitchFamily="18" charset="0"/>
            </a:endParaRPr>
          </a:p>
          <a:p>
            <a:pPr>
              <a:lnSpc>
                <a:spcPct val="120000"/>
              </a:lnSpc>
            </a:pPr>
            <a:r>
              <a:rPr kumimoji="1" lang="en-US" altLang="zh-CN" sz="2400">
                <a:latin typeface="Times New Roman" pitchFamily="18" charset="0"/>
              </a:rPr>
              <a:t>         c[i, j] = 0;</a:t>
            </a:r>
          </a:p>
          <a:p>
            <a:pPr>
              <a:lnSpc>
                <a:spcPct val="120000"/>
              </a:lnSpc>
            </a:pPr>
            <a:r>
              <a:rPr kumimoji="1" lang="en-US" altLang="zh-CN" sz="2400">
                <a:latin typeface="Times New Roman" pitchFamily="18" charset="0"/>
              </a:rPr>
              <a:t>         </a:t>
            </a:r>
            <a:r>
              <a:rPr kumimoji="1" lang="en-US" altLang="zh-CN" sz="2400" b="1">
                <a:solidFill>
                  <a:srgbClr val="6600CC"/>
                </a:solidFill>
                <a:latin typeface="Times New Roman" pitchFamily="18" charset="0"/>
              </a:rPr>
              <a:t>for</a:t>
            </a:r>
            <a:r>
              <a:rPr kumimoji="1" lang="en-US" altLang="zh-CN" sz="2400">
                <a:latin typeface="Times New Roman" pitchFamily="18" charset="0"/>
              </a:rPr>
              <a:t> (k=1; k&lt;=n; </a:t>
            </a:r>
            <a:r>
              <a:rPr kumimoji="1" lang="en-US" altLang="zh-CN" sz="2400" b="1">
                <a:latin typeface="Times New Roman" pitchFamily="18" charset="0"/>
              </a:rPr>
              <a:t>++</a:t>
            </a:r>
            <a:r>
              <a:rPr kumimoji="1" lang="en-US" altLang="zh-CN" sz="2400">
                <a:latin typeface="Times New Roman" pitchFamily="18" charset="0"/>
              </a:rPr>
              <a:t>k)</a:t>
            </a:r>
          </a:p>
          <a:p>
            <a:pPr>
              <a:lnSpc>
                <a:spcPct val="120000"/>
              </a:lnSpc>
            </a:pPr>
            <a:r>
              <a:rPr kumimoji="1" lang="en-US" altLang="zh-CN" sz="2400">
                <a:latin typeface="Times New Roman" pitchFamily="18" charset="0"/>
              </a:rPr>
              <a:t>            c[i, j] += </a:t>
            </a:r>
            <a:r>
              <a:rPr kumimoji="1" lang="en-US" altLang="zh-CN" sz="2400">
                <a:solidFill>
                  <a:srgbClr val="CC0000"/>
                </a:solidFill>
                <a:latin typeface="Times New Roman" pitchFamily="18" charset="0"/>
              </a:rPr>
              <a:t>a[i, k]</a:t>
            </a:r>
            <a:r>
              <a:rPr kumimoji="1" lang="en-US" altLang="zh-CN" sz="2400" b="1">
                <a:solidFill>
                  <a:srgbClr val="CC0000"/>
                </a:solidFill>
                <a:latin typeface="Times New Roman" pitchFamily="18" charset="0"/>
              </a:rPr>
              <a:t>*</a:t>
            </a:r>
            <a:r>
              <a:rPr kumimoji="1" lang="en-US" altLang="zh-CN" sz="2400">
                <a:solidFill>
                  <a:srgbClr val="CC0000"/>
                </a:solidFill>
                <a:latin typeface="Times New Roman" pitchFamily="18" charset="0"/>
              </a:rPr>
              <a:t>b[k, j];</a:t>
            </a:r>
            <a:endParaRPr kumimoji="1" lang="en-US" altLang="zh-CN" sz="2400">
              <a:latin typeface="Times New Roman" pitchFamily="18" charset="0"/>
            </a:endParaRPr>
          </a:p>
          <a:p>
            <a:pPr>
              <a:lnSpc>
                <a:spcPct val="120000"/>
              </a:lnSpc>
            </a:pPr>
            <a:r>
              <a:rPr kumimoji="1" lang="en-US" altLang="zh-CN" sz="2400">
                <a:latin typeface="Times New Roman" pitchFamily="18" charset="0"/>
              </a:rPr>
              <a:t>      </a:t>
            </a:r>
            <a:r>
              <a:rPr kumimoji="1" lang="en-US" altLang="zh-CN" sz="2400" b="1">
                <a:latin typeface="Times New Roman" pitchFamily="18" charset="0"/>
              </a:rPr>
              <a:t>} </a:t>
            </a:r>
            <a:r>
              <a:rPr kumimoji="1" lang="en-US" altLang="zh-CN" sz="2400">
                <a:latin typeface="Times New Roman" pitchFamily="18" charset="0"/>
              </a:rPr>
              <a:t>//for</a:t>
            </a:r>
            <a:endParaRPr kumimoji="1" lang="en-US" altLang="zh-CN" sz="2400" b="1">
              <a:latin typeface="Times New Roman" pitchFamily="18" charset="0"/>
            </a:endParaRPr>
          </a:p>
          <a:p>
            <a:pPr>
              <a:lnSpc>
                <a:spcPct val="120000"/>
              </a:lnSpc>
            </a:pPr>
            <a:r>
              <a:rPr kumimoji="1" lang="en-US" altLang="zh-CN" sz="2400" b="1">
                <a:latin typeface="Times New Roman" pitchFamily="18" charset="0"/>
              </a:rPr>
              <a:t>} </a:t>
            </a:r>
            <a:r>
              <a:rPr kumimoji="1" lang="en-US" altLang="zh-CN" sz="2400">
                <a:latin typeface="Times New Roman" pitchFamily="18" charset="0"/>
              </a:rPr>
              <a:t>//mult</a:t>
            </a:r>
            <a:endParaRPr kumimoji="1" lang="en-US" altLang="zh-CN" sz="2400" b="1">
              <a:latin typeface="Times New Roman" pitchFamily="18" charset="0"/>
            </a:endParaRPr>
          </a:p>
        </p:txBody>
      </p:sp>
      <p:sp>
        <p:nvSpPr>
          <p:cNvPr id="175108" name="Text Box 4"/>
          <p:cNvSpPr txBox="1">
            <a:spLocks noChangeArrowheads="1"/>
          </p:cNvSpPr>
          <p:nvPr/>
        </p:nvSpPr>
        <p:spPr bwMode="auto">
          <a:xfrm>
            <a:off x="900113" y="5661025"/>
            <a:ext cx="3298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隶书" pitchFamily="49" charset="-122"/>
                <a:ea typeface="隶书" pitchFamily="49" charset="-122"/>
              </a:rPr>
              <a:t>基本操作</a:t>
            </a:r>
            <a:r>
              <a:rPr kumimoji="1" lang="en-US" altLang="zh-CN" sz="2800">
                <a:solidFill>
                  <a:srgbClr val="000000"/>
                </a:solidFill>
                <a:latin typeface="隶书" pitchFamily="49" charset="-122"/>
                <a:ea typeface="隶书" pitchFamily="49" charset="-122"/>
              </a:rPr>
              <a:t>:</a:t>
            </a:r>
            <a:r>
              <a:rPr kumimoji="1" lang="en-US" altLang="zh-CN" sz="2800">
                <a:latin typeface="Times New Roman" pitchFamily="18" charset="0"/>
              </a:rPr>
              <a:t> </a:t>
            </a:r>
            <a:r>
              <a:rPr kumimoji="1" lang="zh-CN" altLang="en-US" sz="2800" b="1">
                <a:solidFill>
                  <a:srgbClr val="CC0000"/>
                </a:solidFill>
                <a:latin typeface="Times New Roman" pitchFamily="18" charset="0"/>
                <a:ea typeface="隶书" pitchFamily="49" charset="-122"/>
              </a:rPr>
              <a:t>乘法</a:t>
            </a:r>
            <a:r>
              <a:rPr kumimoji="1" lang="zh-CN" altLang="en-US" sz="2800">
                <a:solidFill>
                  <a:srgbClr val="CC0000"/>
                </a:solidFill>
                <a:latin typeface="Times New Roman" pitchFamily="18" charset="0"/>
                <a:ea typeface="隶书" pitchFamily="49" charset="-122"/>
              </a:rPr>
              <a:t>操作</a:t>
            </a:r>
            <a:endParaRPr kumimoji="1" lang="zh-CN" altLang="en-US" sz="2800">
              <a:latin typeface="Times New Roman" pitchFamily="18" charset="0"/>
            </a:endParaRPr>
          </a:p>
        </p:txBody>
      </p:sp>
      <p:sp>
        <p:nvSpPr>
          <p:cNvPr id="175109" name="Text Box 5"/>
          <p:cNvSpPr txBox="1">
            <a:spLocks noChangeArrowheads="1"/>
          </p:cNvSpPr>
          <p:nvPr/>
        </p:nvSpPr>
        <p:spPr bwMode="auto">
          <a:xfrm>
            <a:off x="4572000" y="5661025"/>
            <a:ext cx="332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隶书" pitchFamily="49" charset="-122"/>
                <a:ea typeface="隶书" pitchFamily="49" charset="-122"/>
              </a:rPr>
              <a:t>时间复杂度</a:t>
            </a:r>
            <a:r>
              <a:rPr kumimoji="1" lang="en-US" altLang="zh-CN" sz="2800">
                <a:solidFill>
                  <a:srgbClr val="000000"/>
                </a:solidFill>
                <a:latin typeface="隶书" pitchFamily="49" charset="-122"/>
                <a:ea typeface="隶书" pitchFamily="49" charset="-122"/>
              </a:rPr>
              <a:t>:  </a:t>
            </a:r>
            <a:r>
              <a:rPr kumimoji="1" lang="en-US" altLang="zh-CN" sz="2800">
                <a:solidFill>
                  <a:srgbClr val="FF0000"/>
                </a:solidFill>
                <a:latin typeface="隶书" pitchFamily="49" charset="-122"/>
                <a:ea typeface="隶书" pitchFamily="49" charset="-122"/>
              </a:rPr>
              <a:t>O(n</a:t>
            </a:r>
            <a:r>
              <a:rPr kumimoji="1" lang="en-US" altLang="zh-CN" sz="2800" baseline="30000">
                <a:solidFill>
                  <a:srgbClr val="FF0000"/>
                </a:solidFill>
                <a:latin typeface="隶书" pitchFamily="49" charset="-122"/>
                <a:ea typeface="隶书" pitchFamily="49" charset="-122"/>
              </a:rPr>
              <a:t>3</a:t>
            </a:r>
            <a:r>
              <a:rPr kumimoji="1" lang="en-US" altLang="zh-CN" sz="2800">
                <a:solidFill>
                  <a:srgbClr val="FF0000"/>
                </a:solidFill>
                <a:latin typeface="隶书" pitchFamily="49" charset="-122"/>
                <a:ea typeface="隶书" pitchFamily="49" charset="-122"/>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wipe(up)">
                                      <p:cBhvr>
                                        <p:cTn id="7" dur="500"/>
                                        <p:tgtEl>
                                          <p:spTgt spid="175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5107"/>
                                        </p:tgtEl>
                                        <p:attrNameLst>
                                          <p:attrName>style.visibility</p:attrName>
                                        </p:attrNameLst>
                                      </p:cBhvr>
                                      <p:to>
                                        <p:strVal val="visible"/>
                                      </p:to>
                                    </p:set>
                                    <p:animEffect transition="in" filter="barn(outVertical)">
                                      <p:cBhvr>
                                        <p:cTn id="12" dur="500"/>
                                        <p:tgtEl>
                                          <p:spTgt spid="175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75108"/>
                                        </p:tgtEl>
                                        <p:attrNameLst>
                                          <p:attrName>style.visibility</p:attrName>
                                        </p:attrNameLst>
                                      </p:cBhvr>
                                      <p:to>
                                        <p:strVal val="visible"/>
                                      </p:to>
                                    </p:set>
                                    <p:animEffect transition="in" filter="wipe(left)">
                                      <p:cBhvr>
                                        <p:cTn id="17" dur="300"/>
                                        <p:tgtEl>
                                          <p:spTgt spid="175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75109"/>
                                        </p:tgtEl>
                                        <p:attrNameLst>
                                          <p:attrName>style.visibility</p:attrName>
                                        </p:attrNameLst>
                                      </p:cBhvr>
                                      <p:to>
                                        <p:strVal val="visible"/>
                                      </p:to>
                                    </p:set>
                                    <p:animEffect transition="in" filter="wipe(left)">
                                      <p:cBhvr>
                                        <p:cTn id="22" dur="3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P spid="175109"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827088" y="1196975"/>
            <a:ext cx="8007350"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latin typeface="Times New Roman" pitchFamily="18" charset="0"/>
              </a:rPr>
              <a:t> </a:t>
            </a:r>
            <a:r>
              <a:rPr kumimoji="1" lang="en-US" altLang="zh-CN" sz="2400" b="1">
                <a:latin typeface="Times New Roman" pitchFamily="18" charset="0"/>
              </a:rPr>
              <a:t>void</a:t>
            </a:r>
            <a:r>
              <a:rPr kumimoji="1" lang="en-US" altLang="zh-CN" sz="2400">
                <a:latin typeface="Times New Roman" pitchFamily="18" charset="0"/>
              </a:rPr>
              <a:t> select_sort(</a:t>
            </a:r>
            <a:r>
              <a:rPr kumimoji="1" lang="en-US" altLang="zh-CN" sz="2400" b="1">
                <a:latin typeface="Times New Roman" pitchFamily="18" charset="0"/>
              </a:rPr>
              <a:t>int&amp;</a:t>
            </a:r>
            <a:r>
              <a:rPr kumimoji="1" lang="en-US" altLang="zh-CN" sz="2400">
                <a:latin typeface="Times New Roman" pitchFamily="18" charset="0"/>
              </a:rPr>
              <a:t> a[], </a:t>
            </a:r>
            <a:r>
              <a:rPr kumimoji="1" lang="en-US" altLang="zh-CN" sz="2400" b="1">
                <a:latin typeface="Times New Roman" pitchFamily="18" charset="0"/>
              </a:rPr>
              <a:t>int</a:t>
            </a:r>
            <a:r>
              <a:rPr kumimoji="1" lang="en-US" altLang="zh-CN" sz="2400">
                <a:latin typeface="Times New Roman" pitchFamily="18" charset="0"/>
              </a:rPr>
              <a:t> n) </a:t>
            </a:r>
            <a:r>
              <a:rPr kumimoji="1" lang="en-US" altLang="zh-CN" sz="2400" b="1">
                <a:latin typeface="Times New Roman" pitchFamily="18" charset="0"/>
              </a:rPr>
              <a:t>{</a:t>
            </a:r>
            <a:endParaRPr kumimoji="1" lang="en-US" altLang="zh-CN" sz="2400">
              <a:latin typeface="Times New Roman" pitchFamily="18" charset="0"/>
            </a:endParaRPr>
          </a:p>
          <a:p>
            <a:r>
              <a:rPr kumimoji="1" lang="en-US" altLang="zh-CN" sz="2400">
                <a:latin typeface="Times New Roman" pitchFamily="18" charset="0"/>
              </a:rPr>
              <a:t>   // </a:t>
            </a:r>
            <a:r>
              <a:rPr kumimoji="1" lang="zh-CN" altLang="en-US" sz="2400" b="1">
                <a:solidFill>
                  <a:srgbClr val="333399"/>
                </a:solidFill>
                <a:latin typeface="Times New Roman" pitchFamily="18" charset="0"/>
                <a:ea typeface="楷体_GB2312" pitchFamily="49" charset="-122"/>
              </a:rPr>
              <a:t>将 </a:t>
            </a:r>
            <a:r>
              <a:rPr kumimoji="1" lang="en-US" altLang="zh-CN" sz="2400" b="1">
                <a:solidFill>
                  <a:srgbClr val="333399"/>
                </a:solidFill>
                <a:latin typeface="Times New Roman" pitchFamily="18" charset="0"/>
              </a:rPr>
              <a:t>a </a:t>
            </a:r>
            <a:r>
              <a:rPr kumimoji="1" lang="zh-CN" altLang="en-US" sz="2400" b="1">
                <a:solidFill>
                  <a:srgbClr val="333399"/>
                </a:solidFill>
                <a:latin typeface="Times New Roman" pitchFamily="18" charset="0"/>
                <a:ea typeface="楷体_GB2312" pitchFamily="49" charset="-122"/>
              </a:rPr>
              <a:t>中整数序列重新排列成自小至大有序的整数序列</a:t>
            </a:r>
            <a:r>
              <a:rPr kumimoji="1" lang="zh-CN" altLang="en-US" sz="2400">
                <a:solidFill>
                  <a:srgbClr val="333399"/>
                </a:solidFill>
                <a:latin typeface="Times New Roman" pitchFamily="18" charset="0"/>
              </a:rPr>
              <a:t>。</a:t>
            </a:r>
            <a:endParaRPr kumimoji="1" lang="zh-CN" altLang="en-US" sz="2400">
              <a:latin typeface="Times New Roman" pitchFamily="18" charset="0"/>
            </a:endParaRPr>
          </a:p>
          <a:p>
            <a:pPr>
              <a:lnSpc>
                <a:spcPct val="115000"/>
              </a:lnSpc>
            </a:pPr>
            <a:r>
              <a:rPr kumimoji="1" lang="zh-CN" altLang="en-US" sz="4000">
                <a:latin typeface="Times New Roman" pitchFamily="18" charset="0"/>
              </a:rPr>
              <a:t>  </a:t>
            </a:r>
            <a:r>
              <a:rPr kumimoji="1" lang="zh-CN" altLang="en-US" sz="4000">
                <a:solidFill>
                  <a:srgbClr val="006699"/>
                </a:solidFill>
                <a:latin typeface="Times New Roman" pitchFamily="18" charset="0"/>
              </a:rPr>
              <a:t> </a:t>
            </a:r>
          </a:p>
          <a:p>
            <a:pPr>
              <a:lnSpc>
                <a:spcPct val="115000"/>
              </a:lnSpc>
            </a:pPr>
            <a:endParaRPr kumimoji="1" lang="zh-CN" altLang="en-US" sz="4000">
              <a:solidFill>
                <a:srgbClr val="006699"/>
              </a:solidFill>
              <a:latin typeface="Times New Roman" pitchFamily="18" charset="0"/>
            </a:endParaRPr>
          </a:p>
          <a:p>
            <a:pPr>
              <a:lnSpc>
                <a:spcPct val="115000"/>
              </a:lnSpc>
            </a:pPr>
            <a:endParaRPr kumimoji="1" lang="zh-CN" altLang="en-US" sz="4000">
              <a:solidFill>
                <a:srgbClr val="006699"/>
              </a:solidFill>
              <a:latin typeface="Times New Roman" pitchFamily="18" charset="0"/>
            </a:endParaRPr>
          </a:p>
          <a:p>
            <a:pPr>
              <a:lnSpc>
                <a:spcPct val="115000"/>
              </a:lnSpc>
            </a:pPr>
            <a:endParaRPr kumimoji="1" lang="zh-CN" altLang="en-US" sz="4000">
              <a:solidFill>
                <a:srgbClr val="006699"/>
              </a:solidFill>
              <a:latin typeface="Times New Roman" pitchFamily="18" charset="0"/>
            </a:endParaRPr>
          </a:p>
          <a:p>
            <a:pPr>
              <a:lnSpc>
                <a:spcPct val="115000"/>
              </a:lnSpc>
            </a:pPr>
            <a:r>
              <a:rPr kumimoji="1" lang="en-US" altLang="zh-CN" sz="2400" b="1">
                <a:solidFill>
                  <a:srgbClr val="333399"/>
                </a:solidFill>
                <a:latin typeface="Times New Roman" pitchFamily="18" charset="0"/>
                <a:ea typeface="楷体_GB2312" pitchFamily="49" charset="-122"/>
              </a:rPr>
              <a:t>} // select_sort</a:t>
            </a:r>
          </a:p>
        </p:txBody>
      </p:sp>
      <p:sp>
        <p:nvSpPr>
          <p:cNvPr id="176131" name="Text Box 3"/>
          <p:cNvSpPr txBox="1">
            <a:spLocks noChangeArrowheads="1"/>
          </p:cNvSpPr>
          <p:nvPr/>
        </p:nvSpPr>
        <p:spPr bwMode="auto">
          <a:xfrm>
            <a:off x="242888" y="5773738"/>
            <a:ext cx="508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隶书" pitchFamily="49" charset="-122"/>
                <a:ea typeface="隶书" pitchFamily="49" charset="-122"/>
              </a:rPr>
              <a:t>基本操作</a:t>
            </a:r>
            <a:r>
              <a:rPr kumimoji="1" lang="en-US" altLang="zh-CN" sz="2800">
                <a:solidFill>
                  <a:srgbClr val="000000"/>
                </a:solidFill>
                <a:latin typeface="隶书" pitchFamily="49" charset="-122"/>
                <a:ea typeface="隶书" pitchFamily="49" charset="-122"/>
              </a:rPr>
              <a:t>:</a:t>
            </a:r>
            <a:r>
              <a:rPr kumimoji="1" lang="en-US" altLang="zh-CN" sz="2800">
                <a:latin typeface="Times New Roman" pitchFamily="18" charset="0"/>
              </a:rPr>
              <a:t> </a:t>
            </a:r>
            <a:r>
              <a:rPr kumimoji="1" lang="zh-CN" altLang="en-US" sz="2800" b="1">
                <a:solidFill>
                  <a:srgbClr val="CC0000"/>
                </a:solidFill>
                <a:latin typeface="隶书" pitchFamily="49" charset="-122"/>
                <a:ea typeface="隶书" pitchFamily="49" charset="-122"/>
              </a:rPr>
              <a:t>比较</a:t>
            </a:r>
            <a:r>
              <a:rPr kumimoji="1" lang="en-US" altLang="zh-CN" sz="2800">
                <a:solidFill>
                  <a:srgbClr val="CC0000"/>
                </a:solidFill>
                <a:latin typeface="隶书" pitchFamily="49" charset="-122"/>
                <a:ea typeface="隶书" pitchFamily="49" charset="-122"/>
              </a:rPr>
              <a:t>(</a:t>
            </a:r>
            <a:r>
              <a:rPr kumimoji="1" lang="zh-CN" altLang="en-US" sz="2800">
                <a:solidFill>
                  <a:srgbClr val="CC0000"/>
                </a:solidFill>
                <a:latin typeface="隶书" pitchFamily="49" charset="-122"/>
                <a:ea typeface="隶书" pitchFamily="49" charset="-122"/>
              </a:rPr>
              <a:t>数据元素</a:t>
            </a:r>
            <a:r>
              <a:rPr kumimoji="1" lang="en-US" altLang="zh-CN" sz="2800">
                <a:solidFill>
                  <a:srgbClr val="CC0000"/>
                </a:solidFill>
                <a:latin typeface="隶书" pitchFamily="49" charset="-122"/>
                <a:ea typeface="隶书" pitchFamily="49" charset="-122"/>
              </a:rPr>
              <a:t>)</a:t>
            </a:r>
            <a:r>
              <a:rPr kumimoji="1" lang="zh-CN" altLang="en-US" sz="2800" b="1">
                <a:solidFill>
                  <a:srgbClr val="CC0000"/>
                </a:solidFill>
                <a:latin typeface="隶书" pitchFamily="49" charset="-122"/>
                <a:ea typeface="隶书" pitchFamily="49" charset="-122"/>
              </a:rPr>
              <a:t>操作</a:t>
            </a:r>
            <a:endParaRPr kumimoji="1" lang="zh-CN" altLang="en-US" sz="2800">
              <a:latin typeface="Times New Roman" pitchFamily="18" charset="0"/>
            </a:endParaRPr>
          </a:p>
        </p:txBody>
      </p:sp>
      <p:sp>
        <p:nvSpPr>
          <p:cNvPr id="176132" name="Text Box 4"/>
          <p:cNvSpPr txBox="1">
            <a:spLocks noChangeArrowheads="1"/>
          </p:cNvSpPr>
          <p:nvPr/>
        </p:nvSpPr>
        <p:spPr bwMode="auto">
          <a:xfrm>
            <a:off x="5607050" y="5748338"/>
            <a:ext cx="306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隶书" pitchFamily="49" charset="-122"/>
                <a:ea typeface="隶书" pitchFamily="49" charset="-122"/>
              </a:rPr>
              <a:t>时间复杂度</a:t>
            </a:r>
            <a:r>
              <a:rPr kumimoji="1" lang="en-US" altLang="zh-CN" sz="2800">
                <a:solidFill>
                  <a:srgbClr val="000000"/>
                </a:solidFill>
                <a:latin typeface="隶书" pitchFamily="49" charset="-122"/>
                <a:ea typeface="隶书" pitchFamily="49" charset="-122"/>
              </a:rPr>
              <a:t>:</a:t>
            </a:r>
            <a:r>
              <a:rPr kumimoji="1" lang="en-US" altLang="zh-CN" sz="2800">
                <a:latin typeface="Times New Roman" pitchFamily="18" charset="0"/>
              </a:rPr>
              <a:t> </a:t>
            </a:r>
            <a:r>
              <a:rPr kumimoji="1" lang="en-US" altLang="zh-CN" sz="2800" b="1">
                <a:solidFill>
                  <a:srgbClr val="FF0000"/>
                </a:solidFill>
                <a:latin typeface="Times New Roman" pitchFamily="18" charset="0"/>
              </a:rPr>
              <a:t>O(n</a:t>
            </a:r>
            <a:r>
              <a:rPr kumimoji="1" lang="en-US" altLang="zh-CN" sz="2800" b="1" baseline="30000">
                <a:solidFill>
                  <a:srgbClr val="FF0000"/>
                </a:solidFill>
                <a:latin typeface="Times New Roman" pitchFamily="18" charset="0"/>
              </a:rPr>
              <a:t>2</a:t>
            </a:r>
            <a:r>
              <a:rPr kumimoji="1" lang="en-US" altLang="zh-CN" sz="2800" b="1">
                <a:solidFill>
                  <a:srgbClr val="FF0000"/>
                </a:solidFill>
                <a:latin typeface="Times New Roman" pitchFamily="18" charset="0"/>
              </a:rPr>
              <a:t>)</a:t>
            </a:r>
            <a:endParaRPr kumimoji="1" lang="en-US" altLang="zh-CN" sz="2800">
              <a:solidFill>
                <a:srgbClr val="FF0000"/>
              </a:solidFill>
              <a:latin typeface="Times New Roman" pitchFamily="18" charset="0"/>
            </a:endParaRPr>
          </a:p>
        </p:txBody>
      </p:sp>
      <p:sp>
        <p:nvSpPr>
          <p:cNvPr id="176133" name="Rectangle 5"/>
          <p:cNvSpPr>
            <a:spLocks noChangeArrowheads="1"/>
          </p:cNvSpPr>
          <p:nvPr/>
        </p:nvSpPr>
        <p:spPr bwMode="auto">
          <a:xfrm>
            <a:off x="1908175" y="2852738"/>
            <a:ext cx="42243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2400">
                <a:latin typeface="Times New Roman" pitchFamily="18" charset="0"/>
              </a:rPr>
              <a:t>j = i;   </a:t>
            </a:r>
            <a:r>
              <a:rPr kumimoji="1" lang="en-US" altLang="zh-CN" sz="2400">
                <a:solidFill>
                  <a:srgbClr val="333399"/>
                </a:solidFill>
                <a:latin typeface="Times New Roman" pitchFamily="18" charset="0"/>
                <a:ea typeface="楷体_GB2312" pitchFamily="49" charset="-122"/>
              </a:rPr>
              <a:t>//</a:t>
            </a:r>
            <a:r>
              <a:rPr kumimoji="1" lang="en-US" altLang="zh-CN" sz="2400" b="1">
                <a:solidFill>
                  <a:srgbClr val="333399"/>
                </a:solidFill>
                <a:latin typeface="楷体_GB2312" pitchFamily="49" charset="-122"/>
                <a:ea typeface="楷体_GB2312" pitchFamily="49" charset="-122"/>
              </a:rPr>
              <a:t> </a:t>
            </a:r>
            <a:r>
              <a:rPr kumimoji="1" lang="zh-CN" altLang="zh-CN" sz="2400" b="1">
                <a:solidFill>
                  <a:srgbClr val="333399"/>
                </a:solidFill>
                <a:latin typeface="楷体_GB2312" pitchFamily="49" charset="-122"/>
                <a:ea typeface="楷体_GB2312" pitchFamily="49" charset="-122"/>
              </a:rPr>
              <a:t>选择第 </a:t>
            </a:r>
            <a:r>
              <a:rPr kumimoji="1" lang="en-US" altLang="zh-CN" sz="2400" b="1">
                <a:solidFill>
                  <a:srgbClr val="333399"/>
                </a:solidFill>
                <a:latin typeface="楷体_GB2312" pitchFamily="49" charset="-122"/>
                <a:ea typeface="楷体_GB2312" pitchFamily="49" charset="-122"/>
              </a:rPr>
              <a:t>i </a:t>
            </a:r>
            <a:r>
              <a:rPr kumimoji="1" lang="zh-CN" altLang="zh-CN" sz="2400" b="1">
                <a:solidFill>
                  <a:srgbClr val="333399"/>
                </a:solidFill>
                <a:latin typeface="楷体_GB2312" pitchFamily="49" charset="-122"/>
                <a:ea typeface="楷体_GB2312" pitchFamily="49" charset="-122"/>
              </a:rPr>
              <a:t>个最小元素</a:t>
            </a:r>
            <a:endParaRPr kumimoji="1" lang="zh-CN" altLang="en-US" sz="2400">
              <a:latin typeface="Times New Roman" pitchFamily="18" charset="0"/>
            </a:endParaRPr>
          </a:p>
          <a:p>
            <a:pPr>
              <a:lnSpc>
                <a:spcPct val="115000"/>
              </a:lnSpc>
            </a:pPr>
            <a:r>
              <a:rPr kumimoji="1" lang="en-US" altLang="zh-CN" sz="2400" b="1">
                <a:solidFill>
                  <a:srgbClr val="6600CC"/>
                </a:solidFill>
                <a:latin typeface="Times New Roman" pitchFamily="18" charset="0"/>
              </a:rPr>
              <a:t>for</a:t>
            </a:r>
            <a:r>
              <a:rPr kumimoji="1" lang="en-US" altLang="zh-CN" sz="2400">
                <a:latin typeface="Times New Roman" pitchFamily="18" charset="0"/>
              </a:rPr>
              <a:t> ( k = i+1;  k &lt; n;  </a:t>
            </a:r>
            <a:r>
              <a:rPr kumimoji="1" lang="en-US" altLang="zh-CN" sz="2400" b="1">
                <a:latin typeface="Times New Roman" pitchFamily="18" charset="0"/>
              </a:rPr>
              <a:t>++</a:t>
            </a:r>
            <a:r>
              <a:rPr kumimoji="1" lang="en-US" altLang="zh-CN" sz="2400">
                <a:latin typeface="Times New Roman" pitchFamily="18" charset="0"/>
              </a:rPr>
              <a:t>k )</a:t>
            </a:r>
          </a:p>
          <a:p>
            <a:pPr>
              <a:lnSpc>
                <a:spcPct val="120000"/>
              </a:lnSpc>
            </a:pPr>
            <a:r>
              <a:rPr kumimoji="1" lang="en-US" altLang="zh-CN" sz="2400">
                <a:latin typeface="Times New Roman" pitchFamily="18" charset="0"/>
              </a:rPr>
              <a:t>    </a:t>
            </a:r>
            <a:r>
              <a:rPr kumimoji="1" lang="en-US" altLang="zh-CN" sz="2400" b="1">
                <a:latin typeface="Times New Roman" pitchFamily="18" charset="0"/>
              </a:rPr>
              <a:t>if </a:t>
            </a:r>
            <a:r>
              <a:rPr kumimoji="1" lang="en-US" altLang="zh-CN" sz="2400">
                <a:solidFill>
                  <a:srgbClr val="CC0000"/>
                </a:solidFill>
                <a:latin typeface="Times New Roman" pitchFamily="18" charset="0"/>
              </a:rPr>
              <a:t>(a[k] </a:t>
            </a:r>
            <a:r>
              <a:rPr kumimoji="1" lang="en-US" altLang="zh-CN" sz="2400" b="1">
                <a:solidFill>
                  <a:srgbClr val="CC0000"/>
                </a:solidFill>
                <a:latin typeface="Times New Roman" pitchFamily="18" charset="0"/>
              </a:rPr>
              <a:t>&lt;</a:t>
            </a:r>
            <a:r>
              <a:rPr kumimoji="1" lang="en-US" altLang="zh-CN" sz="2400">
                <a:solidFill>
                  <a:srgbClr val="CC0000"/>
                </a:solidFill>
                <a:latin typeface="Times New Roman" pitchFamily="18" charset="0"/>
              </a:rPr>
              <a:t> a[j] )</a:t>
            </a:r>
            <a:r>
              <a:rPr kumimoji="1" lang="en-US" altLang="zh-CN" sz="2400">
                <a:latin typeface="Times New Roman" pitchFamily="18" charset="0"/>
              </a:rPr>
              <a:t>  j = k;</a:t>
            </a:r>
          </a:p>
        </p:txBody>
      </p:sp>
      <p:sp>
        <p:nvSpPr>
          <p:cNvPr id="176134" name="Rectangle 6"/>
          <p:cNvSpPr>
            <a:spLocks noChangeArrowheads="1"/>
          </p:cNvSpPr>
          <p:nvPr/>
        </p:nvSpPr>
        <p:spPr bwMode="auto">
          <a:xfrm>
            <a:off x="1476375" y="2349500"/>
            <a:ext cx="3616325"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2400" b="1">
                <a:solidFill>
                  <a:srgbClr val="333399"/>
                </a:solidFill>
                <a:latin typeface="Times New Roman" pitchFamily="18" charset="0"/>
                <a:ea typeface="楷体_GB2312" pitchFamily="49" charset="-122"/>
              </a:rPr>
              <a:t>for</a:t>
            </a:r>
            <a:r>
              <a:rPr kumimoji="1" lang="en-US" altLang="zh-CN" sz="2400" b="1">
                <a:solidFill>
                  <a:srgbClr val="6600CC"/>
                </a:solidFill>
                <a:latin typeface="Times New Roman" pitchFamily="18" charset="0"/>
              </a:rPr>
              <a:t> </a:t>
            </a:r>
            <a:r>
              <a:rPr kumimoji="1" lang="en-US" altLang="zh-CN" sz="2400">
                <a:solidFill>
                  <a:srgbClr val="6600CC"/>
                </a:solidFill>
                <a:latin typeface="Times New Roman" pitchFamily="18" charset="0"/>
              </a:rPr>
              <a:t>( i = 0;  i&lt; n-1;  </a:t>
            </a:r>
            <a:r>
              <a:rPr kumimoji="1" lang="en-US" altLang="zh-CN" sz="2400" b="1">
                <a:solidFill>
                  <a:srgbClr val="6600CC"/>
                </a:solidFill>
                <a:latin typeface="Times New Roman" pitchFamily="18" charset="0"/>
              </a:rPr>
              <a:t>++</a:t>
            </a:r>
            <a:r>
              <a:rPr kumimoji="1" lang="en-US" altLang="zh-CN" sz="2400">
                <a:solidFill>
                  <a:srgbClr val="6600CC"/>
                </a:solidFill>
                <a:latin typeface="Times New Roman" pitchFamily="18" charset="0"/>
              </a:rPr>
              <a:t>i ) </a:t>
            </a:r>
            <a:r>
              <a:rPr kumimoji="1" lang="en-US" altLang="zh-CN" sz="2400" b="1">
                <a:solidFill>
                  <a:srgbClr val="6600CC"/>
                </a:solidFill>
                <a:latin typeface="Times New Roman" pitchFamily="18" charset="0"/>
              </a:rPr>
              <a:t>{</a:t>
            </a:r>
            <a:endParaRPr kumimoji="1" lang="en-US" altLang="zh-CN" sz="2400" b="1">
              <a:latin typeface="Times New Roman" pitchFamily="18" charset="0"/>
            </a:endParaRPr>
          </a:p>
          <a:p>
            <a:pPr>
              <a:lnSpc>
                <a:spcPct val="115000"/>
              </a:lnSpc>
            </a:pPr>
            <a:endParaRPr kumimoji="1" lang="en-US" altLang="zh-CN" sz="2400" b="1">
              <a:latin typeface="Times New Roman" pitchFamily="18" charset="0"/>
            </a:endParaRPr>
          </a:p>
          <a:p>
            <a:pPr>
              <a:lnSpc>
                <a:spcPct val="115000"/>
              </a:lnSpc>
            </a:pPr>
            <a:endParaRPr kumimoji="1" lang="en-US" altLang="zh-CN" sz="2400" b="1">
              <a:latin typeface="Times New Roman" pitchFamily="18" charset="0"/>
            </a:endParaRPr>
          </a:p>
          <a:p>
            <a:pPr>
              <a:lnSpc>
                <a:spcPct val="115000"/>
              </a:lnSpc>
            </a:pPr>
            <a:endParaRPr kumimoji="1" lang="en-US" altLang="zh-CN" sz="2400" b="1">
              <a:latin typeface="Times New Roman" pitchFamily="18" charset="0"/>
            </a:endParaRPr>
          </a:p>
          <a:p>
            <a:pPr>
              <a:lnSpc>
                <a:spcPct val="115000"/>
              </a:lnSpc>
            </a:pPr>
            <a:r>
              <a:rPr kumimoji="1" lang="en-US" altLang="zh-CN" sz="2400" b="1">
                <a:latin typeface="Times New Roman" pitchFamily="18" charset="0"/>
              </a:rPr>
              <a:t>      if</a:t>
            </a:r>
            <a:r>
              <a:rPr kumimoji="1" lang="en-US" altLang="zh-CN" sz="2400">
                <a:latin typeface="Times New Roman" pitchFamily="18" charset="0"/>
              </a:rPr>
              <a:t> ( j </a:t>
            </a:r>
            <a:r>
              <a:rPr kumimoji="1" lang="en-US" altLang="zh-CN" sz="2400" b="1">
                <a:latin typeface="Times New Roman" pitchFamily="18" charset="0"/>
              </a:rPr>
              <a:t>!=</a:t>
            </a:r>
            <a:r>
              <a:rPr kumimoji="1" lang="en-US" altLang="zh-CN" sz="2400">
                <a:latin typeface="Times New Roman" pitchFamily="18" charset="0"/>
              </a:rPr>
              <a:t> i )  a[j] </a:t>
            </a:r>
            <a:r>
              <a:rPr kumimoji="1" lang="en-US" altLang="zh-CN" sz="2400" b="1">
                <a:latin typeface="Times New Roman" pitchFamily="18" charset="0"/>
              </a:rPr>
              <a:t>←→</a:t>
            </a:r>
            <a:r>
              <a:rPr kumimoji="1" lang="en-US" altLang="zh-CN" sz="2400">
                <a:latin typeface="Times New Roman" pitchFamily="18" charset="0"/>
              </a:rPr>
              <a:t> a[i]</a:t>
            </a:r>
          </a:p>
          <a:p>
            <a:pPr>
              <a:lnSpc>
                <a:spcPct val="110000"/>
              </a:lnSpc>
            </a:pPr>
            <a:r>
              <a:rPr kumimoji="1" lang="en-US" altLang="zh-CN" sz="2400" b="1">
                <a:solidFill>
                  <a:srgbClr val="6600CC"/>
                </a:solidFill>
                <a:latin typeface="Times New Roman" pitchFamily="18" charset="0"/>
              </a:rPr>
              <a:t>}</a:t>
            </a:r>
            <a:endParaRPr kumimoji="1" lang="en-US" altLang="zh-CN" sz="2400">
              <a:latin typeface="Times New Roman" pitchFamily="18" charset="0"/>
            </a:endParaRPr>
          </a:p>
        </p:txBody>
      </p:sp>
      <p:sp>
        <p:nvSpPr>
          <p:cNvPr id="176135" name="Text Box 7"/>
          <p:cNvSpPr txBox="1">
            <a:spLocks noChangeArrowheads="1"/>
          </p:cNvSpPr>
          <p:nvPr/>
        </p:nvSpPr>
        <p:spPr bwMode="auto">
          <a:xfrm>
            <a:off x="290513" y="233363"/>
            <a:ext cx="432117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zh-CN" altLang="en-US" sz="3200" b="1">
                <a:solidFill>
                  <a:schemeClr val="bg1"/>
                </a:solidFill>
                <a:latin typeface="宋体" pitchFamily="2" charset="-122"/>
              </a:rPr>
              <a:t>例二  选择排序</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barn(outVertical)">
                                      <p:cBhvr>
                                        <p:cTn id="7" dur="500"/>
                                        <p:tgtEl>
                                          <p:spTgt spid="176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strips(downRight)">
                                      <p:cBhvr>
                                        <p:cTn id="12" dur="500"/>
                                        <p:tgtEl>
                                          <p:spTgt spid="176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176134"/>
                                        </p:tgtEl>
                                        <p:attrNameLst>
                                          <p:attrName>style.visibility</p:attrName>
                                        </p:attrNameLst>
                                      </p:cBhvr>
                                      <p:to>
                                        <p:strVal val="visible"/>
                                      </p:to>
                                    </p:set>
                                    <p:animEffect transition="in" filter="strips(downRight)">
                                      <p:cBhvr>
                                        <p:cTn id="17" dur="75"/>
                                        <p:tgtEl>
                                          <p:spTgt spid="176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76131"/>
                                        </p:tgtEl>
                                        <p:attrNameLst>
                                          <p:attrName>style.visibility</p:attrName>
                                        </p:attrNameLst>
                                      </p:cBhvr>
                                      <p:to>
                                        <p:strVal val="visible"/>
                                      </p:to>
                                    </p:set>
                                    <p:animEffect transition="in" filter="wipe(left)">
                                      <p:cBhvr>
                                        <p:cTn id="22" dur="300"/>
                                        <p:tgtEl>
                                          <p:spTgt spid="1761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76132"/>
                                        </p:tgtEl>
                                        <p:attrNameLst>
                                          <p:attrName>style.visibility</p:attrName>
                                        </p:attrNameLst>
                                      </p:cBhvr>
                                      <p:to>
                                        <p:strVal val="visible"/>
                                      </p:to>
                                    </p:set>
                                    <p:animEffect transition="in" filter="wipe(left)">
                                      <p:cBhvr>
                                        <p:cTn id="27" dur="3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P spid="176132" grpId="0" autoUpdateAnimBg="0"/>
      <p:bldP spid="176133" grpId="0" autoUpdateAnimBg="0"/>
      <p:bldP spid="176134" grpId="0" autoUpdateAnimBg="0"/>
    </p:bldLst>
  </p:timing>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
      <a:clrScheme name="sample 4">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000066"/>
        </a:hlink>
        <a:folHlink>
          <a:srgbClr val="6D50CA"/>
        </a:folHlink>
      </a:clrScheme>
      <a:clrMap bg1="lt1" tx1="dk1" bg2="lt2" tx2="dk2" accent1="accent1" accent2="accent2" accent3="accent3" accent4="accent4" accent5="accent5" accent6="accent6" hlink="hlink" folHlink="folHlink"/>
    </a:extraClrScheme>
    <a:extraClrScheme>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3231</TotalTime>
  <Words>7190</Words>
  <Application>Microsoft Office PowerPoint</Application>
  <PresentationFormat>全屏显示(4:3)</PresentationFormat>
  <Paragraphs>860</Paragraphs>
  <Slides>107</Slides>
  <Notes>24</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29" baseType="lpstr">
      <vt:lpstr>MS PGothic</vt:lpstr>
      <vt:lpstr>PMingLiU</vt:lpstr>
      <vt:lpstr>黑体</vt:lpstr>
      <vt:lpstr>华文彩云</vt:lpstr>
      <vt:lpstr>华文行楷</vt:lpstr>
      <vt:lpstr>楷体_GB2312</vt:lpstr>
      <vt:lpstr>隶书</vt:lpstr>
      <vt:lpstr>宋体</vt:lpstr>
      <vt:lpstr>幼圆</vt:lpstr>
      <vt:lpstr>Arial</vt:lpstr>
      <vt:lpstr>Arial Black</vt:lpstr>
      <vt:lpstr>Comic Sans MS</vt:lpstr>
      <vt:lpstr>Monotype Corsiva</vt:lpstr>
      <vt:lpstr>Rockwell</vt:lpstr>
      <vt:lpstr>Symbol</vt:lpstr>
      <vt:lpstr>Tahoma</vt:lpstr>
      <vt:lpstr>Times New Roman</vt:lpstr>
      <vt:lpstr>Verdana</vt:lpstr>
      <vt:lpstr>Wingdings</vt:lpstr>
      <vt:lpstr>sample</vt:lpstr>
      <vt:lpstr>文档</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 纲</vt:lpstr>
      <vt:lpstr>PowerPoint 演示文稿</vt:lpstr>
      <vt:lpstr>Why need Data Structure</vt:lpstr>
      <vt:lpstr>Why need Data Structure</vt:lpstr>
      <vt:lpstr>PowerPoint 演示文稿</vt:lpstr>
      <vt:lpstr>PowerPoint 演示文稿</vt:lpstr>
      <vt:lpstr>PowerPoint 演示文稿</vt:lpstr>
      <vt:lpstr>PowerPoint 演示文稿</vt:lpstr>
      <vt:lpstr>例 4</vt:lpstr>
      <vt:lpstr>PowerPoint 演示文稿</vt:lpstr>
      <vt:lpstr>PowerPoint 演示文稿</vt:lpstr>
      <vt:lpstr>Data Structure Mainly Content</vt:lpstr>
      <vt:lpstr>1.2 基本概念和术语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Basic Concept</vt:lpstr>
      <vt:lpstr>Graph Represent of logical 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Operations on the Data Structure</vt:lpstr>
      <vt:lpstr>Three aspects of data 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Study Purpose about Data Structures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Example</vt:lpstr>
      <vt:lpstr>Example</vt:lpstr>
      <vt:lpstr>Example</vt:lpstr>
      <vt:lpstr>Example</vt:lpstr>
      <vt:lpstr>Example</vt:lpstr>
      <vt:lpstr>Example</vt:lpstr>
      <vt:lpstr>Another Example</vt:lpstr>
      <vt:lpstr>Another Example</vt:lpstr>
      <vt:lpstr>Another Example</vt:lpstr>
      <vt:lpstr>Another Example</vt:lpstr>
      <vt:lpstr>Careful programmers also follow these rules:</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of Big-O  derivation</vt:lpstr>
      <vt:lpstr>Example of Big-O  derivation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排序</dc:title>
  <dc:creator>hyg</dc:creator>
  <cp:lastModifiedBy>刘丽珏</cp:lastModifiedBy>
  <cp:revision>570</cp:revision>
  <dcterms:created xsi:type="dcterms:W3CDTF">1999-12-30T06:19:43Z</dcterms:created>
  <dcterms:modified xsi:type="dcterms:W3CDTF">2019-08-26T00:52:12Z</dcterms:modified>
</cp:coreProperties>
</file>