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10"/>
  </p:notesMasterIdLst>
  <p:handoutMasterIdLst>
    <p:handoutMasterId r:id="rId111"/>
  </p:handoutMasterIdLst>
  <p:sldIdLst>
    <p:sldId id="327" r:id="rId2"/>
    <p:sldId id="308" r:id="rId3"/>
    <p:sldId id="257" r:id="rId4"/>
    <p:sldId id="328" r:id="rId5"/>
    <p:sldId id="435" r:id="rId6"/>
    <p:sldId id="436" r:id="rId7"/>
    <p:sldId id="329" r:id="rId8"/>
    <p:sldId id="330" r:id="rId9"/>
    <p:sldId id="333" r:id="rId10"/>
    <p:sldId id="335" r:id="rId11"/>
    <p:sldId id="337" r:id="rId12"/>
    <p:sldId id="338" r:id="rId13"/>
    <p:sldId id="339" r:id="rId14"/>
    <p:sldId id="341" r:id="rId15"/>
    <p:sldId id="342" r:id="rId16"/>
    <p:sldId id="343" r:id="rId17"/>
    <p:sldId id="345" r:id="rId18"/>
    <p:sldId id="346" r:id="rId19"/>
    <p:sldId id="347" r:id="rId20"/>
    <p:sldId id="348" r:id="rId21"/>
    <p:sldId id="349" r:id="rId22"/>
    <p:sldId id="350" r:id="rId23"/>
    <p:sldId id="351" r:id="rId24"/>
    <p:sldId id="352" r:id="rId25"/>
    <p:sldId id="437" r:id="rId26"/>
    <p:sldId id="355" r:id="rId27"/>
    <p:sldId id="259" r:id="rId28"/>
    <p:sldId id="353" r:id="rId29"/>
    <p:sldId id="298" r:id="rId30"/>
    <p:sldId id="305" r:id="rId31"/>
    <p:sldId id="356" r:id="rId32"/>
    <p:sldId id="357" r:id="rId33"/>
    <p:sldId id="358" r:id="rId34"/>
    <p:sldId id="438" r:id="rId35"/>
    <p:sldId id="359" r:id="rId36"/>
    <p:sldId id="360" r:id="rId37"/>
    <p:sldId id="439" r:id="rId38"/>
    <p:sldId id="441" r:id="rId39"/>
    <p:sldId id="363" r:id="rId40"/>
    <p:sldId id="440" r:id="rId41"/>
    <p:sldId id="447" r:id="rId42"/>
    <p:sldId id="364" r:id="rId43"/>
    <p:sldId id="365" r:id="rId44"/>
    <p:sldId id="442" r:id="rId45"/>
    <p:sldId id="366" r:id="rId46"/>
    <p:sldId id="367" r:id="rId47"/>
    <p:sldId id="265" r:id="rId48"/>
    <p:sldId id="370" r:id="rId49"/>
    <p:sldId id="371" r:id="rId50"/>
    <p:sldId id="372" r:id="rId51"/>
    <p:sldId id="443" r:id="rId52"/>
    <p:sldId id="373" r:id="rId53"/>
    <p:sldId id="374" r:id="rId54"/>
    <p:sldId id="375" r:id="rId55"/>
    <p:sldId id="376" r:id="rId56"/>
    <p:sldId id="444" r:id="rId57"/>
    <p:sldId id="378" r:id="rId58"/>
    <p:sldId id="379" r:id="rId59"/>
    <p:sldId id="380" r:id="rId60"/>
    <p:sldId id="381" r:id="rId61"/>
    <p:sldId id="382" r:id="rId62"/>
    <p:sldId id="383" r:id="rId63"/>
    <p:sldId id="384" r:id="rId64"/>
    <p:sldId id="385" r:id="rId65"/>
    <p:sldId id="386" r:id="rId66"/>
    <p:sldId id="387" r:id="rId67"/>
    <p:sldId id="388" r:id="rId68"/>
    <p:sldId id="389" r:id="rId69"/>
    <p:sldId id="390" r:id="rId70"/>
    <p:sldId id="391" r:id="rId71"/>
    <p:sldId id="392" r:id="rId72"/>
    <p:sldId id="393" r:id="rId73"/>
    <p:sldId id="394" r:id="rId74"/>
    <p:sldId id="395" r:id="rId75"/>
    <p:sldId id="396" r:id="rId76"/>
    <p:sldId id="397" r:id="rId77"/>
    <p:sldId id="398" r:id="rId78"/>
    <p:sldId id="400" r:id="rId79"/>
    <p:sldId id="401" r:id="rId80"/>
    <p:sldId id="403" r:id="rId81"/>
    <p:sldId id="452" r:id="rId82"/>
    <p:sldId id="453" r:id="rId83"/>
    <p:sldId id="406" r:id="rId84"/>
    <p:sldId id="407" r:id="rId85"/>
    <p:sldId id="408" r:id="rId86"/>
    <p:sldId id="409" r:id="rId87"/>
    <p:sldId id="410" r:id="rId88"/>
    <p:sldId id="411" r:id="rId89"/>
    <p:sldId id="412" r:id="rId90"/>
    <p:sldId id="414" r:id="rId91"/>
    <p:sldId id="415" r:id="rId92"/>
    <p:sldId id="416" r:id="rId93"/>
    <p:sldId id="417" r:id="rId94"/>
    <p:sldId id="418" r:id="rId95"/>
    <p:sldId id="454" r:id="rId96"/>
    <p:sldId id="455" r:id="rId97"/>
    <p:sldId id="422" r:id="rId98"/>
    <p:sldId id="423" r:id="rId99"/>
    <p:sldId id="424" r:id="rId100"/>
    <p:sldId id="425" r:id="rId101"/>
    <p:sldId id="426" r:id="rId102"/>
    <p:sldId id="427" r:id="rId103"/>
    <p:sldId id="428" r:id="rId104"/>
    <p:sldId id="429" r:id="rId105"/>
    <p:sldId id="430" r:id="rId106"/>
    <p:sldId id="432" r:id="rId107"/>
    <p:sldId id="433" r:id="rId108"/>
    <p:sldId id="434" r:id="rId10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楷体_GB2312" pitchFamily="49" charset="-122"/>
        <a:cs typeface="+mn-cs"/>
      </a:defRPr>
    </a:lvl1pPr>
    <a:lvl2pPr marL="457200" algn="l" rtl="0" fontAlgn="base">
      <a:spcBef>
        <a:spcPct val="0"/>
      </a:spcBef>
      <a:spcAft>
        <a:spcPct val="0"/>
      </a:spcAft>
      <a:defRPr kern="1200">
        <a:solidFill>
          <a:schemeClr val="tx1"/>
        </a:solidFill>
        <a:latin typeface="Arial" pitchFamily="34" charset="0"/>
        <a:ea typeface="楷体_GB2312" pitchFamily="49" charset="-122"/>
        <a:cs typeface="+mn-cs"/>
      </a:defRPr>
    </a:lvl2pPr>
    <a:lvl3pPr marL="914400" algn="l" rtl="0" fontAlgn="base">
      <a:spcBef>
        <a:spcPct val="0"/>
      </a:spcBef>
      <a:spcAft>
        <a:spcPct val="0"/>
      </a:spcAft>
      <a:defRPr kern="1200">
        <a:solidFill>
          <a:schemeClr val="tx1"/>
        </a:solidFill>
        <a:latin typeface="Arial" pitchFamily="34" charset="0"/>
        <a:ea typeface="楷体_GB2312" pitchFamily="49" charset="-122"/>
        <a:cs typeface="+mn-cs"/>
      </a:defRPr>
    </a:lvl3pPr>
    <a:lvl4pPr marL="1371600" algn="l" rtl="0" fontAlgn="base">
      <a:spcBef>
        <a:spcPct val="0"/>
      </a:spcBef>
      <a:spcAft>
        <a:spcPct val="0"/>
      </a:spcAft>
      <a:defRPr kern="1200">
        <a:solidFill>
          <a:schemeClr val="tx1"/>
        </a:solidFill>
        <a:latin typeface="Arial" pitchFamily="34" charset="0"/>
        <a:ea typeface="楷体_GB2312" pitchFamily="49" charset="-122"/>
        <a:cs typeface="+mn-cs"/>
      </a:defRPr>
    </a:lvl4pPr>
    <a:lvl5pPr marL="1828800" algn="l" rtl="0" fontAlgn="base">
      <a:spcBef>
        <a:spcPct val="0"/>
      </a:spcBef>
      <a:spcAft>
        <a:spcPct val="0"/>
      </a:spcAft>
      <a:defRPr kern="1200">
        <a:solidFill>
          <a:schemeClr val="tx1"/>
        </a:solidFill>
        <a:latin typeface="Arial" pitchFamily="34" charset="0"/>
        <a:ea typeface="楷体_GB2312" pitchFamily="49" charset="-122"/>
        <a:cs typeface="+mn-cs"/>
      </a:defRPr>
    </a:lvl5pPr>
    <a:lvl6pPr marL="2286000" algn="l" defTabSz="914400" rtl="0" eaLnBrk="1" latinLnBrk="0" hangingPunct="1">
      <a:defRPr kern="1200">
        <a:solidFill>
          <a:schemeClr val="tx1"/>
        </a:solidFill>
        <a:latin typeface="Arial" pitchFamily="34" charset="0"/>
        <a:ea typeface="楷体_GB2312" pitchFamily="49" charset="-122"/>
        <a:cs typeface="+mn-cs"/>
      </a:defRPr>
    </a:lvl6pPr>
    <a:lvl7pPr marL="2743200" algn="l" defTabSz="914400" rtl="0" eaLnBrk="1" latinLnBrk="0" hangingPunct="1">
      <a:defRPr kern="1200">
        <a:solidFill>
          <a:schemeClr val="tx1"/>
        </a:solidFill>
        <a:latin typeface="Arial" pitchFamily="34" charset="0"/>
        <a:ea typeface="楷体_GB2312" pitchFamily="49" charset="-122"/>
        <a:cs typeface="+mn-cs"/>
      </a:defRPr>
    </a:lvl7pPr>
    <a:lvl8pPr marL="3200400" algn="l" defTabSz="914400" rtl="0" eaLnBrk="1" latinLnBrk="0" hangingPunct="1">
      <a:defRPr kern="1200">
        <a:solidFill>
          <a:schemeClr val="tx1"/>
        </a:solidFill>
        <a:latin typeface="Arial" pitchFamily="34" charset="0"/>
        <a:ea typeface="楷体_GB2312" pitchFamily="49" charset="-122"/>
        <a:cs typeface="+mn-cs"/>
      </a:defRPr>
    </a:lvl8pPr>
    <a:lvl9pPr marL="3657600" algn="l" defTabSz="914400" rtl="0" eaLnBrk="1" latinLnBrk="0" hangingPunct="1">
      <a:defRPr kern="1200">
        <a:solidFill>
          <a:schemeClr val="tx1"/>
        </a:solidFill>
        <a:latin typeface="Arial" pitchFamily="34"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00FF"/>
    <a:srgbClr val="000000"/>
    <a:srgbClr val="CC0000"/>
    <a:srgbClr val="FFFF99"/>
    <a:srgbClr val="00CC66"/>
    <a:srgbClr val="669900"/>
    <a:srgbClr val="00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3989" autoAdjust="0"/>
  </p:normalViewPr>
  <p:slideViewPr>
    <p:cSldViewPr snapToGrid="0">
      <p:cViewPr varScale="1">
        <p:scale>
          <a:sx n="64" d="100"/>
          <a:sy n="64" d="100"/>
        </p:scale>
        <p:origin x="-618" y="-90"/>
      </p:cViewPr>
      <p:guideLst>
        <p:guide orient="horz" pos="2880"/>
        <p:guide pos="2160"/>
      </p:guideLst>
    </p:cSldViewPr>
  </p:slideViewPr>
  <p:outlineViewPr>
    <p:cViewPr>
      <p:scale>
        <a:sx n="33" d="100"/>
        <a:sy n="33" d="100"/>
      </p:scale>
      <p:origin x="0" y="25314"/>
    </p:cViewPr>
    <p:sldLst>
      <p:sld r:id="rId1" collapse="1"/>
      <p:sld r:id="rId2" collapse="1"/>
    </p:sldLst>
  </p:outlineViewPr>
  <p:notesTextViewPr>
    <p:cViewPr>
      <p:scale>
        <a:sx n="100" d="100"/>
        <a:sy n="100" d="100"/>
      </p:scale>
      <p:origin x="0" y="0"/>
    </p:cViewPr>
  </p:notesTextViewPr>
  <p:sorterViewPr>
    <p:cViewPr>
      <p:scale>
        <a:sx n="66" d="100"/>
        <a:sy n="66" d="100"/>
      </p:scale>
      <p:origin x="0" y="17508"/>
    </p:cViewPr>
  </p:sorterViewPr>
  <p:notesViewPr>
    <p:cSldViewPr snapToGrid="0">
      <p:cViewPr varScale="1">
        <p:scale>
          <a:sx n="38" d="100"/>
          <a:sy n="38" d="100"/>
        </p:scale>
        <p:origin x="-153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4"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fld id="{2A04BFBA-B080-4718-9C20-45801AE2DF4A}" type="slidenum">
              <a:rPr lang="en-US" altLang="zh-CN"/>
              <a:pPr/>
              <a:t>‹#›</a:t>
            </a:fld>
            <a:endParaRPr lang="en-US" altLang="zh-CN"/>
          </a:p>
        </p:txBody>
      </p:sp>
    </p:spTree>
    <p:extLst>
      <p:ext uri="{BB962C8B-B14F-4D97-AF65-F5344CB8AC3E}">
        <p14:creationId xmlns:p14="http://schemas.microsoft.com/office/powerpoint/2010/main" val="2020469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fld id="{11822046-B79D-482F-AF4C-9D5CE9D9B7DD}" type="slidenum">
              <a:rPr lang="en-US" altLang="zh-CN"/>
              <a:pPr/>
              <a:t>‹#›</a:t>
            </a:fld>
            <a:endParaRPr lang="en-US" altLang="zh-CN"/>
          </a:p>
        </p:txBody>
      </p:sp>
    </p:spTree>
    <p:extLst>
      <p:ext uri="{BB962C8B-B14F-4D97-AF65-F5344CB8AC3E}">
        <p14:creationId xmlns:p14="http://schemas.microsoft.com/office/powerpoint/2010/main" val="39246095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7BF151-CB12-46CF-ACCD-893A4F99EF3C}" type="slidenum">
              <a:rPr lang="en-US" altLang="zh-CN"/>
              <a:pPr/>
              <a:t>51</a:t>
            </a:fld>
            <a:endParaRPr lang="en-US" altLang="zh-CN"/>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685800" y="4343400"/>
            <a:ext cx="5486400" cy="4114800"/>
          </a:xfrm>
        </p:spPr>
        <p:txBody>
          <a:bodyPr/>
          <a:lstStyle/>
          <a:p>
            <a:r>
              <a:rPr lang="en-US" altLang="zh-CN"/>
              <a:t>The number of pointers are maintained depending on the requirements and usage</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1.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0" y="3527425"/>
            <a:ext cx="9144000" cy="33575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55" name="Oval 3"/>
          <p:cNvSpPr>
            <a:spLocks noChangeArrowheads="1"/>
          </p:cNvSpPr>
          <p:nvPr/>
        </p:nvSpPr>
        <p:spPr bwMode="ltGray">
          <a:xfrm>
            <a:off x="1258888" y="4508500"/>
            <a:ext cx="4248150" cy="1800225"/>
          </a:xfrm>
          <a:prstGeom prst="ellipse">
            <a:avLst/>
          </a:prstGeom>
          <a:gradFill rotWithShape="1">
            <a:gsLst>
              <a:gs pos="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56" name="Rectangle 4"/>
          <p:cNvSpPr>
            <a:spLocks noGrp="1" noChangeArrowheads="1"/>
          </p:cNvSpPr>
          <p:nvPr>
            <p:ph type="dt" sz="half" idx="2"/>
          </p:nvPr>
        </p:nvSpPr>
        <p:spPr bwMode="auto">
          <a:xfrm>
            <a:off x="457200" y="6486525"/>
            <a:ext cx="2133600" cy="1682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bg1"/>
                </a:solidFill>
                <a:ea typeface="宋体" pitchFamily="2" charset="-122"/>
              </a:defRPr>
            </a:lvl1pPr>
          </a:lstStyle>
          <a:p>
            <a:endParaRPr lang="en-US" altLang="zh-CN"/>
          </a:p>
        </p:txBody>
      </p:sp>
      <p:sp>
        <p:nvSpPr>
          <p:cNvPr id="100357" name="Rectangle 5"/>
          <p:cNvSpPr>
            <a:spLocks noGrp="1" noChangeArrowheads="1"/>
          </p:cNvSpPr>
          <p:nvPr>
            <p:ph type="ftr" sz="quarter" idx="3"/>
          </p:nvPr>
        </p:nvSpPr>
        <p:spPr bwMode="auto">
          <a:xfrm>
            <a:off x="3124200" y="6486525"/>
            <a:ext cx="2895600" cy="1682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solidFill>
                  <a:schemeClr val="bg1"/>
                </a:solidFill>
                <a:ea typeface="宋体" pitchFamily="2" charset="-122"/>
              </a:defRPr>
            </a:lvl1pPr>
          </a:lstStyle>
          <a:p>
            <a:endParaRPr lang="en-US" altLang="zh-CN"/>
          </a:p>
        </p:txBody>
      </p:sp>
      <p:sp>
        <p:nvSpPr>
          <p:cNvPr id="100358" name="Rectangle 6"/>
          <p:cNvSpPr>
            <a:spLocks noGrp="1" noChangeArrowheads="1"/>
          </p:cNvSpPr>
          <p:nvPr>
            <p:ph type="sldNum" sz="quarter" idx="4"/>
          </p:nvPr>
        </p:nvSpPr>
        <p:spPr>
          <a:xfrm>
            <a:off x="6553200" y="6486525"/>
            <a:ext cx="2133600" cy="168275"/>
          </a:xfrm>
        </p:spPr>
        <p:txBody>
          <a:bodyPr/>
          <a:lstStyle>
            <a:lvl1pPr>
              <a:defRPr sz="1200">
                <a:solidFill>
                  <a:schemeClr val="bg1"/>
                </a:solidFill>
              </a:defRPr>
            </a:lvl1pPr>
          </a:lstStyle>
          <a:p>
            <a:fld id="{8EAA0E1E-DB08-4DC1-B125-7B59EE790F06}" type="slidenum">
              <a:rPr lang="en-US" altLang="zh-CN"/>
              <a:pPr/>
              <a:t>‹#›</a:t>
            </a:fld>
            <a:endParaRPr lang="en-US" altLang="zh-CN"/>
          </a:p>
        </p:txBody>
      </p:sp>
      <p:sp>
        <p:nvSpPr>
          <p:cNvPr id="100359" name="Rectangle 7"/>
          <p:cNvSpPr>
            <a:spLocks noChangeArrowheads="1"/>
          </p:cNvSpPr>
          <p:nvPr/>
        </p:nvSpPr>
        <p:spPr bwMode="gray">
          <a:xfrm>
            <a:off x="0" y="3141663"/>
            <a:ext cx="9144000" cy="4318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60" name="Oval 8"/>
          <p:cNvSpPr>
            <a:spLocks noChangeArrowheads="1"/>
          </p:cNvSpPr>
          <p:nvPr/>
        </p:nvSpPr>
        <p:spPr bwMode="gray">
          <a:xfrm>
            <a:off x="276225" y="1255713"/>
            <a:ext cx="4656138" cy="4837112"/>
          </a:xfrm>
          <a:prstGeom prst="ellipse">
            <a:avLst/>
          </a:prstGeom>
          <a:solidFill>
            <a:schemeClr val="bg1"/>
          </a:solidFill>
          <a:ln>
            <a:noFill/>
          </a:ln>
          <a:effectLst>
            <a:outerShdw dist="172739" dir="3238358" algn="ctr" rotWithShape="0">
              <a:schemeClr val="tx1"/>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0361" name="Freeform 9" descr="1"/>
          <p:cNvSpPr>
            <a:spLocks/>
          </p:cNvSpPr>
          <p:nvPr/>
        </p:nvSpPr>
        <p:spPr bwMode="gray">
          <a:xfrm>
            <a:off x="1130300" y="1416050"/>
            <a:ext cx="2873375" cy="2182813"/>
          </a:xfrm>
          <a:custGeom>
            <a:avLst/>
            <a:gdLst>
              <a:gd name="T0" fmla="*/ 905 w 1810"/>
              <a:gd name="T1" fmla="*/ 1375 h 1375"/>
              <a:gd name="T2" fmla="*/ 1810 w 1810"/>
              <a:gd name="T3" fmla="*/ 395 h 1375"/>
              <a:gd name="T4" fmla="*/ 876 w 1810"/>
              <a:gd name="T5" fmla="*/ 24 h 1375"/>
              <a:gd name="T6" fmla="*/ 0 w 1810"/>
              <a:gd name="T7" fmla="*/ 396 h 1375"/>
              <a:gd name="T8" fmla="*/ 905 w 1810"/>
              <a:gd name="T9" fmla="*/ 1375 h 1375"/>
            </a:gdLst>
            <a:ahLst/>
            <a:cxnLst>
              <a:cxn ang="0">
                <a:pos x="T0" y="T1"/>
              </a:cxn>
              <a:cxn ang="0">
                <a:pos x="T2" y="T3"/>
              </a:cxn>
              <a:cxn ang="0">
                <a:pos x="T4" y="T5"/>
              </a:cxn>
              <a:cxn ang="0">
                <a:pos x="T6" y="T7"/>
              </a:cxn>
              <a:cxn ang="0">
                <a:pos x="T8" y="T9"/>
              </a:cxn>
            </a:cxnLst>
            <a:rect l="0" t="0" r="r" b="b"/>
            <a:pathLst>
              <a:path w="1810" h="1375">
                <a:moveTo>
                  <a:pt x="905" y="1375"/>
                </a:moveTo>
                <a:lnTo>
                  <a:pt x="1810" y="395"/>
                </a:lnTo>
                <a:cubicBezTo>
                  <a:pt x="1612" y="176"/>
                  <a:pt x="1300" y="0"/>
                  <a:pt x="876" y="24"/>
                </a:cubicBezTo>
                <a:cubicBezTo>
                  <a:pt x="452" y="48"/>
                  <a:pt x="252" y="149"/>
                  <a:pt x="0" y="396"/>
                </a:cubicBezTo>
                <a:lnTo>
                  <a:pt x="905" y="1375"/>
                </a:lnTo>
                <a:close/>
              </a:path>
            </a:pathLst>
          </a:custGeom>
          <a:blipFill dpi="0" rotWithShape="1">
            <a:blip r:embed="rId2"/>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62" name="Freeform 10" descr="2"/>
          <p:cNvSpPr>
            <a:spLocks/>
          </p:cNvSpPr>
          <p:nvPr/>
        </p:nvSpPr>
        <p:spPr bwMode="gray">
          <a:xfrm>
            <a:off x="376238" y="2147888"/>
            <a:ext cx="2103437" cy="3032125"/>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3"/>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63" name="Freeform 11" descr="55282"/>
          <p:cNvSpPr>
            <a:spLocks/>
          </p:cNvSpPr>
          <p:nvPr/>
        </p:nvSpPr>
        <p:spPr bwMode="gray">
          <a:xfrm>
            <a:off x="1085850" y="3730625"/>
            <a:ext cx="2962275" cy="2219325"/>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4"/>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64" name="Rectangle 12"/>
          <p:cNvSpPr>
            <a:spLocks noGrp="1" noChangeArrowheads="1"/>
          </p:cNvSpPr>
          <p:nvPr>
            <p:ph type="ctrTitle"/>
          </p:nvPr>
        </p:nvSpPr>
        <p:spPr>
          <a:xfrm>
            <a:off x="3124200" y="762000"/>
            <a:ext cx="5715000" cy="1828800"/>
          </a:xfrm>
        </p:spPr>
        <p:txBody>
          <a:bodyPr/>
          <a:lstStyle>
            <a:lvl1pPr algn="r">
              <a:defRPr sz="4400">
                <a:solidFill>
                  <a:schemeClr val="tx1"/>
                </a:solidFill>
                <a:effectLst>
                  <a:outerShdw blurRad="38100" dist="38100" dir="2700000" algn="tl">
                    <a:srgbClr val="C0C0C0"/>
                  </a:outerShdw>
                </a:effectLst>
              </a:defRPr>
            </a:lvl1pPr>
          </a:lstStyle>
          <a:p>
            <a:pPr lvl="0"/>
            <a:r>
              <a:rPr lang="en-US" altLang="zh-CN" noProof="0" smtClean="0"/>
              <a:t>Click to edit </a:t>
            </a:r>
            <a:br>
              <a:rPr lang="en-US" altLang="zh-CN" noProof="0" smtClean="0"/>
            </a:br>
            <a:r>
              <a:rPr lang="en-US" altLang="zh-CN" noProof="0" smtClean="0"/>
              <a:t>Master title </a:t>
            </a:r>
            <a:br>
              <a:rPr lang="en-US" altLang="zh-CN" noProof="0" smtClean="0"/>
            </a:br>
            <a:r>
              <a:rPr lang="en-US" altLang="zh-CN" noProof="0" smtClean="0"/>
              <a:t>style</a:t>
            </a:r>
          </a:p>
        </p:txBody>
      </p:sp>
      <p:sp>
        <p:nvSpPr>
          <p:cNvPr id="100365" name="Rectangle 13"/>
          <p:cNvSpPr>
            <a:spLocks noGrp="1" noChangeArrowheads="1"/>
          </p:cNvSpPr>
          <p:nvPr>
            <p:ph type="subTitle" idx="1"/>
          </p:nvPr>
        </p:nvSpPr>
        <p:spPr bwMode="white">
          <a:xfrm>
            <a:off x="4343400" y="3178175"/>
            <a:ext cx="4572000" cy="381000"/>
          </a:xfrm>
        </p:spPr>
        <p:txBody>
          <a:bodyPr/>
          <a:lstStyle>
            <a:lvl1pPr marL="0" indent="0" algn="r">
              <a:buFont typeface="Wingdings" pitchFamily="2" charset="2"/>
              <a:buNone/>
              <a:defRPr sz="1600" b="0">
                <a:solidFill>
                  <a:schemeClr val="bg1"/>
                </a:solidFill>
              </a:defRPr>
            </a:lvl1pPr>
          </a:lstStyle>
          <a:p>
            <a:pPr lvl="0"/>
            <a:r>
              <a:rPr lang="en-US" altLang="zh-CN" noProof="0" smtClean="0"/>
              <a:t>Click to edit Master subtitle style</a:t>
            </a:r>
          </a:p>
        </p:txBody>
      </p:sp>
      <p:sp>
        <p:nvSpPr>
          <p:cNvPr id="100366" name="Freeform 14" descr="4"/>
          <p:cNvSpPr>
            <a:spLocks/>
          </p:cNvSpPr>
          <p:nvPr/>
        </p:nvSpPr>
        <p:spPr bwMode="gray">
          <a:xfrm>
            <a:off x="2625725" y="2119313"/>
            <a:ext cx="2139950" cy="3116262"/>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5"/>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67" name="Oval 15"/>
          <p:cNvSpPr>
            <a:spLocks noChangeArrowheads="1"/>
          </p:cNvSpPr>
          <p:nvPr/>
        </p:nvSpPr>
        <p:spPr bwMode="gray">
          <a:xfrm>
            <a:off x="1806575" y="2954338"/>
            <a:ext cx="1655763" cy="1655762"/>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68" name="Text Box 16"/>
          <p:cNvSpPr txBox="1">
            <a:spLocks noChangeArrowheads="1"/>
          </p:cNvSpPr>
          <p:nvPr/>
        </p:nvSpPr>
        <p:spPr bwMode="auto">
          <a:xfrm>
            <a:off x="1981200" y="3505200"/>
            <a:ext cx="1308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Verdana" pitchFamily="34" charset="0"/>
                <a:ea typeface="宋体" pitchFamily="2" charset="-122"/>
              </a:rPr>
              <a:t> CSU</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70C6D5FB-703F-46CA-BC21-21F3C9EF45C4}" type="slidenum">
              <a:rPr lang="en-US" altLang="zh-CN"/>
              <a:pPr/>
              <a:t>‹#›</a:t>
            </a:fld>
            <a:endParaRPr lang="en-US" altLang="zh-CN"/>
          </a:p>
        </p:txBody>
      </p:sp>
    </p:spTree>
    <p:extLst>
      <p:ext uri="{BB962C8B-B14F-4D97-AF65-F5344CB8AC3E}">
        <p14:creationId xmlns:p14="http://schemas.microsoft.com/office/powerpoint/2010/main" val="2964820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152400"/>
            <a:ext cx="2076450" cy="6337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076950" cy="6337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D2CFF027-75C3-47CA-8B92-4511A7DC880C}" type="slidenum">
              <a:rPr lang="en-US" altLang="zh-CN"/>
              <a:pPr/>
              <a:t>‹#›</a:t>
            </a:fld>
            <a:endParaRPr lang="en-US" altLang="zh-CN"/>
          </a:p>
        </p:txBody>
      </p:sp>
    </p:spTree>
    <p:extLst>
      <p:ext uri="{BB962C8B-B14F-4D97-AF65-F5344CB8AC3E}">
        <p14:creationId xmlns:p14="http://schemas.microsoft.com/office/powerpoint/2010/main" val="190577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0A49D92E-423C-4040-9167-0394395D2145}" type="slidenum">
              <a:rPr lang="en-US" altLang="zh-CN"/>
              <a:pPr/>
              <a:t>‹#›</a:t>
            </a:fld>
            <a:endParaRPr lang="en-US" altLang="zh-CN"/>
          </a:p>
        </p:txBody>
      </p:sp>
    </p:spTree>
    <p:extLst>
      <p:ext uri="{BB962C8B-B14F-4D97-AF65-F5344CB8AC3E}">
        <p14:creationId xmlns:p14="http://schemas.microsoft.com/office/powerpoint/2010/main" val="71087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840503B8-BDBE-450E-96AA-73B15CE7536B}" type="slidenum">
              <a:rPr lang="en-US" altLang="zh-CN"/>
              <a:pPr/>
              <a:t>‹#›</a:t>
            </a:fld>
            <a:endParaRPr lang="en-US" altLang="zh-CN"/>
          </a:p>
        </p:txBody>
      </p:sp>
    </p:spTree>
    <p:extLst>
      <p:ext uri="{BB962C8B-B14F-4D97-AF65-F5344CB8AC3E}">
        <p14:creationId xmlns:p14="http://schemas.microsoft.com/office/powerpoint/2010/main" val="165113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414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414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CB412D14-2C95-4EFD-89A3-5D9BF5AC192A}" type="slidenum">
              <a:rPr lang="en-US" altLang="zh-CN"/>
              <a:pPr/>
              <a:t>‹#›</a:t>
            </a:fld>
            <a:endParaRPr lang="en-US" altLang="zh-CN"/>
          </a:p>
        </p:txBody>
      </p:sp>
    </p:spTree>
    <p:extLst>
      <p:ext uri="{BB962C8B-B14F-4D97-AF65-F5344CB8AC3E}">
        <p14:creationId xmlns:p14="http://schemas.microsoft.com/office/powerpoint/2010/main" val="312832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A4C416B8-E57E-4701-A2F7-D9B863C5376D}" type="slidenum">
              <a:rPr lang="en-US" altLang="zh-CN"/>
              <a:pPr/>
              <a:t>‹#›</a:t>
            </a:fld>
            <a:endParaRPr lang="en-US" altLang="zh-CN"/>
          </a:p>
        </p:txBody>
      </p:sp>
    </p:spTree>
    <p:extLst>
      <p:ext uri="{BB962C8B-B14F-4D97-AF65-F5344CB8AC3E}">
        <p14:creationId xmlns:p14="http://schemas.microsoft.com/office/powerpoint/2010/main" val="209012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60E93AFE-6524-4D54-80F0-6B9052690181}" type="slidenum">
              <a:rPr lang="en-US" altLang="zh-CN"/>
              <a:pPr/>
              <a:t>‹#›</a:t>
            </a:fld>
            <a:endParaRPr lang="en-US" altLang="zh-CN"/>
          </a:p>
        </p:txBody>
      </p:sp>
    </p:spTree>
    <p:extLst>
      <p:ext uri="{BB962C8B-B14F-4D97-AF65-F5344CB8AC3E}">
        <p14:creationId xmlns:p14="http://schemas.microsoft.com/office/powerpoint/2010/main" val="57585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87E69B43-368E-4A2F-B94A-F82FC013E891}" type="slidenum">
              <a:rPr lang="en-US" altLang="zh-CN"/>
              <a:pPr/>
              <a:t>‹#›</a:t>
            </a:fld>
            <a:endParaRPr lang="en-US" altLang="zh-CN"/>
          </a:p>
        </p:txBody>
      </p:sp>
    </p:spTree>
    <p:extLst>
      <p:ext uri="{BB962C8B-B14F-4D97-AF65-F5344CB8AC3E}">
        <p14:creationId xmlns:p14="http://schemas.microsoft.com/office/powerpoint/2010/main" val="1600516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B4FBFAB6-2100-48D1-918B-415021D0E30B}" type="slidenum">
              <a:rPr lang="en-US" altLang="zh-CN"/>
              <a:pPr/>
              <a:t>‹#›</a:t>
            </a:fld>
            <a:endParaRPr lang="en-US" altLang="zh-CN"/>
          </a:p>
        </p:txBody>
      </p:sp>
    </p:spTree>
    <p:extLst>
      <p:ext uri="{BB962C8B-B14F-4D97-AF65-F5344CB8AC3E}">
        <p14:creationId xmlns:p14="http://schemas.microsoft.com/office/powerpoint/2010/main" val="1456233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5430B8C5-9591-484D-AC0D-978897EF3404}" type="slidenum">
              <a:rPr lang="en-US" altLang="zh-CN"/>
              <a:pPr/>
              <a:t>‹#›</a:t>
            </a:fld>
            <a:endParaRPr lang="en-US" altLang="zh-CN"/>
          </a:p>
        </p:txBody>
      </p:sp>
    </p:spTree>
    <p:extLst>
      <p:ext uri="{BB962C8B-B14F-4D97-AF65-F5344CB8AC3E}">
        <p14:creationId xmlns:p14="http://schemas.microsoft.com/office/powerpoint/2010/main" val="3187618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ChangeArrowheads="1"/>
          </p:cNvSpPr>
          <p:nvPr/>
        </p:nvSpPr>
        <p:spPr bwMode="gray">
          <a:xfrm>
            <a:off x="0" y="769938"/>
            <a:ext cx="9144000" cy="31273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1" name="Rectangle 3"/>
          <p:cNvSpPr>
            <a:spLocks noChangeArrowheads="1"/>
          </p:cNvSpPr>
          <p:nvPr/>
        </p:nvSpPr>
        <p:spPr bwMode="white">
          <a:xfrm>
            <a:off x="0" y="0"/>
            <a:ext cx="9144000" cy="8366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2" name="Rectangle 4"/>
          <p:cNvSpPr>
            <a:spLocks noGrp="1" noChangeArrowheads="1"/>
          </p:cNvSpPr>
          <p:nvPr>
            <p:ph type="body" idx="1"/>
          </p:nvPr>
        </p:nvSpPr>
        <p:spPr bwMode="auto">
          <a:xfrm>
            <a:off x="457200" y="12414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99335" name="Rectangle 7"/>
          <p:cNvSpPr>
            <a:spLocks noGrp="1" noChangeArrowheads="1"/>
          </p:cNvSpPr>
          <p:nvPr>
            <p:ph type="sldNum" sz="quarter" idx="4"/>
          </p:nvPr>
        </p:nvSpPr>
        <p:spPr bwMode="auto">
          <a:xfrm>
            <a:off x="3124200" y="6553200"/>
            <a:ext cx="2133600"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fld id="{5883E25A-70A3-45AF-8835-8F8B8D2EFBE7}" type="slidenum">
              <a:rPr lang="en-US" altLang="zh-CN"/>
              <a:pPr/>
              <a:t>‹#›</a:t>
            </a:fld>
            <a:endParaRPr lang="en-US" altLang="zh-CN"/>
          </a:p>
        </p:txBody>
      </p:sp>
      <p:sp>
        <p:nvSpPr>
          <p:cNvPr id="99336" name="Rectangle 8"/>
          <p:cNvSpPr>
            <a:spLocks noGrp="1" noChangeArrowheads="1"/>
          </p:cNvSpPr>
          <p:nvPr>
            <p:ph type="title"/>
          </p:nvPr>
        </p:nvSpPr>
        <p:spPr bwMode="black">
          <a:xfrm>
            <a:off x="381000" y="1524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grpSp>
        <p:nvGrpSpPr>
          <p:cNvPr id="99337" name="Group 9"/>
          <p:cNvGrpSpPr>
            <a:grpSpLocks/>
          </p:cNvGrpSpPr>
          <p:nvPr/>
        </p:nvGrpSpPr>
        <p:grpSpPr bwMode="auto">
          <a:xfrm>
            <a:off x="7797800" y="4763"/>
            <a:ext cx="1374775" cy="1325562"/>
            <a:chOff x="4604" y="119"/>
            <a:chExt cx="1049" cy="953"/>
          </a:xfrm>
        </p:grpSpPr>
        <p:sp>
          <p:nvSpPr>
            <p:cNvPr id="99338" name="Oval 10"/>
            <p:cNvSpPr>
              <a:spLocks noChangeArrowheads="1"/>
            </p:cNvSpPr>
            <p:nvPr userDrawn="1"/>
          </p:nvSpPr>
          <p:spPr bwMode="gray">
            <a:xfrm>
              <a:off x="4921" y="845"/>
              <a:ext cx="732" cy="227"/>
            </a:xfrm>
            <a:prstGeom prst="ellipse">
              <a:avLst/>
            </a:prstGeom>
            <a:gradFill rotWithShape="1">
              <a:gsLst>
                <a:gs pos="0">
                  <a:schemeClr val="tx1"/>
                </a:gs>
                <a:gs pos="100000">
                  <a:schemeClr val="tx1">
                    <a:gamma/>
                    <a:tint val="0"/>
                    <a:invGamma/>
                  </a:schemeClr>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9" name="Oval 11"/>
            <p:cNvSpPr>
              <a:spLocks noChangeArrowheads="1"/>
            </p:cNvSpPr>
            <p:nvPr userDrawn="1"/>
          </p:nvSpPr>
          <p:spPr bwMode="gray">
            <a:xfrm>
              <a:off x="4604" y="119"/>
              <a:ext cx="932" cy="911"/>
            </a:xfrm>
            <a:prstGeom prst="ellipse">
              <a:avLst/>
            </a:prstGeom>
            <a:solidFill>
              <a:schemeClr val="bg1"/>
            </a:solidFill>
            <a:ln>
              <a:noFill/>
            </a:ln>
            <a:effectLst>
              <a:outerShdw dist="63500" dir="2212194" algn="ctr" rotWithShape="0">
                <a:schemeClr val="tx1"/>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99340" name="Freeform 12" descr="4"/>
            <p:cNvSpPr>
              <a:spLocks/>
            </p:cNvSpPr>
            <p:nvPr userDrawn="1"/>
          </p:nvSpPr>
          <p:spPr bwMode="gray">
            <a:xfrm>
              <a:off x="5077" y="281"/>
              <a:ext cx="426" cy="588"/>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13"/>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1" name="Freeform 13" descr="1"/>
            <p:cNvSpPr>
              <a:spLocks/>
            </p:cNvSpPr>
            <p:nvPr userDrawn="1"/>
          </p:nvSpPr>
          <p:spPr bwMode="gray">
            <a:xfrm>
              <a:off x="4779" y="144"/>
              <a:ext cx="572" cy="416"/>
            </a:xfrm>
            <a:custGeom>
              <a:avLst/>
              <a:gdLst>
                <a:gd name="T0" fmla="*/ 905 w 1810"/>
                <a:gd name="T1" fmla="*/ 1388 h 1388"/>
                <a:gd name="T2" fmla="*/ 1810 w 1810"/>
                <a:gd name="T3" fmla="*/ 408 h 1388"/>
                <a:gd name="T4" fmla="*/ 874 w 1810"/>
                <a:gd name="T5" fmla="*/ 40 h 1388"/>
                <a:gd name="T6" fmla="*/ 0 w 1810"/>
                <a:gd name="T7" fmla="*/ 409 h 1388"/>
                <a:gd name="T8" fmla="*/ 905 w 1810"/>
                <a:gd name="T9" fmla="*/ 1388 h 1388"/>
              </a:gdLst>
              <a:ahLst/>
              <a:cxnLst>
                <a:cxn ang="0">
                  <a:pos x="T0" y="T1"/>
                </a:cxn>
                <a:cxn ang="0">
                  <a:pos x="T2" y="T3"/>
                </a:cxn>
                <a:cxn ang="0">
                  <a:pos x="T4" y="T5"/>
                </a:cxn>
                <a:cxn ang="0">
                  <a:pos x="T6" y="T7"/>
                </a:cxn>
                <a:cxn ang="0">
                  <a:pos x="T8" y="T9"/>
                </a:cxn>
              </a:cxnLst>
              <a:rect l="0" t="0" r="r" b="b"/>
              <a:pathLst>
                <a:path w="1810" h="1388">
                  <a:moveTo>
                    <a:pt x="905" y="1388"/>
                  </a:moveTo>
                  <a:lnTo>
                    <a:pt x="1810" y="408"/>
                  </a:lnTo>
                  <a:cubicBezTo>
                    <a:pt x="1612" y="189"/>
                    <a:pt x="1272" y="0"/>
                    <a:pt x="874" y="40"/>
                  </a:cubicBezTo>
                  <a:cubicBezTo>
                    <a:pt x="541" y="52"/>
                    <a:pt x="252" y="162"/>
                    <a:pt x="0" y="409"/>
                  </a:cubicBezTo>
                  <a:lnTo>
                    <a:pt x="905" y="1388"/>
                  </a:lnTo>
                  <a:close/>
                </a:path>
              </a:pathLst>
            </a:custGeom>
            <a:blipFill dpi="0" rotWithShape="1">
              <a:blip r:embed="rId14"/>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2" name="Freeform 14" descr="2"/>
            <p:cNvSpPr>
              <a:spLocks/>
            </p:cNvSpPr>
            <p:nvPr userDrawn="1"/>
          </p:nvSpPr>
          <p:spPr bwMode="gray">
            <a:xfrm>
              <a:off x="4629" y="286"/>
              <a:ext cx="419" cy="572"/>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15"/>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3" name="Freeform 15" descr="55282"/>
            <p:cNvSpPr>
              <a:spLocks/>
            </p:cNvSpPr>
            <p:nvPr userDrawn="1"/>
          </p:nvSpPr>
          <p:spPr bwMode="gray">
            <a:xfrm>
              <a:off x="4770" y="585"/>
              <a:ext cx="590" cy="418"/>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16"/>
              <a:srcRect/>
              <a:stretch>
                <a:fillRect/>
              </a:stretch>
            </a:blipFill>
            <a:ln>
              <a:noFill/>
            </a:ln>
            <a:effectLst/>
            <a:extLst>
              <a:ext uri="{91240B29-F687-4F45-9708-019B960494DF}">
                <a14:hiddenLine xmlns:a14="http://schemas.microsoft.com/office/drawing/2010/main" w="76200" cmpd="sng">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4" name="Oval 16"/>
            <p:cNvSpPr>
              <a:spLocks noChangeArrowheads="1"/>
            </p:cNvSpPr>
            <p:nvPr userDrawn="1"/>
          </p:nvSpPr>
          <p:spPr bwMode="gray">
            <a:xfrm>
              <a:off x="4914" y="438"/>
              <a:ext cx="329" cy="313"/>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9346" name="Text Box 18"/>
          <p:cNvSpPr txBox="1">
            <a:spLocks noChangeArrowheads="1"/>
          </p:cNvSpPr>
          <p:nvPr/>
        </p:nvSpPr>
        <p:spPr bwMode="auto">
          <a:xfrm>
            <a:off x="0" y="825500"/>
            <a:ext cx="9001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endParaRPr lang="zh-CN" altLang="zh-CN">
              <a:ea typeface="宋体" pitchFamily="2" charset="-122"/>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iming>
    <p:tnLst>
      <p:par>
        <p:cTn id="1" dur="indefinite" restart="never" nodeType="tmRoot"/>
      </p:par>
    </p:tnLst>
  </p:timing>
  <p:txStyles>
    <p:title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Verdana" pitchFamily="34" charset="0"/>
        </a:defRPr>
      </a:lvl2pPr>
      <a:lvl3pPr algn="l" rtl="0" fontAlgn="base">
        <a:spcBef>
          <a:spcPct val="0"/>
        </a:spcBef>
        <a:spcAft>
          <a:spcPct val="0"/>
        </a:spcAft>
        <a:defRPr sz="3200" b="1">
          <a:solidFill>
            <a:schemeClr val="bg1"/>
          </a:solidFill>
          <a:latin typeface="Verdana" pitchFamily="34" charset="0"/>
        </a:defRPr>
      </a:lvl3pPr>
      <a:lvl4pPr algn="l" rtl="0" fontAlgn="base">
        <a:spcBef>
          <a:spcPct val="0"/>
        </a:spcBef>
        <a:spcAft>
          <a:spcPct val="0"/>
        </a:spcAft>
        <a:defRPr sz="3200" b="1">
          <a:solidFill>
            <a:schemeClr val="bg1"/>
          </a:solidFill>
          <a:latin typeface="Verdana" pitchFamily="34" charset="0"/>
        </a:defRPr>
      </a:lvl4pPr>
      <a:lvl5pPr algn="l" rtl="0" fontAlgn="base">
        <a:spcBef>
          <a:spcPct val="0"/>
        </a:spcBef>
        <a:spcAft>
          <a:spcPct val="0"/>
        </a:spcAft>
        <a:defRPr sz="3200" b="1">
          <a:solidFill>
            <a:schemeClr val="bg1"/>
          </a:solidFill>
          <a:latin typeface="Verdana" pitchFamily="34" charset="0"/>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1"/>
          </a:solidFill>
          <a:latin typeface="Arial" pitchFamily="34" charset="0"/>
        </a:defRPr>
      </a:lvl2pPr>
      <a:lvl3pPr marL="1143000" indent="-228600" algn="l" rtl="0" fontAlgn="base">
        <a:spcBef>
          <a:spcPct val="20000"/>
        </a:spcBef>
        <a:spcAft>
          <a:spcPct val="0"/>
        </a:spcAft>
        <a:buClr>
          <a:schemeClr val="tx1"/>
        </a:buClr>
        <a:buChar char="•"/>
        <a:defRPr sz="2400">
          <a:solidFill>
            <a:schemeClr val="tx1"/>
          </a:solidFill>
          <a:latin typeface="Arial" pitchFamily="34" charset="0"/>
        </a:defRPr>
      </a:lvl3pPr>
      <a:lvl4pPr marL="1600200" indent="-228600" algn="l" rtl="0" fontAlgn="base">
        <a:spcBef>
          <a:spcPct val="20000"/>
        </a:spcBef>
        <a:spcAft>
          <a:spcPct val="0"/>
        </a:spcAft>
        <a:buChar char="–"/>
        <a:defRPr sz="2000">
          <a:solidFill>
            <a:schemeClr val="tx1"/>
          </a:solidFill>
          <a:latin typeface="Arial" pitchFamily="34" charset="0"/>
        </a:defRPr>
      </a:lvl4pPr>
      <a:lvl5pPr marL="2057400" indent="-228600" algn="l" rtl="0" fontAlgn="base">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hyperlink" Target="&#20064;&#39064;2%20%20&#32447;&#24615;&#34920;.doc" TargetMode="External"/><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97.xml"/><Relationship Id="rId4" Type="http://schemas.openxmlformats.org/officeDocument/2006/relationships/slide" Target="slide4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10" Type="http://schemas.openxmlformats.org/officeDocument/2006/relationships/oleObject" Target="../embeddings/oleObject6.bin"/><Relationship Id="rId4" Type="http://schemas.openxmlformats.org/officeDocument/2006/relationships/image" Target="../media/image8.wmf"/><Relationship Id="rId9"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hyperlink" Target="DSDemoW/DSDemoW.EXE" TargetMode="External"/><Relationship Id="rId1" Type="http://schemas.openxmlformats.org/officeDocument/2006/relationships/slideLayout" Target="../slideLayouts/slideLayout7.xml"/><Relationship Id="rId4" Type="http://schemas.openxmlformats.org/officeDocument/2006/relationships/slide" Target="slide60.xml"/></Relationships>
</file>

<file path=ppt/slides/_rels/slide39.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oleObject" Target="../embeddings/oleObject8.bin"/><Relationship Id="rId10" Type="http://schemas.openxmlformats.org/officeDocument/2006/relationships/image" Target="../media/image14.emf"/><Relationship Id="rId4" Type="http://schemas.openxmlformats.org/officeDocument/2006/relationships/image" Target="../media/image11.emf"/><Relationship Id="rId9"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emf"/><Relationship Id="rId5" Type="http://schemas.openxmlformats.org/officeDocument/2006/relationships/oleObject" Target="../embeddings/oleObject12.bin"/><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oleObject" Target="../embeddings/oleObject14.bin"/></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slide" Target="slide61.xml"/><Relationship Id="rId1" Type="http://schemas.openxmlformats.org/officeDocument/2006/relationships/slideLayout" Target="../slideLayouts/slideLayout7.xml"/><Relationship Id="rId4" Type="http://schemas.openxmlformats.org/officeDocument/2006/relationships/slide" Target="slide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9.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slide" Target="slide97.xml"/><Relationship Id="rId2" Type="http://schemas.openxmlformats.org/officeDocument/2006/relationships/slide" Target="slide4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904875" y="1917700"/>
            <a:ext cx="6977063" cy="1158875"/>
          </a:xfrm>
          <a:prstGeom prst="rect">
            <a:avLst/>
          </a:prstGeom>
          <a:noFill/>
          <a:ln>
            <a:noFill/>
          </a:ln>
          <a:effectLst>
            <a:outerShdw dist="45791" dir="2021404" algn="ctr" rotWithShape="0">
              <a:schemeClr val="bg2"/>
            </a:outerShdw>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6600" b="1">
                <a:solidFill>
                  <a:srgbClr val="6600CC"/>
                </a:solidFill>
                <a:effectLst>
                  <a:outerShdw blurRad="38100" dist="38100" dir="2700000" algn="tl">
                    <a:srgbClr val="C0C0C0"/>
                  </a:outerShdw>
                </a:effectLst>
                <a:latin typeface="Verdana" pitchFamily="34" charset="0"/>
                <a:ea typeface="华文彩云" pitchFamily="2" charset="-122"/>
              </a:rPr>
              <a:t>第二章 线性表</a:t>
            </a:r>
            <a:br>
              <a:rPr lang="zh-CN" altLang="en-US" sz="6600" b="1">
                <a:solidFill>
                  <a:srgbClr val="6600CC"/>
                </a:solidFill>
                <a:effectLst>
                  <a:outerShdw blurRad="38100" dist="38100" dir="2700000" algn="tl">
                    <a:srgbClr val="C0C0C0"/>
                  </a:outerShdw>
                </a:effectLst>
                <a:latin typeface="Verdana" pitchFamily="34" charset="0"/>
                <a:ea typeface="华文彩云" pitchFamily="2" charset="-122"/>
              </a:rPr>
            </a:br>
            <a:r>
              <a:rPr lang="zh-CN" altLang="en-US" sz="6600" b="1">
                <a:solidFill>
                  <a:srgbClr val="6600CC"/>
                </a:solidFill>
                <a:effectLst>
                  <a:outerShdw blurRad="38100" dist="38100" dir="2700000" algn="tl">
                    <a:srgbClr val="C0C0C0"/>
                  </a:outerShdw>
                </a:effectLst>
                <a:latin typeface="Verdana" pitchFamily="34" charset="0"/>
                <a:ea typeface="华文彩云" pitchFamily="2" charset="-122"/>
              </a:rPr>
              <a:t>     </a:t>
            </a:r>
            <a:r>
              <a:rPr lang="en-US" altLang="zh-CN" sz="4400" b="1">
                <a:effectLst>
                  <a:outerShdw blurRad="38100" dist="38100" dir="2700000" algn="tl">
                    <a:srgbClr val="C0C0C0"/>
                  </a:outerShdw>
                </a:effectLst>
                <a:latin typeface="Verdana" pitchFamily="34" charset="0"/>
                <a:ea typeface="宋体" pitchFamily="2" charset="-122"/>
              </a:rPr>
              <a:t>Linear List</a:t>
            </a:r>
          </a:p>
        </p:txBody>
      </p:sp>
      <p:pic>
        <p:nvPicPr>
          <p:cNvPr id="104451" name="Picture 3" descr="20033291838464143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997200"/>
            <a:ext cx="7466012" cy="269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3476625" y="1277938"/>
            <a:ext cx="4824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333399"/>
                </a:solidFill>
                <a:latin typeface="Times New Roman" pitchFamily="18" charset="0"/>
              </a:rPr>
              <a:t>NextElem( L, cur_e, &amp;next_e )</a:t>
            </a:r>
          </a:p>
        </p:txBody>
      </p:sp>
      <p:sp>
        <p:nvSpPr>
          <p:cNvPr id="113667" name="Text Box 3"/>
          <p:cNvSpPr txBox="1">
            <a:spLocks noChangeArrowheads="1"/>
          </p:cNvSpPr>
          <p:nvPr/>
        </p:nvSpPr>
        <p:spPr bwMode="auto">
          <a:xfrm>
            <a:off x="511175" y="1739900"/>
            <a:ext cx="19700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FF0000"/>
                </a:solidFill>
                <a:latin typeface="Times New Roman" pitchFamily="18" charset="0"/>
              </a:rPr>
              <a:t>初始条件：</a:t>
            </a:r>
          </a:p>
          <a:p>
            <a:endParaRPr kumimoji="1" lang="zh-CN" altLang="en-US" sz="2800" b="1">
              <a:solidFill>
                <a:srgbClr val="FF0000"/>
              </a:solidFill>
              <a:latin typeface="Times New Roman" pitchFamily="18" charset="0"/>
            </a:endParaRPr>
          </a:p>
          <a:p>
            <a:r>
              <a:rPr kumimoji="1" lang="zh-CN" altLang="en-US" sz="2800" b="1">
                <a:solidFill>
                  <a:srgbClr val="FF0000"/>
                </a:solidFill>
                <a:latin typeface="Times New Roman" pitchFamily="18" charset="0"/>
              </a:rPr>
              <a:t>操作结果：</a:t>
            </a:r>
          </a:p>
        </p:txBody>
      </p:sp>
      <p:sp>
        <p:nvSpPr>
          <p:cNvPr id="113668" name="Text Box 4"/>
          <p:cNvSpPr txBox="1">
            <a:spLocks noChangeArrowheads="1"/>
          </p:cNvSpPr>
          <p:nvPr/>
        </p:nvSpPr>
        <p:spPr bwMode="auto">
          <a:xfrm>
            <a:off x="2530475" y="1738313"/>
            <a:ext cx="30686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imes New Roman" pitchFamily="18" charset="0"/>
              </a:rPr>
              <a:t>线性表 </a:t>
            </a:r>
            <a:r>
              <a:rPr kumimoji="1" lang="en-US" altLang="zh-CN" sz="2800">
                <a:latin typeface="Times New Roman" pitchFamily="18" charset="0"/>
              </a:rPr>
              <a:t>L </a:t>
            </a:r>
            <a:r>
              <a:rPr kumimoji="1" lang="zh-CN" altLang="en-US" sz="2800">
                <a:latin typeface="Times New Roman" pitchFamily="18" charset="0"/>
              </a:rPr>
              <a:t>已存在。</a:t>
            </a:r>
          </a:p>
          <a:p>
            <a:endParaRPr kumimoji="1" lang="en-US" altLang="zh-CN" sz="2800">
              <a:latin typeface="Times New Roman" pitchFamily="18" charset="0"/>
            </a:endParaRPr>
          </a:p>
        </p:txBody>
      </p:sp>
      <p:sp>
        <p:nvSpPr>
          <p:cNvPr id="113669" name="Text Box 5">
            <a:hlinkClick r:id="rId2" action="ppaction://hlinksldjump"/>
          </p:cNvPr>
          <p:cNvSpPr txBox="1">
            <a:spLocks noChangeArrowheads="1"/>
          </p:cNvSpPr>
          <p:nvPr/>
        </p:nvSpPr>
        <p:spPr bwMode="auto">
          <a:xfrm>
            <a:off x="2508250" y="2338388"/>
            <a:ext cx="601980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a:latin typeface="Times New Roman" pitchFamily="18" charset="0"/>
              </a:rPr>
              <a:t>若 </a:t>
            </a:r>
            <a:r>
              <a:rPr kumimoji="1" lang="en-US" altLang="zh-CN" sz="2800">
                <a:latin typeface="Times New Roman" pitchFamily="18" charset="0"/>
              </a:rPr>
              <a:t>cur_e </a:t>
            </a:r>
            <a:r>
              <a:rPr kumimoji="1" lang="zh-CN" altLang="en-US" sz="2800">
                <a:latin typeface="Times New Roman" pitchFamily="18" charset="0"/>
              </a:rPr>
              <a:t>是 </a:t>
            </a:r>
            <a:r>
              <a:rPr kumimoji="1" lang="en-US" altLang="zh-CN" sz="2800">
                <a:latin typeface="Times New Roman" pitchFamily="18" charset="0"/>
              </a:rPr>
              <a:t>L </a:t>
            </a:r>
            <a:r>
              <a:rPr kumimoji="1" lang="zh-CN" altLang="en-US" sz="2800">
                <a:latin typeface="Times New Roman" pitchFamily="18" charset="0"/>
              </a:rPr>
              <a:t>的元素，则用</a:t>
            </a:r>
            <a:r>
              <a:rPr kumimoji="1" lang="en-US" altLang="zh-CN" sz="2800">
                <a:latin typeface="Times New Roman" pitchFamily="18" charset="0"/>
              </a:rPr>
              <a:t>next_e </a:t>
            </a:r>
            <a:r>
              <a:rPr kumimoji="1" lang="zh-CN" altLang="en-US" sz="2800">
                <a:latin typeface="Times New Roman" pitchFamily="18" charset="0"/>
              </a:rPr>
              <a:t>返回它的后继，否则操作失败，</a:t>
            </a:r>
            <a:r>
              <a:rPr kumimoji="1" lang="en-US" altLang="zh-CN" sz="2800">
                <a:latin typeface="Times New Roman" pitchFamily="18" charset="0"/>
              </a:rPr>
              <a:t>next_e</a:t>
            </a:r>
            <a:r>
              <a:rPr kumimoji="1" lang="zh-CN" altLang="en-US" sz="2800">
                <a:latin typeface="Times New Roman" pitchFamily="18" charset="0"/>
              </a:rPr>
              <a:t>无定义。</a:t>
            </a:r>
          </a:p>
        </p:txBody>
      </p:sp>
      <p:sp>
        <p:nvSpPr>
          <p:cNvPr id="113670" name="Text Box 6"/>
          <p:cNvSpPr txBox="1">
            <a:spLocks noChangeArrowheads="1"/>
          </p:cNvSpPr>
          <p:nvPr/>
        </p:nvSpPr>
        <p:spPr bwMode="auto">
          <a:xfrm>
            <a:off x="0" y="1219200"/>
            <a:ext cx="3448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00"/>
                </a:solidFill>
                <a:latin typeface="Times New Roman" pitchFamily="18" charset="0"/>
                <a:ea typeface="隶书" pitchFamily="49" charset="-122"/>
              </a:rPr>
              <a:t>求数据元素的后继</a:t>
            </a:r>
            <a:endParaRPr kumimoji="1" lang="zh-CN" altLang="en-US" sz="2400">
              <a:latin typeface="Times New Roman" pitchFamily="18" charset="0"/>
              <a:ea typeface="宋体" pitchFamily="2" charset="-122"/>
            </a:endParaRPr>
          </a:p>
        </p:txBody>
      </p:sp>
      <p:sp>
        <p:nvSpPr>
          <p:cNvPr id="113677" name="Text Box 13"/>
          <p:cNvSpPr txBox="1">
            <a:spLocks noChangeArrowheads="1"/>
          </p:cNvSpPr>
          <p:nvPr/>
        </p:nvSpPr>
        <p:spPr bwMode="auto">
          <a:xfrm>
            <a:off x="4665663" y="3932238"/>
            <a:ext cx="3086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333399"/>
                </a:solidFill>
                <a:latin typeface="Times New Roman" pitchFamily="18" charset="0"/>
              </a:rPr>
              <a:t>GetElem( L, i, &amp;e )</a:t>
            </a:r>
          </a:p>
        </p:txBody>
      </p:sp>
      <p:sp>
        <p:nvSpPr>
          <p:cNvPr id="113678" name="Text Box 14"/>
          <p:cNvSpPr txBox="1">
            <a:spLocks noChangeArrowheads="1"/>
          </p:cNvSpPr>
          <p:nvPr/>
        </p:nvSpPr>
        <p:spPr bwMode="auto">
          <a:xfrm>
            <a:off x="433388" y="4818063"/>
            <a:ext cx="214788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FF0000"/>
                </a:solidFill>
                <a:latin typeface="楷体_GB2312" pitchFamily="49" charset="-122"/>
              </a:rPr>
              <a:t> </a:t>
            </a:r>
            <a:r>
              <a:rPr kumimoji="1" lang="zh-CN" altLang="en-US" sz="2800" b="1">
                <a:solidFill>
                  <a:srgbClr val="FF0000"/>
                </a:solidFill>
                <a:latin typeface="Times New Roman" pitchFamily="18" charset="0"/>
              </a:rPr>
              <a:t>初始条件：</a:t>
            </a:r>
          </a:p>
          <a:p>
            <a:endParaRPr kumimoji="1" lang="zh-CN" altLang="en-US" sz="2800" b="1">
              <a:solidFill>
                <a:srgbClr val="FF0000"/>
              </a:solidFill>
              <a:latin typeface="Times New Roman" pitchFamily="18" charset="0"/>
            </a:endParaRPr>
          </a:p>
          <a:p>
            <a:r>
              <a:rPr kumimoji="1" lang="zh-CN" altLang="en-US" sz="2800" b="1">
                <a:solidFill>
                  <a:srgbClr val="FF0000"/>
                </a:solidFill>
                <a:latin typeface="Times New Roman" pitchFamily="18" charset="0"/>
              </a:rPr>
              <a:t>  操作结果：</a:t>
            </a:r>
          </a:p>
        </p:txBody>
      </p:sp>
      <p:sp>
        <p:nvSpPr>
          <p:cNvPr id="113679" name="Text Box 15"/>
          <p:cNvSpPr txBox="1">
            <a:spLocks noChangeArrowheads="1"/>
          </p:cNvSpPr>
          <p:nvPr/>
        </p:nvSpPr>
        <p:spPr bwMode="auto">
          <a:xfrm>
            <a:off x="2535238" y="4273550"/>
            <a:ext cx="3170237"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zh-CN" altLang="en-US" sz="2800">
                <a:latin typeface="Times New Roman" pitchFamily="18" charset="0"/>
              </a:rPr>
              <a:t>线性表 </a:t>
            </a:r>
            <a:r>
              <a:rPr kumimoji="1" lang="en-US" altLang="zh-CN" sz="2800">
                <a:latin typeface="Times New Roman" pitchFamily="18" charset="0"/>
              </a:rPr>
              <a:t>L </a:t>
            </a:r>
            <a:r>
              <a:rPr kumimoji="1" lang="zh-CN" altLang="en-US" sz="2800">
                <a:latin typeface="Times New Roman" pitchFamily="18" charset="0"/>
              </a:rPr>
              <a:t>已存在</a:t>
            </a:r>
            <a:r>
              <a:rPr kumimoji="1" lang="zh-CN" altLang="en-US" sz="3600">
                <a:latin typeface="楷体_GB2312" pitchFamily="49" charset="-122"/>
              </a:rPr>
              <a:t>，</a:t>
            </a:r>
            <a:endParaRPr kumimoji="1" lang="zh-CN" altLang="en-US" sz="3600" b="1">
              <a:latin typeface="Times New Roman" pitchFamily="18" charset="0"/>
            </a:endParaRPr>
          </a:p>
        </p:txBody>
      </p:sp>
      <p:sp>
        <p:nvSpPr>
          <p:cNvPr id="113680" name="Text Box 16"/>
          <p:cNvSpPr txBox="1">
            <a:spLocks noChangeArrowheads="1"/>
          </p:cNvSpPr>
          <p:nvPr/>
        </p:nvSpPr>
        <p:spPr bwMode="auto">
          <a:xfrm>
            <a:off x="2571750" y="5583238"/>
            <a:ext cx="502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imes New Roman" pitchFamily="18" charset="0"/>
              </a:rPr>
              <a:t>用 </a:t>
            </a:r>
            <a:r>
              <a:rPr kumimoji="1" lang="en-US" altLang="zh-CN" sz="2800">
                <a:solidFill>
                  <a:schemeClr val="hlink"/>
                </a:solidFill>
                <a:latin typeface="Times New Roman" pitchFamily="18" charset="0"/>
              </a:rPr>
              <a:t>e </a:t>
            </a:r>
            <a:r>
              <a:rPr kumimoji="1" lang="zh-CN" altLang="en-US" sz="2800">
                <a:latin typeface="Times New Roman" pitchFamily="18" charset="0"/>
              </a:rPr>
              <a:t>返回</a:t>
            </a:r>
            <a:r>
              <a:rPr kumimoji="1" lang="en-US" altLang="zh-CN" sz="2800">
                <a:latin typeface="Times New Roman" pitchFamily="18" charset="0"/>
              </a:rPr>
              <a:t>L</a:t>
            </a:r>
            <a:r>
              <a:rPr kumimoji="1" lang="zh-CN" altLang="en-US" sz="2800">
                <a:latin typeface="Times New Roman" pitchFamily="18" charset="0"/>
              </a:rPr>
              <a:t>中第 </a:t>
            </a:r>
            <a:r>
              <a:rPr kumimoji="1" lang="en-US" altLang="zh-CN" sz="2800">
                <a:solidFill>
                  <a:schemeClr val="hlink"/>
                </a:solidFill>
                <a:latin typeface="Times New Roman" pitchFamily="18" charset="0"/>
              </a:rPr>
              <a:t>i </a:t>
            </a:r>
            <a:r>
              <a:rPr kumimoji="1" lang="zh-CN" altLang="en-US" sz="2800">
                <a:latin typeface="Times New Roman" pitchFamily="18" charset="0"/>
              </a:rPr>
              <a:t>个元素的值</a:t>
            </a:r>
            <a:r>
              <a:rPr kumimoji="1" lang="zh-CN" altLang="en-US" sz="3600">
                <a:latin typeface="楷体_GB2312" pitchFamily="49" charset="-122"/>
              </a:rPr>
              <a:t>。</a:t>
            </a:r>
          </a:p>
        </p:txBody>
      </p:sp>
      <p:sp>
        <p:nvSpPr>
          <p:cNvPr id="113681" name="Text Box 17"/>
          <p:cNvSpPr txBox="1">
            <a:spLocks noChangeArrowheads="1"/>
          </p:cNvSpPr>
          <p:nvPr/>
        </p:nvSpPr>
        <p:spPr bwMode="auto">
          <a:xfrm>
            <a:off x="0" y="3843338"/>
            <a:ext cx="4672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00"/>
                </a:solidFill>
                <a:latin typeface="Times New Roman" pitchFamily="18" charset="0"/>
                <a:ea typeface="隶书" pitchFamily="49" charset="-122"/>
              </a:rPr>
              <a:t>求线性表中某个数据元素</a:t>
            </a:r>
            <a:endParaRPr kumimoji="1" lang="zh-CN" altLang="en-US" sz="2400">
              <a:latin typeface="Times New Roman" pitchFamily="18" charset="0"/>
              <a:ea typeface="宋体" pitchFamily="2" charset="-122"/>
            </a:endParaRPr>
          </a:p>
        </p:txBody>
      </p:sp>
      <p:sp>
        <p:nvSpPr>
          <p:cNvPr id="113682" name="Rectangle 18"/>
          <p:cNvSpPr>
            <a:spLocks noChangeArrowheads="1"/>
          </p:cNvSpPr>
          <p:nvPr/>
        </p:nvSpPr>
        <p:spPr bwMode="auto">
          <a:xfrm>
            <a:off x="2592388" y="5046663"/>
            <a:ext cx="3986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imes New Roman" pitchFamily="18" charset="0"/>
              </a:rPr>
              <a:t>并且 </a:t>
            </a:r>
            <a:r>
              <a:rPr kumimoji="1" lang="en-US" altLang="zh-CN" sz="2800">
                <a:solidFill>
                  <a:schemeClr val="hlink"/>
                </a:solidFill>
                <a:latin typeface="Times New Roman" pitchFamily="18" charset="0"/>
              </a:rPr>
              <a:t>1≤i≤LengthList(L)</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113667"/>
                                        </p:tgtEl>
                                        <p:attrNameLst>
                                          <p:attrName>style.visibility</p:attrName>
                                        </p:attrNameLst>
                                      </p:cBhvr>
                                      <p:to>
                                        <p:strVal val="visible"/>
                                      </p:to>
                                    </p:set>
                                    <p:animEffect transition="in" filter="barn(outHorizontal)">
                                      <p:cBhvr>
                                        <p:cTn id="15" dur="500"/>
                                        <p:tgtEl>
                                          <p:spTgt spid="1136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3668"/>
                                        </p:tgtEl>
                                        <p:attrNameLst>
                                          <p:attrName>style.visibility</p:attrName>
                                        </p:attrNameLst>
                                      </p:cBhvr>
                                      <p:to>
                                        <p:strVal val="visible"/>
                                      </p:to>
                                    </p:set>
                                    <p:animEffect transition="in" filter="wipe(left)">
                                      <p:cBhvr>
                                        <p:cTn id="20" dur="500"/>
                                        <p:tgtEl>
                                          <p:spTgt spid="11366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3669"/>
                                        </p:tgtEl>
                                        <p:attrNameLst>
                                          <p:attrName>style.visibility</p:attrName>
                                        </p:attrNameLst>
                                      </p:cBhvr>
                                      <p:to>
                                        <p:strVal val="visible"/>
                                      </p:to>
                                    </p:set>
                                    <p:animEffect transition="in" filter="wipe(left)">
                                      <p:cBhvr>
                                        <p:cTn id="25" dur="500"/>
                                        <p:tgtEl>
                                          <p:spTgt spid="11366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3681"/>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367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113678"/>
                                        </p:tgtEl>
                                        <p:attrNameLst>
                                          <p:attrName>style.visibility</p:attrName>
                                        </p:attrNameLst>
                                      </p:cBhvr>
                                      <p:to>
                                        <p:strVal val="visible"/>
                                      </p:to>
                                    </p:set>
                                    <p:animEffect transition="in" filter="barn(outHorizontal)">
                                      <p:cBhvr>
                                        <p:cTn id="38" dur="500"/>
                                        <p:tgtEl>
                                          <p:spTgt spid="11367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3679"/>
                                        </p:tgtEl>
                                        <p:attrNameLst>
                                          <p:attrName>style.visibility</p:attrName>
                                        </p:attrNameLst>
                                      </p:cBhvr>
                                      <p:to>
                                        <p:strVal val="visible"/>
                                      </p:to>
                                    </p:set>
                                    <p:animEffect transition="in" filter="wipe(left)">
                                      <p:cBhvr>
                                        <p:cTn id="43" dur="500"/>
                                        <p:tgtEl>
                                          <p:spTgt spid="11367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3682"/>
                                        </p:tgtEl>
                                        <p:attrNameLst>
                                          <p:attrName>style.visibility</p:attrName>
                                        </p:attrNameLst>
                                      </p:cBhvr>
                                      <p:to>
                                        <p:strVal val="visible"/>
                                      </p:to>
                                    </p:set>
                                    <p:animEffect transition="in" filter="wipe(left)">
                                      <p:cBhvr>
                                        <p:cTn id="48" dur="500"/>
                                        <p:tgtEl>
                                          <p:spTgt spid="11368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13680"/>
                                        </p:tgtEl>
                                        <p:attrNameLst>
                                          <p:attrName>style.visibility</p:attrName>
                                        </p:attrNameLst>
                                      </p:cBhvr>
                                      <p:to>
                                        <p:strVal val="visible"/>
                                      </p:to>
                                    </p:set>
                                    <p:animEffect transition="in" filter="wipe(left)">
                                      <p:cBhvr>
                                        <p:cTn id="53" dur="500"/>
                                        <p:tgtEl>
                                          <p:spTgt spid="113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P spid="113667" grpId="0" autoUpdateAnimBg="0"/>
      <p:bldP spid="113668" grpId="0" autoUpdateAnimBg="0"/>
      <p:bldP spid="113669" grpId="0" autoUpdateAnimBg="0"/>
      <p:bldP spid="113670" grpId="0"/>
      <p:bldP spid="113677" grpId="0"/>
      <p:bldP spid="113678" grpId="0" autoUpdateAnimBg="0"/>
      <p:bldP spid="113679" grpId="0" autoUpdateAnimBg="0"/>
      <p:bldP spid="113680" grpId="0" autoUpdateAnimBg="0"/>
      <p:bldP spid="113681" grpId="0"/>
      <p:bldP spid="113682"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609600" y="1155700"/>
            <a:ext cx="8534400" cy="338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a:solidFill>
                  <a:srgbClr val="000000"/>
                </a:solidFill>
                <a:latin typeface="Times New Roman" pitchFamily="18" charset="0"/>
                <a:ea typeface="宋体" pitchFamily="2" charset="-122"/>
              </a:rPr>
              <a:t>ADT Polynomial {</a:t>
            </a:r>
            <a:endParaRPr kumimoji="1" lang="en-US" altLang="zh-CN" sz="2800">
              <a:solidFill>
                <a:srgbClr val="000000"/>
              </a:solidFill>
              <a:latin typeface="Times New Roman" pitchFamily="18" charset="0"/>
              <a:ea typeface="宋体" pitchFamily="2" charset="-122"/>
            </a:endParaRPr>
          </a:p>
          <a:p>
            <a:pPr>
              <a:lnSpc>
                <a:spcPct val="120000"/>
              </a:lnSpc>
            </a:pPr>
            <a:r>
              <a:rPr kumimoji="1" lang="en-US" altLang="zh-CN" sz="2800" b="1">
                <a:latin typeface="Times New Roman" pitchFamily="18" charset="0"/>
                <a:ea typeface="宋体" pitchFamily="2" charset="-122"/>
              </a:rPr>
              <a:t>  </a:t>
            </a:r>
            <a:r>
              <a:rPr kumimoji="1" lang="zh-CN" altLang="en-US" sz="2800" b="1">
                <a:solidFill>
                  <a:schemeClr val="hlink"/>
                </a:solidFill>
                <a:latin typeface="Times New Roman" pitchFamily="18" charset="0"/>
                <a:ea typeface="宋体" pitchFamily="2" charset="-122"/>
              </a:rPr>
              <a:t>数据对象</a:t>
            </a:r>
            <a:r>
              <a:rPr kumimoji="1" lang="zh-CN" altLang="en-US" sz="2800">
                <a:solidFill>
                  <a:schemeClr val="hlink"/>
                </a:solidFill>
                <a:latin typeface="Times New Roman" pitchFamily="18" charset="0"/>
                <a:ea typeface="宋体" pitchFamily="2" charset="-122"/>
              </a:rPr>
              <a:t>：</a:t>
            </a:r>
          </a:p>
          <a:p>
            <a:pPr>
              <a:lnSpc>
                <a:spcPct val="120000"/>
              </a:lnSpc>
            </a:pPr>
            <a:endParaRPr kumimoji="1" lang="zh-CN" altLang="en-US" sz="2800">
              <a:solidFill>
                <a:schemeClr val="hlink"/>
              </a:solidFill>
              <a:latin typeface="Times New Roman" pitchFamily="18" charset="0"/>
              <a:ea typeface="宋体" pitchFamily="2" charset="-122"/>
            </a:endParaRPr>
          </a:p>
          <a:p>
            <a:pPr>
              <a:lnSpc>
                <a:spcPct val="120000"/>
              </a:lnSpc>
            </a:pPr>
            <a:endParaRPr kumimoji="1" lang="zh-CN" altLang="en-US" sz="2800">
              <a:solidFill>
                <a:srgbClr val="990000"/>
              </a:solidFill>
              <a:latin typeface="Times New Roman" pitchFamily="18" charset="0"/>
              <a:ea typeface="宋体" pitchFamily="2" charset="-122"/>
            </a:endParaRPr>
          </a:p>
          <a:p>
            <a:pPr>
              <a:lnSpc>
                <a:spcPct val="120000"/>
              </a:lnSpc>
            </a:pPr>
            <a:endParaRPr kumimoji="1" lang="zh-CN" altLang="en-US" sz="2800">
              <a:solidFill>
                <a:srgbClr val="990000"/>
              </a:solidFill>
              <a:latin typeface="Times New Roman" pitchFamily="18" charset="0"/>
              <a:ea typeface="宋体" pitchFamily="2" charset="-122"/>
            </a:endParaRPr>
          </a:p>
          <a:p>
            <a:pPr>
              <a:lnSpc>
                <a:spcPct val="120000"/>
              </a:lnSpc>
              <a:spcBef>
                <a:spcPct val="50000"/>
              </a:spcBef>
            </a:pPr>
            <a:r>
              <a:rPr kumimoji="1" lang="zh-CN" altLang="en-US" sz="2800">
                <a:latin typeface="Times New Roman" pitchFamily="18" charset="0"/>
                <a:ea typeface="宋体" pitchFamily="2" charset="-122"/>
              </a:rPr>
              <a:t> </a:t>
            </a:r>
            <a:r>
              <a:rPr kumimoji="1" lang="zh-CN" altLang="en-US" sz="2800" b="1">
                <a:solidFill>
                  <a:schemeClr val="hlink"/>
                </a:solidFill>
                <a:latin typeface="Times New Roman" pitchFamily="18" charset="0"/>
                <a:ea typeface="宋体" pitchFamily="2" charset="-122"/>
              </a:rPr>
              <a:t>数据关系</a:t>
            </a:r>
            <a:r>
              <a:rPr kumimoji="1" lang="zh-CN" altLang="en-US" sz="2800">
                <a:solidFill>
                  <a:schemeClr val="hlink"/>
                </a:solidFill>
                <a:latin typeface="Times New Roman" pitchFamily="18" charset="0"/>
                <a:ea typeface="宋体" pitchFamily="2" charset="-122"/>
              </a:rPr>
              <a:t>：</a:t>
            </a:r>
          </a:p>
        </p:txBody>
      </p:sp>
      <p:sp>
        <p:nvSpPr>
          <p:cNvPr id="208899" name="Text Box 3"/>
          <p:cNvSpPr txBox="1">
            <a:spLocks noChangeArrowheads="1"/>
          </p:cNvSpPr>
          <p:nvPr/>
        </p:nvSpPr>
        <p:spPr bwMode="auto">
          <a:xfrm>
            <a:off x="0" y="44450"/>
            <a:ext cx="89249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chemeClr val="bg1"/>
                </a:solidFill>
                <a:latin typeface="Times New Roman" pitchFamily="18" charset="0"/>
                <a:ea typeface="黑体" pitchFamily="2" charset="-122"/>
              </a:rPr>
              <a:t>ADT</a:t>
            </a:r>
            <a:r>
              <a:rPr lang="zh-CN" altLang="en-US" sz="3200" b="1">
                <a:solidFill>
                  <a:schemeClr val="bg1"/>
                </a:solidFill>
                <a:latin typeface="Times New Roman" pitchFamily="18" charset="0"/>
                <a:ea typeface="黑体" pitchFamily="2" charset="-122"/>
              </a:rPr>
              <a:t>一元多项式</a:t>
            </a:r>
            <a:r>
              <a:rPr lang="en-US" altLang="zh-CN" sz="3200" b="1">
                <a:solidFill>
                  <a:schemeClr val="bg1"/>
                </a:solidFill>
                <a:latin typeface="Times New Roman" pitchFamily="18" charset="0"/>
                <a:ea typeface="黑体" pitchFamily="2" charset="-122"/>
              </a:rPr>
              <a:t>(</a:t>
            </a:r>
            <a:r>
              <a:rPr lang="en-US" altLang="zh-CN" sz="3200" b="1">
                <a:solidFill>
                  <a:schemeClr val="bg1"/>
                </a:solidFill>
                <a:latin typeface="Times New Roman" pitchFamily="18" charset="0"/>
                <a:ea typeface="黑体" pitchFamily="2" charset="-122"/>
                <a:sym typeface="Wingdings" pitchFamily="2" charset="2"/>
              </a:rPr>
              <a:t>Polynomial of one indeterminate</a:t>
            </a:r>
            <a:r>
              <a:rPr lang="en-US" altLang="zh-CN" sz="3200" b="1">
                <a:sym typeface="Wingdings" pitchFamily="2" charset="2"/>
              </a:rPr>
              <a:t> </a:t>
            </a:r>
            <a:r>
              <a:rPr lang="en-US" altLang="zh-CN" sz="3200" b="1">
                <a:solidFill>
                  <a:schemeClr val="bg1"/>
                </a:solidFill>
                <a:latin typeface="Times New Roman" pitchFamily="18" charset="0"/>
                <a:ea typeface="黑体" pitchFamily="2" charset="-122"/>
              </a:rPr>
              <a:t>)</a:t>
            </a:r>
          </a:p>
        </p:txBody>
      </p:sp>
      <p:sp>
        <p:nvSpPr>
          <p:cNvPr id="208900" name="Rectangle 4"/>
          <p:cNvSpPr>
            <a:spLocks noChangeArrowheads="1"/>
          </p:cNvSpPr>
          <p:nvPr/>
        </p:nvSpPr>
        <p:spPr bwMode="auto">
          <a:xfrm>
            <a:off x="1203325" y="2292350"/>
            <a:ext cx="6126163"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b="1">
                <a:latin typeface="Times New Roman" pitchFamily="18" charset="0"/>
                <a:ea typeface="宋体" pitchFamily="2" charset="-122"/>
              </a:rPr>
              <a:t>D</a:t>
            </a:r>
            <a:r>
              <a:rPr kumimoji="1" lang="zh-CN" altLang="en-US" sz="2800">
                <a:latin typeface="Times New Roman" pitchFamily="18" charset="0"/>
                <a:ea typeface="宋体" pitchFamily="2" charset="-122"/>
              </a:rPr>
              <a:t>＝</a:t>
            </a:r>
            <a:r>
              <a:rPr kumimoji="1" lang="en-US" altLang="zh-CN" sz="2800" b="1">
                <a:latin typeface="Times New Roman" pitchFamily="18" charset="0"/>
                <a:ea typeface="宋体" pitchFamily="2" charset="-122"/>
              </a:rPr>
              <a:t>{ </a:t>
            </a:r>
            <a:r>
              <a:rPr kumimoji="1" lang="en-US" altLang="zh-CN" sz="2800">
                <a:latin typeface="Times New Roman" pitchFamily="18" charset="0"/>
                <a:ea typeface="宋体" pitchFamily="2" charset="-122"/>
              </a:rPr>
              <a:t>a</a:t>
            </a:r>
            <a:r>
              <a:rPr kumimoji="1" lang="en-US" altLang="zh-CN" sz="2800" baseline="-25000">
                <a:latin typeface="Times New Roman" pitchFamily="18" charset="0"/>
                <a:ea typeface="宋体" pitchFamily="2" charset="-122"/>
              </a:rPr>
              <a:t>i</a:t>
            </a:r>
            <a:r>
              <a:rPr kumimoji="1" lang="en-US" altLang="zh-CN" sz="2800">
                <a:latin typeface="Times New Roman" pitchFamily="18" charset="0"/>
                <a:ea typeface="宋体" pitchFamily="2" charset="-122"/>
              </a:rPr>
              <a:t> | a</a:t>
            </a:r>
            <a:r>
              <a:rPr kumimoji="1" lang="en-US" altLang="zh-CN" sz="2800" baseline="-25000">
                <a:latin typeface="Times New Roman" pitchFamily="18" charset="0"/>
                <a:ea typeface="宋体" pitchFamily="2" charset="-122"/>
              </a:rPr>
              <a:t>i</a:t>
            </a:r>
            <a:r>
              <a:rPr kumimoji="1" lang="en-US" altLang="zh-CN" sz="2800">
                <a:latin typeface="Times New Roman" pitchFamily="18" charset="0"/>
                <a:ea typeface="宋体" pitchFamily="2" charset="-122"/>
              </a:rPr>
              <a:t> ∈TermSet, i=1,2,...,m,  m≥0</a:t>
            </a:r>
          </a:p>
          <a:p>
            <a:pPr>
              <a:lnSpc>
                <a:spcPct val="120000"/>
              </a:lnSpc>
            </a:pPr>
            <a:r>
              <a:rPr kumimoji="1" lang="en-US" altLang="zh-CN" sz="2800">
                <a:latin typeface="Times New Roman" pitchFamily="18" charset="0"/>
                <a:ea typeface="宋体" pitchFamily="2" charset="-122"/>
              </a:rPr>
              <a:t>         TermSet </a:t>
            </a:r>
            <a:r>
              <a:rPr kumimoji="1" lang="zh-CN" altLang="en-US" sz="2800">
                <a:latin typeface="Times New Roman" pitchFamily="18" charset="0"/>
                <a:ea typeface="宋体" pitchFamily="2" charset="-122"/>
              </a:rPr>
              <a:t>中的</a:t>
            </a:r>
            <a:r>
              <a:rPr kumimoji="1" lang="zh-CN" altLang="en-US" sz="2800" b="1">
                <a:solidFill>
                  <a:srgbClr val="FF0000"/>
                </a:solidFill>
                <a:latin typeface="Times New Roman" pitchFamily="18" charset="0"/>
                <a:ea typeface="宋体" pitchFamily="2" charset="-122"/>
              </a:rPr>
              <a:t>每个元素包含一个</a:t>
            </a:r>
            <a:endParaRPr kumimoji="1" lang="zh-CN" altLang="en-US" sz="2800">
              <a:solidFill>
                <a:srgbClr val="FF0000"/>
              </a:solidFill>
              <a:latin typeface="Times New Roman" pitchFamily="18" charset="0"/>
              <a:ea typeface="宋体" pitchFamily="2" charset="-122"/>
            </a:endParaRPr>
          </a:p>
          <a:p>
            <a:pPr>
              <a:lnSpc>
                <a:spcPct val="120000"/>
              </a:lnSpc>
            </a:pPr>
            <a:r>
              <a:rPr kumimoji="1" lang="zh-CN" altLang="en-US" sz="2800" b="1">
                <a:solidFill>
                  <a:srgbClr val="FF0000"/>
                </a:solidFill>
                <a:latin typeface="Times New Roman" pitchFamily="18" charset="0"/>
                <a:ea typeface="宋体" pitchFamily="2" charset="-122"/>
              </a:rPr>
              <a:t>    表示系数的实数和表示指数的整数</a:t>
            </a:r>
            <a:r>
              <a:rPr kumimoji="1" lang="zh-CN" altLang="en-US" sz="2800">
                <a:latin typeface="Times New Roman" pitchFamily="18" charset="0"/>
                <a:ea typeface="宋体" pitchFamily="2" charset="-122"/>
              </a:rPr>
              <a:t> </a:t>
            </a:r>
            <a:r>
              <a:rPr kumimoji="1" lang="en-US" altLang="zh-CN" sz="2800" b="1">
                <a:latin typeface="Times New Roman" pitchFamily="18" charset="0"/>
                <a:ea typeface="宋体" pitchFamily="2" charset="-122"/>
              </a:rPr>
              <a:t>}</a:t>
            </a:r>
          </a:p>
        </p:txBody>
      </p:sp>
      <p:sp>
        <p:nvSpPr>
          <p:cNvPr id="208901" name="Rectangle 5"/>
          <p:cNvSpPr>
            <a:spLocks noChangeArrowheads="1"/>
          </p:cNvSpPr>
          <p:nvPr/>
        </p:nvSpPr>
        <p:spPr bwMode="auto">
          <a:xfrm>
            <a:off x="1189038" y="4649788"/>
            <a:ext cx="64547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b="1">
                <a:latin typeface="Times New Roman" pitchFamily="18" charset="0"/>
                <a:ea typeface="宋体" pitchFamily="2" charset="-122"/>
              </a:rPr>
              <a:t>R1</a:t>
            </a:r>
            <a:r>
              <a:rPr kumimoji="1" lang="zh-CN" altLang="en-US" sz="2800">
                <a:latin typeface="Times New Roman" pitchFamily="18" charset="0"/>
                <a:ea typeface="宋体" pitchFamily="2" charset="-122"/>
              </a:rPr>
              <a:t>＝</a:t>
            </a:r>
            <a:r>
              <a:rPr kumimoji="1" lang="en-US" altLang="zh-CN" sz="2800" b="1">
                <a:latin typeface="Times New Roman" pitchFamily="18" charset="0"/>
                <a:ea typeface="宋体" pitchFamily="2" charset="-122"/>
              </a:rPr>
              <a:t>{</a:t>
            </a:r>
            <a:r>
              <a:rPr kumimoji="1" lang="en-US" altLang="zh-CN" sz="2800">
                <a:latin typeface="Times New Roman" pitchFamily="18" charset="0"/>
                <a:ea typeface="宋体" pitchFamily="2" charset="-122"/>
              </a:rPr>
              <a:t> &lt;a</a:t>
            </a:r>
            <a:r>
              <a:rPr kumimoji="1" lang="en-US" altLang="zh-CN" sz="2800" baseline="-25000">
                <a:latin typeface="Times New Roman" pitchFamily="18" charset="0"/>
                <a:ea typeface="宋体" pitchFamily="2" charset="-122"/>
              </a:rPr>
              <a:t>i-1</a:t>
            </a:r>
            <a:r>
              <a:rPr kumimoji="1" lang="en-US" altLang="zh-CN" sz="2800">
                <a:latin typeface="Times New Roman" pitchFamily="18" charset="0"/>
                <a:ea typeface="宋体" pitchFamily="2" charset="-122"/>
              </a:rPr>
              <a:t>, a</a:t>
            </a:r>
            <a:r>
              <a:rPr kumimoji="1" lang="en-US" altLang="zh-CN" sz="2800" baseline="-25000">
                <a:latin typeface="Times New Roman" pitchFamily="18" charset="0"/>
                <a:ea typeface="宋体" pitchFamily="2" charset="-122"/>
              </a:rPr>
              <a:t>i</a:t>
            </a:r>
            <a:r>
              <a:rPr kumimoji="1" lang="en-US" altLang="zh-CN" sz="2800">
                <a:latin typeface="Times New Roman" pitchFamily="18" charset="0"/>
                <a:ea typeface="宋体" pitchFamily="2" charset="-122"/>
              </a:rPr>
              <a:t> &gt;|a</a:t>
            </a:r>
            <a:r>
              <a:rPr kumimoji="1" lang="en-US" altLang="zh-CN" sz="2800" baseline="-25000">
                <a:latin typeface="Times New Roman" pitchFamily="18" charset="0"/>
                <a:ea typeface="宋体" pitchFamily="2" charset="-122"/>
              </a:rPr>
              <a:t>i-1</a:t>
            </a:r>
            <a:r>
              <a:rPr kumimoji="1" lang="en-US" altLang="zh-CN" sz="2800">
                <a:latin typeface="Times New Roman" pitchFamily="18" charset="0"/>
                <a:ea typeface="宋体" pitchFamily="2" charset="-122"/>
              </a:rPr>
              <a:t>, a</a:t>
            </a:r>
            <a:r>
              <a:rPr kumimoji="1" lang="en-US" altLang="zh-CN" sz="2800" baseline="-25000">
                <a:latin typeface="Times New Roman" pitchFamily="18" charset="0"/>
                <a:ea typeface="宋体" pitchFamily="2" charset="-122"/>
              </a:rPr>
              <a:t>i</a:t>
            </a:r>
            <a:r>
              <a:rPr kumimoji="1" lang="en-US" altLang="zh-CN" sz="2800">
                <a:latin typeface="Times New Roman" pitchFamily="18" charset="0"/>
                <a:ea typeface="宋体" pitchFamily="2" charset="-122"/>
              </a:rPr>
              <a:t>∈D,    i=2,...,n</a:t>
            </a:r>
          </a:p>
          <a:p>
            <a:pPr>
              <a:lnSpc>
                <a:spcPct val="120000"/>
              </a:lnSpc>
            </a:pPr>
            <a:r>
              <a:rPr kumimoji="1" lang="en-US" altLang="zh-CN" sz="2800">
                <a:latin typeface="Times New Roman" pitchFamily="18" charset="0"/>
                <a:ea typeface="宋体" pitchFamily="2" charset="-122"/>
              </a:rPr>
              <a:t>            </a:t>
            </a:r>
            <a:r>
              <a:rPr kumimoji="1" lang="zh-CN" altLang="en-US" sz="2800">
                <a:latin typeface="Times New Roman" pitchFamily="18" charset="0"/>
                <a:ea typeface="宋体" pitchFamily="2" charset="-122"/>
              </a:rPr>
              <a:t>且</a:t>
            </a:r>
            <a:r>
              <a:rPr kumimoji="1" lang="en-US" altLang="zh-CN" sz="2800" b="1">
                <a:solidFill>
                  <a:srgbClr val="FF0000"/>
                </a:solidFill>
                <a:latin typeface="Times New Roman" pitchFamily="18" charset="0"/>
                <a:ea typeface="宋体" pitchFamily="2" charset="-122"/>
              </a:rPr>
              <a:t>a</a:t>
            </a:r>
            <a:r>
              <a:rPr kumimoji="1" lang="en-US" altLang="zh-CN" sz="2800" b="1" baseline="-25000">
                <a:solidFill>
                  <a:srgbClr val="FF0000"/>
                </a:solidFill>
                <a:latin typeface="Times New Roman" pitchFamily="18" charset="0"/>
                <a:ea typeface="宋体" pitchFamily="2" charset="-122"/>
              </a:rPr>
              <a:t>i-1</a:t>
            </a:r>
            <a:r>
              <a:rPr kumimoji="1" lang="zh-CN" altLang="en-US" sz="2800" b="1">
                <a:solidFill>
                  <a:srgbClr val="FF0000"/>
                </a:solidFill>
                <a:latin typeface="Times New Roman" pitchFamily="18" charset="0"/>
                <a:ea typeface="宋体" pitchFamily="2" charset="-122"/>
              </a:rPr>
              <a:t>中的指数值＜</a:t>
            </a:r>
            <a:r>
              <a:rPr kumimoji="1" lang="en-US" altLang="zh-CN" sz="2800" b="1">
                <a:solidFill>
                  <a:srgbClr val="FF0000"/>
                </a:solidFill>
                <a:latin typeface="Times New Roman" pitchFamily="18" charset="0"/>
                <a:ea typeface="宋体" pitchFamily="2" charset="-122"/>
              </a:rPr>
              <a:t>a</a:t>
            </a:r>
            <a:r>
              <a:rPr kumimoji="1" lang="en-US" altLang="zh-CN" sz="2800" b="1" baseline="-25000">
                <a:solidFill>
                  <a:srgbClr val="FF0000"/>
                </a:solidFill>
                <a:latin typeface="Times New Roman" pitchFamily="18" charset="0"/>
                <a:ea typeface="宋体" pitchFamily="2" charset="-122"/>
              </a:rPr>
              <a:t>i</a:t>
            </a:r>
            <a:r>
              <a:rPr kumimoji="1" lang="zh-CN" altLang="en-US" sz="2800" b="1">
                <a:solidFill>
                  <a:srgbClr val="FF0000"/>
                </a:solidFill>
                <a:latin typeface="Times New Roman" pitchFamily="18" charset="0"/>
                <a:ea typeface="宋体" pitchFamily="2" charset="-122"/>
              </a:rPr>
              <a:t>中的指数值</a:t>
            </a:r>
            <a:r>
              <a:rPr kumimoji="1" lang="zh-CN" altLang="en-US" sz="2800" b="1">
                <a:solidFill>
                  <a:srgbClr val="996600"/>
                </a:solidFill>
                <a:latin typeface="Times New Roman" pitchFamily="18" charset="0"/>
                <a:ea typeface="宋体" pitchFamily="2" charset="-122"/>
              </a:rPr>
              <a:t> </a:t>
            </a:r>
            <a:r>
              <a:rPr kumimoji="1" lang="en-US" altLang="zh-CN" sz="2800" b="1">
                <a:latin typeface="Times New Roman" pitchFamily="18" charset="0"/>
                <a:ea typeface="宋体" pitchFamily="2" charset="-122"/>
              </a:rPr>
              <a:t>}</a:t>
            </a:r>
            <a:endParaRPr kumimoji="1" lang="en-US" altLang="zh-CN" sz="2800">
              <a:latin typeface="Times New Roman" pitchFamily="18" charset="0"/>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lt">
                                    <p:tmPct val="100000"/>
                                  </p:iterate>
                                  <p:childTnLst>
                                    <p:set>
                                      <p:cBhvr>
                                        <p:cTn id="6" dur="1" fill="hold">
                                          <p:stCondLst>
                                            <p:cond delay="0"/>
                                          </p:stCondLst>
                                        </p:cTn>
                                        <p:tgtEl>
                                          <p:spTgt spid="208898"/>
                                        </p:tgtEl>
                                        <p:attrNameLst>
                                          <p:attrName>style.visibility</p:attrName>
                                        </p:attrNameLst>
                                      </p:cBhvr>
                                      <p:to>
                                        <p:strVal val="visible"/>
                                      </p:to>
                                    </p:set>
                                    <p:animEffect transition="in" filter="strips(downRight)">
                                      <p:cBhvr>
                                        <p:cTn id="7" dur="75"/>
                                        <p:tgtEl>
                                          <p:spTgt spid="208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8900"/>
                                        </p:tgtEl>
                                        <p:attrNameLst>
                                          <p:attrName>style.visibility</p:attrName>
                                        </p:attrNameLst>
                                      </p:cBhvr>
                                      <p:to>
                                        <p:strVal val="visible"/>
                                      </p:to>
                                    </p:set>
                                    <p:animEffect transition="in" filter="wipe(left)">
                                      <p:cBhvr>
                                        <p:cTn id="12" dur="500"/>
                                        <p:tgtEl>
                                          <p:spTgt spid="2089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8901"/>
                                        </p:tgtEl>
                                        <p:attrNameLst>
                                          <p:attrName>style.visibility</p:attrName>
                                        </p:attrNameLst>
                                      </p:cBhvr>
                                      <p:to>
                                        <p:strVal val="visible"/>
                                      </p:to>
                                    </p:set>
                                    <p:animEffect transition="in" filter="wipe(left)">
                                      <p:cBhvr>
                                        <p:cTn id="17" dur="500"/>
                                        <p:tgtEl>
                                          <p:spTgt spid="208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autoUpdateAnimBg="0"/>
      <p:bldP spid="208900" grpId="0" autoUpdateAnimBg="0"/>
      <p:bldP spid="208901"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669925" y="1033463"/>
            <a:ext cx="6950075"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latin typeface="Times New Roman" pitchFamily="18" charset="0"/>
                <a:ea typeface="宋体" pitchFamily="2" charset="-122"/>
              </a:rPr>
              <a:t>     </a:t>
            </a:r>
            <a:r>
              <a:rPr kumimoji="1" lang="en-US" altLang="zh-CN" sz="2800" b="1">
                <a:solidFill>
                  <a:schemeClr val="hlink"/>
                </a:solidFill>
                <a:latin typeface="Times New Roman" pitchFamily="18" charset="0"/>
                <a:ea typeface="宋体" pitchFamily="2" charset="-122"/>
              </a:rPr>
              <a:t>CreatPolyn ( &amp;P, m )</a:t>
            </a:r>
            <a:endParaRPr kumimoji="1" lang="en-US" altLang="zh-CN" sz="2800">
              <a:solidFill>
                <a:schemeClr val="hlink"/>
              </a:solidFill>
              <a:latin typeface="Times New Roman" pitchFamily="18" charset="0"/>
              <a:ea typeface="宋体" pitchFamily="2" charset="-122"/>
            </a:endParaRPr>
          </a:p>
          <a:p>
            <a:pPr>
              <a:lnSpc>
                <a:spcPct val="120000"/>
              </a:lnSpc>
            </a:pPr>
            <a:endParaRPr kumimoji="1" lang="en-US" altLang="zh-CN" sz="2800">
              <a:solidFill>
                <a:schemeClr val="hlink"/>
              </a:solidFill>
              <a:latin typeface="Times New Roman" pitchFamily="18" charset="0"/>
              <a:ea typeface="宋体" pitchFamily="2" charset="-122"/>
            </a:endParaRPr>
          </a:p>
          <a:p>
            <a:pPr>
              <a:lnSpc>
                <a:spcPct val="120000"/>
              </a:lnSpc>
            </a:pPr>
            <a:endParaRPr kumimoji="1" lang="en-US" altLang="zh-CN" sz="2800">
              <a:solidFill>
                <a:schemeClr val="hlink"/>
              </a:solidFill>
              <a:latin typeface="Times New Roman" pitchFamily="18" charset="0"/>
              <a:ea typeface="宋体" pitchFamily="2" charset="-122"/>
            </a:endParaRPr>
          </a:p>
          <a:p>
            <a:pPr>
              <a:lnSpc>
                <a:spcPct val="120000"/>
              </a:lnSpc>
            </a:pPr>
            <a:r>
              <a:rPr kumimoji="1" lang="en-US" altLang="zh-CN" sz="2800">
                <a:solidFill>
                  <a:schemeClr val="hlink"/>
                </a:solidFill>
                <a:latin typeface="Times New Roman" pitchFamily="18" charset="0"/>
                <a:ea typeface="宋体" pitchFamily="2" charset="-122"/>
              </a:rPr>
              <a:t>      </a:t>
            </a:r>
            <a:r>
              <a:rPr kumimoji="1" lang="en-US" altLang="zh-CN" sz="2800" b="1">
                <a:solidFill>
                  <a:schemeClr val="hlink"/>
                </a:solidFill>
                <a:latin typeface="Times New Roman" pitchFamily="18" charset="0"/>
                <a:ea typeface="宋体" pitchFamily="2" charset="-122"/>
              </a:rPr>
              <a:t>DestroyPolyn ( &amp;P )</a:t>
            </a:r>
          </a:p>
          <a:p>
            <a:pPr>
              <a:lnSpc>
                <a:spcPct val="120000"/>
              </a:lnSpc>
            </a:pPr>
            <a:endParaRPr kumimoji="1" lang="en-US" altLang="zh-CN" sz="2800">
              <a:solidFill>
                <a:schemeClr val="hlink"/>
              </a:solidFill>
              <a:latin typeface="Times New Roman" pitchFamily="18" charset="0"/>
              <a:ea typeface="宋体" pitchFamily="2" charset="-122"/>
            </a:endParaRPr>
          </a:p>
          <a:p>
            <a:pPr>
              <a:lnSpc>
                <a:spcPct val="120000"/>
              </a:lnSpc>
            </a:pPr>
            <a:endParaRPr kumimoji="1" lang="en-US" altLang="zh-CN" sz="2800">
              <a:solidFill>
                <a:schemeClr val="hlink"/>
              </a:solidFill>
              <a:latin typeface="Times New Roman" pitchFamily="18" charset="0"/>
              <a:ea typeface="宋体" pitchFamily="2" charset="-122"/>
            </a:endParaRPr>
          </a:p>
          <a:p>
            <a:pPr>
              <a:lnSpc>
                <a:spcPct val="120000"/>
              </a:lnSpc>
              <a:spcBef>
                <a:spcPct val="50000"/>
              </a:spcBef>
            </a:pPr>
            <a:r>
              <a:rPr kumimoji="1" lang="en-US" altLang="zh-CN" sz="2800">
                <a:solidFill>
                  <a:schemeClr val="hlink"/>
                </a:solidFill>
                <a:latin typeface="Times New Roman" pitchFamily="18" charset="0"/>
                <a:ea typeface="宋体" pitchFamily="2" charset="-122"/>
              </a:rPr>
              <a:t>      </a:t>
            </a:r>
            <a:r>
              <a:rPr kumimoji="1" lang="en-US" altLang="zh-CN" sz="2800" b="1">
                <a:solidFill>
                  <a:schemeClr val="hlink"/>
                </a:solidFill>
                <a:latin typeface="Times New Roman" pitchFamily="18" charset="0"/>
                <a:ea typeface="宋体" pitchFamily="2" charset="-122"/>
              </a:rPr>
              <a:t>PrintPolyn ( &amp;P )</a:t>
            </a:r>
            <a:endParaRPr kumimoji="1" lang="en-US" altLang="zh-CN" sz="2800">
              <a:solidFill>
                <a:schemeClr val="hlink"/>
              </a:solidFill>
              <a:latin typeface="Times New Roman" pitchFamily="18" charset="0"/>
              <a:ea typeface="宋体" pitchFamily="2" charset="-122"/>
            </a:endParaRPr>
          </a:p>
        </p:txBody>
      </p:sp>
      <p:sp>
        <p:nvSpPr>
          <p:cNvPr id="209923" name="Text Box 3"/>
          <p:cNvSpPr txBox="1">
            <a:spLocks noChangeArrowheads="1"/>
          </p:cNvSpPr>
          <p:nvPr/>
        </p:nvSpPr>
        <p:spPr bwMode="auto">
          <a:xfrm>
            <a:off x="0" y="219075"/>
            <a:ext cx="2647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CC0000"/>
                </a:solidFill>
                <a:latin typeface="Times New Roman" pitchFamily="18" charset="0"/>
                <a:ea typeface="宋体" pitchFamily="2" charset="-122"/>
              </a:rPr>
              <a:t>  </a:t>
            </a:r>
            <a:r>
              <a:rPr lang="zh-CN" altLang="en-US" sz="3600">
                <a:solidFill>
                  <a:schemeClr val="bg1"/>
                </a:solidFill>
                <a:latin typeface="Times New Roman" pitchFamily="18" charset="0"/>
                <a:ea typeface="黑体" pitchFamily="2" charset="-122"/>
              </a:rPr>
              <a:t>基本操作：</a:t>
            </a:r>
          </a:p>
        </p:txBody>
      </p:sp>
      <p:sp>
        <p:nvSpPr>
          <p:cNvPr id="209924" name="Rectangle 4"/>
          <p:cNvSpPr>
            <a:spLocks noChangeArrowheads="1"/>
          </p:cNvSpPr>
          <p:nvPr/>
        </p:nvSpPr>
        <p:spPr bwMode="auto">
          <a:xfrm>
            <a:off x="1592263" y="1606550"/>
            <a:ext cx="59785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800" b="1">
                <a:solidFill>
                  <a:srgbClr val="0000CC"/>
                </a:solidFill>
                <a:latin typeface="Times New Roman" pitchFamily="18" charset="0"/>
                <a:ea typeface="宋体" pitchFamily="2" charset="-122"/>
              </a:rPr>
              <a:t>操作结果</a:t>
            </a:r>
            <a:r>
              <a:rPr kumimoji="1" lang="zh-CN" altLang="en-US" sz="2800">
                <a:solidFill>
                  <a:srgbClr val="0000CC"/>
                </a:solidFill>
                <a:latin typeface="Times New Roman" pitchFamily="18" charset="0"/>
                <a:ea typeface="宋体" pitchFamily="2" charset="-122"/>
              </a:rPr>
              <a:t>：</a:t>
            </a:r>
            <a:r>
              <a:rPr kumimoji="1" lang="zh-CN" altLang="en-US" sz="2800">
                <a:solidFill>
                  <a:srgbClr val="000000"/>
                </a:solidFill>
                <a:latin typeface="Times New Roman" pitchFamily="18" charset="0"/>
                <a:ea typeface="宋体" pitchFamily="2" charset="-122"/>
              </a:rPr>
              <a:t>输入 </a:t>
            </a:r>
            <a:r>
              <a:rPr kumimoji="1" lang="en-US" altLang="zh-CN" sz="2800">
                <a:solidFill>
                  <a:srgbClr val="000000"/>
                </a:solidFill>
                <a:latin typeface="Times New Roman" pitchFamily="18" charset="0"/>
                <a:ea typeface="宋体" pitchFamily="2" charset="-122"/>
              </a:rPr>
              <a:t>m </a:t>
            </a:r>
            <a:r>
              <a:rPr kumimoji="1" lang="zh-CN" altLang="en-US" sz="2800">
                <a:solidFill>
                  <a:srgbClr val="000000"/>
                </a:solidFill>
                <a:latin typeface="Times New Roman" pitchFamily="18" charset="0"/>
                <a:ea typeface="宋体" pitchFamily="2" charset="-122"/>
              </a:rPr>
              <a:t>项的系数和指数，</a:t>
            </a:r>
          </a:p>
          <a:p>
            <a:pPr>
              <a:lnSpc>
                <a:spcPct val="120000"/>
              </a:lnSpc>
            </a:pPr>
            <a:r>
              <a:rPr kumimoji="1" lang="zh-CN" altLang="en-US" sz="2800">
                <a:solidFill>
                  <a:srgbClr val="000000"/>
                </a:solidFill>
                <a:latin typeface="Times New Roman" pitchFamily="18" charset="0"/>
                <a:ea typeface="宋体" pitchFamily="2" charset="-122"/>
              </a:rPr>
              <a:t>                     建立一元多项式 </a:t>
            </a:r>
            <a:r>
              <a:rPr kumimoji="1" lang="en-US" altLang="zh-CN" sz="2800">
                <a:solidFill>
                  <a:srgbClr val="000000"/>
                </a:solidFill>
                <a:latin typeface="Times New Roman" pitchFamily="18" charset="0"/>
                <a:ea typeface="宋体" pitchFamily="2" charset="-122"/>
              </a:rPr>
              <a:t>P</a:t>
            </a:r>
            <a:r>
              <a:rPr kumimoji="1" lang="zh-CN" altLang="en-US" sz="2800">
                <a:solidFill>
                  <a:srgbClr val="000000"/>
                </a:solidFill>
                <a:latin typeface="Times New Roman" pitchFamily="18" charset="0"/>
                <a:ea typeface="宋体" pitchFamily="2" charset="-122"/>
              </a:rPr>
              <a:t>。</a:t>
            </a:r>
          </a:p>
        </p:txBody>
      </p:sp>
      <p:sp>
        <p:nvSpPr>
          <p:cNvPr id="209925" name="Rectangle 5"/>
          <p:cNvSpPr>
            <a:spLocks noChangeArrowheads="1"/>
          </p:cNvSpPr>
          <p:nvPr/>
        </p:nvSpPr>
        <p:spPr bwMode="auto">
          <a:xfrm>
            <a:off x="1730375" y="3179763"/>
            <a:ext cx="554513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800" b="1">
                <a:solidFill>
                  <a:srgbClr val="0000CC"/>
                </a:solidFill>
                <a:latin typeface="Times New Roman" pitchFamily="18" charset="0"/>
                <a:ea typeface="宋体" pitchFamily="2" charset="-122"/>
              </a:rPr>
              <a:t>初始条件：</a:t>
            </a:r>
            <a:r>
              <a:rPr kumimoji="1" lang="zh-CN" altLang="en-US" sz="2800">
                <a:solidFill>
                  <a:srgbClr val="000000"/>
                </a:solidFill>
                <a:latin typeface="Times New Roman" pitchFamily="18" charset="0"/>
                <a:ea typeface="宋体" pitchFamily="2" charset="-122"/>
              </a:rPr>
              <a:t>一元多项式 </a:t>
            </a:r>
            <a:r>
              <a:rPr kumimoji="1" lang="en-US" altLang="zh-CN" sz="2800">
                <a:solidFill>
                  <a:srgbClr val="000000"/>
                </a:solidFill>
                <a:latin typeface="Times New Roman" pitchFamily="18" charset="0"/>
                <a:ea typeface="宋体" pitchFamily="2" charset="-122"/>
              </a:rPr>
              <a:t>P </a:t>
            </a:r>
            <a:r>
              <a:rPr kumimoji="1" lang="zh-CN" altLang="en-US" sz="2800">
                <a:solidFill>
                  <a:srgbClr val="000000"/>
                </a:solidFill>
                <a:latin typeface="Times New Roman" pitchFamily="18" charset="0"/>
                <a:ea typeface="宋体" pitchFamily="2" charset="-122"/>
              </a:rPr>
              <a:t>已存在。</a:t>
            </a:r>
          </a:p>
          <a:p>
            <a:pPr>
              <a:lnSpc>
                <a:spcPct val="120000"/>
              </a:lnSpc>
            </a:pPr>
            <a:r>
              <a:rPr kumimoji="1" lang="zh-CN" altLang="en-US" sz="2800" b="1">
                <a:solidFill>
                  <a:srgbClr val="0000CC"/>
                </a:solidFill>
                <a:latin typeface="Times New Roman" pitchFamily="18" charset="0"/>
                <a:ea typeface="宋体" pitchFamily="2" charset="-122"/>
              </a:rPr>
              <a:t>操作结果：</a:t>
            </a:r>
            <a:r>
              <a:rPr kumimoji="1" lang="zh-CN" altLang="en-US" sz="2800">
                <a:solidFill>
                  <a:srgbClr val="000000"/>
                </a:solidFill>
                <a:latin typeface="Times New Roman" pitchFamily="18" charset="0"/>
                <a:ea typeface="宋体" pitchFamily="2" charset="-122"/>
              </a:rPr>
              <a:t>销毁一元多项式 </a:t>
            </a:r>
            <a:r>
              <a:rPr kumimoji="1" lang="en-US" altLang="zh-CN" sz="2800">
                <a:solidFill>
                  <a:srgbClr val="000000"/>
                </a:solidFill>
                <a:latin typeface="Times New Roman" pitchFamily="18" charset="0"/>
                <a:ea typeface="宋体" pitchFamily="2" charset="-122"/>
              </a:rPr>
              <a:t>P</a:t>
            </a:r>
            <a:r>
              <a:rPr kumimoji="1" lang="zh-CN" altLang="en-US" sz="2800">
                <a:solidFill>
                  <a:srgbClr val="000000"/>
                </a:solidFill>
                <a:latin typeface="Times New Roman" pitchFamily="18" charset="0"/>
                <a:ea typeface="宋体" pitchFamily="2" charset="-122"/>
              </a:rPr>
              <a:t>。</a:t>
            </a:r>
          </a:p>
        </p:txBody>
      </p:sp>
      <p:sp>
        <p:nvSpPr>
          <p:cNvPr id="209926" name="Rectangle 6"/>
          <p:cNvSpPr>
            <a:spLocks noChangeArrowheads="1"/>
          </p:cNvSpPr>
          <p:nvPr/>
        </p:nvSpPr>
        <p:spPr bwMode="auto">
          <a:xfrm>
            <a:off x="1733550" y="4989513"/>
            <a:ext cx="581183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800" b="1">
                <a:solidFill>
                  <a:srgbClr val="0000CC"/>
                </a:solidFill>
                <a:latin typeface="Times New Roman" pitchFamily="18" charset="0"/>
                <a:ea typeface="宋体" pitchFamily="2" charset="-122"/>
              </a:rPr>
              <a:t>初始条件：</a:t>
            </a:r>
            <a:r>
              <a:rPr kumimoji="1" lang="zh-CN" altLang="en-US" sz="2800">
                <a:solidFill>
                  <a:srgbClr val="000000"/>
                </a:solidFill>
                <a:latin typeface="Times New Roman" pitchFamily="18" charset="0"/>
                <a:ea typeface="宋体" pitchFamily="2" charset="-122"/>
              </a:rPr>
              <a:t>一元多项式 </a:t>
            </a:r>
            <a:r>
              <a:rPr kumimoji="1" lang="en-US" altLang="zh-CN" sz="2800">
                <a:solidFill>
                  <a:srgbClr val="000000"/>
                </a:solidFill>
                <a:latin typeface="Times New Roman" pitchFamily="18" charset="0"/>
                <a:ea typeface="宋体" pitchFamily="2" charset="-122"/>
              </a:rPr>
              <a:t>P </a:t>
            </a:r>
            <a:r>
              <a:rPr kumimoji="1" lang="zh-CN" altLang="en-US" sz="2800">
                <a:solidFill>
                  <a:srgbClr val="000000"/>
                </a:solidFill>
                <a:latin typeface="Times New Roman" pitchFamily="18" charset="0"/>
                <a:ea typeface="宋体" pitchFamily="2" charset="-122"/>
              </a:rPr>
              <a:t>已存在。</a:t>
            </a:r>
          </a:p>
          <a:p>
            <a:pPr>
              <a:lnSpc>
                <a:spcPct val="120000"/>
              </a:lnSpc>
            </a:pPr>
            <a:r>
              <a:rPr kumimoji="1" lang="zh-CN" altLang="en-US" sz="2800" b="1">
                <a:solidFill>
                  <a:srgbClr val="0000CC"/>
                </a:solidFill>
                <a:latin typeface="Times New Roman" pitchFamily="18" charset="0"/>
                <a:ea typeface="宋体" pitchFamily="2" charset="-122"/>
              </a:rPr>
              <a:t>操作结果：</a:t>
            </a:r>
            <a:r>
              <a:rPr kumimoji="1" lang="zh-CN" altLang="en-US" sz="2800">
                <a:solidFill>
                  <a:srgbClr val="000000"/>
                </a:solidFill>
                <a:latin typeface="Times New Roman" pitchFamily="18" charset="0"/>
                <a:ea typeface="宋体" pitchFamily="2" charset="-122"/>
              </a:rPr>
              <a:t>打印输出一元多项式 </a:t>
            </a:r>
            <a:r>
              <a:rPr kumimoji="1" lang="en-US" altLang="zh-CN" sz="2800">
                <a:solidFill>
                  <a:srgbClr val="000000"/>
                </a:solidFill>
                <a:latin typeface="Times New Roman" pitchFamily="18" charset="0"/>
                <a:ea typeface="宋体" pitchFamily="2" charset="-122"/>
              </a:rPr>
              <a:t>P</a:t>
            </a:r>
            <a:r>
              <a:rPr kumimoji="1" lang="zh-CN" altLang="en-US" sz="2800">
                <a:solidFill>
                  <a:srgbClr val="000000"/>
                </a:solidFill>
                <a:latin typeface="Times New Roman" pitchFamily="18" charset="0"/>
                <a:ea typeface="宋体" pitchFamily="2" charset="-122"/>
              </a:rPr>
              <a: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lt">
                                    <p:tmPct val="100000"/>
                                  </p:iterate>
                                  <p:childTnLst>
                                    <p:set>
                                      <p:cBhvr>
                                        <p:cTn id="6" dur="1" fill="hold">
                                          <p:stCondLst>
                                            <p:cond delay="0"/>
                                          </p:stCondLst>
                                        </p:cTn>
                                        <p:tgtEl>
                                          <p:spTgt spid="209922"/>
                                        </p:tgtEl>
                                        <p:attrNameLst>
                                          <p:attrName>style.visibility</p:attrName>
                                        </p:attrNameLst>
                                      </p:cBhvr>
                                      <p:to>
                                        <p:strVal val="visible"/>
                                      </p:to>
                                    </p:set>
                                    <p:animEffect transition="in" filter="strips(downRight)">
                                      <p:cBhvr>
                                        <p:cTn id="7" dur="75"/>
                                        <p:tgtEl>
                                          <p:spTgt spid="209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9924"/>
                                        </p:tgtEl>
                                        <p:attrNameLst>
                                          <p:attrName>style.visibility</p:attrName>
                                        </p:attrNameLst>
                                      </p:cBhvr>
                                      <p:to>
                                        <p:strVal val="visible"/>
                                      </p:to>
                                    </p:set>
                                    <p:animEffect transition="in" filter="wipe(left)">
                                      <p:cBhvr>
                                        <p:cTn id="12" dur="500"/>
                                        <p:tgtEl>
                                          <p:spTgt spid="2099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9925"/>
                                        </p:tgtEl>
                                        <p:attrNameLst>
                                          <p:attrName>style.visibility</p:attrName>
                                        </p:attrNameLst>
                                      </p:cBhvr>
                                      <p:to>
                                        <p:strVal val="visible"/>
                                      </p:to>
                                    </p:set>
                                    <p:animEffect transition="in" filter="wipe(left)">
                                      <p:cBhvr>
                                        <p:cTn id="17" dur="500"/>
                                        <p:tgtEl>
                                          <p:spTgt spid="2099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9926"/>
                                        </p:tgtEl>
                                        <p:attrNameLst>
                                          <p:attrName>style.visibility</p:attrName>
                                        </p:attrNameLst>
                                      </p:cBhvr>
                                      <p:to>
                                        <p:strVal val="visible"/>
                                      </p:to>
                                    </p:set>
                                    <p:animEffect transition="in" filter="wipe(left)">
                                      <p:cBhvr>
                                        <p:cTn id="22" dur="500"/>
                                        <p:tgtEl>
                                          <p:spTgt spid="209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autoUpdateAnimBg="0"/>
      <p:bldP spid="209924" grpId="0" autoUpdateAnimBg="0"/>
      <p:bldP spid="209925" grpId="0" autoUpdateAnimBg="0"/>
      <p:bldP spid="209926"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566738" y="917575"/>
            <a:ext cx="89154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latin typeface="Times New Roman" pitchFamily="18" charset="0"/>
                <a:ea typeface="宋体" pitchFamily="2" charset="-122"/>
              </a:rPr>
              <a:t>   </a:t>
            </a:r>
            <a:r>
              <a:rPr kumimoji="1" lang="en-US" altLang="zh-CN" sz="2800" b="1">
                <a:solidFill>
                  <a:schemeClr val="hlink"/>
                </a:solidFill>
                <a:latin typeface="Times New Roman" pitchFamily="18" charset="0"/>
                <a:ea typeface="宋体" pitchFamily="2" charset="-122"/>
              </a:rPr>
              <a:t>PolynLength( P )</a:t>
            </a:r>
          </a:p>
          <a:p>
            <a:pPr>
              <a:lnSpc>
                <a:spcPct val="120000"/>
              </a:lnSpc>
            </a:pPr>
            <a:endParaRPr kumimoji="1" lang="en-US" altLang="zh-CN" sz="2800" b="1">
              <a:solidFill>
                <a:schemeClr val="hlink"/>
              </a:solidFill>
              <a:latin typeface="Times New Roman" pitchFamily="18" charset="0"/>
              <a:ea typeface="宋体" pitchFamily="2" charset="-122"/>
            </a:endParaRPr>
          </a:p>
          <a:p>
            <a:pPr>
              <a:lnSpc>
                <a:spcPct val="120000"/>
              </a:lnSpc>
            </a:pPr>
            <a:r>
              <a:rPr kumimoji="1" lang="en-US" altLang="zh-CN" sz="2800" b="1">
                <a:solidFill>
                  <a:schemeClr val="hlink"/>
                </a:solidFill>
                <a:latin typeface="Times New Roman" pitchFamily="18" charset="0"/>
                <a:ea typeface="宋体" pitchFamily="2" charset="-122"/>
              </a:rPr>
              <a:t>     </a:t>
            </a:r>
          </a:p>
          <a:p>
            <a:pPr>
              <a:lnSpc>
                <a:spcPct val="120000"/>
              </a:lnSpc>
            </a:pPr>
            <a:r>
              <a:rPr kumimoji="1" lang="en-US" altLang="zh-CN" sz="2800" b="1">
                <a:solidFill>
                  <a:schemeClr val="hlink"/>
                </a:solidFill>
                <a:latin typeface="Times New Roman" pitchFamily="18" charset="0"/>
                <a:ea typeface="宋体" pitchFamily="2" charset="-122"/>
              </a:rPr>
              <a:t>   AddPolyn ( &amp;Pa, &amp;Pb )</a:t>
            </a:r>
          </a:p>
          <a:p>
            <a:pPr>
              <a:lnSpc>
                <a:spcPct val="120000"/>
              </a:lnSpc>
            </a:pPr>
            <a:endParaRPr kumimoji="1" lang="en-US" altLang="zh-CN" sz="2800" b="1">
              <a:solidFill>
                <a:schemeClr val="hlink"/>
              </a:solidFill>
              <a:latin typeface="Times New Roman" pitchFamily="18" charset="0"/>
              <a:ea typeface="宋体" pitchFamily="2" charset="-122"/>
            </a:endParaRPr>
          </a:p>
          <a:p>
            <a:pPr>
              <a:lnSpc>
                <a:spcPct val="120000"/>
              </a:lnSpc>
            </a:pPr>
            <a:endParaRPr kumimoji="1" lang="en-US" altLang="zh-CN" sz="2800" b="1">
              <a:solidFill>
                <a:schemeClr val="hlink"/>
              </a:solidFill>
              <a:latin typeface="Times New Roman" pitchFamily="18" charset="0"/>
              <a:ea typeface="宋体" pitchFamily="2" charset="-122"/>
            </a:endParaRPr>
          </a:p>
          <a:p>
            <a:pPr>
              <a:lnSpc>
                <a:spcPct val="120000"/>
              </a:lnSpc>
            </a:pPr>
            <a:endParaRPr kumimoji="1" lang="en-US" altLang="zh-CN" sz="2800" b="1">
              <a:solidFill>
                <a:schemeClr val="hlink"/>
              </a:solidFill>
              <a:latin typeface="Times New Roman" pitchFamily="18" charset="0"/>
              <a:ea typeface="宋体" pitchFamily="2" charset="-122"/>
            </a:endParaRPr>
          </a:p>
          <a:p>
            <a:pPr>
              <a:lnSpc>
                <a:spcPct val="120000"/>
              </a:lnSpc>
            </a:pPr>
            <a:r>
              <a:rPr kumimoji="1" lang="en-US" altLang="zh-CN" sz="2800" b="1">
                <a:solidFill>
                  <a:schemeClr val="hlink"/>
                </a:solidFill>
                <a:latin typeface="Times New Roman" pitchFamily="18" charset="0"/>
                <a:ea typeface="宋体" pitchFamily="2" charset="-122"/>
              </a:rPr>
              <a:t>   SubtractPolyn ( &amp;Pa, &amp;Pb )</a:t>
            </a:r>
          </a:p>
          <a:p>
            <a:pPr>
              <a:lnSpc>
                <a:spcPct val="120000"/>
              </a:lnSpc>
            </a:pPr>
            <a:r>
              <a:rPr kumimoji="1" lang="en-US" altLang="zh-CN" sz="2800" b="1">
                <a:solidFill>
                  <a:srgbClr val="660033"/>
                </a:solidFill>
                <a:latin typeface="Times New Roman" pitchFamily="18" charset="0"/>
                <a:ea typeface="宋体" pitchFamily="2" charset="-122"/>
              </a:rPr>
              <a:t>              …   …</a:t>
            </a:r>
          </a:p>
          <a:p>
            <a:pPr>
              <a:lnSpc>
                <a:spcPct val="120000"/>
              </a:lnSpc>
            </a:pPr>
            <a:r>
              <a:rPr kumimoji="1" lang="en-US" altLang="zh-CN" sz="2800" b="1">
                <a:solidFill>
                  <a:srgbClr val="000000"/>
                </a:solidFill>
                <a:latin typeface="Times New Roman" pitchFamily="18" charset="0"/>
                <a:ea typeface="宋体" pitchFamily="2" charset="-122"/>
              </a:rPr>
              <a:t>} ADT Polynomial</a:t>
            </a:r>
          </a:p>
        </p:txBody>
      </p:sp>
      <p:sp>
        <p:nvSpPr>
          <p:cNvPr id="210947" name="Rectangle 3"/>
          <p:cNvSpPr>
            <a:spLocks noChangeArrowheads="1"/>
          </p:cNvSpPr>
          <p:nvPr/>
        </p:nvSpPr>
        <p:spPr bwMode="auto">
          <a:xfrm>
            <a:off x="1081088" y="1519238"/>
            <a:ext cx="661193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800" b="1">
                <a:solidFill>
                  <a:srgbClr val="0000CC"/>
                </a:solidFill>
                <a:latin typeface="Times New Roman" pitchFamily="18" charset="0"/>
                <a:ea typeface="宋体" pitchFamily="2" charset="-122"/>
              </a:rPr>
              <a:t>初始条件</a:t>
            </a:r>
            <a:r>
              <a:rPr kumimoji="1" lang="zh-CN" altLang="en-US" sz="2800">
                <a:solidFill>
                  <a:srgbClr val="0000CC"/>
                </a:solidFill>
                <a:latin typeface="Times New Roman" pitchFamily="18" charset="0"/>
                <a:ea typeface="宋体" pitchFamily="2" charset="-122"/>
              </a:rPr>
              <a:t>：</a:t>
            </a:r>
            <a:r>
              <a:rPr kumimoji="1" lang="zh-CN" altLang="en-US" sz="2800">
                <a:solidFill>
                  <a:srgbClr val="000000"/>
                </a:solidFill>
                <a:latin typeface="Times New Roman" pitchFamily="18" charset="0"/>
                <a:ea typeface="宋体" pitchFamily="2" charset="-122"/>
              </a:rPr>
              <a:t>一元多项式 </a:t>
            </a:r>
            <a:r>
              <a:rPr kumimoji="1" lang="en-US" altLang="zh-CN" sz="2800">
                <a:solidFill>
                  <a:srgbClr val="000000"/>
                </a:solidFill>
                <a:latin typeface="Times New Roman" pitchFamily="18" charset="0"/>
                <a:ea typeface="宋体" pitchFamily="2" charset="-122"/>
              </a:rPr>
              <a:t>P </a:t>
            </a:r>
            <a:r>
              <a:rPr kumimoji="1" lang="zh-CN" altLang="en-US" sz="2800">
                <a:solidFill>
                  <a:srgbClr val="000000"/>
                </a:solidFill>
                <a:latin typeface="Times New Roman" pitchFamily="18" charset="0"/>
                <a:ea typeface="宋体" pitchFamily="2" charset="-122"/>
              </a:rPr>
              <a:t>已存在。</a:t>
            </a:r>
          </a:p>
          <a:p>
            <a:pPr>
              <a:lnSpc>
                <a:spcPct val="120000"/>
              </a:lnSpc>
            </a:pPr>
            <a:r>
              <a:rPr kumimoji="1" lang="zh-CN" altLang="en-US" sz="2800" b="1">
                <a:solidFill>
                  <a:srgbClr val="0000CC"/>
                </a:solidFill>
                <a:latin typeface="Times New Roman" pitchFamily="18" charset="0"/>
                <a:ea typeface="宋体" pitchFamily="2" charset="-122"/>
              </a:rPr>
              <a:t>操作结果：</a:t>
            </a:r>
            <a:r>
              <a:rPr kumimoji="1" lang="zh-CN" altLang="en-US" sz="2800">
                <a:solidFill>
                  <a:srgbClr val="000000"/>
                </a:solidFill>
                <a:latin typeface="Times New Roman" pitchFamily="18" charset="0"/>
                <a:ea typeface="宋体" pitchFamily="2" charset="-122"/>
              </a:rPr>
              <a:t>返回一元多项式 </a:t>
            </a:r>
            <a:r>
              <a:rPr kumimoji="1" lang="en-US" altLang="zh-CN" sz="2800">
                <a:solidFill>
                  <a:srgbClr val="000000"/>
                </a:solidFill>
                <a:latin typeface="Times New Roman" pitchFamily="18" charset="0"/>
                <a:ea typeface="宋体" pitchFamily="2" charset="-122"/>
              </a:rPr>
              <a:t>P </a:t>
            </a:r>
            <a:r>
              <a:rPr kumimoji="1" lang="zh-CN" altLang="en-US" sz="2800">
                <a:solidFill>
                  <a:srgbClr val="000000"/>
                </a:solidFill>
                <a:latin typeface="Times New Roman" pitchFamily="18" charset="0"/>
                <a:ea typeface="宋体" pitchFamily="2" charset="-122"/>
              </a:rPr>
              <a:t>中的项数。</a:t>
            </a:r>
          </a:p>
        </p:txBody>
      </p:sp>
      <p:sp>
        <p:nvSpPr>
          <p:cNvPr id="210948" name="Rectangle 4"/>
          <p:cNvSpPr>
            <a:spLocks noChangeArrowheads="1"/>
          </p:cNvSpPr>
          <p:nvPr/>
        </p:nvSpPr>
        <p:spPr bwMode="auto">
          <a:xfrm>
            <a:off x="1095375" y="2962275"/>
            <a:ext cx="780415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800" b="1">
                <a:solidFill>
                  <a:srgbClr val="0000CC"/>
                </a:solidFill>
                <a:latin typeface="Times New Roman" pitchFamily="18" charset="0"/>
                <a:ea typeface="宋体" pitchFamily="2" charset="-122"/>
              </a:rPr>
              <a:t>初始条件：</a:t>
            </a:r>
            <a:r>
              <a:rPr kumimoji="1" lang="zh-CN" altLang="en-US" sz="2800">
                <a:solidFill>
                  <a:srgbClr val="000000"/>
                </a:solidFill>
                <a:latin typeface="Times New Roman" pitchFamily="18" charset="0"/>
                <a:ea typeface="宋体" pitchFamily="2" charset="-122"/>
              </a:rPr>
              <a:t>一元多项式 </a:t>
            </a:r>
            <a:r>
              <a:rPr kumimoji="1" lang="en-US" altLang="zh-CN" sz="2800">
                <a:solidFill>
                  <a:srgbClr val="000000"/>
                </a:solidFill>
                <a:latin typeface="Times New Roman" pitchFamily="18" charset="0"/>
                <a:ea typeface="宋体" pitchFamily="2" charset="-122"/>
              </a:rPr>
              <a:t>Pa </a:t>
            </a:r>
            <a:r>
              <a:rPr kumimoji="1" lang="zh-CN" altLang="en-US" sz="2800">
                <a:solidFill>
                  <a:srgbClr val="000000"/>
                </a:solidFill>
                <a:latin typeface="Times New Roman" pitchFamily="18" charset="0"/>
                <a:ea typeface="宋体" pitchFamily="2" charset="-122"/>
              </a:rPr>
              <a:t>和 </a:t>
            </a:r>
            <a:r>
              <a:rPr kumimoji="1" lang="en-US" altLang="zh-CN" sz="2800">
                <a:solidFill>
                  <a:srgbClr val="000000"/>
                </a:solidFill>
                <a:latin typeface="Times New Roman" pitchFamily="18" charset="0"/>
                <a:ea typeface="宋体" pitchFamily="2" charset="-122"/>
              </a:rPr>
              <a:t>Pb </a:t>
            </a:r>
            <a:r>
              <a:rPr kumimoji="1" lang="zh-CN" altLang="en-US" sz="2800">
                <a:solidFill>
                  <a:srgbClr val="000000"/>
                </a:solidFill>
                <a:latin typeface="Times New Roman" pitchFamily="18" charset="0"/>
                <a:ea typeface="宋体" pitchFamily="2" charset="-122"/>
              </a:rPr>
              <a:t>已存在。</a:t>
            </a:r>
          </a:p>
          <a:p>
            <a:pPr>
              <a:lnSpc>
                <a:spcPct val="120000"/>
              </a:lnSpc>
            </a:pPr>
            <a:r>
              <a:rPr kumimoji="1" lang="zh-CN" altLang="en-US" sz="2800" b="1">
                <a:solidFill>
                  <a:srgbClr val="0000CC"/>
                </a:solidFill>
                <a:latin typeface="Times New Roman" pitchFamily="18" charset="0"/>
                <a:ea typeface="宋体" pitchFamily="2" charset="-122"/>
              </a:rPr>
              <a:t>操作结果：</a:t>
            </a:r>
            <a:r>
              <a:rPr kumimoji="1" lang="zh-CN" altLang="en-US" sz="2800">
                <a:solidFill>
                  <a:srgbClr val="000000"/>
                </a:solidFill>
                <a:latin typeface="Times New Roman" pitchFamily="18" charset="0"/>
                <a:ea typeface="宋体" pitchFamily="2" charset="-122"/>
              </a:rPr>
              <a:t>完成多项式相加运算，即：</a:t>
            </a:r>
          </a:p>
          <a:p>
            <a:pPr>
              <a:lnSpc>
                <a:spcPct val="120000"/>
              </a:lnSpc>
            </a:pPr>
            <a:r>
              <a:rPr kumimoji="1" lang="zh-CN" altLang="en-US" sz="2800">
                <a:solidFill>
                  <a:srgbClr val="000000"/>
                </a:solidFill>
                <a:latin typeface="Times New Roman" pitchFamily="18" charset="0"/>
                <a:ea typeface="宋体" pitchFamily="2" charset="-122"/>
              </a:rPr>
              <a:t>                    </a:t>
            </a:r>
            <a:r>
              <a:rPr kumimoji="1" lang="en-US" altLang="zh-CN" sz="2800">
                <a:solidFill>
                  <a:srgbClr val="000000"/>
                </a:solidFill>
                <a:latin typeface="Times New Roman" pitchFamily="18" charset="0"/>
                <a:ea typeface="宋体" pitchFamily="2" charset="-122"/>
              </a:rPr>
              <a:t>Pa = Pa</a:t>
            </a:r>
            <a:r>
              <a:rPr kumimoji="1" lang="zh-CN" altLang="en-US" sz="2800">
                <a:solidFill>
                  <a:srgbClr val="000000"/>
                </a:solidFill>
                <a:latin typeface="Times New Roman" pitchFamily="18" charset="0"/>
                <a:ea typeface="宋体" pitchFamily="2" charset="-122"/>
              </a:rPr>
              <a:t>＋</a:t>
            </a:r>
            <a:r>
              <a:rPr kumimoji="1" lang="en-US" altLang="zh-CN" sz="2800">
                <a:solidFill>
                  <a:srgbClr val="000000"/>
                </a:solidFill>
                <a:latin typeface="Times New Roman" pitchFamily="18" charset="0"/>
                <a:ea typeface="宋体" pitchFamily="2" charset="-122"/>
              </a:rPr>
              <a:t>Pb</a:t>
            </a:r>
            <a:r>
              <a:rPr kumimoji="1" lang="zh-CN" altLang="en-US" sz="2800">
                <a:solidFill>
                  <a:srgbClr val="000000"/>
                </a:solidFill>
                <a:latin typeface="Times New Roman" pitchFamily="18" charset="0"/>
                <a:ea typeface="宋体" pitchFamily="2" charset="-122"/>
              </a:rPr>
              <a:t>，并销毁一元多项式 </a:t>
            </a:r>
            <a:r>
              <a:rPr kumimoji="1" lang="en-US" altLang="zh-CN" sz="2800">
                <a:solidFill>
                  <a:srgbClr val="000000"/>
                </a:solidFill>
                <a:latin typeface="Times New Roman" pitchFamily="18" charset="0"/>
                <a:ea typeface="宋体" pitchFamily="2" charset="-122"/>
              </a:rPr>
              <a:t>Pb</a:t>
            </a:r>
            <a:r>
              <a:rPr kumimoji="1" lang="zh-CN" altLang="en-US" sz="2800">
                <a:solidFill>
                  <a:srgbClr val="000000"/>
                </a:solidFill>
                <a:latin typeface="Times New Roman" pitchFamily="18" charset="0"/>
                <a:ea typeface="宋体" pitchFamily="2" charset="-122"/>
              </a:rPr>
              <a: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lt">
                                    <p:tmPct val="100000"/>
                                  </p:iterate>
                                  <p:childTnLst>
                                    <p:set>
                                      <p:cBhvr>
                                        <p:cTn id="6" dur="1" fill="hold">
                                          <p:stCondLst>
                                            <p:cond delay="0"/>
                                          </p:stCondLst>
                                        </p:cTn>
                                        <p:tgtEl>
                                          <p:spTgt spid="210946"/>
                                        </p:tgtEl>
                                        <p:attrNameLst>
                                          <p:attrName>style.visibility</p:attrName>
                                        </p:attrNameLst>
                                      </p:cBhvr>
                                      <p:to>
                                        <p:strVal val="visible"/>
                                      </p:to>
                                    </p:set>
                                    <p:animEffect transition="in" filter="strips(downRight)">
                                      <p:cBhvr>
                                        <p:cTn id="7" dur="75"/>
                                        <p:tgtEl>
                                          <p:spTgt spid="210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47"/>
                                        </p:tgtEl>
                                        <p:attrNameLst>
                                          <p:attrName>style.visibility</p:attrName>
                                        </p:attrNameLst>
                                      </p:cBhvr>
                                      <p:to>
                                        <p:strVal val="visible"/>
                                      </p:to>
                                    </p:set>
                                    <p:animEffect transition="in" filter="wipe(left)">
                                      <p:cBhvr>
                                        <p:cTn id="12" dur="500"/>
                                        <p:tgtEl>
                                          <p:spTgt spid="2109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48"/>
                                        </p:tgtEl>
                                        <p:attrNameLst>
                                          <p:attrName>style.visibility</p:attrName>
                                        </p:attrNameLst>
                                      </p:cBhvr>
                                      <p:to>
                                        <p:strVal val="visible"/>
                                      </p:to>
                                    </p:set>
                                    <p:animEffect transition="in" filter="wipe(left)">
                                      <p:cBhvr>
                                        <p:cTn id="17" dur="500"/>
                                        <p:tgtEl>
                                          <p:spTgt spid="210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utoUpdateAnimBg="0"/>
      <p:bldP spid="210947" grpId="0" autoUpdateAnimBg="0"/>
      <p:bldP spid="210948"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217488" y="211138"/>
            <a:ext cx="3841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bg1"/>
                </a:solidFill>
                <a:latin typeface="Times New Roman" pitchFamily="18" charset="0"/>
                <a:ea typeface="黑体" pitchFamily="2" charset="-122"/>
              </a:rPr>
              <a:t>一元多项式的实现</a:t>
            </a:r>
          </a:p>
        </p:txBody>
      </p:sp>
      <p:sp>
        <p:nvSpPr>
          <p:cNvPr id="211971" name="Text Box 3"/>
          <p:cNvSpPr txBox="1">
            <a:spLocks noChangeArrowheads="1"/>
          </p:cNvSpPr>
          <p:nvPr/>
        </p:nvSpPr>
        <p:spPr bwMode="auto">
          <a:xfrm>
            <a:off x="1163638" y="3659188"/>
            <a:ext cx="65055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a:solidFill>
                  <a:srgbClr val="000000"/>
                </a:solidFill>
                <a:latin typeface="Times New Roman" pitchFamily="18" charset="0"/>
                <a:ea typeface="宋体" pitchFamily="2" charset="-122"/>
              </a:rPr>
              <a:t>typedef struct {</a:t>
            </a:r>
            <a:r>
              <a:rPr kumimoji="1" lang="en-US" altLang="zh-CN" sz="2800" b="1">
                <a:latin typeface="Times New Roman" pitchFamily="18" charset="0"/>
                <a:ea typeface="宋体" pitchFamily="2" charset="-122"/>
              </a:rPr>
              <a:t>    </a:t>
            </a:r>
            <a:r>
              <a:rPr kumimoji="1" lang="en-US" altLang="zh-CN" sz="2800">
                <a:latin typeface="Times New Roman" pitchFamily="18" charset="0"/>
                <a:ea typeface="宋体" pitchFamily="2" charset="-122"/>
              </a:rPr>
              <a:t>  </a:t>
            </a:r>
            <a:r>
              <a:rPr kumimoji="1" lang="en-US" altLang="zh-CN" sz="2400" b="1">
                <a:solidFill>
                  <a:srgbClr val="000000"/>
                </a:solidFill>
                <a:latin typeface="Times New Roman" pitchFamily="18" charset="0"/>
                <a:ea typeface="宋体" pitchFamily="2" charset="-122"/>
              </a:rPr>
              <a:t>// </a:t>
            </a:r>
            <a:r>
              <a:rPr kumimoji="1" lang="zh-CN" altLang="en-US" sz="2400" b="1">
                <a:solidFill>
                  <a:srgbClr val="000000"/>
                </a:solidFill>
                <a:latin typeface="Times New Roman" pitchFamily="18" charset="0"/>
                <a:ea typeface="宋体" pitchFamily="2" charset="-122"/>
              </a:rPr>
              <a:t>项的表示</a:t>
            </a:r>
          </a:p>
          <a:p>
            <a:pPr>
              <a:lnSpc>
                <a:spcPct val="120000"/>
              </a:lnSpc>
            </a:pPr>
            <a:r>
              <a:rPr kumimoji="1" lang="zh-CN" altLang="en-US" sz="2800">
                <a:latin typeface="Times New Roman" pitchFamily="18" charset="0"/>
                <a:ea typeface="宋体" pitchFamily="2" charset="-122"/>
              </a:rPr>
              <a:t>    </a:t>
            </a:r>
            <a:r>
              <a:rPr kumimoji="1" lang="en-US" altLang="zh-CN" sz="2800" b="1">
                <a:solidFill>
                  <a:srgbClr val="000000"/>
                </a:solidFill>
                <a:latin typeface="Times New Roman" pitchFamily="18" charset="0"/>
                <a:ea typeface="宋体" pitchFamily="2" charset="-122"/>
              </a:rPr>
              <a:t>float</a:t>
            </a:r>
            <a:r>
              <a:rPr kumimoji="1" lang="en-US" altLang="zh-CN" sz="2800">
                <a:solidFill>
                  <a:srgbClr val="000000"/>
                </a:solidFill>
                <a:latin typeface="Times New Roman" pitchFamily="18" charset="0"/>
                <a:ea typeface="宋体" pitchFamily="2" charset="-122"/>
              </a:rPr>
              <a:t>  coef;</a:t>
            </a:r>
            <a:r>
              <a:rPr kumimoji="1" lang="en-US" altLang="zh-CN" sz="2800">
                <a:latin typeface="Times New Roman" pitchFamily="18" charset="0"/>
                <a:ea typeface="宋体" pitchFamily="2" charset="-122"/>
              </a:rPr>
              <a:t>          </a:t>
            </a:r>
            <a:r>
              <a:rPr kumimoji="1" lang="en-US" altLang="zh-CN" sz="2400" b="1">
                <a:solidFill>
                  <a:srgbClr val="000000"/>
                </a:solidFill>
                <a:latin typeface="Times New Roman" pitchFamily="18" charset="0"/>
                <a:ea typeface="宋体" pitchFamily="2" charset="-122"/>
              </a:rPr>
              <a:t>// </a:t>
            </a:r>
            <a:r>
              <a:rPr kumimoji="1" lang="zh-CN" altLang="en-US" sz="2400" b="1">
                <a:solidFill>
                  <a:srgbClr val="000000"/>
                </a:solidFill>
                <a:latin typeface="Times New Roman" pitchFamily="18" charset="0"/>
                <a:ea typeface="宋体" pitchFamily="2" charset="-122"/>
              </a:rPr>
              <a:t>系数</a:t>
            </a:r>
          </a:p>
          <a:p>
            <a:pPr>
              <a:lnSpc>
                <a:spcPct val="120000"/>
              </a:lnSpc>
            </a:pPr>
            <a:r>
              <a:rPr kumimoji="1" lang="zh-CN" altLang="en-US" sz="2800">
                <a:latin typeface="Times New Roman" pitchFamily="18" charset="0"/>
                <a:ea typeface="宋体" pitchFamily="2" charset="-122"/>
              </a:rPr>
              <a:t>    </a:t>
            </a:r>
            <a:r>
              <a:rPr kumimoji="1" lang="en-US" altLang="zh-CN" sz="2800" b="1">
                <a:solidFill>
                  <a:srgbClr val="000000"/>
                </a:solidFill>
                <a:latin typeface="Times New Roman" pitchFamily="18" charset="0"/>
                <a:ea typeface="宋体" pitchFamily="2" charset="-122"/>
              </a:rPr>
              <a:t>int </a:t>
            </a:r>
            <a:r>
              <a:rPr kumimoji="1" lang="en-US" altLang="zh-CN" sz="2800">
                <a:solidFill>
                  <a:srgbClr val="000000"/>
                </a:solidFill>
                <a:latin typeface="Times New Roman" pitchFamily="18" charset="0"/>
                <a:ea typeface="宋体" pitchFamily="2" charset="-122"/>
              </a:rPr>
              <a:t>  exp;</a:t>
            </a:r>
            <a:r>
              <a:rPr kumimoji="1" lang="en-US" altLang="zh-CN" sz="2800">
                <a:latin typeface="Times New Roman" pitchFamily="18" charset="0"/>
                <a:ea typeface="宋体" pitchFamily="2" charset="-122"/>
              </a:rPr>
              <a:t>           </a:t>
            </a:r>
            <a:r>
              <a:rPr kumimoji="1" lang="en-US" altLang="zh-CN" sz="2400" b="1">
                <a:solidFill>
                  <a:srgbClr val="000000"/>
                </a:solidFill>
                <a:latin typeface="Times New Roman" pitchFamily="18" charset="0"/>
                <a:ea typeface="宋体" pitchFamily="2" charset="-122"/>
              </a:rPr>
              <a:t>// </a:t>
            </a:r>
            <a:r>
              <a:rPr kumimoji="1" lang="zh-CN" altLang="en-US" sz="2400" b="1">
                <a:solidFill>
                  <a:srgbClr val="000000"/>
                </a:solidFill>
                <a:latin typeface="Times New Roman" pitchFamily="18" charset="0"/>
                <a:ea typeface="宋体" pitchFamily="2" charset="-122"/>
              </a:rPr>
              <a:t>指数</a:t>
            </a:r>
          </a:p>
          <a:p>
            <a:pPr>
              <a:lnSpc>
                <a:spcPct val="120000"/>
              </a:lnSpc>
            </a:pPr>
            <a:r>
              <a:rPr kumimoji="1" lang="en-US" altLang="zh-CN" sz="2800" b="1">
                <a:solidFill>
                  <a:srgbClr val="000000"/>
                </a:solidFill>
                <a:latin typeface="Times New Roman" pitchFamily="18" charset="0"/>
                <a:ea typeface="宋体" pitchFamily="2" charset="-122"/>
              </a:rPr>
              <a:t>}</a:t>
            </a:r>
            <a:r>
              <a:rPr kumimoji="1" lang="en-US" altLang="zh-CN" sz="2800">
                <a:solidFill>
                  <a:srgbClr val="000000"/>
                </a:solidFill>
                <a:latin typeface="Times New Roman" pitchFamily="18" charset="0"/>
                <a:ea typeface="宋体" pitchFamily="2" charset="-122"/>
              </a:rPr>
              <a:t> term,</a:t>
            </a:r>
            <a:r>
              <a:rPr kumimoji="1" lang="en-US" altLang="zh-CN" sz="2800">
                <a:latin typeface="Times New Roman" pitchFamily="18" charset="0"/>
                <a:ea typeface="宋体" pitchFamily="2" charset="-122"/>
              </a:rPr>
              <a:t> </a:t>
            </a:r>
            <a:r>
              <a:rPr kumimoji="1" lang="en-US" altLang="zh-CN" sz="2800">
                <a:solidFill>
                  <a:srgbClr val="FF0000"/>
                </a:solidFill>
                <a:latin typeface="Times New Roman" pitchFamily="18" charset="0"/>
                <a:ea typeface="宋体" pitchFamily="2" charset="-122"/>
              </a:rPr>
              <a:t>ElemType</a:t>
            </a:r>
            <a:r>
              <a:rPr kumimoji="1" lang="en-US" altLang="zh-CN" sz="2800">
                <a:latin typeface="Times New Roman" pitchFamily="18" charset="0"/>
                <a:ea typeface="宋体" pitchFamily="2" charset="-122"/>
              </a:rPr>
              <a:t>;  </a:t>
            </a:r>
          </a:p>
        </p:txBody>
      </p:sp>
      <p:sp>
        <p:nvSpPr>
          <p:cNvPr id="211972" name="Text Box 4"/>
          <p:cNvSpPr txBox="1">
            <a:spLocks noChangeArrowheads="1"/>
          </p:cNvSpPr>
          <p:nvPr/>
        </p:nvSpPr>
        <p:spPr bwMode="auto">
          <a:xfrm>
            <a:off x="481013" y="1458913"/>
            <a:ext cx="7432675"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en-US" altLang="zh-CN" sz="2800" b="1">
                <a:solidFill>
                  <a:srgbClr val="000000"/>
                </a:solidFill>
                <a:latin typeface="Times New Roman" pitchFamily="18" charset="0"/>
                <a:ea typeface="宋体" pitchFamily="2" charset="-122"/>
              </a:rPr>
              <a:t>typedef</a:t>
            </a:r>
            <a:r>
              <a:rPr kumimoji="1" lang="en-US" altLang="zh-CN" sz="2800">
                <a:solidFill>
                  <a:srgbClr val="000000"/>
                </a:solidFill>
                <a:latin typeface="Times New Roman" pitchFamily="18" charset="0"/>
                <a:ea typeface="宋体" pitchFamily="2" charset="-122"/>
              </a:rPr>
              <a:t>  OrderedLinkList</a:t>
            </a:r>
            <a:r>
              <a:rPr kumimoji="1" lang="en-US" altLang="zh-CN" sz="2800">
                <a:latin typeface="Times New Roman" pitchFamily="18" charset="0"/>
                <a:ea typeface="宋体" pitchFamily="2" charset="-122"/>
              </a:rPr>
              <a:t>   </a:t>
            </a:r>
            <a:r>
              <a:rPr kumimoji="1" lang="en-US" altLang="zh-CN" sz="2800">
                <a:solidFill>
                  <a:srgbClr val="FF0000"/>
                </a:solidFill>
                <a:latin typeface="Times New Roman" pitchFamily="18" charset="0"/>
                <a:ea typeface="宋体" pitchFamily="2" charset="-122"/>
              </a:rPr>
              <a:t>polynomial</a:t>
            </a:r>
            <a:r>
              <a:rPr kumimoji="1" lang="en-US" altLang="zh-CN" sz="2800">
                <a:latin typeface="Times New Roman" pitchFamily="18" charset="0"/>
                <a:ea typeface="宋体" pitchFamily="2" charset="-122"/>
              </a:rPr>
              <a:t>; </a:t>
            </a:r>
          </a:p>
          <a:p>
            <a:pPr>
              <a:lnSpc>
                <a:spcPct val="125000"/>
              </a:lnSpc>
            </a:pPr>
            <a:r>
              <a:rPr kumimoji="1" lang="en-US" altLang="zh-CN" sz="2800">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a:t>
            </a:r>
            <a:r>
              <a:rPr kumimoji="1" lang="zh-CN" altLang="en-US" sz="2400" b="1">
                <a:solidFill>
                  <a:srgbClr val="000000"/>
                </a:solidFill>
                <a:latin typeface="Times New Roman" pitchFamily="18" charset="0"/>
                <a:ea typeface="宋体" pitchFamily="2" charset="-122"/>
              </a:rPr>
              <a:t>用</a:t>
            </a:r>
            <a:r>
              <a:rPr kumimoji="1" lang="zh-CN" altLang="en-US" sz="2400" b="1">
                <a:solidFill>
                  <a:schemeClr val="hlink"/>
                </a:solidFill>
                <a:latin typeface="Times New Roman" pitchFamily="18" charset="0"/>
                <a:ea typeface="宋体" pitchFamily="2" charset="-122"/>
              </a:rPr>
              <a:t>带表头结点的有序链表</a:t>
            </a:r>
            <a:r>
              <a:rPr kumimoji="1" lang="zh-CN" altLang="en-US" sz="2400" b="1">
                <a:solidFill>
                  <a:srgbClr val="000000"/>
                </a:solidFill>
                <a:latin typeface="Times New Roman" pitchFamily="18" charset="0"/>
                <a:ea typeface="宋体" pitchFamily="2" charset="-122"/>
              </a:rPr>
              <a:t>表示多项式</a:t>
            </a:r>
            <a:endParaRPr kumimoji="1" lang="zh-CN" altLang="en-US" sz="2400">
              <a:solidFill>
                <a:srgbClr val="000000"/>
              </a:solidFill>
              <a:latin typeface="Times New Roman" pitchFamily="18" charset="0"/>
              <a:ea typeface="宋体" pitchFamily="2" charset="-122"/>
            </a:endParaRPr>
          </a:p>
        </p:txBody>
      </p:sp>
      <p:sp>
        <p:nvSpPr>
          <p:cNvPr id="211973" name="Text Box 5"/>
          <p:cNvSpPr txBox="1">
            <a:spLocks noChangeArrowheads="1"/>
          </p:cNvSpPr>
          <p:nvPr/>
        </p:nvSpPr>
        <p:spPr bwMode="auto">
          <a:xfrm>
            <a:off x="420688" y="2960688"/>
            <a:ext cx="4940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000000"/>
                </a:solidFill>
                <a:latin typeface="Times New Roman" pitchFamily="18" charset="0"/>
                <a:ea typeface="宋体" pitchFamily="2" charset="-122"/>
              </a:rPr>
              <a:t>结点的</a:t>
            </a:r>
            <a:r>
              <a:rPr kumimoji="1" lang="zh-CN" altLang="en-US" sz="2800">
                <a:solidFill>
                  <a:srgbClr val="FF0000"/>
                </a:solidFill>
                <a:latin typeface="Times New Roman" pitchFamily="18" charset="0"/>
                <a:ea typeface="宋体" pitchFamily="2" charset="-122"/>
              </a:rPr>
              <a:t>数据元素</a:t>
            </a:r>
            <a:r>
              <a:rPr kumimoji="1" lang="zh-CN" altLang="en-US" sz="2800">
                <a:solidFill>
                  <a:srgbClr val="000000"/>
                </a:solidFill>
                <a:latin typeface="Times New Roman" pitchFamily="18" charset="0"/>
                <a:ea typeface="宋体" pitchFamily="2" charset="-122"/>
              </a:rPr>
              <a:t>类型定义为</a:t>
            </a:r>
            <a:r>
              <a:rPr kumimoji="1" lang="en-US" altLang="zh-CN" sz="2800">
                <a:solidFill>
                  <a:srgbClr val="000000"/>
                </a:solidFill>
                <a:latin typeface="Times New Roman" pitchFamily="18" charset="0"/>
                <a:ea typeface="宋体" pitchFamily="2" charset="-122"/>
              </a:rPr>
              <a: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Effect transition="in" filter="slide(fromBottom)">
                                      <p:cBhvr>
                                        <p:cTn id="7" dur="500"/>
                                        <p:tgtEl>
                                          <p:spTgt spid="211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1973"/>
                                        </p:tgtEl>
                                        <p:attrNameLst>
                                          <p:attrName>style.visibility</p:attrName>
                                        </p:attrNameLst>
                                      </p:cBhvr>
                                      <p:to>
                                        <p:strVal val="visible"/>
                                      </p:to>
                                    </p:set>
                                    <p:animEffect transition="in" filter="wipe(left)">
                                      <p:cBhvr>
                                        <p:cTn id="12" dur="500"/>
                                        <p:tgtEl>
                                          <p:spTgt spid="211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1971"/>
                                        </p:tgtEl>
                                        <p:attrNameLst>
                                          <p:attrName>style.visibility</p:attrName>
                                        </p:attrNameLst>
                                      </p:cBhvr>
                                      <p:to>
                                        <p:strVal val="visible"/>
                                      </p:to>
                                    </p:set>
                                    <p:animEffect transition="in" filter="strips(downRight)">
                                      <p:cBhvr>
                                        <p:cTn id="17" dur="500"/>
                                        <p:tgtEl>
                                          <p:spTgt spid="211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autoUpdateAnimBg="0"/>
      <p:bldP spid="211972" grpId="0" autoUpdateAnimBg="0"/>
      <p:bldP spid="211973"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884238" y="1636713"/>
            <a:ext cx="7191375"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solidFill>
                  <a:srgbClr val="000000"/>
                </a:solidFill>
                <a:latin typeface="Times New Roman" pitchFamily="18" charset="0"/>
                <a:ea typeface="宋体" pitchFamily="2" charset="-122"/>
              </a:rPr>
              <a:t>       </a:t>
            </a:r>
            <a:r>
              <a:rPr kumimoji="1" lang="zh-CN" altLang="en-US" sz="2800" b="1">
                <a:solidFill>
                  <a:srgbClr val="000000"/>
                </a:solidFill>
                <a:latin typeface="Times New Roman" pitchFamily="18" charset="0"/>
                <a:ea typeface="宋体" pitchFamily="2" charset="-122"/>
              </a:rPr>
              <a:t>多项式链表中的每一个非零项结点结构用</a:t>
            </a:r>
            <a:r>
              <a:rPr kumimoji="1" lang="en-US" altLang="zh-CN" sz="2800" b="1">
                <a:solidFill>
                  <a:srgbClr val="000000"/>
                </a:solidFill>
                <a:latin typeface="Times New Roman" pitchFamily="18" charset="0"/>
                <a:ea typeface="宋体" pitchFamily="2" charset="-122"/>
              </a:rPr>
              <a:t>C</a:t>
            </a:r>
            <a:r>
              <a:rPr kumimoji="1" lang="zh-CN" altLang="en-US" sz="2800" b="1">
                <a:solidFill>
                  <a:srgbClr val="000000"/>
                </a:solidFill>
                <a:latin typeface="Times New Roman" pitchFamily="18" charset="0"/>
                <a:ea typeface="宋体" pitchFamily="2" charset="-122"/>
              </a:rPr>
              <a:t>语言描述如下：</a:t>
            </a:r>
          </a:p>
          <a:p>
            <a:pPr eaLnBrk="0" hangingPunct="0">
              <a:spcBef>
                <a:spcPct val="50000"/>
              </a:spcBef>
            </a:pPr>
            <a:r>
              <a:rPr kumimoji="1" lang="zh-CN" altLang="en-US" sz="2800" b="1">
                <a:solidFill>
                  <a:srgbClr val="000000"/>
                </a:solidFill>
                <a:latin typeface="Times New Roman" pitchFamily="18" charset="0"/>
                <a:ea typeface="宋体" pitchFamily="2" charset="-122"/>
              </a:rPr>
              <a:t>    </a:t>
            </a:r>
            <a:r>
              <a:rPr kumimoji="1" lang="en-US" altLang="zh-CN" sz="2800" b="1">
                <a:solidFill>
                  <a:srgbClr val="000000"/>
                </a:solidFill>
                <a:latin typeface="Times New Roman" pitchFamily="18" charset="0"/>
                <a:ea typeface="宋体" pitchFamily="2" charset="-122"/>
              </a:rPr>
              <a:t>struct poly</a:t>
            </a:r>
          </a:p>
          <a:p>
            <a:pPr eaLnBrk="0" hangingPunct="0">
              <a:spcBef>
                <a:spcPct val="50000"/>
              </a:spcBef>
            </a:pPr>
            <a:r>
              <a:rPr kumimoji="1" lang="en-US" altLang="zh-CN" sz="2800" b="1">
                <a:solidFill>
                  <a:srgbClr val="000000"/>
                </a:solidFill>
                <a:latin typeface="Times New Roman" pitchFamily="18" charset="0"/>
                <a:ea typeface="宋体" pitchFamily="2" charset="-122"/>
              </a:rPr>
              <a:t>       {  </a:t>
            </a:r>
            <a:r>
              <a:rPr kumimoji="1" lang="en-US" altLang="zh-CN" sz="2800" b="1">
                <a:solidFill>
                  <a:schemeClr val="hlink"/>
                </a:solidFill>
                <a:latin typeface="Times New Roman" pitchFamily="18" charset="0"/>
                <a:ea typeface="宋体" pitchFamily="2" charset="-122"/>
              </a:rPr>
              <a:t>int exp;</a:t>
            </a:r>
            <a:r>
              <a:rPr kumimoji="1" lang="en-US" altLang="zh-CN" sz="2800" b="1">
                <a:solidFill>
                  <a:srgbClr val="000000"/>
                </a:solidFill>
                <a:latin typeface="Times New Roman" pitchFamily="18" charset="0"/>
                <a:ea typeface="宋体" pitchFamily="2" charset="-122"/>
              </a:rPr>
              <a:t>  </a:t>
            </a:r>
            <a:r>
              <a:rPr kumimoji="1" lang="en-US" altLang="zh-CN" sz="2000" b="1">
                <a:solidFill>
                  <a:srgbClr val="000000"/>
                </a:solidFill>
                <a:latin typeface="Times New Roman" pitchFamily="18" charset="0"/>
                <a:ea typeface="宋体" pitchFamily="2" charset="-122"/>
              </a:rPr>
              <a:t>/*</a:t>
            </a:r>
            <a:r>
              <a:rPr kumimoji="1" lang="zh-CN" altLang="en-US" sz="2000" b="1">
                <a:solidFill>
                  <a:srgbClr val="000000"/>
                </a:solidFill>
                <a:latin typeface="Times New Roman" pitchFamily="18" charset="0"/>
                <a:ea typeface="宋体" pitchFamily="2" charset="-122"/>
              </a:rPr>
              <a:t>指数为正整数*</a:t>
            </a:r>
            <a:r>
              <a:rPr kumimoji="1" lang="en-US" altLang="zh-CN" sz="2000" b="1">
                <a:solidFill>
                  <a:srgbClr val="000000"/>
                </a:solidFill>
                <a:latin typeface="Times New Roman" pitchFamily="18" charset="0"/>
                <a:ea typeface="宋体" pitchFamily="2" charset="-122"/>
              </a:rPr>
              <a:t>/</a:t>
            </a:r>
          </a:p>
          <a:p>
            <a:pPr eaLnBrk="0" hangingPunct="0">
              <a:spcBef>
                <a:spcPct val="50000"/>
              </a:spcBef>
            </a:pPr>
            <a:r>
              <a:rPr kumimoji="1" lang="en-US" altLang="zh-CN" sz="2800" b="1">
                <a:solidFill>
                  <a:srgbClr val="000000"/>
                </a:solidFill>
                <a:latin typeface="Times New Roman" pitchFamily="18" charset="0"/>
                <a:ea typeface="宋体" pitchFamily="2" charset="-122"/>
              </a:rPr>
              <a:t>          </a:t>
            </a:r>
            <a:r>
              <a:rPr kumimoji="1" lang="en-US" altLang="zh-CN" sz="2800" b="1">
                <a:solidFill>
                  <a:schemeClr val="hlink"/>
                </a:solidFill>
                <a:latin typeface="Times New Roman" pitchFamily="18" charset="0"/>
                <a:ea typeface="宋体" pitchFamily="2" charset="-122"/>
              </a:rPr>
              <a:t>double coef;</a:t>
            </a:r>
            <a:r>
              <a:rPr kumimoji="1" lang="en-US" altLang="zh-CN" sz="2800" b="1">
                <a:solidFill>
                  <a:srgbClr val="000000"/>
                </a:solidFill>
                <a:latin typeface="Times New Roman" pitchFamily="18" charset="0"/>
                <a:ea typeface="宋体" pitchFamily="2" charset="-122"/>
              </a:rPr>
              <a:t> </a:t>
            </a:r>
            <a:r>
              <a:rPr kumimoji="1" lang="en-US" altLang="zh-CN" sz="2000" b="1">
                <a:solidFill>
                  <a:srgbClr val="000000"/>
                </a:solidFill>
                <a:latin typeface="Times New Roman" pitchFamily="18" charset="0"/>
                <a:ea typeface="宋体" pitchFamily="2" charset="-122"/>
              </a:rPr>
              <a:t>/*</a:t>
            </a:r>
            <a:r>
              <a:rPr kumimoji="1" lang="zh-CN" altLang="en-US" sz="2000" b="1">
                <a:solidFill>
                  <a:srgbClr val="000000"/>
                </a:solidFill>
                <a:latin typeface="Times New Roman" pitchFamily="18" charset="0"/>
                <a:ea typeface="宋体" pitchFamily="2" charset="-122"/>
              </a:rPr>
              <a:t>系数为双精度型*</a:t>
            </a:r>
            <a:r>
              <a:rPr kumimoji="1" lang="en-US" altLang="zh-CN" sz="2000" b="1">
                <a:solidFill>
                  <a:srgbClr val="000000"/>
                </a:solidFill>
                <a:latin typeface="Times New Roman" pitchFamily="18" charset="0"/>
                <a:ea typeface="宋体" pitchFamily="2" charset="-122"/>
              </a:rPr>
              <a:t>/</a:t>
            </a:r>
          </a:p>
          <a:p>
            <a:pPr eaLnBrk="0" hangingPunct="0">
              <a:spcBef>
                <a:spcPct val="50000"/>
              </a:spcBef>
            </a:pPr>
            <a:r>
              <a:rPr kumimoji="1" lang="en-US" altLang="zh-CN" sz="2800" b="1">
                <a:solidFill>
                  <a:srgbClr val="000000"/>
                </a:solidFill>
                <a:latin typeface="Times New Roman" pitchFamily="18" charset="0"/>
                <a:ea typeface="宋体" pitchFamily="2" charset="-122"/>
              </a:rPr>
              <a:t>          </a:t>
            </a:r>
            <a:r>
              <a:rPr kumimoji="1" lang="en-US" altLang="zh-CN" sz="2800" b="1">
                <a:solidFill>
                  <a:schemeClr val="hlink"/>
                </a:solidFill>
                <a:latin typeface="Times New Roman" pitchFamily="18" charset="0"/>
                <a:ea typeface="宋体" pitchFamily="2" charset="-122"/>
              </a:rPr>
              <a:t>struct poly *next;</a:t>
            </a:r>
            <a:r>
              <a:rPr kumimoji="1" lang="en-US" altLang="zh-CN" sz="2800" b="1">
                <a:solidFill>
                  <a:srgbClr val="000000"/>
                </a:solidFill>
                <a:latin typeface="Times New Roman" pitchFamily="18" charset="0"/>
                <a:ea typeface="宋体" pitchFamily="2" charset="-122"/>
              </a:rPr>
              <a:t> </a:t>
            </a:r>
            <a:r>
              <a:rPr kumimoji="1" lang="en-US" altLang="zh-CN" sz="2000" b="1">
                <a:solidFill>
                  <a:srgbClr val="000000"/>
                </a:solidFill>
                <a:latin typeface="Times New Roman" pitchFamily="18" charset="0"/>
                <a:ea typeface="宋体" pitchFamily="2" charset="-122"/>
              </a:rPr>
              <a:t>/*</a:t>
            </a:r>
            <a:r>
              <a:rPr kumimoji="1" lang="zh-CN" altLang="en-US" sz="2000" b="1">
                <a:solidFill>
                  <a:srgbClr val="000000"/>
                </a:solidFill>
                <a:latin typeface="Times New Roman" pitchFamily="18" charset="0"/>
                <a:ea typeface="宋体" pitchFamily="2" charset="-122"/>
              </a:rPr>
              <a:t>指针域*</a:t>
            </a:r>
            <a:r>
              <a:rPr kumimoji="1" lang="en-US" altLang="zh-CN" sz="2000" b="1">
                <a:solidFill>
                  <a:srgbClr val="000000"/>
                </a:solidFill>
                <a:latin typeface="Times New Roman" pitchFamily="18" charset="0"/>
                <a:ea typeface="宋体" pitchFamily="2" charset="-122"/>
              </a:rPr>
              <a:t>/</a:t>
            </a:r>
          </a:p>
          <a:p>
            <a:pPr eaLnBrk="0" hangingPunct="0">
              <a:spcBef>
                <a:spcPct val="50000"/>
              </a:spcBef>
            </a:pPr>
            <a:r>
              <a:rPr kumimoji="1" lang="en-US" altLang="zh-CN" sz="2800" b="1">
                <a:solidFill>
                  <a:srgbClr val="000000"/>
                </a:solidFill>
                <a:latin typeface="Times New Roman" pitchFamily="18" charset="0"/>
                <a:ea typeface="宋体" pitchFamily="2" charset="-122"/>
              </a:rPr>
              <a:t>        }</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Grp="1" noChangeArrowheads="1"/>
          </p:cNvSpPr>
          <p:nvPr>
            <p:ph type="title"/>
          </p:nvPr>
        </p:nvSpPr>
        <p:spPr>
          <a:xfrm>
            <a:off x="320675" y="196850"/>
            <a:ext cx="7391400" cy="563563"/>
          </a:xfrm>
        </p:spPr>
        <p:txBody>
          <a:bodyPr/>
          <a:lstStyle/>
          <a:p>
            <a:r>
              <a:rPr lang="zh-CN" altLang="en-US">
                <a:ea typeface="宋体" pitchFamily="2" charset="-122"/>
              </a:rPr>
              <a:t>两个多项式相加的运算规则</a:t>
            </a:r>
          </a:p>
        </p:txBody>
      </p:sp>
      <p:sp>
        <p:nvSpPr>
          <p:cNvPr id="214020" name="Rectangle 4"/>
          <p:cNvSpPr>
            <a:spLocks noGrp="1" noChangeArrowheads="1"/>
          </p:cNvSpPr>
          <p:nvPr>
            <p:ph type="body" idx="1"/>
          </p:nvPr>
        </p:nvSpPr>
        <p:spPr>
          <a:xfrm>
            <a:off x="457200" y="1174750"/>
            <a:ext cx="8229600" cy="5683250"/>
          </a:xfrm>
        </p:spPr>
        <p:txBody>
          <a:bodyPr/>
          <a:lstStyle/>
          <a:p>
            <a:pPr>
              <a:lnSpc>
                <a:spcPct val="90000"/>
              </a:lnSpc>
            </a:pPr>
            <a:r>
              <a:rPr kumimoji="1" lang="zh-CN" altLang="en-US" b="0">
                <a:solidFill>
                  <a:srgbClr val="000000"/>
                </a:solidFill>
                <a:ea typeface="宋体" pitchFamily="2" charset="-122"/>
              </a:rPr>
              <a:t>指针</a:t>
            </a:r>
            <a:r>
              <a:rPr kumimoji="1" lang="en-US" altLang="zh-CN" b="0">
                <a:solidFill>
                  <a:srgbClr val="000000"/>
                </a:solidFill>
                <a:ea typeface="宋体" pitchFamily="2" charset="-122"/>
              </a:rPr>
              <a:t>qa</a:t>
            </a:r>
            <a:r>
              <a:rPr kumimoji="1" lang="zh-CN" altLang="en-US" b="0">
                <a:solidFill>
                  <a:srgbClr val="000000"/>
                </a:solidFill>
                <a:ea typeface="宋体" pitchFamily="2" charset="-122"/>
              </a:rPr>
              <a:t>和</a:t>
            </a:r>
            <a:r>
              <a:rPr kumimoji="1" lang="en-US" altLang="zh-CN" b="0">
                <a:solidFill>
                  <a:srgbClr val="000000"/>
                </a:solidFill>
                <a:ea typeface="宋体" pitchFamily="2" charset="-122"/>
              </a:rPr>
              <a:t>qb</a:t>
            </a:r>
            <a:r>
              <a:rPr kumimoji="1" lang="zh-CN" altLang="en-US" b="0">
                <a:solidFill>
                  <a:srgbClr val="000000"/>
                </a:solidFill>
                <a:ea typeface="宋体" pitchFamily="2" charset="-122"/>
              </a:rPr>
              <a:t>分别指向多项式</a:t>
            </a:r>
            <a:r>
              <a:rPr kumimoji="1" lang="en-US" altLang="zh-CN" b="0">
                <a:solidFill>
                  <a:srgbClr val="000000"/>
                </a:solidFill>
                <a:ea typeface="宋体" pitchFamily="2" charset="-122"/>
              </a:rPr>
              <a:t>A(x)</a:t>
            </a:r>
            <a:r>
              <a:rPr kumimoji="1" lang="zh-CN" altLang="en-US" b="0">
                <a:solidFill>
                  <a:srgbClr val="000000"/>
                </a:solidFill>
                <a:ea typeface="宋体" pitchFamily="2" charset="-122"/>
              </a:rPr>
              <a:t>和多项式</a:t>
            </a:r>
            <a:r>
              <a:rPr kumimoji="1" lang="en-US" altLang="zh-CN" b="0">
                <a:solidFill>
                  <a:srgbClr val="000000"/>
                </a:solidFill>
                <a:ea typeface="宋体" pitchFamily="2" charset="-122"/>
              </a:rPr>
              <a:t>B(x)</a:t>
            </a:r>
            <a:r>
              <a:rPr kumimoji="1" lang="zh-CN" altLang="en-US" b="0">
                <a:solidFill>
                  <a:srgbClr val="000000"/>
                </a:solidFill>
                <a:ea typeface="宋体" pitchFamily="2" charset="-122"/>
              </a:rPr>
              <a:t>中当前进行比较的某个结点，比较两个结点的数据域的指数项，有三种情况：</a:t>
            </a:r>
          </a:p>
          <a:p>
            <a:pPr lvl="1">
              <a:lnSpc>
                <a:spcPct val="90000"/>
              </a:lnSpc>
            </a:pPr>
            <a:r>
              <a:rPr kumimoji="1" lang="en-US" altLang="zh-CN">
                <a:solidFill>
                  <a:srgbClr val="000000"/>
                </a:solidFill>
                <a:ea typeface="宋体" pitchFamily="2" charset="-122"/>
              </a:rPr>
              <a:t>qa-&gt;exp</a:t>
            </a:r>
            <a:r>
              <a:rPr kumimoji="1" lang="zh-CN" altLang="en-US">
                <a:solidFill>
                  <a:srgbClr val="000000"/>
                </a:solidFill>
                <a:ea typeface="宋体" pitchFamily="2" charset="-122"/>
              </a:rPr>
              <a:t>＜</a:t>
            </a:r>
            <a:r>
              <a:rPr kumimoji="1" lang="en-US" altLang="zh-CN">
                <a:solidFill>
                  <a:srgbClr val="000000"/>
                </a:solidFill>
                <a:ea typeface="宋体" pitchFamily="2" charset="-122"/>
              </a:rPr>
              <a:t>qb-&gt;exp</a:t>
            </a:r>
          </a:p>
          <a:p>
            <a:pPr lvl="2">
              <a:lnSpc>
                <a:spcPct val="90000"/>
              </a:lnSpc>
            </a:pPr>
            <a:r>
              <a:rPr kumimoji="1" lang="zh-CN" altLang="en-US">
                <a:solidFill>
                  <a:srgbClr val="000000"/>
                </a:solidFill>
                <a:ea typeface="宋体" pitchFamily="2" charset="-122"/>
              </a:rPr>
              <a:t>保留</a:t>
            </a:r>
            <a:r>
              <a:rPr kumimoji="1" lang="en-US" altLang="zh-CN">
                <a:solidFill>
                  <a:srgbClr val="000000"/>
                </a:solidFill>
                <a:ea typeface="宋体" pitchFamily="2" charset="-122"/>
              </a:rPr>
              <a:t>qa</a:t>
            </a:r>
            <a:r>
              <a:rPr kumimoji="1" lang="zh-CN" altLang="en-US">
                <a:solidFill>
                  <a:srgbClr val="000000"/>
                </a:solidFill>
                <a:ea typeface="宋体" pitchFamily="2" charset="-122"/>
              </a:rPr>
              <a:t>指针所指向的结点，</a:t>
            </a:r>
            <a:r>
              <a:rPr kumimoji="1" lang="en-US" altLang="zh-CN">
                <a:solidFill>
                  <a:srgbClr val="000000"/>
                </a:solidFill>
                <a:ea typeface="宋体" pitchFamily="2" charset="-122"/>
              </a:rPr>
              <a:t>qa</a:t>
            </a:r>
            <a:r>
              <a:rPr kumimoji="1" lang="zh-CN" altLang="en-US">
                <a:solidFill>
                  <a:srgbClr val="000000"/>
                </a:solidFill>
                <a:ea typeface="宋体" pitchFamily="2" charset="-122"/>
              </a:rPr>
              <a:t>指针后移；</a:t>
            </a:r>
          </a:p>
          <a:p>
            <a:pPr lvl="1">
              <a:lnSpc>
                <a:spcPct val="90000"/>
              </a:lnSpc>
            </a:pPr>
            <a:r>
              <a:rPr kumimoji="1" lang="en-US" altLang="zh-CN">
                <a:solidFill>
                  <a:srgbClr val="000000"/>
                </a:solidFill>
                <a:ea typeface="宋体" pitchFamily="2" charset="-122"/>
              </a:rPr>
              <a:t>qa-&gt;exp</a:t>
            </a:r>
            <a:r>
              <a:rPr kumimoji="1" lang="zh-CN" altLang="en-US">
                <a:solidFill>
                  <a:srgbClr val="000000"/>
                </a:solidFill>
                <a:ea typeface="宋体" pitchFamily="2" charset="-122"/>
              </a:rPr>
              <a:t>＞</a:t>
            </a:r>
            <a:r>
              <a:rPr kumimoji="1" lang="en-US" altLang="zh-CN">
                <a:solidFill>
                  <a:srgbClr val="000000"/>
                </a:solidFill>
                <a:ea typeface="宋体" pitchFamily="2" charset="-122"/>
              </a:rPr>
              <a:t>qb-&gt;exp</a:t>
            </a:r>
          </a:p>
          <a:p>
            <a:pPr lvl="2">
              <a:lnSpc>
                <a:spcPct val="90000"/>
              </a:lnSpc>
            </a:pPr>
            <a:r>
              <a:rPr kumimoji="1" lang="zh-CN" altLang="en-US">
                <a:solidFill>
                  <a:srgbClr val="000000"/>
                </a:solidFill>
                <a:ea typeface="宋体" pitchFamily="2" charset="-122"/>
              </a:rPr>
              <a:t>将</a:t>
            </a:r>
            <a:r>
              <a:rPr kumimoji="1" lang="en-US" altLang="zh-CN">
                <a:solidFill>
                  <a:srgbClr val="000000"/>
                </a:solidFill>
                <a:ea typeface="宋体" pitchFamily="2" charset="-122"/>
              </a:rPr>
              <a:t>qb</a:t>
            </a:r>
            <a:r>
              <a:rPr kumimoji="1" lang="zh-CN" altLang="en-US">
                <a:solidFill>
                  <a:srgbClr val="000000"/>
                </a:solidFill>
                <a:ea typeface="宋体" pitchFamily="2" charset="-122"/>
              </a:rPr>
              <a:t>指针所指向的结点插入到</a:t>
            </a:r>
            <a:r>
              <a:rPr kumimoji="1" lang="en-US" altLang="zh-CN">
                <a:solidFill>
                  <a:srgbClr val="000000"/>
                </a:solidFill>
                <a:ea typeface="宋体" pitchFamily="2" charset="-122"/>
              </a:rPr>
              <a:t>qa</a:t>
            </a:r>
            <a:r>
              <a:rPr kumimoji="1" lang="zh-CN" altLang="en-US">
                <a:solidFill>
                  <a:srgbClr val="000000"/>
                </a:solidFill>
                <a:ea typeface="宋体" pitchFamily="2" charset="-122"/>
              </a:rPr>
              <a:t>所指结点前，</a:t>
            </a:r>
            <a:r>
              <a:rPr kumimoji="1" lang="en-US" altLang="zh-CN">
                <a:solidFill>
                  <a:srgbClr val="000000"/>
                </a:solidFill>
                <a:ea typeface="宋体" pitchFamily="2" charset="-122"/>
              </a:rPr>
              <a:t>qb</a:t>
            </a:r>
            <a:r>
              <a:rPr kumimoji="1" lang="zh-CN" altLang="en-US">
                <a:solidFill>
                  <a:srgbClr val="000000"/>
                </a:solidFill>
                <a:ea typeface="宋体" pitchFamily="2" charset="-122"/>
              </a:rPr>
              <a:t>指针后移；</a:t>
            </a:r>
          </a:p>
          <a:p>
            <a:pPr lvl="1">
              <a:lnSpc>
                <a:spcPct val="90000"/>
              </a:lnSpc>
            </a:pPr>
            <a:r>
              <a:rPr kumimoji="1" lang="en-US" altLang="zh-CN">
                <a:solidFill>
                  <a:srgbClr val="000000"/>
                </a:solidFill>
                <a:ea typeface="宋体" pitchFamily="2" charset="-122"/>
              </a:rPr>
              <a:t>qa-&gt;exp=qb-&gt;exp</a:t>
            </a:r>
          </a:p>
          <a:p>
            <a:pPr lvl="2">
              <a:lnSpc>
                <a:spcPct val="90000"/>
              </a:lnSpc>
            </a:pPr>
            <a:r>
              <a:rPr kumimoji="1" lang="zh-CN" altLang="en-US">
                <a:solidFill>
                  <a:srgbClr val="000000"/>
                </a:solidFill>
                <a:ea typeface="宋体" pitchFamily="2" charset="-122"/>
              </a:rPr>
              <a:t>将两个结点中的</a:t>
            </a:r>
            <a:r>
              <a:rPr kumimoji="1" lang="zh-CN" altLang="en-US">
                <a:solidFill>
                  <a:srgbClr val="FF0000"/>
                </a:solidFill>
                <a:ea typeface="宋体" pitchFamily="2" charset="-122"/>
              </a:rPr>
              <a:t>系数相加</a:t>
            </a:r>
          </a:p>
          <a:p>
            <a:pPr lvl="2">
              <a:lnSpc>
                <a:spcPct val="90000"/>
              </a:lnSpc>
            </a:pPr>
            <a:r>
              <a:rPr kumimoji="1" lang="zh-CN" altLang="en-US">
                <a:solidFill>
                  <a:srgbClr val="FF0000"/>
                </a:solidFill>
                <a:ea typeface="宋体" pitchFamily="2" charset="-122"/>
              </a:rPr>
              <a:t>若和不为零</a:t>
            </a:r>
            <a:r>
              <a:rPr kumimoji="1" lang="zh-CN" altLang="en-US">
                <a:solidFill>
                  <a:srgbClr val="000000"/>
                </a:solidFill>
                <a:ea typeface="宋体" pitchFamily="2" charset="-122"/>
              </a:rPr>
              <a:t>，则修改</a:t>
            </a:r>
            <a:r>
              <a:rPr kumimoji="1" lang="en-US" altLang="zh-CN">
                <a:solidFill>
                  <a:srgbClr val="000000"/>
                </a:solidFill>
                <a:ea typeface="宋体" pitchFamily="2" charset="-122"/>
              </a:rPr>
              <a:t>qa</a:t>
            </a:r>
            <a:r>
              <a:rPr kumimoji="1" lang="zh-CN" altLang="en-US">
                <a:solidFill>
                  <a:srgbClr val="000000"/>
                </a:solidFill>
                <a:ea typeface="宋体" pitchFamily="2" charset="-122"/>
              </a:rPr>
              <a:t>所指结点的系数值，同时释放</a:t>
            </a:r>
            <a:r>
              <a:rPr kumimoji="1" lang="en-US" altLang="zh-CN">
                <a:solidFill>
                  <a:srgbClr val="000000"/>
                </a:solidFill>
                <a:ea typeface="宋体" pitchFamily="2" charset="-122"/>
              </a:rPr>
              <a:t>qb</a:t>
            </a:r>
            <a:r>
              <a:rPr kumimoji="1" lang="zh-CN" altLang="en-US">
                <a:solidFill>
                  <a:srgbClr val="000000"/>
                </a:solidFill>
                <a:ea typeface="宋体" pitchFamily="2" charset="-122"/>
              </a:rPr>
              <a:t>所指结点；</a:t>
            </a:r>
          </a:p>
          <a:p>
            <a:pPr lvl="2">
              <a:lnSpc>
                <a:spcPct val="90000"/>
              </a:lnSpc>
            </a:pPr>
            <a:r>
              <a:rPr kumimoji="1" lang="zh-CN" altLang="en-US">
                <a:solidFill>
                  <a:srgbClr val="FF0000"/>
                </a:solidFill>
                <a:ea typeface="宋体" pitchFamily="2" charset="-122"/>
              </a:rPr>
              <a:t>反之，从多项式</a:t>
            </a:r>
            <a:r>
              <a:rPr kumimoji="1" lang="en-US" altLang="zh-CN">
                <a:solidFill>
                  <a:srgbClr val="000000"/>
                </a:solidFill>
                <a:ea typeface="宋体" pitchFamily="2" charset="-122"/>
              </a:rPr>
              <a:t>A(x)</a:t>
            </a:r>
            <a:r>
              <a:rPr kumimoji="1" lang="zh-CN" altLang="en-US">
                <a:solidFill>
                  <a:srgbClr val="000000"/>
                </a:solidFill>
                <a:ea typeface="宋体" pitchFamily="2" charset="-122"/>
              </a:rPr>
              <a:t>的</a:t>
            </a:r>
            <a:r>
              <a:rPr kumimoji="1" lang="zh-CN" altLang="en-US">
                <a:solidFill>
                  <a:srgbClr val="FF0000"/>
                </a:solidFill>
                <a:ea typeface="宋体" pitchFamily="2" charset="-122"/>
              </a:rPr>
              <a:t>链表中删除相应结点</a:t>
            </a:r>
            <a:r>
              <a:rPr kumimoji="1" lang="zh-CN" altLang="en-US">
                <a:solidFill>
                  <a:srgbClr val="000000"/>
                </a:solidFill>
                <a:ea typeface="宋体" pitchFamily="2" charset="-122"/>
              </a:rPr>
              <a:t>，并释放指针</a:t>
            </a:r>
            <a:r>
              <a:rPr kumimoji="1" lang="en-US" altLang="zh-CN">
                <a:solidFill>
                  <a:srgbClr val="000000"/>
                </a:solidFill>
                <a:ea typeface="宋体" pitchFamily="2" charset="-122"/>
              </a:rPr>
              <a:t>qa</a:t>
            </a:r>
            <a:r>
              <a:rPr kumimoji="1" lang="zh-CN" altLang="en-US">
                <a:solidFill>
                  <a:srgbClr val="000000"/>
                </a:solidFill>
                <a:ea typeface="宋体" pitchFamily="2" charset="-122"/>
              </a:rPr>
              <a:t>和</a:t>
            </a:r>
            <a:r>
              <a:rPr kumimoji="1" lang="en-US" altLang="zh-CN">
                <a:solidFill>
                  <a:srgbClr val="000000"/>
                </a:solidFill>
                <a:ea typeface="宋体" pitchFamily="2" charset="-122"/>
              </a:rPr>
              <a:t>qb</a:t>
            </a:r>
            <a:r>
              <a:rPr kumimoji="1" lang="zh-CN" altLang="en-US">
                <a:solidFill>
                  <a:srgbClr val="000000"/>
                </a:solidFill>
                <a:ea typeface="宋体" pitchFamily="2" charset="-122"/>
              </a:rPr>
              <a:t>所指结点</a:t>
            </a:r>
            <a:endParaRPr lang="zh-CN" altLang="en-US">
              <a:ea typeface="宋体" pitchFamily="2" charset="-122"/>
            </a:endParaRP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ChangeArrowheads="1"/>
          </p:cNvSpPr>
          <p:nvPr/>
        </p:nvSpPr>
        <p:spPr bwMode="auto">
          <a:xfrm>
            <a:off x="206375" y="188913"/>
            <a:ext cx="8686800" cy="625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zh-CN" altLang="en-US" sz="3600">
                <a:solidFill>
                  <a:schemeClr val="bg1"/>
                </a:solidFill>
                <a:latin typeface="Times New Roman" pitchFamily="18" charset="0"/>
                <a:ea typeface="黑体" pitchFamily="2" charset="-122"/>
              </a:rPr>
              <a:t>多项式相加算法</a:t>
            </a:r>
          </a:p>
          <a:p>
            <a:pPr algn="just" eaLnBrk="0" hangingPunct="0"/>
            <a:endParaRPr lang="zh-CN" altLang="en-US" sz="3600">
              <a:solidFill>
                <a:schemeClr val="bg1"/>
              </a:solidFill>
              <a:latin typeface="Times New Roman" pitchFamily="18" charset="0"/>
              <a:ea typeface="黑体" pitchFamily="2" charset="-122"/>
            </a:endParaRPr>
          </a:p>
          <a:p>
            <a:pPr algn="just" eaLnBrk="0" hangingPunct="0"/>
            <a:r>
              <a:rPr kumimoji="1" lang="en-US" altLang="zh-CN" sz="2800">
                <a:solidFill>
                  <a:srgbClr val="000000"/>
                </a:solidFill>
                <a:latin typeface="Times New Roman" pitchFamily="18" charset="0"/>
                <a:ea typeface="宋体" pitchFamily="2" charset="-122"/>
              </a:rPr>
              <a:t>struct poly *add_poly(struct poly *Ah, struct poly *Bh)</a:t>
            </a:r>
          </a:p>
          <a:p>
            <a:pPr algn="just" eaLnBrk="0" hangingPunct="0"/>
            <a:r>
              <a:rPr kumimoji="1" lang="en-US" altLang="zh-CN" sz="2800">
                <a:solidFill>
                  <a:srgbClr val="000000"/>
                </a:solidFill>
                <a:latin typeface="Times New Roman" pitchFamily="18" charset="0"/>
                <a:ea typeface="宋体" pitchFamily="2" charset="-122"/>
              </a:rPr>
              <a:t>{ struct poly *qa,*qb,*s,*r,*Ch;</a:t>
            </a:r>
          </a:p>
          <a:p>
            <a:pPr algn="just" eaLnBrk="0" hangingPunct="0"/>
            <a:r>
              <a:rPr kumimoji="1" lang="en-US" altLang="zh-CN" sz="2800">
                <a:solidFill>
                  <a:srgbClr val="000000"/>
                </a:solidFill>
                <a:latin typeface="Times New Roman" pitchFamily="18" charset="0"/>
                <a:ea typeface="宋体" pitchFamily="2" charset="-122"/>
              </a:rPr>
              <a:t>   qa=Ah-&gt;next; qb=Bh-&gt;next;</a:t>
            </a:r>
            <a:r>
              <a:rPr kumimoji="1" lang="en-US" altLang="zh-CN" sz="2400">
                <a:solidFill>
                  <a:srgbClr val="000000"/>
                </a:solidFill>
                <a:latin typeface="Times New Roman" pitchFamily="18" charset="0"/>
                <a:ea typeface="宋体" pitchFamily="2" charset="-122"/>
              </a:rPr>
              <a:t>/*qa</a:t>
            </a:r>
            <a:r>
              <a:rPr kumimoji="1" lang="zh-CN" altLang="en-US" sz="2400">
                <a:solidFill>
                  <a:srgbClr val="000000"/>
                </a:solidFill>
                <a:latin typeface="Times New Roman" pitchFamily="18" charset="0"/>
                <a:ea typeface="宋体" pitchFamily="2" charset="-122"/>
              </a:rPr>
              <a:t>和</a:t>
            </a:r>
            <a:r>
              <a:rPr kumimoji="1" lang="en-US" altLang="zh-CN" sz="2400">
                <a:solidFill>
                  <a:srgbClr val="000000"/>
                </a:solidFill>
                <a:latin typeface="Times New Roman" pitchFamily="18" charset="0"/>
                <a:ea typeface="宋体" pitchFamily="2" charset="-122"/>
              </a:rPr>
              <a:t>qb</a:t>
            </a:r>
            <a:r>
              <a:rPr kumimoji="1" lang="zh-CN" altLang="en-US" sz="2400">
                <a:solidFill>
                  <a:srgbClr val="000000"/>
                </a:solidFill>
                <a:latin typeface="Times New Roman" pitchFamily="18" charset="0"/>
                <a:ea typeface="宋体" pitchFamily="2" charset="-122"/>
              </a:rPr>
              <a:t>分别指向两个链表的         	                                              第一个结点*</a:t>
            </a:r>
            <a:r>
              <a:rPr kumimoji="1" lang="en-US" altLang="zh-CN" sz="2400">
                <a:solidFill>
                  <a:srgbClr val="000000"/>
                </a:solidFill>
                <a:latin typeface="Times New Roman" pitchFamily="18" charset="0"/>
                <a:ea typeface="宋体" pitchFamily="2" charset="-122"/>
              </a:rPr>
              <a:t>/</a:t>
            </a:r>
          </a:p>
          <a:p>
            <a:pPr algn="just" eaLnBrk="0" hangingPunct="0"/>
            <a:r>
              <a:rPr kumimoji="1" lang="en-US" altLang="zh-CN" sz="2800">
                <a:solidFill>
                  <a:srgbClr val="000000"/>
                </a:solidFill>
                <a:latin typeface="Times New Roman" pitchFamily="18" charset="0"/>
                <a:ea typeface="宋体" pitchFamily="2" charset="-122"/>
              </a:rPr>
              <a:t>   r= Ch=Ah;	</a:t>
            </a:r>
            <a:r>
              <a:rPr kumimoji="1" lang="en-US" altLang="zh-CN" sz="2400">
                <a:solidFill>
                  <a:srgbClr val="000000"/>
                </a:solidFill>
                <a:latin typeface="Times New Roman" pitchFamily="18" charset="0"/>
                <a:ea typeface="宋体" pitchFamily="2" charset="-122"/>
              </a:rPr>
              <a:t>/*</a:t>
            </a:r>
            <a:r>
              <a:rPr kumimoji="1" lang="zh-CN" altLang="en-US" sz="2400">
                <a:solidFill>
                  <a:srgbClr val="000000"/>
                </a:solidFill>
                <a:latin typeface="Times New Roman" pitchFamily="18" charset="0"/>
                <a:ea typeface="宋体" pitchFamily="2" charset="-122"/>
              </a:rPr>
              <a:t>将链表</a:t>
            </a:r>
            <a:r>
              <a:rPr kumimoji="1" lang="en-US" altLang="zh-CN" sz="2400">
                <a:solidFill>
                  <a:srgbClr val="000000"/>
                </a:solidFill>
                <a:latin typeface="Times New Roman" pitchFamily="18" charset="0"/>
                <a:ea typeface="宋体" pitchFamily="2" charset="-122"/>
              </a:rPr>
              <a:t>Ah</a:t>
            </a:r>
            <a:r>
              <a:rPr kumimoji="1" lang="zh-CN" altLang="en-US" sz="2400">
                <a:solidFill>
                  <a:srgbClr val="000000"/>
                </a:solidFill>
                <a:latin typeface="Times New Roman" pitchFamily="18" charset="0"/>
                <a:ea typeface="宋体" pitchFamily="2" charset="-122"/>
              </a:rPr>
              <a:t>作为相加后的和链表*</a:t>
            </a:r>
            <a:r>
              <a:rPr kumimoji="1" lang="en-US" altLang="zh-CN" sz="2400">
                <a:solidFill>
                  <a:srgbClr val="000000"/>
                </a:solidFill>
                <a:latin typeface="Times New Roman" pitchFamily="18" charset="0"/>
                <a:ea typeface="宋体" pitchFamily="2" charset="-122"/>
              </a:rPr>
              <a:t>/</a:t>
            </a:r>
          </a:p>
          <a:p>
            <a:pPr algn="just" eaLnBrk="0" hangingPunct="0"/>
            <a:r>
              <a:rPr kumimoji="1" lang="en-US" altLang="zh-CN" sz="2800">
                <a:solidFill>
                  <a:srgbClr val="000000"/>
                </a:solidFill>
                <a:latin typeface="Times New Roman" pitchFamily="18" charset="0"/>
                <a:ea typeface="宋体" pitchFamily="2" charset="-122"/>
              </a:rPr>
              <a:t>   while(qa!=NULL&amp;&amp;qb!=NULL) 	</a:t>
            </a:r>
            <a:r>
              <a:rPr kumimoji="1" lang="en-US" altLang="zh-CN" sz="2400">
                <a:solidFill>
                  <a:srgbClr val="000000"/>
                </a:solidFill>
                <a:latin typeface="Times New Roman" pitchFamily="18" charset="0"/>
                <a:ea typeface="宋体" pitchFamily="2" charset="-122"/>
              </a:rPr>
              <a:t>/*</a:t>
            </a:r>
            <a:r>
              <a:rPr kumimoji="1" lang="zh-CN" altLang="en-US" sz="2400">
                <a:solidFill>
                  <a:srgbClr val="000000"/>
                </a:solidFill>
                <a:latin typeface="Times New Roman" pitchFamily="18" charset="0"/>
                <a:ea typeface="宋体" pitchFamily="2" charset="-122"/>
              </a:rPr>
              <a:t>两链表均非空*</a:t>
            </a:r>
            <a:r>
              <a:rPr kumimoji="1" lang="en-US" altLang="zh-CN" sz="2400">
                <a:solidFill>
                  <a:srgbClr val="000000"/>
                </a:solidFill>
                <a:latin typeface="Times New Roman" pitchFamily="18" charset="0"/>
                <a:ea typeface="宋体" pitchFamily="2" charset="-122"/>
              </a:rPr>
              <a:t>/</a:t>
            </a:r>
          </a:p>
          <a:p>
            <a:pPr algn="just" eaLnBrk="0" hangingPunct="0"/>
            <a:r>
              <a:rPr kumimoji="1" lang="en-US" altLang="zh-CN" sz="2800">
                <a:solidFill>
                  <a:srgbClr val="000000"/>
                </a:solidFill>
                <a:latin typeface="Times New Roman" pitchFamily="18" charset="0"/>
                <a:ea typeface="宋体" pitchFamily="2" charset="-122"/>
              </a:rPr>
              <a:t>    {  </a:t>
            </a:r>
            <a:r>
              <a:rPr kumimoji="1" lang="en-US" altLang="zh-CN" sz="2800">
                <a:solidFill>
                  <a:schemeClr val="hlink"/>
                </a:solidFill>
                <a:latin typeface="Times New Roman" pitchFamily="18" charset="0"/>
                <a:ea typeface="宋体" pitchFamily="2" charset="-122"/>
              </a:rPr>
              <a:t>if</a:t>
            </a:r>
            <a:r>
              <a:rPr kumimoji="1" lang="en-US" altLang="zh-CN" sz="2800">
                <a:solidFill>
                  <a:srgbClr val="000000"/>
                </a:solidFill>
                <a:latin typeface="Times New Roman" pitchFamily="18" charset="0"/>
                <a:ea typeface="宋体" pitchFamily="2" charset="-122"/>
              </a:rPr>
              <a:t> (</a:t>
            </a:r>
            <a:r>
              <a:rPr kumimoji="1" lang="en-US" altLang="zh-CN" sz="2800">
                <a:solidFill>
                  <a:schemeClr val="hlink"/>
                </a:solidFill>
                <a:latin typeface="Times New Roman" pitchFamily="18" charset="0"/>
                <a:ea typeface="宋体" pitchFamily="2" charset="-122"/>
              </a:rPr>
              <a:t>qa-&gt;exp==qb-&gt;exp</a:t>
            </a:r>
            <a:r>
              <a:rPr kumimoji="1" lang="en-US" altLang="zh-CN" sz="2800">
                <a:solidFill>
                  <a:srgbClr val="000000"/>
                </a:solidFill>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a:t>
            </a:r>
            <a:r>
              <a:rPr kumimoji="1" lang="zh-CN" altLang="en-US" sz="2400">
                <a:solidFill>
                  <a:srgbClr val="000000"/>
                </a:solidFill>
                <a:latin typeface="Times New Roman" pitchFamily="18" charset="0"/>
                <a:ea typeface="宋体" pitchFamily="2" charset="-122"/>
              </a:rPr>
              <a:t>两者指数值相等*</a:t>
            </a:r>
            <a:r>
              <a:rPr kumimoji="1" lang="en-US" altLang="zh-CN" sz="2400">
                <a:solidFill>
                  <a:srgbClr val="000000"/>
                </a:solidFill>
                <a:latin typeface="Times New Roman" pitchFamily="18" charset="0"/>
                <a:ea typeface="宋体" pitchFamily="2" charset="-122"/>
              </a:rPr>
              <a:t>/</a:t>
            </a:r>
          </a:p>
          <a:p>
            <a:pPr algn="just" eaLnBrk="0" hangingPunct="0"/>
            <a:r>
              <a:rPr kumimoji="1" lang="en-US" altLang="zh-CN" sz="2800">
                <a:solidFill>
                  <a:srgbClr val="000000"/>
                </a:solidFill>
                <a:latin typeface="Times New Roman" pitchFamily="18" charset="0"/>
                <a:ea typeface="宋体" pitchFamily="2" charset="-122"/>
              </a:rPr>
              <a:t>        { x=qa-&gt;coef+qb-&gt;coef;</a:t>
            </a:r>
          </a:p>
          <a:p>
            <a:pPr algn="just" eaLnBrk="0" hangingPunct="0"/>
            <a:r>
              <a:rPr kumimoji="1" lang="en-US" altLang="zh-CN" sz="2800">
                <a:solidFill>
                  <a:srgbClr val="000000"/>
                </a:solidFill>
                <a:latin typeface="Times New Roman" pitchFamily="18" charset="0"/>
                <a:ea typeface="宋体" pitchFamily="2" charset="-122"/>
              </a:rPr>
              <a:t>           </a:t>
            </a:r>
            <a:r>
              <a:rPr kumimoji="1" lang="en-US" altLang="zh-CN" sz="2800">
                <a:solidFill>
                  <a:schemeClr val="hlink"/>
                </a:solidFill>
                <a:latin typeface="Times New Roman" pitchFamily="18" charset="0"/>
                <a:ea typeface="宋体" pitchFamily="2" charset="-122"/>
              </a:rPr>
              <a:t>if</a:t>
            </a:r>
            <a:r>
              <a:rPr kumimoji="1" lang="en-US" altLang="zh-CN" sz="2800">
                <a:solidFill>
                  <a:srgbClr val="000000"/>
                </a:solidFill>
                <a:latin typeface="Times New Roman" pitchFamily="18" charset="0"/>
                <a:ea typeface="宋体" pitchFamily="2" charset="-122"/>
              </a:rPr>
              <a:t>( </a:t>
            </a:r>
            <a:r>
              <a:rPr kumimoji="1" lang="en-US" altLang="zh-CN" sz="2800">
                <a:solidFill>
                  <a:schemeClr val="hlink"/>
                </a:solidFill>
                <a:latin typeface="Times New Roman" pitchFamily="18" charset="0"/>
                <a:ea typeface="宋体" pitchFamily="2" charset="-122"/>
              </a:rPr>
              <a:t>x!=0</a:t>
            </a:r>
            <a:r>
              <a:rPr kumimoji="1" lang="en-US" altLang="zh-CN" sz="2800">
                <a:solidFill>
                  <a:srgbClr val="000000"/>
                </a:solidFill>
                <a:latin typeface="Times New Roman" pitchFamily="18" charset="0"/>
                <a:ea typeface="宋体" pitchFamily="2" charset="-122"/>
              </a:rPr>
              <a:t> )</a:t>
            </a:r>
          </a:p>
          <a:p>
            <a:pPr algn="just" eaLnBrk="0" hangingPunct="0"/>
            <a:r>
              <a:rPr kumimoji="1" lang="en-US" altLang="zh-CN" sz="2800">
                <a:solidFill>
                  <a:srgbClr val="000000"/>
                </a:solidFill>
                <a:latin typeface="Times New Roman" pitchFamily="18" charset="0"/>
                <a:ea typeface="宋体" pitchFamily="2" charset="-122"/>
              </a:rPr>
              <a:t>            {  qa-&gt;coef=x; r-&gt;next=qa; r=qa;</a:t>
            </a:r>
          </a:p>
          <a:p>
            <a:pPr algn="just" eaLnBrk="0" hangingPunct="0"/>
            <a:r>
              <a:rPr kumimoji="1" lang="en-US" altLang="zh-CN" sz="2800">
                <a:solidFill>
                  <a:srgbClr val="000000"/>
                </a:solidFill>
                <a:latin typeface="Times New Roman" pitchFamily="18" charset="0"/>
                <a:ea typeface="宋体" pitchFamily="2" charset="-122"/>
              </a:rPr>
              <a:t>	     s=qb; qb=qb-&gt;next; qa=qa-&gt;next; free(s); </a:t>
            </a:r>
          </a:p>
          <a:p>
            <a:pPr eaLnBrk="0" hangingPunct="0"/>
            <a:r>
              <a:rPr kumimoji="1" lang="en-US" altLang="zh-CN">
                <a:solidFill>
                  <a:srgbClr val="000000"/>
                </a:solidFill>
              </a:rPr>
              <a:t>                  </a:t>
            </a:r>
            <a:r>
              <a:rPr kumimoji="1" lang="en-US" altLang="zh-CN" sz="2800">
                <a:solidFill>
                  <a:srgbClr val="000000"/>
                </a:solidFill>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a:t>
            </a:r>
            <a:r>
              <a:rPr kumimoji="1" lang="zh-CN" altLang="en-US" sz="2400">
                <a:solidFill>
                  <a:srgbClr val="000000"/>
                </a:solidFill>
                <a:latin typeface="Times New Roman" pitchFamily="18" charset="0"/>
                <a:ea typeface="宋体" pitchFamily="2" charset="-122"/>
              </a:rPr>
              <a:t>相加后系数不为零时*</a:t>
            </a:r>
            <a:r>
              <a:rPr kumimoji="1" lang="en-US" altLang="zh-CN" sz="2400">
                <a:solidFill>
                  <a:srgbClr val="000000"/>
                </a:solidFill>
                <a:latin typeface="Times New Roman" pitchFamily="18" charset="0"/>
                <a:ea typeface="宋体" pitchFamily="2" charset="-122"/>
              </a:rPr>
              <a:t>/</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ChangeArrowheads="1"/>
          </p:cNvSpPr>
          <p:nvPr/>
        </p:nvSpPr>
        <p:spPr bwMode="auto">
          <a:xfrm>
            <a:off x="219075" y="1425575"/>
            <a:ext cx="8924925" cy="515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800">
                <a:solidFill>
                  <a:srgbClr val="000000"/>
                </a:solidFill>
                <a:latin typeface="Times New Roman" pitchFamily="18" charset="0"/>
                <a:ea typeface="宋体" pitchFamily="2" charset="-122"/>
              </a:rPr>
              <a:t>     </a:t>
            </a:r>
            <a:r>
              <a:rPr kumimoji="1" lang="en-US" altLang="zh-CN" sz="2800">
                <a:solidFill>
                  <a:schemeClr val="hlink"/>
                </a:solidFill>
                <a:latin typeface="Times New Roman" pitchFamily="18" charset="0"/>
                <a:ea typeface="宋体" pitchFamily="2" charset="-122"/>
              </a:rPr>
              <a:t> else</a:t>
            </a:r>
            <a:r>
              <a:rPr kumimoji="1" lang="en-US" altLang="zh-CN" sz="2800">
                <a:solidFill>
                  <a:srgbClr val="000000"/>
                </a:solidFill>
                <a:latin typeface="Times New Roman" pitchFamily="18" charset="0"/>
                <a:ea typeface="宋体" pitchFamily="2" charset="-122"/>
              </a:rPr>
              <a:t> </a:t>
            </a:r>
          </a:p>
          <a:p>
            <a:pPr eaLnBrk="0" hangingPunct="0"/>
            <a:r>
              <a:rPr kumimoji="1" lang="en-US" altLang="zh-CN" sz="2800">
                <a:solidFill>
                  <a:srgbClr val="000000"/>
                </a:solidFill>
                <a:latin typeface="Times New Roman" pitchFamily="18" charset="0"/>
                <a:ea typeface="宋体" pitchFamily="2" charset="-122"/>
              </a:rPr>
              <a:t>        {r-&gt;next=qa-&gt;next; s=qa; qa=qa-&gt;next; free(s); 	</a:t>
            </a:r>
          </a:p>
          <a:p>
            <a:pPr eaLnBrk="0" hangingPunct="0"/>
            <a:r>
              <a:rPr kumimoji="1" lang="en-US" altLang="zh-CN" sz="2800">
                <a:solidFill>
                  <a:srgbClr val="000000"/>
                </a:solidFill>
                <a:latin typeface="Times New Roman" pitchFamily="18" charset="0"/>
                <a:ea typeface="宋体" pitchFamily="2" charset="-122"/>
              </a:rPr>
              <a:t>	s=qb; qb=qb-&gt;next; free(s);} </a:t>
            </a:r>
            <a:r>
              <a:rPr kumimoji="1" lang="en-US" altLang="zh-CN" sz="2400">
                <a:solidFill>
                  <a:srgbClr val="000000"/>
                </a:solidFill>
                <a:latin typeface="Times New Roman" pitchFamily="18" charset="0"/>
                <a:ea typeface="宋体" pitchFamily="2" charset="-122"/>
              </a:rPr>
              <a:t>/*</a:t>
            </a:r>
            <a:r>
              <a:rPr kumimoji="1" lang="zh-CN" altLang="en-US" sz="2400">
                <a:solidFill>
                  <a:srgbClr val="000000"/>
                </a:solidFill>
                <a:latin typeface="Times New Roman" pitchFamily="18" charset="0"/>
                <a:ea typeface="宋体" pitchFamily="2" charset="-122"/>
              </a:rPr>
              <a:t>相加后系数为零时*</a:t>
            </a:r>
            <a:r>
              <a:rPr kumimoji="1" lang="en-US" altLang="zh-CN" sz="2400">
                <a:solidFill>
                  <a:srgbClr val="000000"/>
                </a:solidFill>
                <a:latin typeface="Times New Roman" pitchFamily="18" charset="0"/>
                <a:ea typeface="宋体" pitchFamily="2" charset="-122"/>
              </a:rPr>
              <a:t>/</a:t>
            </a:r>
            <a:r>
              <a:rPr kumimoji="1" lang="en-US" altLang="zh-CN" sz="2800">
                <a:solidFill>
                  <a:srgbClr val="000000"/>
                </a:solidFill>
                <a:latin typeface="Times New Roman" pitchFamily="18" charset="0"/>
                <a:ea typeface="宋体" pitchFamily="2" charset="-122"/>
              </a:rPr>
              <a:t>    }</a:t>
            </a:r>
          </a:p>
          <a:p>
            <a:pPr eaLnBrk="0" hangingPunct="0"/>
            <a:r>
              <a:rPr kumimoji="1" lang="en-US" altLang="zh-CN" sz="2800">
                <a:solidFill>
                  <a:srgbClr val="000000"/>
                </a:solidFill>
                <a:latin typeface="Times New Roman" pitchFamily="18" charset="0"/>
                <a:ea typeface="宋体" pitchFamily="2" charset="-122"/>
              </a:rPr>
              <a:t>    </a:t>
            </a:r>
            <a:r>
              <a:rPr kumimoji="1" lang="en-US" altLang="zh-CN" sz="2800">
                <a:solidFill>
                  <a:schemeClr val="hlink"/>
                </a:solidFill>
                <a:latin typeface="Times New Roman" pitchFamily="18" charset="0"/>
                <a:ea typeface="宋体" pitchFamily="2" charset="-122"/>
              </a:rPr>
              <a:t>else if</a:t>
            </a:r>
            <a:r>
              <a:rPr kumimoji="1" lang="en-US" altLang="zh-CN" sz="2800">
                <a:solidFill>
                  <a:srgbClr val="000000"/>
                </a:solidFill>
                <a:latin typeface="Times New Roman" pitchFamily="18" charset="0"/>
                <a:ea typeface="宋体" pitchFamily="2" charset="-122"/>
              </a:rPr>
              <a:t>( </a:t>
            </a:r>
            <a:r>
              <a:rPr kumimoji="1" lang="en-US" altLang="zh-CN" sz="2800">
                <a:solidFill>
                  <a:schemeClr val="hlink"/>
                </a:solidFill>
                <a:latin typeface="Times New Roman" pitchFamily="18" charset="0"/>
                <a:ea typeface="宋体" pitchFamily="2" charset="-122"/>
              </a:rPr>
              <a:t>qa-&gt;exp&lt;qb-&gt;exp</a:t>
            </a:r>
            <a:r>
              <a:rPr kumimoji="1" lang="en-US" altLang="zh-CN" sz="2800">
                <a:solidFill>
                  <a:srgbClr val="000000"/>
                </a:solidFill>
                <a:latin typeface="Times New Roman" pitchFamily="18" charset="0"/>
                <a:ea typeface="宋体" pitchFamily="2" charset="-122"/>
              </a:rPr>
              <a:t> )</a:t>
            </a:r>
          </a:p>
          <a:p>
            <a:pPr eaLnBrk="0" hangingPunct="0"/>
            <a:r>
              <a:rPr kumimoji="1" lang="en-US" altLang="zh-CN" sz="2800">
                <a:solidFill>
                  <a:srgbClr val="000000"/>
                </a:solidFill>
                <a:latin typeface="Times New Roman" pitchFamily="18" charset="0"/>
                <a:ea typeface="宋体" pitchFamily="2" charset="-122"/>
              </a:rPr>
              <a:t>         {r=qa; qa=qa-&gt;next;}</a:t>
            </a:r>
            <a:r>
              <a:rPr kumimoji="1" lang="en-US" altLang="zh-CN" sz="2400">
                <a:solidFill>
                  <a:srgbClr val="000000"/>
                </a:solidFill>
                <a:latin typeface="Times New Roman" pitchFamily="18" charset="0"/>
                <a:ea typeface="宋体" pitchFamily="2" charset="-122"/>
              </a:rPr>
              <a:t>/*</a:t>
            </a:r>
            <a:r>
              <a:rPr kumimoji="1" lang="zh-CN" altLang="en-US" sz="2400">
                <a:solidFill>
                  <a:srgbClr val="000000"/>
                </a:solidFill>
                <a:latin typeface="Times New Roman" pitchFamily="18" charset="0"/>
                <a:ea typeface="宋体" pitchFamily="2" charset="-122"/>
              </a:rPr>
              <a:t>多项式</a:t>
            </a:r>
            <a:r>
              <a:rPr kumimoji="1" lang="en-US" altLang="zh-CN" sz="2400">
                <a:solidFill>
                  <a:srgbClr val="000000"/>
                </a:solidFill>
                <a:latin typeface="Times New Roman" pitchFamily="18" charset="0"/>
                <a:ea typeface="宋体" pitchFamily="2" charset="-122"/>
              </a:rPr>
              <a:t>Ah</a:t>
            </a:r>
            <a:r>
              <a:rPr kumimoji="1" lang="zh-CN" altLang="en-US" sz="2400">
                <a:solidFill>
                  <a:srgbClr val="000000"/>
                </a:solidFill>
                <a:latin typeface="Times New Roman" pitchFamily="18" charset="0"/>
                <a:ea typeface="宋体" pitchFamily="2" charset="-122"/>
              </a:rPr>
              <a:t>的指数值小*</a:t>
            </a:r>
            <a:r>
              <a:rPr kumimoji="1" lang="en-US" altLang="zh-CN" sz="2400">
                <a:solidFill>
                  <a:srgbClr val="000000"/>
                </a:solidFill>
                <a:latin typeface="Times New Roman" pitchFamily="18" charset="0"/>
                <a:ea typeface="宋体" pitchFamily="2" charset="-122"/>
              </a:rPr>
              <a:t>/ </a:t>
            </a:r>
          </a:p>
          <a:p>
            <a:pPr eaLnBrk="0" hangingPunct="0"/>
            <a:r>
              <a:rPr kumimoji="1" lang="en-US" altLang="zh-CN" sz="2800">
                <a:solidFill>
                  <a:srgbClr val="000000"/>
                </a:solidFill>
                <a:latin typeface="Times New Roman" pitchFamily="18" charset="0"/>
                <a:ea typeface="宋体" pitchFamily="2" charset="-122"/>
              </a:rPr>
              <a:t>   </a:t>
            </a:r>
            <a:r>
              <a:rPr kumimoji="1" lang="en-US" altLang="zh-CN" sz="2800">
                <a:solidFill>
                  <a:schemeClr val="hlink"/>
                </a:solidFill>
                <a:latin typeface="Times New Roman" pitchFamily="18" charset="0"/>
                <a:ea typeface="宋体" pitchFamily="2" charset="-122"/>
              </a:rPr>
              <a:t> else</a:t>
            </a:r>
            <a:r>
              <a:rPr kumimoji="1" lang="en-US" altLang="zh-CN" sz="2800">
                <a:solidFill>
                  <a:srgbClr val="000000"/>
                </a:solidFill>
                <a:latin typeface="Times New Roman" pitchFamily="18" charset="0"/>
                <a:ea typeface="宋体" pitchFamily="2" charset="-122"/>
              </a:rPr>
              <a:t> {r-&gt;next=qb; r=qb; </a:t>
            </a:r>
          </a:p>
          <a:p>
            <a:pPr eaLnBrk="0" hangingPunct="0"/>
            <a:r>
              <a:rPr kumimoji="1" lang="en-US" altLang="zh-CN" sz="2800">
                <a:solidFill>
                  <a:srgbClr val="000000"/>
                </a:solidFill>
                <a:latin typeface="Times New Roman" pitchFamily="18" charset="0"/>
                <a:ea typeface="宋体" pitchFamily="2" charset="-122"/>
              </a:rPr>
              <a:t>	    qb=qb-&gt;next; r-&gt;next=qa} </a:t>
            </a:r>
            <a:r>
              <a:rPr kumimoji="1" lang="en-US" altLang="zh-CN" sz="2400">
                <a:solidFill>
                  <a:srgbClr val="000000"/>
                </a:solidFill>
                <a:latin typeface="Times New Roman" pitchFamily="18" charset="0"/>
                <a:ea typeface="宋体" pitchFamily="2" charset="-122"/>
              </a:rPr>
              <a:t>/*</a:t>
            </a:r>
            <a:r>
              <a:rPr kumimoji="1" lang="zh-CN" altLang="en-US" sz="2400">
                <a:solidFill>
                  <a:srgbClr val="000000"/>
                </a:solidFill>
                <a:latin typeface="Times New Roman" pitchFamily="18" charset="0"/>
                <a:ea typeface="宋体" pitchFamily="2" charset="-122"/>
              </a:rPr>
              <a:t>多项式</a:t>
            </a:r>
            <a:r>
              <a:rPr kumimoji="1" lang="en-US" altLang="zh-CN" sz="2400">
                <a:solidFill>
                  <a:srgbClr val="000000"/>
                </a:solidFill>
                <a:latin typeface="Times New Roman" pitchFamily="18" charset="0"/>
                <a:ea typeface="宋体" pitchFamily="2" charset="-122"/>
              </a:rPr>
              <a:t>Bh</a:t>
            </a:r>
            <a:r>
              <a:rPr kumimoji="1" lang="zh-CN" altLang="en-US" sz="2400">
                <a:solidFill>
                  <a:srgbClr val="000000"/>
                </a:solidFill>
                <a:latin typeface="Times New Roman" pitchFamily="18" charset="0"/>
                <a:ea typeface="宋体" pitchFamily="2" charset="-122"/>
              </a:rPr>
              <a:t>的指数值小*</a:t>
            </a:r>
            <a:r>
              <a:rPr kumimoji="1" lang="en-US" altLang="zh-CN" sz="2400">
                <a:solidFill>
                  <a:srgbClr val="000000"/>
                </a:solidFill>
                <a:latin typeface="Times New Roman" pitchFamily="18" charset="0"/>
                <a:ea typeface="宋体" pitchFamily="2" charset="-122"/>
              </a:rPr>
              <a:t>/</a:t>
            </a:r>
          </a:p>
          <a:p>
            <a:pPr eaLnBrk="0" hangingPunct="0"/>
            <a:r>
              <a:rPr kumimoji="1" lang="en-US" altLang="zh-CN" sz="2800">
                <a:solidFill>
                  <a:srgbClr val="000000"/>
                </a:solidFill>
                <a:latin typeface="Times New Roman" pitchFamily="18" charset="0"/>
                <a:ea typeface="宋体" pitchFamily="2" charset="-122"/>
              </a:rPr>
              <a:t>  }</a:t>
            </a:r>
          </a:p>
          <a:p>
            <a:pPr eaLnBrk="0" hangingPunct="0"/>
            <a:r>
              <a:rPr kumimoji="1" lang="en-US" altLang="zh-CN" sz="2800">
                <a:solidFill>
                  <a:srgbClr val="000000"/>
                </a:solidFill>
                <a:latin typeface="Times New Roman" pitchFamily="18" charset="0"/>
                <a:ea typeface="宋体" pitchFamily="2" charset="-122"/>
              </a:rPr>
              <a:t>  if (qa==NULL)  r-&gt;next=qb; </a:t>
            </a:r>
          </a:p>
          <a:p>
            <a:pPr eaLnBrk="0" hangingPunct="0"/>
            <a:r>
              <a:rPr kumimoji="1" lang="en-US" altLang="zh-CN" sz="2400">
                <a:solidFill>
                  <a:srgbClr val="000000"/>
                </a:solidFill>
                <a:latin typeface="Times New Roman" pitchFamily="18" charset="0"/>
                <a:ea typeface="宋体" pitchFamily="2" charset="-122"/>
              </a:rPr>
              <a:t> /*</a:t>
            </a:r>
            <a:r>
              <a:rPr kumimoji="1" lang="zh-CN" altLang="en-US" sz="2400">
                <a:solidFill>
                  <a:srgbClr val="000000"/>
                </a:solidFill>
                <a:latin typeface="Times New Roman" pitchFamily="18" charset="0"/>
                <a:ea typeface="宋体" pitchFamily="2" charset="-122"/>
              </a:rPr>
              <a:t>链接多项式中的剩余结点*</a:t>
            </a:r>
            <a:r>
              <a:rPr kumimoji="1" lang="en-US" altLang="zh-CN" sz="2400">
                <a:solidFill>
                  <a:srgbClr val="000000"/>
                </a:solidFill>
                <a:latin typeface="Times New Roman" pitchFamily="18" charset="0"/>
                <a:ea typeface="宋体" pitchFamily="2" charset="-122"/>
              </a:rPr>
              <a:t>/</a:t>
            </a:r>
          </a:p>
          <a:p>
            <a:pPr eaLnBrk="0" hangingPunct="0"/>
            <a:r>
              <a:rPr kumimoji="1" lang="en-US" altLang="zh-CN" sz="2800">
                <a:solidFill>
                  <a:srgbClr val="000000"/>
                </a:solidFill>
                <a:latin typeface="Times New Roman" pitchFamily="18" charset="0"/>
                <a:ea typeface="宋体" pitchFamily="2" charset="-122"/>
              </a:rPr>
              <a:t>  return (Ch);</a:t>
            </a:r>
          </a:p>
          <a:p>
            <a:pPr eaLnBrk="0" hangingPunct="0"/>
            <a:r>
              <a:rPr kumimoji="1" lang="en-US" altLang="zh-CN" sz="2800">
                <a:solidFill>
                  <a:srgbClr val="000000"/>
                </a:solidFill>
                <a:latin typeface="Times New Roman" pitchFamily="18" charset="0"/>
                <a:ea typeface="宋体" pitchFamily="2" charset="-122"/>
              </a:rPr>
              <a:t>}</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2" descr="动画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2063750"/>
            <a:ext cx="6234112" cy="3646488"/>
          </a:xfrm>
          <a:prstGeom prst="rect">
            <a:avLst/>
          </a:prstGeom>
          <a:noFill/>
          <a:extLst>
            <a:ext uri="{909E8E84-426E-40DD-AFC4-6F175D3DCCD1}">
              <a14:hiddenFill xmlns:a14="http://schemas.microsoft.com/office/drawing/2010/main">
                <a:solidFill>
                  <a:srgbClr val="FFFFFF"/>
                </a:solidFill>
              </a14:hiddenFill>
            </a:ext>
          </a:extLst>
        </p:spPr>
      </p:pic>
      <p:sp>
        <p:nvSpPr>
          <p:cNvPr id="218115" name="Text Box 3"/>
          <p:cNvSpPr txBox="1">
            <a:spLocks noChangeArrowheads="1"/>
          </p:cNvSpPr>
          <p:nvPr/>
        </p:nvSpPr>
        <p:spPr bwMode="auto">
          <a:xfrm>
            <a:off x="3663950" y="220663"/>
            <a:ext cx="1568450" cy="6413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600">
                <a:solidFill>
                  <a:schemeClr val="bg1"/>
                </a:solidFill>
                <a:latin typeface="Times New Roman" pitchFamily="18" charset="0"/>
                <a:ea typeface="黑体" pitchFamily="2" charset="-122"/>
              </a:rPr>
              <a:t>作  业</a:t>
            </a:r>
          </a:p>
        </p:txBody>
      </p:sp>
      <p:sp>
        <p:nvSpPr>
          <p:cNvPr id="218116" name="Text Box 4"/>
          <p:cNvSpPr txBox="1">
            <a:spLocks noChangeArrowheads="1"/>
          </p:cNvSpPr>
          <p:nvPr/>
        </p:nvSpPr>
        <p:spPr bwMode="auto">
          <a:xfrm>
            <a:off x="2028825" y="1355725"/>
            <a:ext cx="4800600" cy="5191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a:latin typeface="Comic Sans MS" pitchFamily="66" charset="0"/>
                <a:ea typeface="宋体" pitchFamily="2" charset="-122"/>
                <a:hlinkClick r:id="rId3" action="ppaction://hlinkfile"/>
              </a:rPr>
              <a:t>习题集二</a:t>
            </a:r>
            <a:endParaRPr lang="zh-CN" altLang="en-US" sz="2800">
              <a:latin typeface="Comic Sans MS" pitchFamily="66" charset="0"/>
              <a:ea typeface="宋体" pitchFamily="2"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2519363" y="1619250"/>
            <a:ext cx="4813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333399"/>
                </a:solidFill>
                <a:latin typeface="Times New Roman" pitchFamily="18" charset="0"/>
              </a:rPr>
              <a:t>LocateElem( L, e, compare( ) )</a:t>
            </a:r>
          </a:p>
        </p:txBody>
      </p:sp>
      <p:sp>
        <p:nvSpPr>
          <p:cNvPr id="115715" name="Text Box 3"/>
          <p:cNvSpPr txBox="1">
            <a:spLocks noChangeArrowheads="1"/>
          </p:cNvSpPr>
          <p:nvPr/>
        </p:nvSpPr>
        <p:spPr bwMode="auto">
          <a:xfrm>
            <a:off x="522288" y="2284413"/>
            <a:ext cx="197008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FF0000"/>
                </a:solidFill>
                <a:latin typeface="Times New Roman" pitchFamily="18" charset="0"/>
              </a:rPr>
              <a:t>初始条件：</a:t>
            </a:r>
          </a:p>
          <a:p>
            <a:endParaRPr kumimoji="1" lang="zh-CN" altLang="en-US" sz="2800" b="1">
              <a:solidFill>
                <a:srgbClr val="FF0000"/>
              </a:solidFill>
              <a:latin typeface="Times New Roman" pitchFamily="18" charset="0"/>
            </a:endParaRPr>
          </a:p>
          <a:p>
            <a:endParaRPr kumimoji="1" lang="zh-CN" altLang="en-US" sz="2800" b="1">
              <a:solidFill>
                <a:srgbClr val="FF0000"/>
              </a:solidFill>
              <a:latin typeface="Times New Roman" pitchFamily="18" charset="0"/>
            </a:endParaRPr>
          </a:p>
          <a:p>
            <a:r>
              <a:rPr kumimoji="1" lang="zh-CN" altLang="en-US" sz="2800" b="1">
                <a:solidFill>
                  <a:srgbClr val="FF0000"/>
                </a:solidFill>
                <a:latin typeface="Times New Roman" pitchFamily="18" charset="0"/>
              </a:rPr>
              <a:t>操作结果：</a:t>
            </a:r>
          </a:p>
        </p:txBody>
      </p:sp>
      <p:sp>
        <p:nvSpPr>
          <p:cNvPr id="115716" name="Text Box 4"/>
          <p:cNvSpPr txBox="1">
            <a:spLocks noChangeArrowheads="1"/>
          </p:cNvSpPr>
          <p:nvPr/>
        </p:nvSpPr>
        <p:spPr bwMode="auto">
          <a:xfrm>
            <a:off x="2605088" y="2105025"/>
            <a:ext cx="50927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800">
                <a:latin typeface="Times New Roman" pitchFamily="18" charset="0"/>
              </a:rPr>
              <a:t>线性表 </a:t>
            </a:r>
            <a:r>
              <a:rPr kumimoji="1" lang="en-US" altLang="zh-CN" sz="2800">
                <a:latin typeface="Times New Roman" pitchFamily="18" charset="0"/>
              </a:rPr>
              <a:t>L </a:t>
            </a:r>
            <a:r>
              <a:rPr kumimoji="1" lang="zh-CN" altLang="en-US" sz="2800">
                <a:latin typeface="Times New Roman" pitchFamily="18" charset="0"/>
              </a:rPr>
              <a:t>已存在，</a:t>
            </a:r>
            <a:r>
              <a:rPr kumimoji="1" lang="en-US" altLang="zh-CN" sz="2800">
                <a:latin typeface="Times New Roman" pitchFamily="18" charset="0"/>
              </a:rPr>
              <a:t>e </a:t>
            </a:r>
            <a:r>
              <a:rPr kumimoji="1" lang="zh-CN" altLang="en-US" sz="2800">
                <a:latin typeface="Times New Roman" pitchFamily="18" charset="0"/>
              </a:rPr>
              <a:t>为给定值，</a:t>
            </a:r>
          </a:p>
          <a:p>
            <a:pPr>
              <a:lnSpc>
                <a:spcPct val="120000"/>
              </a:lnSpc>
            </a:pPr>
            <a:r>
              <a:rPr kumimoji="1" lang="en-US" altLang="zh-CN" sz="2800">
                <a:latin typeface="Times New Roman" pitchFamily="18" charset="0"/>
              </a:rPr>
              <a:t>compare( ) </a:t>
            </a:r>
            <a:r>
              <a:rPr kumimoji="1" lang="zh-CN" altLang="en-US" sz="2800">
                <a:latin typeface="Times New Roman" pitchFamily="18" charset="0"/>
              </a:rPr>
              <a:t>是元素判定函数。</a:t>
            </a:r>
          </a:p>
        </p:txBody>
      </p:sp>
      <p:sp>
        <p:nvSpPr>
          <p:cNvPr id="115717" name="Text Box 5"/>
          <p:cNvSpPr txBox="1">
            <a:spLocks noChangeArrowheads="1"/>
          </p:cNvSpPr>
          <p:nvPr/>
        </p:nvSpPr>
        <p:spPr bwMode="auto">
          <a:xfrm>
            <a:off x="2549525" y="3194050"/>
            <a:ext cx="6203950" cy="177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a:latin typeface="Times New Roman" pitchFamily="18" charset="0"/>
              </a:rPr>
              <a:t>返回</a:t>
            </a:r>
            <a:r>
              <a:rPr kumimoji="1" lang="zh-CN" altLang="en-US" sz="3600">
                <a:latin typeface="楷体_GB2312" pitchFamily="49" charset="-122"/>
              </a:rPr>
              <a:t> </a:t>
            </a:r>
            <a:r>
              <a:rPr kumimoji="1" lang="en-US" altLang="zh-CN" sz="2800">
                <a:solidFill>
                  <a:schemeClr val="hlink"/>
                </a:solidFill>
                <a:latin typeface="Times New Roman" pitchFamily="18" charset="0"/>
              </a:rPr>
              <a:t>L </a:t>
            </a:r>
            <a:r>
              <a:rPr kumimoji="1" lang="zh-CN" altLang="en-US" sz="2800">
                <a:solidFill>
                  <a:schemeClr val="hlink"/>
                </a:solidFill>
                <a:latin typeface="Times New Roman" pitchFamily="18" charset="0"/>
              </a:rPr>
              <a:t>中第 </a:t>
            </a:r>
            <a:r>
              <a:rPr kumimoji="1" lang="en-US" altLang="zh-CN" sz="2800">
                <a:solidFill>
                  <a:schemeClr val="hlink"/>
                </a:solidFill>
                <a:latin typeface="Times New Roman" pitchFamily="18" charset="0"/>
              </a:rPr>
              <a:t>1 </a:t>
            </a:r>
            <a:r>
              <a:rPr kumimoji="1" lang="zh-CN" altLang="en-US" sz="2800">
                <a:solidFill>
                  <a:schemeClr val="hlink"/>
                </a:solidFill>
                <a:latin typeface="Times New Roman" pitchFamily="18" charset="0"/>
              </a:rPr>
              <a:t>个与 </a:t>
            </a:r>
            <a:r>
              <a:rPr kumimoji="1" lang="en-US" altLang="zh-CN" sz="2800">
                <a:solidFill>
                  <a:schemeClr val="hlink"/>
                </a:solidFill>
                <a:latin typeface="Times New Roman" pitchFamily="18" charset="0"/>
              </a:rPr>
              <a:t>e </a:t>
            </a:r>
            <a:r>
              <a:rPr kumimoji="1" lang="zh-CN" altLang="en-US" sz="2800">
                <a:solidFill>
                  <a:schemeClr val="hlink"/>
                </a:solidFill>
                <a:latin typeface="Times New Roman" pitchFamily="18" charset="0"/>
              </a:rPr>
              <a:t>满足关系</a:t>
            </a:r>
            <a:r>
              <a:rPr kumimoji="1" lang="zh-CN" altLang="en-US" sz="3600">
                <a:solidFill>
                  <a:srgbClr val="660066"/>
                </a:solidFill>
                <a:latin typeface="楷体_GB2312" pitchFamily="49" charset="-122"/>
              </a:rPr>
              <a:t>                 </a:t>
            </a:r>
            <a:r>
              <a:rPr kumimoji="1" lang="en-US" altLang="zh-CN" sz="2800">
                <a:latin typeface="Times New Roman" pitchFamily="18" charset="0"/>
              </a:rPr>
              <a:t>compare( ) </a:t>
            </a:r>
            <a:r>
              <a:rPr kumimoji="1" lang="zh-CN" altLang="en-US" sz="2800">
                <a:latin typeface="Times New Roman" pitchFamily="18" charset="0"/>
              </a:rPr>
              <a:t>的元素的</a:t>
            </a:r>
            <a:r>
              <a:rPr kumimoji="1" lang="zh-CN" altLang="en-US" sz="2800">
                <a:solidFill>
                  <a:schemeClr val="hlink"/>
                </a:solidFill>
                <a:latin typeface="Times New Roman" pitchFamily="18" charset="0"/>
              </a:rPr>
              <a:t>位序</a:t>
            </a:r>
            <a:r>
              <a:rPr kumimoji="1" lang="zh-CN" altLang="en-US" sz="2800">
                <a:latin typeface="Times New Roman" pitchFamily="18" charset="0"/>
              </a:rPr>
              <a:t>。</a:t>
            </a:r>
          </a:p>
          <a:p>
            <a:pPr>
              <a:lnSpc>
                <a:spcPct val="120000"/>
              </a:lnSpc>
            </a:pPr>
            <a:r>
              <a:rPr kumimoji="1" lang="zh-CN" altLang="en-US" sz="2800">
                <a:latin typeface="Times New Roman" pitchFamily="18" charset="0"/>
              </a:rPr>
              <a:t>若这样的元素不存在，则返回值为 </a:t>
            </a:r>
            <a:r>
              <a:rPr kumimoji="1" lang="en-US" altLang="zh-CN" sz="2800">
                <a:latin typeface="Times New Roman" pitchFamily="18" charset="0"/>
              </a:rPr>
              <a:t>0</a:t>
            </a:r>
            <a:r>
              <a:rPr kumimoji="1" lang="zh-CN" altLang="en-US" sz="2800">
                <a:latin typeface="Times New Roman" pitchFamily="18" charset="0"/>
              </a:rPr>
              <a:t>。</a:t>
            </a:r>
          </a:p>
        </p:txBody>
      </p:sp>
      <p:sp>
        <p:nvSpPr>
          <p:cNvPr id="115718" name="Text Box 6"/>
          <p:cNvSpPr txBox="1">
            <a:spLocks noChangeArrowheads="1"/>
          </p:cNvSpPr>
          <p:nvPr/>
        </p:nvSpPr>
        <p:spPr bwMode="auto">
          <a:xfrm>
            <a:off x="469900" y="1589088"/>
            <a:ext cx="1816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00"/>
                </a:solidFill>
                <a:latin typeface="Times New Roman" pitchFamily="18" charset="0"/>
                <a:ea typeface="隶书" pitchFamily="49" charset="-122"/>
              </a:rPr>
              <a:t>定位函数</a:t>
            </a:r>
            <a:endParaRPr kumimoji="1" lang="zh-CN" altLang="en-US" sz="2400">
              <a:latin typeface="Times New Roman" pitchFamily="18" charset="0"/>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7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115715"/>
                                        </p:tgtEl>
                                        <p:attrNameLst>
                                          <p:attrName>style.visibility</p:attrName>
                                        </p:attrNameLst>
                                      </p:cBhvr>
                                      <p:to>
                                        <p:strVal val="visible"/>
                                      </p:to>
                                    </p:set>
                                    <p:animEffect transition="in" filter="barn(outHorizontal)">
                                      <p:cBhvr>
                                        <p:cTn id="15" dur="500"/>
                                        <p:tgtEl>
                                          <p:spTgt spid="1157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5716"/>
                                        </p:tgtEl>
                                        <p:attrNameLst>
                                          <p:attrName>style.visibility</p:attrName>
                                        </p:attrNameLst>
                                      </p:cBhvr>
                                      <p:to>
                                        <p:strVal val="visible"/>
                                      </p:to>
                                    </p:set>
                                    <p:animEffect transition="in" filter="wipe(left)">
                                      <p:cBhvr>
                                        <p:cTn id="20" dur="500"/>
                                        <p:tgtEl>
                                          <p:spTgt spid="1157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5717"/>
                                        </p:tgtEl>
                                        <p:attrNameLst>
                                          <p:attrName>style.visibility</p:attrName>
                                        </p:attrNameLst>
                                      </p:cBhvr>
                                      <p:to>
                                        <p:strVal val="visible"/>
                                      </p:to>
                                    </p:set>
                                    <p:animEffect transition="in" filter="wipe(left)">
                                      <p:cBhvr>
                                        <p:cTn id="25" dur="500"/>
                                        <p:tgtEl>
                                          <p:spTgt spid="115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P spid="115715" grpId="0" autoUpdateAnimBg="0"/>
      <p:bldP spid="115716" grpId="0" autoUpdateAnimBg="0"/>
      <p:bldP spid="115717" grpId="0" autoUpdateAnimBg="0"/>
      <p:bldP spid="1157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3087688" y="1624013"/>
            <a:ext cx="3898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楷体_GB2312" pitchFamily="49" charset="-122"/>
              </a:rPr>
              <a:t> </a:t>
            </a:r>
            <a:r>
              <a:rPr kumimoji="1" lang="en-US" altLang="zh-CN" sz="2800" b="1">
                <a:solidFill>
                  <a:srgbClr val="333399"/>
                </a:solidFill>
                <a:latin typeface="Times New Roman" pitchFamily="18" charset="0"/>
              </a:rPr>
              <a:t>ListTraverse(L, visit( ))</a:t>
            </a:r>
          </a:p>
        </p:txBody>
      </p:sp>
      <p:sp>
        <p:nvSpPr>
          <p:cNvPr id="116739" name="Text Box 3"/>
          <p:cNvSpPr txBox="1">
            <a:spLocks noChangeArrowheads="1"/>
          </p:cNvSpPr>
          <p:nvPr/>
        </p:nvSpPr>
        <p:spPr bwMode="auto">
          <a:xfrm>
            <a:off x="622300" y="2519363"/>
            <a:ext cx="1970088"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800" b="1">
                <a:solidFill>
                  <a:srgbClr val="FF0000"/>
                </a:solidFill>
                <a:latin typeface="Times New Roman" pitchFamily="18" charset="0"/>
              </a:rPr>
              <a:t>初始条件：</a:t>
            </a:r>
          </a:p>
          <a:p>
            <a:pPr>
              <a:lnSpc>
                <a:spcPct val="120000"/>
              </a:lnSpc>
            </a:pPr>
            <a:endParaRPr kumimoji="1" lang="zh-CN" altLang="en-US" sz="2800" b="1">
              <a:solidFill>
                <a:srgbClr val="FF0000"/>
              </a:solidFill>
              <a:latin typeface="Times New Roman" pitchFamily="18" charset="0"/>
            </a:endParaRPr>
          </a:p>
          <a:p>
            <a:pPr>
              <a:lnSpc>
                <a:spcPct val="120000"/>
              </a:lnSpc>
            </a:pPr>
            <a:r>
              <a:rPr kumimoji="1" lang="zh-CN" altLang="en-US" sz="2800" b="1">
                <a:solidFill>
                  <a:srgbClr val="FF0000"/>
                </a:solidFill>
                <a:latin typeface="Times New Roman" pitchFamily="18" charset="0"/>
              </a:rPr>
              <a:t>操作结果：</a:t>
            </a:r>
          </a:p>
        </p:txBody>
      </p:sp>
      <p:sp>
        <p:nvSpPr>
          <p:cNvPr id="116740" name="Text Box 4"/>
          <p:cNvSpPr txBox="1">
            <a:spLocks noChangeArrowheads="1"/>
          </p:cNvSpPr>
          <p:nvPr/>
        </p:nvSpPr>
        <p:spPr bwMode="auto">
          <a:xfrm>
            <a:off x="3270250" y="2422525"/>
            <a:ext cx="3967163"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zh-CN" altLang="en-US" sz="2800">
                <a:latin typeface="Times New Roman" pitchFamily="18" charset="0"/>
              </a:rPr>
              <a:t>线性表 </a:t>
            </a:r>
            <a:r>
              <a:rPr kumimoji="1" lang="en-US" altLang="zh-CN" sz="2800">
                <a:latin typeface="Times New Roman" pitchFamily="18" charset="0"/>
              </a:rPr>
              <a:t>L </a:t>
            </a:r>
            <a:r>
              <a:rPr kumimoji="1" lang="zh-CN" altLang="en-US" sz="2800">
                <a:latin typeface="Times New Roman" pitchFamily="18" charset="0"/>
              </a:rPr>
              <a:t>已存在。</a:t>
            </a:r>
          </a:p>
          <a:p>
            <a:pPr>
              <a:lnSpc>
                <a:spcPct val="125000"/>
              </a:lnSpc>
            </a:pPr>
            <a:r>
              <a:rPr kumimoji="1" lang="en-US" altLang="zh-CN" sz="2800">
                <a:latin typeface="Times New Roman" pitchFamily="18" charset="0"/>
              </a:rPr>
              <a:t>visit() </a:t>
            </a:r>
            <a:r>
              <a:rPr kumimoji="1" lang="zh-CN" altLang="en-US" sz="2800">
                <a:latin typeface="Times New Roman" pitchFamily="18" charset="0"/>
              </a:rPr>
              <a:t>为某个访问函数。</a:t>
            </a:r>
          </a:p>
        </p:txBody>
      </p:sp>
      <p:sp>
        <p:nvSpPr>
          <p:cNvPr id="116741" name="Text Box 5"/>
          <p:cNvSpPr txBox="1">
            <a:spLocks noChangeArrowheads="1"/>
          </p:cNvSpPr>
          <p:nvPr/>
        </p:nvSpPr>
        <p:spPr bwMode="auto">
          <a:xfrm>
            <a:off x="3200400" y="3775075"/>
            <a:ext cx="5319713"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a:latin typeface="Times New Roman" pitchFamily="18" charset="0"/>
              </a:rPr>
              <a:t>依次对 </a:t>
            </a:r>
            <a:r>
              <a:rPr kumimoji="1" lang="en-US" altLang="zh-CN" sz="2800">
                <a:latin typeface="Times New Roman" pitchFamily="18" charset="0"/>
              </a:rPr>
              <a:t>L </a:t>
            </a:r>
            <a:r>
              <a:rPr kumimoji="1" lang="zh-CN" altLang="en-US" sz="2800">
                <a:latin typeface="Times New Roman" pitchFamily="18" charset="0"/>
              </a:rPr>
              <a:t>中每个元素调用</a:t>
            </a:r>
          </a:p>
          <a:p>
            <a:pPr>
              <a:lnSpc>
                <a:spcPct val="120000"/>
              </a:lnSpc>
            </a:pPr>
            <a:r>
              <a:rPr kumimoji="1" lang="zh-CN" altLang="en-US" sz="2800">
                <a:latin typeface="Times New Roman" pitchFamily="18" charset="0"/>
              </a:rPr>
              <a:t>函数</a:t>
            </a:r>
            <a:r>
              <a:rPr kumimoji="1" lang="en-US" altLang="zh-CN" sz="2800">
                <a:latin typeface="Times New Roman" pitchFamily="18" charset="0"/>
              </a:rPr>
              <a:t>visit( )</a:t>
            </a:r>
            <a:r>
              <a:rPr kumimoji="1" lang="zh-CN" altLang="en-US" sz="2800">
                <a:latin typeface="Times New Roman" pitchFamily="18" charset="0"/>
              </a:rPr>
              <a:t>。一旦 </a:t>
            </a:r>
            <a:r>
              <a:rPr kumimoji="1" lang="en-US" altLang="zh-CN" sz="2800">
                <a:latin typeface="Times New Roman" pitchFamily="18" charset="0"/>
              </a:rPr>
              <a:t>visit( )</a:t>
            </a:r>
            <a:r>
              <a:rPr kumimoji="1" lang="zh-CN" altLang="en-US" sz="2800">
                <a:latin typeface="Times New Roman" pitchFamily="18" charset="0"/>
              </a:rPr>
              <a:t>失败，则操作失败。</a:t>
            </a:r>
          </a:p>
        </p:txBody>
      </p:sp>
      <p:sp>
        <p:nvSpPr>
          <p:cNvPr id="116742" name="Text Box 6"/>
          <p:cNvSpPr txBox="1">
            <a:spLocks noChangeArrowheads="1"/>
          </p:cNvSpPr>
          <p:nvPr/>
        </p:nvSpPr>
        <p:spPr bwMode="auto">
          <a:xfrm>
            <a:off x="493713" y="1558925"/>
            <a:ext cx="2224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00"/>
                </a:solidFill>
                <a:latin typeface="Times New Roman" pitchFamily="18" charset="0"/>
                <a:ea typeface="隶书" pitchFamily="49" charset="-122"/>
              </a:rPr>
              <a:t>遍历线性表</a:t>
            </a:r>
            <a:endParaRPr kumimoji="1" lang="zh-CN" altLang="en-US" sz="2400">
              <a:latin typeface="Times New Roman" pitchFamily="18" charset="0"/>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6739"/>
                                        </p:tgtEl>
                                        <p:attrNameLst>
                                          <p:attrName>style.visibility</p:attrName>
                                        </p:attrNameLst>
                                      </p:cBhvr>
                                      <p:to>
                                        <p:strVal val="visible"/>
                                      </p:to>
                                    </p:set>
                                    <p:animEffect transition="in" filter="barn(outHorizontal)">
                                      <p:cBhvr>
                                        <p:cTn id="7" dur="500"/>
                                        <p:tgtEl>
                                          <p:spTgt spid="1167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740"/>
                                        </p:tgtEl>
                                        <p:attrNameLst>
                                          <p:attrName>style.visibility</p:attrName>
                                        </p:attrNameLst>
                                      </p:cBhvr>
                                      <p:to>
                                        <p:strVal val="visible"/>
                                      </p:to>
                                    </p:set>
                                    <p:animEffect transition="in" filter="wipe(left)">
                                      <p:cBhvr>
                                        <p:cTn id="12" dur="500"/>
                                        <p:tgtEl>
                                          <p:spTgt spid="1167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741"/>
                                        </p:tgtEl>
                                        <p:attrNameLst>
                                          <p:attrName>style.visibility</p:attrName>
                                        </p:attrNameLst>
                                      </p:cBhvr>
                                      <p:to>
                                        <p:strVal val="visible"/>
                                      </p:to>
                                    </p:set>
                                    <p:animEffect transition="in" filter="wipe(left)">
                                      <p:cBhvr>
                                        <p:cTn id="17" dur="500"/>
                                        <p:tgtEl>
                                          <p:spTgt spid="116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utoUpdateAnimBg="0"/>
      <p:bldP spid="116740" grpId="0" autoUpdateAnimBg="0"/>
      <p:bldP spid="11674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3009900" y="1296988"/>
            <a:ext cx="2573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333399"/>
                </a:solidFill>
                <a:latin typeface="Times New Roman" pitchFamily="18" charset="0"/>
              </a:rPr>
              <a:t>ClearList( &amp;L )</a:t>
            </a:r>
          </a:p>
        </p:txBody>
      </p:sp>
      <p:sp>
        <p:nvSpPr>
          <p:cNvPr id="117763" name="Text Box 3"/>
          <p:cNvSpPr txBox="1">
            <a:spLocks noChangeArrowheads="1"/>
          </p:cNvSpPr>
          <p:nvPr/>
        </p:nvSpPr>
        <p:spPr bwMode="auto">
          <a:xfrm>
            <a:off x="935038" y="1854200"/>
            <a:ext cx="1970087"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ct val="50000"/>
              </a:spcAft>
            </a:pPr>
            <a:r>
              <a:rPr kumimoji="1" lang="zh-CN" altLang="en-US" sz="2800" b="1">
                <a:solidFill>
                  <a:srgbClr val="FF0000"/>
                </a:solidFill>
                <a:latin typeface="Times New Roman" pitchFamily="18" charset="0"/>
              </a:rPr>
              <a:t>初始条件：</a:t>
            </a:r>
          </a:p>
          <a:p>
            <a:pPr>
              <a:spcAft>
                <a:spcPct val="50000"/>
              </a:spcAft>
            </a:pPr>
            <a:r>
              <a:rPr kumimoji="1" lang="zh-CN" altLang="en-US" sz="2800" b="1">
                <a:solidFill>
                  <a:srgbClr val="FF0000"/>
                </a:solidFill>
                <a:latin typeface="Times New Roman" pitchFamily="18" charset="0"/>
              </a:rPr>
              <a:t>操作结果：</a:t>
            </a:r>
          </a:p>
        </p:txBody>
      </p:sp>
      <p:sp>
        <p:nvSpPr>
          <p:cNvPr id="117764" name="Text Box 4"/>
          <p:cNvSpPr txBox="1">
            <a:spLocks noChangeArrowheads="1"/>
          </p:cNvSpPr>
          <p:nvPr/>
        </p:nvSpPr>
        <p:spPr bwMode="auto">
          <a:xfrm>
            <a:off x="2906713" y="1912938"/>
            <a:ext cx="30686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imes New Roman" pitchFamily="18" charset="0"/>
              </a:rPr>
              <a:t>线性表 </a:t>
            </a:r>
            <a:r>
              <a:rPr kumimoji="1" lang="en-US" altLang="zh-CN" sz="2800">
                <a:latin typeface="Times New Roman" pitchFamily="18" charset="0"/>
              </a:rPr>
              <a:t>L </a:t>
            </a:r>
            <a:r>
              <a:rPr kumimoji="1" lang="zh-CN" altLang="en-US" sz="2800">
                <a:latin typeface="Times New Roman" pitchFamily="18" charset="0"/>
              </a:rPr>
              <a:t>已存在。</a:t>
            </a:r>
          </a:p>
        </p:txBody>
      </p:sp>
      <p:sp>
        <p:nvSpPr>
          <p:cNvPr id="117765" name="Text Box 5"/>
          <p:cNvSpPr txBox="1">
            <a:spLocks noChangeArrowheads="1"/>
          </p:cNvSpPr>
          <p:nvPr/>
        </p:nvSpPr>
        <p:spPr bwMode="auto">
          <a:xfrm>
            <a:off x="2881313" y="2497138"/>
            <a:ext cx="30686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imes New Roman" pitchFamily="18" charset="0"/>
              </a:rPr>
              <a:t>将 </a:t>
            </a:r>
            <a:r>
              <a:rPr kumimoji="1" lang="en-US" altLang="zh-CN" sz="2800">
                <a:latin typeface="Times New Roman" pitchFamily="18" charset="0"/>
              </a:rPr>
              <a:t>L </a:t>
            </a:r>
            <a:r>
              <a:rPr kumimoji="1" lang="zh-CN" altLang="en-US" sz="2800">
                <a:latin typeface="Times New Roman" pitchFamily="18" charset="0"/>
              </a:rPr>
              <a:t>重置为空表。</a:t>
            </a:r>
          </a:p>
        </p:txBody>
      </p:sp>
      <p:sp>
        <p:nvSpPr>
          <p:cNvPr id="117766" name="Text Box 6"/>
          <p:cNvSpPr txBox="1">
            <a:spLocks noChangeArrowheads="1"/>
          </p:cNvSpPr>
          <p:nvPr/>
        </p:nvSpPr>
        <p:spPr bwMode="auto">
          <a:xfrm>
            <a:off x="566738" y="1217613"/>
            <a:ext cx="2224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00"/>
                </a:solidFill>
                <a:latin typeface="Times New Roman" pitchFamily="18" charset="0"/>
                <a:ea typeface="隶书" pitchFamily="49" charset="-122"/>
              </a:rPr>
              <a:t>线性表置空</a:t>
            </a:r>
            <a:endParaRPr kumimoji="1" lang="zh-CN" altLang="en-US" sz="4400">
              <a:latin typeface="Times New Roman" pitchFamily="18" charset="0"/>
              <a:ea typeface="宋体" pitchFamily="2" charset="-122"/>
            </a:endParaRPr>
          </a:p>
        </p:txBody>
      </p:sp>
      <p:sp>
        <p:nvSpPr>
          <p:cNvPr id="117767" name="Text Box 7"/>
          <p:cNvSpPr txBox="1">
            <a:spLocks noChangeArrowheads="1"/>
          </p:cNvSpPr>
          <p:nvPr/>
        </p:nvSpPr>
        <p:spPr bwMode="auto">
          <a:xfrm>
            <a:off x="4129088" y="3146425"/>
            <a:ext cx="3365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333399"/>
                </a:solidFill>
                <a:latin typeface="Times New Roman" pitchFamily="18" charset="0"/>
              </a:rPr>
              <a:t>PutElem( &amp;L, i, &amp;e )</a:t>
            </a:r>
          </a:p>
        </p:txBody>
      </p:sp>
      <p:sp>
        <p:nvSpPr>
          <p:cNvPr id="117768" name="Text Box 8"/>
          <p:cNvSpPr txBox="1">
            <a:spLocks noChangeArrowheads="1"/>
          </p:cNvSpPr>
          <p:nvPr/>
        </p:nvSpPr>
        <p:spPr bwMode="auto">
          <a:xfrm>
            <a:off x="976313" y="3776663"/>
            <a:ext cx="1970087"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ct val="50000"/>
              </a:spcAft>
            </a:pPr>
            <a:r>
              <a:rPr kumimoji="1" lang="zh-CN" altLang="en-US" sz="2800" b="1">
                <a:solidFill>
                  <a:srgbClr val="FF0000"/>
                </a:solidFill>
                <a:latin typeface="Times New Roman" pitchFamily="18" charset="0"/>
              </a:rPr>
              <a:t>初始条件：</a:t>
            </a:r>
          </a:p>
          <a:p>
            <a:endParaRPr kumimoji="1" lang="zh-CN" altLang="en-US" sz="2800" b="1">
              <a:solidFill>
                <a:srgbClr val="FF0000"/>
              </a:solidFill>
              <a:latin typeface="Times New Roman" pitchFamily="18" charset="0"/>
            </a:endParaRPr>
          </a:p>
          <a:p>
            <a:r>
              <a:rPr kumimoji="1" lang="zh-CN" altLang="en-US" sz="2800" b="1">
                <a:solidFill>
                  <a:srgbClr val="FF0000"/>
                </a:solidFill>
                <a:latin typeface="Times New Roman" pitchFamily="18" charset="0"/>
              </a:rPr>
              <a:t>操作结果：</a:t>
            </a:r>
          </a:p>
        </p:txBody>
      </p:sp>
      <p:sp>
        <p:nvSpPr>
          <p:cNvPr id="117769" name="Text Box 9"/>
          <p:cNvSpPr txBox="1">
            <a:spLocks noChangeArrowheads="1"/>
          </p:cNvSpPr>
          <p:nvPr/>
        </p:nvSpPr>
        <p:spPr bwMode="auto">
          <a:xfrm>
            <a:off x="2989263" y="3733800"/>
            <a:ext cx="3068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imes New Roman" pitchFamily="18" charset="0"/>
              </a:rPr>
              <a:t>线性表 </a:t>
            </a:r>
            <a:r>
              <a:rPr kumimoji="1" lang="en-US" altLang="zh-CN" sz="2800">
                <a:latin typeface="Times New Roman" pitchFamily="18" charset="0"/>
              </a:rPr>
              <a:t>L </a:t>
            </a:r>
            <a:r>
              <a:rPr kumimoji="1" lang="zh-CN" altLang="en-US" sz="2800">
                <a:latin typeface="Times New Roman" pitchFamily="18" charset="0"/>
              </a:rPr>
              <a:t>已存在，</a:t>
            </a:r>
          </a:p>
        </p:txBody>
      </p:sp>
      <p:sp>
        <p:nvSpPr>
          <p:cNvPr id="117770" name="Text Box 10"/>
          <p:cNvSpPr txBox="1">
            <a:spLocks noChangeArrowheads="1"/>
          </p:cNvSpPr>
          <p:nvPr/>
        </p:nvSpPr>
        <p:spPr bwMode="auto">
          <a:xfrm>
            <a:off x="2979738" y="4860925"/>
            <a:ext cx="5391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latin typeface="Times New Roman" pitchFamily="18" charset="0"/>
              </a:rPr>
              <a:t>L </a:t>
            </a:r>
            <a:r>
              <a:rPr kumimoji="1" lang="zh-CN" altLang="en-US" sz="2800">
                <a:latin typeface="Times New Roman" pitchFamily="18" charset="0"/>
              </a:rPr>
              <a:t>中第 </a:t>
            </a:r>
            <a:r>
              <a:rPr kumimoji="1" lang="en-US" altLang="zh-CN" sz="2800">
                <a:latin typeface="Times New Roman" pitchFamily="18" charset="0"/>
              </a:rPr>
              <a:t>i </a:t>
            </a:r>
            <a:r>
              <a:rPr kumimoji="1" lang="zh-CN" altLang="en-US" sz="2800">
                <a:latin typeface="Times New Roman" pitchFamily="18" charset="0"/>
              </a:rPr>
              <a:t>个元素赋值 </a:t>
            </a:r>
            <a:r>
              <a:rPr kumimoji="1" lang="en-US" altLang="zh-CN" sz="2800">
                <a:latin typeface="Times New Roman" pitchFamily="18" charset="0"/>
              </a:rPr>
              <a:t>e </a:t>
            </a:r>
            <a:r>
              <a:rPr kumimoji="1" lang="zh-CN" altLang="en-US" sz="2800">
                <a:latin typeface="Times New Roman" pitchFamily="18" charset="0"/>
              </a:rPr>
              <a:t>。</a:t>
            </a:r>
          </a:p>
        </p:txBody>
      </p:sp>
      <p:sp>
        <p:nvSpPr>
          <p:cNvPr id="117771" name="Text Box 11"/>
          <p:cNvSpPr txBox="1">
            <a:spLocks noChangeArrowheads="1"/>
          </p:cNvSpPr>
          <p:nvPr/>
        </p:nvSpPr>
        <p:spPr bwMode="auto">
          <a:xfrm>
            <a:off x="536575" y="3051175"/>
            <a:ext cx="3448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00"/>
                </a:solidFill>
                <a:latin typeface="Times New Roman" pitchFamily="18" charset="0"/>
                <a:ea typeface="隶书" pitchFamily="49" charset="-122"/>
              </a:rPr>
              <a:t>改变数据元素的值</a:t>
            </a:r>
            <a:endParaRPr kumimoji="1" lang="zh-CN" altLang="en-US" sz="2400">
              <a:latin typeface="Times New Roman" pitchFamily="18" charset="0"/>
              <a:ea typeface="宋体" pitchFamily="2" charset="-122"/>
            </a:endParaRPr>
          </a:p>
        </p:txBody>
      </p:sp>
      <p:sp>
        <p:nvSpPr>
          <p:cNvPr id="117772" name="Rectangle 12"/>
          <p:cNvSpPr>
            <a:spLocks noChangeArrowheads="1"/>
          </p:cNvSpPr>
          <p:nvPr/>
        </p:nvSpPr>
        <p:spPr bwMode="auto">
          <a:xfrm>
            <a:off x="2928938" y="4191000"/>
            <a:ext cx="3986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imes New Roman" pitchFamily="18" charset="0"/>
              </a:rPr>
              <a:t>并且 </a:t>
            </a:r>
            <a:r>
              <a:rPr kumimoji="1" lang="en-US" altLang="zh-CN" sz="2800">
                <a:solidFill>
                  <a:schemeClr val="hlink"/>
                </a:solidFill>
                <a:latin typeface="Times New Roman" pitchFamily="18" charset="0"/>
              </a:rPr>
              <a:t>1≤i≤LengthList(L)</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barn(outHorizontal)">
                                      <p:cBhvr>
                                        <p:cTn id="7" dur="500"/>
                                        <p:tgtEl>
                                          <p:spTgt spid="1177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764"/>
                                        </p:tgtEl>
                                        <p:attrNameLst>
                                          <p:attrName>style.visibility</p:attrName>
                                        </p:attrNameLst>
                                      </p:cBhvr>
                                      <p:to>
                                        <p:strVal val="visible"/>
                                      </p:to>
                                    </p:set>
                                    <p:animEffect transition="in" filter="wipe(left)">
                                      <p:cBhvr>
                                        <p:cTn id="12" dur="500"/>
                                        <p:tgtEl>
                                          <p:spTgt spid="1177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7765"/>
                                        </p:tgtEl>
                                        <p:attrNameLst>
                                          <p:attrName>style.visibility</p:attrName>
                                        </p:attrNameLst>
                                      </p:cBhvr>
                                      <p:to>
                                        <p:strVal val="visible"/>
                                      </p:to>
                                    </p:set>
                                    <p:animEffect transition="in" filter="wipe(left)">
                                      <p:cBhvr>
                                        <p:cTn id="17" dur="500"/>
                                        <p:tgtEl>
                                          <p:spTgt spid="1177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777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776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117768"/>
                                        </p:tgtEl>
                                        <p:attrNameLst>
                                          <p:attrName>style.visibility</p:attrName>
                                        </p:attrNameLst>
                                      </p:cBhvr>
                                      <p:to>
                                        <p:strVal val="visible"/>
                                      </p:to>
                                    </p:set>
                                    <p:animEffect transition="in" filter="barn(outHorizontal)">
                                      <p:cBhvr>
                                        <p:cTn id="30" dur="500"/>
                                        <p:tgtEl>
                                          <p:spTgt spid="11776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7769"/>
                                        </p:tgtEl>
                                        <p:attrNameLst>
                                          <p:attrName>style.visibility</p:attrName>
                                        </p:attrNameLst>
                                      </p:cBhvr>
                                      <p:to>
                                        <p:strVal val="visible"/>
                                      </p:to>
                                    </p:set>
                                    <p:animEffect transition="in" filter="wipe(left)">
                                      <p:cBhvr>
                                        <p:cTn id="35" dur="500"/>
                                        <p:tgtEl>
                                          <p:spTgt spid="11776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7772"/>
                                        </p:tgtEl>
                                        <p:attrNameLst>
                                          <p:attrName>style.visibility</p:attrName>
                                        </p:attrNameLst>
                                      </p:cBhvr>
                                      <p:to>
                                        <p:strVal val="visible"/>
                                      </p:to>
                                    </p:set>
                                    <p:animEffect transition="in" filter="wipe(left)">
                                      <p:cBhvr>
                                        <p:cTn id="40" dur="500"/>
                                        <p:tgtEl>
                                          <p:spTgt spid="11777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7770"/>
                                        </p:tgtEl>
                                        <p:attrNameLst>
                                          <p:attrName>style.visibility</p:attrName>
                                        </p:attrNameLst>
                                      </p:cBhvr>
                                      <p:to>
                                        <p:strVal val="visible"/>
                                      </p:to>
                                    </p:set>
                                    <p:animEffect transition="in" filter="wipe(left)">
                                      <p:cBhvr>
                                        <p:cTn id="45" dur="500"/>
                                        <p:tgtEl>
                                          <p:spTgt spid="117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autoUpdateAnimBg="0"/>
      <p:bldP spid="117764" grpId="0" autoUpdateAnimBg="0"/>
      <p:bldP spid="117765" grpId="0" autoUpdateAnimBg="0"/>
      <p:bldP spid="117767" grpId="0"/>
      <p:bldP spid="117768" grpId="0" autoUpdateAnimBg="0"/>
      <p:bldP spid="117769" grpId="0" autoUpdateAnimBg="0"/>
      <p:bldP spid="117770" grpId="0" autoUpdateAnimBg="0"/>
      <p:bldP spid="117771" grpId="0"/>
      <p:bldP spid="11777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3216275" y="1198563"/>
            <a:ext cx="3397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楷体_GB2312" pitchFamily="49" charset="-122"/>
              </a:rPr>
              <a:t> </a:t>
            </a:r>
            <a:r>
              <a:rPr kumimoji="1" lang="en-US" altLang="zh-CN" sz="2800" b="1">
                <a:solidFill>
                  <a:srgbClr val="333399"/>
                </a:solidFill>
                <a:latin typeface="Times New Roman" pitchFamily="18" charset="0"/>
              </a:rPr>
              <a:t>ListInsert( &amp;L, i, e )</a:t>
            </a:r>
          </a:p>
        </p:txBody>
      </p:sp>
      <p:sp>
        <p:nvSpPr>
          <p:cNvPr id="119811" name="Text Box 3"/>
          <p:cNvSpPr txBox="1">
            <a:spLocks noChangeArrowheads="1"/>
          </p:cNvSpPr>
          <p:nvPr/>
        </p:nvSpPr>
        <p:spPr bwMode="auto">
          <a:xfrm>
            <a:off x="762000" y="1663700"/>
            <a:ext cx="1970088"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ct val="50000"/>
              </a:spcAft>
            </a:pPr>
            <a:r>
              <a:rPr kumimoji="1" lang="zh-CN" altLang="en-US" sz="2800" b="1">
                <a:solidFill>
                  <a:srgbClr val="FF0000"/>
                </a:solidFill>
                <a:latin typeface="Times New Roman" pitchFamily="18" charset="0"/>
              </a:rPr>
              <a:t>初始条件：</a:t>
            </a:r>
          </a:p>
          <a:p>
            <a:endParaRPr kumimoji="1" lang="zh-CN" altLang="en-US" sz="2800" b="1">
              <a:solidFill>
                <a:srgbClr val="FF0000"/>
              </a:solidFill>
              <a:latin typeface="Times New Roman" pitchFamily="18" charset="0"/>
            </a:endParaRPr>
          </a:p>
          <a:p>
            <a:r>
              <a:rPr kumimoji="1" lang="zh-CN" altLang="en-US" sz="2800" b="1">
                <a:solidFill>
                  <a:srgbClr val="FF0000"/>
                </a:solidFill>
                <a:latin typeface="Times New Roman" pitchFamily="18" charset="0"/>
              </a:rPr>
              <a:t>操作结果：</a:t>
            </a:r>
          </a:p>
        </p:txBody>
      </p:sp>
      <p:sp>
        <p:nvSpPr>
          <p:cNvPr id="119812" name="Text Box 4"/>
          <p:cNvSpPr txBox="1">
            <a:spLocks noChangeArrowheads="1"/>
          </p:cNvSpPr>
          <p:nvPr/>
        </p:nvSpPr>
        <p:spPr bwMode="auto">
          <a:xfrm>
            <a:off x="2706688" y="1681163"/>
            <a:ext cx="30686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imes New Roman" pitchFamily="18" charset="0"/>
              </a:rPr>
              <a:t>线性表 </a:t>
            </a:r>
            <a:r>
              <a:rPr kumimoji="1" lang="en-US" altLang="zh-CN" sz="2800">
                <a:latin typeface="Times New Roman" pitchFamily="18" charset="0"/>
              </a:rPr>
              <a:t>L </a:t>
            </a:r>
            <a:r>
              <a:rPr kumimoji="1" lang="zh-CN" altLang="en-US" sz="2800">
                <a:latin typeface="Times New Roman" pitchFamily="18" charset="0"/>
              </a:rPr>
              <a:t>已存在，</a:t>
            </a:r>
          </a:p>
        </p:txBody>
      </p:sp>
      <p:sp>
        <p:nvSpPr>
          <p:cNvPr id="119813" name="Text Box 5"/>
          <p:cNvSpPr txBox="1">
            <a:spLocks noChangeArrowheads="1"/>
          </p:cNvSpPr>
          <p:nvPr/>
        </p:nvSpPr>
        <p:spPr bwMode="auto">
          <a:xfrm>
            <a:off x="2636838" y="2551113"/>
            <a:ext cx="4767262"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kumimoji="1" lang="zh-CN" altLang="en-US" sz="2800">
                <a:latin typeface="Times New Roman" pitchFamily="18" charset="0"/>
              </a:rPr>
              <a:t>在 </a:t>
            </a:r>
            <a:r>
              <a:rPr kumimoji="1" lang="en-US" altLang="zh-CN" sz="2800">
                <a:latin typeface="Times New Roman" pitchFamily="18" charset="0"/>
              </a:rPr>
              <a:t>L </a:t>
            </a:r>
            <a:r>
              <a:rPr kumimoji="1" lang="zh-CN" altLang="en-US" sz="2800">
                <a:latin typeface="Times New Roman" pitchFamily="18" charset="0"/>
              </a:rPr>
              <a:t>中的第 </a:t>
            </a:r>
            <a:r>
              <a:rPr kumimoji="1" lang="en-US" altLang="zh-CN" sz="2800">
                <a:latin typeface="Times New Roman" pitchFamily="18" charset="0"/>
              </a:rPr>
              <a:t>i </a:t>
            </a:r>
            <a:r>
              <a:rPr kumimoji="1" lang="zh-CN" altLang="en-US" sz="2800">
                <a:latin typeface="Times New Roman" pitchFamily="18" charset="0"/>
              </a:rPr>
              <a:t>个元素之前</a:t>
            </a:r>
            <a:r>
              <a:rPr kumimoji="1" lang="zh-CN" altLang="en-US" sz="2800">
                <a:solidFill>
                  <a:schemeClr val="hlink"/>
                </a:solidFill>
                <a:latin typeface="Times New Roman" pitchFamily="18" charset="0"/>
              </a:rPr>
              <a:t>插入</a:t>
            </a:r>
          </a:p>
          <a:p>
            <a:pPr>
              <a:lnSpc>
                <a:spcPct val="130000"/>
              </a:lnSpc>
            </a:pPr>
            <a:r>
              <a:rPr kumimoji="1" lang="zh-CN" altLang="en-US" sz="2800">
                <a:solidFill>
                  <a:schemeClr val="hlink"/>
                </a:solidFill>
                <a:latin typeface="Times New Roman" pitchFamily="18" charset="0"/>
              </a:rPr>
              <a:t>新的元素 </a:t>
            </a:r>
            <a:r>
              <a:rPr kumimoji="1" lang="en-US" altLang="zh-CN" sz="2800">
                <a:solidFill>
                  <a:schemeClr val="hlink"/>
                </a:solidFill>
                <a:latin typeface="Times New Roman" pitchFamily="18" charset="0"/>
              </a:rPr>
              <a:t>e</a:t>
            </a:r>
            <a:r>
              <a:rPr kumimoji="1" lang="zh-CN" altLang="en-US" sz="2800">
                <a:solidFill>
                  <a:schemeClr val="hlink"/>
                </a:solidFill>
                <a:latin typeface="Times New Roman" pitchFamily="18" charset="0"/>
              </a:rPr>
              <a:t>，</a:t>
            </a:r>
            <a:r>
              <a:rPr kumimoji="1" lang="en-US" altLang="zh-CN" sz="2800">
                <a:solidFill>
                  <a:schemeClr val="hlink"/>
                </a:solidFill>
                <a:latin typeface="Times New Roman" pitchFamily="18" charset="0"/>
              </a:rPr>
              <a:t>L </a:t>
            </a:r>
            <a:r>
              <a:rPr kumimoji="1" lang="zh-CN" altLang="en-US" sz="2800">
                <a:solidFill>
                  <a:schemeClr val="hlink"/>
                </a:solidFill>
                <a:latin typeface="Times New Roman" pitchFamily="18" charset="0"/>
              </a:rPr>
              <a:t>的长度增</a:t>
            </a:r>
            <a:r>
              <a:rPr kumimoji="1" lang="en-US" altLang="zh-CN" sz="2800">
                <a:solidFill>
                  <a:schemeClr val="hlink"/>
                </a:solidFill>
                <a:latin typeface="Times New Roman" pitchFamily="18" charset="0"/>
              </a:rPr>
              <a:t>1</a:t>
            </a:r>
            <a:r>
              <a:rPr kumimoji="1" lang="zh-CN" altLang="en-US" sz="2800">
                <a:latin typeface="Times New Roman" pitchFamily="18" charset="0"/>
              </a:rPr>
              <a:t>。</a:t>
            </a:r>
          </a:p>
        </p:txBody>
      </p:sp>
      <p:sp>
        <p:nvSpPr>
          <p:cNvPr id="119814" name="Text Box 6"/>
          <p:cNvSpPr txBox="1">
            <a:spLocks noChangeArrowheads="1"/>
          </p:cNvSpPr>
          <p:nvPr/>
        </p:nvSpPr>
        <p:spPr bwMode="auto">
          <a:xfrm>
            <a:off x="522288" y="1128713"/>
            <a:ext cx="2632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00"/>
                </a:solidFill>
                <a:latin typeface="Times New Roman" pitchFamily="18" charset="0"/>
                <a:ea typeface="隶书" pitchFamily="49" charset="-122"/>
              </a:rPr>
              <a:t>插入数据元素</a:t>
            </a:r>
            <a:endParaRPr kumimoji="1" lang="zh-CN" altLang="en-US" sz="2400">
              <a:latin typeface="Times New Roman" pitchFamily="18" charset="0"/>
              <a:ea typeface="宋体" pitchFamily="2" charset="-122"/>
            </a:endParaRPr>
          </a:p>
        </p:txBody>
      </p:sp>
      <p:sp>
        <p:nvSpPr>
          <p:cNvPr id="119815" name="Rectangle 7"/>
          <p:cNvSpPr>
            <a:spLocks noChangeArrowheads="1"/>
          </p:cNvSpPr>
          <p:nvPr/>
        </p:nvSpPr>
        <p:spPr bwMode="auto">
          <a:xfrm>
            <a:off x="2714625" y="2106613"/>
            <a:ext cx="4186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imes New Roman" pitchFamily="18" charset="0"/>
              </a:rPr>
              <a:t>且   </a:t>
            </a:r>
            <a:r>
              <a:rPr kumimoji="1" lang="en-US" altLang="zh-CN" sz="2800">
                <a:solidFill>
                  <a:schemeClr val="hlink"/>
                </a:solidFill>
                <a:latin typeface="Times New Roman" pitchFamily="18" charset="0"/>
              </a:rPr>
              <a:t>1≤i≤LengthList(L)+1</a:t>
            </a:r>
          </a:p>
        </p:txBody>
      </p:sp>
      <p:sp>
        <p:nvSpPr>
          <p:cNvPr id="119816" name="Text Box 8"/>
          <p:cNvSpPr txBox="1">
            <a:spLocks noChangeArrowheads="1"/>
          </p:cNvSpPr>
          <p:nvPr/>
        </p:nvSpPr>
        <p:spPr bwMode="auto">
          <a:xfrm>
            <a:off x="3459163" y="3711575"/>
            <a:ext cx="3490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333399"/>
                </a:solidFill>
                <a:latin typeface="Times New Roman" pitchFamily="18" charset="0"/>
              </a:rPr>
              <a:t>ListDelete(&amp;L, i, &amp;e )</a:t>
            </a:r>
          </a:p>
        </p:txBody>
      </p:sp>
      <p:sp>
        <p:nvSpPr>
          <p:cNvPr id="119817" name="Text Box 9"/>
          <p:cNvSpPr txBox="1">
            <a:spLocks noChangeArrowheads="1"/>
          </p:cNvSpPr>
          <p:nvPr/>
        </p:nvSpPr>
        <p:spPr bwMode="auto">
          <a:xfrm>
            <a:off x="939800" y="4289425"/>
            <a:ext cx="19700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FF0000"/>
                </a:solidFill>
                <a:latin typeface="Times New Roman" pitchFamily="18" charset="0"/>
              </a:rPr>
              <a:t>初始条件：</a:t>
            </a:r>
          </a:p>
          <a:p>
            <a:endParaRPr kumimoji="1" lang="zh-CN" altLang="en-US" sz="2800" b="1">
              <a:solidFill>
                <a:srgbClr val="FF0000"/>
              </a:solidFill>
              <a:latin typeface="Times New Roman" pitchFamily="18" charset="0"/>
            </a:endParaRPr>
          </a:p>
          <a:p>
            <a:r>
              <a:rPr kumimoji="1" lang="zh-CN" altLang="en-US" sz="2800" b="1">
                <a:solidFill>
                  <a:srgbClr val="FF0000"/>
                </a:solidFill>
                <a:latin typeface="Times New Roman" pitchFamily="18" charset="0"/>
              </a:rPr>
              <a:t>操作结果：</a:t>
            </a:r>
          </a:p>
        </p:txBody>
      </p:sp>
      <p:sp>
        <p:nvSpPr>
          <p:cNvPr id="119818" name="Text Box 10"/>
          <p:cNvSpPr txBox="1">
            <a:spLocks noChangeArrowheads="1"/>
          </p:cNvSpPr>
          <p:nvPr/>
        </p:nvSpPr>
        <p:spPr bwMode="auto">
          <a:xfrm>
            <a:off x="2909888" y="4227513"/>
            <a:ext cx="4491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imes New Roman" pitchFamily="18" charset="0"/>
              </a:rPr>
              <a:t>线性表 </a:t>
            </a:r>
            <a:r>
              <a:rPr kumimoji="1" lang="en-US" altLang="zh-CN" sz="2800">
                <a:latin typeface="Times New Roman" pitchFamily="18" charset="0"/>
              </a:rPr>
              <a:t>L </a:t>
            </a:r>
            <a:r>
              <a:rPr kumimoji="1" lang="zh-CN" altLang="en-US" sz="2800">
                <a:latin typeface="Times New Roman" pitchFamily="18" charset="0"/>
              </a:rPr>
              <a:t>已存在并且非空，</a:t>
            </a:r>
          </a:p>
        </p:txBody>
      </p:sp>
      <p:sp>
        <p:nvSpPr>
          <p:cNvPr id="119819" name="Text Box 11"/>
          <p:cNvSpPr txBox="1">
            <a:spLocks noChangeArrowheads="1"/>
          </p:cNvSpPr>
          <p:nvPr/>
        </p:nvSpPr>
        <p:spPr bwMode="auto">
          <a:xfrm>
            <a:off x="2852738" y="5062538"/>
            <a:ext cx="60198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zh-CN" altLang="en-US" sz="2800">
                <a:latin typeface="Times New Roman" pitchFamily="18" charset="0"/>
              </a:rPr>
              <a:t>删除 </a:t>
            </a:r>
            <a:r>
              <a:rPr kumimoji="1" lang="en-US" altLang="zh-CN" sz="2800">
                <a:latin typeface="Times New Roman" pitchFamily="18" charset="0"/>
              </a:rPr>
              <a:t>L </a:t>
            </a:r>
            <a:r>
              <a:rPr kumimoji="1" lang="zh-CN" altLang="en-US" sz="2800">
                <a:latin typeface="Times New Roman" pitchFamily="18" charset="0"/>
              </a:rPr>
              <a:t>的第 </a:t>
            </a:r>
            <a:r>
              <a:rPr kumimoji="1" lang="en-US" altLang="zh-CN" sz="2800">
                <a:latin typeface="Times New Roman" pitchFamily="18" charset="0"/>
              </a:rPr>
              <a:t>i </a:t>
            </a:r>
            <a:r>
              <a:rPr kumimoji="1" lang="zh-CN" altLang="en-US" sz="2800">
                <a:latin typeface="Times New Roman" pitchFamily="18" charset="0"/>
              </a:rPr>
              <a:t>个元素，并且</a:t>
            </a:r>
            <a:r>
              <a:rPr kumimoji="1" lang="zh-CN" altLang="en-US" sz="2800">
                <a:solidFill>
                  <a:schemeClr val="hlink"/>
                </a:solidFill>
                <a:latin typeface="Times New Roman" pitchFamily="18" charset="0"/>
              </a:rPr>
              <a:t>用 </a:t>
            </a:r>
            <a:r>
              <a:rPr kumimoji="1" lang="en-US" altLang="zh-CN" sz="2800">
                <a:solidFill>
                  <a:schemeClr val="hlink"/>
                </a:solidFill>
                <a:latin typeface="Times New Roman" pitchFamily="18" charset="0"/>
              </a:rPr>
              <a:t>e </a:t>
            </a:r>
            <a:r>
              <a:rPr kumimoji="1" lang="zh-CN" altLang="en-US" sz="2800">
                <a:solidFill>
                  <a:schemeClr val="hlink"/>
                </a:solidFill>
                <a:latin typeface="Times New Roman" pitchFamily="18" charset="0"/>
              </a:rPr>
              <a:t>返回其值，</a:t>
            </a:r>
            <a:r>
              <a:rPr kumimoji="1" lang="en-US" altLang="zh-CN" sz="2800">
                <a:solidFill>
                  <a:schemeClr val="hlink"/>
                </a:solidFill>
                <a:latin typeface="Times New Roman" pitchFamily="18" charset="0"/>
              </a:rPr>
              <a:t>L </a:t>
            </a:r>
            <a:r>
              <a:rPr kumimoji="1" lang="zh-CN" altLang="en-US" sz="2800">
                <a:solidFill>
                  <a:schemeClr val="hlink"/>
                </a:solidFill>
                <a:latin typeface="Times New Roman" pitchFamily="18" charset="0"/>
              </a:rPr>
              <a:t>的长度减</a:t>
            </a:r>
            <a:r>
              <a:rPr kumimoji="1" lang="en-US" altLang="zh-CN" sz="2800">
                <a:solidFill>
                  <a:schemeClr val="hlink"/>
                </a:solidFill>
                <a:latin typeface="Times New Roman" pitchFamily="18" charset="0"/>
              </a:rPr>
              <a:t>1</a:t>
            </a:r>
            <a:r>
              <a:rPr kumimoji="1" lang="zh-CN" altLang="en-US" sz="2800">
                <a:latin typeface="Times New Roman" pitchFamily="18" charset="0"/>
              </a:rPr>
              <a:t>。</a:t>
            </a:r>
          </a:p>
        </p:txBody>
      </p:sp>
      <p:sp>
        <p:nvSpPr>
          <p:cNvPr id="119820" name="Text Box 12"/>
          <p:cNvSpPr txBox="1">
            <a:spLocks noChangeArrowheads="1"/>
          </p:cNvSpPr>
          <p:nvPr/>
        </p:nvSpPr>
        <p:spPr bwMode="auto">
          <a:xfrm>
            <a:off x="587375" y="3630613"/>
            <a:ext cx="2632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00"/>
                </a:solidFill>
                <a:latin typeface="Times New Roman" pitchFamily="18" charset="0"/>
                <a:ea typeface="隶书" pitchFamily="49" charset="-122"/>
              </a:rPr>
              <a:t>删除数据元素</a:t>
            </a:r>
            <a:endParaRPr kumimoji="1" lang="zh-CN" altLang="en-US" sz="2400">
              <a:latin typeface="Times New Roman" pitchFamily="18" charset="0"/>
              <a:ea typeface="宋体" pitchFamily="2" charset="-122"/>
            </a:endParaRPr>
          </a:p>
        </p:txBody>
      </p:sp>
      <p:sp>
        <p:nvSpPr>
          <p:cNvPr id="119821" name="Rectangle 13"/>
          <p:cNvSpPr>
            <a:spLocks noChangeArrowheads="1"/>
          </p:cNvSpPr>
          <p:nvPr/>
        </p:nvSpPr>
        <p:spPr bwMode="auto">
          <a:xfrm>
            <a:off x="3003550" y="4613275"/>
            <a:ext cx="3186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itchFamily="18" charset="0"/>
              </a:rPr>
              <a:t>1≤i≤LengthList(L)</a:t>
            </a:r>
          </a:p>
        </p:txBody>
      </p:sp>
      <p:sp>
        <p:nvSpPr>
          <p:cNvPr id="119822" name="Text Box 14"/>
          <p:cNvSpPr txBox="1">
            <a:spLocks noChangeArrowheads="1"/>
          </p:cNvSpPr>
          <p:nvPr/>
        </p:nvSpPr>
        <p:spPr bwMode="auto">
          <a:xfrm>
            <a:off x="454025" y="5967413"/>
            <a:ext cx="1971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latin typeface="Times New Roman" pitchFamily="18" charset="0"/>
                <a:ea typeface="宋体" pitchFamily="2" charset="-122"/>
              </a:rPr>
              <a:t>} ADT List</a:t>
            </a:r>
            <a:r>
              <a:rPr kumimoji="1" lang="en-US" altLang="zh-CN" sz="4000">
                <a:latin typeface="Times New Roman" pitchFamily="18" charset="0"/>
              </a:rPr>
              <a:t> </a:t>
            </a:r>
            <a:endParaRPr kumimoji="1" lang="en-US" altLang="zh-CN" sz="2400">
              <a:latin typeface="Times New Roman" pitchFamily="18" charset="0"/>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 calcmode="lin" valueType="num">
                                      <p:cBhvr additive="base">
                                        <p:cTn id="7" dur="500" fill="hold"/>
                                        <p:tgtEl>
                                          <p:spTgt spid="119811"/>
                                        </p:tgtEl>
                                        <p:attrNameLst>
                                          <p:attrName>ppt_x</p:attrName>
                                        </p:attrNameLst>
                                      </p:cBhvr>
                                      <p:tavLst>
                                        <p:tav tm="0">
                                          <p:val>
                                            <p:strVal val="0-#ppt_w/2"/>
                                          </p:val>
                                        </p:tav>
                                        <p:tav tm="100000">
                                          <p:val>
                                            <p:strVal val="#ppt_x"/>
                                          </p:val>
                                        </p:tav>
                                      </p:tavLst>
                                    </p:anim>
                                    <p:anim calcmode="lin" valueType="num">
                                      <p:cBhvr additive="base">
                                        <p:cTn id="8" dur="500" fill="hold"/>
                                        <p:tgtEl>
                                          <p:spTgt spid="1198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9812"/>
                                        </p:tgtEl>
                                        <p:attrNameLst>
                                          <p:attrName>style.visibility</p:attrName>
                                        </p:attrNameLst>
                                      </p:cBhvr>
                                      <p:to>
                                        <p:strVal val="visible"/>
                                      </p:to>
                                    </p:set>
                                    <p:animEffect transition="in" filter="wipe(left)">
                                      <p:cBhvr>
                                        <p:cTn id="13" dur="500"/>
                                        <p:tgtEl>
                                          <p:spTgt spid="1198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9815"/>
                                        </p:tgtEl>
                                        <p:attrNameLst>
                                          <p:attrName>style.visibility</p:attrName>
                                        </p:attrNameLst>
                                      </p:cBhvr>
                                      <p:to>
                                        <p:strVal val="visible"/>
                                      </p:to>
                                    </p:set>
                                    <p:animEffect transition="in" filter="wipe(left)">
                                      <p:cBhvr>
                                        <p:cTn id="18" dur="500"/>
                                        <p:tgtEl>
                                          <p:spTgt spid="11981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9813"/>
                                        </p:tgtEl>
                                        <p:attrNameLst>
                                          <p:attrName>style.visibility</p:attrName>
                                        </p:attrNameLst>
                                      </p:cBhvr>
                                      <p:to>
                                        <p:strVal val="visible"/>
                                      </p:to>
                                    </p:set>
                                    <p:animEffect transition="in" filter="wipe(left)">
                                      <p:cBhvr>
                                        <p:cTn id="23" dur="500"/>
                                        <p:tgtEl>
                                          <p:spTgt spid="1198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982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981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42" fill="hold" grpId="0" nodeType="clickEffect">
                                  <p:stCondLst>
                                    <p:cond delay="0"/>
                                  </p:stCondLst>
                                  <p:childTnLst>
                                    <p:set>
                                      <p:cBhvr>
                                        <p:cTn id="35" dur="1" fill="hold">
                                          <p:stCondLst>
                                            <p:cond delay="0"/>
                                          </p:stCondLst>
                                        </p:cTn>
                                        <p:tgtEl>
                                          <p:spTgt spid="119817"/>
                                        </p:tgtEl>
                                        <p:attrNameLst>
                                          <p:attrName>style.visibility</p:attrName>
                                        </p:attrNameLst>
                                      </p:cBhvr>
                                      <p:to>
                                        <p:strVal val="visible"/>
                                      </p:to>
                                    </p:set>
                                    <p:animEffect transition="in" filter="barn(outHorizontal)">
                                      <p:cBhvr>
                                        <p:cTn id="36" dur="500"/>
                                        <p:tgtEl>
                                          <p:spTgt spid="11981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9818"/>
                                        </p:tgtEl>
                                        <p:attrNameLst>
                                          <p:attrName>style.visibility</p:attrName>
                                        </p:attrNameLst>
                                      </p:cBhvr>
                                      <p:to>
                                        <p:strVal val="visible"/>
                                      </p:to>
                                    </p:set>
                                    <p:animEffect transition="in" filter="wipe(left)">
                                      <p:cBhvr>
                                        <p:cTn id="41" dur="500"/>
                                        <p:tgtEl>
                                          <p:spTgt spid="1198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9821"/>
                                        </p:tgtEl>
                                        <p:attrNameLst>
                                          <p:attrName>style.visibility</p:attrName>
                                        </p:attrNameLst>
                                      </p:cBhvr>
                                      <p:to>
                                        <p:strVal val="visible"/>
                                      </p:to>
                                    </p:set>
                                    <p:animEffect transition="in" filter="wipe(left)">
                                      <p:cBhvr>
                                        <p:cTn id="46" dur="500"/>
                                        <p:tgtEl>
                                          <p:spTgt spid="11982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9819"/>
                                        </p:tgtEl>
                                        <p:attrNameLst>
                                          <p:attrName>style.visibility</p:attrName>
                                        </p:attrNameLst>
                                      </p:cBhvr>
                                      <p:to>
                                        <p:strVal val="visible"/>
                                      </p:to>
                                    </p:set>
                                    <p:animEffect transition="in" filter="wipe(left)">
                                      <p:cBhvr>
                                        <p:cTn id="51" dur="500"/>
                                        <p:tgtEl>
                                          <p:spTgt spid="11981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119822"/>
                                        </p:tgtEl>
                                        <p:attrNameLst>
                                          <p:attrName>style.visibility</p:attrName>
                                        </p:attrNameLst>
                                      </p:cBhvr>
                                      <p:to>
                                        <p:strVal val="visible"/>
                                      </p:to>
                                    </p:set>
                                    <p:anim calcmode="lin" valueType="num">
                                      <p:cBhvr additive="base">
                                        <p:cTn id="56" dur="500" fill="hold"/>
                                        <p:tgtEl>
                                          <p:spTgt spid="119822"/>
                                        </p:tgtEl>
                                        <p:attrNameLst>
                                          <p:attrName>ppt_x</p:attrName>
                                        </p:attrNameLst>
                                      </p:cBhvr>
                                      <p:tavLst>
                                        <p:tav tm="0">
                                          <p:val>
                                            <p:strVal val="0-#ppt_w/2"/>
                                          </p:val>
                                        </p:tav>
                                        <p:tav tm="100000">
                                          <p:val>
                                            <p:strVal val="#ppt_x"/>
                                          </p:val>
                                        </p:tav>
                                      </p:tavLst>
                                    </p:anim>
                                    <p:anim calcmode="lin" valueType="num">
                                      <p:cBhvr additive="base">
                                        <p:cTn id="57" dur="500" fill="hold"/>
                                        <p:tgtEl>
                                          <p:spTgt spid="1198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utoUpdateAnimBg="0"/>
      <p:bldP spid="119812" grpId="0" autoUpdateAnimBg="0"/>
      <p:bldP spid="119813" grpId="0" autoUpdateAnimBg="0"/>
      <p:bldP spid="119815" grpId="0" autoUpdateAnimBg="0"/>
      <p:bldP spid="119816" grpId="0"/>
      <p:bldP spid="119817" grpId="0" autoUpdateAnimBg="0"/>
      <p:bldP spid="119818" grpId="0" autoUpdateAnimBg="0"/>
      <p:bldP spid="119819" grpId="0" autoUpdateAnimBg="0"/>
      <p:bldP spid="119820" grpId="0"/>
      <p:bldP spid="119821" grpId="0" autoUpdateAnimBg="0"/>
      <p:bldP spid="11982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766763" y="1689100"/>
            <a:ext cx="7262812"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zh-CN" altLang="en-US" sz="2800">
                <a:solidFill>
                  <a:srgbClr val="000000"/>
                </a:solidFill>
                <a:latin typeface="Times New Roman" pitchFamily="18" charset="0"/>
                <a:ea typeface="宋体" pitchFamily="2" charset="-122"/>
              </a:rPr>
              <a:t>利用上述定义的</a:t>
            </a:r>
            <a:r>
              <a:rPr kumimoji="1" lang="zh-CN" altLang="en-US" sz="2800" b="1">
                <a:solidFill>
                  <a:srgbClr val="FF0000"/>
                </a:solidFill>
                <a:latin typeface="Times New Roman" pitchFamily="18" charset="0"/>
                <a:ea typeface="宋体" pitchFamily="2" charset="-122"/>
              </a:rPr>
              <a:t>线性表类型</a:t>
            </a:r>
            <a:r>
              <a:rPr kumimoji="1" lang="zh-CN" altLang="en-US" sz="2800">
                <a:solidFill>
                  <a:srgbClr val="000000"/>
                </a:solidFill>
                <a:latin typeface="Times New Roman" pitchFamily="18" charset="0"/>
                <a:ea typeface="宋体" pitchFamily="2" charset="-122"/>
              </a:rPr>
              <a:t>，可以实现其它更复杂的操作：</a:t>
            </a:r>
          </a:p>
        </p:txBody>
      </p:sp>
      <p:sp>
        <p:nvSpPr>
          <p:cNvPr id="121859" name="Text Box 3">
            <a:hlinkClick r:id="rId2" action="ppaction://hlinksldjump"/>
          </p:cNvPr>
          <p:cNvSpPr txBox="1">
            <a:spLocks noChangeArrowheads="1"/>
          </p:cNvSpPr>
          <p:nvPr/>
        </p:nvSpPr>
        <p:spPr bwMode="auto">
          <a:xfrm>
            <a:off x="3132138" y="4264025"/>
            <a:ext cx="11049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800" b="1">
                <a:solidFill>
                  <a:srgbClr val="9900FF"/>
                </a:solidFill>
                <a:latin typeface="Times New Roman" pitchFamily="18" charset="0"/>
                <a:ea typeface="宋体" pitchFamily="2" charset="-122"/>
              </a:rPr>
              <a:t>例 </a:t>
            </a:r>
            <a:r>
              <a:rPr kumimoji="1" lang="en-US" altLang="zh-CN" sz="2800" b="1">
                <a:solidFill>
                  <a:srgbClr val="9900FF"/>
                </a:solidFill>
                <a:latin typeface="Times New Roman" pitchFamily="18" charset="0"/>
                <a:ea typeface="宋体" pitchFamily="2" charset="-122"/>
              </a:rPr>
              <a:t>2-2</a:t>
            </a:r>
          </a:p>
        </p:txBody>
      </p:sp>
      <p:sp>
        <p:nvSpPr>
          <p:cNvPr id="121860" name="Text Box 4">
            <a:hlinkClick r:id="" action="ppaction://hlinkshowjump?jump=nextslide"/>
          </p:cNvPr>
          <p:cNvSpPr txBox="1">
            <a:spLocks noChangeArrowheads="1"/>
          </p:cNvSpPr>
          <p:nvPr/>
        </p:nvSpPr>
        <p:spPr bwMode="auto">
          <a:xfrm>
            <a:off x="3133725" y="3387725"/>
            <a:ext cx="11049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800" b="1">
                <a:solidFill>
                  <a:srgbClr val="9900FF"/>
                </a:solidFill>
                <a:latin typeface="Times New Roman" pitchFamily="18" charset="0"/>
                <a:ea typeface="宋体" pitchFamily="2" charset="-122"/>
              </a:rPr>
              <a:t>例 </a:t>
            </a:r>
            <a:r>
              <a:rPr kumimoji="1" lang="en-US" altLang="zh-CN" sz="2800" b="1">
                <a:solidFill>
                  <a:srgbClr val="9900FF"/>
                </a:solidFill>
                <a:latin typeface="Times New Roman" pitchFamily="18" charset="0"/>
                <a:ea typeface="宋体" pitchFamily="2" charset="-122"/>
              </a:rPr>
              <a:t>2-1</a:t>
            </a:r>
            <a:endParaRPr kumimoji="1" lang="en-US" altLang="zh-CN" sz="2800">
              <a:solidFill>
                <a:srgbClr val="9900FF"/>
              </a:solidFill>
              <a:latin typeface="Times New Roman" pitchFamily="18" charset="0"/>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121858"/>
                                        </p:tgtEl>
                                        <p:attrNameLst>
                                          <p:attrName>style.visibility</p:attrName>
                                        </p:attrNameLst>
                                      </p:cBhvr>
                                      <p:to>
                                        <p:strVal val="visible"/>
                                      </p:to>
                                    </p:set>
                                    <p:animEffect transition="in" filter="strips(downRight)">
                                      <p:cBhvr>
                                        <p:cTn id="7" dur="300"/>
                                        <p:tgtEl>
                                          <p:spTgt spid="121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1860"/>
                                        </p:tgtEl>
                                        <p:attrNameLst>
                                          <p:attrName>style.visibility</p:attrName>
                                        </p:attrNameLst>
                                      </p:cBhvr>
                                      <p:to>
                                        <p:strVal val="visible"/>
                                      </p:to>
                                    </p:set>
                                    <p:animEffect transition="in" filter="checkerboard(across)">
                                      <p:cBhvr>
                                        <p:cTn id="12" dur="500"/>
                                        <p:tgtEl>
                                          <p:spTgt spid="121860"/>
                                        </p:tgtEl>
                                      </p:cBhvr>
                                    </p:animEffect>
                                  </p:childTnLst>
                                </p:cTn>
                              </p:par>
                            </p:childTnLst>
                          </p:cTn>
                        </p:par>
                        <p:par>
                          <p:cTn id="13" fill="hold" nodeType="afterGroup">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121859"/>
                                        </p:tgtEl>
                                        <p:attrNameLst>
                                          <p:attrName>style.visibility</p:attrName>
                                        </p:attrNameLst>
                                      </p:cBhvr>
                                      <p:to>
                                        <p:strVal val="visible"/>
                                      </p:to>
                                    </p:set>
                                    <p:animEffect transition="in" filter="checkerboard(across)">
                                      <p:cBhvr>
                                        <p:cTn id="16" dur="500"/>
                                        <p:tgtEl>
                                          <p:spTgt spid="121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utoUpdateAnimBg="0"/>
      <p:bldP spid="121859" grpId="0" autoUpdateAnimBg="0"/>
      <p:bldP spid="12186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404813" y="1322388"/>
            <a:ext cx="8328025" cy="188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zh-CN" altLang="en-US" sz="2800">
                <a:solidFill>
                  <a:srgbClr val="000000"/>
                </a:solidFill>
                <a:latin typeface="Times New Roman" pitchFamily="18" charset="0"/>
                <a:ea typeface="宋体" pitchFamily="2" charset="-122"/>
              </a:rPr>
              <a:t>有两个集合 </a:t>
            </a:r>
            <a:r>
              <a:rPr kumimoji="1" lang="en-US" altLang="zh-CN" sz="2800">
                <a:solidFill>
                  <a:srgbClr val="000000"/>
                </a:solidFill>
                <a:latin typeface="Times New Roman" pitchFamily="18" charset="0"/>
                <a:ea typeface="宋体" pitchFamily="2" charset="-122"/>
              </a:rPr>
              <a:t>A </a:t>
            </a:r>
            <a:r>
              <a:rPr kumimoji="1" lang="zh-CN" altLang="en-US" sz="2800">
                <a:solidFill>
                  <a:srgbClr val="000000"/>
                </a:solidFill>
                <a:latin typeface="Times New Roman" pitchFamily="18" charset="0"/>
                <a:ea typeface="宋体" pitchFamily="2" charset="-122"/>
              </a:rPr>
              <a:t>和 </a:t>
            </a:r>
            <a:r>
              <a:rPr kumimoji="1" lang="en-US" altLang="zh-CN" sz="2800">
                <a:solidFill>
                  <a:srgbClr val="000000"/>
                </a:solidFill>
                <a:latin typeface="Times New Roman" pitchFamily="18" charset="0"/>
                <a:ea typeface="宋体" pitchFamily="2" charset="-122"/>
              </a:rPr>
              <a:t>B </a:t>
            </a:r>
            <a:r>
              <a:rPr kumimoji="1" lang="zh-CN" altLang="en-US" sz="2800">
                <a:solidFill>
                  <a:srgbClr val="000000"/>
                </a:solidFill>
                <a:latin typeface="Times New Roman" pitchFamily="18" charset="0"/>
                <a:ea typeface="宋体" pitchFamily="2" charset="-122"/>
              </a:rPr>
              <a:t>，分别用两个线性表 </a:t>
            </a:r>
            <a:r>
              <a:rPr kumimoji="1" lang="en-US" altLang="zh-CN" sz="2800">
                <a:solidFill>
                  <a:srgbClr val="000000"/>
                </a:solidFill>
                <a:latin typeface="Times New Roman" pitchFamily="18" charset="0"/>
                <a:ea typeface="宋体" pitchFamily="2" charset="-122"/>
              </a:rPr>
              <a:t>LA </a:t>
            </a:r>
            <a:r>
              <a:rPr kumimoji="1" lang="zh-CN" altLang="en-US" sz="2800">
                <a:solidFill>
                  <a:srgbClr val="000000"/>
                </a:solidFill>
                <a:latin typeface="Times New Roman" pitchFamily="18" charset="0"/>
                <a:ea typeface="宋体" pitchFamily="2" charset="-122"/>
              </a:rPr>
              <a:t>和 </a:t>
            </a:r>
            <a:r>
              <a:rPr kumimoji="1" lang="en-US" altLang="zh-CN" sz="2800">
                <a:solidFill>
                  <a:srgbClr val="000000"/>
                </a:solidFill>
                <a:latin typeface="Times New Roman" pitchFamily="18" charset="0"/>
                <a:ea typeface="宋体" pitchFamily="2" charset="-122"/>
              </a:rPr>
              <a:t>LB </a:t>
            </a:r>
            <a:r>
              <a:rPr kumimoji="1" lang="zh-CN" altLang="en-US" sz="2800">
                <a:solidFill>
                  <a:srgbClr val="000000"/>
                </a:solidFill>
                <a:latin typeface="Times New Roman" pitchFamily="18" charset="0"/>
                <a:ea typeface="宋体" pitchFamily="2" charset="-122"/>
              </a:rPr>
              <a:t>表示，即：线性表中的数据元素即为集合中的成员。 求一个新的集合</a:t>
            </a:r>
            <a:r>
              <a:rPr kumimoji="1" lang="en-US" altLang="zh-CN" sz="2800">
                <a:solidFill>
                  <a:srgbClr val="000000"/>
                </a:solidFill>
                <a:latin typeface="Times New Roman" pitchFamily="18" charset="0"/>
                <a:ea typeface="宋体" pitchFamily="2" charset="-122"/>
              </a:rPr>
              <a:t>A</a:t>
            </a:r>
            <a:r>
              <a:rPr kumimoji="1" lang="zh-CN" altLang="en-US" sz="2800">
                <a:solidFill>
                  <a:srgbClr val="000000"/>
                </a:solidFill>
                <a:latin typeface="Times New Roman" pitchFamily="18" charset="0"/>
                <a:ea typeface="宋体" pitchFamily="2" charset="-122"/>
              </a:rPr>
              <a:t>＝</a:t>
            </a:r>
            <a:r>
              <a:rPr kumimoji="1" lang="en-US" altLang="zh-CN" sz="2800">
                <a:solidFill>
                  <a:srgbClr val="000000"/>
                </a:solidFill>
                <a:latin typeface="Times New Roman" pitchFamily="18" charset="0"/>
                <a:ea typeface="宋体" pitchFamily="2" charset="-122"/>
              </a:rPr>
              <a:t>A∪B</a:t>
            </a:r>
            <a:r>
              <a:rPr kumimoji="1" lang="zh-CN" altLang="en-US" sz="2800">
                <a:solidFill>
                  <a:srgbClr val="000000"/>
                </a:solidFill>
                <a:latin typeface="Times New Roman" pitchFamily="18" charset="0"/>
                <a:ea typeface="宋体" pitchFamily="2" charset="-122"/>
              </a:rPr>
              <a:t>。</a:t>
            </a:r>
          </a:p>
        </p:txBody>
      </p:sp>
      <p:sp>
        <p:nvSpPr>
          <p:cNvPr id="122883" name="Text Box 3"/>
          <p:cNvSpPr txBox="1">
            <a:spLocks noChangeArrowheads="1"/>
          </p:cNvSpPr>
          <p:nvPr/>
        </p:nvSpPr>
        <p:spPr bwMode="auto">
          <a:xfrm>
            <a:off x="601663" y="34925"/>
            <a:ext cx="15049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bg1"/>
                </a:solidFill>
                <a:latin typeface="Times New Roman" pitchFamily="18" charset="0"/>
                <a:ea typeface="黑体" pitchFamily="2" charset="-122"/>
              </a:rPr>
              <a:t>例 </a:t>
            </a:r>
            <a:r>
              <a:rPr lang="en-US" altLang="zh-CN" sz="3600">
                <a:solidFill>
                  <a:schemeClr val="bg1"/>
                </a:solidFill>
                <a:latin typeface="Times New Roman" pitchFamily="18" charset="0"/>
                <a:ea typeface="黑体" pitchFamily="2" charset="-122"/>
              </a:rPr>
              <a:t>2-1</a:t>
            </a:r>
            <a:r>
              <a:rPr kumimoji="1" lang="en-US" altLang="zh-CN" sz="4400">
                <a:solidFill>
                  <a:schemeClr val="folHlink"/>
                </a:solidFill>
                <a:latin typeface="Times New Roman" pitchFamily="18" charset="0"/>
              </a:rPr>
              <a:t> </a:t>
            </a:r>
          </a:p>
        </p:txBody>
      </p:sp>
      <p:sp>
        <p:nvSpPr>
          <p:cNvPr id="122884" name="Text Box 4"/>
          <p:cNvSpPr txBox="1">
            <a:spLocks noChangeArrowheads="1"/>
          </p:cNvSpPr>
          <p:nvPr/>
        </p:nvSpPr>
        <p:spPr bwMode="auto">
          <a:xfrm>
            <a:off x="485775" y="3754438"/>
            <a:ext cx="8378825"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zh-CN" altLang="en-US" sz="2800">
                <a:solidFill>
                  <a:srgbClr val="000000"/>
                </a:solidFill>
                <a:latin typeface="Times New Roman" pitchFamily="18" charset="0"/>
                <a:ea typeface="宋体" pitchFamily="2" charset="-122"/>
              </a:rPr>
              <a:t>要求对线性表作如下操作：扩大线性表 </a:t>
            </a:r>
            <a:r>
              <a:rPr kumimoji="1" lang="en-US" altLang="zh-CN" sz="2800">
                <a:solidFill>
                  <a:srgbClr val="000000"/>
                </a:solidFill>
                <a:latin typeface="Times New Roman" pitchFamily="18" charset="0"/>
                <a:ea typeface="宋体" pitchFamily="2" charset="-122"/>
              </a:rPr>
              <a:t>LA</a:t>
            </a:r>
            <a:r>
              <a:rPr kumimoji="1" lang="zh-CN" altLang="en-US" sz="2800">
                <a:solidFill>
                  <a:srgbClr val="000000"/>
                </a:solidFill>
                <a:latin typeface="Times New Roman" pitchFamily="18" charset="0"/>
                <a:ea typeface="宋体" pitchFamily="2" charset="-122"/>
              </a:rPr>
              <a:t>，将存在于线性表</a:t>
            </a:r>
            <a:r>
              <a:rPr kumimoji="1" lang="en-US" altLang="zh-CN" sz="2800">
                <a:solidFill>
                  <a:srgbClr val="000000"/>
                </a:solidFill>
                <a:latin typeface="Times New Roman" pitchFamily="18" charset="0"/>
                <a:ea typeface="宋体" pitchFamily="2" charset="-122"/>
              </a:rPr>
              <a:t>LB </a:t>
            </a:r>
            <a:r>
              <a:rPr kumimoji="1" lang="zh-CN" altLang="en-US" sz="2800">
                <a:solidFill>
                  <a:srgbClr val="000000"/>
                </a:solidFill>
                <a:latin typeface="Times New Roman" pitchFamily="18" charset="0"/>
                <a:ea typeface="宋体" pitchFamily="2" charset="-122"/>
              </a:rPr>
              <a:t>中而不存在于线性表 </a:t>
            </a:r>
            <a:r>
              <a:rPr kumimoji="1" lang="en-US" altLang="zh-CN" sz="2800">
                <a:solidFill>
                  <a:srgbClr val="000000"/>
                </a:solidFill>
                <a:latin typeface="Times New Roman" pitchFamily="18" charset="0"/>
                <a:ea typeface="宋体" pitchFamily="2" charset="-122"/>
              </a:rPr>
              <a:t>LA </a:t>
            </a:r>
            <a:r>
              <a:rPr kumimoji="1" lang="zh-CN" altLang="en-US" sz="2800">
                <a:solidFill>
                  <a:srgbClr val="000000"/>
                </a:solidFill>
                <a:latin typeface="Times New Roman" pitchFamily="18" charset="0"/>
                <a:ea typeface="宋体" pitchFamily="2" charset="-122"/>
              </a:rPr>
              <a:t>中的数据元素插入到线性表 </a:t>
            </a:r>
            <a:r>
              <a:rPr kumimoji="1" lang="en-US" altLang="zh-CN" sz="2800">
                <a:solidFill>
                  <a:srgbClr val="000000"/>
                </a:solidFill>
                <a:latin typeface="Times New Roman" pitchFamily="18" charset="0"/>
                <a:ea typeface="宋体" pitchFamily="2" charset="-122"/>
              </a:rPr>
              <a:t>LA </a:t>
            </a:r>
            <a:r>
              <a:rPr kumimoji="1" lang="zh-CN" altLang="en-US" sz="2800">
                <a:solidFill>
                  <a:srgbClr val="000000"/>
                </a:solidFill>
                <a:latin typeface="Times New Roman" pitchFamily="18" charset="0"/>
                <a:ea typeface="宋体" pitchFamily="2" charset="-122"/>
              </a:rPr>
              <a:t>中去。</a:t>
            </a:r>
          </a:p>
        </p:txBody>
      </p:sp>
      <p:sp>
        <p:nvSpPr>
          <p:cNvPr id="122885" name="Text Box 5"/>
          <p:cNvSpPr txBox="1">
            <a:spLocks noChangeArrowheads="1"/>
          </p:cNvSpPr>
          <p:nvPr/>
        </p:nvSpPr>
        <p:spPr bwMode="auto">
          <a:xfrm>
            <a:off x="441325" y="3317875"/>
            <a:ext cx="3398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hlink"/>
                </a:solidFill>
                <a:latin typeface="Times New Roman" pitchFamily="18" charset="0"/>
                <a:ea typeface="宋体" pitchFamily="2" charset="-122"/>
              </a:rPr>
              <a:t>上述问题可转换为：</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28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22882"/>
                                        </p:tgtEl>
                                        <p:attrNameLst>
                                          <p:attrName>style.visibility</p:attrName>
                                        </p:attrNameLst>
                                      </p:cBhvr>
                                      <p:to>
                                        <p:strVal val="visible"/>
                                      </p:to>
                                    </p:set>
                                    <p:animEffect transition="in" filter="wipe(left)">
                                      <p:cBhvr>
                                        <p:cTn id="11" dur="500"/>
                                        <p:tgtEl>
                                          <p:spTgt spid="12288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288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22884"/>
                                        </p:tgtEl>
                                        <p:attrNameLst>
                                          <p:attrName>style.visibility</p:attrName>
                                        </p:attrNameLst>
                                      </p:cBhvr>
                                      <p:to>
                                        <p:strVal val="visible"/>
                                      </p:to>
                                    </p:set>
                                    <p:animEffect transition="in" filter="barn(outVertical)">
                                      <p:cBhvr>
                                        <p:cTn id="20" dur="500"/>
                                        <p:tgtEl>
                                          <p:spTgt spid="122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utoUpdateAnimBg="0"/>
      <p:bldP spid="122883" grpId="0" autoUpdateAnimBg="0"/>
      <p:bldP spid="122884" grpId="0" autoUpdateAnimBg="0"/>
      <p:bldP spid="12288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611188" y="1409700"/>
            <a:ext cx="70405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latin typeface="Times New Roman" pitchFamily="18" charset="0"/>
                <a:ea typeface="宋体" pitchFamily="2" charset="-122"/>
              </a:rPr>
              <a:t>1</a:t>
            </a:r>
            <a:r>
              <a:rPr kumimoji="1" lang="zh-CN" altLang="en-US" sz="2800" b="1">
                <a:solidFill>
                  <a:srgbClr val="000000"/>
                </a:solidFill>
                <a:latin typeface="Times New Roman" pitchFamily="18" charset="0"/>
                <a:ea typeface="宋体" pitchFamily="2" charset="-122"/>
              </a:rPr>
              <a:t>．</a:t>
            </a:r>
            <a:r>
              <a:rPr kumimoji="1" lang="zh-CN" altLang="en-US" sz="2800">
                <a:solidFill>
                  <a:srgbClr val="000000"/>
                </a:solidFill>
                <a:latin typeface="Times New Roman" pitchFamily="18" charset="0"/>
                <a:ea typeface="宋体" pitchFamily="2" charset="-122"/>
              </a:rPr>
              <a:t>从线性表 </a:t>
            </a:r>
            <a:r>
              <a:rPr kumimoji="1" lang="en-US" altLang="zh-CN" sz="2800">
                <a:solidFill>
                  <a:srgbClr val="000000"/>
                </a:solidFill>
                <a:latin typeface="Times New Roman" pitchFamily="18" charset="0"/>
                <a:ea typeface="宋体" pitchFamily="2" charset="-122"/>
              </a:rPr>
              <a:t>LB </a:t>
            </a:r>
            <a:r>
              <a:rPr kumimoji="1" lang="zh-CN" altLang="en-US" sz="2800">
                <a:solidFill>
                  <a:srgbClr val="000000"/>
                </a:solidFill>
                <a:latin typeface="Times New Roman" pitchFamily="18" charset="0"/>
                <a:ea typeface="宋体" pitchFamily="2" charset="-122"/>
              </a:rPr>
              <a:t>中依次察看每个数据元素：</a:t>
            </a:r>
          </a:p>
        </p:txBody>
      </p:sp>
      <p:sp>
        <p:nvSpPr>
          <p:cNvPr id="124931" name="Text Box 3"/>
          <p:cNvSpPr txBox="1">
            <a:spLocks noChangeArrowheads="1"/>
          </p:cNvSpPr>
          <p:nvPr/>
        </p:nvSpPr>
        <p:spPr bwMode="auto">
          <a:xfrm>
            <a:off x="673100" y="3043238"/>
            <a:ext cx="5726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00"/>
                </a:solidFill>
                <a:latin typeface="Times New Roman" pitchFamily="18" charset="0"/>
                <a:ea typeface="宋体" pitchFamily="2" charset="-122"/>
              </a:rPr>
              <a:t>2</a:t>
            </a:r>
            <a:r>
              <a:rPr kumimoji="1" lang="zh-CN" altLang="en-US" sz="2800">
                <a:solidFill>
                  <a:srgbClr val="000000"/>
                </a:solidFill>
                <a:latin typeface="Times New Roman" pitchFamily="18" charset="0"/>
                <a:ea typeface="宋体" pitchFamily="2" charset="-122"/>
              </a:rPr>
              <a:t>．依次在线性表 </a:t>
            </a:r>
            <a:r>
              <a:rPr kumimoji="1" lang="en-US" altLang="zh-CN" sz="2800">
                <a:solidFill>
                  <a:srgbClr val="000000"/>
                </a:solidFill>
                <a:latin typeface="Times New Roman" pitchFamily="18" charset="0"/>
                <a:ea typeface="宋体" pitchFamily="2" charset="-122"/>
              </a:rPr>
              <a:t>LA </a:t>
            </a:r>
            <a:r>
              <a:rPr kumimoji="1" lang="zh-CN" altLang="en-US" sz="2800">
                <a:solidFill>
                  <a:srgbClr val="000000"/>
                </a:solidFill>
                <a:latin typeface="Times New Roman" pitchFamily="18" charset="0"/>
                <a:ea typeface="宋体" pitchFamily="2" charset="-122"/>
              </a:rPr>
              <a:t>中进行查访： </a:t>
            </a:r>
          </a:p>
        </p:txBody>
      </p:sp>
      <p:sp>
        <p:nvSpPr>
          <p:cNvPr id="124932" name="Text Box 4"/>
          <p:cNvSpPr txBox="1">
            <a:spLocks noChangeArrowheads="1"/>
          </p:cNvSpPr>
          <p:nvPr/>
        </p:nvSpPr>
        <p:spPr bwMode="auto">
          <a:xfrm>
            <a:off x="687388" y="4565650"/>
            <a:ext cx="4273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00"/>
                </a:solidFill>
                <a:latin typeface="Times New Roman" pitchFamily="18" charset="0"/>
                <a:ea typeface="宋体" pitchFamily="2" charset="-122"/>
              </a:rPr>
              <a:t>3</a:t>
            </a:r>
            <a:r>
              <a:rPr kumimoji="1" lang="zh-CN" altLang="en-US" sz="2800">
                <a:solidFill>
                  <a:srgbClr val="000000"/>
                </a:solidFill>
                <a:latin typeface="Times New Roman" pitchFamily="18" charset="0"/>
                <a:ea typeface="宋体" pitchFamily="2" charset="-122"/>
              </a:rPr>
              <a:t>．若不存在，则插入之：</a:t>
            </a:r>
          </a:p>
        </p:txBody>
      </p:sp>
      <p:sp>
        <p:nvSpPr>
          <p:cNvPr id="124933" name="Text Box 5"/>
          <p:cNvSpPr txBox="1">
            <a:spLocks noChangeArrowheads="1"/>
          </p:cNvSpPr>
          <p:nvPr/>
        </p:nvSpPr>
        <p:spPr bwMode="auto">
          <a:xfrm>
            <a:off x="1830388" y="2171700"/>
            <a:ext cx="3027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333399"/>
                </a:solidFill>
                <a:latin typeface="Times New Roman" pitchFamily="18" charset="0"/>
                <a:ea typeface="宋体" pitchFamily="2" charset="-122"/>
              </a:rPr>
              <a:t>GetElem(LB, i)→e</a:t>
            </a:r>
            <a:endParaRPr kumimoji="1" lang="en-US" altLang="zh-CN" sz="2800">
              <a:latin typeface="Times New Roman" pitchFamily="18" charset="0"/>
              <a:ea typeface="宋体" pitchFamily="2" charset="-122"/>
            </a:endParaRPr>
          </a:p>
        </p:txBody>
      </p:sp>
      <p:sp>
        <p:nvSpPr>
          <p:cNvPr id="124934" name="Text Box 6"/>
          <p:cNvSpPr txBox="1">
            <a:spLocks noChangeArrowheads="1"/>
          </p:cNvSpPr>
          <p:nvPr/>
        </p:nvSpPr>
        <p:spPr bwMode="auto">
          <a:xfrm>
            <a:off x="1754188" y="3771900"/>
            <a:ext cx="4489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Times New Roman" pitchFamily="18" charset="0"/>
                <a:ea typeface="宋体" pitchFamily="2" charset="-122"/>
              </a:rPr>
              <a:t> </a:t>
            </a:r>
            <a:r>
              <a:rPr kumimoji="1" lang="en-US" altLang="zh-CN" sz="2800" b="1">
                <a:solidFill>
                  <a:srgbClr val="333399"/>
                </a:solidFill>
                <a:latin typeface="Times New Roman" pitchFamily="18" charset="0"/>
                <a:ea typeface="宋体" pitchFamily="2" charset="-122"/>
              </a:rPr>
              <a:t>LocateElem(LA, e, equal( ))</a:t>
            </a:r>
            <a:endParaRPr kumimoji="1" lang="en-US" altLang="zh-CN" sz="2800">
              <a:latin typeface="Times New Roman" pitchFamily="18" charset="0"/>
              <a:ea typeface="宋体" pitchFamily="2" charset="-122"/>
            </a:endParaRPr>
          </a:p>
        </p:txBody>
      </p:sp>
      <p:sp>
        <p:nvSpPr>
          <p:cNvPr id="124935" name="Text Box 7"/>
          <p:cNvSpPr txBox="1">
            <a:spLocks noChangeArrowheads="1"/>
          </p:cNvSpPr>
          <p:nvPr/>
        </p:nvSpPr>
        <p:spPr bwMode="auto">
          <a:xfrm>
            <a:off x="1735138" y="5173663"/>
            <a:ext cx="4684712"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kumimoji="1" lang="en-US" altLang="zh-CN" sz="2800">
                <a:latin typeface="Times New Roman" pitchFamily="18" charset="0"/>
                <a:ea typeface="宋体" pitchFamily="2" charset="-122"/>
              </a:rPr>
              <a:t> </a:t>
            </a:r>
            <a:r>
              <a:rPr kumimoji="1" lang="en-US" altLang="zh-CN" sz="2800" b="1">
                <a:solidFill>
                  <a:srgbClr val="333399"/>
                </a:solidFill>
                <a:latin typeface="Times New Roman" pitchFamily="18" charset="0"/>
                <a:ea typeface="宋体" pitchFamily="2" charset="-122"/>
              </a:rPr>
              <a:t>ListInsert(LA, n+1, e)</a:t>
            </a:r>
          </a:p>
          <a:p>
            <a:pPr>
              <a:lnSpc>
                <a:spcPct val="130000"/>
              </a:lnSpc>
            </a:pPr>
            <a:r>
              <a:rPr kumimoji="1" lang="en-US" altLang="zh-CN" sz="2800" b="1">
                <a:solidFill>
                  <a:srgbClr val="333399"/>
                </a:solidFill>
                <a:latin typeface="Times New Roman" pitchFamily="18" charset="0"/>
                <a:ea typeface="宋体" pitchFamily="2" charset="-122"/>
              </a:rPr>
              <a:t>( n </a:t>
            </a:r>
            <a:r>
              <a:rPr kumimoji="1" lang="zh-CN" altLang="en-US" sz="2800" b="1">
                <a:solidFill>
                  <a:srgbClr val="333399"/>
                </a:solidFill>
                <a:latin typeface="Times New Roman" pitchFamily="18" charset="0"/>
                <a:ea typeface="宋体" pitchFamily="2" charset="-122"/>
              </a:rPr>
              <a:t>表示线性表 </a:t>
            </a:r>
            <a:r>
              <a:rPr kumimoji="1" lang="en-US" altLang="zh-CN" sz="2800" b="1">
                <a:solidFill>
                  <a:srgbClr val="333399"/>
                </a:solidFill>
                <a:latin typeface="Times New Roman" pitchFamily="18" charset="0"/>
                <a:ea typeface="宋体" pitchFamily="2" charset="-122"/>
              </a:rPr>
              <a:t>LA </a:t>
            </a:r>
            <a:r>
              <a:rPr kumimoji="1" lang="zh-CN" altLang="en-US" sz="2800" b="1">
                <a:solidFill>
                  <a:srgbClr val="333399"/>
                </a:solidFill>
                <a:latin typeface="Times New Roman" pitchFamily="18" charset="0"/>
                <a:ea typeface="宋体" pitchFamily="2" charset="-122"/>
              </a:rPr>
              <a:t>当前长度</a:t>
            </a:r>
            <a:r>
              <a:rPr kumimoji="1" lang="en-US" altLang="zh-CN" sz="2800" b="1">
                <a:solidFill>
                  <a:srgbClr val="333399"/>
                </a:solidFill>
                <a:latin typeface="Times New Roman" pitchFamily="18" charset="0"/>
                <a:ea typeface="宋体" pitchFamily="2" charset="-122"/>
              </a:rPr>
              <a:t>)</a:t>
            </a:r>
            <a:endParaRPr kumimoji="1" lang="en-US" altLang="zh-CN" sz="2800">
              <a:latin typeface="Times New Roman" pitchFamily="18" charset="0"/>
              <a:ea typeface="宋体" pitchFamily="2" charset="-122"/>
            </a:endParaRPr>
          </a:p>
        </p:txBody>
      </p:sp>
      <p:sp>
        <p:nvSpPr>
          <p:cNvPr id="124936" name="Text Box 8"/>
          <p:cNvSpPr txBox="1">
            <a:spLocks noChangeArrowheads="1"/>
          </p:cNvSpPr>
          <p:nvPr/>
        </p:nvSpPr>
        <p:spPr bwMode="auto">
          <a:xfrm>
            <a:off x="403225" y="188913"/>
            <a:ext cx="2789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a:solidFill>
                  <a:schemeClr val="bg1"/>
                </a:solidFill>
                <a:latin typeface="Times New Roman" pitchFamily="18" charset="0"/>
                <a:ea typeface="黑体" pitchFamily="2" charset="-122"/>
              </a:rPr>
              <a:t>操作步骤：</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slide(fromBottom)">
                                      <p:cBhvr>
                                        <p:cTn id="7" dur="500"/>
                                        <p:tgtEl>
                                          <p:spTgt spid="124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4931"/>
                                        </p:tgtEl>
                                        <p:attrNameLst>
                                          <p:attrName>style.visibility</p:attrName>
                                        </p:attrNameLst>
                                      </p:cBhvr>
                                      <p:to>
                                        <p:strVal val="visible"/>
                                      </p:to>
                                    </p:set>
                                    <p:animEffect transition="in" filter="slide(fromBottom)">
                                      <p:cBhvr>
                                        <p:cTn id="12" dur="500"/>
                                        <p:tgtEl>
                                          <p:spTgt spid="1249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4932"/>
                                        </p:tgtEl>
                                        <p:attrNameLst>
                                          <p:attrName>style.visibility</p:attrName>
                                        </p:attrNameLst>
                                      </p:cBhvr>
                                      <p:to>
                                        <p:strVal val="visible"/>
                                      </p:to>
                                    </p:set>
                                    <p:animEffect transition="in" filter="slide(fromBottom)">
                                      <p:cBhvr>
                                        <p:cTn id="17" dur="500"/>
                                        <p:tgtEl>
                                          <p:spTgt spid="1249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933"/>
                                        </p:tgtEl>
                                        <p:attrNameLst>
                                          <p:attrName>style.visibility</p:attrName>
                                        </p:attrNameLst>
                                      </p:cBhvr>
                                      <p:to>
                                        <p:strVal val="visible"/>
                                      </p:to>
                                    </p:set>
                                    <p:animEffect transition="in" filter="wipe(left)">
                                      <p:cBhvr>
                                        <p:cTn id="22" dur="500"/>
                                        <p:tgtEl>
                                          <p:spTgt spid="1249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4934"/>
                                        </p:tgtEl>
                                        <p:attrNameLst>
                                          <p:attrName>style.visibility</p:attrName>
                                        </p:attrNameLst>
                                      </p:cBhvr>
                                      <p:to>
                                        <p:strVal val="visible"/>
                                      </p:to>
                                    </p:set>
                                    <p:animEffect transition="in" filter="wipe(left)">
                                      <p:cBhvr>
                                        <p:cTn id="27" dur="500"/>
                                        <p:tgtEl>
                                          <p:spTgt spid="1249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4935"/>
                                        </p:tgtEl>
                                        <p:attrNameLst>
                                          <p:attrName>style.visibility</p:attrName>
                                        </p:attrNameLst>
                                      </p:cBhvr>
                                      <p:to>
                                        <p:strVal val="visible"/>
                                      </p:to>
                                    </p:set>
                                    <p:animEffect transition="in" filter="wipe(left)">
                                      <p:cBhvr>
                                        <p:cTn id="32" dur="500"/>
                                        <p:tgtEl>
                                          <p:spTgt spid="124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utoUpdateAnimBg="0"/>
      <p:bldP spid="124931" grpId="0" autoUpdateAnimBg="0"/>
      <p:bldP spid="124932" grpId="0" autoUpdateAnimBg="0"/>
      <p:bldP spid="124933" grpId="0" autoUpdateAnimBg="0"/>
      <p:bldP spid="124934" grpId="0" autoUpdateAnimBg="0"/>
      <p:bldP spid="12493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884238" y="3154363"/>
            <a:ext cx="70834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a:latin typeface="Times New Roman" pitchFamily="18" charset="0"/>
                <a:ea typeface="宋体" pitchFamily="2" charset="-122"/>
              </a:rPr>
              <a:t>    </a:t>
            </a:r>
            <a:r>
              <a:rPr kumimoji="1" lang="en-US" altLang="zh-CN" sz="2800">
                <a:solidFill>
                  <a:srgbClr val="333399"/>
                </a:solidFill>
                <a:latin typeface="Times New Roman" pitchFamily="18" charset="0"/>
                <a:ea typeface="宋体" pitchFamily="2" charset="-122"/>
              </a:rPr>
              <a:t>GetElem(Lb, i, e)</a:t>
            </a:r>
            <a:r>
              <a:rPr kumimoji="1" lang="en-US" altLang="zh-CN" sz="2800">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a:t>
            </a:r>
            <a:r>
              <a:rPr kumimoji="1" lang="zh-CN" altLang="en-US" sz="2400">
                <a:solidFill>
                  <a:srgbClr val="000000"/>
                </a:solidFill>
                <a:latin typeface="Times New Roman" pitchFamily="18" charset="0"/>
                <a:ea typeface="宋体" pitchFamily="2" charset="-122"/>
              </a:rPr>
              <a:t>取</a:t>
            </a:r>
            <a:r>
              <a:rPr kumimoji="1" lang="en-US" altLang="zh-CN" sz="2400">
                <a:solidFill>
                  <a:srgbClr val="000000"/>
                </a:solidFill>
                <a:latin typeface="Times New Roman" pitchFamily="18" charset="0"/>
                <a:ea typeface="宋体" pitchFamily="2" charset="-122"/>
              </a:rPr>
              <a:t>Lb</a:t>
            </a:r>
            <a:r>
              <a:rPr kumimoji="1" lang="zh-CN" altLang="en-US" sz="2400">
                <a:solidFill>
                  <a:srgbClr val="000000"/>
                </a:solidFill>
                <a:latin typeface="Times New Roman" pitchFamily="18" charset="0"/>
                <a:ea typeface="宋体" pitchFamily="2" charset="-122"/>
              </a:rPr>
              <a:t>中第</a:t>
            </a:r>
            <a:r>
              <a:rPr kumimoji="1" lang="en-US" altLang="zh-CN" sz="2400">
                <a:solidFill>
                  <a:srgbClr val="000000"/>
                </a:solidFill>
                <a:latin typeface="Times New Roman" pitchFamily="18" charset="0"/>
                <a:ea typeface="宋体" pitchFamily="2" charset="-122"/>
              </a:rPr>
              <a:t>i</a:t>
            </a:r>
            <a:r>
              <a:rPr kumimoji="1" lang="zh-CN" altLang="en-US" sz="2400">
                <a:solidFill>
                  <a:srgbClr val="000000"/>
                </a:solidFill>
                <a:latin typeface="Times New Roman" pitchFamily="18" charset="0"/>
                <a:ea typeface="宋体" pitchFamily="2" charset="-122"/>
              </a:rPr>
              <a:t>个数据元素赋给</a:t>
            </a:r>
            <a:r>
              <a:rPr kumimoji="1" lang="en-US" altLang="zh-CN" sz="2400">
                <a:solidFill>
                  <a:srgbClr val="000000"/>
                </a:solidFill>
                <a:latin typeface="Times New Roman" pitchFamily="18" charset="0"/>
                <a:ea typeface="宋体" pitchFamily="2" charset="-122"/>
              </a:rPr>
              <a:t>e</a:t>
            </a:r>
          </a:p>
          <a:p>
            <a:pPr>
              <a:lnSpc>
                <a:spcPct val="120000"/>
              </a:lnSpc>
            </a:pPr>
            <a:r>
              <a:rPr kumimoji="1" lang="en-US" altLang="zh-CN" sz="2800">
                <a:latin typeface="Times New Roman" pitchFamily="18" charset="0"/>
                <a:ea typeface="宋体" pitchFamily="2" charset="-122"/>
              </a:rPr>
              <a:t>    </a:t>
            </a:r>
            <a:r>
              <a:rPr kumimoji="1" lang="en-US" altLang="zh-CN" sz="2800" b="1">
                <a:latin typeface="Times New Roman" pitchFamily="18" charset="0"/>
                <a:ea typeface="宋体" pitchFamily="2" charset="-122"/>
              </a:rPr>
              <a:t>if </a:t>
            </a:r>
            <a:r>
              <a:rPr kumimoji="1" lang="en-US" altLang="zh-CN" sz="2800">
                <a:latin typeface="Times New Roman" pitchFamily="18" charset="0"/>
                <a:ea typeface="宋体" pitchFamily="2" charset="-122"/>
              </a:rPr>
              <a:t>(</a:t>
            </a:r>
            <a:r>
              <a:rPr kumimoji="1" lang="en-US" altLang="zh-CN" sz="2800" b="1">
                <a:latin typeface="Times New Roman" pitchFamily="18" charset="0"/>
                <a:ea typeface="宋体" pitchFamily="2" charset="-122"/>
              </a:rPr>
              <a:t>!</a:t>
            </a:r>
            <a:r>
              <a:rPr kumimoji="1" lang="en-US" altLang="zh-CN" sz="2800">
                <a:solidFill>
                  <a:srgbClr val="333399"/>
                </a:solidFill>
                <a:latin typeface="Times New Roman" pitchFamily="18" charset="0"/>
                <a:ea typeface="宋体" pitchFamily="2" charset="-122"/>
              </a:rPr>
              <a:t>LocateElem(La, e, equal( )) </a:t>
            </a:r>
            <a:r>
              <a:rPr kumimoji="1" lang="en-US" altLang="zh-CN" sz="2800">
                <a:latin typeface="Times New Roman" pitchFamily="18" charset="0"/>
                <a:ea typeface="宋体" pitchFamily="2" charset="-122"/>
              </a:rPr>
              <a:t>)</a:t>
            </a:r>
            <a:r>
              <a:rPr kumimoji="1" lang="en-US" altLang="zh-CN" sz="2800">
                <a:solidFill>
                  <a:srgbClr val="333399"/>
                </a:solidFill>
                <a:latin typeface="Times New Roman" pitchFamily="18" charset="0"/>
                <a:ea typeface="宋体" pitchFamily="2" charset="-122"/>
              </a:rPr>
              <a:t> </a:t>
            </a:r>
            <a:endParaRPr kumimoji="1" lang="en-US" altLang="zh-CN" sz="2800">
              <a:latin typeface="Times New Roman" pitchFamily="18" charset="0"/>
              <a:ea typeface="宋体" pitchFamily="2" charset="-122"/>
            </a:endParaRPr>
          </a:p>
          <a:p>
            <a:pPr>
              <a:lnSpc>
                <a:spcPct val="120000"/>
              </a:lnSpc>
            </a:pPr>
            <a:r>
              <a:rPr kumimoji="1" lang="en-US" altLang="zh-CN" sz="2800">
                <a:latin typeface="Times New Roman" pitchFamily="18" charset="0"/>
                <a:ea typeface="宋体" pitchFamily="2" charset="-122"/>
              </a:rPr>
              <a:t>       </a:t>
            </a:r>
            <a:r>
              <a:rPr kumimoji="1" lang="en-US" altLang="zh-CN" sz="2800">
                <a:solidFill>
                  <a:srgbClr val="333399"/>
                </a:solidFill>
                <a:latin typeface="Times New Roman" pitchFamily="18" charset="0"/>
                <a:ea typeface="宋体" pitchFamily="2" charset="-122"/>
              </a:rPr>
              <a:t>ListInsert(La, ++La_len, e)</a:t>
            </a:r>
            <a:r>
              <a:rPr kumimoji="1" lang="en-US" altLang="zh-CN" sz="2800">
                <a:latin typeface="Times New Roman" pitchFamily="18" charset="0"/>
                <a:ea typeface="宋体" pitchFamily="2" charset="-122"/>
              </a:rPr>
              <a:t>;</a:t>
            </a:r>
          </a:p>
          <a:p>
            <a:pPr>
              <a:lnSpc>
                <a:spcPct val="120000"/>
              </a:lnSpc>
            </a:pPr>
            <a:r>
              <a:rPr kumimoji="1" lang="en-US" altLang="zh-CN" sz="2800">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La</a:t>
            </a:r>
            <a:r>
              <a:rPr kumimoji="1" lang="zh-CN" altLang="en-US" sz="2400">
                <a:solidFill>
                  <a:srgbClr val="000000"/>
                </a:solidFill>
                <a:latin typeface="Times New Roman" pitchFamily="18" charset="0"/>
                <a:ea typeface="宋体" pitchFamily="2" charset="-122"/>
              </a:rPr>
              <a:t>中不存在和 </a:t>
            </a:r>
            <a:r>
              <a:rPr kumimoji="1" lang="en-US" altLang="zh-CN" sz="2400">
                <a:solidFill>
                  <a:srgbClr val="000000"/>
                </a:solidFill>
                <a:latin typeface="Times New Roman" pitchFamily="18" charset="0"/>
                <a:ea typeface="宋体" pitchFamily="2" charset="-122"/>
              </a:rPr>
              <a:t>e </a:t>
            </a:r>
            <a:r>
              <a:rPr kumimoji="1" lang="zh-CN" altLang="en-US" sz="2400">
                <a:solidFill>
                  <a:srgbClr val="000000"/>
                </a:solidFill>
                <a:latin typeface="Times New Roman" pitchFamily="18" charset="0"/>
                <a:ea typeface="宋体" pitchFamily="2" charset="-122"/>
              </a:rPr>
              <a:t>相同的数据元素，则插入之</a:t>
            </a:r>
          </a:p>
        </p:txBody>
      </p:sp>
      <p:sp>
        <p:nvSpPr>
          <p:cNvPr id="125955" name="Text Box 3"/>
          <p:cNvSpPr txBox="1">
            <a:spLocks noChangeArrowheads="1"/>
          </p:cNvSpPr>
          <p:nvPr/>
        </p:nvSpPr>
        <p:spPr bwMode="auto">
          <a:xfrm>
            <a:off x="350838" y="1482725"/>
            <a:ext cx="6996112"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a:latin typeface="Times New Roman" pitchFamily="18" charset="0"/>
                <a:ea typeface="宋体" pitchFamily="2" charset="-122"/>
              </a:rPr>
              <a:t>     La_len = </a:t>
            </a:r>
            <a:r>
              <a:rPr kumimoji="1" lang="en-US" altLang="zh-CN" sz="2800">
                <a:solidFill>
                  <a:srgbClr val="333399"/>
                </a:solidFill>
                <a:latin typeface="Times New Roman" pitchFamily="18" charset="0"/>
                <a:ea typeface="宋体" pitchFamily="2" charset="-122"/>
              </a:rPr>
              <a:t>ListLength(La)</a:t>
            </a:r>
            <a:r>
              <a:rPr kumimoji="1" lang="en-US" altLang="zh-CN" sz="2800">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a:t>
            </a:r>
            <a:r>
              <a:rPr kumimoji="1" lang="zh-CN" altLang="en-US" sz="2400">
                <a:solidFill>
                  <a:srgbClr val="000000"/>
                </a:solidFill>
                <a:latin typeface="Times New Roman" pitchFamily="18" charset="0"/>
                <a:ea typeface="宋体" pitchFamily="2" charset="-122"/>
              </a:rPr>
              <a:t>求线性表的长度</a:t>
            </a:r>
          </a:p>
          <a:p>
            <a:pPr>
              <a:lnSpc>
                <a:spcPct val="120000"/>
              </a:lnSpc>
            </a:pPr>
            <a:r>
              <a:rPr kumimoji="1" lang="zh-CN" altLang="en-US" sz="2800">
                <a:latin typeface="Times New Roman" pitchFamily="18" charset="0"/>
                <a:ea typeface="宋体" pitchFamily="2" charset="-122"/>
              </a:rPr>
              <a:t>     </a:t>
            </a:r>
            <a:r>
              <a:rPr kumimoji="1" lang="en-US" altLang="zh-CN" sz="2800">
                <a:latin typeface="Times New Roman" pitchFamily="18" charset="0"/>
                <a:ea typeface="宋体" pitchFamily="2" charset="-122"/>
              </a:rPr>
              <a:t>Lb_len = </a:t>
            </a:r>
            <a:r>
              <a:rPr kumimoji="1" lang="en-US" altLang="zh-CN" sz="2800">
                <a:solidFill>
                  <a:srgbClr val="333399"/>
                </a:solidFill>
                <a:latin typeface="Times New Roman" pitchFamily="18" charset="0"/>
                <a:ea typeface="宋体" pitchFamily="2" charset="-122"/>
              </a:rPr>
              <a:t>ListLength(Lb)</a:t>
            </a:r>
            <a:r>
              <a:rPr kumimoji="1" lang="en-US" altLang="zh-CN" sz="2800">
                <a:latin typeface="Times New Roman" pitchFamily="18" charset="0"/>
                <a:ea typeface="宋体" pitchFamily="2" charset="-122"/>
              </a:rPr>
              <a:t>;   </a:t>
            </a:r>
          </a:p>
        </p:txBody>
      </p:sp>
      <p:sp>
        <p:nvSpPr>
          <p:cNvPr id="125956" name="Text Box 4"/>
          <p:cNvSpPr txBox="1">
            <a:spLocks noChangeArrowheads="1"/>
          </p:cNvSpPr>
          <p:nvPr/>
        </p:nvSpPr>
        <p:spPr bwMode="auto">
          <a:xfrm>
            <a:off x="381000" y="5830888"/>
            <a:ext cx="1508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6600CC"/>
                </a:solidFill>
                <a:latin typeface="Times New Roman" pitchFamily="18" charset="0"/>
                <a:ea typeface="宋体" pitchFamily="2" charset="-122"/>
              </a:rPr>
              <a:t>}</a:t>
            </a:r>
            <a:r>
              <a:rPr kumimoji="1" lang="en-US" altLang="zh-CN" sz="2800">
                <a:solidFill>
                  <a:srgbClr val="6600CC"/>
                </a:solidFill>
                <a:latin typeface="Times New Roman" pitchFamily="18" charset="0"/>
                <a:ea typeface="宋体" pitchFamily="2" charset="-122"/>
              </a:rPr>
              <a:t> // union</a:t>
            </a:r>
          </a:p>
        </p:txBody>
      </p:sp>
      <p:sp>
        <p:nvSpPr>
          <p:cNvPr id="125957" name="Rectangle 5"/>
          <p:cNvSpPr>
            <a:spLocks noChangeArrowheads="1"/>
          </p:cNvSpPr>
          <p:nvPr/>
        </p:nvSpPr>
        <p:spPr bwMode="auto">
          <a:xfrm>
            <a:off x="427038" y="1076325"/>
            <a:ext cx="4729162"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b="1">
                <a:solidFill>
                  <a:srgbClr val="6600CC"/>
                </a:solidFill>
                <a:latin typeface="Times New Roman" pitchFamily="18" charset="0"/>
                <a:ea typeface="宋体" pitchFamily="2" charset="-122"/>
              </a:rPr>
              <a:t>void</a:t>
            </a:r>
            <a:r>
              <a:rPr kumimoji="1" lang="en-US" altLang="zh-CN" sz="2800">
                <a:solidFill>
                  <a:srgbClr val="6600CC"/>
                </a:solidFill>
                <a:latin typeface="Times New Roman" pitchFamily="18" charset="0"/>
                <a:ea typeface="宋体" pitchFamily="2" charset="-122"/>
              </a:rPr>
              <a:t> union(List </a:t>
            </a:r>
            <a:r>
              <a:rPr kumimoji="1" lang="en-US" altLang="zh-CN" sz="2800" b="1">
                <a:solidFill>
                  <a:srgbClr val="6600CC"/>
                </a:solidFill>
                <a:latin typeface="Times New Roman" pitchFamily="18" charset="0"/>
                <a:ea typeface="宋体" pitchFamily="2" charset="-122"/>
              </a:rPr>
              <a:t>&amp;</a:t>
            </a:r>
            <a:r>
              <a:rPr kumimoji="1" lang="en-US" altLang="zh-CN" sz="2800">
                <a:solidFill>
                  <a:srgbClr val="6600CC"/>
                </a:solidFill>
                <a:latin typeface="Times New Roman" pitchFamily="18" charset="0"/>
                <a:ea typeface="宋体" pitchFamily="2" charset="-122"/>
              </a:rPr>
              <a:t>La, List Lb) </a:t>
            </a:r>
            <a:r>
              <a:rPr kumimoji="1" lang="en-US" altLang="zh-CN" sz="2800" b="1">
                <a:solidFill>
                  <a:srgbClr val="6600CC"/>
                </a:solidFill>
                <a:latin typeface="Times New Roman" pitchFamily="18" charset="0"/>
                <a:ea typeface="宋体" pitchFamily="2" charset="-122"/>
              </a:rPr>
              <a:t>{</a:t>
            </a:r>
          </a:p>
        </p:txBody>
      </p:sp>
      <p:sp>
        <p:nvSpPr>
          <p:cNvPr id="125958" name="Text Box 6"/>
          <p:cNvSpPr txBox="1">
            <a:spLocks noChangeArrowheads="1"/>
          </p:cNvSpPr>
          <p:nvPr/>
        </p:nvSpPr>
        <p:spPr bwMode="auto">
          <a:xfrm>
            <a:off x="3203575" y="6657975"/>
            <a:ext cx="45370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endParaRPr kumimoji="1" lang="zh-CN" altLang="zh-CN" sz="2800">
              <a:latin typeface="Times New Roman" pitchFamily="18" charset="0"/>
              <a:ea typeface="宋体" pitchFamily="2" charset="-122"/>
            </a:endParaRPr>
          </a:p>
        </p:txBody>
      </p:sp>
      <p:sp>
        <p:nvSpPr>
          <p:cNvPr id="125959" name="Text Box 7"/>
          <p:cNvSpPr txBox="1">
            <a:spLocks noChangeArrowheads="1"/>
          </p:cNvSpPr>
          <p:nvPr/>
        </p:nvSpPr>
        <p:spPr bwMode="auto">
          <a:xfrm>
            <a:off x="2771775" y="6154738"/>
            <a:ext cx="55451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endParaRPr kumimoji="1" lang="zh-CN" altLang="zh-CN" sz="2800">
              <a:latin typeface="Times New Roman" pitchFamily="18" charset="0"/>
              <a:ea typeface="宋体" pitchFamily="2" charset="-122"/>
            </a:endParaRPr>
          </a:p>
        </p:txBody>
      </p:sp>
      <p:sp>
        <p:nvSpPr>
          <p:cNvPr id="125960" name="Text Box 8"/>
          <p:cNvSpPr txBox="1">
            <a:spLocks noChangeArrowheads="1"/>
          </p:cNvSpPr>
          <p:nvPr/>
        </p:nvSpPr>
        <p:spPr bwMode="auto">
          <a:xfrm>
            <a:off x="971550" y="2609850"/>
            <a:ext cx="64087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2800">
                <a:solidFill>
                  <a:srgbClr val="990000"/>
                </a:solidFill>
                <a:latin typeface="Times New Roman" pitchFamily="18" charset="0"/>
                <a:ea typeface="宋体" pitchFamily="2" charset="-122"/>
              </a:rPr>
              <a:t>for (i=1; i&lt;=Lb_len; i++){</a:t>
            </a:r>
          </a:p>
        </p:txBody>
      </p:sp>
      <p:sp>
        <p:nvSpPr>
          <p:cNvPr id="125961" name="Text Box 9"/>
          <p:cNvSpPr txBox="1">
            <a:spLocks noChangeArrowheads="1"/>
          </p:cNvSpPr>
          <p:nvPr/>
        </p:nvSpPr>
        <p:spPr bwMode="auto">
          <a:xfrm>
            <a:off x="869950" y="5270500"/>
            <a:ext cx="280828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2800">
                <a:solidFill>
                  <a:srgbClr val="990000"/>
                </a:solidFill>
                <a:latin typeface="Times New Roman" pitchFamily="18" charset="0"/>
                <a:ea typeface="宋体" pitchFamily="2" charset="-122"/>
              </a:rPr>
              <a:t>}//for</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25955"/>
                                        </p:tgtEl>
                                        <p:attrNameLst>
                                          <p:attrName>style.visibility</p:attrName>
                                        </p:attrNameLst>
                                      </p:cBhvr>
                                      <p:to>
                                        <p:strVal val="visible"/>
                                      </p:to>
                                    </p:set>
                                    <p:animEffect transition="in" filter="wipe(left)">
                                      <p:cBhvr>
                                        <p:cTn id="7" dur="300"/>
                                        <p:tgtEl>
                                          <p:spTgt spid="125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596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596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5957"/>
                                        </p:tgtEl>
                                        <p:attrNameLst>
                                          <p:attrName>style.visibility</p:attrName>
                                        </p:attrNameLst>
                                      </p:cBhvr>
                                      <p:to>
                                        <p:strVal val="visible"/>
                                      </p:to>
                                    </p:set>
                                    <p:animEffect transition="in" filter="wipe(left)">
                                      <p:cBhvr>
                                        <p:cTn id="20" dur="500"/>
                                        <p:tgtEl>
                                          <p:spTgt spid="125957"/>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iterate type="wd">
                                    <p:tmPct val="100000"/>
                                  </p:iterate>
                                  <p:childTnLst>
                                    <p:set>
                                      <p:cBhvr>
                                        <p:cTn id="23" dur="1" fill="hold">
                                          <p:stCondLst>
                                            <p:cond delay="0"/>
                                          </p:stCondLst>
                                        </p:cTn>
                                        <p:tgtEl>
                                          <p:spTgt spid="125956"/>
                                        </p:tgtEl>
                                        <p:attrNameLst>
                                          <p:attrName>style.visibility</p:attrName>
                                        </p:attrNameLst>
                                      </p:cBhvr>
                                      <p:to>
                                        <p:strVal val="visible"/>
                                      </p:to>
                                    </p:set>
                                    <p:animEffect transition="in" filter="wipe(left)">
                                      <p:cBhvr>
                                        <p:cTn id="24" dur="300"/>
                                        <p:tgtEl>
                                          <p:spTgt spid="125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56" grpId="0" autoUpdateAnimBg="0"/>
      <p:bldP spid="125957" grpId="0" autoUpdateAnimBg="0"/>
      <p:bldP spid="125960" grpId="0"/>
      <p:bldP spid="1259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641350" y="2552700"/>
            <a:ext cx="7831138"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en-US" altLang="zh-CN" sz="2800">
                <a:solidFill>
                  <a:srgbClr val="660033"/>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若线性表中的数据元素相互之间可以</a:t>
            </a:r>
            <a:r>
              <a:rPr kumimoji="1" lang="zh-CN" altLang="en-US" sz="2800" b="1">
                <a:solidFill>
                  <a:schemeClr val="hlink"/>
                </a:solidFill>
                <a:latin typeface="Times New Roman" pitchFamily="18" charset="0"/>
                <a:ea typeface="宋体" pitchFamily="2" charset="-122"/>
              </a:rPr>
              <a:t>比较</a:t>
            </a:r>
            <a:r>
              <a:rPr kumimoji="1" lang="zh-CN" altLang="en-US" sz="2800">
                <a:latin typeface="Times New Roman" pitchFamily="18" charset="0"/>
                <a:ea typeface="宋体" pitchFamily="2" charset="-122"/>
              </a:rPr>
              <a:t>，</a:t>
            </a:r>
            <a:r>
              <a:rPr kumimoji="1" lang="zh-CN" altLang="en-US" sz="2800">
                <a:solidFill>
                  <a:srgbClr val="000000"/>
                </a:solidFill>
                <a:latin typeface="Times New Roman" pitchFamily="18" charset="0"/>
                <a:ea typeface="宋体" pitchFamily="2" charset="-122"/>
              </a:rPr>
              <a:t>并且数据元素在表中</a:t>
            </a:r>
            <a:r>
              <a:rPr kumimoji="1" lang="zh-CN" altLang="en-US" sz="2800" b="1">
                <a:solidFill>
                  <a:schemeClr val="hlink"/>
                </a:solidFill>
                <a:latin typeface="Times New Roman" pitchFamily="18" charset="0"/>
                <a:ea typeface="宋体" pitchFamily="2" charset="-122"/>
              </a:rPr>
              <a:t>按值非递减或非递增有序排列</a:t>
            </a:r>
            <a:r>
              <a:rPr kumimoji="1" lang="zh-CN" altLang="en-US" sz="2800">
                <a:solidFill>
                  <a:srgbClr val="000000"/>
                </a:solidFill>
                <a:latin typeface="Times New Roman" pitchFamily="18" charset="0"/>
                <a:ea typeface="宋体" pitchFamily="2" charset="-122"/>
              </a:rPr>
              <a:t>，即 </a:t>
            </a:r>
            <a:r>
              <a:rPr kumimoji="1" lang="en-US" altLang="zh-CN" sz="2800">
                <a:solidFill>
                  <a:srgbClr val="000000"/>
                </a:solidFill>
                <a:latin typeface="Times New Roman" pitchFamily="18" charset="0"/>
                <a:ea typeface="宋体" pitchFamily="2" charset="-122"/>
              </a:rPr>
              <a:t>a</a:t>
            </a:r>
            <a:r>
              <a:rPr kumimoji="1" lang="en-US" altLang="zh-CN" sz="2800" baseline="-25000">
                <a:solidFill>
                  <a:srgbClr val="000000"/>
                </a:solidFill>
                <a:latin typeface="Times New Roman" pitchFamily="18" charset="0"/>
                <a:ea typeface="宋体" pitchFamily="2" charset="-122"/>
              </a:rPr>
              <a:t>i</a:t>
            </a:r>
            <a:r>
              <a:rPr kumimoji="1" lang="en-US" altLang="zh-CN" sz="2800">
                <a:solidFill>
                  <a:srgbClr val="000000"/>
                </a:solidFill>
                <a:latin typeface="Times New Roman" pitchFamily="18" charset="0"/>
                <a:ea typeface="宋体" pitchFamily="2" charset="-122"/>
              </a:rPr>
              <a:t>≥a</a:t>
            </a:r>
            <a:r>
              <a:rPr kumimoji="1" lang="en-US" altLang="zh-CN" sz="2800" baseline="-25000">
                <a:solidFill>
                  <a:srgbClr val="000000"/>
                </a:solidFill>
                <a:latin typeface="Times New Roman" pitchFamily="18" charset="0"/>
                <a:ea typeface="宋体" pitchFamily="2" charset="-122"/>
              </a:rPr>
              <a:t>i-1</a:t>
            </a:r>
            <a:r>
              <a:rPr kumimoji="1" lang="en-US" altLang="zh-CN" sz="2800">
                <a:solidFill>
                  <a:srgbClr val="000000"/>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或 </a:t>
            </a:r>
            <a:r>
              <a:rPr kumimoji="1" lang="en-US" altLang="zh-CN" sz="2800">
                <a:solidFill>
                  <a:srgbClr val="000000"/>
                </a:solidFill>
                <a:latin typeface="Times New Roman" pitchFamily="18" charset="0"/>
                <a:ea typeface="宋体" pitchFamily="2" charset="-122"/>
              </a:rPr>
              <a:t>a</a:t>
            </a:r>
            <a:r>
              <a:rPr kumimoji="1" lang="en-US" altLang="zh-CN" sz="2800" baseline="-25000">
                <a:solidFill>
                  <a:srgbClr val="000000"/>
                </a:solidFill>
                <a:latin typeface="Times New Roman" pitchFamily="18" charset="0"/>
                <a:ea typeface="宋体" pitchFamily="2" charset="-122"/>
              </a:rPr>
              <a:t>i</a:t>
            </a:r>
            <a:r>
              <a:rPr kumimoji="1" lang="en-US" altLang="zh-CN" sz="2800">
                <a:solidFill>
                  <a:srgbClr val="000000"/>
                </a:solidFill>
                <a:latin typeface="Times New Roman" pitchFamily="18" charset="0"/>
                <a:ea typeface="宋体" pitchFamily="2" charset="-122"/>
              </a:rPr>
              <a:t>≤a</a:t>
            </a:r>
            <a:r>
              <a:rPr kumimoji="1" lang="en-US" altLang="zh-CN" sz="2800" baseline="-25000">
                <a:solidFill>
                  <a:srgbClr val="000000"/>
                </a:solidFill>
                <a:latin typeface="Times New Roman" pitchFamily="18" charset="0"/>
                <a:ea typeface="宋体" pitchFamily="2" charset="-122"/>
              </a:rPr>
              <a:t>i-1</a:t>
            </a:r>
            <a:r>
              <a:rPr kumimoji="1" lang="en-US" altLang="zh-CN" sz="2800">
                <a:solidFill>
                  <a:srgbClr val="000000"/>
                </a:solidFill>
                <a:latin typeface="Times New Roman" pitchFamily="18" charset="0"/>
                <a:ea typeface="宋体" pitchFamily="2" charset="-122"/>
              </a:rPr>
              <a:t>(i = 2,3,…, n)</a:t>
            </a:r>
            <a:r>
              <a:rPr kumimoji="1" lang="zh-CN" altLang="en-US" sz="2800">
                <a:solidFill>
                  <a:srgbClr val="000000"/>
                </a:solidFill>
                <a:latin typeface="Times New Roman" pitchFamily="18" charset="0"/>
                <a:ea typeface="宋体" pitchFamily="2" charset="-122"/>
              </a:rPr>
              <a:t>，则称该线性表为</a:t>
            </a:r>
            <a:r>
              <a:rPr kumimoji="1" lang="zh-CN" altLang="en-US" sz="2800" b="1">
                <a:solidFill>
                  <a:srgbClr val="FF0000"/>
                </a:solidFill>
                <a:latin typeface="Times New Roman" pitchFamily="18" charset="0"/>
                <a:ea typeface="宋体" pitchFamily="2" charset="-122"/>
              </a:rPr>
              <a:t>有序表</a:t>
            </a:r>
            <a:r>
              <a:rPr kumimoji="1" lang="en-US" altLang="zh-CN" sz="2800">
                <a:solidFill>
                  <a:srgbClr val="000000"/>
                </a:solidFill>
                <a:latin typeface="Times New Roman" pitchFamily="18" charset="0"/>
                <a:ea typeface="宋体" pitchFamily="2" charset="-122"/>
              </a:rPr>
              <a:t>(Ordered List)</a:t>
            </a:r>
            <a:r>
              <a:rPr kumimoji="1" lang="zh-CN" altLang="en-US" sz="2800">
                <a:solidFill>
                  <a:srgbClr val="000000"/>
                </a:solidFill>
                <a:latin typeface="Times New Roman" pitchFamily="18" charset="0"/>
                <a:ea typeface="宋体" pitchFamily="2" charset="-122"/>
              </a:rPr>
              <a:t>。</a:t>
            </a:r>
          </a:p>
        </p:txBody>
      </p:sp>
      <p:sp>
        <p:nvSpPr>
          <p:cNvPr id="126979" name="Text Box 3"/>
          <p:cNvSpPr txBox="1">
            <a:spLocks noChangeArrowheads="1"/>
          </p:cNvSpPr>
          <p:nvPr/>
        </p:nvSpPr>
        <p:spPr bwMode="auto">
          <a:xfrm>
            <a:off x="419100" y="1831975"/>
            <a:ext cx="5522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00"/>
                </a:solidFill>
                <a:latin typeface="Times New Roman" pitchFamily="18" charset="0"/>
                <a:ea typeface="宋体" pitchFamily="2" charset="-122"/>
              </a:rPr>
              <a:t>接下来，考虑用</a:t>
            </a:r>
            <a:r>
              <a:rPr kumimoji="1" lang="zh-CN" altLang="en-US" sz="2800" b="1">
                <a:solidFill>
                  <a:srgbClr val="FF0000"/>
                </a:solidFill>
                <a:latin typeface="Times New Roman" pitchFamily="18" charset="0"/>
                <a:ea typeface="宋体" pitchFamily="2" charset="-122"/>
              </a:rPr>
              <a:t>有序表</a:t>
            </a:r>
            <a:r>
              <a:rPr kumimoji="1" lang="zh-CN" altLang="en-US" sz="2800">
                <a:solidFill>
                  <a:srgbClr val="000000"/>
                </a:solidFill>
                <a:latin typeface="Times New Roman" pitchFamily="18" charset="0"/>
                <a:ea typeface="宋体" pitchFamily="2" charset="-122"/>
              </a:rPr>
              <a:t>表示集合：</a:t>
            </a:r>
          </a:p>
        </p:txBody>
      </p:sp>
      <p:sp>
        <p:nvSpPr>
          <p:cNvPr id="126981" name="Rectangle 5"/>
          <p:cNvSpPr>
            <a:spLocks noChangeArrowheads="1"/>
          </p:cNvSpPr>
          <p:nvPr/>
        </p:nvSpPr>
        <p:spPr bwMode="auto">
          <a:xfrm>
            <a:off x="561975" y="5365750"/>
            <a:ext cx="5734050" cy="47625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nSpc>
                <a:spcPct val="90000"/>
              </a:lnSpc>
              <a:spcBef>
                <a:spcPct val="20000"/>
              </a:spcBef>
              <a:buClr>
                <a:schemeClr val="bg2"/>
              </a:buClr>
              <a:buSzPct val="75000"/>
              <a:buFont typeface="Wingdings" pitchFamily="2" charset="2"/>
              <a:buNone/>
            </a:pPr>
            <a:r>
              <a:rPr kumimoji="1" lang="zh-CN" altLang="en-US" sz="2800">
                <a:solidFill>
                  <a:srgbClr val="000000"/>
                </a:solidFill>
                <a:ea typeface="宋体" pitchFamily="2" charset="-122"/>
              </a:rPr>
              <a:t>（</a:t>
            </a:r>
            <a:r>
              <a:rPr kumimoji="1" lang="en-US" altLang="zh-CN" sz="2800" b="1">
                <a:solidFill>
                  <a:srgbClr val="000000"/>
                </a:solidFill>
                <a:ea typeface="宋体" pitchFamily="2" charset="-122"/>
              </a:rPr>
              <a:t>2</a:t>
            </a:r>
            <a:r>
              <a:rPr kumimoji="1" lang="zh-CN" altLang="en-US" sz="2800" b="1">
                <a:solidFill>
                  <a:srgbClr val="000000"/>
                </a:solidFill>
                <a:ea typeface="宋体" pitchFamily="2" charset="-122"/>
              </a:rPr>
              <a:t>，</a:t>
            </a:r>
            <a:r>
              <a:rPr kumimoji="1" lang="en-US" altLang="zh-CN" sz="2800" b="1">
                <a:solidFill>
                  <a:srgbClr val="000000"/>
                </a:solidFill>
                <a:ea typeface="宋体" pitchFamily="2" charset="-122"/>
              </a:rPr>
              <a:t>3</a:t>
            </a:r>
            <a:r>
              <a:rPr kumimoji="1" lang="zh-CN" altLang="en-US" sz="2800" b="1">
                <a:solidFill>
                  <a:srgbClr val="000000"/>
                </a:solidFill>
                <a:ea typeface="宋体" pitchFamily="2" charset="-122"/>
              </a:rPr>
              <a:t>，</a:t>
            </a:r>
            <a:r>
              <a:rPr kumimoji="1" lang="en-US" altLang="zh-CN" sz="2800" b="1">
                <a:solidFill>
                  <a:srgbClr val="000000"/>
                </a:solidFill>
                <a:ea typeface="宋体" pitchFamily="2" charset="-122"/>
              </a:rPr>
              <a:t>3</a:t>
            </a:r>
            <a:r>
              <a:rPr kumimoji="1" lang="zh-CN" altLang="en-US" sz="2800" b="1">
                <a:solidFill>
                  <a:srgbClr val="000000"/>
                </a:solidFill>
                <a:ea typeface="宋体" pitchFamily="2" charset="-122"/>
              </a:rPr>
              <a:t>，</a:t>
            </a:r>
            <a:r>
              <a:rPr kumimoji="1" lang="en-US" altLang="zh-CN" sz="2800" b="1">
                <a:solidFill>
                  <a:srgbClr val="000000"/>
                </a:solidFill>
                <a:ea typeface="宋体" pitchFamily="2" charset="-122"/>
              </a:rPr>
              <a:t>5</a:t>
            </a:r>
            <a:r>
              <a:rPr kumimoji="1" lang="zh-CN" altLang="en-US" sz="2800" b="1">
                <a:solidFill>
                  <a:srgbClr val="000000"/>
                </a:solidFill>
                <a:ea typeface="宋体" pitchFamily="2" charset="-122"/>
              </a:rPr>
              <a:t>，</a:t>
            </a:r>
            <a:r>
              <a:rPr kumimoji="1" lang="en-US" altLang="zh-CN" sz="2800" b="1">
                <a:solidFill>
                  <a:srgbClr val="000000"/>
                </a:solidFill>
                <a:ea typeface="宋体" pitchFamily="2" charset="-122"/>
              </a:rPr>
              <a:t>6</a:t>
            </a:r>
            <a:r>
              <a:rPr kumimoji="1" lang="zh-CN" altLang="en-US" sz="2800" b="1">
                <a:solidFill>
                  <a:srgbClr val="000000"/>
                </a:solidFill>
                <a:ea typeface="宋体" pitchFamily="2" charset="-122"/>
              </a:rPr>
              <a:t>，</a:t>
            </a:r>
            <a:r>
              <a:rPr kumimoji="1" lang="en-US" altLang="zh-CN" sz="2800" b="1">
                <a:solidFill>
                  <a:srgbClr val="000000"/>
                </a:solidFill>
                <a:ea typeface="宋体" pitchFamily="2" charset="-122"/>
              </a:rPr>
              <a:t>6</a:t>
            </a:r>
            <a:r>
              <a:rPr kumimoji="1" lang="zh-CN" altLang="en-US" sz="2800" b="1">
                <a:solidFill>
                  <a:srgbClr val="000000"/>
                </a:solidFill>
                <a:ea typeface="宋体" pitchFamily="2" charset="-122"/>
              </a:rPr>
              <a:t>，</a:t>
            </a:r>
            <a:r>
              <a:rPr kumimoji="1" lang="en-US" altLang="zh-CN" sz="2800" b="1">
                <a:solidFill>
                  <a:srgbClr val="000000"/>
                </a:solidFill>
                <a:ea typeface="宋体" pitchFamily="2" charset="-122"/>
              </a:rPr>
              <a:t>6</a:t>
            </a:r>
            <a:r>
              <a:rPr kumimoji="1" lang="zh-CN" altLang="en-US" sz="2800" b="1">
                <a:solidFill>
                  <a:srgbClr val="000000"/>
                </a:solidFill>
                <a:ea typeface="宋体" pitchFamily="2" charset="-122"/>
              </a:rPr>
              <a:t>，</a:t>
            </a:r>
            <a:r>
              <a:rPr kumimoji="1" lang="en-US" altLang="zh-CN" sz="2800" b="1">
                <a:solidFill>
                  <a:srgbClr val="000000"/>
                </a:solidFill>
                <a:ea typeface="宋体" pitchFamily="2" charset="-122"/>
              </a:rPr>
              <a:t>8</a:t>
            </a:r>
            <a:r>
              <a:rPr kumimoji="1" lang="zh-CN" altLang="en-US" sz="2800" b="1">
                <a:solidFill>
                  <a:srgbClr val="000000"/>
                </a:solidFill>
                <a:ea typeface="宋体" pitchFamily="2" charset="-122"/>
              </a:rPr>
              <a:t>，</a:t>
            </a:r>
            <a:r>
              <a:rPr kumimoji="1" lang="en-US" altLang="zh-CN" sz="2800" b="1">
                <a:solidFill>
                  <a:srgbClr val="000000"/>
                </a:solidFill>
                <a:ea typeface="宋体" pitchFamily="2" charset="-122"/>
              </a:rPr>
              <a:t>12</a:t>
            </a:r>
            <a:r>
              <a:rPr kumimoji="1" lang="zh-CN" altLang="en-US" sz="2800">
                <a:solidFill>
                  <a:srgbClr val="000000"/>
                </a:solidFill>
                <a:ea typeface="宋体" pitchFamily="2" charset="-122"/>
              </a:rPr>
              <a: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26979"/>
                                        </p:tgtEl>
                                        <p:attrNameLst>
                                          <p:attrName>style.visibility</p:attrName>
                                        </p:attrNameLst>
                                      </p:cBhvr>
                                      <p:to>
                                        <p:strVal val="visible"/>
                                      </p:to>
                                    </p:set>
                                    <p:animEffect transition="in" filter="wipe(left)">
                                      <p:cBhvr>
                                        <p:cTn id="7" dur="300"/>
                                        <p:tgtEl>
                                          <p:spTgt spid="1269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26978"/>
                                        </p:tgtEl>
                                        <p:attrNameLst>
                                          <p:attrName>style.visibility</p:attrName>
                                        </p:attrNameLst>
                                      </p:cBhvr>
                                      <p:to>
                                        <p:strVal val="visible"/>
                                      </p:to>
                                    </p:set>
                                    <p:animEffect transition="in" filter="strips(downRight)">
                                      <p:cBhvr>
                                        <p:cTn id="12" dur="300"/>
                                        <p:tgtEl>
                                          <p:spTgt spid="1269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6981"/>
                                        </p:tgtEl>
                                        <p:attrNameLst>
                                          <p:attrName>style.visibility</p:attrName>
                                        </p:attrNameLst>
                                      </p:cBhvr>
                                      <p:to>
                                        <p:strVal val="visible"/>
                                      </p:to>
                                    </p:set>
                                    <p:animEffect transition="in" filter="blinds(horizontal)">
                                      <p:cBhvr>
                                        <p:cTn id="17" dur="500"/>
                                        <p:tgtEl>
                                          <p:spTgt spid="126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autoUpdateAnimBg="0"/>
      <p:bldP spid="126979" grpId="0" autoUpdateAnimBg="0"/>
      <p:bldP spid="126981"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a:xfrm>
            <a:off x="735013" y="0"/>
            <a:ext cx="2779712" cy="895350"/>
          </a:xfrm>
          <a:noFill/>
          <a:ln/>
        </p:spPr>
        <p:txBody>
          <a:bodyPr lIns="92075" tIns="46038" rIns="92075" bIns="46038"/>
          <a:lstStyle/>
          <a:p>
            <a:r>
              <a:rPr lang="zh-CN" altLang="en-US" sz="3600" b="0">
                <a:latin typeface="黑体" pitchFamily="2" charset="-122"/>
                <a:ea typeface="黑体" pitchFamily="2" charset="-122"/>
              </a:rPr>
              <a:t>提 纲</a:t>
            </a:r>
          </a:p>
        </p:txBody>
      </p:sp>
      <p:sp>
        <p:nvSpPr>
          <p:cNvPr id="76805" name="Rectangle 5"/>
          <p:cNvSpPr>
            <a:spLocks noGrp="1" noChangeArrowheads="1"/>
          </p:cNvSpPr>
          <p:nvPr>
            <p:ph type="body" idx="1"/>
          </p:nvPr>
        </p:nvSpPr>
        <p:spPr>
          <a:xfrm>
            <a:off x="846138" y="1673225"/>
            <a:ext cx="7337425" cy="4146550"/>
          </a:xfrm>
          <a:noFill/>
          <a:ln/>
        </p:spPr>
        <p:txBody>
          <a:bodyPr/>
          <a:lstStyle/>
          <a:p>
            <a:pPr>
              <a:lnSpc>
                <a:spcPct val="110000"/>
              </a:lnSpc>
              <a:buFont typeface="Wingdings" pitchFamily="2" charset="2"/>
              <a:buNone/>
            </a:pPr>
            <a:r>
              <a:rPr lang="en-US" altLang="zh-CN" b="0">
                <a:solidFill>
                  <a:srgbClr val="000000"/>
                </a:solidFill>
                <a:latin typeface="黑体" pitchFamily="2" charset="-122"/>
                <a:ea typeface="黑体" pitchFamily="2" charset="-122"/>
                <a:hlinkClick r:id="rId2" action="ppaction://hlinksldjump"/>
              </a:rPr>
              <a:t>2.1 </a:t>
            </a:r>
            <a:r>
              <a:rPr lang="zh-CN" altLang="en-US" b="0">
                <a:solidFill>
                  <a:srgbClr val="000000"/>
                </a:solidFill>
                <a:latin typeface="黑体" pitchFamily="2" charset="-122"/>
                <a:ea typeface="黑体" pitchFamily="2" charset="-122"/>
                <a:hlinkClick r:id="rId2" action="ppaction://hlinksldjump"/>
              </a:rPr>
              <a:t>线性表的类型定义</a:t>
            </a:r>
            <a:endParaRPr lang="zh-CN" altLang="en-US" b="0">
              <a:solidFill>
                <a:srgbClr val="000000"/>
              </a:solidFill>
              <a:latin typeface="黑体" pitchFamily="2" charset="-122"/>
              <a:ea typeface="黑体" pitchFamily="2" charset="-122"/>
            </a:endParaRPr>
          </a:p>
          <a:p>
            <a:pPr>
              <a:lnSpc>
                <a:spcPct val="110000"/>
              </a:lnSpc>
              <a:buFont typeface="Wingdings" pitchFamily="2" charset="2"/>
              <a:buNone/>
            </a:pPr>
            <a:r>
              <a:rPr lang="en-US" altLang="zh-CN" b="0">
                <a:solidFill>
                  <a:srgbClr val="000000"/>
                </a:solidFill>
                <a:latin typeface="黑体" pitchFamily="2" charset="-122"/>
                <a:ea typeface="黑体" pitchFamily="2" charset="-122"/>
                <a:hlinkClick r:id="rId3" action="ppaction://hlinksldjump"/>
              </a:rPr>
              <a:t>2.2 </a:t>
            </a:r>
            <a:r>
              <a:rPr lang="zh-CN" altLang="en-US" b="0">
                <a:solidFill>
                  <a:srgbClr val="000000"/>
                </a:solidFill>
                <a:latin typeface="黑体" pitchFamily="2" charset="-122"/>
                <a:ea typeface="黑体" pitchFamily="2" charset="-122"/>
                <a:hlinkClick r:id="rId3" action="ppaction://hlinksldjump"/>
              </a:rPr>
              <a:t>线性表的顺序表示和实现</a:t>
            </a:r>
            <a:endParaRPr lang="zh-CN" altLang="en-US" b="0">
              <a:solidFill>
                <a:srgbClr val="000000"/>
              </a:solidFill>
              <a:latin typeface="黑体" pitchFamily="2" charset="-122"/>
              <a:ea typeface="黑体" pitchFamily="2" charset="-122"/>
            </a:endParaRPr>
          </a:p>
          <a:p>
            <a:pPr>
              <a:lnSpc>
                <a:spcPct val="110000"/>
              </a:lnSpc>
              <a:buFont typeface="Wingdings" pitchFamily="2" charset="2"/>
              <a:buNone/>
            </a:pPr>
            <a:r>
              <a:rPr lang="en-US" altLang="zh-CN" b="0">
                <a:solidFill>
                  <a:srgbClr val="000000"/>
                </a:solidFill>
                <a:latin typeface="黑体" pitchFamily="2" charset="-122"/>
                <a:ea typeface="黑体" pitchFamily="2" charset="-122"/>
                <a:hlinkClick r:id="rId4" action="ppaction://hlinksldjump"/>
              </a:rPr>
              <a:t>2.3 </a:t>
            </a:r>
            <a:r>
              <a:rPr lang="zh-CN" altLang="en-US" b="0">
                <a:solidFill>
                  <a:srgbClr val="000000"/>
                </a:solidFill>
                <a:latin typeface="黑体" pitchFamily="2" charset="-122"/>
                <a:ea typeface="黑体" pitchFamily="2" charset="-122"/>
                <a:hlinkClick r:id="rId4" action="ppaction://hlinksldjump"/>
              </a:rPr>
              <a:t>线性表的链式表示和实现</a:t>
            </a:r>
            <a:endParaRPr lang="zh-CN" altLang="en-US" b="0">
              <a:solidFill>
                <a:srgbClr val="000000"/>
              </a:solidFill>
              <a:latin typeface="黑体" pitchFamily="2" charset="-122"/>
              <a:ea typeface="黑体" pitchFamily="2" charset="-122"/>
            </a:endParaRPr>
          </a:p>
          <a:p>
            <a:pPr>
              <a:lnSpc>
                <a:spcPct val="110000"/>
              </a:lnSpc>
              <a:buFont typeface="Wingdings" pitchFamily="2" charset="2"/>
              <a:buNone/>
            </a:pPr>
            <a:r>
              <a:rPr lang="zh-CN" altLang="en-US" b="0">
                <a:solidFill>
                  <a:srgbClr val="000000"/>
                </a:solidFill>
                <a:latin typeface="黑体" pitchFamily="2" charset="-122"/>
                <a:ea typeface="黑体" pitchFamily="2" charset="-122"/>
              </a:rPr>
              <a:t>     </a:t>
            </a:r>
            <a:r>
              <a:rPr lang="en-US" altLang="zh-CN" b="0">
                <a:solidFill>
                  <a:srgbClr val="000000"/>
                </a:solidFill>
                <a:latin typeface="黑体" pitchFamily="2" charset="-122"/>
                <a:ea typeface="黑体" pitchFamily="2" charset="-122"/>
              </a:rPr>
              <a:t>2.3.1  </a:t>
            </a:r>
            <a:r>
              <a:rPr lang="zh-CN" altLang="en-US" b="0">
                <a:solidFill>
                  <a:srgbClr val="000000"/>
                </a:solidFill>
                <a:latin typeface="黑体" pitchFamily="2" charset="-122"/>
                <a:ea typeface="黑体" pitchFamily="2" charset="-122"/>
              </a:rPr>
              <a:t>线性链表</a:t>
            </a:r>
          </a:p>
          <a:p>
            <a:pPr>
              <a:lnSpc>
                <a:spcPct val="110000"/>
              </a:lnSpc>
              <a:buFont typeface="Wingdings" pitchFamily="2" charset="2"/>
              <a:buNone/>
            </a:pPr>
            <a:r>
              <a:rPr lang="zh-CN" altLang="en-US" b="0">
                <a:solidFill>
                  <a:srgbClr val="000000"/>
                </a:solidFill>
                <a:latin typeface="黑体" pitchFamily="2" charset="-122"/>
                <a:ea typeface="黑体" pitchFamily="2" charset="-122"/>
              </a:rPr>
              <a:t>     </a:t>
            </a:r>
            <a:r>
              <a:rPr lang="en-US" altLang="zh-CN" b="0">
                <a:solidFill>
                  <a:srgbClr val="000000"/>
                </a:solidFill>
                <a:latin typeface="黑体" pitchFamily="2" charset="-122"/>
                <a:ea typeface="黑体" pitchFamily="2" charset="-122"/>
              </a:rPr>
              <a:t>2.3.2  </a:t>
            </a:r>
            <a:r>
              <a:rPr lang="zh-CN" altLang="en-US" b="0">
                <a:solidFill>
                  <a:srgbClr val="000000"/>
                </a:solidFill>
                <a:latin typeface="黑体" pitchFamily="2" charset="-122"/>
                <a:ea typeface="黑体" pitchFamily="2" charset="-122"/>
              </a:rPr>
              <a:t>循环链表</a:t>
            </a:r>
          </a:p>
          <a:p>
            <a:pPr>
              <a:lnSpc>
                <a:spcPct val="110000"/>
              </a:lnSpc>
              <a:buFont typeface="Wingdings" pitchFamily="2" charset="2"/>
              <a:buNone/>
            </a:pPr>
            <a:r>
              <a:rPr lang="zh-CN" altLang="en-US" b="0">
                <a:solidFill>
                  <a:srgbClr val="000000"/>
                </a:solidFill>
                <a:latin typeface="黑体" pitchFamily="2" charset="-122"/>
                <a:ea typeface="黑体" pitchFamily="2" charset="-122"/>
              </a:rPr>
              <a:t>     </a:t>
            </a:r>
            <a:r>
              <a:rPr lang="en-US" altLang="zh-CN" b="0">
                <a:solidFill>
                  <a:srgbClr val="000000"/>
                </a:solidFill>
                <a:latin typeface="黑体" pitchFamily="2" charset="-122"/>
                <a:ea typeface="黑体" pitchFamily="2" charset="-122"/>
              </a:rPr>
              <a:t>2.3.3  </a:t>
            </a:r>
            <a:r>
              <a:rPr lang="zh-CN" altLang="en-US" b="0">
                <a:solidFill>
                  <a:srgbClr val="000000"/>
                </a:solidFill>
                <a:latin typeface="黑体" pitchFamily="2" charset="-122"/>
                <a:ea typeface="黑体" pitchFamily="2" charset="-122"/>
              </a:rPr>
              <a:t>双向链表</a:t>
            </a:r>
          </a:p>
          <a:p>
            <a:pPr>
              <a:lnSpc>
                <a:spcPct val="110000"/>
              </a:lnSpc>
              <a:buFont typeface="Wingdings" pitchFamily="2" charset="2"/>
              <a:buNone/>
            </a:pPr>
            <a:r>
              <a:rPr lang="en-US" altLang="zh-CN" b="0">
                <a:solidFill>
                  <a:srgbClr val="000000"/>
                </a:solidFill>
                <a:latin typeface="黑体" pitchFamily="2" charset="-122"/>
                <a:ea typeface="黑体" pitchFamily="2" charset="-122"/>
                <a:hlinkClick r:id="rId5" action="ppaction://hlinksldjump"/>
              </a:rPr>
              <a:t>2.4 </a:t>
            </a:r>
            <a:r>
              <a:rPr lang="zh-CN" altLang="en-US" b="0">
                <a:solidFill>
                  <a:srgbClr val="000000"/>
                </a:solidFill>
                <a:latin typeface="黑体" pitchFamily="2" charset="-122"/>
                <a:ea typeface="黑体" pitchFamily="2" charset="-122"/>
                <a:hlinkClick r:id="rId5" action="ppaction://hlinksldjump"/>
              </a:rPr>
              <a:t>一元多项式的表示及相加</a:t>
            </a:r>
            <a:endParaRPr lang="zh-CN" altLang="en-US" b="0">
              <a:solidFill>
                <a:srgbClr val="000000"/>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6804"/>
                                        </p:tgtEl>
                                        <p:attrNameLst>
                                          <p:attrName>style.visibility</p:attrName>
                                        </p:attrNameLst>
                                      </p:cBhvr>
                                      <p:to>
                                        <p:strVal val="visible"/>
                                      </p:to>
                                    </p:set>
                                    <p:anim calcmode="lin" valueType="num">
                                      <p:cBhvr additive="base">
                                        <p:cTn id="7" dur="500" fill="hold"/>
                                        <p:tgtEl>
                                          <p:spTgt spid="76804"/>
                                        </p:tgtEl>
                                        <p:attrNameLst>
                                          <p:attrName>ppt_x</p:attrName>
                                        </p:attrNameLst>
                                      </p:cBhvr>
                                      <p:tavLst>
                                        <p:tav tm="0">
                                          <p:val>
                                            <p:strVal val="0-#ppt_w/2"/>
                                          </p:val>
                                        </p:tav>
                                        <p:tav tm="100000">
                                          <p:val>
                                            <p:strVal val="#ppt_x"/>
                                          </p:val>
                                        </p:tav>
                                      </p:tavLst>
                                    </p:anim>
                                    <p:anim calcmode="lin" valueType="num">
                                      <p:cBhvr additive="base">
                                        <p:cTn id="8" dur="500" fill="hold"/>
                                        <p:tgtEl>
                                          <p:spTgt spid="7680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6805">
                                            <p:txEl>
                                              <p:pRg st="0" end="0"/>
                                            </p:txEl>
                                          </p:spTgt>
                                        </p:tgtEl>
                                        <p:attrNameLst>
                                          <p:attrName>style.visibility</p:attrName>
                                        </p:attrNameLst>
                                      </p:cBhvr>
                                      <p:to>
                                        <p:strVal val="visible"/>
                                      </p:to>
                                    </p:set>
                                    <p:anim calcmode="lin" valueType="num">
                                      <p:cBhvr additive="base">
                                        <p:cTn id="12" dur="500" fill="hold"/>
                                        <p:tgtEl>
                                          <p:spTgt spid="7680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6805">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6805">
                                            <p:txEl>
                                              <p:pRg st="1" end="1"/>
                                            </p:txEl>
                                          </p:spTgt>
                                        </p:tgtEl>
                                        <p:attrNameLst>
                                          <p:attrName>style.visibility</p:attrName>
                                        </p:attrNameLst>
                                      </p:cBhvr>
                                      <p:to>
                                        <p:strVal val="visible"/>
                                      </p:to>
                                    </p:set>
                                    <p:anim calcmode="lin" valueType="num">
                                      <p:cBhvr additive="base">
                                        <p:cTn id="17" dur="500" fill="hold"/>
                                        <p:tgtEl>
                                          <p:spTgt spid="76805">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6805">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76805">
                                            <p:txEl>
                                              <p:pRg st="2" end="2"/>
                                            </p:txEl>
                                          </p:spTgt>
                                        </p:tgtEl>
                                        <p:attrNameLst>
                                          <p:attrName>style.visibility</p:attrName>
                                        </p:attrNameLst>
                                      </p:cBhvr>
                                      <p:to>
                                        <p:strVal val="visible"/>
                                      </p:to>
                                    </p:set>
                                    <p:anim calcmode="lin" valueType="num">
                                      <p:cBhvr additive="base">
                                        <p:cTn id="22" dur="500" fill="hold"/>
                                        <p:tgtEl>
                                          <p:spTgt spid="76805">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76805">
                                            <p:txEl>
                                              <p:pRg st="2" end="2"/>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76805">
                                            <p:txEl>
                                              <p:pRg st="3" end="3"/>
                                            </p:txEl>
                                          </p:spTgt>
                                        </p:tgtEl>
                                        <p:attrNameLst>
                                          <p:attrName>style.visibility</p:attrName>
                                        </p:attrNameLst>
                                      </p:cBhvr>
                                      <p:to>
                                        <p:strVal val="visible"/>
                                      </p:to>
                                    </p:set>
                                    <p:anim calcmode="lin" valueType="num">
                                      <p:cBhvr additive="base">
                                        <p:cTn id="27" dur="500" fill="hold"/>
                                        <p:tgtEl>
                                          <p:spTgt spid="76805">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6805">
                                            <p:txEl>
                                              <p:pRg st="3" end="3"/>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76805">
                                            <p:txEl>
                                              <p:pRg st="4" end="4"/>
                                            </p:txEl>
                                          </p:spTgt>
                                        </p:tgtEl>
                                        <p:attrNameLst>
                                          <p:attrName>style.visibility</p:attrName>
                                        </p:attrNameLst>
                                      </p:cBhvr>
                                      <p:to>
                                        <p:strVal val="visible"/>
                                      </p:to>
                                    </p:set>
                                    <p:anim calcmode="lin" valueType="num">
                                      <p:cBhvr additive="base">
                                        <p:cTn id="32" dur="500" fill="hold"/>
                                        <p:tgtEl>
                                          <p:spTgt spid="76805">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76805">
                                            <p:txEl>
                                              <p:pRg st="4" end="4"/>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76805">
                                            <p:txEl>
                                              <p:pRg st="5" end="5"/>
                                            </p:txEl>
                                          </p:spTgt>
                                        </p:tgtEl>
                                        <p:attrNameLst>
                                          <p:attrName>style.visibility</p:attrName>
                                        </p:attrNameLst>
                                      </p:cBhvr>
                                      <p:to>
                                        <p:strVal val="visible"/>
                                      </p:to>
                                    </p:set>
                                    <p:anim calcmode="lin" valueType="num">
                                      <p:cBhvr additive="base">
                                        <p:cTn id="37" dur="500" fill="hold"/>
                                        <p:tgtEl>
                                          <p:spTgt spid="7680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6805">
                                            <p:txEl>
                                              <p:pRg st="5" end="5"/>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76805">
                                            <p:txEl>
                                              <p:pRg st="6" end="6"/>
                                            </p:txEl>
                                          </p:spTgt>
                                        </p:tgtEl>
                                        <p:attrNameLst>
                                          <p:attrName>style.visibility</p:attrName>
                                        </p:attrNameLst>
                                      </p:cBhvr>
                                      <p:to>
                                        <p:strVal val="visible"/>
                                      </p:to>
                                    </p:set>
                                    <p:anim calcmode="lin" valueType="num">
                                      <p:cBhvr additive="base">
                                        <p:cTn id="42" dur="500" fill="hold"/>
                                        <p:tgtEl>
                                          <p:spTgt spid="76805">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7680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autoUpdateAnimBg="0"/>
      <p:bldP spid="76805" grpId="0" build="p" autoUpdateAnimBg="0"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465138" y="4605338"/>
            <a:ext cx="719137"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800" b="1">
                <a:solidFill>
                  <a:srgbClr val="080808"/>
                </a:solidFill>
                <a:latin typeface="Times New Roman" pitchFamily="18" charset="0"/>
                <a:ea typeface="宋体" pitchFamily="2" charset="-122"/>
              </a:rPr>
              <a:t>则</a:t>
            </a:r>
            <a:r>
              <a:rPr kumimoji="1" lang="zh-CN" altLang="en-US" sz="2800">
                <a:latin typeface="Times New Roman" pitchFamily="18" charset="0"/>
                <a:ea typeface="宋体" pitchFamily="2" charset="-122"/>
              </a:rPr>
              <a:t>  </a:t>
            </a:r>
          </a:p>
        </p:txBody>
      </p:sp>
      <p:sp>
        <p:nvSpPr>
          <p:cNvPr id="128003" name="Text Box 3"/>
          <p:cNvSpPr txBox="1">
            <a:spLocks noChangeArrowheads="1"/>
          </p:cNvSpPr>
          <p:nvPr/>
        </p:nvSpPr>
        <p:spPr bwMode="auto">
          <a:xfrm>
            <a:off x="177800" y="1547813"/>
            <a:ext cx="84582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en-US" altLang="zh-CN" sz="2800">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归并两个“其数据元素按值非递减有序排列”的有序表 </a:t>
            </a:r>
            <a:r>
              <a:rPr kumimoji="1" lang="en-US" altLang="zh-CN" sz="2800" b="1">
                <a:solidFill>
                  <a:srgbClr val="000000"/>
                </a:solidFill>
                <a:latin typeface="Times New Roman" pitchFamily="18" charset="0"/>
                <a:ea typeface="宋体" pitchFamily="2" charset="-122"/>
              </a:rPr>
              <a:t>LA </a:t>
            </a:r>
            <a:r>
              <a:rPr kumimoji="1" lang="zh-CN" altLang="en-US" sz="2800">
                <a:solidFill>
                  <a:srgbClr val="000000"/>
                </a:solidFill>
                <a:latin typeface="Times New Roman" pitchFamily="18" charset="0"/>
                <a:ea typeface="宋体" pitchFamily="2" charset="-122"/>
              </a:rPr>
              <a:t>和 </a:t>
            </a:r>
            <a:r>
              <a:rPr kumimoji="1" lang="en-US" altLang="zh-CN" sz="2800" b="1">
                <a:solidFill>
                  <a:srgbClr val="000000"/>
                </a:solidFill>
                <a:latin typeface="Times New Roman" pitchFamily="18" charset="0"/>
                <a:ea typeface="宋体" pitchFamily="2" charset="-122"/>
              </a:rPr>
              <a:t>LB</a:t>
            </a:r>
            <a:r>
              <a:rPr kumimoji="1" lang="zh-CN" altLang="en-US" sz="2800">
                <a:solidFill>
                  <a:srgbClr val="000000"/>
                </a:solidFill>
                <a:latin typeface="Times New Roman" pitchFamily="18" charset="0"/>
                <a:ea typeface="宋体" pitchFamily="2" charset="-122"/>
              </a:rPr>
              <a:t>，求得有序表 </a:t>
            </a:r>
            <a:r>
              <a:rPr kumimoji="1" lang="en-US" altLang="zh-CN" sz="2800" b="1">
                <a:solidFill>
                  <a:srgbClr val="000000"/>
                </a:solidFill>
                <a:latin typeface="Times New Roman" pitchFamily="18" charset="0"/>
                <a:ea typeface="宋体" pitchFamily="2" charset="-122"/>
              </a:rPr>
              <a:t>LC </a:t>
            </a:r>
            <a:r>
              <a:rPr kumimoji="1" lang="zh-CN" altLang="en-US" sz="2800">
                <a:solidFill>
                  <a:srgbClr val="000000"/>
                </a:solidFill>
                <a:latin typeface="Times New Roman" pitchFamily="18" charset="0"/>
                <a:ea typeface="宋体" pitchFamily="2" charset="-122"/>
              </a:rPr>
              <a:t>也具有同样特性。</a:t>
            </a:r>
          </a:p>
        </p:txBody>
      </p:sp>
      <p:sp>
        <p:nvSpPr>
          <p:cNvPr id="128004" name="Text Box 4"/>
          <p:cNvSpPr txBox="1">
            <a:spLocks noChangeArrowheads="1"/>
          </p:cNvSpPr>
          <p:nvPr/>
        </p:nvSpPr>
        <p:spPr bwMode="auto">
          <a:xfrm>
            <a:off x="304800" y="2765425"/>
            <a:ext cx="88392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b="1">
                <a:solidFill>
                  <a:srgbClr val="0000CC"/>
                </a:solidFill>
                <a:latin typeface="Times New Roman" pitchFamily="18" charset="0"/>
                <a:ea typeface="宋体" pitchFamily="2" charset="-122"/>
              </a:rPr>
              <a:t>设  </a:t>
            </a:r>
            <a:r>
              <a:rPr kumimoji="1" lang="zh-CN" altLang="en-US" sz="2800">
                <a:solidFill>
                  <a:srgbClr val="0000CC"/>
                </a:solidFill>
                <a:latin typeface="Times New Roman" pitchFamily="18" charset="0"/>
                <a:ea typeface="宋体" pitchFamily="2" charset="-122"/>
              </a:rPr>
              <a:t> </a:t>
            </a:r>
            <a:r>
              <a:rPr kumimoji="1" lang="en-US" altLang="zh-CN" sz="2800" b="1">
                <a:solidFill>
                  <a:srgbClr val="0000CC"/>
                </a:solidFill>
                <a:latin typeface="Times New Roman" pitchFamily="18" charset="0"/>
                <a:ea typeface="宋体" pitchFamily="2" charset="-122"/>
              </a:rPr>
              <a:t>La</a:t>
            </a:r>
            <a:r>
              <a:rPr kumimoji="1" lang="en-US" altLang="zh-CN" sz="2800">
                <a:solidFill>
                  <a:srgbClr val="0000CC"/>
                </a:solidFill>
                <a:latin typeface="Times New Roman" pitchFamily="18" charset="0"/>
                <a:ea typeface="宋体" pitchFamily="2" charset="-122"/>
              </a:rPr>
              <a:t> = (a</a:t>
            </a:r>
            <a:r>
              <a:rPr kumimoji="1" lang="en-US" altLang="zh-CN" sz="2800" baseline="-25000">
                <a:solidFill>
                  <a:srgbClr val="0000CC"/>
                </a:solidFill>
                <a:latin typeface="Times New Roman" pitchFamily="18" charset="0"/>
                <a:ea typeface="宋体" pitchFamily="2" charset="-122"/>
              </a:rPr>
              <a:t>1</a:t>
            </a:r>
            <a:r>
              <a:rPr kumimoji="1" lang="en-US" altLang="zh-CN" sz="2800">
                <a:solidFill>
                  <a:srgbClr val="0000CC"/>
                </a:solidFill>
                <a:latin typeface="Times New Roman" pitchFamily="18" charset="0"/>
                <a:ea typeface="宋体" pitchFamily="2" charset="-122"/>
              </a:rPr>
              <a:t>, …, </a:t>
            </a:r>
            <a:r>
              <a:rPr kumimoji="1" lang="en-US" altLang="zh-CN" sz="2800" b="1">
                <a:solidFill>
                  <a:schemeClr val="hlink"/>
                </a:solidFill>
                <a:latin typeface="Times New Roman" pitchFamily="18" charset="0"/>
                <a:ea typeface="宋体" pitchFamily="2" charset="-122"/>
              </a:rPr>
              <a:t>a</a:t>
            </a:r>
            <a:r>
              <a:rPr kumimoji="1" lang="en-US" altLang="zh-CN" sz="2800" b="1" baseline="-25000">
                <a:solidFill>
                  <a:schemeClr val="hlink"/>
                </a:solidFill>
                <a:latin typeface="Times New Roman" pitchFamily="18" charset="0"/>
                <a:ea typeface="宋体" pitchFamily="2" charset="-122"/>
              </a:rPr>
              <a:t>i</a:t>
            </a:r>
            <a:r>
              <a:rPr kumimoji="1" lang="en-US" altLang="zh-CN" sz="2800">
                <a:solidFill>
                  <a:srgbClr val="0000CC"/>
                </a:solidFill>
                <a:latin typeface="Times New Roman" pitchFamily="18" charset="0"/>
                <a:ea typeface="宋体" pitchFamily="2" charset="-122"/>
              </a:rPr>
              <a:t>, …, a</a:t>
            </a:r>
            <a:r>
              <a:rPr kumimoji="1" lang="en-US" altLang="zh-CN" sz="2800" baseline="-25000">
                <a:solidFill>
                  <a:srgbClr val="0000CC"/>
                </a:solidFill>
                <a:latin typeface="Times New Roman" pitchFamily="18" charset="0"/>
                <a:ea typeface="宋体" pitchFamily="2" charset="-122"/>
              </a:rPr>
              <a:t>n</a:t>
            </a:r>
            <a:r>
              <a:rPr kumimoji="1" lang="en-US" altLang="zh-CN" sz="2800">
                <a:solidFill>
                  <a:srgbClr val="0000CC"/>
                </a:solidFill>
                <a:latin typeface="Times New Roman" pitchFamily="18" charset="0"/>
                <a:ea typeface="宋体" pitchFamily="2" charset="-122"/>
              </a:rPr>
              <a:t>),  </a:t>
            </a:r>
            <a:r>
              <a:rPr kumimoji="1" lang="en-US" altLang="zh-CN" sz="2800" b="1">
                <a:solidFill>
                  <a:srgbClr val="0000CC"/>
                </a:solidFill>
                <a:latin typeface="Times New Roman" pitchFamily="18" charset="0"/>
                <a:ea typeface="宋体" pitchFamily="2" charset="-122"/>
              </a:rPr>
              <a:t>Lb</a:t>
            </a:r>
            <a:r>
              <a:rPr kumimoji="1" lang="en-US" altLang="zh-CN" sz="2800">
                <a:solidFill>
                  <a:srgbClr val="0000CC"/>
                </a:solidFill>
                <a:latin typeface="Times New Roman" pitchFamily="18" charset="0"/>
                <a:ea typeface="宋体" pitchFamily="2" charset="-122"/>
              </a:rPr>
              <a:t> = (b</a:t>
            </a:r>
            <a:r>
              <a:rPr kumimoji="1" lang="en-US" altLang="zh-CN" sz="2800" baseline="-25000">
                <a:solidFill>
                  <a:srgbClr val="0000CC"/>
                </a:solidFill>
                <a:latin typeface="Times New Roman" pitchFamily="18" charset="0"/>
                <a:ea typeface="宋体" pitchFamily="2" charset="-122"/>
              </a:rPr>
              <a:t>1</a:t>
            </a:r>
            <a:r>
              <a:rPr kumimoji="1" lang="en-US" altLang="zh-CN" sz="2800">
                <a:solidFill>
                  <a:srgbClr val="0000CC"/>
                </a:solidFill>
                <a:latin typeface="Times New Roman" pitchFamily="18" charset="0"/>
                <a:ea typeface="宋体" pitchFamily="2" charset="-122"/>
              </a:rPr>
              <a:t>, …, </a:t>
            </a:r>
            <a:r>
              <a:rPr kumimoji="1" lang="en-US" altLang="zh-CN" sz="2800" b="1">
                <a:solidFill>
                  <a:schemeClr val="hlink"/>
                </a:solidFill>
                <a:latin typeface="Times New Roman" pitchFamily="18" charset="0"/>
                <a:ea typeface="宋体" pitchFamily="2" charset="-122"/>
              </a:rPr>
              <a:t>b</a:t>
            </a:r>
            <a:r>
              <a:rPr kumimoji="1" lang="en-US" altLang="zh-CN" sz="2800" b="1" baseline="-25000">
                <a:solidFill>
                  <a:schemeClr val="hlink"/>
                </a:solidFill>
                <a:latin typeface="Times New Roman" pitchFamily="18" charset="0"/>
                <a:ea typeface="宋体" pitchFamily="2" charset="-122"/>
              </a:rPr>
              <a:t>j</a:t>
            </a:r>
            <a:r>
              <a:rPr kumimoji="1" lang="en-US" altLang="zh-CN" sz="2800">
                <a:solidFill>
                  <a:srgbClr val="0000CC"/>
                </a:solidFill>
                <a:latin typeface="Times New Roman" pitchFamily="18" charset="0"/>
                <a:ea typeface="宋体" pitchFamily="2" charset="-122"/>
              </a:rPr>
              <a:t>, …, b</a:t>
            </a:r>
            <a:r>
              <a:rPr kumimoji="1" lang="en-US" altLang="zh-CN" sz="2800" baseline="-25000">
                <a:solidFill>
                  <a:srgbClr val="0000CC"/>
                </a:solidFill>
                <a:latin typeface="Times New Roman" pitchFamily="18" charset="0"/>
                <a:ea typeface="宋体" pitchFamily="2" charset="-122"/>
              </a:rPr>
              <a:t>m</a:t>
            </a:r>
            <a:r>
              <a:rPr kumimoji="1" lang="en-US" altLang="zh-CN" sz="2800">
                <a:solidFill>
                  <a:srgbClr val="0000CC"/>
                </a:solidFill>
                <a:latin typeface="Times New Roman" pitchFamily="18" charset="0"/>
                <a:ea typeface="宋体" pitchFamily="2" charset="-122"/>
              </a:rPr>
              <a:t>)</a:t>
            </a:r>
          </a:p>
          <a:p>
            <a:pPr>
              <a:lnSpc>
                <a:spcPct val="120000"/>
              </a:lnSpc>
            </a:pPr>
            <a:r>
              <a:rPr kumimoji="1" lang="en-US" altLang="zh-CN" sz="2800">
                <a:solidFill>
                  <a:srgbClr val="0000CC"/>
                </a:solidFill>
                <a:latin typeface="Times New Roman" pitchFamily="18" charset="0"/>
                <a:ea typeface="宋体" pitchFamily="2" charset="-122"/>
              </a:rPr>
              <a:t>       </a:t>
            </a:r>
            <a:r>
              <a:rPr kumimoji="1" lang="en-US" altLang="zh-CN" sz="2800" b="1">
                <a:solidFill>
                  <a:srgbClr val="0000CC"/>
                </a:solidFill>
                <a:latin typeface="Times New Roman" pitchFamily="18" charset="0"/>
                <a:ea typeface="宋体" pitchFamily="2" charset="-122"/>
              </a:rPr>
              <a:t>Lc</a:t>
            </a:r>
            <a:r>
              <a:rPr kumimoji="1" lang="en-US" altLang="zh-CN" sz="2800">
                <a:solidFill>
                  <a:srgbClr val="0000CC"/>
                </a:solidFill>
                <a:latin typeface="Times New Roman" pitchFamily="18" charset="0"/>
                <a:ea typeface="宋体" pitchFamily="2" charset="-122"/>
              </a:rPr>
              <a:t> = (c</a:t>
            </a:r>
            <a:r>
              <a:rPr kumimoji="1" lang="en-US" altLang="zh-CN" sz="2800" baseline="-25000">
                <a:solidFill>
                  <a:srgbClr val="0000CC"/>
                </a:solidFill>
                <a:latin typeface="Times New Roman" pitchFamily="18" charset="0"/>
                <a:ea typeface="宋体" pitchFamily="2" charset="-122"/>
              </a:rPr>
              <a:t>1</a:t>
            </a:r>
            <a:r>
              <a:rPr kumimoji="1" lang="en-US" altLang="zh-CN" sz="2800">
                <a:solidFill>
                  <a:srgbClr val="0000CC"/>
                </a:solidFill>
                <a:latin typeface="Times New Roman" pitchFamily="18" charset="0"/>
                <a:ea typeface="宋体" pitchFamily="2" charset="-122"/>
              </a:rPr>
              <a:t>, …, </a:t>
            </a:r>
            <a:r>
              <a:rPr kumimoji="1" lang="en-US" altLang="zh-CN" sz="2800" b="1">
                <a:solidFill>
                  <a:schemeClr val="hlink"/>
                </a:solidFill>
                <a:latin typeface="Times New Roman" pitchFamily="18" charset="0"/>
                <a:ea typeface="宋体" pitchFamily="2" charset="-122"/>
              </a:rPr>
              <a:t>c</a:t>
            </a:r>
            <a:r>
              <a:rPr kumimoji="1" lang="en-US" altLang="zh-CN" sz="2800" b="1" baseline="-25000">
                <a:solidFill>
                  <a:schemeClr val="hlink"/>
                </a:solidFill>
                <a:latin typeface="Times New Roman" pitchFamily="18" charset="0"/>
                <a:ea typeface="宋体" pitchFamily="2" charset="-122"/>
              </a:rPr>
              <a:t>k</a:t>
            </a:r>
            <a:r>
              <a:rPr kumimoji="1" lang="en-US" altLang="zh-CN" sz="2800">
                <a:solidFill>
                  <a:srgbClr val="0000CC"/>
                </a:solidFill>
                <a:latin typeface="Times New Roman" pitchFamily="18" charset="0"/>
                <a:ea typeface="宋体" pitchFamily="2" charset="-122"/>
              </a:rPr>
              <a:t>, …, c</a:t>
            </a:r>
            <a:r>
              <a:rPr kumimoji="1" lang="en-US" altLang="zh-CN" sz="2800" baseline="-25000">
                <a:solidFill>
                  <a:srgbClr val="0000CC"/>
                </a:solidFill>
                <a:latin typeface="Times New Roman" pitchFamily="18" charset="0"/>
                <a:ea typeface="宋体" pitchFamily="2" charset="-122"/>
              </a:rPr>
              <a:t>m+n</a:t>
            </a:r>
            <a:r>
              <a:rPr kumimoji="1" lang="en-US" altLang="zh-CN" sz="2800">
                <a:solidFill>
                  <a:srgbClr val="0000CC"/>
                </a:solidFill>
                <a:latin typeface="Times New Roman" pitchFamily="18" charset="0"/>
                <a:ea typeface="宋体" pitchFamily="2" charset="-122"/>
              </a:rPr>
              <a:t>)</a:t>
            </a:r>
          </a:p>
          <a:p>
            <a:pPr>
              <a:lnSpc>
                <a:spcPct val="120000"/>
              </a:lnSpc>
            </a:pPr>
            <a:r>
              <a:rPr kumimoji="1" lang="zh-CN" altLang="en-US" sz="2800" b="1">
                <a:solidFill>
                  <a:srgbClr val="0000CC"/>
                </a:solidFill>
                <a:latin typeface="Times New Roman" pitchFamily="18" charset="0"/>
                <a:ea typeface="宋体" pitchFamily="2" charset="-122"/>
              </a:rPr>
              <a:t>且</a:t>
            </a:r>
            <a:r>
              <a:rPr kumimoji="1" lang="zh-CN" altLang="en-US" sz="2800">
                <a:solidFill>
                  <a:srgbClr val="0000CC"/>
                </a:solidFill>
                <a:latin typeface="Times New Roman" pitchFamily="18" charset="0"/>
                <a:ea typeface="宋体" pitchFamily="2" charset="-122"/>
              </a:rPr>
              <a:t>已由</a:t>
            </a:r>
            <a:r>
              <a:rPr kumimoji="1" lang="en-US" altLang="zh-CN" sz="2800">
                <a:solidFill>
                  <a:srgbClr val="0000CC"/>
                </a:solidFill>
                <a:latin typeface="Times New Roman" pitchFamily="18" charset="0"/>
                <a:ea typeface="宋体" pitchFamily="2" charset="-122"/>
              </a:rPr>
              <a:t>(a</a:t>
            </a:r>
            <a:r>
              <a:rPr kumimoji="1" lang="en-US" altLang="zh-CN" sz="2800" baseline="-25000">
                <a:solidFill>
                  <a:srgbClr val="0000CC"/>
                </a:solidFill>
                <a:latin typeface="Times New Roman" pitchFamily="18" charset="0"/>
                <a:ea typeface="宋体" pitchFamily="2" charset="-122"/>
              </a:rPr>
              <a:t>1</a:t>
            </a:r>
            <a:r>
              <a:rPr kumimoji="1" lang="en-US" altLang="zh-CN" sz="2800">
                <a:solidFill>
                  <a:srgbClr val="0000CC"/>
                </a:solidFill>
                <a:latin typeface="Times New Roman" pitchFamily="18" charset="0"/>
                <a:ea typeface="宋体" pitchFamily="2" charset="-122"/>
              </a:rPr>
              <a:t>, …, a</a:t>
            </a:r>
            <a:r>
              <a:rPr kumimoji="1" lang="en-US" altLang="zh-CN" sz="2800" baseline="-25000">
                <a:solidFill>
                  <a:srgbClr val="0000CC"/>
                </a:solidFill>
                <a:latin typeface="Times New Roman" pitchFamily="18" charset="0"/>
                <a:ea typeface="宋体" pitchFamily="2" charset="-122"/>
              </a:rPr>
              <a:t>i-1</a:t>
            </a:r>
            <a:r>
              <a:rPr kumimoji="1" lang="en-US" altLang="zh-CN" sz="2800">
                <a:solidFill>
                  <a:srgbClr val="0000CC"/>
                </a:solidFill>
                <a:latin typeface="Times New Roman" pitchFamily="18" charset="0"/>
                <a:ea typeface="宋体" pitchFamily="2" charset="-122"/>
              </a:rPr>
              <a:t>)</a:t>
            </a:r>
            <a:r>
              <a:rPr kumimoji="1" lang="zh-CN" altLang="en-US" sz="2800">
                <a:solidFill>
                  <a:srgbClr val="0000CC"/>
                </a:solidFill>
                <a:latin typeface="Times New Roman" pitchFamily="18" charset="0"/>
                <a:ea typeface="宋体" pitchFamily="2" charset="-122"/>
              </a:rPr>
              <a:t>和</a:t>
            </a:r>
            <a:r>
              <a:rPr kumimoji="1" lang="en-US" altLang="zh-CN" sz="2800">
                <a:solidFill>
                  <a:srgbClr val="0000CC"/>
                </a:solidFill>
                <a:latin typeface="Times New Roman" pitchFamily="18" charset="0"/>
                <a:ea typeface="宋体" pitchFamily="2" charset="-122"/>
              </a:rPr>
              <a:t>(b</a:t>
            </a:r>
            <a:r>
              <a:rPr kumimoji="1" lang="en-US" altLang="zh-CN" sz="2800" baseline="-25000">
                <a:solidFill>
                  <a:srgbClr val="0000CC"/>
                </a:solidFill>
                <a:latin typeface="Times New Roman" pitchFamily="18" charset="0"/>
                <a:ea typeface="宋体" pitchFamily="2" charset="-122"/>
              </a:rPr>
              <a:t>1</a:t>
            </a:r>
            <a:r>
              <a:rPr kumimoji="1" lang="en-US" altLang="zh-CN" sz="2800">
                <a:solidFill>
                  <a:srgbClr val="0000CC"/>
                </a:solidFill>
                <a:latin typeface="Times New Roman" pitchFamily="18" charset="0"/>
                <a:ea typeface="宋体" pitchFamily="2" charset="-122"/>
              </a:rPr>
              <a:t>, …,b</a:t>
            </a:r>
            <a:r>
              <a:rPr kumimoji="1" lang="en-US" altLang="zh-CN" sz="2800" baseline="-25000">
                <a:solidFill>
                  <a:srgbClr val="0000CC"/>
                </a:solidFill>
                <a:latin typeface="Times New Roman" pitchFamily="18" charset="0"/>
                <a:ea typeface="宋体" pitchFamily="2" charset="-122"/>
              </a:rPr>
              <a:t>j-1</a:t>
            </a:r>
            <a:r>
              <a:rPr kumimoji="1" lang="en-US" altLang="zh-CN" sz="2800" b="1">
                <a:solidFill>
                  <a:srgbClr val="0000CC"/>
                </a:solidFill>
                <a:latin typeface="Times New Roman" pitchFamily="18" charset="0"/>
                <a:ea typeface="宋体" pitchFamily="2" charset="-122"/>
              </a:rPr>
              <a:t>)</a:t>
            </a:r>
            <a:r>
              <a:rPr kumimoji="1" lang="zh-CN" altLang="en-US" sz="2800" b="1">
                <a:solidFill>
                  <a:srgbClr val="0000CC"/>
                </a:solidFill>
                <a:latin typeface="Times New Roman" pitchFamily="18" charset="0"/>
                <a:ea typeface="宋体" pitchFamily="2" charset="-122"/>
              </a:rPr>
              <a:t>归并得</a:t>
            </a:r>
            <a:r>
              <a:rPr kumimoji="1" lang="zh-CN" altLang="en-US" sz="2800" b="1" baseline="-25000">
                <a:solidFill>
                  <a:srgbClr val="0000CC"/>
                </a:solidFill>
                <a:latin typeface="Times New Roman" pitchFamily="18" charset="0"/>
                <a:ea typeface="宋体" pitchFamily="2" charset="-122"/>
              </a:rPr>
              <a:t> </a:t>
            </a:r>
            <a:r>
              <a:rPr kumimoji="1" lang="en-US" altLang="zh-CN" sz="2800">
                <a:solidFill>
                  <a:srgbClr val="0000CC"/>
                </a:solidFill>
                <a:latin typeface="Times New Roman" pitchFamily="18" charset="0"/>
                <a:ea typeface="宋体" pitchFamily="2" charset="-122"/>
              </a:rPr>
              <a:t>(c</a:t>
            </a:r>
            <a:r>
              <a:rPr kumimoji="1" lang="en-US" altLang="zh-CN" sz="2800" baseline="-25000">
                <a:solidFill>
                  <a:srgbClr val="0000CC"/>
                </a:solidFill>
                <a:latin typeface="Times New Roman" pitchFamily="18" charset="0"/>
                <a:ea typeface="宋体" pitchFamily="2" charset="-122"/>
              </a:rPr>
              <a:t>1</a:t>
            </a:r>
            <a:r>
              <a:rPr kumimoji="1" lang="en-US" altLang="zh-CN" sz="2800">
                <a:solidFill>
                  <a:srgbClr val="0000CC"/>
                </a:solidFill>
                <a:latin typeface="Times New Roman" pitchFamily="18" charset="0"/>
                <a:ea typeface="宋体" pitchFamily="2" charset="-122"/>
              </a:rPr>
              <a:t>, …, c</a:t>
            </a:r>
            <a:r>
              <a:rPr kumimoji="1" lang="en-US" altLang="zh-CN" sz="2800" baseline="-25000">
                <a:solidFill>
                  <a:srgbClr val="0000CC"/>
                </a:solidFill>
                <a:latin typeface="Times New Roman" pitchFamily="18" charset="0"/>
                <a:ea typeface="宋体" pitchFamily="2" charset="-122"/>
              </a:rPr>
              <a:t>k-1</a:t>
            </a:r>
            <a:r>
              <a:rPr kumimoji="1" lang="en-US" altLang="zh-CN" sz="2800">
                <a:solidFill>
                  <a:srgbClr val="0000CC"/>
                </a:solidFill>
                <a:latin typeface="Times New Roman" pitchFamily="18" charset="0"/>
                <a:ea typeface="宋体" pitchFamily="2" charset="-122"/>
              </a:rPr>
              <a:t>)</a:t>
            </a:r>
            <a:endParaRPr kumimoji="1" lang="en-US" altLang="zh-CN" sz="2800" b="1" baseline="-25000">
              <a:solidFill>
                <a:srgbClr val="0000CC"/>
              </a:solidFill>
              <a:latin typeface="Times New Roman" pitchFamily="18" charset="0"/>
              <a:ea typeface="宋体" pitchFamily="2" charset="-122"/>
            </a:endParaRPr>
          </a:p>
        </p:txBody>
      </p:sp>
      <p:graphicFrame>
        <p:nvGraphicFramePr>
          <p:cNvPr id="128005" name="Object 5"/>
          <p:cNvGraphicFramePr>
            <a:graphicFrameLocks noChangeAspect="1"/>
          </p:cNvGraphicFramePr>
          <p:nvPr/>
        </p:nvGraphicFramePr>
        <p:xfrm>
          <a:off x="1446213" y="4686300"/>
          <a:ext cx="2533650" cy="1081088"/>
        </p:xfrm>
        <a:graphic>
          <a:graphicData uri="http://schemas.openxmlformats.org/presentationml/2006/ole">
            <mc:AlternateContent xmlns:mc="http://schemas.openxmlformats.org/markup-compatibility/2006">
              <mc:Choice xmlns:v="urn:schemas-microsoft-com:vml" Requires="v">
                <p:oleObj spid="_x0000_s128017" name="公式" r:id="rId3" imgW="2679480" imgH="1143000" progId="Equation.3">
                  <p:embed/>
                </p:oleObj>
              </mc:Choice>
              <mc:Fallback>
                <p:oleObj name="公式" r:id="rId3" imgW="2679480" imgH="1143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213" y="4686300"/>
                        <a:ext cx="2533650"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06" name="Text Box 6"/>
          <p:cNvSpPr txBox="1">
            <a:spLocks noChangeArrowheads="1"/>
          </p:cNvSpPr>
          <p:nvPr/>
        </p:nvSpPr>
        <p:spPr bwMode="auto">
          <a:xfrm>
            <a:off x="519113" y="33338"/>
            <a:ext cx="1365250"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3600">
                <a:solidFill>
                  <a:schemeClr val="bg1"/>
                </a:solidFill>
                <a:latin typeface="Times New Roman" pitchFamily="18" charset="0"/>
                <a:ea typeface="黑体" pitchFamily="2" charset="-122"/>
              </a:rPr>
              <a:t>例 </a:t>
            </a:r>
            <a:r>
              <a:rPr lang="en-US" altLang="zh-CN" sz="3600">
                <a:solidFill>
                  <a:schemeClr val="bg1"/>
                </a:solidFill>
                <a:latin typeface="Times New Roman" pitchFamily="18" charset="0"/>
                <a:ea typeface="黑体" pitchFamily="2" charset="-122"/>
              </a:rPr>
              <a:t>2-2</a:t>
            </a:r>
          </a:p>
        </p:txBody>
      </p:sp>
      <p:sp>
        <p:nvSpPr>
          <p:cNvPr id="128007" name="Rectangle 7"/>
          <p:cNvSpPr>
            <a:spLocks noChangeArrowheads="1"/>
          </p:cNvSpPr>
          <p:nvPr/>
        </p:nvSpPr>
        <p:spPr bwMode="auto">
          <a:xfrm>
            <a:off x="4772025" y="4926013"/>
            <a:ext cx="263842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a:solidFill>
                  <a:srgbClr val="660033"/>
                </a:solidFill>
                <a:latin typeface="Times New Roman" pitchFamily="18" charset="0"/>
                <a:ea typeface="宋体" pitchFamily="2" charset="-122"/>
              </a:rPr>
              <a:t>k = 1, 2, …, m+n</a:t>
            </a:r>
            <a:endParaRPr kumimoji="1" lang="en-US" altLang="zh-CN" sz="2800">
              <a:latin typeface="Times New Roman" pitchFamily="18" charset="0"/>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03"/>
                                        </p:tgtEl>
                                        <p:attrNameLst>
                                          <p:attrName>style.visibility</p:attrName>
                                        </p:attrNameLst>
                                      </p:cBhvr>
                                      <p:to>
                                        <p:strVal val="visible"/>
                                      </p:to>
                                    </p:set>
                                    <p:animEffect transition="in" filter="wipe(left)">
                                      <p:cBhvr>
                                        <p:cTn id="7" dur="500"/>
                                        <p:tgtEl>
                                          <p:spTgt spid="1280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004"/>
                                        </p:tgtEl>
                                        <p:attrNameLst>
                                          <p:attrName>style.visibility</p:attrName>
                                        </p:attrNameLst>
                                      </p:cBhvr>
                                      <p:to>
                                        <p:strVal val="visible"/>
                                      </p:to>
                                    </p:set>
                                    <p:animEffect transition="in" filter="wipe(left)">
                                      <p:cBhvr>
                                        <p:cTn id="12" dur="500"/>
                                        <p:tgtEl>
                                          <p:spTgt spid="1280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002"/>
                                        </p:tgtEl>
                                        <p:attrNameLst>
                                          <p:attrName>style.visibility</p:attrName>
                                        </p:attrNameLst>
                                      </p:cBhvr>
                                      <p:to>
                                        <p:strVal val="visible"/>
                                      </p:to>
                                    </p:set>
                                    <p:animEffect transition="in" filter="wipe(left)">
                                      <p:cBhvr>
                                        <p:cTn id="17" dur="500"/>
                                        <p:tgtEl>
                                          <p:spTgt spid="1280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8005"/>
                                        </p:tgtEl>
                                        <p:attrNameLst>
                                          <p:attrName>style.visibility</p:attrName>
                                        </p:attrNameLst>
                                      </p:cBhvr>
                                      <p:to>
                                        <p:strVal val="visible"/>
                                      </p:to>
                                    </p:set>
                                    <p:animEffect transition="in" filter="wipe(left)">
                                      <p:cBhvr>
                                        <p:cTn id="22" dur="500"/>
                                        <p:tgtEl>
                                          <p:spTgt spid="128005"/>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28007"/>
                                        </p:tgtEl>
                                        <p:attrNameLst>
                                          <p:attrName>style.visibility</p:attrName>
                                        </p:attrNameLst>
                                      </p:cBhvr>
                                      <p:to>
                                        <p:strVal val="visible"/>
                                      </p:to>
                                    </p:set>
                                    <p:animEffect transition="in" filter="wipe(left)">
                                      <p:cBhvr>
                                        <p:cTn id="26" dur="500"/>
                                        <p:tgtEl>
                                          <p:spTgt spid="128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utoUpdateAnimBg="0"/>
      <p:bldP spid="128003" grpId="0" autoUpdateAnimBg="0"/>
      <p:bldP spid="128004" grpId="0" autoUpdateAnimBg="0"/>
      <p:bldP spid="12800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838200" y="1092200"/>
            <a:ext cx="83058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en-US" altLang="zh-CN" sz="2800">
                <a:solidFill>
                  <a:srgbClr val="080808"/>
                </a:solidFill>
                <a:latin typeface="Times New Roman" pitchFamily="18" charset="0"/>
                <a:ea typeface="宋体" pitchFamily="2" charset="-122"/>
              </a:rPr>
              <a:t>1</a:t>
            </a:r>
            <a:r>
              <a:rPr kumimoji="1" lang="zh-CN" altLang="en-US" sz="2800">
                <a:solidFill>
                  <a:srgbClr val="080808"/>
                </a:solidFill>
                <a:latin typeface="Times New Roman" pitchFamily="18" charset="0"/>
                <a:ea typeface="宋体" pitchFamily="2" charset="-122"/>
              </a:rPr>
              <a:t>．初始化 </a:t>
            </a:r>
            <a:r>
              <a:rPr kumimoji="1" lang="en-US" altLang="zh-CN" sz="2800">
                <a:solidFill>
                  <a:srgbClr val="080808"/>
                </a:solidFill>
                <a:latin typeface="Times New Roman" pitchFamily="18" charset="0"/>
                <a:ea typeface="宋体" pitchFamily="2" charset="-122"/>
              </a:rPr>
              <a:t>LC </a:t>
            </a:r>
            <a:r>
              <a:rPr kumimoji="1" lang="zh-CN" altLang="en-US" sz="2800">
                <a:solidFill>
                  <a:srgbClr val="080808"/>
                </a:solidFill>
                <a:latin typeface="Times New Roman" pitchFamily="18" charset="0"/>
                <a:ea typeface="宋体" pitchFamily="2" charset="-122"/>
              </a:rPr>
              <a:t>为空表；</a:t>
            </a:r>
          </a:p>
        </p:txBody>
      </p:sp>
      <p:sp>
        <p:nvSpPr>
          <p:cNvPr id="129027" name="Text Box 3"/>
          <p:cNvSpPr txBox="1">
            <a:spLocks noChangeArrowheads="1"/>
          </p:cNvSpPr>
          <p:nvPr/>
        </p:nvSpPr>
        <p:spPr bwMode="auto">
          <a:xfrm>
            <a:off x="201613" y="176213"/>
            <a:ext cx="247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bg1"/>
                </a:solidFill>
                <a:latin typeface="黑体" pitchFamily="2" charset="-122"/>
                <a:ea typeface="黑体" pitchFamily="2" charset="-122"/>
              </a:rPr>
              <a:t>基本操作：</a:t>
            </a:r>
          </a:p>
        </p:txBody>
      </p:sp>
      <p:sp>
        <p:nvSpPr>
          <p:cNvPr id="129028" name="Rectangle 4"/>
          <p:cNvSpPr>
            <a:spLocks noChangeArrowheads="1"/>
          </p:cNvSpPr>
          <p:nvPr/>
        </p:nvSpPr>
        <p:spPr bwMode="auto">
          <a:xfrm>
            <a:off x="838200" y="1844675"/>
            <a:ext cx="709295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kumimoji="1" lang="en-US" altLang="zh-CN" sz="2800">
                <a:solidFill>
                  <a:srgbClr val="080808"/>
                </a:solidFill>
                <a:latin typeface="Times New Roman" pitchFamily="18" charset="0"/>
                <a:ea typeface="宋体" pitchFamily="2" charset="-122"/>
              </a:rPr>
              <a:t>2</a:t>
            </a:r>
            <a:r>
              <a:rPr kumimoji="1" lang="zh-CN" altLang="en-US" sz="2800">
                <a:solidFill>
                  <a:srgbClr val="080808"/>
                </a:solidFill>
                <a:latin typeface="Times New Roman" pitchFamily="18" charset="0"/>
                <a:ea typeface="宋体" pitchFamily="2" charset="-122"/>
              </a:rPr>
              <a:t>．分别从 </a:t>
            </a:r>
            <a:r>
              <a:rPr kumimoji="1" lang="en-US" altLang="zh-CN" sz="2800">
                <a:solidFill>
                  <a:srgbClr val="080808"/>
                </a:solidFill>
                <a:latin typeface="Times New Roman" pitchFamily="18" charset="0"/>
                <a:ea typeface="宋体" pitchFamily="2" charset="-122"/>
              </a:rPr>
              <a:t>LA</a:t>
            </a:r>
            <a:r>
              <a:rPr kumimoji="1" lang="zh-CN" altLang="en-US" sz="2800">
                <a:solidFill>
                  <a:srgbClr val="080808"/>
                </a:solidFill>
                <a:latin typeface="Times New Roman" pitchFamily="18" charset="0"/>
                <a:ea typeface="宋体" pitchFamily="2" charset="-122"/>
              </a:rPr>
              <a:t>和</a:t>
            </a:r>
            <a:r>
              <a:rPr kumimoji="1" lang="en-US" altLang="zh-CN" sz="2800">
                <a:solidFill>
                  <a:srgbClr val="080808"/>
                </a:solidFill>
                <a:latin typeface="Times New Roman" pitchFamily="18" charset="0"/>
                <a:ea typeface="宋体" pitchFamily="2" charset="-122"/>
              </a:rPr>
              <a:t>LB</a:t>
            </a:r>
            <a:r>
              <a:rPr kumimoji="1" lang="zh-CN" altLang="en-US" sz="2800">
                <a:solidFill>
                  <a:srgbClr val="080808"/>
                </a:solidFill>
                <a:latin typeface="Times New Roman" pitchFamily="18" charset="0"/>
                <a:ea typeface="宋体" pitchFamily="2" charset="-122"/>
              </a:rPr>
              <a:t>中取得当前元素 </a:t>
            </a:r>
            <a:r>
              <a:rPr kumimoji="1" lang="en-US" altLang="zh-CN" sz="2800">
                <a:solidFill>
                  <a:srgbClr val="080808"/>
                </a:solidFill>
                <a:latin typeface="Times New Roman" pitchFamily="18" charset="0"/>
                <a:ea typeface="宋体" pitchFamily="2" charset="-122"/>
              </a:rPr>
              <a:t>a</a:t>
            </a:r>
            <a:r>
              <a:rPr kumimoji="1" lang="en-US" altLang="zh-CN" sz="2800" baseline="-25000">
                <a:solidFill>
                  <a:srgbClr val="080808"/>
                </a:solidFill>
                <a:latin typeface="Times New Roman" pitchFamily="18" charset="0"/>
                <a:ea typeface="宋体" pitchFamily="2" charset="-122"/>
              </a:rPr>
              <a:t>i</a:t>
            </a:r>
            <a:r>
              <a:rPr kumimoji="1" lang="en-US" altLang="zh-CN" sz="2800">
                <a:solidFill>
                  <a:srgbClr val="080808"/>
                </a:solidFill>
                <a:latin typeface="Times New Roman" pitchFamily="18" charset="0"/>
                <a:ea typeface="宋体" pitchFamily="2" charset="-122"/>
              </a:rPr>
              <a:t> </a:t>
            </a:r>
            <a:r>
              <a:rPr kumimoji="1" lang="zh-CN" altLang="en-US" sz="2800">
                <a:solidFill>
                  <a:srgbClr val="080808"/>
                </a:solidFill>
                <a:latin typeface="Times New Roman" pitchFamily="18" charset="0"/>
                <a:ea typeface="宋体" pitchFamily="2" charset="-122"/>
              </a:rPr>
              <a:t>和 </a:t>
            </a:r>
            <a:r>
              <a:rPr kumimoji="1" lang="en-US" altLang="zh-CN" sz="2800">
                <a:solidFill>
                  <a:srgbClr val="080808"/>
                </a:solidFill>
                <a:latin typeface="Times New Roman" pitchFamily="18" charset="0"/>
                <a:ea typeface="宋体" pitchFamily="2" charset="-122"/>
              </a:rPr>
              <a:t>b</a:t>
            </a:r>
            <a:r>
              <a:rPr kumimoji="1" lang="en-US" altLang="zh-CN" sz="2800" baseline="-25000">
                <a:solidFill>
                  <a:srgbClr val="080808"/>
                </a:solidFill>
                <a:latin typeface="Times New Roman" pitchFamily="18" charset="0"/>
                <a:ea typeface="宋体" pitchFamily="2" charset="-122"/>
              </a:rPr>
              <a:t>j</a:t>
            </a:r>
            <a:r>
              <a:rPr kumimoji="1" lang="zh-CN" altLang="en-US" sz="2800">
                <a:solidFill>
                  <a:srgbClr val="080808"/>
                </a:solidFill>
                <a:latin typeface="Times New Roman" pitchFamily="18" charset="0"/>
                <a:ea typeface="宋体" pitchFamily="2" charset="-122"/>
              </a:rPr>
              <a:t>；</a:t>
            </a:r>
          </a:p>
        </p:txBody>
      </p:sp>
      <p:sp>
        <p:nvSpPr>
          <p:cNvPr id="129029" name="Rectangle 5"/>
          <p:cNvSpPr>
            <a:spLocks noChangeArrowheads="1"/>
          </p:cNvSpPr>
          <p:nvPr/>
        </p:nvSpPr>
        <p:spPr bwMode="auto">
          <a:xfrm>
            <a:off x="838200" y="2530475"/>
            <a:ext cx="6931025"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kumimoji="1" lang="en-US" altLang="zh-CN" sz="2800">
                <a:solidFill>
                  <a:srgbClr val="080808"/>
                </a:solidFill>
                <a:latin typeface="Times New Roman" pitchFamily="18" charset="0"/>
                <a:ea typeface="宋体" pitchFamily="2" charset="-122"/>
              </a:rPr>
              <a:t>3</a:t>
            </a:r>
            <a:r>
              <a:rPr kumimoji="1" lang="zh-CN" altLang="en-US" sz="2800">
                <a:solidFill>
                  <a:srgbClr val="080808"/>
                </a:solidFill>
                <a:latin typeface="Times New Roman" pitchFamily="18" charset="0"/>
                <a:ea typeface="宋体" pitchFamily="2" charset="-122"/>
              </a:rPr>
              <a:t>．若 </a:t>
            </a:r>
            <a:r>
              <a:rPr kumimoji="1" lang="en-US" altLang="zh-CN" sz="2800">
                <a:solidFill>
                  <a:srgbClr val="080808"/>
                </a:solidFill>
                <a:latin typeface="Times New Roman" pitchFamily="18" charset="0"/>
                <a:ea typeface="宋体" pitchFamily="2" charset="-122"/>
              </a:rPr>
              <a:t>a</a:t>
            </a:r>
            <a:r>
              <a:rPr kumimoji="1" lang="en-US" altLang="zh-CN" sz="2800" baseline="-25000">
                <a:solidFill>
                  <a:srgbClr val="080808"/>
                </a:solidFill>
                <a:latin typeface="Times New Roman" pitchFamily="18" charset="0"/>
                <a:ea typeface="宋体" pitchFamily="2" charset="-122"/>
              </a:rPr>
              <a:t>i</a:t>
            </a:r>
            <a:r>
              <a:rPr kumimoji="1" lang="en-US" altLang="zh-CN" sz="2800">
                <a:solidFill>
                  <a:srgbClr val="080808"/>
                </a:solidFill>
                <a:latin typeface="Times New Roman" pitchFamily="18" charset="0"/>
                <a:ea typeface="宋体" pitchFamily="2" charset="-122"/>
              </a:rPr>
              <a:t>≤b</a:t>
            </a:r>
            <a:r>
              <a:rPr kumimoji="1" lang="en-US" altLang="zh-CN" sz="2800" baseline="-25000">
                <a:solidFill>
                  <a:srgbClr val="080808"/>
                </a:solidFill>
                <a:latin typeface="Times New Roman" pitchFamily="18" charset="0"/>
                <a:ea typeface="宋体" pitchFamily="2" charset="-122"/>
              </a:rPr>
              <a:t>j</a:t>
            </a:r>
            <a:r>
              <a:rPr kumimoji="1" lang="zh-CN" altLang="en-US" sz="2800">
                <a:solidFill>
                  <a:srgbClr val="080808"/>
                </a:solidFill>
                <a:latin typeface="Times New Roman" pitchFamily="18" charset="0"/>
                <a:ea typeface="宋体" pitchFamily="2" charset="-122"/>
              </a:rPr>
              <a:t>，则将 </a:t>
            </a:r>
            <a:r>
              <a:rPr kumimoji="1" lang="en-US" altLang="zh-CN" sz="2800">
                <a:solidFill>
                  <a:srgbClr val="080808"/>
                </a:solidFill>
                <a:latin typeface="Times New Roman" pitchFamily="18" charset="0"/>
                <a:ea typeface="宋体" pitchFamily="2" charset="-122"/>
              </a:rPr>
              <a:t>a</a:t>
            </a:r>
            <a:r>
              <a:rPr kumimoji="1" lang="en-US" altLang="zh-CN" sz="2800" baseline="-25000">
                <a:solidFill>
                  <a:srgbClr val="080808"/>
                </a:solidFill>
                <a:latin typeface="Times New Roman" pitchFamily="18" charset="0"/>
                <a:ea typeface="宋体" pitchFamily="2" charset="-122"/>
              </a:rPr>
              <a:t>i</a:t>
            </a:r>
            <a:r>
              <a:rPr kumimoji="1" lang="en-US" altLang="zh-CN" sz="2800">
                <a:solidFill>
                  <a:srgbClr val="080808"/>
                </a:solidFill>
                <a:latin typeface="Times New Roman" pitchFamily="18" charset="0"/>
                <a:ea typeface="宋体" pitchFamily="2" charset="-122"/>
              </a:rPr>
              <a:t> </a:t>
            </a:r>
            <a:r>
              <a:rPr kumimoji="1" lang="zh-CN" altLang="en-US" sz="2800">
                <a:solidFill>
                  <a:srgbClr val="080808"/>
                </a:solidFill>
                <a:latin typeface="Times New Roman" pitchFamily="18" charset="0"/>
                <a:ea typeface="宋体" pitchFamily="2" charset="-122"/>
              </a:rPr>
              <a:t>插入到 </a:t>
            </a:r>
            <a:r>
              <a:rPr kumimoji="1" lang="en-US" altLang="zh-CN" sz="2800">
                <a:solidFill>
                  <a:srgbClr val="080808"/>
                </a:solidFill>
                <a:latin typeface="Times New Roman" pitchFamily="18" charset="0"/>
                <a:ea typeface="宋体" pitchFamily="2" charset="-122"/>
              </a:rPr>
              <a:t>LC </a:t>
            </a:r>
            <a:r>
              <a:rPr kumimoji="1" lang="zh-CN" altLang="en-US" sz="2800">
                <a:solidFill>
                  <a:srgbClr val="080808"/>
                </a:solidFill>
                <a:latin typeface="Times New Roman" pitchFamily="18" charset="0"/>
                <a:ea typeface="宋体" pitchFamily="2" charset="-122"/>
              </a:rPr>
              <a:t>中，否则将</a:t>
            </a:r>
          </a:p>
          <a:p>
            <a:pPr>
              <a:lnSpc>
                <a:spcPct val="140000"/>
              </a:lnSpc>
            </a:pPr>
            <a:r>
              <a:rPr kumimoji="1" lang="zh-CN" altLang="en-US" sz="2800">
                <a:solidFill>
                  <a:srgbClr val="080808"/>
                </a:solidFill>
                <a:latin typeface="Times New Roman" pitchFamily="18" charset="0"/>
                <a:ea typeface="宋体" pitchFamily="2" charset="-122"/>
              </a:rPr>
              <a:t>       </a:t>
            </a:r>
            <a:r>
              <a:rPr kumimoji="1" lang="en-US" altLang="zh-CN" sz="2800">
                <a:solidFill>
                  <a:srgbClr val="080808"/>
                </a:solidFill>
                <a:latin typeface="Times New Roman" pitchFamily="18" charset="0"/>
                <a:ea typeface="宋体" pitchFamily="2" charset="-122"/>
              </a:rPr>
              <a:t>b</a:t>
            </a:r>
            <a:r>
              <a:rPr kumimoji="1" lang="en-US" altLang="zh-CN" sz="2800" baseline="-25000">
                <a:solidFill>
                  <a:srgbClr val="080808"/>
                </a:solidFill>
                <a:latin typeface="Times New Roman" pitchFamily="18" charset="0"/>
                <a:ea typeface="宋体" pitchFamily="2" charset="-122"/>
              </a:rPr>
              <a:t>j</a:t>
            </a:r>
            <a:r>
              <a:rPr kumimoji="1" lang="en-US" altLang="zh-CN" sz="2800">
                <a:solidFill>
                  <a:srgbClr val="080808"/>
                </a:solidFill>
                <a:latin typeface="Times New Roman" pitchFamily="18" charset="0"/>
                <a:ea typeface="宋体" pitchFamily="2" charset="-122"/>
              </a:rPr>
              <a:t> </a:t>
            </a:r>
            <a:r>
              <a:rPr kumimoji="1" lang="zh-CN" altLang="en-US" sz="2800">
                <a:solidFill>
                  <a:srgbClr val="080808"/>
                </a:solidFill>
                <a:latin typeface="Times New Roman" pitchFamily="18" charset="0"/>
                <a:ea typeface="宋体" pitchFamily="2" charset="-122"/>
              </a:rPr>
              <a:t>插入到 </a:t>
            </a:r>
            <a:r>
              <a:rPr kumimoji="1" lang="en-US" altLang="zh-CN" sz="2800">
                <a:solidFill>
                  <a:srgbClr val="080808"/>
                </a:solidFill>
                <a:latin typeface="Times New Roman" pitchFamily="18" charset="0"/>
                <a:ea typeface="宋体" pitchFamily="2" charset="-122"/>
              </a:rPr>
              <a:t>LC </a:t>
            </a:r>
            <a:r>
              <a:rPr kumimoji="1" lang="zh-CN" altLang="en-US" sz="2800">
                <a:solidFill>
                  <a:srgbClr val="080808"/>
                </a:solidFill>
                <a:latin typeface="Times New Roman" pitchFamily="18" charset="0"/>
                <a:ea typeface="宋体" pitchFamily="2" charset="-122"/>
              </a:rPr>
              <a:t>中；</a:t>
            </a:r>
          </a:p>
        </p:txBody>
      </p:sp>
      <p:sp>
        <p:nvSpPr>
          <p:cNvPr id="129030" name="Rectangle 6"/>
          <p:cNvSpPr>
            <a:spLocks noChangeArrowheads="1"/>
          </p:cNvSpPr>
          <p:nvPr/>
        </p:nvSpPr>
        <p:spPr bwMode="auto">
          <a:xfrm>
            <a:off x="838200" y="3898900"/>
            <a:ext cx="6980238"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kumimoji="1" lang="en-US" altLang="zh-CN" sz="2800">
                <a:solidFill>
                  <a:srgbClr val="080808"/>
                </a:solidFill>
                <a:latin typeface="Times New Roman" pitchFamily="18" charset="0"/>
                <a:ea typeface="宋体" pitchFamily="2" charset="-122"/>
              </a:rPr>
              <a:t>4</a:t>
            </a:r>
            <a:r>
              <a:rPr kumimoji="1" lang="zh-CN" altLang="en-US" sz="2800">
                <a:solidFill>
                  <a:srgbClr val="080808"/>
                </a:solidFill>
                <a:latin typeface="Times New Roman" pitchFamily="18" charset="0"/>
                <a:ea typeface="宋体" pitchFamily="2" charset="-122"/>
              </a:rPr>
              <a:t>．重复 </a:t>
            </a:r>
            <a:r>
              <a:rPr kumimoji="1" lang="en-US" altLang="zh-CN" sz="2800">
                <a:solidFill>
                  <a:srgbClr val="080808"/>
                </a:solidFill>
                <a:latin typeface="Times New Roman" pitchFamily="18" charset="0"/>
                <a:ea typeface="宋体" pitchFamily="2" charset="-122"/>
              </a:rPr>
              <a:t>2 </a:t>
            </a:r>
            <a:r>
              <a:rPr kumimoji="1" lang="zh-CN" altLang="en-US" sz="2800">
                <a:solidFill>
                  <a:srgbClr val="080808"/>
                </a:solidFill>
                <a:latin typeface="Times New Roman" pitchFamily="18" charset="0"/>
                <a:ea typeface="宋体" pitchFamily="2" charset="-122"/>
              </a:rPr>
              <a:t>和 </a:t>
            </a:r>
            <a:r>
              <a:rPr kumimoji="1" lang="en-US" altLang="zh-CN" sz="2800">
                <a:solidFill>
                  <a:srgbClr val="080808"/>
                </a:solidFill>
                <a:latin typeface="Times New Roman" pitchFamily="18" charset="0"/>
                <a:ea typeface="宋体" pitchFamily="2" charset="-122"/>
              </a:rPr>
              <a:t>3 </a:t>
            </a:r>
            <a:r>
              <a:rPr kumimoji="1" lang="zh-CN" altLang="en-US" sz="2800">
                <a:solidFill>
                  <a:srgbClr val="080808"/>
                </a:solidFill>
                <a:latin typeface="Times New Roman" pitchFamily="18" charset="0"/>
                <a:ea typeface="宋体" pitchFamily="2" charset="-122"/>
              </a:rPr>
              <a:t>两步，直至 </a:t>
            </a:r>
            <a:r>
              <a:rPr kumimoji="1" lang="en-US" altLang="zh-CN" sz="2800">
                <a:solidFill>
                  <a:srgbClr val="080808"/>
                </a:solidFill>
                <a:latin typeface="Times New Roman" pitchFamily="18" charset="0"/>
                <a:ea typeface="宋体" pitchFamily="2" charset="-122"/>
              </a:rPr>
              <a:t>LA </a:t>
            </a:r>
            <a:r>
              <a:rPr kumimoji="1" lang="zh-CN" altLang="en-US" sz="2800">
                <a:solidFill>
                  <a:srgbClr val="080808"/>
                </a:solidFill>
                <a:latin typeface="Times New Roman" pitchFamily="18" charset="0"/>
                <a:ea typeface="宋体" pitchFamily="2" charset="-122"/>
              </a:rPr>
              <a:t>或 </a:t>
            </a:r>
            <a:r>
              <a:rPr kumimoji="1" lang="en-US" altLang="zh-CN" sz="2800">
                <a:solidFill>
                  <a:srgbClr val="080808"/>
                </a:solidFill>
                <a:latin typeface="Times New Roman" pitchFamily="18" charset="0"/>
                <a:ea typeface="宋体" pitchFamily="2" charset="-122"/>
              </a:rPr>
              <a:t>LB </a:t>
            </a:r>
            <a:r>
              <a:rPr kumimoji="1" lang="zh-CN" altLang="en-US" sz="2800">
                <a:solidFill>
                  <a:srgbClr val="080808"/>
                </a:solidFill>
                <a:latin typeface="Times New Roman" pitchFamily="18" charset="0"/>
                <a:ea typeface="宋体" pitchFamily="2" charset="-122"/>
              </a:rPr>
              <a:t>中元素</a:t>
            </a:r>
          </a:p>
          <a:p>
            <a:pPr>
              <a:lnSpc>
                <a:spcPct val="140000"/>
              </a:lnSpc>
            </a:pPr>
            <a:r>
              <a:rPr kumimoji="1" lang="zh-CN" altLang="en-US" sz="2800">
                <a:solidFill>
                  <a:srgbClr val="080808"/>
                </a:solidFill>
                <a:latin typeface="Times New Roman" pitchFamily="18" charset="0"/>
                <a:ea typeface="宋体" pitchFamily="2" charset="-122"/>
              </a:rPr>
              <a:t>      被取完为止；</a:t>
            </a:r>
          </a:p>
        </p:txBody>
      </p:sp>
      <p:sp>
        <p:nvSpPr>
          <p:cNvPr id="129031" name="Rectangle 7"/>
          <p:cNvSpPr>
            <a:spLocks noChangeArrowheads="1"/>
          </p:cNvSpPr>
          <p:nvPr/>
        </p:nvSpPr>
        <p:spPr bwMode="auto">
          <a:xfrm>
            <a:off x="838200" y="5264150"/>
            <a:ext cx="6980238"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kumimoji="1" lang="en-US" altLang="zh-CN" sz="2800">
                <a:solidFill>
                  <a:srgbClr val="080808"/>
                </a:solidFill>
                <a:latin typeface="Times New Roman" pitchFamily="18" charset="0"/>
                <a:ea typeface="宋体" pitchFamily="2" charset="-122"/>
              </a:rPr>
              <a:t>5</a:t>
            </a:r>
            <a:r>
              <a:rPr kumimoji="1" lang="zh-CN" altLang="en-US" sz="2800">
                <a:solidFill>
                  <a:srgbClr val="080808"/>
                </a:solidFill>
                <a:latin typeface="Times New Roman" pitchFamily="18" charset="0"/>
                <a:ea typeface="宋体" pitchFamily="2" charset="-122"/>
              </a:rPr>
              <a:t>．将 </a:t>
            </a:r>
            <a:r>
              <a:rPr kumimoji="1" lang="en-US" altLang="zh-CN" sz="2800">
                <a:solidFill>
                  <a:srgbClr val="080808"/>
                </a:solidFill>
                <a:latin typeface="Times New Roman" pitchFamily="18" charset="0"/>
                <a:ea typeface="宋体" pitchFamily="2" charset="-122"/>
              </a:rPr>
              <a:t>LA </a:t>
            </a:r>
            <a:r>
              <a:rPr kumimoji="1" lang="zh-CN" altLang="en-US" sz="2800">
                <a:solidFill>
                  <a:srgbClr val="080808"/>
                </a:solidFill>
                <a:latin typeface="Times New Roman" pitchFamily="18" charset="0"/>
                <a:ea typeface="宋体" pitchFamily="2" charset="-122"/>
              </a:rPr>
              <a:t>表或 </a:t>
            </a:r>
            <a:r>
              <a:rPr kumimoji="1" lang="en-US" altLang="zh-CN" sz="2800">
                <a:solidFill>
                  <a:srgbClr val="080808"/>
                </a:solidFill>
                <a:latin typeface="Times New Roman" pitchFamily="18" charset="0"/>
                <a:ea typeface="宋体" pitchFamily="2" charset="-122"/>
              </a:rPr>
              <a:t>LB </a:t>
            </a:r>
            <a:r>
              <a:rPr kumimoji="1" lang="zh-CN" altLang="en-US" sz="2800">
                <a:solidFill>
                  <a:srgbClr val="080808"/>
                </a:solidFill>
                <a:latin typeface="Times New Roman" pitchFamily="18" charset="0"/>
                <a:ea typeface="宋体" pitchFamily="2" charset="-122"/>
              </a:rPr>
              <a:t>表中剩余元素复制插入到</a:t>
            </a:r>
          </a:p>
          <a:p>
            <a:pPr>
              <a:lnSpc>
                <a:spcPct val="140000"/>
              </a:lnSpc>
            </a:pPr>
            <a:r>
              <a:rPr kumimoji="1" lang="zh-CN" altLang="en-US" sz="2800">
                <a:solidFill>
                  <a:srgbClr val="080808"/>
                </a:solidFill>
                <a:latin typeface="Times New Roman" pitchFamily="18" charset="0"/>
                <a:ea typeface="宋体" pitchFamily="2" charset="-122"/>
              </a:rPr>
              <a:t>       </a:t>
            </a:r>
            <a:r>
              <a:rPr kumimoji="1" lang="en-US" altLang="zh-CN" sz="2800">
                <a:solidFill>
                  <a:srgbClr val="080808"/>
                </a:solidFill>
                <a:latin typeface="Times New Roman" pitchFamily="18" charset="0"/>
                <a:ea typeface="宋体" pitchFamily="2" charset="-122"/>
              </a:rPr>
              <a:t>LC </a:t>
            </a:r>
            <a:r>
              <a:rPr kumimoji="1" lang="zh-CN" altLang="en-US" sz="2800">
                <a:solidFill>
                  <a:srgbClr val="080808"/>
                </a:solidFill>
                <a:latin typeface="Times New Roman" pitchFamily="18" charset="0"/>
                <a:ea typeface="宋体" pitchFamily="2" charset="-122"/>
              </a:rPr>
              <a:t>表中。</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wipe(left)">
                                      <p:cBhvr>
                                        <p:cTn id="7" dur="500"/>
                                        <p:tgtEl>
                                          <p:spTgt spid="129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8"/>
                                        </p:tgtEl>
                                        <p:attrNameLst>
                                          <p:attrName>style.visibility</p:attrName>
                                        </p:attrNameLst>
                                      </p:cBhvr>
                                      <p:to>
                                        <p:strVal val="visible"/>
                                      </p:to>
                                    </p:set>
                                    <p:animEffect transition="in" filter="wipe(left)">
                                      <p:cBhvr>
                                        <p:cTn id="12" dur="500"/>
                                        <p:tgtEl>
                                          <p:spTgt spid="1290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29"/>
                                        </p:tgtEl>
                                        <p:attrNameLst>
                                          <p:attrName>style.visibility</p:attrName>
                                        </p:attrNameLst>
                                      </p:cBhvr>
                                      <p:to>
                                        <p:strVal val="visible"/>
                                      </p:to>
                                    </p:set>
                                    <p:animEffect transition="in" filter="wipe(left)">
                                      <p:cBhvr>
                                        <p:cTn id="17" dur="500"/>
                                        <p:tgtEl>
                                          <p:spTgt spid="1290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030"/>
                                        </p:tgtEl>
                                        <p:attrNameLst>
                                          <p:attrName>style.visibility</p:attrName>
                                        </p:attrNameLst>
                                      </p:cBhvr>
                                      <p:to>
                                        <p:strVal val="visible"/>
                                      </p:to>
                                    </p:set>
                                    <p:animEffect transition="in" filter="wipe(left)">
                                      <p:cBhvr>
                                        <p:cTn id="22" dur="500"/>
                                        <p:tgtEl>
                                          <p:spTgt spid="1290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9031"/>
                                        </p:tgtEl>
                                        <p:attrNameLst>
                                          <p:attrName>style.visibility</p:attrName>
                                        </p:attrNameLst>
                                      </p:cBhvr>
                                      <p:to>
                                        <p:strVal val="visible"/>
                                      </p:to>
                                    </p:set>
                                    <p:animEffect transition="in" filter="wipe(left)">
                                      <p:cBhvr>
                                        <p:cTn id="27" dur="500"/>
                                        <p:tgtEl>
                                          <p:spTgt spid="129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autoUpdateAnimBg="0"/>
      <p:bldP spid="129028" grpId="0" autoUpdateAnimBg="0"/>
      <p:bldP spid="129029" grpId="0" autoUpdateAnimBg="0"/>
      <p:bldP spid="129030" grpId="0" autoUpdateAnimBg="0"/>
      <p:bldP spid="12903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288925" y="12192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en-US" altLang="zh-CN" sz="2800" b="1">
                <a:solidFill>
                  <a:srgbClr val="6600CC"/>
                </a:solidFill>
                <a:latin typeface="Times New Roman" pitchFamily="18" charset="0"/>
                <a:ea typeface="宋体" pitchFamily="2" charset="-122"/>
              </a:rPr>
              <a:t>void</a:t>
            </a:r>
            <a:r>
              <a:rPr kumimoji="1" lang="en-US" altLang="zh-CN" sz="2800">
                <a:solidFill>
                  <a:srgbClr val="6600CC"/>
                </a:solidFill>
                <a:latin typeface="Times New Roman" pitchFamily="18" charset="0"/>
                <a:ea typeface="宋体" pitchFamily="2" charset="-122"/>
              </a:rPr>
              <a:t> MergeList(List La, List Lb, List </a:t>
            </a:r>
            <a:r>
              <a:rPr kumimoji="1" lang="en-US" altLang="zh-CN" sz="2800" b="1">
                <a:solidFill>
                  <a:srgbClr val="6600CC"/>
                </a:solidFill>
                <a:latin typeface="Times New Roman" pitchFamily="18" charset="0"/>
                <a:ea typeface="宋体" pitchFamily="2" charset="-122"/>
              </a:rPr>
              <a:t>&amp;</a:t>
            </a:r>
            <a:r>
              <a:rPr kumimoji="1" lang="en-US" altLang="zh-CN" sz="2800">
                <a:solidFill>
                  <a:srgbClr val="6600CC"/>
                </a:solidFill>
                <a:latin typeface="Times New Roman" pitchFamily="18" charset="0"/>
                <a:ea typeface="宋体" pitchFamily="2" charset="-122"/>
              </a:rPr>
              <a:t>Lc)</a:t>
            </a:r>
          </a:p>
          <a:p>
            <a:pPr>
              <a:lnSpc>
                <a:spcPct val="115000"/>
              </a:lnSpc>
            </a:pPr>
            <a:r>
              <a:rPr kumimoji="1" lang="en-US" altLang="zh-CN" sz="2800">
                <a:solidFill>
                  <a:srgbClr val="6600CC"/>
                </a:solidFill>
                <a:latin typeface="Times New Roman" pitchFamily="18" charset="0"/>
                <a:ea typeface="宋体" pitchFamily="2" charset="-122"/>
              </a:rPr>
              <a:t> </a:t>
            </a:r>
            <a:r>
              <a:rPr kumimoji="1" lang="en-US" altLang="zh-CN" sz="2800" b="1">
                <a:solidFill>
                  <a:srgbClr val="6600CC"/>
                </a:solidFill>
                <a:latin typeface="Times New Roman" pitchFamily="18" charset="0"/>
                <a:ea typeface="宋体" pitchFamily="2" charset="-122"/>
              </a:rPr>
              <a:t>{</a:t>
            </a:r>
            <a:r>
              <a:rPr kumimoji="1" lang="en-US" altLang="zh-CN" sz="2800" b="1">
                <a:solidFill>
                  <a:schemeClr val="tx2"/>
                </a:solidFill>
                <a:latin typeface="Times New Roman" pitchFamily="18" charset="0"/>
                <a:ea typeface="宋体" pitchFamily="2" charset="-122"/>
              </a:rPr>
              <a:t>  </a:t>
            </a:r>
            <a:r>
              <a:rPr kumimoji="1" lang="en-US" altLang="zh-CN" sz="2800">
                <a:solidFill>
                  <a:schemeClr val="tx2"/>
                </a:solidFill>
                <a:latin typeface="Times New Roman" pitchFamily="18" charset="0"/>
                <a:ea typeface="宋体" pitchFamily="2" charset="-122"/>
              </a:rPr>
              <a:t>// </a:t>
            </a:r>
            <a:r>
              <a:rPr kumimoji="1" lang="zh-CN" altLang="en-US" sz="2800">
                <a:solidFill>
                  <a:schemeClr val="tx2"/>
                </a:solidFill>
                <a:latin typeface="Times New Roman" pitchFamily="18" charset="0"/>
                <a:ea typeface="宋体" pitchFamily="2" charset="-122"/>
              </a:rPr>
              <a:t>本算法将非递减的有序表 </a:t>
            </a:r>
            <a:r>
              <a:rPr kumimoji="1" lang="en-US" altLang="zh-CN" sz="2800">
                <a:solidFill>
                  <a:schemeClr val="tx2"/>
                </a:solidFill>
                <a:latin typeface="Times New Roman" pitchFamily="18" charset="0"/>
                <a:ea typeface="宋体" pitchFamily="2" charset="-122"/>
              </a:rPr>
              <a:t>La </a:t>
            </a:r>
            <a:r>
              <a:rPr kumimoji="1" lang="zh-CN" altLang="en-US" sz="2800">
                <a:solidFill>
                  <a:schemeClr val="tx2"/>
                </a:solidFill>
                <a:latin typeface="Times New Roman" pitchFamily="18" charset="0"/>
                <a:ea typeface="宋体" pitchFamily="2" charset="-122"/>
              </a:rPr>
              <a:t>和 </a:t>
            </a:r>
            <a:r>
              <a:rPr kumimoji="1" lang="en-US" altLang="zh-CN" sz="2800">
                <a:solidFill>
                  <a:schemeClr val="tx2"/>
                </a:solidFill>
                <a:latin typeface="Times New Roman" pitchFamily="18" charset="0"/>
                <a:ea typeface="宋体" pitchFamily="2" charset="-122"/>
              </a:rPr>
              <a:t>Lb </a:t>
            </a:r>
            <a:r>
              <a:rPr kumimoji="1" lang="zh-CN" altLang="en-US" sz="2800">
                <a:solidFill>
                  <a:schemeClr val="tx2"/>
                </a:solidFill>
                <a:latin typeface="Times New Roman" pitchFamily="18" charset="0"/>
                <a:ea typeface="宋体" pitchFamily="2" charset="-122"/>
              </a:rPr>
              <a:t>归并为 </a:t>
            </a:r>
            <a:r>
              <a:rPr kumimoji="1" lang="en-US" altLang="zh-CN" sz="2800">
                <a:solidFill>
                  <a:schemeClr val="tx2"/>
                </a:solidFill>
                <a:latin typeface="Times New Roman" pitchFamily="18" charset="0"/>
                <a:ea typeface="宋体" pitchFamily="2" charset="-122"/>
              </a:rPr>
              <a:t>Lc</a:t>
            </a:r>
          </a:p>
          <a:p>
            <a:pPr>
              <a:lnSpc>
                <a:spcPct val="110000"/>
              </a:lnSpc>
            </a:pPr>
            <a:endParaRPr kumimoji="1" lang="en-US" altLang="zh-CN" sz="2800" b="1">
              <a:solidFill>
                <a:schemeClr val="tx2"/>
              </a:solidFill>
              <a:latin typeface="Times New Roman" pitchFamily="18" charset="0"/>
              <a:ea typeface="宋体" pitchFamily="2" charset="-122"/>
            </a:endParaRPr>
          </a:p>
          <a:p>
            <a:pPr>
              <a:lnSpc>
                <a:spcPct val="110000"/>
              </a:lnSpc>
            </a:pPr>
            <a:endParaRPr kumimoji="1" lang="en-US" altLang="zh-CN" sz="2800" b="1">
              <a:solidFill>
                <a:schemeClr val="tx2"/>
              </a:solidFill>
              <a:latin typeface="Times New Roman" pitchFamily="18" charset="0"/>
              <a:ea typeface="宋体" pitchFamily="2" charset="-122"/>
            </a:endParaRPr>
          </a:p>
          <a:p>
            <a:pPr>
              <a:lnSpc>
                <a:spcPct val="110000"/>
              </a:lnSpc>
            </a:pPr>
            <a:endParaRPr kumimoji="1" lang="en-US" altLang="zh-CN" sz="2800" b="1">
              <a:solidFill>
                <a:schemeClr val="tx2"/>
              </a:solidFill>
              <a:latin typeface="Times New Roman" pitchFamily="18" charset="0"/>
              <a:ea typeface="宋体" pitchFamily="2" charset="-122"/>
            </a:endParaRPr>
          </a:p>
          <a:p>
            <a:pPr>
              <a:lnSpc>
                <a:spcPct val="110000"/>
              </a:lnSpc>
            </a:pPr>
            <a:endParaRPr kumimoji="1" lang="en-US" altLang="zh-CN" sz="2800" b="1">
              <a:solidFill>
                <a:schemeClr val="tx2"/>
              </a:solidFill>
              <a:latin typeface="Times New Roman" pitchFamily="18" charset="0"/>
              <a:ea typeface="宋体" pitchFamily="2" charset="-122"/>
            </a:endParaRPr>
          </a:p>
          <a:p>
            <a:pPr>
              <a:lnSpc>
                <a:spcPct val="110000"/>
              </a:lnSpc>
            </a:pPr>
            <a:endParaRPr kumimoji="1" lang="en-US" altLang="zh-CN" sz="2800" b="1">
              <a:solidFill>
                <a:schemeClr val="tx2"/>
              </a:solidFill>
              <a:latin typeface="Times New Roman" pitchFamily="18" charset="0"/>
              <a:ea typeface="宋体" pitchFamily="2" charset="-122"/>
            </a:endParaRPr>
          </a:p>
          <a:p>
            <a:pPr>
              <a:lnSpc>
                <a:spcPct val="110000"/>
              </a:lnSpc>
            </a:pPr>
            <a:r>
              <a:rPr kumimoji="1" lang="en-US" altLang="zh-CN" sz="2800">
                <a:latin typeface="Times New Roman" pitchFamily="18" charset="0"/>
                <a:ea typeface="宋体" pitchFamily="2" charset="-122"/>
              </a:rPr>
              <a:t>                    </a:t>
            </a:r>
            <a:endParaRPr kumimoji="1" lang="en-US" altLang="zh-CN" sz="2800" b="1">
              <a:solidFill>
                <a:schemeClr val="tx2"/>
              </a:solidFill>
              <a:latin typeface="Times New Roman" pitchFamily="18" charset="0"/>
              <a:ea typeface="宋体" pitchFamily="2" charset="-122"/>
            </a:endParaRPr>
          </a:p>
          <a:p>
            <a:pPr>
              <a:lnSpc>
                <a:spcPct val="110000"/>
              </a:lnSpc>
            </a:pPr>
            <a:endParaRPr kumimoji="1" lang="en-US" altLang="zh-CN" sz="2800">
              <a:solidFill>
                <a:srgbClr val="6600CC"/>
              </a:solidFill>
              <a:latin typeface="Times New Roman" pitchFamily="18" charset="0"/>
              <a:ea typeface="宋体" pitchFamily="2" charset="-122"/>
            </a:endParaRPr>
          </a:p>
        </p:txBody>
      </p:sp>
      <p:sp>
        <p:nvSpPr>
          <p:cNvPr id="130051" name="Rectangle 3">
            <a:hlinkClick r:id="" action="ppaction://hlinkshowjump?jump=nextslide"/>
          </p:cNvPr>
          <p:cNvSpPr>
            <a:spLocks noChangeArrowheads="1"/>
          </p:cNvSpPr>
          <p:nvPr/>
        </p:nvSpPr>
        <p:spPr bwMode="auto">
          <a:xfrm>
            <a:off x="579438" y="4948238"/>
            <a:ext cx="6002337"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en-US" altLang="zh-CN" sz="2800" b="1">
                <a:solidFill>
                  <a:srgbClr val="660033"/>
                </a:solidFill>
                <a:latin typeface="Times New Roman" pitchFamily="18" charset="0"/>
                <a:ea typeface="宋体" pitchFamily="2" charset="-122"/>
              </a:rPr>
              <a:t>while</a:t>
            </a:r>
            <a:r>
              <a:rPr kumimoji="1" lang="en-US" altLang="zh-CN" sz="2800">
                <a:solidFill>
                  <a:srgbClr val="660033"/>
                </a:solidFill>
                <a:latin typeface="Times New Roman" pitchFamily="18" charset="0"/>
                <a:ea typeface="宋体" pitchFamily="2" charset="-122"/>
              </a:rPr>
              <a:t> ((i &lt;= La_len) </a:t>
            </a:r>
            <a:r>
              <a:rPr kumimoji="1" lang="en-US" altLang="zh-CN" sz="2800" b="1">
                <a:solidFill>
                  <a:srgbClr val="660033"/>
                </a:solidFill>
                <a:latin typeface="Times New Roman" pitchFamily="18" charset="0"/>
                <a:ea typeface="宋体" pitchFamily="2" charset="-122"/>
              </a:rPr>
              <a:t>&amp;&amp;</a:t>
            </a:r>
            <a:r>
              <a:rPr kumimoji="1" lang="en-US" altLang="zh-CN" sz="2800">
                <a:solidFill>
                  <a:srgbClr val="660033"/>
                </a:solidFill>
                <a:latin typeface="Times New Roman" pitchFamily="18" charset="0"/>
                <a:ea typeface="宋体" pitchFamily="2" charset="-122"/>
              </a:rPr>
              <a:t> (j &lt;= Lb_len)) </a:t>
            </a:r>
          </a:p>
          <a:p>
            <a:pPr>
              <a:lnSpc>
                <a:spcPct val="125000"/>
              </a:lnSpc>
            </a:pPr>
            <a:r>
              <a:rPr kumimoji="1" lang="en-US" altLang="zh-CN" sz="2800">
                <a:solidFill>
                  <a:srgbClr val="660033"/>
                </a:solidFill>
                <a:latin typeface="Times New Roman" pitchFamily="18" charset="0"/>
                <a:ea typeface="宋体" pitchFamily="2" charset="-122"/>
              </a:rPr>
              <a:t>      </a:t>
            </a:r>
            <a:r>
              <a:rPr kumimoji="1" lang="en-US" altLang="zh-CN" sz="2800" b="1">
                <a:solidFill>
                  <a:srgbClr val="660033"/>
                </a:solidFill>
                <a:latin typeface="Times New Roman" pitchFamily="18" charset="0"/>
                <a:ea typeface="宋体" pitchFamily="2" charset="-122"/>
              </a:rPr>
              <a:t>{    </a:t>
            </a:r>
            <a:r>
              <a:rPr kumimoji="1" lang="en-US" altLang="zh-CN" sz="2800">
                <a:solidFill>
                  <a:srgbClr val="9A009A"/>
                </a:solidFill>
                <a:latin typeface="Times New Roman" pitchFamily="18" charset="0"/>
                <a:ea typeface="宋体" pitchFamily="2" charset="-122"/>
              </a:rPr>
              <a:t>// La </a:t>
            </a:r>
            <a:r>
              <a:rPr kumimoji="1" lang="zh-CN" altLang="en-US" sz="2800">
                <a:solidFill>
                  <a:srgbClr val="9A009A"/>
                </a:solidFill>
                <a:latin typeface="Times New Roman" pitchFamily="18" charset="0"/>
                <a:ea typeface="宋体" pitchFamily="2" charset="-122"/>
              </a:rPr>
              <a:t>和 </a:t>
            </a:r>
            <a:r>
              <a:rPr kumimoji="1" lang="en-US" altLang="zh-CN" sz="2800">
                <a:solidFill>
                  <a:srgbClr val="9A009A"/>
                </a:solidFill>
                <a:latin typeface="Times New Roman" pitchFamily="18" charset="0"/>
                <a:ea typeface="宋体" pitchFamily="2" charset="-122"/>
              </a:rPr>
              <a:t>Lb </a:t>
            </a:r>
            <a:r>
              <a:rPr kumimoji="1" lang="zh-CN" altLang="en-US" sz="2800">
                <a:solidFill>
                  <a:srgbClr val="9A009A"/>
                </a:solidFill>
                <a:latin typeface="Times New Roman" pitchFamily="18" charset="0"/>
                <a:ea typeface="宋体" pitchFamily="2" charset="-122"/>
              </a:rPr>
              <a:t>均非空</a:t>
            </a:r>
            <a:endParaRPr kumimoji="1" lang="zh-CN" altLang="en-US" sz="2800" b="1">
              <a:solidFill>
                <a:schemeClr val="tx2"/>
              </a:solidFill>
              <a:latin typeface="Times New Roman" pitchFamily="18" charset="0"/>
              <a:ea typeface="宋体" pitchFamily="2" charset="-122"/>
            </a:endParaRPr>
          </a:p>
          <a:p>
            <a:pPr>
              <a:lnSpc>
                <a:spcPct val="125000"/>
              </a:lnSpc>
            </a:pPr>
            <a:endParaRPr kumimoji="1" lang="en-US" altLang="zh-CN" sz="2800">
              <a:solidFill>
                <a:srgbClr val="660033"/>
              </a:solidFill>
              <a:latin typeface="Times New Roman" pitchFamily="18" charset="0"/>
              <a:ea typeface="宋体" pitchFamily="2" charset="-122"/>
            </a:endParaRPr>
          </a:p>
        </p:txBody>
      </p:sp>
      <p:sp>
        <p:nvSpPr>
          <p:cNvPr id="130052" name="Rectangle 4"/>
          <p:cNvSpPr>
            <a:spLocks noChangeArrowheads="1"/>
          </p:cNvSpPr>
          <p:nvPr/>
        </p:nvSpPr>
        <p:spPr bwMode="auto">
          <a:xfrm>
            <a:off x="593725" y="2339975"/>
            <a:ext cx="8293100" cy="25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kumimoji="1" lang="en-US" altLang="zh-CN" sz="2800">
                <a:solidFill>
                  <a:srgbClr val="990000"/>
                </a:solidFill>
                <a:latin typeface="Times New Roman" pitchFamily="18" charset="0"/>
                <a:ea typeface="宋体" pitchFamily="2" charset="-122"/>
              </a:rPr>
              <a:t>InitList(Lc);  // </a:t>
            </a:r>
            <a:r>
              <a:rPr kumimoji="1" lang="zh-CN" altLang="en-US" sz="2800">
                <a:solidFill>
                  <a:srgbClr val="990000"/>
                </a:solidFill>
                <a:latin typeface="Times New Roman" pitchFamily="18" charset="0"/>
                <a:ea typeface="宋体" pitchFamily="2" charset="-122"/>
              </a:rPr>
              <a:t>构造空的线性表 </a:t>
            </a:r>
            <a:r>
              <a:rPr kumimoji="1" lang="en-US" altLang="zh-CN" sz="2800">
                <a:solidFill>
                  <a:srgbClr val="990000"/>
                </a:solidFill>
                <a:latin typeface="Times New Roman" pitchFamily="18" charset="0"/>
                <a:ea typeface="宋体" pitchFamily="2" charset="-122"/>
              </a:rPr>
              <a:t>Lc</a:t>
            </a:r>
          </a:p>
          <a:p>
            <a:pPr>
              <a:lnSpc>
                <a:spcPct val="115000"/>
              </a:lnSpc>
            </a:pPr>
            <a:r>
              <a:rPr kumimoji="1" lang="en-US" altLang="zh-CN" sz="2800">
                <a:solidFill>
                  <a:srgbClr val="990000"/>
                </a:solidFill>
                <a:latin typeface="Times New Roman" pitchFamily="18" charset="0"/>
                <a:ea typeface="宋体" pitchFamily="2" charset="-122"/>
              </a:rPr>
              <a:t>i = j = 1;    k = 0; // i,j,k</a:t>
            </a:r>
            <a:r>
              <a:rPr kumimoji="1" lang="zh-CN" altLang="en-US" sz="2800">
                <a:solidFill>
                  <a:srgbClr val="990000"/>
                </a:solidFill>
                <a:latin typeface="Times New Roman" pitchFamily="18" charset="0"/>
                <a:ea typeface="宋体" pitchFamily="2" charset="-122"/>
              </a:rPr>
              <a:t>分别用来指向</a:t>
            </a:r>
            <a:r>
              <a:rPr kumimoji="1" lang="en-US" altLang="zh-CN" sz="2800">
                <a:solidFill>
                  <a:srgbClr val="990000"/>
                </a:solidFill>
                <a:latin typeface="Times New Roman" pitchFamily="18" charset="0"/>
                <a:ea typeface="宋体" pitchFamily="2" charset="-122"/>
              </a:rPr>
              <a:t>La,Lb,Lc</a:t>
            </a:r>
          </a:p>
          <a:p>
            <a:pPr>
              <a:lnSpc>
                <a:spcPct val="115000"/>
              </a:lnSpc>
            </a:pPr>
            <a:r>
              <a:rPr kumimoji="1" lang="en-US" altLang="zh-CN" sz="2800">
                <a:solidFill>
                  <a:srgbClr val="990000"/>
                </a:solidFill>
                <a:latin typeface="Times New Roman" pitchFamily="18" charset="0"/>
                <a:ea typeface="宋体" pitchFamily="2" charset="-122"/>
              </a:rPr>
              <a:t>                            //</a:t>
            </a:r>
            <a:r>
              <a:rPr kumimoji="1" lang="zh-CN" altLang="en-US" sz="2800">
                <a:solidFill>
                  <a:srgbClr val="990000"/>
                </a:solidFill>
                <a:latin typeface="Times New Roman" pitchFamily="18" charset="0"/>
                <a:ea typeface="宋体" pitchFamily="2" charset="-122"/>
              </a:rPr>
              <a:t>当前操作的元素位置                         </a:t>
            </a:r>
          </a:p>
          <a:p>
            <a:pPr>
              <a:lnSpc>
                <a:spcPct val="115000"/>
              </a:lnSpc>
            </a:pPr>
            <a:r>
              <a:rPr kumimoji="1" lang="en-US" altLang="zh-CN" sz="2800">
                <a:solidFill>
                  <a:srgbClr val="990000"/>
                </a:solidFill>
                <a:latin typeface="Times New Roman" pitchFamily="18" charset="0"/>
                <a:ea typeface="宋体" pitchFamily="2" charset="-122"/>
              </a:rPr>
              <a:t>La_len = ListLength(La);</a:t>
            </a:r>
          </a:p>
          <a:p>
            <a:pPr>
              <a:lnSpc>
                <a:spcPct val="115000"/>
              </a:lnSpc>
            </a:pPr>
            <a:r>
              <a:rPr kumimoji="1" lang="en-US" altLang="zh-CN" sz="2800">
                <a:solidFill>
                  <a:srgbClr val="990000"/>
                </a:solidFill>
                <a:latin typeface="Times New Roman" pitchFamily="18" charset="0"/>
                <a:ea typeface="宋体" pitchFamily="2" charset="-122"/>
              </a:rPr>
              <a:t>Lb_len = ListLength(Lb);</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30050"/>
                                        </p:tgtEl>
                                        <p:attrNameLst>
                                          <p:attrName>style.visibility</p:attrName>
                                        </p:attrNameLst>
                                      </p:cBhvr>
                                      <p:to>
                                        <p:strVal val="visible"/>
                                      </p:to>
                                    </p:set>
                                    <p:animEffect transition="in" filter="strips(downRight)">
                                      <p:cBhvr>
                                        <p:cTn id="7" dur="500"/>
                                        <p:tgtEl>
                                          <p:spTgt spid="130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lt">
                                    <p:tmPct val="100000"/>
                                  </p:iterate>
                                  <p:childTnLst>
                                    <p:set>
                                      <p:cBhvr>
                                        <p:cTn id="11" dur="1" fill="hold">
                                          <p:stCondLst>
                                            <p:cond delay="0"/>
                                          </p:stCondLst>
                                        </p:cTn>
                                        <p:tgtEl>
                                          <p:spTgt spid="130052"/>
                                        </p:tgtEl>
                                        <p:attrNameLst>
                                          <p:attrName>style.visibility</p:attrName>
                                        </p:attrNameLst>
                                      </p:cBhvr>
                                      <p:to>
                                        <p:strVal val="visible"/>
                                      </p:to>
                                    </p:set>
                                    <p:animEffect transition="in" filter="strips(downRight)">
                                      <p:cBhvr>
                                        <p:cTn id="12" dur="75"/>
                                        <p:tgtEl>
                                          <p:spTgt spid="1300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130051"/>
                                        </p:tgtEl>
                                        <p:attrNameLst>
                                          <p:attrName>style.visibility</p:attrName>
                                        </p:attrNameLst>
                                      </p:cBhvr>
                                      <p:to>
                                        <p:strVal val="visible"/>
                                      </p:to>
                                    </p:set>
                                    <p:animEffect transition="in" filter="strips(downRight)">
                                      <p:cBhvr>
                                        <p:cTn id="17" dur="300"/>
                                        <p:tgtEl>
                                          <p:spTgt spid="130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autoUpdateAnimBg="0"/>
      <p:bldP spid="130051" grpId="0" autoUpdateAnimBg="0"/>
      <p:bldP spid="13005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982663" y="855663"/>
            <a:ext cx="5383212"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endParaRPr kumimoji="1" lang="en-US" altLang="zh-CN" sz="2800">
              <a:solidFill>
                <a:srgbClr val="9A009A"/>
              </a:solidFill>
              <a:latin typeface="Times New Roman" pitchFamily="18" charset="0"/>
              <a:ea typeface="宋体" pitchFamily="2" charset="-122"/>
            </a:endParaRPr>
          </a:p>
          <a:p>
            <a:pPr>
              <a:lnSpc>
                <a:spcPct val="150000"/>
              </a:lnSpc>
            </a:pPr>
            <a:r>
              <a:rPr kumimoji="1" lang="en-US" altLang="zh-CN" sz="2800">
                <a:solidFill>
                  <a:srgbClr val="9A009A"/>
                </a:solidFill>
                <a:latin typeface="Times New Roman" pitchFamily="18" charset="0"/>
                <a:ea typeface="宋体" pitchFamily="2" charset="-122"/>
              </a:rPr>
              <a:t> GetElem(La, i, ai);    </a:t>
            </a:r>
          </a:p>
          <a:p>
            <a:pPr>
              <a:lnSpc>
                <a:spcPct val="150000"/>
              </a:lnSpc>
            </a:pPr>
            <a:r>
              <a:rPr kumimoji="1" lang="en-US" altLang="zh-CN" sz="2800">
                <a:solidFill>
                  <a:srgbClr val="9A009A"/>
                </a:solidFill>
                <a:latin typeface="Times New Roman" pitchFamily="18" charset="0"/>
                <a:ea typeface="宋体" pitchFamily="2" charset="-122"/>
              </a:rPr>
              <a:t> GetElem(Lb, j, bj);</a:t>
            </a:r>
          </a:p>
          <a:p>
            <a:pPr>
              <a:lnSpc>
                <a:spcPct val="150000"/>
              </a:lnSpc>
            </a:pPr>
            <a:r>
              <a:rPr kumimoji="1" lang="en-US" altLang="zh-CN" sz="2800">
                <a:latin typeface="Times New Roman" pitchFamily="18" charset="0"/>
                <a:ea typeface="宋体" pitchFamily="2" charset="-122"/>
              </a:rPr>
              <a:t> </a:t>
            </a:r>
            <a:r>
              <a:rPr kumimoji="1" lang="en-US" altLang="zh-CN" sz="2800" b="1">
                <a:solidFill>
                  <a:schemeClr val="tx2"/>
                </a:solidFill>
                <a:latin typeface="Times New Roman" pitchFamily="18" charset="0"/>
                <a:ea typeface="宋体" pitchFamily="2" charset="-122"/>
              </a:rPr>
              <a:t>if</a:t>
            </a:r>
            <a:r>
              <a:rPr kumimoji="1" lang="en-US" altLang="zh-CN" sz="2800">
                <a:solidFill>
                  <a:srgbClr val="660033"/>
                </a:solidFill>
                <a:latin typeface="Times New Roman" pitchFamily="18" charset="0"/>
                <a:ea typeface="宋体" pitchFamily="2" charset="-122"/>
              </a:rPr>
              <a:t> </a:t>
            </a:r>
            <a:r>
              <a:rPr kumimoji="1" lang="en-US" altLang="zh-CN" sz="2800">
                <a:solidFill>
                  <a:schemeClr val="tx2"/>
                </a:solidFill>
                <a:latin typeface="Times New Roman" pitchFamily="18" charset="0"/>
                <a:ea typeface="宋体" pitchFamily="2" charset="-122"/>
              </a:rPr>
              <a:t>(ai &lt;= bj)</a:t>
            </a:r>
            <a:r>
              <a:rPr kumimoji="1" lang="en-US" altLang="zh-CN" sz="2800">
                <a:solidFill>
                  <a:srgbClr val="660033"/>
                </a:solidFill>
                <a:latin typeface="Times New Roman" pitchFamily="18" charset="0"/>
                <a:ea typeface="宋体" pitchFamily="2" charset="-122"/>
              </a:rPr>
              <a:t> </a:t>
            </a:r>
            <a:r>
              <a:rPr kumimoji="1" lang="en-US" altLang="zh-CN" sz="2800" b="1">
                <a:solidFill>
                  <a:srgbClr val="660033"/>
                </a:solidFill>
                <a:latin typeface="Times New Roman" pitchFamily="18" charset="0"/>
                <a:ea typeface="宋体" pitchFamily="2" charset="-122"/>
              </a:rPr>
              <a:t>{  </a:t>
            </a:r>
            <a:r>
              <a:rPr kumimoji="1" lang="en-US" altLang="zh-CN" sz="2800">
                <a:solidFill>
                  <a:srgbClr val="660033"/>
                </a:solidFill>
                <a:latin typeface="Times New Roman" pitchFamily="18" charset="0"/>
                <a:ea typeface="宋体" pitchFamily="2" charset="-122"/>
              </a:rPr>
              <a:t>// </a:t>
            </a:r>
            <a:r>
              <a:rPr kumimoji="1" lang="zh-CN" altLang="en-US" sz="2800">
                <a:solidFill>
                  <a:srgbClr val="660033"/>
                </a:solidFill>
                <a:latin typeface="Times New Roman" pitchFamily="18" charset="0"/>
                <a:ea typeface="宋体" pitchFamily="2" charset="-122"/>
              </a:rPr>
              <a:t>将 </a:t>
            </a:r>
            <a:r>
              <a:rPr kumimoji="1" lang="en-US" altLang="zh-CN" sz="2800">
                <a:solidFill>
                  <a:srgbClr val="660033"/>
                </a:solidFill>
                <a:latin typeface="Times New Roman" pitchFamily="18" charset="0"/>
                <a:ea typeface="宋体" pitchFamily="2" charset="-122"/>
              </a:rPr>
              <a:t>ai </a:t>
            </a:r>
            <a:r>
              <a:rPr kumimoji="1" lang="zh-CN" altLang="en-US" sz="2800">
                <a:solidFill>
                  <a:srgbClr val="660033"/>
                </a:solidFill>
                <a:latin typeface="Times New Roman" pitchFamily="18" charset="0"/>
                <a:ea typeface="宋体" pitchFamily="2" charset="-122"/>
              </a:rPr>
              <a:t>插入到 </a:t>
            </a:r>
            <a:r>
              <a:rPr kumimoji="1" lang="en-US" altLang="zh-CN" sz="2800">
                <a:solidFill>
                  <a:srgbClr val="660033"/>
                </a:solidFill>
                <a:latin typeface="Times New Roman" pitchFamily="18" charset="0"/>
                <a:ea typeface="宋体" pitchFamily="2" charset="-122"/>
              </a:rPr>
              <a:t>Lc </a:t>
            </a:r>
            <a:r>
              <a:rPr kumimoji="1" lang="zh-CN" altLang="en-US" sz="2800">
                <a:solidFill>
                  <a:srgbClr val="660033"/>
                </a:solidFill>
                <a:latin typeface="Times New Roman" pitchFamily="18" charset="0"/>
                <a:ea typeface="宋体" pitchFamily="2" charset="-122"/>
              </a:rPr>
              <a:t>中</a:t>
            </a:r>
            <a:endParaRPr kumimoji="1" lang="zh-CN" altLang="en-US" sz="2800" b="1">
              <a:solidFill>
                <a:srgbClr val="660033"/>
              </a:solidFill>
              <a:latin typeface="Times New Roman" pitchFamily="18" charset="0"/>
              <a:ea typeface="宋体" pitchFamily="2" charset="-122"/>
            </a:endParaRPr>
          </a:p>
          <a:p>
            <a:pPr>
              <a:lnSpc>
                <a:spcPct val="150000"/>
              </a:lnSpc>
            </a:pPr>
            <a:r>
              <a:rPr kumimoji="1" lang="zh-CN" altLang="en-US" sz="2800">
                <a:solidFill>
                  <a:srgbClr val="660033"/>
                </a:solidFill>
                <a:latin typeface="Times New Roman" pitchFamily="18" charset="0"/>
                <a:ea typeface="宋体" pitchFamily="2" charset="-122"/>
              </a:rPr>
              <a:t>    </a:t>
            </a:r>
            <a:r>
              <a:rPr kumimoji="1" lang="en-US" altLang="zh-CN" sz="2800">
                <a:solidFill>
                  <a:srgbClr val="660033"/>
                </a:solidFill>
                <a:latin typeface="Times New Roman" pitchFamily="18" charset="0"/>
                <a:ea typeface="宋体" pitchFamily="2" charset="-122"/>
              </a:rPr>
              <a:t>ListInsert(Lc, </a:t>
            </a:r>
            <a:r>
              <a:rPr kumimoji="1" lang="en-US" altLang="zh-CN" sz="2800">
                <a:solidFill>
                  <a:schemeClr val="tx2"/>
                </a:solidFill>
                <a:latin typeface="Times New Roman" pitchFamily="18" charset="0"/>
                <a:ea typeface="宋体" pitchFamily="2" charset="-122"/>
              </a:rPr>
              <a:t>++k</a:t>
            </a:r>
            <a:r>
              <a:rPr kumimoji="1" lang="en-US" altLang="zh-CN" sz="2800">
                <a:solidFill>
                  <a:srgbClr val="660033"/>
                </a:solidFill>
                <a:latin typeface="Times New Roman" pitchFamily="18" charset="0"/>
                <a:ea typeface="宋体" pitchFamily="2" charset="-122"/>
              </a:rPr>
              <a:t>, ai);  </a:t>
            </a:r>
            <a:r>
              <a:rPr kumimoji="1" lang="en-US" altLang="zh-CN" sz="2800">
                <a:solidFill>
                  <a:schemeClr val="tx2"/>
                </a:solidFill>
                <a:latin typeface="Times New Roman" pitchFamily="18" charset="0"/>
                <a:ea typeface="宋体" pitchFamily="2" charset="-122"/>
              </a:rPr>
              <a:t>++i</a:t>
            </a:r>
            <a:r>
              <a:rPr kumimoji="1" lang="en-US" altLang="zh-CN" sz="2800">
                <a:solidFill>
                  <a:srgbClr val="660033"/>
                </a:solidFill>
                <a:latin typeface="Times New Roman" pitchFamily="18" charset="0"/>
                <a:ea typeface="宋体" pitchFamily="2" charset="-122"/>
              </a:rPr>
              <a:t>; </a:t>
            </a:r>
            <a:r>
              <a:rPr kumimoji="1" lang="en-US" altLang="zh-CN" sz="2800" b="1">
                <a:solidFill>
                  <a:srgbClr val="660033"/>
                </a:solidFill>
                <a:latin typeface="Times New Roman" pitchFamily="18" charset="0"/>
                <a:ea typeface="宋体" pitchFamily="2" charset="-122"/>
              </a:rPr>
              <a:t>}</a:t>
            </a:r>
            <a:endParaRPr kumimoji="1" lang="en-US" altLang="zh-CN" sz="2800">
              <a:solidFill>
                <a:srgbClr val="660033"/>
              </a:solidFill>
              <a:latin typeface="Times New Roman" pitchFamily="18" charset="0"/>
              <a:ea typeface="宋体" pitchFamily="2" charset="-122"/>
            </a:endParaRPr>
          </a:p>
          <a:p>
            <a:pPr>
              <a:lnSpc>
                <a:spcPct val="150000"/>
              </a:lnSpc>
            </a:pPr>
            <a:r>
              <a:rPr kumimoji="1" lang="en-US" altLang="zh-CN" sz="2800" b="1">
                <a:solidFill>
                  <a:schemeClr val="tx2"/>
                </a:solidFill>
                <a:latin typeface="Times New Roman" pitchFamily="18" charset="0"/>
                <a:ea typeface="宋体" pitchFamily="2" charset="-122"/>
              </a:rPr>
              <a:t>else</a:t>
            </a:r>
            <a:r>
              <a:rPr kumimoji="1" lang="en-US" altLang="zh-CN" sz="2800" b="1">
                <a:solidFill>
                  <a:srgbClr val="660033"/>
                </a:solidFill>
                <a:latin typeface="Times New Roman" pitchFamily="18" charset="0"/>
                <a:ea typeface="宋体" pitchFamily="2" charset="-122"/>
              </a:rPr>
              <a:t> {</a:t>
            </a:r>
            <a:r>
              <a:rPr kumimoji="1" lang="en-US" altLang="zh-CN" sz="2800">
                <a:solidFill>
                  <a:srgbClr val="660033"/>
                </a:solidFill>
                <a:latin typeface="Times New Roman" pitchFamily="18" charset="0"/>
                <a:ea typeface="宋体" pitchFamily="2" charset="-122"/>
              </a:rPr>
              <a:t>   // </a:t>
            </a:r>
            <a:r>
              <a:rPr kumimoji="1" lang="zh-CN" altLang="en-US" sz="2800">
                <a:solidFill>
                  <a:srgbClr val="660033"/>
                </a:solidFill>
                <a:latin typeface="Times New Roman" pitchFamily="18" charset="0"/>
                <a:ea typeface="宋体" pitchFamily="2" charset="-122"/>
              </a:rPr>
              <a:t>将 </a:t>
            </a:r>
            <a:r>
              <a:rPr kumimoji="1" lang="en-US" altLang="zh-CN" sz="2800">
                <a:solidFill>
                  <a:srgbClr val="660033"/>
                </a:solidFill>
                <a:latin typeface="Times New Roman" pitchFamily="18" charset="0"/>
                <a:ea typeface="宋体" pitchFamily="2" charset="-122"/>
              </a:rPr>
              <a:t>bj </a:t>
            </a:r>
            <a:r>
              <a:rPr kumimoji="1" lang="zh-CN" altLang="en-US" sz="2800">
                <a:solidFill>
                  <a:srgbClr val="660033"/>
                </a:solidFill>
                <a:latin typeface="Times New Roman" pitchFamily="18" charset="0"/>
                <a:ea typeface="宋体" pitchFamily="2" charset="-122"/>
              </a:rPr>
              <a:t>插入到 </a:t>
            </a:r>
            <a:r>
              <a:rPr kumimoji="1" lang="en-US" altLang="zh-CN" sz="2800">
                <a:solidFill>
                  <a:srgbClr val="660033"/>
                </a:solidFill>
                <a:latin typeface="Times New Roman" pitchFamily="18" charset="0"/>
                <a:ea typeface="宋体" pitchFamily="2" charset="-122"/>
              </a:rPr>
              <a:t>Lc </a:t>
            </a:r>
            <a:r>
              <a:rPr kumimoji="1" lang="zh-CN" altLang="en-US" sz="2800">
                <a:solidFill>
                  <a:srgbClr val="660033"/>
                </a:solidFill>
                <a:latin typeface="Times New Roman" pitchFamily="18" charset="0"/>
                <a:ea typeface="宋体" pitchFamily="2" charset="-122"/>
              </a:rPr>
              <a:t>中</a:t>
            </a:r>
          </a:p>
          <a:p>
            <a:pPr>
              <a:lnSpc>
                <a:spcPct val="150000"/>
              </a:lnSpc>
            </a:pPr>
            <a:r>
              <a:rPr kumimoji="1" lang="zh-CN" altLang="en-US" sz="2800">
                <a:solidFill>
                  <a:srgbClr val="660033"/>
                </a:solidFill>
                <a:latin typeface="Times New Roman" pitchFamily="18" charset="0"/>
                <a:ea typeface="宋体" pitchFamily="2" charset="-122"/>
              </a:rPr>
              <a:t>    </a:t>
            </a:r>
            <a:r>
              <a:rPr kumimoji="1" lang="en-US" altLang="zh-CN" sz="2800">
                <a:solidFill>
                  <a:srgbClr val="660033"/>
                </a:solidFill>
                <a:latin typeface="Times New Roman" pitchFamily="18" charset="0"/>
                <a:ea typeface="宋体" pitchFamily="2" charset="-122"/>
              </a:rPr>
              <a:t>ListInsert(Lc, </a:t>
            </a:r>
            <a:r>
              <a:rPr kumimoji="1" lang="en-US" altLang="zh-CN" sz="2800">
                <a:solidFill>
                  <a:schemeClr val="tx2"/>
                </a:solidFill>
                <a:latin typeface="Times New Roman" pitchFamily="18" charset="0"/>
                <a:ea typeface="宋体" pitchFamily="2" charset="-122"/>
              </a:rPr>
              <a:t>++k</a:t>
            </a:r>
            <a:r>
              <a:rPr kumimoji="1" lang="en-US" altLang="zh-CN" sz="2800">
                <a:solidFill>
                  <a:srgbClr val="660033"/>
                </a:solidFill>
                <a:latin typeface="Times New Roman" pitchFamily="18" charset="0"/>
                <a:ea typeface="宋体" pitchFamily="2" charset="-122"/>
              </a:rPr>
              <a:t>, bj);  </a:t>
            </a:r>
            <a:r>
              <a:rPr kumimoji="1" lang="en-US" altLang="zh-CN" sz="2800">
                <a:solidFill>
                  <a:schemeClr val="tx2"/>
                </a:solidFill>
                <a:latin typeface="Times New Roman" pitchFamily="18" charset="0"/>
                <a:ea typeface="宋体" pitchFamily="2" charset="-122"/>
              </a:rPr>
              <a:t>++j</a:t>
            </a:r>
            <a:r>
              <a:rPr kumimoji="1" lang="en-US" altLang="zh-CN" sz="2800">
                <a:solidFill>
                  <a:srgbClr val="660033"/>
                </a:solidFill>
                <a:latin typeface="Times New Roman" pitchFamily="18" charset="0"/>
                <a:ea typeface="宋体" pitchFamily="2" charset="-122"/>
              </a:rPr>
              <a:t>; </a:t>
            </a:r>
            <a:r>
              <a:rPr kumimoji="1" lang="en-US" altLang="zh-CN" sz="2800" b="1">
                <a:solidFill>
                  <a:srgbClr val="660033"/>
                </a:solidFill>
                <a:latin typeface="Times New Roman" pitchFamily="18" charset="0"/>
                <a:ea typeface="宋体" pitchFamily="2" charset="-122"/>
              </a:rPr>
              <a:t>}</a:t>
            </a:r>
          </a:p>
          <a:p>
            <a:pPr>
              <a:lnSpc>
                <a:spcPct val="150000"/>
              </a:lnSpc>
            </a:pPr>
            <a:r>
              <a:rPr kumimoji="1" lang="en-US" altLang="zh-CN" sz="2800" b="1">
                <a:solidFill>
                  <a:srgbClr val="660033"/>
                </a:solidFill>
                <a:latin typeface="Times New Roman" pitchFamily="18" charset="0"/>
                <a:ea typeface="宋体" pitchFamily="2" charset="-122"/>
              </a:rPr>
              <a: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0" y="1027113"/>
            <a:ext cx="75438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a:latin typeface="Times New Roman" pitchFamily="18" charset="0"/>
                <a:ea typeface="宋体" pitchFamily="2" charset="-122"/>
              </a:rPr>
              <a:t>     </a:t>
            </a:r>
            <a:r>
              <a:rPr kumimoji="1" lang="en-US" altLang="zh-CN" sz="2800" b="1">
                <a:solidFill>
                  <a:srgbClr val="000099"/>
                </a:solidFill>
                <a:latin typeface="Times New Roman" pitchFamily="18" charset="0"/>
                <a:ea typeface="宋体" pitchFamily="2" charset="-122"/>
              </a:rPr>
              <a:t>while</a:t>
            </a:r>
            <a:r>
              <a:rPr kumimoji="1" lang="en-US" altLang="zh-CN" sz="2800">
                <a:solidFill>
                  <a:srgbClr val="000099"/>
                </a:solidFill>
                <a:latin typeface="Times New Roman" pitchFamily="18" charset="0"/>
                <a:ea typeface="宋体" pitchFamily="2" charset="-122"/>
              </a:rPr>
              <a:t> (i &lt;= La_len) </a:t>
            </a:r>
            <a:r>
              <a:rPr kumimoji="1" lang="en-US" altLang="zh-CN" sz="2800" b="1">
                <a:solidFill>
                  <a:srgbClr val="000099"/>
                </a:solidFill>
                <a:latin typeface="Times New Roman" pitchFamily="18" charset="0"/>
                <a:ea typeface="宋体" pitchFamily="2" charset="-122"/>
              </a:rPr>
              <a:t>{ </a:t>
            </a:r>
            <a:r>
              <a:rPr kumimoji="1" lang="en-US" altLang="zh-CN" sz="2400">
                <a:solidFill>
                  <a:srgbClr val="080808"/>
                </a:solidFill>
                <a:latin typeface="Times New Roman" pitchFamily="18" charset="0"/>
                <a:ea typeface="宋体" pitchFamily="2" charset="-122"/>
              </a:rPr>
              <a:t>// </a:t>
            </a:r>
            <a:r>
              <a:rPr kumimoji="1" lang="zh-CN" altLang="en-US" sz="2400">
                <a:solidFill>
                  <a:srgbClr val="080808"/>
                </a:solidFill>
                <a:latin typeface="Times New Roman" pitchFamily="18" charset="0"/>
                <a:ea typeface="宋体" pitchFamily="2" charset="-122"/>
              </a:rPr>
              <a:t>当</a:t>
            </a:r>
            <a:r>
              <a:rPr kumimoji="1" lang="en-US" altLang="zh-CN" sz="2400">
                <a:solidFill>
                  <a:srgbClr val="080808"/>
                </a:solidFill>
                <a:latin typeface="Times New Roman" pitchFamily="18" charset="0"/>
                <a:ea typeface="宋体" pitchFamily="2" charset="-122"/>
              </a:rPr>
              <a:t>La</a:t>
            </a:r>
            <a:r>
              <a:rPr kumimoji="1" lang="zh-CN" altLang="en-US" sz="2400">
                <a:solidFill>
                  <a:srgbClr val="080808"/>
                </a:solidFill>
                <a:latin typeface="Times New Roman" pitchFamily="18" charset="0"/>
                <a:ea typeface="宋体" pitchFamily="2" charset="-122"/>
              </a:rPr>
              <a:t>不空时</a:t>
            </a:r>
          </a:p>
          <a:p>
            <a:pPr>
              <a:lnSpc>
                <a:spcPct val="120000"/>
              </a:lnSpc>
            </a:pPr>
            <a:r>
              <a:rPr kumimoji="1" lang="zh-CN" altLang="en-US" sz="2800">
                <a:latin typeface="Times New Roman" pitchFamily="18" charset="0"/>
                <a:ea typeface="宋体" pitchFamily="2" charset="-122"/>
              </a:rPr>
              <a:t>         </a:t>
            </a:r>
            <a:r>
              <a:rPr kumimoji="1" lang="en-US" altLang="zh-CN" sz="2800">
                <a:latin typeface="Times New Roman" pitchFamily="18" charset="0"/>
                <a:ea typeface="宋体" pitchFamily="2" charset="-122"/>
              </a:rPr>
              <a:t>GetElem(La, i++, ai);   </a:t>
            </a:r>
          </a:p>
          <a:p>
            <a:pPr>
              <a:lnSpc>
                <a:spcPct val="120000"/>
              </a:lnSpc>
            </a:pPr>
            <a:r>
              <a:rPr kumimoji="1" lang="en-US" altLang="zh-CN" sz="2800">
                <a:latin typeface="Times New Roman" pitchFamily="18" charset="0"/>
                <a:ea typeface="宋体" pitchFamily="2" charset="-122"/>
              </a:rPr>
              <a:t>         ListInsert(Lc, ++k, ai);</a:t>
            </a:r>
          </a:p>
          <a:p>
            <a:pPr>
              <a:lnSpc>
                <a:spcPct val="120000"/>
              </a:lnSpc>
            </a:pPr>
            <a:r>
              <a:rPr kumimoji="1" lang="en-US" altLang="zh-CN" sz="2800">
                <a:latin typeface="Times New Roman" pitchFamily="18" charset="0"/>
                <a:ea typeface="宋体" pitchFamily="2" charset="-122"/>
              </a:rPr>
              <a:t>     </a:t>
            </a:r>
            <a:r>
              <a:rPr kumimoji="1" lang="en-US" altLang="zh-CN" sz="2800" b="1">
                <a:solidFill>
                  <a:srgbClr val="000099"/>
                </a:solidFill>
                <a:latin typeface="Times New Roman" pitchFamily="18" charset="0"/>
                <a:ea typeface="宋体" pitchFamily="2" charset="-122"/>
              </a:rPr>
              <a:t>}</a:t>
            </a:r>
            <a:r>
              <a:rPr kumimoji="1" lang="en-US" altLang="zh-CN" sz="2800" b="1">
                <a:solidFill>
                  <a:srgbClr val="003399"/>
                </a:solidFill>
                <a:latin typeface="Times New Roman" pitchFamily="18" charset="0"/>
                <a:ea typeface="宋体" pitchFamily="2" charset="-122"/>
              </a:rPr>
              <a:t> </a:t>
            </a:r>
            <a:r>
              <a:rPr kumimoji="1" lang="en-US" altLang="zh-CN" sz="2800" b="1">
                <a:latin typeface="Times New Roman" pitchFamily="18" charset="0"/>
                <a:ea typeface="宋体" pitchFamily="2" charset="-122"/>
              </a:rPr>
              <a:t>  // </a:t>
            </a:r>
            <a:r>
              <a:rPr kumimoji="1" lang="zh-CN" altLang="en-US" sz="2800" b="1">
                <a:latin typeface="Times New Roman" pitchFamily="18" charset="0"/>
                <a:ea typeface="宋体" pitchFamily="2" charset="-122"/>
              </a:rPr>
              <a:t>插入 </a:t>
            </a:r>
            <a:r>
              <a:rPr kumimoji="1" lang="en-US" altLang="zh-CN" sz="2800" b="1">
                <a:latin typeface="Times New Roman" pitchFamily="18" charset="0"/>
                <a:ea typeface="宋体" pitchFamily="2" charset="-122"/>
              </a:rPr>
              <a:t>La </a:t>
            </a:r>
            <a:r>
              <a:rPr kumimoji="1" lang="zh-CN" altLang="en-US" sz="2800" b="1">
                <a:latin typeface="Times New Roman" pitchFamily="18" charset="0"/>
                <a:ea typeface="宋体" pitchFamily="2" charset="-122"/>
              </a:rPr>
              <a:t>表中剩余元素</a:t>
            </a:r>
          </a:p>
        </p:txBody>
      </p:sp>
      <p:sp>
        <p:nvSpPr>
          <p:cNvPr id="132099" name="Rectangle 3"/>
          <p:cNvSpPr>
            <a:spLocks noChangeArrowheads="1"/>
          </p:cNvSpPr>
          <p:nvPr/>
        </p:nvSpPr>
        <p:spPr bwMode="auto">
          <a:xfrm>
            <a:off x="381000" y="3014663"/>
            <a:ext cx="5211763"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a:latin typeface="Times New Roman" pitchFamily="18" charset="0"/>
                <a:ea typeface="宋体" pitchFamily="2" charset="-122"/>
              </a:rPr>
              <a:t> </a:t>
            </a:r>
            <a:r>
              <a:rPr kumimoji="1" lang="en-US" altLang="zh-CN" sz="2800" b="1">
                <a:solidFill>
                  <a:srgbClr val="000099"/>
                </a:solidFill>
                <a:latin typeface="Times New Roman" pitchFamily="18" charset="0"/>
                <a:ea typeface="宋体" pitchFamily="2" charset="-122"/>
              </a:rPr>
              <a:t>while</a:t>
            </a:r>
            <a:r>
              <a:rPr kumimoji="1" lang="en-US" altLang="zh-CN" sz="2800">
                <a:solidFill>
                  <a:srgbClr val="000099"/>
                </a:solidFill>
                <a:latin typeface="Times New Roman" pitchFamily="18" charset="0"/>
                <a:ea typeface="宋体" pitchFamily="2" charset="-122"/>
              </a:rPr>
              <a:t> (j &lt;= Lb_len) </a:t>
            </a:r>
            <a:r>
              <a:rPr kumimoji="1" lang="en-US" altLang="zh-CN" sz="2800" b="1">
                <a:solidFill>
                  <a:srgbClr val="000099"/>
                </a:solidFill>
                <a:latin typeface="Times New Roman" pitchFamily="18" charset="0"/>
                <a:ea typeface="宋体" pitchFamily="2" charset="-122"/>
              </a:rPr>
              <a:t>{</a:t>
            </a:r>
            <a:r>
              <a:rPr kumimoji="1" lang="en-US" altLang="zh-CN" sz="2800">
                <a:solidFill>
                  <a:srgbClr val="000099"/>
                </a:solidFill>
                <a:latin typeface="Times New Roman" pitchFamily="18" charset="0"/>
                <a:ea typeface="宋体" pitchFamily="2" charset="-122"/>
              </a:rPr>
              <a:t> </a:t>
            </a:r>
            <a:r>
              <a:rPr kumimoji="1" lang="en-US" altLang="zh-CN" sz="2400">
                <a:solidFill>
                  <a:srgbClr val="080808"/>
                </a:solidFill>
                <a:latin typeface="Times New Roman" pitchFamily="18" charset="0"/>
                <a:ea typeface="宋体" pitchFamily="2" charset="-122"/>
              </a:rPr>
              <a:t>// </a:t>
            </a:r>
            <a:r>
              <a:rPr kumimoji="1" lang="zh-CN" altLang="en-US" sz="2400">
                <a:solidFill>
                  <a:srgbClr val="080808"/>
                </a:solidFill>
                <a:latin typeface="Times New Roman" pitchFamily="18" charset="0"/>
                <a:ea typeface="宋体" pitchFamily="2" charset="-122"/>
              </a:rPr>
              <a:t>当</a:t>
            </a:r>
            <a:r>
              <a:rPr kumimoji="1" lang="en-US" altLang="zh-CN" sz="2400">
                <a:solidFill>
                  <a:srgbClr val="080808"/>
                </a:solidFill>
                <a:latin typeface="Times New Roman" pitchFamily="18" charset="0"/>
                <a:ea typeface="宋体" pitchFamily="2" charset="-122"/>
              </a:rPr>
              <a:t>Lb</a:t>
            </a:r>
            <a:r>
              <a:rPr kumimoji="1" lang="zh-CN" altLang="en-US" sz="2400">
                <a:solidFill>
                  <a:srgbClr val="080808"/>
                </a:solidFill>
                <a:latin typeface="Times New Roman" pitchFamily="18" charset="0"/>
                <a:ea typeface="宋体" pitchFamily="2" charset="-122"/>
              </a:rPr>
              <a:t>不空时</a:t>
            </a:r>
          </a:p>
          <a:p>
            <a:pPr>
              <a:lnSpc>
                <a:spcPct val="120000"/>
              </a:lnSpc>
            </a:pPr>
            <a:r>
              <a:rPr kumimoji="1" lang="zh-CN" altLang="en-US" sz="2800">
                <a:latin typeface="Times New Roman" pitchFamily="18" charset="0"/>
                <a:ea typeface="宋体" pitchFamily="2" charset="-122"/>
              </a:rPr>
              <a:t>         </a:t>
            </a:r>
            <a:r>
              <a:rPr kumimoji="1" lang="en-US" altLang="zh-CN" sz="2800">
                <a:latin typeface="Times New Roman" pitchFamily="18" charset="0"/>
                <a:ea typeface="宋体" pitchFamily="2" charset="-122"/>
              </a:rPr>
              <a:t>GetElem(Lb, j++, bj);</a:t>
            </a:r>
          </a:p>
          <a:p>
            <a:pPr>
              <a:lnSpc>
                <a:spcPct val="120000"/>
              </a:lnSpc>
            </a:pPr>
            <a:r>
              <a:rPr kumimoji="1" lang="en-US" altLang="zh-CN" sz="2800">
                <a:latin typeface="Times New Roman" pitchFamily="18" charset="0"/>
                <a:ea typeface="宋体" pitchFamily="2" charset="-122"/>
              </a:rPr>
              <a:t>         ListInsert(Lc, ++k, bj);</a:t>
            </a:r>
          </a:p>
          <a:p>
            <a:pPr>
              <a:lnSpc>
                <a:spcPct val="120000"/>
              </a:lnSpc>
            </a:pPr>
            <a:r>
              <a:rPr kumimoji="1" lang="en-US" altLang="zh-CN" sz="2800">
                <a:latin typeface="Times New Roman" pitchFamily="18" charset="0"/>
                <a:ea typeface="宋体" pitchFamily="2" charset="-122"/>
              </a:rPr>
              <a:t> </a:t>
            </a:r>
            <a:r>
              <a:rPr kumimoji="1" lang="en-US" altLang="zh-CN" sz="2800" b="1">
                <a:solidFill>
                  <a:srgbClr val="000099"/>
                </a:solidFill>
                <a:latin typeface="Times New Roman" pitchFamily="18" charset="0"/>
                <a:ea typeface="宋体" pitchFamily="2" charset="-122"/>
              </a:rPr>
              <a:t>}</a:t>
            </a:r>
            <a:r>
              <a:rPr kumimoji="1" lang="en-US" altLang="zh-CN" sz="2800" b="1">
                <a:latin typeface="Times New Roman" pitchFamily="18" charset="0"/>
                <a:ea typeface="宋体" pitchFamily="2" charset="-122"/>
              </a:rPr>
              <a:t>   </a:t>
            </a:r>
            <a:r>
              <a:rPr kumimoji="1" lang="en-US" altLang="zh-CN" sz="2400">
                <a:solidFill>
                  <a:srgbClr val="080808"/>
                </a:solidFill>
                <a:latin typeface="Times New Roman" pitchFamily="18" charset="0"/>
                <a:ea typeface="宋体" pitchFamily="2" charset="-122"/>
              </a:rPr>
              <a:t>// </a:t>
            </a:r>
            <a:r>
              <a:rPr kumimoji="1" lang="zh-CN" altLang="en-US" sz="2400">
                <a:solidFill>
                  <a:srgbClr val="080808"/>
                </a:solidFill>
                <a:latin typeface="Times New Roman" pitchFamily="18" charset="0"/>
                <a:ea typeface="宋体" pitchFamily="2" charset="-122"/>
              </a:rPr>
              <a:t>插入 </a:t>
            </a:r>
            <a:r>
              <a:rPr kumimoji="1" lang="en-US" altLang="zh-CN" sz="2400">
                <a:solidFill>
                  <a:srgbClr val="080808"/>
                </a:solidFill>
                <a:latin typeface="Times New Roman" pitchFamily="18" charset="0"/>
                <a:ea typeface="宋体" pitchFamily="2" charset="-122"/>
              </a:rPr>
              <a:t>Lb </a:t>
            </a:r>
            <a:r>
              <a:rPr kumimoji="1" lang="zh-CN" altLang="en-US" sz="2400">
                <a:solidFill>
                  <a:srgbClr val="080808"/>
                </a:solidFill>
                <a:latin typeface="Times New Roman" pitchFamily="18" charset="0"/>
                <a:ea typeface="宋体" pitchFamily="2" charset="-122"/>
              </a:rPr>
              <a:t>表中剩余元素</a:t>
            </a:r>
          </a:p>
        </p:txBody>
      </p:sp>
      <p:sp>
        <p:nvSpPr>
          <p:cNvPr id="132100" name="Rectangle 4"/>
          <p:cNvSpPr>
            <a:spLocks noChangeArrowheads="1"/>
          </p:cNvSpPr>
          <p:nvPr/>
        </p:nvSpPr>
        <p:spPr bwMode="auto">
          <a:xfrm>
            <a:off x="304800" y="5211763"/>
            <a:ext cx="20129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thinThick">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kumimoji="1" lang="en-US" altLang="zh-CN" sz="2800" b="1">
                <a:solidFill>
                  <a:srgbClr val="6600CC"/>
                </a:solidFill>
                <a:latin typeface="Times New Roman" pitchFamily="18" charset="0"/>
                <a:ea typeface="宋体" pitchFamily="2" charset="-122"/>
              </a:rPr>
              <a:t>}</a:t>
            </a:r>
            <a:r>
              <a:rPr kumimoji="1" lang="en-US" altLang="zh-CN" sz="2800">
                <a:solidFill>
                  <a:srgbClr val="6600CC"/>
                </a:solidFill>
                <a:latin typeface="Times New Roman" pitchFamily="18" charset="0"/>
                <a:ea typeface="宋体" pitchFamily="2" charset="-122"/>
              </a:rPr>
              <a:t> // merge_list</a:t>
            </a:r>
          </a:p>
        </p:txBody>
      </p:sp>
      <p:sp>
        <p:nvSpPr>
          <p:cNvPr id="132101" name="Text Box 5"/>
          <p:cNvSpPr txBox="1">
            <a:spLocks noChangeArrowheads="1"/>
          </p:cNvSpPr>
          <p:nvPr/>
        </p:nvSpPr>
        <p:spPr bwMode="auto">
          <a:xfrm>
            <a:off x="3270250" y="5697538"/>
            <a:ext cx="640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a:latin typeface="Times New Roman" pitchFamily="18" charset="0"/>
                <a:ea typeface="宋体" pitchFamily="2" charset="-122"/>
              </a:rPr>
              <a:t>  </a:t>
            </a:r>
            <a:r>
              <a:rPr kumimoji="1" lang="en-US" altLang="zh-CN" sz="2800" b="1" i="1">
                <a:latin typeface="Times New Roman" pitchFamily="18" charset="0"/>
                <a:ea typeface="宋体" pitchFamily="2" charset="-122"/>
              </a:rPr>
              <a:t>O</a:t>
            </a:r>
            <a:r>
              <a:rPr kumimoji="1" lang="en-US" altLang="zh-CN" sz="2800" b="1">
                <a:latin typeface="Times New Roman" pitchFamily="18" charset="0"/>
                <a:ea typeface="宋体" pitchFamily="2" charset="-122"/>
              </a:rPr>
              <a:t>(</a:t>
            </a:r>
            <a:r>
              <a:rPr kumimoji="1" lang="en-US" altLang="zh-CN" sz="2800">
                <a:solidFill>
                  <a:srgbClr val="990000"/>
                </a:solidFill>
                <a:latin typeface="Times New Roman" pitchFamily="18" charset="0"/>
              </a:rPr>
              <a:t>ListLength(La)</a:t>
            </a:r>
            <a:r>
              <a:rPr kumimoji="1" lang="en-US" altLang="zh-CN" sz="2800">
                <a:solidFill>
                  <a:srgbClr val="990000"/>
                </a:solidFill>
                <a:latin typeface="Times New Roman" pitchFamily="18" charset="0"/>
                <a:ea typeface="宋体" pitchFamily="2" charset="-122"/>
              </a:rPr>
              <a:t> + </a:t>
            </a:r>
            <a:r>
              <a:rPr kumimoji="1" lang="en-US" altLang="zh-CN" sz="2800">
                <a:solidFill>
                  <a:srgbClr val="990000"/>
                </a:solidFill>
                <a:latin typeface="Times New Roman" pitchFamily="18" charset="0"/>
              </a:rPr>
              <a:t>ListLength(Lb)</a:t>
            </a:r>
            <a:r>
              <a:rPr kumimoji="1" lang="en-US" altLang="zh-CN" sz="2800" b="1">
                <a:latin typeface="Times New Roman" pitchFamily="18" charset="0"/>
                <a:ea typeface="宋体" pitchFamily="2" charset="-122"/>
              </a:rPr>
              <a:t>)</a:t>
            </a:r>
          </a:p>
        </p:txBody>
      </p:sp>
      <p:sp>
        <p:nvSpPr>
          <p:cNvPr id="132102" name="Text Box 6"/>
          <p:cNvSpPr txBox="1">
            <a:spLocks noChangeArrowheads="1"/>
          </p:cNvSpPr>
          <p:nvPr/>
        </p:nvSpPr>
        <p:spPr bwMode="auto">
          <a:xfrm>
            <a:off x="0" y="5778500"/>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Times New Roman" pitchFamily="18" charset="0"/>
                <a:ea typeface="隶书" pitchFamily="49" charset="-122"/>
              </a:rPr>
              <a:t>算法的</a:t>
            </a:r>
            <a:r>
              <a:rPr kumimoji="1" lang="zh-CN" altLang="en-US" sz="2800" b="1">
                <a:solidFill>
                  <a:srgbClr val="FF0000"/>
                </a:solidFill>
                <a:latin typeface="Times New Roman" pitchFamily="18" charset="0"/>
                <a:ea typeface="隶书" pitchFamily="49" charset="-122"/>
              </a:rPr>
              <a:t>时间复杂度</a:t>
            </a:r>
            <a:r>
              <a:rPr kumimoji="1" lang="zh-CN" altLang="en-US" sz="2800" b="1">
                <a:latin typeface="Times New Roman" pitchFamily="18" charset="0"/>
                <a:ea typeface="隶书" pitchFamily="49" charset="-122"/>
              </a:rPr>
              <a:t>为：</a:t>
            </a:r>
            <a:endParaRPr kumimoji="1" lang="zh-CN" altLang="en-US" sz="2800">
              <a:latin typeface="Times New Roman" pitchFamily="18" charset="0"/>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strips(downRight)">
                                      <p:cBhvr>
                                        <p:cTn id="7" dur="500"/>
                                        <p:tgtEl>
                                          <p:spTgt spid="132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2099"/>
                                        </p:tgtEl>
                                        <p:attrNameLst>
                                          <p:attrName>style.visibility</p:attrName>
                                        </p:attrNameLst>
                                      </p:cBhvr>
                                      <p:to>
                                        <p:strVal val="visible"/>
                                      </p:to>
                                    </p:set>
                                    <p:animEffect transition="in" filter="strips(downRight)">
                                      <p:cBhvr>
                                        <p:cTn id="12" dur="500"/>
                                        <p:tgtEl>
                                          <p:spTgt spid="1320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21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32102"/>
                                        </p:tgtEl>
                                        <p:attrNameLst>
                                          <p:attrName>style.visibility</p:attrName>
                                        </p:attrNameLst>
                                      </p:cBhvr>
                                      <p:to>
                                        <p:strVal val="visible"/>
                                      </p:to>
                                    </p:set>
                                    <p:anim calcmode="lin" valueType="num">
                                      <p:cBhvr additive="base">
                                        <p:cTn id="21" dur="500" fill="hold"/>
                                        <p:tgtEl>
                                          <p:spTgt spid="132102"/>
                                        </p:tgtEl>
                                        <p:attrNameLst>
                                          <p:attrName>ppt_x</p:attrName>
                                        </p:attrNameLst>
                                      </p:cBhvr>
                                      <p:tavLst>
                                        <p:tav tm="0">
                                          <p:val>
                                            <p:strVal val="1+#ppt_w/2"/>
                                          </p:val>
                                        </p:tav>
                                        <p:tav tm="100000">
                                          <p:val>
                                            <p:strVal val="#ppt_x"/>
                                          </p:val>
                                        </p:tav>
                                      </p:tavLst>
                                    </p:anim>
                                    <p:anim calcmode="lin" valueType="num">
                                      <p:cBhvr additive="base">
                                        <p:cTn id="22" dur="500" fill="hold"/>
                                        <p:tgtEl>
                                          <p:spTgt spid="132102"/>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2101"/>
                                        </p:tgtEl>
                                        <p:attrNameLst>
                                          <p:attrName>style.visibility</p:attrName>
                                        </p:attrNameLst>
                                      </p:cBhvr>
                                      <p:to>
                                        <p:strVal val="visible"/>
                                      </p:to>
                                    </p:set>
                                    <p:animEffect transition="in" filter="wipe(left)">
                                      <p:cBhvr>
                                        <p:cTn id="27" dur="500"/>
                                        <p:tgtEl>
                                          <p:spTgt spid="132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099" grpId="0" autoUpdateAnimBg="0"/>
      <p:bldP spid="132100" grpId="0" autoUpdateAnimBg="0"/>
      <p:bldP spid="132101" grpId="0" autoUpdateAnimBg="0"/>
      <p:bldP spid="13210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368300" y="0"/>
            <a:ext cx="8229600" cy="739775"/>
          </a:xfrm>
        </p:spPr>
        <p:txBody>
          <a:bodyPr/>
          <a:lstStyle/>
          <a:p>
            <a:r>
              <a:rPr lang="en-US" altLang="zh-CN">
                <a:ea typeface="宋体" pitchFamily="2" charset="-122"/>
              </a:rPr>
              <a:t>Question</a:t>
            </a:r>
          </a:p>
        </p:txBody>
      </p:sp>
      <p:sp>
        <p:nvSpPr>
          <p:cNvPr id="225283" name="Rectangle 3"/>
          <p:cNvSpPr>
            <a:spLocks noGrp="1" noChangeArrowheads="1"/>
          </p:cNvSpPr>
          <p:nvPr>
            <p:ph type="body" idx="1"/>
          </p:nvPr>
        </p:nvSpPr>
        <p:spPr>
          <a:xfrm>
            <a:off x="468313" y="1052513"/>
            <a:ext cx="8229600" cy="968375"/>
          </a:xfrm>
        </p:spPr>
        <p:txBody>
          <a:bodyPr/>
          <a:lstStyle/>
          <a:p>
            <a:r>
              <a:rPr kumimoji="1" lang="zh-CN" altLang="en-US" b="0">
                <a:solidFill>
                  <a:srgbClr val="000000"/>
                </a:solidFill>
                <a:ea typeface="宋体" pitchFamily="2" charset="-122"/>
              </a:rPr>
              <a:t>已知一个非纯集合 </a:t>
            </a:r>
            <a:r>
              <a:rPr kumimoji="1" lang="en-US" altLang="zh-CN" b="0">
                <a:solidFill>
                  <a:srgbClr val="000000"/>
                </a:solidFill>
                <a:ea typeface="宋体" pitchFamily="2" charset="-122"/>
              </a:rPr>
              <a:t>B</a:t>
            </a:r>
            <a:r>
              <a:rPr kumimoji="1" lang="zh-CN" altLang="en-US" b="0">
                <a:solidFill>
                  <a:srgbClr val="000000"/>
                </a:solidFill>
                <a:ea typeface="宋体" pitchFamily="2" charset="-122"/>
              </a:rPr>
              <a:t>，试构造一个纯集合 </a:t>
            </a:r>
            <a:r>
              <a:rPr kumimoji="1" lang="en-US" altLang="zh-CN" b="0">
                <a:solidFill>
                  <a:srgbClr val="000000"/>
                </a:solidFill>
                <a:ea typeface="宋体" pitchFamily="2" charset="-122"/>
              </a:rPr>
              <a:t>A</a:t>
            </a:r>
            <a:r>
              <a:rPr kumimoji="1" lang="zh-CN" altLang="en-US" b="0">
                <a:solidFill>
                  <a:srgbClr val="000000"/>
                </a:solidFill>
                <a:ea typeface="宋体" pitchFamily="2" charset="-122"/>
              </a:rPr>
              <a:t>，使 </a:t>
            </a:r>
            <a:r>
              <a:rPr kumimoji="1" lang="en-US" altLang="zh-CN" b="0">
                <a:solidFill>
                  <a:srgbClr val="000000"/>
                </a:solidFill>
                <a:ea typeface="宋体" pitchFamily="2" charset="-122"/>
              </a:rPr>
              <a:t>A</a:t>
            </a:r>
            <a:r>
              <a:rPr kumimoji="1" lang="zh-CN" altLang="en-US" b="0">
                <a:solidFill>
                  <a:srgbClr val="000000"/>
                </a:solidFill>
                <a:ea typeface="宋体" pitchFamily="2" charset="-122"/>
              </a:rPr>
              <a:t>中只包含 </a:t>
            </a:r>
            <a:r>
              <a:rPr kumimoji="1" lang="en-US" altLang="zh-CN" b="0">
                <a:solidFill>
                  <a:srgbClr val="000000"/>
                </a:solidFill>
                <a:ea typeface="宋体" pitchFamily="2" charset="-122"/>
              </a:rPr>
              <a:t>B </a:t>
            </a:r>
            <a:r>
              <a:rPr kumimoji="1" lang="zh-CN" altLang="en-US" b="0">
                <a:solidFill>
                  <a:srgbClr val="000000"/>
                </a:solidFill>
                <a:ea typeface="宋体" pitchFamily="2" charset="-122"/>
              </a:rPr>
              <a:t>中所有值各不相 同的数据元素</a:t>
            </a:r>
          </a:p>
        </p:txBody>
      </p:sp>
      <p:graphicFrame>
        <p:nvGraphicFramePr>
          <p:cNvPr id="225284" name="Object 4"/>
          <p:cNvGraphicFramePr>
            <a:graphicFrameLocks noChangeAspect="1"/>
          </p:cNvGraphicFramePr>
          <p:nvPr/>
        </p:nvGraphicFramePr>
        <p:xfrm>
          <a:off x="1143000" y="2576513"/>
          <a:ext cx="2551113" cy="2551112"/>
        </p:xfrm>
        <a:graphic>
          <a:graphicData uri="http://schemas.openxmlformats.org/presentationml/2006/ole">
            <mc:AlternateContent xmlns:mc="http://schemas.openxmlformats.org/markup-compatibility/2006">
              <mc:Choice xmlns:v="urn:schemas-microsoft-com:vml" Requires="v">
                <p:oleObj spid="_x0000_s225340" name="剪辑" r:id="rId3" imgW="887400" imgH="1293480" progId="MS_ClipArt_Gallery.2">
                  <p:embed/>
                </p:oleObj>
              </mc:Choice>
              <mc:Fallback>
                <p:oleObj name="剪辑" r:id="rId3" imgW="887400" imgH="129348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576513"/>
                        <a:ext cx="2551113" cy="255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5" name="Object 5"/>
          <p:cNvGraphicFramePr>
            <a:graphicFrameLocks noChangeAspect="1"/>
          </p:cNvGraphicFramePr>
          <p:nvPr/>
        </p:nvGraphicFramePr>
        <p:xfrm>
          <a:off x="5334000" y="2576513"/>
          <a:ext cx="2551113" cy="2551112"/>
        </p:xfrm>
        <a:graphic>
          <a:graphicData uri="http://schemas.openxmlformats.org/presentationml/2006/ole">
            <mc:AlternateContent xmlns:mc="http://schemas.openxmlformats.org/markup-compatibility/2006">
              <mc:Choice xmlns:v="urn:schemas-microsoft-com:vml" Requires="v">
                <p:oleObj spid="_x0000_s225341" name="剪辑" r:id="rId5" imgW="739440" imgH="1077480" progId="MS_ClipArt_Gallery.2">
                  <p:embed/>
                </p:oleObj>
              </mc:Choice>
              <mc:Fallback>
                <p:oleObj name="剪辑" r:id="rId5" imgW="739440" imgH="1077480" progId="MS_ClipArt_Gallery.2">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576513"/>
                        <a:ext cx="2551113" cy="2551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286" name="Text Box 6"/>
          <p:cNvSpPr txBox="1">
            <a:spLocks noChangeArrowheads="1"/>
          </p:cNvSpPr>
          <p:nvPr/>
        </p:nvSpPr>
        <p:spPr bwMode="auto">
          <a:xfrm>
            <a:off x="1828800" y="5203825"/>
            <a:ext cx="1076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660033"/>
                </a:solidFill>
                <a:latin typeface="Times New Roman" pitchFamily="18" charset="0"/>
                <a:ea typeface="宋体" pitchFamily="2" charset="-122"/>
              </a:rPr>
              <a:t>集合 </a:t>
            </a:r>
            <a:r>
              <a:rPr kumimoji="1" lang="en-US" altLang="zh-CN" sz="2400" b="1">
                <a:solidFill>
                  <a:srgbClr val="660033"/>
                </a:solidFill>
                <a:latin typeface="Times New Roman" pitchFamily="18" charset="0"/>
                <a:ea typeface="宋体" pitchFamily="2" charset="-122"/>
              </a:rPr>
              <a:t>B</a:t>
            </a:r>
          </a:p>
        </p:txBody>
      </p:sp>
      <p:sp>
        <p:nvSpPr>
          <p:cNvPr id="225287" name="Text Box 7"/>
          <p:cNvSpPr txBox="1">
            <a:spLocks noChangeArrowheads="1"/>
          </p:cNvSpPr>
          <p:nvPr/>
        </p:nvSpPr>
        <p:spPr bwMode="auto">
          <a:xfrm>
            <a:off x="6000750" y="5203825"/>
            <a:ext cx="1093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C0000"/>
                </a:solidFill>
                <a:latin typeface="Times New Roman" pitchFamily="18" charset="0"/>
                <a:ea typeface="宋体" pitchFamily="2" charset="-122"/>
              </a:rPr>
              <a:t>集合 </a:t>
            </a:r>
            <a:r>
              <a:rPr kumimoji="1" lang="en-US" altLang="zh-CN" sz="2400" b="1">
                <a:solidFill>
                  <a:srgbClr val="CC0000"/>
                </a:solidFill>
                <a:latin typeface="Times New Roman" pitchFamily="18" charset="0"/>
                <a:ea typeface="宋体" pitchFamily="2" charset="-122"/>
              </a:rPr>
              <a:t>A</a:t>
            </a:r>
            <a:endParaRPr kumimoji="1" lang="en-US" altLang="zh-CN" sz="2400" b="1">
              <a:solidFill>
                <a:srgbClr val="660033"/>
              </a:solidFill>
              <a:latin typeface="Times New Roman" pitchFamily="18" charset="0"/>
              <a:ea typeface="宋体" pitchFamily="2" charset="-122"/>
            </a:endParaRPr>
          </a:p>
        </p:txBody>
      </p:sp>
      <p:graphicFrame>
        <p:nvGraphicFramePr>
          <p:cNvPr id="225288" name="Object 8"/>
          <p:cNvGraphicFramePr>
            <a:graphicFrameLocks noChangeAspect="1"/>
          </p:cNvGraphicFramePr>
          <p:nvPr/>
        </p:nvGraphicFramePr>
        <p:xfrm>
          <a:off x="1676400" y="3171825"/>
          <a:ext cx="779463" cy="555625"/>
        </p:xfrm>
        <a:graphic>
          <a:graphicData uri="http://schemas.openxmlformats.org/presentationml/2006/ole">
            <mc:AlternateContent xmlns:mc="http://schemas.openxmlformats.org/markup-compatibility/2006">
              <mc:Choice xmlns:v="urn:schemas-microsoft-com:vml" Requires="v">
                <p:oleObj spid="_x0000_s225342" name="剪辑" r:id="rId7" imgW="815040" imgH="582120" progId="MS_ClipArt_Gallery.2">
                  <p:embed/>
                </p:oleObj>
              </mc:Choice>
              <mc:Fallback>
                <p:oleObj name="剪辑" r:id="rId7" imgW="815040" imgH="582120" progId="MS_ClipArt_Gallery.2">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3171825"/>
                        <a:ext cx="779463"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9" name="Object 9"/>
          <p:cNvGraphicFramePr>
            <a:graphicFrameLocks noChangeAspect="1"/>
          </p:cNvGraphicFramePr>
          <p:nvPr/>
        </p:nvGraphicFramePr>
        <p:xfrm>
          <a:off x="6248400" y="3581400"/>
          <a:ext cx="779463" cy="555625"/>
        </p:xfrm>
        <a:graphic>
          <a:graphicData uri="http://schemas.openxmlformats.org/presentationml/2006/ole">
            <mc:AlternateContent xmlns:mc="http://schemas.openxmlformats.org/markup-compatibility/2006">
              <mc:Choice xmlns:v="urn:schemas-microsoft-com:vml" Requires="v">
                <p:oleObj spid="_x0000_s225343" name="剪辑" r:id="rId9" imgW="815040" imgH="582120" progId="MS_ClipArt_Gallery.2">
                  <p:embed/>
                </p:oleObj>
              </mc:Choice>
              <mc:Fallback>
                <p:oleObj name="剪辑" r:id="rId9" imgW="815040" imgH="582120" progId="MS_ClipArt_Gallery.2">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3581400"/>
                        <a:ext cx="779463"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useBgFill="1">
        <p:nvSpPr>
          <p:cNvPr id="225290" name="Freeform 10"/>
          <p:cNvSpPr>
            <a:spLocks/>
          </p:cNvSpPr>
          <p:nvPr/>
        </p:nvSpPr>
        <p:spPr bwMode="auto">
          <a:xfrm>
            <a:off x="1778000" y="3227388"/>
            <a:ext cx="682625" cy="460375"/>
          </a:xfrm>
          <a:custGeom>
            <a:avLst/>
            <a:gdLst>
              <a:gd name="T0" fmla="*/ 48 w 450"/>
              <a:gd name="T1" fmla="*/ 24 h 336"/>
              <a:gd name="T2" fmla="*/ 0 w 450"/>
              <a:gd name="T3" fmla="*/ 132 h 336"/>
              <a:gd name="T4" fmla="*/ 60 w 450"/>
              <a:gd name="T5" fmla="*/ 240 h 336"/>
              <a:gd name="T6" fmla="*/ 72 w 450"/>
              <a:gd name="T7" fmla="*/ 276 h 336"/>
              <a:gd name="T8" fmla="*/ 120 w 450"/>
              <a:gd name="T9" fmla="*/ 288 h 336"/>
              <a:gd name="T10" fmla="*/ 300 w 450"/>
              <a:gd name="T11" fmla="*/ 336 h 336"/>
              <a:gd name="T12" fmla="*/ 336 w 450"/>
              <a:gd name="T13" fmla="*/ 324 h 336"/>
              <a:gd name="T14" fmla="*/ 408 w 450"/>
              <a:gd name="T15" fmla="*/ 276 h 336"/>
              <a:gd name="T16" fmla="*/ 444 w 450"/>
              <a:gd name="T17" fmla="*/ 204 h 336"/>
              <a:gd name="T18" fmla="*/ 372 w 450"/>
              <a:gd name="T19" fmla="*/ 168 h 336"/>
              <a:gd name="T20" fmla="*/ 384 w 450"/>
              <a:gd name="T21" fmla="*/ 132 h 336"/>
              <a:gd name="T22" fmla="*/ 252 w 450"/>
              <a:gd name="T23" fmla="*/ 96 h 336"/>
              <a:gd name="T24" fmla="*/ 156 w 450"/>
              <a:gd name="T25" fmla="*/ 96 h 336"/>
              <a:gd name="T26" fmla="*/ 144 w 450"/>
              <a:gd name="T27" fmla="*/ 60 h 336"/>
              <a:gd name="T28" fmla="*/ 72 w 450"/>
              <a:gd name="T29" fmla="*/ 0 h 336"/>
              <a:gd name="T30" fmla="*/ 48 w 450"/>
              <a:gd name="T31" fmla="*/ 2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0" h="336">
                <a:moveTo>
                  <a:pt x="48" y="24"/>
                </a:moveTo>
                <a:cubicBezTo>
                  <a:pt x="35" y="63"/>
                  <a:pt x="13" y="93"/>
                  <a:pt x="0" y="132"/>
                </a:cubicBezTo>
                <a:cubicBezTo>
                  <a:pt x="13" y="171"/>
                  <a:pt x="47" y="201"/>
                  <a:pt x="60" y="240"/>
                </a:cubicBezTo>
                <a:cubicBezTo>
                  <a:pt x="64" y="252"/>
                  <a:pt x="62" y="268"/>
                  <a:pt x="72" y="276"/>
                </a:cubicBezTo>
                <a:cubicBezTo>
                  <a:pt x="85" y="286"/>
                  <a:pt x="104" y="283"/>
                  <a:pt x="120" y="288"/>
                </a:cubicBezTo>
                <a:cubicBezTo>
                  <a:pt x="181" y="306"/>
                  <a:pt x="239" y="321"/>
                  <a:pt x="300" y="336"/>
                </a:cubicBezTo>
                <a:cubicBezTo>
                  <a:pt x="312" y="332"/>
                  <a:pt x="325" y="330"/>
                  <a:pt x="336" y="324"/>
                </a:cubicBezTo>
                <a:cubicBezTo>
                  <a:pt x="361" y="310"/>
                  <a:pt x="408" y="276"/>
                  <a:pt x="408" y="276"/>
                </a:cubicBezTo>
                <a:cubicBezTo>
                  <a:pt x="413" y="268"/>
                  <a:pt x="450" y="220"/>
                  <a:pt x="444" y="204"/>
                </a:cubicBezTo>
                <a:cubicBezTo>
                  <a:pt x="437" y="186"/>
                  <a:pt x="387" y="173"/>
                  <a:pt x="372" y="168"/>
                </a:cubicBezTo>
                <a:cubicBezTo>
                  <a:pt x="376" y="156"/>
                  <a:pt x="389" y="144"/>
                  <a:pt x="384" y="132"/>
                </a:cubicBezTo>
                <a:cubicBezTo>
                  <a:pt x="370" y="96"/>
                  <a:pt x="254" y="96"/>
                  <a:pt x="252" y="96"/>
                </a:cubicBezTo>
                <a:cubicBezTo>
                  <a:pt x="222" y="104"/>
                  <a:pt x="186" y="120"/>
                  <a:pt x="156" y="96"/>
                </a:cubicBezTo>
                <a:cubicBezTo>
                  <a:pt x="146" y="88"/>
                  <a:pt x="151" y="71"/>
                  <a:pt x="144" y="60"/>
                </a:cubicBezTo>
                <a:cubicBezTo>
                  <a:pt x="139" y="53"/>
                  <a:pt x="87" y="0"/>
                  <a:pt x="72" y="0"/>
                </a:cubicBezTo>
                <a:cubicBezTo>
                  <a:pt x="61" y="0"/>
                  <a:pt x="56" y="16"/>
                  <a:pt x="48" y="24"/>
                </a:cubicBezTo>
                <a:close/>
              </a:path>
            </a:pathLst>
          </a:cu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291" name="Text Box 11"/>
          <p:cNvSpPr txBox="1">
            <a:spLocks noChangeArrowheads="1"/>
          </p:cNvSpPr>
          <p:nvPr/>
        </p:nvSpPr>
        <p:spPr bwMode="auto">
          <a:xfrm>
            <a:off x="755650" y="5568950"/>
            <a:ext cx="5011738"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kumimoji="1" lang="en-US" altLang="zh-CN" sz="2800">
                <a:latin typeface="Times New Roman" pitchFamily="18" charset="0"/>
              </a:rPr>
              <a:t>Pick a fruit out of B, put it into</a:t>
            </a:r>
            <a:r>
              <a:rPr kumimoji="1" lang="en-US" altLang="zh-CN" sz="2800">
                <a:latin typeface="楷体_GB2312" pitchFamily="49" charset="-122"/>
              </a:rPr>
              <a:t> </a:t>
            </a:r>
            <a:r>
              <a:rPr kumimoji="1" lang="en-US" altLang="zh-CN" sz="2800">
                <a:latin typeface="Times New Roman" pitchFamily="18" charset="0"/>
              </a:rPr>
              <a:t>A</a:t>
            </a:r>
          </a:p>
          <a:p>
            <a:pPr>
              <a:lnSpc>
                <a:spcPct val="140000"/>
              </a:lnSpc>
            </a:pPr>
            <a:r>
              <a:rPr kumimoji="1" lang="en-US" altLang="zh-CN" sz="2800">
                <a:latin typeface="Times New Roman" pitchFamily="18" charset="0"/>
              </a:rPr>
              <a:t>There are no same fruit in A</a:t>
            </a:r>
            <a:endParaRPr kumimoji="1" lang="en-US" altLang="zh-CN" sz="2800">
              <a:latin typeface="Times New Roman" pitchFamily="18" charset="0"/>
              <a:ea typeface="宋体" pitchFamily="2" charset="-122"/>
            </a:endParaRPr>
          </a:p>
        </p:txBody>
      </p:sp>
      <p:graphicFrame>
        <p:nvGraphicFramePr>
          <p:cNvPr id="225292" name="Object 12"/>
          <p:cNvGraphicFramePr>
            <a:graphicFrameLocks noChangeAspect="1"/>
          </p:cNvGraphicFramePr>
          <p:nvPr/>
        </p:nvGraphicFramePr>
        <p:xfrm>
          <a:off x="2514600" y="3324225"/>
          <a:ext cx="779463" cy="555625"/>
        </p:xfrm>
        <a:graphic>
          <a:graphicData uri="http://schemas.openxmlformats.org/presentationml/2006/ole">
            <mc:AlternateContent xmlns:mc="http://schemas.openxmlformats.org/markup-compatibility/2006">
              <mc:Choice xmlns:v="urn:schemas-microsoft-com:vml" Requires="v">
                <p:oleObj spid="_x0000_s225344" name="剪辑" r:id="rId10" imgW="815040" imgH="582120" progId="MS_ClipArt_Gallery.2">
                  <p:embed/>
                </p:oleObj>
              </mc:Choice>
              <mc:Fallback>
                <p:oleObj name="剪辑" r:id="rId10" imgW="815040" imgH="582120" progId="MS_ClipArt_Gallery.2">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3324225"/>
                        <a:ext cx="779463"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useBgFill="1">
        <p:nvSpPr>
          <p:cNvPr id="225293" name="Freeform 13"/>
          <p:cNvSpPr>
            <a:spLocks/>
          </p:cNvSpPr>
          <p:nvPr/>
        </p:nvSpPr>
        <p:spPr bwMode="auto">
          <a:xfrm>
            <a:off x="2627313" y="3371850"/>
            <a:ext cx="682625" cy="460375"/>
          </a:xfrm>
          <a:custGeom>
            <a:avLst/>
            <a:gdLst>
              <a:gd name="T0" fmla="*/ 48 w 450"/>
              <a:gd name="T1" fmla="*/ 24 h 336"/>
              <a:gd name="T2" fmla="*/ 0 w 450"/>
              <a:gd name="T3" fmla="*/ 132 h 336"/>
              <a:gd name="T4" fmla="*/ 60 w 450"/>
              <a:gd name="T5" fmla="*/ 240 h 336"/>
              <a:gd name="T6" fmla="*/ 72 w 450"/>
              <a:gd name="T7" fmla="*/ 276 h 336"/>
              <a:gd name="T8" fmla="*/ 120 w 450"/>
              <a:gd name="T9" fmla="*/ 288 h 336"/>
              <a:gd name="T10" fmla="*/ 300 w 450"/>
              <a:gd name="T11" fmla="*/ 336 h 336"/>
              <a:gd name="T12" fmla="*/ 336 w 450"/>
              <a:gd name="T13" fmla="*/ 324 h 336"/>
              <a:gd name="T14" fmla="*/ 408 w 450"/>
              <a:gd name="T15" fmla="*/ 276 h 336"/>
              <a:gd name="T16" fmla="*/ 444 w 450"/>
              <a:gd name="T17" fmla="*/ 204 h 336"/>
              <a:gd name="T18" fmla="*/ 372 w 450"/>
              <a:gd name="T19" fmla="*/ 168 h 336"/>
              <a:gd name="T20" fmla="*/ 384 w 450"/>
              <a:gd name="T21" fmla="*/ 132 h 336"/>
              <a:gd name="T22" fmla="*/ 252 w 450"/>
              <a:gd name="T23" fmla="*/ 96 h 336"/>
              <a:gd name="T24" fmla="*/ 156 w 450"/>
              <a:gd name="T25" fmla="*/ 96 h 336"/>
              <a:gd name="T26" fmla="*/ 144 w 450"/>
              <a:gd name="T27" fmla="*/ 60 h 336"/>
              <a:gd name="T28" fmla="*/ 72 w 450"/>
              <a:gd name="T29" fmla="*/ 0 h 336"/>
              <a:gd name="T30" fmla="*/ 48 w 450"/>
              <a:gd name="T31" fmla="*/ 2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0" h="336">
                <a:moveTo>
                  <a:pt x="48" y="24"/>
                </a:moveTo>
                <a:cubicBezTo>
                  <a:pt x="35" y="63"/>
                  <a:pt x="13" y="93"/>
                  <a:pt x="0" y="132"/>
                </a:cubicBezTo>
                <a:cubicBezTo>
                  <a:pt x="13" y="171"/>
                  <a:pt x="47" y="201"/>
                  <a:pt x="60" y="240"/>
                </a:cubicBezTo>
                <a:cubicBezTo>
                  <a:pt x="64" y="252"/>
                  <a:pt x="62" y="268"/>
                  <a:pt x="72" y="276"/>
                </a:cubicBezTo>
                <a:cubicBezTo>
                  <a:pt x="85" y="286"/>
                  <a:pt x="104" y="283"/>
                  <a:pt x="120" y="288"/>
                </a:cubicBezTo>
                <a:cubicBezTo>
                  <a:pt x="181" y="306"/>
                  <a:pt x="239" y="321"/>
                  <a:pt x="300" y="336"/>
                </a:cubicBezTo>
                <a:cubicBezTo>
                  <a:pt x="312" y="332"/>
                  <a:pt x="325" y="330"/>
                  <a:pt x="336" y="324"/>
                </a:cubicBezTo>
                <a:cubicBezTo>
                  <a:pt x="361" y="310"/>
                  <a:pt x="408" y="276"/>
                  <a:pt x="408" y="276"/>
                </a:cubicBezTo>
                <a:cubicBezTo>
                  <a:pt x="413" y="268"/>
                  <a:pt x="450" y="220"/>
                  <a:pt x="444" y="204"/>
                </a:cubicBezTo>
                <a:cubicBezTo>
                  <a:pt x="437" y="186"/>
                  <a:pt x="387" y="173"/>
                  <a:pt x="372" y="168"/>
                </a:cubicBezTo>
                <a:cubicBezTo>
                  <a:pt x="376" y="156"/>
                  <a:pt x="389" y="144"/>
                  <a:pt x="384" y="132"/>
                </a:cubicBezTo>
                <a:cubicBezTo>
                  <a:pt x="370" y="96"/>
                  <a:pt x="254" y="96"/>
                  <a:pt x="252" y="96"/>
                </a:cubicBezTo>
                <a:cubicBezTo>
                  <a:pt x="222" y="104"/>
                  <a:pt x="186" y="120"/>
                  <a:pt x="156" y="96"/>
                </a:cubicBezTo>
                <a:cubicBezTo>
                  <a:pt x="146" y="88"/>
                  <a:pt x="151" y="71"/>
                  <a:pt x="144" y="60"/>
                </a:cubicBezTo>
                <a:cubicBezTo>
                  <a:pt x="139" y="53"/>
                  <a:pt x="87" y="0"/>
                  <a:pt x="72" y="0"/>
                </a:cubicBezTo>
                <a:cubicBezTo>
                  <a:pt x="61" y="0"/>
                  <a:pt x="56" y="16"/>
                  <a:pt x="48" y="24"/>
                </a:cubicBezTo>
                <a:close/>
              </a:path>
            </a:pathLst>
          </a:cu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294" name="Text Box 14"/>
          <p:cNvSpPr txBox="1">
            <a:spLocks noChangeArrowheads="1"/>
          </p:cNvSpPr>
          <p:nvPr/>
        </p:nvSpPr>
        <p:spPr bwMode="auto">
          <a:xfrm rot="-1927500">
            <a:off x="5076825" y="4652963"/>
            <a:ext cx="3311525" cy="11271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dirty="0">
                <a:solidFill>
                  <a:srgbClr val="000000"/>
                </a:solidFill>
                <a:latin typeface="Times New Roman" pitchFamily="18" charset="0"/>
              </a:rPr>
              <a:t>Use the same strategy as example2.1</a:t>
            </a:r>
            <a:endParaRPr kumimoji="1" lang="en-US" altLang="zh-CN" sz="2800" dirty="0">
              <a:solidFill>
                <a:srgbClr val="000000"/>
              </a:solidFill>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284"/>
                                        </p:tgtEl>
                                        <p:attrNameLst>
                                          <p:attrName>style.visibility</p:attrName>
                                        </p:attrNameLst>
                                      </p:cBhvr>
                                      <p:to>
                                        <p:strVal val="visible"/>
                                      </p:to>
                                    </p:set>
                                    <p:animEffect transition="in" filter="blinds(horizontal)">
                                      <p:cBhvr>
                                        <p:cTn id="7" dur="500"/>
                                        <p:tgtEl>
                                          <p:spTgt spid="22528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25285"/>
                                        </p:tgtEl>
                                        <p:attrNameLst>
                                          <p:attrName>style.visibility</p:attrName>
                                        </p:attrNameLst>
                                      </p:cBhvr>
                                      <p:to>
                                        <p:strVal val="visible"/>
                                      </p:to>
                                    </p:set>
                                    <p:animEffect transition="in" filter="blinds(horizontal)">
                                      <p:cBhvr>
                                        <p:cTn id="11" dur="500"/>
                                        <p:tgtEl>
                                          <p:spTgt spid="225285"/>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225288"/>
                                        </p:tgtEl>
                                        <p:attrNameLst>
                                          <p:attrName>style.visibility</p:attrName>
                                        </p:attrNameLst>
                                      </p:cBhvr>
                                      <p:to>
                                        <p:strVal val="visible"/>
                                      </p:to>
                                    </p:set>
                                    <p:animEffect transition="in" filter="blinds(horizontal)">
                                      <p:cBhvr>
                                        <p:cTn id="15" dur="500"/>
                                        <p:tgtEl>
                                          <p:spTgt spid="225288"/>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225292"/>
                                        </p:tgtEl>
                                        <p:attrNameLst>
                                          <p:attrName>style.visibility</p:attrName>
                                        </p:attrNameLst>
                                      </p:cBhvr>
                                      <p:to>
                                        <p:strVal val="visible"/>
                                      </p:to>
                                    </p:set>
                                    <p:animEffect transition="in" filter="blinds(horizontal)">
                                      <p:cBhvr>
                                        <p:cTn id="19" dur="500"/>
                                        <p:tgtEl>
                                          <p:spTgt spid="225292"/>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25286"/>
                                        </p:tgtEl>
                                        <p:attrNameLst>
                                          <p:attrName>style.visibility</p:attrName>
                                        </p:attrNameLst>
                                      </p:cBhvr>
                                      <p:to>
                                        <p:strVal val="visible"/>
                                      </p:to>
                                    </p:set>
                                    <p:animEffect transition="in" filter="blinds(horizontal)">
                                      <p:cBhvr>
                                        <p:cTn id="23" dur="500"/>
                                        <p:tgtEl>
                                          <p:spTgt spid="225286"/>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25287"/>
                                        </p:tgtEl>
                                        <p:attrNameLst>
                                          <p:attrName>style.visibility</p:attrName>
                                        </p:attrNameLst>
                                      </p:cBhvr>
                                      <p:to>
                                        <p:strVal val="visible"/>
                                      </p:to>
                                    </p:set>
                                    <p:animEffect transition="in" filter="blinds(horizontal)">
                                      <p:cBhvr>
                                        <p:cTn id="27" dur="500"/>
                                        <p:tgtEl>
                                          <p:spTgt spid="2252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5291"/>
                                        </p:tgtEl>
                                        <p:attrNameLst>
                                          <p:attrName>style.visibility</p:attrName>
                                        </p:attrNameLst>
                                      </p:cBhvr>
                                      <p:to>
                                        <p:strVal val="visible"/>
                                      </p:to>
                                    </p:set>
                                    <p:animEffect transition="in" filter="blinds(horizontal)">
                                      <p:cBhvr>
                                        <p:cTn id="32" dur="500"/>
                                        <p:tgtEl>
                                          <p:spTgt spid="2252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5290"/>
                                        </p:tgtEl>
                                        <p:attrNameLst>
                                          <p:attrName>style.visibility</p:attrName>
                                        </p:attrNameLst>
                                      </p:cBhvr>
                                      <p:to>
                                        <p:strVal val="visible"/>
                                      </p:to>
                                    </p:set>
                                    <p:animEffect transition="in" filter="wipe(down)">
                                      <p:cBhvr>
                                        <p:cTn id="37" dur="500"/>
                                        <p:tgtEl>
                                          <p:spTgt spid="2252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nodeType="clickEffect">
                                  <p:stCondLst>
                                    <p:cond delay="0"/>
                                  </p:stCondLst>
                                  <p:childTnLst>
                                    <p:set>
                                      <p:cBhvr>
                                        <p:cTn id="41" dur="1" fill="hold">
                                          <p:stCondLst>
                                            <p:cond delay="0"/>
                                          </p:stCondLst>
                                        </p:cTn>
                                        <p:tgtEl>
                                          <p:spTgt spid="225289"/>
                                        </p:tgtEl>
                                        <p:attrNameLst>
                                          <p:attrName>style.visibility</p:attrName>
                                        </p:attrNameLst>
                                      </p:cBhvr>
                                      <p:to>
                                        <p:strVal val="visible"/>
                                      </p:to>
                                    </p:set>
                                    <p:animEffect transition="in" filter="slide(fromTop)">
                                      <p:cBhvr>
                                        <p:cTn id="42" dur="500"/>
                                        <p:tgtEl>
                                          <p:spTgt spid="2252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25293"/>
                                        </p:tgtEl>
                                        <p:attrNameLst>
                                          <p:attrName>style.visibility</p:attrName>
                                        </p:attrNameLst>
                                      </p:cBhvr>
                                      <p:to>
                                        <p:strVal val="visible"/>
                                      </p:to>
                                    </p:set>
                                    <p:animEffect transition="in" filter="dissolve">
                                      <p:cBhvr>
                                        <p:cTn id="47" dur="500"/>
                                        <p:tgtEl>
                                          <p:spTgt spid="2252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25294"/>
                                        </p:tgtEl>
                                        <p:attrNameLst>
                                          <p:attrName>style.visibility</p:attrName>
                                        </p:attrNameLst>
                                      </p:cBhvr>
                                      <p:to>
                                        <p:strVal val="visible"/>
                                      </p:to>
                                    </p:set>
                                    <p:animEffect transition="in" filter="blinds(horizontal)">
                                      <p:cBhvr>
                                        <p:cTn id="52" dur="500"/>
                                        <p:tgtEl>
                                          <p:spTgt spid="225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6" grpId="0"/>
      <p:bldP spid="225287" grpId="0"/>
      <p:bldP spid="225290" grpId="0" animBg="1"/>
      <p:bldP spid="225291" grpId="0" autoUpdateAnimBg="0"/>
      <p:bldP spid="225293" grpId="0" animBg="1"/>
      <p:bldP spid="22529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Text Box 4"/>
          <p:cNvSpPr txBox="1">
            <a:spLocks noChangeArrowheads="1"/>
          </p:cNvSpPr>
          <p:nvPr/>
        </p:nvSpPr>
        <p:spPr bwMode="auto">
          <a:xfrm>
            <a:off x="628650" y="3932238"/>
            <a:ext cx="7864475"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zh-CN" altLang="en-US" sz="2800" dirty="0">
                <a:solidFill>
                  <a:srgbClr val="0000CC"/>
                </a:solidFill>
                <a:latin typeface="Times New Roman" pitchFamily="18" charset="0"/>
                <a:ea typeface="宋体" pitchFamily="2" charset="-122"/>
              </a:rPr>
              <a:t>最简单的一种顺序映象方法是：</a:t>
            </a:r>
          </a:p>
          <a:p>
            <a:pPr>
              <a:lnSpc>
                <a:spcPct val="140000"/>
              </a:lnSpc>
            </a:pPr>
            <a:r>
              <a:rPr kumimoji="1" lang="zh-CN" altLang="en-US" sz="2800" dirty="0">
                <a:latin typeface="Times New Roman" pitchFamily="18" charset="0"/>
                <a:ea typeface="宋体" pitchFamily="2" charset="-122"/>
              </a:rPr>
              <a:t>         </a:t>
            </a:r>
            <a:r>
              <a:rPr kumimoji="1" lang="zh-CN" altLang="en-US" sz="2800" dirty="0">
                <a:solidFill>
                  <a:srgbClr val="080808"/>
                </a:solidFill>
                <a:latin typeface="Times New Roman" pitchFamily="18" charset="0"/>
                <a:ea typeface="宋体" pitchFamily="2" charset="-122"/>
              </a:rPr>
              <a:t>令 </a:t>
            </a:r>
            <a:r>
              <a:rPr kumimoji="1" lang="en-US" altLang="zh-CN" sz="2800" dirty="0">
                <a:solidFill>
                  <a:srgbClr val="080808"/>
                </a:solidFill>
                <a:latin typeface="Times New Roman" pitchFamily="18" charset="0"/>
                <a:ea typeface="宋体" pitchFamily="2" charset="-122"/>
              </a:rPr>
              <a:t>y </a:t>
            </a:r>
            <a:r>
              <a:rPr kumimoji="1" lang="zh-CN" altLang="en-US" sz="2800" dirty="0">
                <a:solidFill>
                  <a:srgbClr val="080808"/>
                </a:solidFill>
                <a:latin typeface="Times New Roman" pitchFamily="18" charset="0"/>
                <a:ea typeface="宋体" pitchFamily="2" charset="-122"/>
              </a:rPr>
              <a:t>的存储位置和 </a:t>
            </a:r>
            <a:r>
              <a:rPr kumimoji="1" lang="en-US" altLang="zh-CN" sz="2800" dirty="0">
                <a:solidFill>
                  <a:srgbClr val="080808"/>
                </a:solidFill>
                <a:latin typeface="Times New Roman" pitchFamily="18" charset="0"/>
                <a:ea typeface="宋体" pitchFamily="2" charset="-122"/>
              </a:rPr>
              <a:t>x </a:t>
            </a:r>
            <a:r>
              <a:rPr kumimoji="1" lang="zh-CN" altLang="en-US" sz="2800" dirty="0">
                <a:solidFill>
                  <a:srgbClr val="080808"/>
                </a:solidFill>
                <a:latin typeface="Times New Roman" pitchFamily="18" charset="0"/>
                <a:ea typeface="宋体" pitchFamily="2" charset="-122"/>
              </a:rPr>
              <a:t>的存储位置相邻。</a:t>
            </a:r>
          </a:p>
        </p:txBody>
      </p:sp>
      <p:grpSp>
        <p:nvGrpSpPr>
          <p:cNvPr id="135177" name="Group 9"/>
          <p:cNvGrpSpPr>
            <a:grpSpLocks/>
          </p:cNvGrpSpPr>
          <p:nvPr/>
        </p:nvGrpSpPr>
        <p:grpSpPr bwMode="auto">
          <a:xfrm>
            <a:off x="639763" y="1971675"/>
            <a:ext cx="7747000" cy="1900238"/>
            <a:chOff x="403" y="1242"/>
            <a:chExt cx="4880" cy="1197"/>
          </a:xfrm>
        </p:grpSpPr>
        <p:sp>
          <p:nvSpPr>
            <p:cNvPr id="135173" name="Text Box 5"/>
            <p:cNvSpPr txBox="1">
              <a:spLocks noChangeArrowheads="1"/>
            </p:cNvSpPr>
            <p:nvPr/>
          </p:nvSpPr>
          <p:spPr bwMode="auto">
            <a:xfrm>
              <a:off x="403" y="1242"/>
              <a:ext cx="320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CC"/>
                  </a:solidFill>
                  <a:latin typeface="Times New Roman" pitchFamily="18" charset="0"/>
                  <a:ea typeface="宋体" pitchFamily="2" charset="-122"/>
                </a:rPr>
                <a:t>顺序映象</a:t>
              </a:r>
              <a:r>
                <a:rPr kumimoji="1" lang="en-US" altLang="zh-CN" sz="2800">
                  <a:solidFill>
                    <a:srgbClr val="0000CC"/>
                  </a:solidFill>
                  <a:latin typeface="Times New Roman" pitchFamily="18" charset="0"/>
                  <a:ea typeface="宋体" pitchFamily="2" charset="-122"/>
                </a:rPr>
                <a:t>(</a:t>
              </a:r>
              <a:r>
                <a:rPr lang="en-US" altLang="zh-CN" sz="3200">
                  <a:solidFill>
                    <a:srgbClr val="000000"/>
                  </a:solidFill>
                  <a:latin typeface="Times New Roman" pitchFamily="18" charset="0"/>
                </a:rPr>
                <a:t>Sequential mapping</a:t>
              </a:r>
              <a:r>
                <a:rPr kumimoji="1" lang="en-US" altLang="zh-CN" sz="2800">
                  <a:solidFill>
                    <a:srgbClr val="0000CC"/>
                  </a:solidFill>
                  <a:latin typeface="Times New Roman" pitchFamily="18" charset="0"/>
                  <a:ea typeface="宋体" pitchFamily="2" charset="-122"/>
                </a:rPr>
                <a:t>)</a:t>
              </a:r>
            </a:p>
          </p:txBody>
        </p:sp>
        <p:sp>
          <p:nvSpPr>
            <p:cNvPr id="135174" name="Text Box 6"/>
            <p:cNvSpPr txBox="1">
              <a:spLocks noChangeArrowheads="1"/>
            </p:cNvSpPr>
            <p:nvPr/>
          </p:nvSpPr>
          <p:spPr bwMode="auto">
            <a:xfrm>
              <a:off x="473" y="1627"/>
              <a:ext cx="4810" cy="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en-US" altLang="zh-CN" sz="2800" b="1">
                  <a:latin typeface="Times New Roman" pitchFamily="18" charset="0"/>
                  <a:ea typeface="宋体" pitchFamily="2" charset="-122"/>
                </a:rPr>
                <a:t>        </a:t>
              </a:r>
              <a:r>
                <a:rPr kumimoji="1" lang="zh-CN" altLang="en-US" sz="2800">
                  <a:solidFill>
                    <a:srgbClr val="080808"/>
                  </a:solidFill>
                  <a:latin typeface="Times New Roman" pitchFamily="18" charset="0"/>
                  <a:ea typeface="宋体" pitchFamily="2" charset="-122"/>
                </a:rPr>
                <a:t>以 </a:t>
              </a:r>
              <a:r>
                <a:rPr kumimoji="1" lang="en-US" altLang="zh-CN" sz="2800">
                  <a:solidFill>
                    <a:srgbClr val="080808"/>
                  </a:solidFill>
                  <a:latin typeface="Times New Roman" pitchFamily="18" charset="0"/>
                  <a:ea typeface="宋体" pitchFamily="2" charset="-122"/>
                </a:rPr>
                <a:t>x </a:t>
              </a:r>
              <a:r>
                <a:rPr kumimoji="1" lang="zh-CN" altLang="en-US" sz="2800">
                  <a:solidFill>
                    <a:srgbClr val="080808"/>
                  </a:solidFill>
                  <a:latin typeface="Times New Roman" pitchFamily="18" charset="0"/>
                  <a:ea typeface="宋体" pitchFamily="2" charset="-122"/>
                </a:rPr>
                <a:t>的存储位置和 </a:t>
              </a:r>
              <a:r>
                <a:rPr kumimoji="1" lang="en-US" altLang="zh-CN" sz="2800">
                  <a:solidFill>
                    <a:srgbClr val="080808"/>
                  </a:solidFill>
                  <a:latin typeface="Times New Roman" pitchFamily="18" charset="0"/>
                  <a:ea typeface="宋体" pitchFamily="2" charset="-122"/>
                </a:rPr>
                <a:t>y </a:t>
              </a:r>
              <a:r>
                <a:rPr kumimoji="1" lang="zh-CN" altLang="en-US" sz="2800">
                  <a:solidFill>
                    <a:srgbClr val="080808"/>
                  </a:solidFill>
                  <a:latin typeface="Times New Roman" pitchFamily="18" charset="0"/>
                  <a:ea typeface="宋体" pitchFamily="2" charset="-122"/>
                </a:rPr>
                <a:t>的存储位置之间某种关系表示逻辑关系</a:t>
              </a:r>
              <a:r>
                <a:rPr kumimoji="1" lang="en-US" altLang="zh-CN" sz="2800">
                  <a:solidFill>
                    <a:srgbClr val="080808"/>
                  </a:solidFill>
                  <a:latin typeface="Times New Roman" pitchFamily="18" charset="0"/>
                  <a:ea typeface="宋体" pitchFamily="2" charset="-122"/>
                </a:rPr>
                <a:t>&lt;x, y&gt;</a:t>
              </a:r>
              <a:r>
                <a:rPr kumimoji="1" lang="zh-CN" altLang="en-US" sz="2800">
                  <a:solidFill>
                    <a:srgbClr val="080808"/>
                  </a:solidFill>
                  <a:latin typeface="Times New Roman" pitchFamily="18" charset="0"/>
                  <a:ea typeface="宋体" pitchFamily="2" charset="-122"/>
                </a:rPr>
                <a:t>。</a:t>
              </a:r>
            </a:p>
          </p:txBody>
        </p:sp>
      </p:grpSp>
      <p:sp>
        <p:nvSpPr>
          <p:cNvPr id="135175" name="Rectangle 7"/>
          <p:cNvSpPr>
            <a:spLocks noChangeArrowheads="1"/>
          </p:cNvSpPr>
          <p:nvPr/>
        </p:nvSpPr>
        <p:spPr bwMode="auto">
          <a:xfrm>
            <a:off x="274638" y="201613"/>
            <a:ext cx="6861175"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33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20000"/>
              </a:spcBef>
            </a:pPr>
            <a:r>
              <a:rPr lang="en-US" altLang="zh-CN" sz="3600">
                <a:solidFill>
                  <a:schemeClr val="bg1"/>
                </a:solidFill>
                <a:latin typeface="Times New Roman" pitchFamily="18" charset="0"/>
                <a:ea typeface="黑体" pitchFamily="2" charset="-122"/>
              </a:rPr>
              <a:t>2.2 </a:t>
            </a:r>
            <a:r>
              <a:rPr lang="zh-CN" altLang="en-US" sz="3600">
                <a:solidFill>
                  <a:schemeClr val="bg1"/>
                </a:solidFill>
                <a:latin typeface="Times New Roman" pitchFamily="18" charset="0"/>
                <a:ea typeface="黑体" pitchFamily="2" charset="-122"/>
              </a:rPr>
              <a:t>线性表的顺序表示和实现</a:t>
            </a:r>
          </a:p>
        </p:txBody>
      </p:sp>
      <p:sp>
        <p:nvSpPr>
          <p:cNvPr id="135176" name="Rectangle 8"/>
          <p:cNvSpPr>
            <a:spLocks noChangeArrowheads="1"/>
          </p:cNvSpPr>
          <p:nvPr/>
        </p:nvSpPr>
        <p:spPr bwMode="auto">
          <a:xfrm>
            <a:off x="400050" y="1271588"/>
            <a:ext cx="4348163"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33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r>
              <a:rPr kumimoji="1" lang="zh-CN" altLang="en-US" sz="2800" b="1">
                <a:solidFill>
                  <a:schemeClr val="hlink"/>
                </a:solidFill>
                <a:latin typeface="Times New Roman" pitchFamily="18" charset="0"/>
                <a:ea typeface="宋体" pitchFamily="2" charset="-122"/>
              </a:rPr>
              <a:t>一、线性表的顺序表示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5175"/>
                                        </p:tgtEl>
                                        <p:attrNameLst>
                                          <p:attrName>style.visibility</p:attrName>
                                        </p:attrNameLst>
                                      </p:cBhvr>
                                      <p:to>
                                        <p:strVal val="visible"/>
                                      </p:to>
                                    </p:set>
                                    <p:anim calcmode="lin" valueType="num">
                                      <p:cBhvr additive="base">
                                        <p:cTn id="7" dur="500" fill="hold"/>
                                        <p:tgtEl>
                                          <p:spTgt spid="135175"/>
                                        </p:tgtEl>
                                        <p:attrNameLst>
                                          <p:attrName>ppt_x</p:attrName>
                                        </p:attrNameLst>
                                      </p:cBhvr>
                                      <p:tavLst>
                                        <p:tav tm="0">
                                          <p:val>
                                            <p:strVal val="0-#ppt_w/2"/>
                                          </p:val>
                                        </p:tav>
                                        <p:tav tm="100000">
                                          <p:val>
                                            <p:strVal val="#ppt_x"/>
                                          </p:val>
                                        </p:tav>
                                      </p:tavLst>
                                    </p:anim>
                                    <p:anim calcmode="lin" valueType="num">
                                      <p:cBhvr additive="base">
                                        <p:cTn id="8" dur="500" fill="hold"/>
                                        <p:tgtEl>
                                          <p:spTgt spid="1351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5176"/>
                                        </p:tgtEl>
                                        <p:attrNameLst>
                                          <p:attrName>style.visibility</p:attrName>
                                        </p:attrNameLst>
                                      </p:cBhvr>
                                      <p:to>
                                        <p:strVal val="visible"/>
                                      </p:to>
                                    </p:set>
                                    <p:anim calcmode="lin" valueType="num">
                                      <p:cBhvr additive="base">
                                        <p:cTn id="13" dur="500" fill="hold"/>
                                        <p:tgtEl>
                                          <p:spTgt spid="135176"/>
                                        </p:tgtEl>
                                        <p:attrNameLst>
                                          <p:attrName>ppt_x</p:attrName>
                                        </p:attrNameLst>
                                      </p:cBhvr>
                                      <p:tavLst>
                                        <p:tav tm="0">
                                          <p:val>
                                            <p:strVal val="0-#ppt_w/2"/>
                                          </p:val>
                                        </p:tav>
                                        <p:tav tm="100000">
                                          <p:val>
                                            <p:strVal val="#ppt_x"/>
                                          </p:val>
                                        </p:tav>
                                      </p:tavLst>
                                    </p:anim>
                                    <p:anim calcmode="lin" valueType="num">
                                      <p:cBhvr additive="base">
                                        <p:cTn id="14" dur="500" fill="hold"/>
                                        <p:tgtEl>
                                          <p:spTgt spid="13517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35177"/>
                                        </p:tgtEl>
                                        <p:attrNameLst>
                                          <p:attrName>style.visibility</p:attrName>
                                        </p:attrNameLst>
                                      </p:cBhvr>
                                      <p:to>
                                        <p:strVal val="visible"/>
                                      </p:to>
                                    </p:set>
                                    <p:animEffect transition="in" filter="blinds(horizontal)">
                                      <p:cBhvr>
                                        <p:cTn id="19" dur="500"/>
                                        <p:tgtEl>
                                          <p:spTgt spid="13517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5172"/>
                                        </p:tgtEl>
                                        <p:attrNameLst>
                                          <p:attrName>style.visibility</p:attrName>
                                        </p:attrNameLst>
                                      </p:cBhvr>
                                      <p:to>
                                        <p:strVal val="visible"/>
                                      </p:to>
                                    </p:set>
                                    <p:animEffect transition="in" filter="wipe(up)">
                                      <p:cBhvr>
                                        <p:cTn id="24" dur="500"/>
                                        <p:tgtEl>
                                          <p:spTgt spid="135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autoUpdateAnimBg="0"/>
      <p:bldP spid="135175" grpId="0" autoUpdateAnimBg="0"/>
      <p:bldP spid="13517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314325" y="1584325"/>
            <a:ext cx="8416925" cy="1031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33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lnSpc>
                <a:spcPct val="110000"/>
              </a:lnSpc>
              <a:buClr>
                <a:srgbClr val="CC3300"/>
              </a:buClr>
              <a:buSzPct val="120000"/>
              <a:buFont typeface="Wingdings" pitchFamily="2" charset="2"/>
              <a:buBlip>
                <a:blip r:embed="rId2"/>
              </a:buBlip>
            </a:pPr>
            <a:r>
              <a:rPr kumimoji="1" lang="en-US" altLang="zh-CN" sz="2800">
                <a:solidFill>
                  <a:srgbClr val="000000"/>
                </a:solidFill>
                <a:latin typeface="Times New Roman" pitchFamily="18" charset="0"/>
                <a:ea typeface="宋体" pitchFamily="2" charset="-122"/>
              </a:rPr>
              <a:t>  </a:t>
            </a:r>
            <a:r>
              <a:rPr kumimoji="1" lang="zh-CN" altLang="en-US" sz="2800">
                <a:solidFill>
                  <a:srgbClr val="0000CC"/>
                </a:solidFill>
                <a:latin typeface="Times New Roman" pitchFamily="18" charset="0"/>
                <a:ea typeface="宋体" pitchFamily="2" charset="-122"/>
              </a:rPr>
              <a:t>定义：</a:t>
            </a:r>
            <a:r>
              <a:rPr kumimoji="1" lang="zh-CN" altLang="en-US" sz="2800">
                <a:solidFill>
                  <a:srgbClr val="080808"/>
                </a:solidFill>
                <a:latin typeface="Times New Roman" pitchFamily="18" charset="0"/>
                <a:ea typeface="宋体" pitchFamily="2" charset="-122"/>
              </a:rPr>
              <a:t>用一组地址连续的存储单元依次存储线性表的数据元素，称为线性表的</a:t>
            </a:r>
            <a:r>
              <a:rPr kumimoji="1" lang="zh-CN" altLang="en-US" sz="2800" b="1">
                <a:solidFill>
                  <a:srgbClr val="FF5050"/>
                </a:solidFill>
                <a:latin typeface="Times New Roman" pitchFamily="18" charset="0"/>
                <a:ea typeface="宋体" pitchFamily="2" charset="-122"/>
              </a:rPr>
              <a:t>顺序存储结构</a:t>
            </a:r>
            <a:r>
              <a:rPr kumimoji="1" lang="zh-CN" altLang="en-US" sz="2800">
                <a:solidFill>
                  <a:srgbClr val="FF5050"/>
                </a:solidFill>
                <a:latin typeface="Times New Roman" pitchFamily="18" charset="0"/>
                <a:ea typeface="宋体" pitchFamily="2" charset="-122"/>
              </a:rPr>
              <a:t>。</a:t>
            </a:r>
            <a:r>
              <a:rPr kumimoji="1" lang="zh-CN" altLang="en-US" sz="2800">
                <a:solidFill>
                  <a:srgbClr val="003300"/>
                </a:solidFill>
                <a:latin typeface="Times New Roman" pitchFamily="18" charset="0"/>
                <a:ea typeface="宋体" pitchFamily="2" charset="-122"/>
              </a:rPr>
              <a:t> </a:t>
            </a:r>
          </a:p>
        </p:txBody>
      </p:sp>
      <p:sp>
        <p:nvSpPr>
          <p:cNvPr id="12300" name="Text Box 12"/>
          <p:cNvSpPr txBox="1">
            <a:spLocks noChangeArrowheads="1"/>
          </p:cNvSpPr>
          <p:nvPr/>
        </p:nvSpPr>
        <p:spPr bwMode="auto">
          <a:xfrm>
            <a:off x="1673225" y="3957638"/>
            <a:ext cx="3740150"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800">
                <a:solidFill>
                  <a:srgbClr val="080808"/>
                </a:solidFill>
                <a:latin typeface="Times New Roman" pitchFamily="18" charset="0"/>
              </a:rPr>
              <a:t>线性表的</a:t>
            </a:r>
            <a:r>
              <a:rPr kumimoji="1" lang="zh-CN" altLang="en-US" sz="2800">
                <a:solidFill>
                  <a:srgbClr val="FF0000"/>
                </a:solidFill>
                <a:latin typeface="Times New Roman" pitchFamily="18" charset="0"/>
              </a:rPr>
              <a:t>起始地址</a:t>
            </a:r>
            <a:r>
              <a:rPr kumimoji="1" lang="zh-CN" altLang="en-US" sz="2800">
                <a:solidFill>
                  <a:srgbClr val="080808"/>
                </a:solidFill>
                <a:latin typeface="Times New Roman" pitchFamily="18" charset="0"/>
              </a:rPr>
              <a:t>，</a:t>
            </a:r>
          </a:p>
          <a:p>
            <a:pPr>
              <a:lnSpc>
                <a:spcPct val="120000"/>
              </a:lnSpc>
            </a:pPr>
            <a:r>
              <a:rPr kumimoji="1" lang="zh-CN" altLang="en-US" sz="2800">
                <a:solidFill>
                  <a:srgbClr val="080808"/>
                </a:solidFill>
                <a:latin typeface="Times New Roman" pitchFamily="18" charset="0"/>
              </a:rPr>
              <a:t>也称为线性表的</a:t>
            </a:r>
            <a:r>
              <a:rPr kumimoji="1" lang="zh-CN" altLang="en-US" sz="2800">
                <a:solidFill>
                  <a:srgbClr val="FF0000"/>
                </a:solidFill>
                <a:latin typeface="Times New Roman" pitchFamily="18" charset="0"/>
              </a:rPr>
              <a:t>基地址</a:t>
            </a:r>
            <a:endParaRPr kumimoji="1" lang="zh-CN" altLang="en-US" sz="2800">
              <a:solidFill>
                <a:srgbClr val="000000"/>
              </a:solidFill>
              <a:latin typeface="Times New Roman" pitchFamily="18" charset="0"/>
            </a:endParaRPr>
          </a:p>
          <a:p>
            <a:endParaRPr kumimoji="1" lang="en-US" altLang="zh-CN" sz="2800">
              <a:latin typeface="Times New Roman" pitchFamily="18" charset="0"/>
              <a:ea typeface="宋体" pitchFamily="2" charset="-122"/>
            </a:endParaRPr>
          </a:p>
        </p:txBody>
      </p:sp>
      <p:grpSp>
        <p:nvGrpSpPr>
          <p:cNvPr id="12315" name="Group 27"/>
          <p:cNvGrpSpPr>
            <a:grpSpLocks/>
          </p:cNvGrpSpPr>
          <p:nvPr/>
        </p:nvGrpSpPr>
        <p:grpSpPr bwMode="auto">
          <a:xfrm>
            <a:off x="835025" y="2549525"/>
            <a:ext cx="7543800" cy="1006475"/>
            <a:chOff x="526" y="1849"/>
            <a:chExt cx="4752" cy="634"/>
          </a:xfrm>
        </p:grpSpPr>
        <p:sp>
          <p:nvSpPr>
            <p:cNvPr id="12299" name="Text Box 11"/>
            <p:cNvSpPr txBox="1">
              <a:spLocks noChangeArrowheads="1"/>
            </p:cNvSpPr>
            <p:nvPr/>
          </p:nvSpPr>
          <p:spPr bwMode="auto">
            <a:xfrm>
              <a:off x="814" y="1849"/>
              <a:ext cx="387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itchFamily="18" charset="0"/>
                </a:rPr>
                <a:t> </a:t>
              </a:r>
              <a:r>
                <a:rPr kumimoji="1" lang="en-US" altLang="zh-CN" sz="3600">
                  <a:solidFill>
                    <a:srgbClr val="0000CC"/>
                  </a:solidFill>
                  <a:latin typeface="Times New Roman" pitchFamily="18" charset="0"/>
                </a:rPr>
                <a:t>a</a:t>
              </a:r>
              <a:r>
                <a:rPr kumimoji="1" lang="en-US" altLang="zh-CN" sz="3600" baseline="-25000">
                  <a:solidFill>
                    <a:srgbClr val="0000CC"/>
                  </a:solidFill>
                  <a:latin typeface="Times New Roman" pitchFamily="18" charset="0"/>
                </a:rPr>
                <a:t>1</a:t>
              </a:r>
              <a:r>
                <a:rPr kumimoji="1" lang="en-US" altLang="zh-CN" sz="3600">
                  <a:solidFill>
                    <a:srgbClr val="0000CC"/>
                  </a:solidFill>
                  <a:latin typeface="Times New Roman" pitchFamily="18" charset="0"/>
                </a:rPr>
                <a:t>  a</a:t>
              </a:r>
              <a:r>
                <a:rPr kumimoji="1" lang="en-US" altLang="zh-CN" sz="3600" baseline="-25000">
                  <a:solidFill>
                    <a:srgbClr val="0000CC"/>
                  </a:solidFill>
                  <a:latin typeface="Times New Roman" pitchFamily="18" charset="0"/>
                </a:rPr>
                <a:t>2</a:t>
              </a:r>
              <a:r>
                <a:rPr kumimoji="1" lang="en-US" altLang="zh-CN" sz="3600">
                  <a:solidFill>
                    <a:srgbClr val="0000CC"/>
                  </a:solidFill>
                  <a:latin typeface="Times New Roman" pitchFamily="18" charset="0"/>
                </a:rPr>
                <a:t>      </a:t>
              </a:r>
              <a:r>
                <a:rPr kumimoji="1" lang="en-US" altLang="zh-CN" sz="3600" b="1">
                  <a:solidFill>
                    <a:srgbClr val="0000CC"/>
                  </a:solidFill>
                  <a:latin typeface="Times New Roman" pitchFamily="18" charset="0"/>
                </a:rPr>
                <a:t>…</a:t>
              </a:r>
              <a:r>
                <a:rPr kumimoji="1" lang="en-US" altLang="zh-CN" sz="3600">
                  <a:solidFill>
                    <a:srgbClr val="0000CC"/>
                  </a:solidFill>
                  <a:latin typeface="Times New Roman" pitchFamily="18" charset="0"/>
                </a:rPr>
                <a:t>     a</a:t>
              </a:r>
              <a:r>
                <a:rPr kumimoji="1" lang="en-US" altLang="zh-CN" sz="3600" baseline="-25000">
                  <a:solidFill>
                    <a:srgbClr val="0000CC"/>
                  </a:solidFill>
                  <a:latin typeface="Times New Roman" pitchFamily="18" charset="0"/>
                </a:rPr>
                <a:t>i-1</a:t>
              </a:r>
              <a:r>
                <a:rPr kumimoji="1" lang="en-US" altLang="zh-CN" sz="3600">
                  <a:solidFill>
                    <a:srgbClr val="0000CC"/>
                  </a:solidFill>
                  <a:latin typeface="Times New Roman" pitchFamily="18" charset="0"/>
                </a:rPr>
                <a:t>  a</a:t>
              </a:r>
              <a:r>
                <a:rPr kumimoji="1" lang="en-US" altLang="zh-CN" sz="3600" baseline="-25000">
                  <a:solidFill>
                    <a:srgbClr val="0000CC"/>
                  </a:solidFill>
                  <a:latin typeface="Times New Roman" pitchFamily="18" charset="0"/>
                </a:rPr>
                <a:t>i</a:t>
              </a:r>
              <a:r>
                <a:rPr kumimoji="1" lang="en-US" altLang="zh-CN" sz="3600">
                  <a:solidFill>
                    <a:srgbClr val="0000CC"/>
                  </a:solidFill>
                  <a:latin typeface="Times New Roman" pitchFamily="18" charset="0"/>
                </a:rPr>
                <a:t>       </a:t>
              </a:r>
              <a:r>
                <a:rPr kumimoji="1" lang="en-US" altLang="zh-CN" sz="3600" b="1">
                  <a:solidFill>
                    <a:srgbClr val="0000CC"/>
                  </a:solidFill>
                  <a:latin typeface="Times New Roman" pitchFamily="18" charset="0"/>
                </a:rPr>
                <a:t>…</a:t>
              </a:r>
              <a:r>
                <a:rPr kumimoji="1" lang="en-US" altLang="zh-CN" sz="3600">
                  <a:solidFill>
                    <a:srgbClr val="0000CC"/>
                  </a:solidFill>
                  <a:latin typeface="Times New Roman" pitchFamily="18" charset="0"/>
                </a:rPr>
                <a:t>     a</a:t>
              </a:r>
              <a:r>
                <a:rPr kumimoji="1" lang="en-US" altLang="zh-CN" sz="3600" baseline="-25000">
                  <a:solidFill>
                    <a:srgbClr val="0000CC"/>
                  </a:solidFill>
                  <a:latin typeface="Times New Roman" pitchFamily="18" charset="0"/>
                </a:rPr>
                <a:t>n</a:t>
              </a:r>
            </a:p>
            <a:p>
              <a:endParaRPr kumimoji="1" lang="en-US" altLang="zh-CN" sz="2400">
                <a:solidFill>
                  <a:srgbClr val="0000CC"/>
                </a:solidFill>
                <a:latin typeface="Times New Roman" pitchFamily="18" charset="0"/>
                <a:ea typeface="宋体" pitchFamily="2" charset="-122"/>
              </a:endParaRPr>
            </a:p>
          </p:txBody>
        </p:sp>
        <p:grpSp>
          <p:nvGrpSpPr>
            <p:cNvPr id="12313" name="Group 25"/>
            <p:cNvGrpSpPr>
              <a:grpSpLocks/>
            </p:cNvGrpSpPr>
            <p:nvPr/>
          </p:nvGrpSpPr>
          <p:grpSpPr bwMode="auto">
            <a:xfrm>
              <a:off x="526" y="1915"/>
              <a:ext cx="4752" cy="336"/>
              <a:chOff x="526" y="1915"/>
              <a:chExt cx="4752" cy="336"/>
            </a:xfrm>
          </p:grpSpPr>
          <p:sp>
            <p:nvSpPr>
              <p:cNvPr id="12301" name="Line 13"/>
              <p:cNvSpPr>
                <a:spLocks noChangeShapeType="1"/>
              </p:cNvSpPr>
              <p:nvPr/>
            </p:nvSpPr>
            <p:spPr bwMode="auto">
              <a:xfrm>
                <a:off x="574" y="1915"/>
                <a:ext cx="4704"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2" name="Line 14"/>
              <p:cNvSpPr>
                <a:spLocks noChangeShapeType="1"/>
              </p:cNvSpPr>
              <p:nvPr/>
            </p:nvSpPr>
            <p:spPr bwMode="auto">
              <a:xfrm>
                <a:off x="526" y="2251"/>
                <a:ext cx="4704"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3" name="Line 15"/>
              <p:cNvSpPr>
                <a:spLocks noChangeShapeType="1"/>
              </p:cNvSpPr>
              <p:nvPr/>
            </p:nvSpPr>
            <p:spPr bwMode="auto">
              <a:xfrm>
                <a:off x="814" y="1915"/>
                <a:ext cx="0" cy="336"/>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4" name="Line 16"/>
              <p:cNvSpPr>
                <a:spLocks noChangeShapeType="1"/>
              </p:cNvSpPr>
              <p:nvPr/>
            </p:nvSpPr>
            <p:spPr bwMode="auto">
              <a:xfrm>
                <a:off x="1198" y="1915"/>
                <a:ext cx="0" cy="336"/>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5" name="Line 17"/>
              <p:cNvSpPr>
                <a:spLocks noChangeShapeType="1"/>
              </p:cNvSpPr>
              <p:nvPr/>
            </p:nvSpPr>
            <p:spPr bwMode="auto">
              <a:xfrm>
                <a:off x="1630" y="1915"/>
                <a:ext cx="0" cy="336"/>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6" name="Line 18"/>
              <p:cNvSpPr>
                <a:spLocks noChangeShapeType="1"/>
              </p:cNvSpPr>
              <p:nvPr/>
            </p:nvSpPr>
            <p:spPr bwMode="auto">
              <a:xfrm>
                <a:off x="2542" y="1915"/>
                <a:ext cx="0" cy="336"/>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7" name="Line 19"/>
              <p:cNvSpPr>
                <a:spLocks noChangeShapeType="1"/>
              </p:cNvSpPr>
              <p:nvPr/>
            </p:nvSpPr>
            <p:spPr bwMode="auto">
              <a:xfrm>
                <a:off x="3022" y="1915"/>
                <a:ext cx="0" cy="336"/>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8" name="Line 20"/>
              <p:cNvSpPr>
                <a:spLocks noChangeShapeType="1"/>
              </p:cNvSpPr>
              <p:nvPr/>
            </p:nvSpPr>
            <p:spPr bwMode="auto">
              <a:xfrm>
                <a:off x="3454" y="1915"/>
                <a:ext cx="0" cy="336"/>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9" name="Line 21"/>
              <p:cNvSpPr>
                <a:spLocks noChangeShapeType="1"/>
              </p:cNvSpPr>
              <p:nvPr/>
            </p:nvSpPr>
            <p:spPr bwMode="auto">
              <a:xfrm>
                <a:off x="4318" y="1915"/>
                <a:ext cx="0" cy="336"/>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Line 22"/>
              <p:cNvSpPr>
                <a:spLocks noChangeShapeType="1"/>
              </p:cNvSpPr>
              <p:nvPr/>
            </p:nvSpPr>
            <p:spPr bwMode="auto">
              <a:xfrm>
                <a:off x="4750" y="1915"/>
                <a:ext cx="0" cy="336"/>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1" name="Line 23"/>
              <p:cNvSpPr>
                <a:spLocks noChangeShapeType="1"/>
              </p:cNvSpPr>
              <p:nvPr/>
            </p:nvSpPr>
            <p:spPr bwMode="auto">
              <a:xfrm flipH="1">
                <a:off x="766" y="2251"/>
                <a:ext cx="96"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2312" name="Line 24"/>
          <p:cNvSpPr>
            <a:spLocks noChangeShapeType="1"/>
          </p:cNvSpPr>
          <p:nvPr/>
        </p:nvSpPr>
        <p:spPr bwMode="auto">
          <a:xfrm flipV="1">
            <a:off x="1673225" y="3187700"/>
            <a:ext cx="0" cy="1828800"/>
          </a:xfrm>
          <a:prstGeom prst="line">
            <a:avLst/>
          </a:prstGeom>
          <a:noFill/>
          <a:ln w="22225">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6" name="Rectangle 28"/>
          <p:cNvSpPr>
            <a:spLocks noChangeArrowheads="1"/>
          </p:cNvSpPr>
          <p:nvPr/>
        </p:nvSpPr>
        <p:spPr bwMode="auto">
          <a:xfrm>
            <a:off x="485775" y="5530850"/>
            <a:ext cx="4248150" cy="8318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a:solidFill>
                  <a:srgbClr val="000000"/>
                </a:solidFill>
                <a:latin typeface="Times New Roman" pitchFamily="18" charset="0"/>
              </a:rPr>
              <a:t>LOC(a</a:t>
            </a:r>
            <a:r>
              <a:rPr kumimoji="1" lang="en-US" altLang="zh-CN" sz="2400" b="1" baseline="-25000">
                <a:solidFill>
                  <a:srgbClr val="000000"/>
                </a:solidFill>
                <a:latin typeface="Times New Roman" pitchFamily="18" charset="0"/>
              </a:rPr>
              <a:t>i</a:t>
            </a:r>
            <a:r>
              <a:rPr kumimoji="1" lang="en-US" altLang="zh-CN" sz="2400" b="1">
                <a:solidFill>
                  <a:srgbClr val="000000"/>
                </a:solidFill>
                <a:latin typeface="Times New Roman" pitchFamily="18" charset="0"/>
              </a:rPr>
              <a:t>) = LOC(a</a:t>
            </a:r>
            <a:r>
              <a:rPr kumimoji="1" lang="en-US" altLang="zh-CN" sz="2400" b="1" baseline="-25000">
                <a:solidFill>
                  <a:srgbClr val="000000"/>
                </a:solidFill>
                <a:latin typeface="Times New Roman" pitchFamily="18" charset="0"/>
              </a:rPr>
              <a:t>i-1</a:t>
            </a:r>
            <a:r>
              <a:rPr kumimoji="1" lang="en-US" altLang="zh-CN" sz="2400" b="1">
                <a:solidFill>
                  <a:srgbClr val="000000"/>
                </a:solidFill>
                <a:latin typeface="Times New Roman" pitchFamily="18" charset="0"/>
              </a:rPr>
              <a:t>) + C</a:t>
            </a:r>
          </a:p>
          <a:p>
            <a:r>
              <a:rPr kumimoji="1" lang="en-US" altLang="zh-CN" sz="2400" b="1">
                <a:solidFill>
                  <a:srgbClr val="000000"/>
                </a:solidFill>
                <a:latin typeface="Times New Roman" pitchFamily="18" charset="0"/>
                <a:ea typeface="宋体" pitchFamily="2" charset="-122"/>
              </a:rPr>
              <a:t>LOC(a</a:t>
            </a:r>
            <a:r>
              <a:rPr kumimoji="1" lang="en-US" altLang="zh-CN" sz="2400" b="1" baseline="-25000">
                <a:solidFill>
                  <a:srgbClr val="000000"/>
                </a:solidFill>
                <a:latin typeface="Times New Roman" pitchFamily="18" charset="0"/>
              </a:rPr>
              <a:t>i</a:t>
            </a:r>
            <a:r>
              <a:rPr kumimoji="1" lang="en-US" altLang="zh-CN" sz="2400" b="1">
                <a:solidFill>
                  <a:srgbClr val="000000"/>
                </a:solidFill>
                <a:latin typeface="Times New Roman" pitchFamily="18" charset="0"/>
                <a:ea typeface="宋体" pitchFamily="2" charset="-122"/>
              </a:rPr>
              <a:t>) = LOC(a</a:t>
            </a:r>
            <a:r>
              <a:rPr kumimoji="1" lang="en-US" altLang="zh-CN" sz="2400" b="1" baseline="-25000">
                <a:solidFill>
                  <a:srgbClr val="000000"/>
                </a:solidFill>
                <a:latin typeface="Times New Roman" pitchFamily="18" charset="0"/>
              </a:rPr>
              <a:t>1</a:t>
            </a:r>
            <a:r>
              <a:rPr kumimoji="1" lang="en-US" altLang="zh-CN" sz="2400" b="1">
                <a:solidFill>
                  <a:srgbClr val="000000"/>
                </a:solidFill>
                <a:latin typeface="Times New Roman" pitchFamily="18" charset="0"/>
                <a:ea typeface="宋体" pitchFamily="2" charset="-122"/>
              </a:rPr>
              <a:t>) + (i-1)×C</a:t>
            </a:r>
          </a:p>
        </p:txBody>
      </p:sp>
      <p:sp>
        <p:nvSpPr>
          <p:cNvPr id="12317" name="Line 29"/>
          <p:cNvSpPr>
            <a:spLocks noChangeShapeType="1"/>
          </p:cNvSpPr>
          <p:nvPr/>
        </p:nvSpPr>
        <p:spPr bwMode="auto">
          <a:xfrm flipH="1">
            <a:off x="4084638" y="5819775"/>
            <a:ext cx="108108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8" name="Text Box 30"/>
          <p:cNvSpPr txBox="1">
            <a:spLocks noChangeArrowheads="1"/>
          </p:cNvSpPr>
          <p:nvPr/>
        </p:nvSpPr>
        <p:spPr bwMode="auto">
          <a:xfrm>
            <a:off x="5165725" y="5603875"/>
            <a:ext cx="3024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000000"/>
                </a:solidFill>
                <a:ea typeface="宋体" pitchFamily="2" charset="-122"/>
              </a:rPr>
              <a:t>Size of one element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slide(fromLeft)">
                                      <p:cBhvr>
                                        <p:cTn id="7" dur="500"/>
                                        <p:tgtEl>
                                          <p:spTgt spid="12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315"/>
                                        </p:tgtEl>
                                        <p:attrNameLst>
                                          <p:attrName>style.visibility</p:attrName>
                                        </p:attrNameLst>
                                      </p:cBhvr>
                                      <p:to>
                                        <p:strVal val="visible"/>
                                      </p:to>
                                    </p:set>
                                    <p:animEffect transition="in" filter="dissolve">
                                      <p:cBhvr>
                                        <p:cTn id="12" dur="1000"/>
                                        <p:tgtEl>
                                          <p:spTgt spid="12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31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12300"/>
                                        </p:tgtEl>
                                        <p:attrNameLst>
                                          <p:attrName>style.visibility</p:attrName>
                                        </p:attrNameLst>
                                      </p:cBhvr>
                                      <p:to>
                                        <p:strVal val="visible"/>
                                      </p:to>
                                    </p:set>
                                    <p:animEffect transition="in" filter="blinds(vertical)">
                                      <p:cBhvr>
                                        <p:cTn id="21" dur="1000"/>
                                        <p:tgtEl>
                                          <p:spTgt spid="1230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316"/>
                                        </p:tgtEl>
                                        <p:attrNameLst>
                                          <p:attrName>style.visibility</p:attrName>
                                        </p:attrNameLst>
                                      </p:cBhvr>
                                      <p:to>
                                        <p:strVal val="visible"/>
                                      </p:to>
                                    </p:set>
                                    <p:animEffect transition="in" filter="blinds(horizontal)">
                                      <p:cBhvr>
                                        <p:cTn id="26" dur="500"/>
                                        <p:tgtEl>
                                          <p:spTgt spid="1231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12317"/>
                                        </p:tgtEl>
                                        <p:attrNameLst>
                                          <p:attrName>style.visibility</p:attrName>
                                        </p:attrNameLst>
                                      </p:cBhvr>
                                      <p:to>
                                        <p:strVal val="visible"/>
                                      </p:to>
                                    </p:set>
                                    <p:animEffect transition="in" filter="wipe(right)">
                                      <p:cBhvr>
                                        <p:cTn id="31" dur="500"/>
                                        <p:tgtEl>
                                          <p:spTgt spid="12317"/>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2318"/>
                                        </p:tgtEl>
                                        <p:attrNameLst>
                                          <p:attrName>style.visibility</p:attrName>
                                        </p:attrNameLst>
                                      </p:cBhvr>
                                      <p:to>
                                        <p:strVal val="visible"/>
                                      </p:to>
                                    </p:set>
                                    <p:animEffect transition="in" filter="wipe(right)">
                                      <p:cBhvr>
                                        <p:cTn id="34" dur="500"/>
                                        <p:tgtEl>
                                          <p:spTgt spid="12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P spid="12300" grpId="0"/>
      <p:bldP spid="12312" grpId="0" animBg="1"/>
      <p:bldP spid="12316" grpId="0" animBg="1"/>
      <p:bldP spid="12317" grpId="0" animBg="1"/>
      <p:bldP spid="123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9" name="Rectangle 9"/>
          <p:cNvSpPr>
            <a:spLocks noGrp="1" noChangeArrowheads="1"/>
          </p:cNvSpPr>
          <p:nvPr>
            <p:ph type="title"/>
          </p:nvPr>
        </p:nvSpPr>
        <p:spPr/>
        <p:txBody>
          <a:bodyPr/>
          <a:lstStyle/>
          <a:p>
            <a:endParaRPr lang="zh-CN" altLang="zh-CN" sz="2800">
              <a:ea typeface="宋体" pitchFamily="2" charset="-122"/>
            </a:endParaRPr>
          </a:p>
        </p:txBody>
      </p:sp>
      <p:sp>
        <p:nvSpPr>
          <p:cNvPr id="133130" name="Rectangle 10"/>
          <p:cNvSpPr>
            <a:spLocks noGrp="1" noChangeArrowheads="1"/>
          </p:cNvSpPr>
          <p:nvPr>
            <p:ph type="body" idx="1"/>
          </p:nvPr>
        </p:nvSpPr>
        <p:spPr>
          <a:xfrm>
            <a:off x="457200" y="1097281"/>
            <a:ext cx="8229600" cy="5392420"/>
          </a:xfrm>
        </p:spPr>
        <p:txBody>
          <a:bodyPr/>
          <a:lstStyle/>
          <a:p>
            <a:pPr>
              <a:lnSpc>
                <a:spcPct val="80000"/>
              </a:lnSpc>
            </a:pPr>
            <a:r>
              <a:rPr lang="en-US" altLang="zh-CN" sz="2400" dirty="0">
                <a:solidFill>
                  <a:srgbClr val="000000"/>
                </a:solidFill>
                <a:ea typeface="宋体" pitchFamily="2" charset="-122"/>
              </a:rPr>
              <a:t> </a:t>
            </a:r>
            <a:r>
              <a:rPr lang="zh-CN" altLang="zh-CN" dirty="0">
                <a:solidFill>
                  <a:srgbClr val="000000"/>
                </a:solidFill>
                <a:ea typeface="宋体" pitchFamily="2" charset="-122"/>
              </a:rPr>
              <a:t>顺序表的特点：</a:t>
            </a:r>
          </a:p>
          <a:p>
            <a:pPr lvl="1">
              <a:lnSpc>
                <a:spcPct val="80000"/>
              </a:lnSpc>
            </a:pPr>
            <a:r>
              <a:rPr lang="zh-CN" altLang="en-US" sz="2400" dirty="0" smtClean="0">
                <a:solidFill>
                  <a:srgbClr val="000000"/>
                </a:solidFill>
                <a:ea typeface="宋体" pitchFamily="2" charset="-122"/>
              </a:rPr>
              <a:t>实现</a:t>
            </a:r>
            <a:r>
              <a:rPr lang="zh-CN" altLang="en-US" sz="2400" dirty="0">
                <a:solidFill>
                  <a:srgbClr val="000000"/>
                </a:solidFill>
                <a:ea typeface="宋体" pitchFamily="2" charset="-122"/>
              </a:rPr>
              <a:t>逻辑上相邻</a:t>
            </a:r>
            <a:r>
              <a:rPr lang="en-US" altLang="zh-CN" sz="2400" dirty="0">
                <a:solidFill>
                  <a:srgbClr val="000000"/>
                </a:solidFill>
                <a:ea typeface="宋体" pitchFamily="2" charset="-122"/>
              </a:rPr>
              <a:t>—</a:t>
            </a:r>
            <a:r>
              <a:rPr lang="zh-CN" altLang="en-US" sz="2400" dirty="0">
                <a:solidFill>
                  <a:srgbClr val="000000"/>
                </a:solidFill>
                <a:ea typeface="宋体" pitchFamily="2" charset="-122"/>
              </a:rPr>
              <a:t>物理地址相邻</a:t>
            </a:r>
          </a:p>
          <a:p>
            <a:pPr lvl="1">
              <a:lnSpc>
                <a:spcPct val="80000"/>
              </a:lnSpc>
            </a:pPr>
            <a:r>
              <a:rPr lang="zh-CN" altLang="en-US" sz="2400" dirty="0" smtClean="0">
                <a:solidFill>
                  <a:srgbClr val="000000"/>
                </a:solidFill>
                <a:ea typeface="宋体" pitchFamily="2" charset="-122"/>
              </a:rPr>
              <a:t>实现随机存取</a:t>
            </a:r>
            <a:endParaRPr lang="en-US" altLang="zh-CN" sz="2400" dirty="0">
              <a:solidFill>
                <a:srgbClr val="000000"/>
              </a:solidFill>
              <a:ea typeface="宋体" pitchFamily="2" charset="-122"/>
            </a:endParaRPr>
          </a:p>
          <a:p>
            <a:pPr lvl="1">
              <a:lnSpc>
                <a:spcPct val="80000"/>
              </a:lnSpc>
            </a:pPr>
            <a:r>
              <a:rPr lang="zh-CN" altLang="en-US" sz="2400" dirty="0" smtClean="0">
                <a:solidFill>
                  <a:srgbClr val="000000"/>
                </a:solidFill>
                <a:ea typeface="宋体" pitchFamily="2" charset="-122"/>
              </a:rPr>
              <a:t>通常用数组类型来描述</a:t>
            </a:r>
            <a:endParaRPr lang="zh-CN" altLang="en-US" sz="2400" dirty="0">
              <a:solidFill>
                <a:srgbClr val="000000"/>
              </a:solidFill>
              <a:ea typeface="宋体" pitchFamily="2" charset="-122"/>
            </a:endParaRPr>
          </a:p>
          <a:p>
            <a:pPr>
              <a:lnSpc>
                <a:spcPct val="80000"/>
              </a:lnSpc>
            </a:pPr>
            <a:r>
              <a:rPr lang="en-US" altLang="zh-CN" sz="2400" dirty="0">
                <a:solidFill>
                  <a:srgbClr val="000000"/>
                </a:solidFill>
                <a:ea typeface="宋体" pitchFamily="2" charset="-122"/>
              </a:rPr>
              <a:t>Advantage</a:t>
            </a:r>
          </a:p>
          <a:p>
            <a:pPr lvl="1">
              <a:lnSpc>
                <a:spcPct val="80000"/>
              </a:lnSpc>
            </a:pPr>
            <a:r>
              <a:rPr lang="en-US" altLang="zh-CN" sz="2400" dirty="0">
                <a:solidFill>
                  <a:srgbClr val="000000"/>
                </a:solidFill>
                <a:ea typeface="宋体" pitchFamily="2" charset="-122"/>
              </a:rPr>
              <a:t>Simple, fast</a:t>
            </a:r>
          </a:p>
          <a:p>
            <a:pPr lvl="1">
              <a:lnSpc>
                <a:spcPct val="80000"/>
              </a:lnSpc>
            </a:pPr>
            <a:r>
              <a:rPr lang="en-US" altLang="zh-CN" sz="2400" dirty="0">
                <a:solidFill>
                  <a:srgbClr val="000000"/>
                </a:solidFill>
                <a:ea typeface="宋体" pitchFamily="2" charset="-122"/>
              </a:rPr>
              <a:t>easy to create and use</a:t>
            </a:r>
          </a:p>
          <a:p>
            <a:pPr>
              <a:lnSpc>
                <a:spcPct val="80000"/>
              </a:lnSpc>
            </a:pPr>
            <a:r>
              <a:rPr lang="en-US" altLang="zh-CN" sz="2400" dirty="0">
                <a:solidFill>
                  <a:srgbClr val="000000"/>
                </a:solidFill>
                <a:ea typeface="宋体" pitchFamily="2" charset="-122"/>
              </a:rPr>
              <a:t>Disadvantage</a:t>
            </a:r>
          </a:p>
          <a:p>
            <a:pPr lvl="1">
              <a:lnSpc>
                <a:spcPct val="80000"/>
              </a:lnSpc>
            </a:pPr>
            <a:r>
              <a:rPr lang="en-US" altLang="zh-CN" sz="2400" dirty="0">
                <a:solidFill>
                  <a:srgbClr val="000000"/>
                </a:solidFill>
                <a:ea typeface="宋体" pitchFamily="2" charset="-122"/>
              </a:rPr>
              <a:t>Must specify size at construction time (</a:t>
            </a:r>
            <a:r>
              <a:rPr lang="en-US" altLang="zh-CN" sz="2400" dirty="0">
                <a:solidFill>
                  <a:srgbClr val="000000"/>
                </a:solidFill>
                <a:ea typeface="宋体" pitchFamily="2" charset="-122"/>
                <a:sym typeface="Wingdings" pitchFamily="2" charset="2"/>
              </a:rPr>
              <a:t>have a fixed length)</a:t>
            </a:r>
            <a:endParaRPr lang="en-US" altLang="zh-CN" sz="2400" dirty="0">
              <a:solidFill>
                <a:srgbClr val="000000"/>
              </a:solidFill>
              <a:ea typeface="宋体" pitchFamily="2" charset="-122"/>
            </a:endParaRPr>
          </a:p>
          <a:p>
            <a:pPr lvl="2">
              <a:lnSpc>
                <a:spcPct val="80000"/>
              </a:lnSpc>
            </a:pPr>
            <a:r>
              <a:rPr lang="en-US" altLang="zh-CN" sz="2000" dirty="0">
                <a:solidFill>
                  <a:srgbClr val="000000"/>
                </a:solidFill>
                <a:ea typeface="宋体" pitchFamily="2" charset="-122"/>
              </a:rPr>
              <a:t>Murphy’s law( </a:t>
            </a:r>
            <a:r>
              <a:rPr lang="en-US" altLang="zh-CN" sz="2000" i="1" dirty="0">
                <a:solidFill>
                  <a:srgbClr val="000000"/>
                </a:solidFill>
                <a:latin typeface="Times New Roman" pitchFamily="18" charset="0"/>
                <a:ea typeface="宋体" pitchFamily="2" charset="-122"/>
              </a:rPr>
              <a:t>Anything that can go wrong will go wrong</a:t>
            </a:r>
            <a:r>
              <a:rPr lang="en-US" altLang="zh-CN" sz="2000" dirty="0">
                <a:ea typeface="宋体" pitchFamily="2" charset="-122"/>
              </a:rPr>
              <a:t> </a:t>
            </a:r>
            <a:r>
              <a:rPr lang="en-US" altLang="zh-CN" sz="2000" dirty="0">
                <a:solidFill>
                  <a:srgbClr val="000000"/>
                </a:solidFill>
                <a:ea typeface="宋体" pitchFamily="2" charset="-122"/>
              </a:rPr>
              <a:t>)</a:t>
            </a:r>
          </a:p>
          <a:p>
            <a:pPr lvl="3">
              <a:lnSpc>
                <a:spcPct val="80000"/>
              </a:lnSpc>
            </a:pPr>
            <a:r>
              <a:rPr lang="en-US" altLang="zh-CN" sz="1800" dirty="0">
                <a:solidFill>
                  <a:srgbClr val="000000"/>
                </a:solidFill>
                <a:ea typeface="宋体" pitchFamily="2" charset="-122"/>
              </a:rPr>
              <a:t>Construct an sequential list with space for n</a:t>
            </a:r>
          </a:p>
          <a:p>
            <a:pPr lvl="3">
              <a:lnSpc>
                <a:spcPct val="80000"/>
              </a:lnSpc>
            </a:pPr>
            <a:r>
              <a:rPr lang="en-US" altLang="zh-CN" sz="1800" dirty="0">
                <a:solidFill>
                  <a:srgbClr val="000000"/>
                </a:solidFill>
                <a:ea typeface="宋体" pitchFamily="2" charset="-122"/>
              </a:rPr>
              <a:t>	n = twice your estimate of largest collection</a:t>
            </a:r>
          </a:p>
          <a:p>
            <a:pPr lvl="3">
              <a:lnSpc>
                <a:spcPct val="80000"/>
              </a:lnSpc>
            </a:pPr>
            <a:r>
              <a:rPr lang="en-US" altLang="zh-CN" sz="1800" dirty="0">
                <a:solidFill>
                  <a:srgbClr val="000000"/>
                </a:solidFill>
                <a:ea typeface="宋体" pitchFamily="2" charset="-122"/>
              </a:rPr>
              <a:t>Tomorrow you’ll need n+1</a:t>
            </a:r>
          </a:p>
          <a:p>
            <a:pPr lvl="1">
              <a:lnSpc>
                <a:spcPct val="80000"/>
              </a:lnSpc>
            </a:pPr>
            <a:r>
              <a:rPr lang="en-US" altLang="zh-CN" sz="2400" dirty="0">
                <a:solidFill>
                  <a:srgbClr val="000000"/>
                </a:solidFill>
                <a:ea typeface="宋体" pitchFamily="2" charset="-122"/>
              </a:rPr>
              <a:t>insert entry of beginning or middle,</a:t>
            </a:r>
            <a:r>
              <a:rPr lang="en-US" altLang="zh-CN" sz="2400" dirty="0">
                <a:solidFill>
                  <a:srgbClr val="000000"/>
                </a:solidFill>
                <a:ea typeface="宋体" pitchFamily="2" charset="-122"/>
                <a:sym typeface="Wingdings" pitchFamily="2" charset="2"/>
              </a:rPr>
              <a:t> time proportional to length of array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0" name="Rectangle 8"/>
          <p:cNvSpPr>
            <a:spLocks noChangeArrowheads="1"/>
          </p:cNvSpPr>
          <p:nvPr/>
        </p:nvSpPr>
        <p:spPr bwMode="auto">
          <a:xfrm>
            <a:off x="71438" y="2074863"/>
            <a:ext cx="9072562" cy="4783137"/>
          </a:xfrm>
          <a:prstGeom prst="rect">
            <a:avLst/>
          </a:prstGeom>
          <a:gradFill rotWithShape="0">
            <a:gsLst>
              <a:gs pos="0">
                <a:schemeClr val="bg1"/>
              </a:gs>
              <a:gs pos="100000">
                <a:srgbClr val="FFCCFF"/>
              </a:gs>
            </a:gsLst>
            <a:lin ang="5400000" scaled="1"/>
          </a:gradFill>
          <a:ln>
            <a:noFill/>
          </a:ln>
          <a:effectLst/>
          <a:extLst>
            <a:ext uri="{91240B29-F687-4F45-9708-019B960494DF}">
              <a14:hiddenLine xmlns:a14="http://schemas.microsoft.com/office/drawing/2010/main" w="38100">
                <a:solidFill>
                  <a:srgbClr val="33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4517" name="Rectangle 5"/>
          <p:cNvSpPr>
            <a:spLocks noChangeArrowheads="1"/>
          </p:cNvSpPr>
          <p:nvPr/>
        </p:nvSpPr>
        <p:spPr bwMode="auto">
          <a:xfrm>
            <a:off x="100013" y="1676400"/>
            <a:ext cx="9043987" cy="4641850"/>
          </a:xfrm>
          <a:prstGeom prst="rect">
            <a:avLst/>
          </a:prstGeom>
          <a:gradFill rotWithShape="0">
            <a:gsLst>
              <a:gs pos="0">
                <a:schemeClr val="bg1"/>
              </a:gs>
              <a:gs pos="100000">
                <a:srgbClr val="FFCCFF"/>
              </a:gs>
            </a:gsLst>
            <a:lin ang="5400000" scaled="1"/>
          </a:gradFill>
          <a:ln>
            <a:noFill/>
          </a:ln>
          <a:effectLst/>
          <a:extLst>
            <a:ext uri="{91240B29-F687-4F45-9708-019B960494DF}">
              <a14:hiddenLine xmlns:a14="http://schemas.microsoft.com/office/drawing/2010/main" w="38100">
                <a:solidFill>
                  <a:srgbClr val="33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eaLnBrk="0" hangingPunct="0">
              <a:lnSpc>
                <a:spcPct val="140000"/>
              </a:lnSpc>
            </a:pPr>
            <a:r>
              <a:rPr kumimoji="1" lang="en-US" altLang="zh-CN" sz="2800" dirty="0">
                <a:solidFill>
                  <a:srgbClr val="000000"/>
                </a:solidFill>
                <a:latin typeface="Times New Roman" pitchFamily="18" charset="0"/>
                <a:ea typeface="宋体" pitchFamily="2" charset="-122"/>
              </a:rPr>
              <a:t>#define LIST_INIT_SIZE 100 </a:t>
            </a:r>
            <a:r>
              <a:rPr kumimoji="1" lang="en-US" altLang="zh-CN" sz="2000" b="1" dirty="0">
                <a:solidFill>
                  <a:srgbClr val="000000"/>
                </a:solidFill>
                <a:latin typeface="Times New Roman" pitchFamily="18" charset="0"/>
                <a:ea typeface="宋体" pitchFamily="2" charset="-122"/>
              </a:rPr>
              <a:t>//</a:t>
            </a:r>
            <a:r>
              <a:rPr kumimoji="1" lang="zh-CN" altLang="en-US" sz="2000" b="1" dirty="0">
                <a:solidFill>
                  <a:srgbClr val="000000"/>
                </a:solidFill>
                <a:latin typeface="Times New Roman" pitchFamily="18" charset="0"/>
                <a:ea typeface="宋体" pitchFamily="2" charset="-122"/>
              </a:rPr>
              <a:t>线性表存储空间的初始分配量</a:t>
            </a:r>
            <a:r>
              <a:rPr kumimoji="1" lang="zh-CN" altLang="en-US" sz="2400" dirty="0">
                <a:solidFill>
                  <a:srgbClr val="000000"/>
                </a:solidFill>
                <a:latin typeface="Times New Roman" pitchFamily="18" charset="0"/>
                <a:ea typeface="宋体" pitchFamily="2" charset="-122"/>
              </a:rPr>
              <a:t> </a:t>
            </a:r>
            <a:br>
              <a:rPr kumimoji="1" lang="zh-CN" altLang="en-US" sz="2400" dirty="0">
                <a:solidFill>
                  <a:srgbClr val="000000"/>
                </a:solidFill>
                <a:latin typeface="Times New Roman" pitchFamily="18" charset="0"/>
                <a:ea typeface="宋体" pitchFamily="2" charset="-122"/>
              </a:rPr>
            </a:br>
            <a:r>
              <a:rPr kumimoji="1" lang="en-US" altLang="zh-CN" sz="2800" dirty="0">
                <a:solidFill>
                  <a:srgbClr val="000000"/>
                </a:solidFill>
                <a:latin typeface="Times New Roman" pitchFamily="18" charset="0"/>
                <a:ea typeface="宋体" pitchFamily="2" charset="-122"/>
              </a:rPr>
              <a:t>#define LISTINCREMENT 10 </a:t>
            </a:r>
            <a:r>
              <a:rPr kumimoji="1" lang="en-US" altLang="zh-CN" sz="2000" b="1" dirty="0">
                <a:solidFill>
                  <a:srgbClr val="000000"/>
                </a:solidFill>
                <a:latin typeface="Times New Roman" pitchFamily="18" charset="0"/>
                <a:ea typeface="宋体" pitchFamily="2" charset="-122"/>
              </a:rPr>
              <a:t>//</a:t>
            </a:r>
            <a:r>
              <a:rPr kumimoji="1" lang="zh-CN" altLang="en-US" sz="2000" b="1" dirty="0">
                <a:solidFill>
                  <a:srgbClr val="000000"/>
                </a:solidFill>
                <a:latin typeface="Times New Roman" pitchFamily="18" charset="0"/>
                <a:ea typeface="宋体" pitchFamily="2" charset="-122"/>
              </a:rPr>
              <a:t>线性表存储空间的分配增量 </a:t>
            </a:r>
            <a:br>
              <a:rPr kumimoji="1" lang="zh-CN" altLang="en-US" sz="2000" b="1" dirty="0">
                <a:solidFill>
                  <a:srgbClr val="000000"/>
                </a:solidFill>
                <a:latin typeface="Times New Roman" pitchFamily="18" charset="0"/>
                <a:ea typeface="宋体" pitchFamily="2" charset="-122"/>
              </a:rPr>
            </a:br>
            <a:r>
              <a:rPr kumimoji="1" lang="en-US" altLang="zh-CN" sz="2800" dirty="0">
                <a:solidFill>
                  <a:srgbClr val="000000"/>
                </a:solidFill>
                <a:latin typeface="Times New Roman" pitchFamily="18" charset="0"/>
                <a:ea typeface="宋体" pitchFamily="2" charset="-122"/>
              </a:rPr>
              <a:t>typedef struct{</a:t>
            </a:r>
          </a:p>
          <a:p>
            <a:pPr eaLnBrk="0" hangingPunct="0">
              <a:lnSpc>
                <a:spcPct val="140000"/>
              </a:lnSpc>
            </a:pPr>
            <a:r>
              <a:rPr kumimoji="1" lang="en-US" altLang="zh-CN" sz="2800" dirty="0">
                <a:solidFill>
                  <a:srgbClr val="000000"/>
                </a:solidFill>
                <a:latin typeface="Times New Roman" pitchFamily="18" charset="0"/>
                <a:ea typeface="宋体" pitchFamily="2" charset="-122"/>
              </a:rPr>
              <a:t>     ElemType *elem; </a:t>
            </a:r>
            <a:r>
              <a:rPr kumimoji="1" lang="en-US" altLang="zh-CN" sz="2000" b="1" dirty="0">
                <a:solidFill>
                  <a:srgbClr val="000000"/>
                </a:solidFill>
                <a:latin typeface="Times New Roman" pitchFamily="18" charset="0"/>
                <a:ea typeface="宋体" pitchFamily="2" charset="-122"/>
              </a:rPr>
              <a:t>//</a:t>
            </a:r>
            <a:r>
              <a:rPr kumimoji="1" lang="zh-CN" altLang="en-US" sz="2000" b="1" dirty="0">
                <a:solidFill>
                  <a:srgbClr val="000000"/>
                </a:solidFill>
                <a:latin typeface="Times New Roman" pitchFamily="18" charset="0"/>
                <a:ea typeface="宋体" pitchFamily="2" charset="-122"/>
              </a:rPr>
              <a:t>存储空间基址</a:t>
            </a:r>
          </a:p>
          <a:p>
            <a:pPr eaLnBrk="0" hangingPunct="0">
              <a:lnSpc>
                <a:spcPct val="140000"/>
              </a:lnSpc>
            </a:pPr>
            <a:r>
              <a:rPr kumimoji="1" lang="zh-CN" altLang="en-US" sz="2800" dirty="0">
                <a:solidFill>
                  <a:srgbClr val="000000"/>
                </a:solidFill>
                <a:latin typeface="Times New Roman" pitchFamily="18" charset="0"/>
                <a:ea typeface="宋体" pitchFamily="2" charset="-122"/>
              </a:rPr>
              <a:t>     </a:t>
            </a:r>
            <a:r>
              <a:rPr kumimoji="1" lang="en-US" altLang="zh-CN" sz="2800" dirty="0">
                <a:solidFill>
                  <a:srgbClr val="000000"/>
                </a:solidFill>
                <a:latin typeface="Times New Roman" pitchFamily="18" charset="0"/>
                <a:ea typeface="宋体" pitchFamily="2" charset="-122"/>
              </a:rPr>
              <a:t>int length;  </a:t>
            </a:r>
            <a:r>
              <a:rPr kumimoji="1" lang="en-US" altLang="zh-CN" sz="2000" b="1" dirty="0">
                <a:solidFill>
                  <a:srgbClr val="000000"/>
                </a:solidFill>
                <a:latin typeface="Times New Roman" pitchFamily="18" charset="0"/>
                <a:ea typeface="宋体" pitchFamily="2" charset="-122"/>
              </a:rPr>
              <a:t>//</a:t>
            </a:r>
            <a:r>
              <a:rPr kumimoji="1" lang="zh-CN" altLang="en-US" sz="2000" b="1" dirty="0">
                <a:solidFill>
                  <a:srgbClr val="000000"/>
                </a:solidFill>
                <a:latin typeface="Times New Roman" pitchFamily="18" charset="0"/>
                <a:ea typeface="宋体" pitchFamily="2" charset="-122"/>
              </a:rPr>
              <a:t>当前长度</a:t>
            </a:r>
          </a:p>
          <a:p>
            <a:pPr eaLnBrk="0" hangingPunct="0">
              <a:lnSpc>
                <a:spcPct val="140000"/>
              </a:lnSpc>
            </a:pPr>
            <a:r>
              <a:rPr kumimoji="1" lang="zh-CN" altLang="en-US" sz="2800" dirty="0">
                <a:solidFill>
                  <a:srgbClr val="000000"/>
                </a:solidFill>
                <a:latin typeface="Times New Roman" pitchFamily="18" charset="0"/>
                <a:ea typeface="宋体" pitchFamily="2" charset="-122"/>
              </a:rPr>
              <a:t>     </a:t>
            </a:r>
            <a:r>
              <a:rPr kumimoji="1" lang="en-US" altLang="zh-CN" sz="2800" dirty="0">
                <a:solidFill>
                  <a:srgbClr val="000000"/>
                </a:solidFill>
                <a:latin typeface="Times New Roman" pitchFamily="18" charset="0"/>
                <a:ea typeface="宋体" pitchFamily="2" charset="-122"/>
              </a:rPr>
              <a:t>int listsize;  </a:t>
            </a:r>
            <a:r>
              <a:rPr kumimoji="1" lang="en-US" altLang="zh-CN" sz="2000" b="1" dirty="0">
                <a:solidFill>
                  <a:srgbClr val="000000"/>
                </a:solidFill>
                <a:latin typeface="Times New Roman" pitchFamily="18" charset="0"/>
                <a:ea typeface="宋体" pitchFamily="2" charset="-122"/>
              </a:rPr>
              <a:t>//</a:t>
            </a:r>
            <a:r>
              <a:rPr kumimoji="1" lang="zh-CN" altLang="en-US" sz="2000" b="1" dirty="0">
                <a:solidFill>
                  <a:srgbClr val="000000"/>
                </a:solidFill>
                <a:latin typeface="Times New Roman" pitchFamily="18" charset="0"/>
                <a:ea typeface="宋体" pitchFamily="2" charset="-122"/>
              </a:rPr>
              <a:t>当前分配的存储容量，初始化时等于</a:t>
            </a:r>
            <a:r>
              <a:rPr kumimoji="1" lang="en-US" altLang="zh-CN" sz="2000" b="1" dirty="0">
                <a:solidFill>
                  <a:srgbClr val="000000"/>
                </a:solidFill>
                <a:latin typeface="Times New Roman" pitchFamily="18" charset="0"/>
                <a:ea typeface="宋体" pitchFamily="2" charset="-122"/>
              </a:rPr>
              <a:t>LIST_INIT_SIZE</a:t>
            </a:r>
            <a:r>
              <a:rPr kumimoji="1" lang="en-US" altLang="zh-CN" sz="2800" dirty="0">
                <a:solidFill>
                  <a:srgbClr val="000000"/>
                </a:solidFill>
                <a:latin typeface="Times New Roman" pitchFamily="18" charset="0"/>
                <a:ea typeface="宋体" pitchFamily="2" charset="-122"/>
              </a:rPr>
              <a:t> </a:t>
            </a:r>
          </a:p>
          <a:p>
            <a:pPr eaLnBrk="0" hangingPunct="0">
              <a:lnSpc>
                <a:spcPct val="140000"/>
              </a:lnSpc>
            </a:pPr>
            <a:r>
              <a:rPr kumimoji="1" lang="en-US" altLang="zh-CN" sz="2800" dirty="0">
                <a:solidFill>
                  <a:srgbClr val="000000"/>
                </a:solidFill>
                <a:latin typeface="Times New Roman" pitchFamily="18" charset="0"/>
                <a:ea typeface="宋体" pitchFamily="2" charset="-122"/>
              </a:rPr>
              <a:t>}SqList; </a:t>
            </a:r>
          </a:p>
        </p:txBody>
      </p:sp>
      <p:sp>
        <p:nvSpPr>
          <p:cNvPr id="64524" name="Rectangle 12"/>
          <p:cNvSpPr>
            <a:spLocks noChangeArrowheads="1"/>
          </p:cNvSpPr>
          <p:nvPr/>
        </p:nvSpPr>
        <p:spPr bwMode="auto">
          <a:xfrm>
            <a:off x="446088" y="114300"/>
            <a:ext cx="2924175"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33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buClr>
                <a:srgbClr val="CC3300"/>
              </a:buClr>
              <a:buSzPct val="120000"/>
              <a:buFont typeface="Wingdings" pitchFamily="2" charset="2"/>
              <a:buNone/>
            </a:pPr>
            <a:r>
              <a:rPr lang="zh-CN" altLang="en-US" sz="3600">
                <a:solidFill>
                  <a:schemeClr val="bg1"/>
                </a:solidFill>
                <a:latin typeface="Times New Roman" pitchFamily="18" charset="0"/>
                <a:ea typeface="黑体" pitchFamily="2" charset="-122"/>
              </a:rPr>
              <a:t>顺序表的表示</a:t>
            </a:r>
            <a:endParaRPr kumimoji="1" lang="zh-CN" altLang="en-US" sz="2800" b="1">
              <a:solidFill>
                <a:srgbClr val="000000"/>
              </a:solidFill>
              <a:latin typeface="宋体" pitchFamily="2" charset="-122"/>
              <a:ea typeface="宋体" pitchFamily="2" charset="-122"/>
            </a:endParaRPr>
          </a:p>
        </p:txBody>
      </p:sp>
      <p:sp>
        <p:nvSpPr>
          <p:cNvPr id="64526" name="Text Box 14"/>
          <p:cNvSpPr txBox="1">
            <a:spLocks noChangeArrowheads="1"/>
          </p:cNvSpPr>
          <p:nvPr/>
        </p:nvSpPr>
        <p:spPr bwMode="auto">
          <a:xfrm>
            <a:off x="276225" y="1101725"/>
            <a:ext cx="6519863"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lnSpc>
                <a:spcPct val="140000"/>
              </a:lnSpc>
            </a:pPr>
            <a:r>
              <a:rPr lang="zh-CN" altLang="en-US" sz="2800" b="1">
                <a:solidFill>
                  <a:srgbClr val="6600FF"/>
                </a:solidFill>
                <a:latin typeface="Times New Roman" pitchFamily="18" charset="0"/>
                <a:ea typeface="宋体" pitchFamily="2" charset="-122"/>
              </a:rPr>
              <a:t>线性表的动态分配顺序存储结构</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08" name="Rectangle 68"/>
          <p:cNvSpPr>
            <a:spLocks noChangeArrowheads="1"/>
          </p:cNvSpPr>
          <p:nvPr/>
        </p:nvSpPr>
        <p:spPr bwMode="auto">
          <a:xfrm>
            <a:off x="198438" y="185738"/>
            <a:ext cx="4824412"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pPr>
            <a:r>
              <a:rPr lang="en-US" altLang="zh-CN" sz="3600">
                <a:solidFill>
                  <a:schemeClr val="bg1"/>
                </a:solidFill>
                <a:latin typeface="黑体" pitchFamily="2" charset="-122"/>
                <a:ea typeface="黑体" pitchFamily="2" charset="-122"/>
              </a:rPr>
              <a:t>2.1 </a:t>
            </a:r>
            <a:r>
              <a:rPr lang="zh-CN" altLang="en-US" sz="3600">
                <a:solidFill>
                  <a:schemeClr val="bg1"/>
                </a:solidFill>
                <a:latin typeface="黑体" pitchFamily="2" charset="-122"/>
                <a:ea typeface="黑体" pitchFamily="2" charset="-122"/>
              </a:rPr>
              <a:t>线性表的类型定义</a:t>
            </a:r>
          </a:p>
        </p:txBody>
      </p:sp>
      <p:sp>
        <p:nvSpPr>
          <p:cNvPr id="10310" name="Text Box 70"/>
          <p:cNvSpPr txBox="1">
            <a:spLocks noChangeArrowheads="1"/>
          </p:cNvSpPr>
          <p:nvPr/>
        </p:nvSpPr>
        <p:spPr bwMode="auto">
          <a:xfrm>
            <a:off x="544513" y="2833688"/>
            <a:ext cx="6824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solidFill>
                  <a:srgbClr val="000000"/>
                </a:solidFill>
                <a:latin typeface="Times New Roman" pitchFamily="18" charset="0"/>
                <a:ea typeface="宋体" pitchFamily="2" charset="-122"/>
              </a:rPr>
              <a:t>1</a:t>
            </a:r>
            <a:r>
              <a:rPr kumimoji="1" lang="zh-CN" altLang="en-US" sz="2800">
                <a:solidFill>
                  <a:srgbClr val="000000"/>
                </a:solidFill>
                <a:latin typeface="Times New Roman" pitchFamily="18" charset="0"/>
                <a:ea typeface="宋体" pitchFamily="2" charset="-122"/>
              </a:rPr>
              <a:t>．集合中必存在</a:t>
            </a:r>
            <a:r>
              <a:rPr kumimoji="1" lang="zh-CN" altLang="en-US" sz="2800">
                <a:solidFill>
                  <a:srgbClr val="FF0000"/>
                </a:solidFill>
                <a:latin typeface="Times New Roman" pitchFamily="18" charset="0"/>
                <a:ea typeface="宋体" pitchFamily="2" charset="-122"/>
              </a:rPr>
              <a:t>唯一</a:t>
            </a:r>
            <a:r>
              <a:rPr kumimoji="1" lang="zh-CN" altLang="en-US" sz="2800">
                <a:solidFill>
                  <a:srgbClr val="000000"/>
                </a:solidFill>
                <a:latin typeface="Times New Roman" pitchFamily="18" charset="0"/>
                <a:ea typeface="宋体" pitchFamily="2" charset="-122"/>
              </a:rPr>
              <a:t>的“</a:t>
            </a:r>
            <a:r>
              <a:rPr kumimoji="1" lang="zh-CN" altLang="en-US" sz="2800">
                <a:solidFill>
                  <a:srgbClr val="FF0000"/>
                </a:solidFill>
                <a:latin typeface="Times New Roman" pitchFamily="18" charset="0"/>
                <a:ea typeface="宋体" pitchFamily="2" charset="-122"/>
              </a:rPr>
              <a:t>第一个元素</a:t>
            </a:r>
            <a:r>
              <a:rPr kumimoji="1" lang="zh-CN" altLang="en-US" sz="2800">
                <a:solidFill>
                  <a:srgbClr val="000000"/>
                </a:solidFill>
                <a:latin typeface="Times New Roman" pitchFamily="18" charset="0"/>
                <a:ea typeface="宋体" pitchFamily="2" charset="-122"/>
              </a:rPr>
              <a:t>”；</a:t>
            </a:r>
          </a:p>
        </p:txBody>
      </p:sp>
      <p:sp>
        <p:nvSpPr>
          <p:cNvPr id="10311" name="Text Box 71"/>
          <p:cNvSpPr txBox="1">
            <a:spLocks noChangeArrowheads="1"/>
          </p:cNvSpPr>
          <p:nvPr/>
        </p:nvSpPr>
        <p:spPr bwMode="auto">
          <a:xfrm>
            <a:off x="534988" y="3579813"/>
            <a:ext cx="838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solidFill>
                  <a:srgbClr val="000000"/>
                </a:solidFill>
                <a:latin typeface="Times New Roman" pitchFamily="18" charset="0"/>
                <a:ea typeface="宋体" pitchFamily="2" charset="-122"/>
              </a:rPr>
              <a:t>2</a:t>
            </a:r>
            <a:r>
              <a:rPr kumimoji="1" lang="zh-CN" altLang="en-US" sz="2800">
                <a:solidFill>
                  <a:srgbClr val="000000"/>
                </a:solidFill>
                <a:latin typeface="Times New Roman" pitchFamily="18" charset="0"/>
                <a:ea typeface="宋体" pitchFamily="2" charset="-122"/>
              </a:rPr>
              <a:t>．集合中必存在</a:t>
            </a:r>
            <a:r>
              <a:rPr kumimoji="1" lang="zh-CN" altLang="en-US" sz="2800">
                <a:solidFill>
                  <a:srgbClr val="FF0000"/>
                </a:solidFill>
                <a:latin typeface="Times New Roman" pitchFamily="18" charset="0"/>
                <a:ea typeface="宋体" pitchFamily="2" charset="-122"/>
              </a:rPr>
              <a:t>唯一</a:t>
            </a:r>
            <a:r>
              <a:rPr kumimoji="1" lang="zh-CN" altLang="en-US" sz="2800">
                <a:solidFill>
                  <a:srgbClr val="000000"/>
                </a:solidFill>
                <a:latin typeface="Times New Roman" pitchFamily="18" charset="0"/>
                <a:ea typeface="宋体" pitchFamily="2" charset="-122"/>
              </a:rPr>
              <a:t>的 “</a:t>
            </a:r>
            <a:r>
              <a:rPr kumimoji="1" lang="zh-CN" altLang="en-US" sz="2800">
                <a:solidFill>
                  <a:srgbClr val="FF0000"/>
                </a:solidFill>
                <a:latin typeface="Times New Roman" pitchFamily="18" charset="0"/>
                <a:ea typeface="宋体" pitchFamily="2" charset="-122"/>
              </a:rPr>
              <a:t>最后一个元素</a:t>
            </a:r>
            <a:r>
              <a:rPr kumimoji="1" lang="zh-CN" altLang="en-US" sz="2800">
                <a:solidFill>
                  <a:srgbClr val="000000"/>
                </a:solidFill>
                <a:latin typeface="Times New Roman" pitchFamily="18" charset="0"/>
                <a:ea typeface="宋体" pitchFamily="2" charset="-122"/>
              </a:rPr>
              <a:t>”；</a:t>
            </a:r>
          </a:p>
        </p:txBody>
      </p:sp>
      <p:sp>
        <p:nvSpPr>
          <p:cNvPr id="10312" name="Text Box 72"/>
          <p:cNvSpPr txBox="1">
            <a:spLocks noChangeArrowheads="1"/>
          </p:cNvSpPr>
          <p:nvPr/>
        </p:nvSpPr>
        <p:spPr bwMode="auto">
          <a:xfrm>
            <a:off x="520700" y="4256088"/>
            <a:ext cx="853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solidFill>
                  <a:srgbClr val="000000"/>
                </a:solidFill>
                <a:latin typeface="Times New Roman" pitchFamily="18" charset="0"/>
                <a:ea typeface="宋体" pitchFamily="2" charset="-122"/>
              </a:rPr>
              <a:t>3</a:t>
            </a:r>
            <a:r>
              <a:rPr kumimoji="1" lang="zh-CN" altLang="en-US" sz="2800">
                <a:solidFill>
                  <a:srgbClr val="000000"/>
                </a:solidFill>
                <a:latin typeface="Times New Roman" pitchFamily="18" charset="0"/>
                <a:ea typeface="宋体" pitchFamily="2" charset="-122"/>
              </a:rPr>
              <a:t>．除最后一个元素之外，均有</a:t>
            </a:r>
            <a:r>
              <a:rPr kumimoji="1" lang="zh-CN" altLang="en-US" sz="2800">
                <a:latin typeface="Times New Roman" pitchFamily="18" charset="0"/>
                <a:ea typeface="宋体" pitchFamily="2" charset="-122"/>
              </a:rPr>
              <a:t> </a:t>
            </a:r>
            <a:r>
              <a:rPr kumimoji="1" lang="zh-CN" altLang="en-US" sz="2800">
                <a:solidFill>
                  <a:srgbClr val="FF0000"/>
                </a:solidFill>
                <a:latin typeface="Times New Roman" pitchFamily="18" charset="0"/>
                <a:ea typeface="宋体" pitchFamily="2" charset="-122"/>
              </a:rPr>
              <a:t>唯一的后继</a:t>
            </a:r>
            <a:r>
              <a:rPr kumimoji="1" lang="zh-CN" altLang="en-US" sz="2800">
                <a:solidFill>
                  <a:srgbClr val="000000"/>
                </a:solidFill>
                <a:latin typeface="Times New Roman" pitchFamily="18" charset="0"/>
                <a:ea typeface="宋体" pitchFamily="2" charset="-122"/>
              </a:rPr>
              <a:t>；</a:t>
            </a:r>
          </a:p>
        </p:txBody>
      </p:sp>
      <p:sp>
        <p:nvSpPr>
          <p:cNvPr id="10313" name="Text Box 73"/>
          <p:cNvSpPr txBox="1">
            <a:spLocks noChangeArrowheads="1"/>
          </p:cNvSpPr>
          <p:nvPr/>
        </p:nvSpPr>
        <p:spPr bwMode="auto">
          <a:xfrm>
            <a:off x="508000" y="494665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solidFill>
                  <a:srgbClr val="000000"/>
                </a:solidFill>
                <a:latin typeface="Times New Roman" pitchFamily="18" charset="0"/>
                <a:ea typeface="宋体" pitchFamily="2" charset="-122"/>
              </a:rPr>
              <a:t>4</a:t>
            </a:r>
            <a:r>
              <a:rPr kumimoji="1" lang="zh-CN" altLang="en-US" sz="2800">
                <a:solidFill>
                  <a:srgbClr val="000000"/>
                </a:solidFill>
                <a:latin typeface="Times New Roman" pitchFamily="18" charset="0"/>
                <a:ea typeface="宋体" pitchFamily="2" charset="-122"/>
              </a:rPr>
              <a:t>．除第一个元素之外，均有</a:t>
            </a:r>
            <a:r>
              <a:rPr kumimoji="1" lang="zh-CN" altLang="en-US" sz="2800">
                <a:latin typeface="Times New Roman" pitchFamily="18" charset="0"/>
                <a:ea typeface="宋体" pitchFamily="2" charset="-122"/>
              </a:rPr>
              <a:t> </a:t>
            </a:r>
            <a:r>
              <a:rPr kumimoji="1" lang="zh-CN" altLang="en-US" sz="2800">
                <a:solidFill>
                  <a:srgbClr val="FF0000"/>
                </a:solidFill>
                <a:latin typeface="Times New Roman" pitchFamily="18" charset="0"/>
                <a:ea typeface="宋体" pitchFamily="2" charset="-122"/>
              </a:rPr>
              <a:t>唯一的前驱</a:t>
            </a:r>
            <a:r>
              <a:rPr kumimoji="1" lang="zh-CN" altLang="en-US" sz="2800">
                <a:solidFill>
                  <a:srgbClr val="000000"/>
                </a:solidFill>
                <a:latin typeface="Times New Roman" pitchFamily="18" charset="0"/>
                <a:ea typeface="宋体" pitchFamily="2" charset="-122"/>
              </a:rPr>
              <a:t>。</a:t>
            </a:r>
          </a:p>
          <a:p>
            <a:endParaRPr kumimoji="1" lang="en-US" altLang="zh-CN" sz="2800">
              <a:latin typeface="Times New Roman" pitchFamily="18" charset="0"/>
              <a:ea typeface="宋体" pitchFamily="2" charset="-122"/>
            </a:endParaRPr>
          </a:p>
        </p:txBody>
      </p:sp>
      <p:sp>
        <p:nvSpPr>
          <p:cNvPr id="10314" name="Text Box 74"/>
          <p:cNvSpPr txBox="1">
            <a:spLocks noChangeArrowheads="1"/>
          </p:cNvSpPr>
          <p:nvPr/>
        </p:nvSpPr>
        <p:spPr bwMode="auto">
          <a:xfrm>
            <a:off x="28575" y="1995488"/>
            <a:ext cx="80708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700">
                <a:solidFill>
                  <a:srgbClr val="000000"/>
                </a:solidFill>
                <a:latin typeface="Times New Roman" pitchFamily="18" charset="0"/>
                <a:ea typeface="宋体" pitchFamily="2" charset="-122"/>
              </a:rPr>
              <a:t>线性结构是一个数据元素的</a:t>
            </a:r>
            <a:r>
              <a:rPr kumimoji="1" lang="zh-CN" altLang="en-US" sz="2700">
                <a:solidFill>
                  <a:srgbClr val="FF0000"/>
                </a:solidFill>
                <a:latin typeface="Times New Roman" pitchFamily="18" charset="0"/>
                <a:ea typeface="宋体" pitchFamily="2" charset="-122"/>
              </a:rPr>
              <a:t>有序集</a:t>
            </a:r>
            <a:r>
              <a:rPr kumimoji="1" lang="zh-CN" altLang="en-US" sz="2700">
                <a:solidFill>
                  <a:srgbClr val="000000"/>
                </a:solidFill>
                <a:latin typeface="Times New Roman" pitchFamily="18" charset="0"/>
                <a:ea typeface="宋体" pitchFamily="2" charset="-122"/>
              </a:rPr>
              <a:t>。对</a:t>
            </a:r>
            <a:r>
              <a:rPr kumimoji="1" lang="zh-CN" altLang="en-US" sz="2700">
                <a:solidFill>
                  <a:srgbClr val="FF0000"/>
                </a:solidFill>
                <a:latin typeface="Times New Roman" pitchFamily="18" charset="0"/>
                <a:ea typeface="宋体" pitchFamily="2" charset="-122"/>
              </a:rPr>
              <a:t>非空有限集</a:t>
            </a:r>
            <a:r>
              <a:rPr kumimoji="1" lang="zh-CN" altLang="en-US" sz="2700">
                <a:solidFill>
                  <a:srgbClr val="000000"/>
                </a:solidFill>
                <a:latin typeface="Times New Roman" pitchFamily="18" charset="0"/>
                <a:ea typeface="宋体" pitchFamily="2" charset="-122"/>
              </a:rPr>
              <a:t>：</a:t>
            </a:r>
          </a:p>
        </p:txBody>
      </p:sp>
      <p:sp>
        <p:nvSpPr>
          <p:cNvPr id="10315" name="Text Box 75"/>
          <p:cNvSpPr txBox="1">
            <a:spLocks noChangeArrowheads="1"/>
          </p:cNvSpPr>
          <p:nvPr/>
        </p:nvSpPr>
        <p:spPr bwMode="auto">
          <a:xfrm>
            <a:off x="0" y="1263650"/>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800">
                <a:latin typeface="Times New Roman" pitchFamily="18" charset="0"/>
                <a:ea typeface="宋体" pitchFamily="2" charset="-122"/>
              </a:rPr>
              <a:t> </a:t>
            </a:r>
            <a:r>
              <a:rPr kumimoji="1" lang="zh-CN" altLang="en-US" sz="2800" b="1">
                <a:solidFill>
                  <a:schemeClr val="hlink"/>
                </a:solidFill>
                <a:latin typeface="Times New Roman" pitchFamily="18" charset="0"/>
                <a:ea typeface="宋体" pitchFamily="2" charset="-122"/>
              </a:rPr>
              <a:t>线性结构的基本特征</a:t>
            </a:r>
            <a:r>
              <a:rPr kumimoji="1" lang="en-US" altLang="zh-CN" sz="2800" b="1">
                <a:solidFill>
                  <a:schemeClr val="hlink"/>
                </a:solidFill>
                <a:latin typeface="Times New Roman" pitchFamily="18"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0308">
                                            <p:txEl>
                                              <p:pRg st="0" end="0"/>
                                            </p:txEl>
                                          </p:spTgt>
                                        </p:tgtEl>
                                        <p:attrNameLst>
                                          <p:attrName>style.visibility</p:attrName>
                                        </p:attrNameLst>
                                      </p:cBhvr>
                                      <p:to>
                                        <p:strVal val="visible"/>
                                      </p:to>
                                    </p:set>
                                    <p:anim calcmode="lin" valueType="num">
                                      <p:cBhvr additive="base">
                                        <p:cTn id="7" dur="500" fill="hold"/>
                                        <p:tgtEl>
                                          <p:spTgt spid="103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0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314"/>
                                        </p:tgtEl>
                                        <p:attrNameLst>
                                          <p:attrName>style.visibility</p:attrName>
                                        </p:attrNameLst>
                                      </p:cBhvr>
                                      <p:to>
                                        <p:strVal val="visible"/>
                                      </p:to>
                                    </p:set>
                                    <p:animEffect transition="in" filter="wipe(left)">
                                      <p:cBhvr>
                                        <p:cTn id="13" dur="500"/>
                                        <p:tgtEl>
                                          <p:spTgt spid="103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310"/>
                                        </p:tgtEl>
                                        <p:attrNameLst>
                                          <p:attrName>style.visibility</p:attrName>
                                        </p:attrNameLst>
                                      </p:cBhvr>
                                      <p:to>
                                        <p:strVal val="visible"/>
                                      </p:to>
                                    </p:set>
                                    <p:animEffect transition="in" filter="wipe(left)">
                                      <p:cBhvr>
                                        <p:cTn id="18" dur="500"/>
                                        <p:tgtEl>
                                          <p:spTgt spid="103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311"/>
                                        </p:tgtEl>
                                        <p:attrNameLst>
                                          <p:attrName>style.visibility</p:attrName>
                                        </p:attrNameLst>
                                      </p:cBhvr>
                                      <p:to>
                                        <p:strVal val="visible"/>
                                      </p:to>
                                    </p:set>
                                    <p:animEffect transition="in" filter="wipe(left)">
                                      <p:cBhvr>
                                        <p:cTn id="23" dur="500"/>
                                        <p:tgtEl>
                                          <p:spTgt spid="103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312"/>
                                        </p:tgtEl>
                                        <p:attrNameLst>
                                          <p:attrName>style.visibility</p:attrName>
                                        </p:attrNameLst>
                                      </p:cBhvr>
                                      <p:to>
                                        <p:strVal val="visible"/>
                                      </p:to>
                                    </p:set>
                                    <p:animEffect transition="in" filter="wipe(left)">
                                      <p:cBhvr>
                                        <p:cTn id="28" dur="500"/>
                                        <p:tgtEl>
                                          <p:spTgt spid="103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313"/>
                                        </p:tgtEl>
                                        <p:attrNameLst>
                                          <p:attrName>style.visibility</p:attrName>
                                        </p:attrNameLst>
                                      </p:cBhvr>
                                      <p:to>
                                        <p:strVal val="visible"/>
                                      </p:to>
                                    </p:set>
                                    <p:animEffect transition="in" filter="wipe(left)">
                                      <p:cBhvr>
                                        <p:cTn id="33" dur="500"/>
                                        <p:tgtEl>
                                          <p:spTgt spid="10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8" grpId="0" build="p" bldLvl="5" autoUpdateAnimBg="0" advAuto="0"/>
      <p:bldP spid="10310" grpId="0" autoUpdateAnimBg="0"/>
      <p:bldP spid="10311" grpId="0" autoUpdateAnimBg="0"/>
      <p:bldP spid="10312" grpId="0" autoUpdateAnimBg="0"/>
      <p:bldP spid="10313" grpId="0" autoUpdateAnimBg="0"/>
      <p:bldP spid="1031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5340350" y="209550"/>
            <a:ext cx="3484563" cy="2465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33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90000"/>
              </a:lnSpc>
              <a:spcBef>
                <a:spcPct val="50000"/>
              </a:spcBef>
              <a:buClr>
                <a:schemeClr val="accent2"/>
              </a:buClr>
              <a:buSzPct val="80000"/>
              <a:buFont typeface="Wingdings" pitchFamily="2" charset="2"/>
              <a:buNone/>
            </a:pPr>
            <a:r>
              <a:rPr kumimoji="1" lang="en-US" altLang="zh-CN" sz="2400" b="1">
                <a:solidFill>
                  <a:srgbClr val="000000"/>
                </a:solidFill>
                <a:ea typeface="宋体" pitchFamily="2" charset="-122"/>
              </a:rPr>
              <a:t># define M 100 </a:t>
            </a:r>
          </a:p>
          <a:p>
            <a:pPr>
              <a:lnSpc>
                <a:spcPct val="90000"/>
              </a:lnSpc>
              <a:spcBef>
                <a:spcPct val="50000"/>
              </a:spcBef>
              <a:buClr>
                <a:schemeClr val="accent2"/>
              </a:buClr>
              <a:buSzPct val="80000"/>
              <a:buFont typeface="Wingdings" pitchFamily="2" charset="2"/>
              <a:buNone/>
            </a:pPr>
            <a:r>
              <a:rPr kumimoji="1" lang="en-US" altLang="zh-CN" sz="2400" b="1">
                <a:solidFill>
                  <a:srgbClr val="000000"/>
                </a:solidFill>
                <a:ea typeface="宋体" pitchFamily="2" charset="-122"/>
              </a:rPr>
              <a:t>typedef  struct{</a:t>
            </a:r>
          </a:p>
          <a:p>
            <a:pPr>
              <a:lnSpc>
                <a:spcPct val="90000"/>
              </a:lnSpc>
              <a:spcBef>
                <a:spcPct val="50000"/>
              </a:spcBef>
              <a:buClr>
                <a:schemeClr val="accent2"/>
              </a:buClr>
              <a:buSzPct val="80000"/>
              <a:buFont typeface="Wingdings" pitchFamily="2" charset="2"/>
              <a:buNone/>
            </a:pPr>
            <a:r>
              <a:rPr kumimoji="1" lang="en-US" altLang="zh-CN" sz="2400" b="1">
                <a:solidFill>
                  <a:srgbClr val="000000"/>
                </a:solidFill>
                <a:ea typeface="宋体" pitchFamily="2" charset="-122"/>
              </a:rPr>
              <a:t>  </a:t>
            </a:r>
            <a:r>
              <a:rPr kumimoji="1" lang="en-US" altLang="zh-CN" sz="2400" b="1">
                <a:solidFill>
                  <a:srgbClr val="6600FF"/>
                </a:solidFill>
                <a:ea typeface="宋体" pitchFamily="2" charset="-122"/>
              </a:rPr>
              <a:t>ElemType elem[M];</a:t>
            </a:r>
          </a:p>
          <a:p>
            <a:pPr>
              <a:lnSpc>
                <a:spcPct val="90000"/>
              </a:lnSpc>
              <a:spcBef>
                <a:spcPct val="50000"/>
              </a:spcBef>
              <a:buClr>
                <a:schemeClr val="accent2"/>
              </a:buClr>
              <a:buSzPct val="80000"/>
              <a:buFont typeface="Wingdings" pitchFamily="2" charset="2"/>
              <a:buNone/>
            </a:pPr>
            <a:r>
              <a:rPr kumimoji="1" lang="en-US" altLang="zh-CN" sz="2400" b="1">
                <a:solidFill>
                  <a:srgbClr val="000000"/>
                </a:solidFill>
                <a:ea typeface="宋体" pitchFamily="2" charset="-122"/>
              </a:rPr>
              <a:t>  int   length;</a:t>
            </a:r>
          </a:p>
          <a:p>
            <a:pPr>
              <a:lnSpc>
                <a:spcPct val="90000"/>
              </a:lnSpc>
              <a:spcBef>
                <a:spcPct val="50000"/>
              </a:spcBef>
              <a:buClr>
                <a:schemeClr val="accent2"/>
              </a:buClr>
              <a:buSzPct val="80000"/>
              <a:buFont typeface="Wingdings" pitchFamily="2" charset="2"/>
              <a:buNone/>
            </a:pPr>
            <a:r>
              <a:rPr kumimoji="1" lang="en-US" altLang="zh-CN" sz="2400" b="1">
                <a:solidFill>
                  <a:srgbClr val="000000"/>
                </a:solidFill>
                <a:ea typeface="宋体" pitchFamily="2" charset="-122"/>
              </a:rPr>
              <a:t>} SqList;</a:t>
            </a:r>
          </a:p>
        </p:txBody>
      </p:sp>
      <p:grpSp>
        <p:nvGrpSpPr>
          <p:cNvPr id="73731" name="Group 3"/>
          <p:cNvGrpSpPr>
            <a:grpSpLocks/>
          </p:cNvGrpSpPr>
          <p:nvPr/>
        </p:nvGrpSpPr>
        <p:grpSpPr bwMode="auto">
          <a:xfrm>
            <a:off x="101600" y="139700"/>
            <a:ext cx="5311308" cy="5111750"/>
            <a:chOff x="1212" y="313"/>
            <a:chExt cx="3286" cy="3220"/>
          </a:xfrm>
        </p:grpSpPr>
        <p:sp>
          <p:nvSpPr>
            <p:cNvPr id="73732" name="Rectangle 4"/>
            <p:cNvSpPr>
              <a:spLocks noChangeArrowheads="1"/>
            </p:cNvSpPr>
            <p:nvPr/>
          </p:nvSpPr>
          <p:spPr bwMode="auto">
            <a:xfrm>
              <a:off x="2122" y="677"/>
              <a:ext cx="1267" cy="28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3" name="Line 5"/>
            <p:cNvSpPr>
              <a:spLocks noChangeShapeType="1"/>
            </p:cNvSpPr>
            <p:nvPr/>
          </p:nvSpPr>
          <p:spPr bwMode="auto">
            <a:xfrm>
              <a:off x="2122" y="1022"/>
              <a:ext cx="12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4" name="Text Box 6"/>
            <p:cNvSpPr txBox="1">
              <a:spLocks noChangeArrowheads="1"/>
            </p:cNvSpPr>
            <p:nvPr/>
          </p:nvSpPr>
          <p:spPr bwMode="auto">
            <a:xfrm>
              <a:off x="2653" y="750"/>
              <a:ext cx="2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00"/>
                  </a:solidFill>
                  <a:latin typeface="Times New Roman" pitchFamily="18" charset="0"/>
                  <a:ea typeface="宋体" pitchFamily="2" charset="-122"/>
                </a:rPr>
                <a:t>a1</a:t>
              </a:r>
            </a:p>
          </p:txBody>
        </p:sp>
        <p:sp>
          <p:nvSpPr>
            <p:cNvPr id="73735" name="Line 7"/>
            <p:cNvSpPr>
              <a:spLocks noChangeShapeType="1"/>
            </p:cNvSpPr>
            <p:nvPr/>
          </p:nvSpPr>
          <p:spPr bwMode="auto">
            <a:xfrm>
              <a:off x="2129" y="1351"/>
              <a:ext cx="12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6" name="Text Box 8"/>
            <p:cNvSpPr txBox="1">
              <a:spLocks noChangeArrowheads="1"/>
            </p:cNvSpPr>
            <p:nvPr/>
          </p:nvSpPr>
          <p:spPr bwMode="auto">
            <a:xfrm>
              <a:off x="2649" y="1046"/>
              <a:ext cx="2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00"/>
                  </a:solidFill>
                  <a:latin typeface="Times New Roman" pitchFamily="18" charset="0"/>
                  <a:ea typeface="宋体" pitchFamily="2" charset="-122"/>
                </a:rPr>
                <a:t>a2</a:t>
              </a:r>
            </a:p>
          </p:txBody>
        </p:sp>
        <p:sp>
          <p:nvSpPr>
            <p:cNvPr id="73737" name="Line 9"/>
            <p:cNvSpPr>
              <a:spLocks noChangeShapeType="1"/>
            </p:cNvSpPr>
            <p:nvPr/>
          </p:nvSpPr>
          <p:spPr bwMode="auto">
            <a:xfrm>
              <a:off x="2734" y="1422"/>
              <a:ext cx="0" cy="467"/>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8" name="Line 10"/>
            <p:cNvSpPr>
              <a:spLocks noChangeShapeType="1"/>
            </p:cNvSpPr>
            <p:nvPr/>
          </p:nvSpPr>
          <p:spPr bwMode="auto">
            <a:xfrm>
              <a:off x="2122" y="1977"/>
              <a:ext cx="12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9" name="Line 11"/>
            <p:cNvSpPr>
              <a:spLocks noChangeShapeType="1"/>
            </p:cNvSpPr>
            <p:nvPr/>
          </p:nvSpPr>
          <p:spPr bwMode="auto">
            <a:xfrm>
              <a:off x="2118" y="2306"/>
              <a:ext cx="12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0" name="Text Box 12"/>
            <p:cNvSpPr txBox="1">
              <a:spLocks noChangeArrowheads="1"/>
            </p:cNvSpPr>
            <p:nvPr/>
          </p:nvSpPr>
          <p:spPr bwMode="auto">
            <a:xfrm>
              <a:off x="2623" y="2030"/>
              <a:ext cx="2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00"/>
                  </a:solidFill>
                  <a:latin typeface="Times New Roman" pitchFamily="18" charset="0"/>
                  <a:ea typeface="宋体" pitchFamily="2" charset="-122"/>
                </a:rPr>
                <a:t>an</a:t>
              </a:r>
            </a:p>
          </p:txBody>
        </p:sp>
        <p:sp>
          <p:nvSpPr>
            <p:cNvPr id="73741" name="Text Box 13"/>
            <p:cNvSpPr txBox="1">
              <a:spLocks noChangeArrowheads="1"/>
            </p:cNvSpPr>
            <p:nvPr/>
          </p:nvSpPr>
          <p:spPr bwMode="auto">
            <a:xfrm>
              <a:off x="1660" y="746"/>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00"/>
                  </a:solidFill>
                  <a:latin typeface="Times New Roman" pitchFamily="18" charset="0"/>
                  <a:ea typeface="宋体" pitchFamily="2" charset="-122"/>
                </a:rPr>
                <a:t>0</a:t>
              </a:r>
            </a:p>
          </p:txBody>
        </p:sp>
        <p:sp>
          <p:nvSpPr>
            <p:cNvPr id="73742" name="Text Box 14"/>
            <p:cNvSpPr txBox="1">
              <a:spLocks noChangeArrowheads="1"/>
            </p:cNvSpPr>
            <p:nvPr/>
          </p:nvSpPr>
          <p:spPr bwMode="auto">
            <a:xfrm>
              <a:off x="1656" y="942"/>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00"/>
                  </a:solidFill>
                  <a:latin typeface="Times New Roman" pitchFamily="18" charset="0"/>
                  <a:ea typeface="宋体" pitchFamily="2" charset="-122"/>
                </a:rPr>
                <a:t>1</a:t>
              </a:r>
            </a:p>
          </p:txBody>
        </p:sp>
        <p:sp>
          <p:nvSpPr>
            <p:cNvPr id="73743" name="Line 15"/>
            <p:cNvSpPr>
              <a:spLocks noChangeShapeType="1"/>
            </p:cNvSpPr>
            <p:nvPr/>
          </p:nvSpPr>
          <p:spPr bwMode="auto">
            <a:xfrm>
              <a:off x="1741" y="1418"/>
              <a:ext cx="0" cy="467"/>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4" name="Text Box 16"/>
            <p:cNvSpPr txBox="1">
              <a:spLocks noChangeArrowheads="1"/>
            </p:cNvSpPr>
            <p:nvPr/>
          </p:nvSpPr>
          <p:spPr bwMode="auto">
            <a:xfrm>
              <a:off x="1630" y="2026"/>
              <a:ext cx="3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00"/>
                  </a:solidFill>
                  <a:latin typeface="Times New Roman" pitchFamily="18" charset="0"/>
                  <a:ea typeface="宋体" pitchFamily="2" charset="-122"/>
                </a:rPr>
                <a:t>n-1</a:t>
              </a:r>
            </a:p>
          </p:txBody>
        </p:sp>
        <p:sp>
          <p:nvSpPr>
            <p:cNvPr id="73745" name="Text Box 17"/>
            <p:cNvSpPr txBox="1">
              <a:spLocks noChangeArrowheads="1"/>
            </p:cNvSpPr>
            <p:nvPr/>
          </p:nvSpPr>
          <p:spPr bwMode="auto">
            <a:xfrm>
              <a:off x="3645" y="753"/>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00"/>
                  </a:solidFill>
                  <a:latin typeface="Times New Roman" pitchFamily="18" charset="0"/>
                  <a:ea typeface="宋体" pitchFamily="2" charset="-122"/>
                </a:rPr>
                <a:t>1</a:t>
              </a:r>
            </a:p>
          </p:txBody>
        </p:sp>
        <p:sp>
          <p:nvSpPr>
            <p:cNvPr id="73746" name="Text Box 18"/>
            <p:cNvSpPr txBox="1">
              <a:spLocks noChangeArrowheads="1"/>
            </p:cNvSpPr>
            <p:nvPr/>
          </p:nvSpPr>
          <p:spPr bwMode="auto">
            <a:xfrm>
              <a:off x="3641" y="1039"/>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00"/>
                  </a:solidFill>
                  <a:latin typeface="Times New Roman" pitchFamily="18" charset="0"/>
                  <a:ea typeface="宋体" pitchFamily="2" charset="-122"/>
                </a:rPr>
                <a:t>2</a:t>
              </a:r>
            </a:p>
          </p:txBody>
        </p:sp>
        <p:sp>
          <p:nvSpPr>
            <p:cNvPr id="73747" name="Line 19"/>
            <p:cNvSpPr>
              <a:spLocks noChangeShapeType="1"/>
            </p:cNvSpPr>
            <p:nvPr/>
          </p:nvSpPr>
          <p:spPr bwMode="auto">
            <a:xfrm>
              <a:off x="3726" y="1425"/>
              <a:ext cx="0" cy="467"/>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8" name="Text Box 20"/>
            <p:cNvSpPr txBox="1">
              <a:spLocks noChangeArrowheads="1"/>
            </p:cNvSpPr>
            <p:nvPr/>
          </p:nvSpPr>
          <p:spPr bwMode="auto">
            <a:xfrm>
              <a:off x="3615" y="2033"/>
              <a:ext cx="88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smtClean="0">
                  <a:solidFill>
                    <a:srgbClr val="000000"/>
                  </a:solidFill>
                  <a:latin typeface="Times New Roman" pitchFamily="18" charset="0"/>
                  <a:ea typeface="宋体" pitchFamily="2" charset="-122"/>
                </a:rPr>
                <a:t>n(</a:t>
              </a:r>
              <a:r>
                <a:rPr kumimoji="1" lang="zh-CN" altLang="en-US" b="1" dirty="0" smtClean="0">
                  <a:solidFill>
                    <a:srgbClr val="000000"/>
                  </a:solidFill>
                  <a:latin typeface="Times New Roman" pitchFamily="18" charset="0"/>
                  <a:ea typeface="宋体" pitchFamily="2" charset="-122"/>
                </a:rPr>
                <a:t>当前长度</a:t>
              </a:r>
              <a:r>
                <a:rPr kumimoji="1" lang="en-US" altLang="zh-CN" sz="2000" b="1" dirty="0" smtClean="0">
                  <a:solidFill>
                    <a:srgbClr val="000000"/>
                  </a:solidFill>
                  <a:latin typeface="Times New Roman" pitchFamily="18" charset="0"/>
                  <a:ea typeface="宋体" pitchFamily="2" charset="-122"/>
                </a:rPr>
                <a:t>)</a:t>
              </a:r>
              <a:endParaRPr kumimoji="1" lang="en-US" altLang="zh-CN" sz="2000" b="1" dirty="0">
                <a:solidFill>
                  <a:srgbClr val="000000"/>
                </a:solidFill>
                <a:latin typeface="Times New Roman" pitchFamily="18" charset="0"/>
                <a:ea typeface="宋体" pitchFamily="2" charset="-122"/>
              </a:endParaRPr>
            </a:p>
          </p:txBody>
        </p:sp>
        <p:sp>
          <p:nvSpPr>
            <p:cNvPr id="73749" name="Text Box 21"/>
            <p:cNvSpPr txBox="1">
              <a:spLocks noChangeArrowheads="1"/>
            </p:cNvSpPr>
            <p:nvPr/>
          </p:nvSpPr>
          <p:spPr bwMode="auto">
            <a:xfrm>
              <a:off x="2505" y="324"/>
              <a:ext cx="4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00"/>
                  </a:solidFill>
                  <a:latin typeface="Times New Roman" pitchFamily="18" charset="0"/>
                  <a:ea typeface="宋体" pitchFamily="2" charset="-122"/>
                </a:rPr>
                <a:t>内存</a:t>
              </a:r>
            </a:p>
          </p:txBody>
        </p:sp>
        <p:sp>
          <p:nvSpPr>
            <p:cNvPr id="73750" name="Text Box 22"/>
            <p:cNvSpPr txBox="1">
              <a:spLocks noChangeArrowheads="1"/>
            </p:cNvSpPr>
            <p:nvPr/>
          </p:nvSpPr>
          <p:spPr bwMode="auto">
            <a:xfrm>
              <a:off x="1212" y="313"/>
              <a:ext cx="7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000" b="1">
                  <a:solidFill>
                    <a:srgbClr val="000000"/>
                  </a:solidFill>
                  <a:latin typeface="Times New Roman" pitchFamily="18" charset="0"/>
                  <a:ea typeface="宋体" pitchFamily="2" charset="-122"/>
                </a:rPr>
                <a:t>数组下标</a:t>
              </a:r>
              <a:endParaRPr kumimoji="1" lang="zh-CN" altLang="en-US" sz="2000" b="1">
                <a:solidFill>
                  <a:srgbClr val="000000"/>
                </a:solidFill>
                <a:latin typeface="Times New Roman" pitchFamily="18" charset="0"/>
                <a:ea typeface="宋体" pitchFamily="2" charset="-122"/>
              </a:endParaRPr>
            </a:p>
          </p:txBody>
        </p:sp>
        <p:sp>
          <p:nvSpPr>
            <p:cNvPr id="73751" name="Text Box 23"/>
            <p:cNvSpPr txBox="1">
              <a:spLocks noChangeArrowheads="1"/>
            </p:cNvSpPr>
            <p:nvPr/>
          </p:nvSpPr>
          <p:spPr bwMode="auto">
            <a:xfrm>
              <a:off x="3485" y="324"/>
              <a:ext cx="7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00"/>
                  </a:solidFill>
                  <a:latin typeface="Times New Roman" pitchFamily="18" charset="0"/>
                  <a:ea typeface="宋体" pitchFamily="2" charset="-122"/>
                </a:rPr>
                <a:t>元素序号</a:t>
              </a:r>
            </a:p>
          </p:txBody>
        </p:sp>
        <p:sp>
          <p:nvSpPr>
            <p:cNvPr id="73752" name="Text Box 24"/>
            <p:cNvSpPr txBox="1">
              <a:spLocks noChangeArrowheads="1"/>
            </p:cNvSpPr>
            <p:nvPr/>
          </p:nvSpPr>
          <p:spPr bwMode="auto">
            <a:xfrm>
              <a:off x="1559" y="3192"/>
              <a:ext cx="2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00"/>
                  </a:solidFill>
                  <a:ea typeface="宋体" pitchFamily="2" charset="-122"/>
                </a:rPr>
                <a:t>M</a:t>
              </a:r>
            </a:p>
          </p:txBody>
        </p:sp>
        <p:sp>
          <p:nvSpPr>
            <p:cNvPr id="73753" name="Line 25"/>
            <p:cNvSpPr>
              <a:spLocks noChangeShapeType="1"/>
            </p:cNvSpPr>
            <p:nvPr/>
          </p:nvSpPr>
          <p:spPr bwMode="auto">
            <a:xfrm>
              <a:off x="2114" y="3213"/>
              <a:ext cx="12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3756" name="Group 28"/>
          <p:cNvGrpSpPr>
            <a:grpSpLocks/>
          </p:cNvGrpSpPr>
          <p:nvPr/>
        </p:nvGrpSpPr>
        <p:grpSpPr bwMode="auto">
          <a:xfrm>
            <a:off x="3611563" y="3328988"/>
            <a:ext cx="854075" cy="1905000"/>
            <a:chOff x="2640" y="2256"/>
            <a:chExt cx="538" cy="1200"/>
          </a:xfrm>
        </p:grpSpPr>
        <p:sp>
          <p:nvSpPr>
            <p:cNvPr id="73757" name="AutoShape 29"/>
            <p:cNvSpPr>
              <a:spLocks/>
            </p:cNvSpPr>
            <p:nvPr/>
          </p:nvSpPr>
          <p:spPr bwMode="auto">
            <a:xfrm>
              <a:off x="2640" y="2256"/>
              <a:ext cx="192" cy="1200"/>
            </a:xfrm>
            <a:prstGeom prst="rightBrace">
              <a:avLst>
                <a:gd name="adj1" fmla="val 52083"/>
                <a:gd name="adj2" fmla="val 50000"/>
              </a:avLst>
            </a:pr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8" name="Text Box 30"/>
            <p:cNvSpPr txBox="1">
              <a:spLocks noChangeArrowheads="1"/>
            </p:cNvSpPr>
            <p:nvPr/>
          </p:nvSpPr>
          <p:spPr bwMode="auto">
            <a:xfrm>
              <a:off x="2832" y="2496"/>
              <a:ext cx="346" cy="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kumimoji="1" lang="zh-CN" altLang="en-US" sz="2400" b="1">
                  <a:solidFill>
                    <a:srgbClr val="FF9900"/>
                  </a:solidFill>
                  <a:latin typeface="Times New Roman" pitchFamily="18" charset="0"/>
                  <a:ea typeface="隶书" pitchFamily="49" charset="-122"/>
                </a:rPr>
                <a:t>备用空间</a:t>
              </a:r>
            </a:p>
          </p:txBody>
        </p:sp>
      </p:grpSp>
      <p:sp>
        <p:nvSpPr>
          <p:cNvPr id="73759" name="AutoShape 31"/>
          <p:cNvSpPr>
            <a:spLocks noChangeArrowheads="1"/>
          </p:cNvSpPr>
          <p:nvPr/>
        </p:nvSpPr>
        <p:spPr bwMode="auto">
          <a:xfrm>
            <a:off x="130175" y="6176963"/>
            <a:ext cx="5191125" cy="422275"/>
          </a:xfrm>
          <a:prstGeom prst="wedgeRectCallout">
            <a:avLst>
              <a:gd name="adj1" fmla="val 51532"/>
              <a:gd name="adj2" fmla="val -493431"/>
            </a:avLst>
          </a:prstGeom>
          <a:solidFill>
            <a:srgbClr val="CCFFFF"/>
          </a:solidFill>
          <a:ln w="2222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a:r>
              <a:rPr kumimoji="1" lang="zh-CN" altLang="en-US" sz="2000" b="1">
                <a:solidFill>
                  <a:srgbClr val="000000"/>
                </a:solidFill>
                <a:latin typeface="宋体" pitchFamily="2" charset="-122"/>
                <a:ea typeface="宋体" pitchFamily="2" charset="-122"/>
              </a:rPr>
              <a:t>数据元素不是简单类型时</a:t>
            </a:r>
            <a:r>
              <a:rPr kumimoji="1" lang="en-US" altLang="zh-CN" sz="2000" b="1">
                <a:solidFill>
                  <a:srgbClr val="000000"/>
                </a:solidFill>
                <a:latin typeface="宋体" pitchFamily="2" charset="-122"/>
                <a:ea typeface="宋体" pitchFamily="2" charset="-122"/>
              </a:rPr>
              <a:t>,</a:t>
            </a:r>
            <a:r>
              <a:rPr kumimoji="1" lang="zh-CN" altLang="en-US" sz="2000" b="1">
                <a:solidFill>
                  <a:srgbClr val="000000"/>
                </a:solidFill>
                <a:latin typeface="宋体" pitchFamily="2" charset="-122"/>
                <a:ea typeface="宋体" pitchFamily="2" charset="-122"/>
              </a:rPr>
              <a:t>可定义</a:t>
            </a:r>
            <a:r>
              <a:rPr kumimoji="1" lang="zh-CN" altLang="en-US" sz="2000" b="1">
                <a:solidFill>
                  <a:srgbClr val="6600FF"/>
                </a:solidFill>
                <a:latin typeface="宋体" pitchFamily="2" charset="-122"/>
                <a:ea typeface="宋体" pitchFamily="2" charset="-122"/>
              </a:rPr>
              <a:t>结构体数组</a:t>
            </a:r>
          </a:p>
        </p:txBody>
      </p:sp>
      <p:sp>
        <p:nvSpPr>
          <p:cNvPr id="73761" name="Text Box 33"/>
          <p:cNvSpPr txBox="1">
            <a:spLocks noChangeArrowheads="1"/>
          </p:cNvSpPr>
          <p:nvPr/>
        </p:nvSpPr>
        <p:spPr bwMode="auto">
          <a:xfrm>
            <a:off x="5441950" y="3060700"/>
            <a:ext cx="3536950" cy="30130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r>
              <a:rPr kumimoji="1" lang="zh-CN" altLang="en-US" sz="2400" b="1">
                <a:solidFill>
                  <a:srgbClr val="000000"/>
                </a:solidFill>
                <a:ea typeface="宋体" pitchFamily="2" charset="-122"/>
              </a:rPr>
              <a:t>例： </a:t>
            </a:r>
          </a:p>
          <a:p>
            <a:r>
              <a:rPr kumimoji="1" lang="en-US" altLang="zh-CN" sz="2400" b="1">
                <a:solidFill>
                  <a:srgbClr val="000000"/>
                </a:solidFill>
                <a:ea typeface="宋体" pitchFamily="2" charset="-122"/>
              </a:rPr>
              <a:t>typedef  struct  card</a:t>
            </a:r>
          </a:p>
          <a:p>
            <a:r>
              <a:rPr kumimoji="1" lang="en-US" altLang="zh-CN" sz="2400" b="1">
                <a:solidFill>
                  <a:srgbClr val="000000"/>
                </a:solidFill>
                <a:ea typeface="宋体" pitchFamily="2" charset="-122"/>
              </a:rPr>
              <a:t>{   int num;</a:t>
            </a:r>
          </a:p>
          <a:p>
            <a:r>
              <a:rPr kumimoji="1" lang="en-US" altLang="zh-CN" sz="2400" b="1">
                <a:solidFill>
                  <a:srgbClr val="000000"/>
                </a:solidFill>
                <a:ea typeface="宋体" pitchFamily="2" charset="-122"/>
              </a:rPr>
              <a:t>     char name[20];</a:t>
            </a:r>
          </a:p>
          <a:p>
            <a:r>
              <a:rPr kumimoji="1" lang="en-US" altLang="zh-CN" sz="2400" b="1">
                <a:solidFill>
                  <a:srgbClr val="000000"/>
                </a:solidFill>
                <a:ea typeface="宋体" pitchFamily="2" charset="-122"/>
              </a:rPr>
              <a:t>     char author[10];</a:t>
            </a:r>
          </a:p>
          <a:p>
            <a:r>
              <a:rPr kumimoji="1" lang="en-US" altLang="zh-CN" sz="2400" b="1">
                <a:solidFill>
                  <a:srgbClr val="000000"/>
                </a:solidFill>
                <a:ea typeface="宋体" pitchFamily="2" charset="-122"/>
              </a:rPr>
              <a:t>     char  publisher[30];</a:t>
            </a:r>
          </a:p>
          <a:p>
            <a:r>
              <a:rPr kumimoji="1" lang="en-US" altLang="zh-CN" sz="2400" b="1">
                <a:solidFill>
                  <a:srgbClr val="000000"/>
                </a:solidFill>
                <a:ea typeface="宋体" pitchFamily="2" charset="-122"/>
              </a:rPr>
              <a:t>     float  price;</a:t>
            </a:r>
          </a:p>
          <a:p>
            <a:r>
              <a:rPr kumimoji="1" lang="en-US" altLang="zh-CN" sz="2400" b="1">
                <a:solidFill>
                  <a:srgbClr val="000000"/>
                </a:solidFill>
                <a:ea typeface="宋体" pitchFamily="2" charset="-122"/>
              </a:rPr>
              <a:t>} </a:t>
            </a:r>
            <a:r>
              <a:rPr kumimoji="1" lang="en-US" altLang="zh-CN" sz="2400" b="1">
                <a:solidFill>
                  <a:srgbClr val="6600FF"/>
                </a:solidFill>
                <a:ea typeface="宋体" pitchFamily="2" charset="-122"/>
              </a:rPr>
              <a:t>library[M];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additive="base">
                                        <p:cTn id="7" dur="500" fill="hold"/>
                                        <p:tgtEl>
                                          <p:spTgt spid="73730"/>
                                        </p:tgtEl>
                                        <p:attrNameLst>
                                          <p:attrName>ppt_x</p:attrName>
                                        </p:attrNameLst>
                                      </p:cBhvr>
                                      <p:tavLst>
                                        <p:tav tm="0">
                                          <p:val>
                                            <p:strVal val="0-#ppt_w/2"/>
                                          </p:val>
                                        </p:tav>
                                        <p:tav tm="100000">
                                          <p:val>
                                            <p:strVal val="#ppt_x"/>
                                          </p:val>
                                        </p:tav>
                                      </p:tavLst>
                                    </p:anim>
                                    <p:anim calcmode="lin" valueType="num">
                                      <p:cBhvr additive="base">
                                        <p:cTn id="8" dur="500" fill="hold"/>
                                        <p:tgtEl>
                                          <p:spTgt spid="7373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 presetClass="entr" presetSubtype="32" fill="hold" nodeType="afterEffect">
                                  <p:stCondLst>
                                    <p:cond delay="0"/>
                                  </p:stCondLst>
                                  <p:childTnLst>
                                    <p:set>
                                      <p:cBhvr>
                                        <p:cTn id="11" dur="1" fill="hold">
                                          <p:stCondLst>
                                            <p:cond delay="0"/>
                                          </p:stCondLst>
                                        </p:cTn>
                                        <p:tgtEl>
                                          <p:spTgt spid="73731"/>
                                        </p:tgtEl>
                                        <p:attrNameLst>
                                          <p:attrName>style.visibility</p:attrName>
                                        </p:attrNameLst>
                                      </p:cBhvr>
                                      <p:to>
                                        <p:strVal val="visible"/>
                                      </p:to>
                                    </p:set>
                                    <p:animEffect transition="in" filter="box(out)">
                                      <p:cBhvr>
                                        <p:cTn id="12" dur="500"/>
                                        <p:tgtEl>
                                          <p:spTgt spid="73731"/>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par>
                          <p:cTn id="13" fill="hold" nodeType="afterGroup">
                            <p:stCondLst>
                              <p:cond delay="1000"/>
                            </p:stCondLst>
                            <p:childTnLst>
                              <p:par>
                                <p:cTn id="14" presetID="4" presetClass="entr" presetSubtype="32" fill="hold" nodeType="afterEffect">
                                  <p:stCondLst>
                                    <p:cond delay="0"/>
                                  </p:stCondLst>
                                  <p:childTnLst>
                                    <p:set>
                                      <p:cBhvr>
                                        <p:cTn id="15" dur="1" fill="hold">
                                          <p:stCondLst>
                                            <p:cond delay="0"/>
                                          </p:stCondLst>
                                        </p:cTn>
                                        <p:tgtEl>
                                          <p:spTgt spid="73756"/>
                                        </p:tgtEl>
                                        <p:attrNameLst>
                                          <p:attrName>style.visibility</p:attrName>
                                        </p:attrNameLst>
                                      </p:cBhvr>
                                      <p:to>
                                        <p:strVal val="visible"/>
                                      </p:to>
                                    </p:set>
                                    <p:animEffect transition="in" filter="box(out)">
                                      <p:cBhvr>
                                        <p:cTn id="16" dur="500"/>
                                        <p:tgtEl>
                                          <p:spTgt spid="73756"/>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73759"/>
                                        </p:tgtEl>
                                        <p:attrNameLst>
                                          <p:attrName>style.visibility</p:attrName>
                                        </p:attrNameLst>
                                      </p:cBhvr>
                                      <p:to>
                                        <p:strVal val="visible"/>
                                      </p:to>
                                    </p:set>
                                    <p:animEffect transition="in" filter="box(out)">
                                      <p:cBhvr>
                                        <p:cTn id="21" dur="500"/>
                                        <p:tgtEl>
                                          <p:spTgt spid="73759"/>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73761"/>
                                        </p:tgtEl>
                                        <p:attrNameLst>
                                          <p:attrName>style.visibility</p:attrName>
                                        </p:attrNameLst>
                                      </p:cBhvr>
                                      <p:to>
                                        <p:strVal val="visible"/>
                                      </p:to>
                                    </p:set>
                                    <p:animEffect transition="in" filter="box(out)">
                                      <p:cBhvr>
                                        <p:cTn id="26" dur="500"/>
                                        <p:tgtEl>
                                          <p:spTgt spid="73761"/>
                                        </p:tgtEl>
                                      </p:cBhvr>
                                    </p:animEffect>
                                  </p:childTnLst>
                                  <p:subTnLst>
                                    <p:set>
                                      <p:cBhvr override="childStyle">
                                        <p:cTn dur="1" fill="hold" display="0" masterRel="nextClick" afterEffect="1"/>
                                        <p:tgtEl>
                                          <p:spTgt spid="73761"/>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59" grpId="0" animBg="1" autoUpdateAnimBg="0"/>
      <p:bldP spid="7376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Text Box 4"/>
          <p:cNvSpPr txBox="1">
            <a:spLocks noChangeArrowheads="1"/>
          </p:cNvSpPr>
          <p:nvPr/>
        </p:nvSpPr>
        <p:spPr bwMode="auto">
          <a:xfrm>
            <a:off x="0" y="234950"/>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solidFill>
                  <a:schemeClr val="bg1"/>
                </a:solidFill>
                <a:latin typeface="Times New Roman" pitchFamily="18" charset="0"/>
                <a:ea typeface="黑体" pitchFamily="2" charset="-122"/>
              </a:rPr>
              <a:t>线性表的基本操作在顺序表中的实现</a:t>
            </a:r>
          </a:p>
        </p:txBody>
      </p:sp>
      <p:sp>
        <p:nvSpPr>
          <p:cNvPr id="136197" name="Text Box 5">
            <a:hlinkClick r:id="" action="ppaction://hlinkshowjump?jump=nextslide"/>
          </p:cNvPr>
          <p:cNvSpPr txBox="1">
            <a:spLocks noChangeArrowheads="1"/>
          </p:cNvSpPr>
          <p:nvPr/>
        </p:nvSpPr>
        <p:spPr bwMode="auto">
          <a:xfrm>
            <a:off x="927100" y="1593850"/>
            <a:ext cx="4440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itchFamily="18" charset="0"/>
                <a:ea typeface="宋体" pitchFamily="2" charset="-122"/>
              </a:rPr>
              <a:t>InitList(&amp;L)   // </a:t>
            </a:r>
            <a:r>
              <a:rPr kumimoji="1" lang="zh-CN" altLang="en-US" sz="2800" b="1">
                <a:solidFill>
                  <a:schemeClr val="hlink"/>
                </a:solidFill>
                <a:latin typeface="Times New Roman" pitchFamily="18" charset="0"/>
                <a:ea typeface="宋体" pitchFamily="2" charset="-122"/>
              </a:rPr>
              <a:t>结构初始化</a:t>
            </a:r>
          </a:p>
        </p:txBody>
      </p:sp>
      <p:sp>
        <p:nvSpPr>
          <p:cNvPr id="136198" name="Text Box 6">
            <a:hlinkClick r:id="rId2" action="ppaction://hlinksldjump"/>
          </p:cNvPr>
          <p:cNvSpPr txBox="1">
            <a:spLocks noChangeArrowheads="1"/>
          </p:cNvSpPr>
          <p:nvPr/>
        </p:nvSpPr>
        <p:spPr bwMode="auto">
          <a:xfrm>
            <a:off x="882650" y="2536825"/>
            <a:ext cx="5813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itchFamily="18" charset="0"/>
                <a:ea typeface="宋体" pitchFamily="2" charset="-122"/>
              </a:rPr>
              <a:t>LocateElem(L, e, compare())   // </a:t>
            </a:r>
            <a:r>
              <a:rPr kumimoji="1" lang="zh-CN" altLang="en-US" sz="2800" b="1">
                <a:solidFill>
                  <a:schemeClr val="hlink"/>
                </a:solidFill>
                <a:latin typeface="Times New Roman" pitchFamily="18" charset="0"/>
                <a:ea typeface="宋体" pitchFamily="2" charset="-122"/>
              </a:rPr>
              <a:t>查找</a:t>
            </a:r>
          </a:p>
        </p:txBody>
      </p:sp>
      <p:sp>
        <p:nvSpPr>
          <p:cNvPr id="136199" name="Text Box 7">
            <a:hlinkClick r:id="rId3" action="ppaction://hlinksldjump"/>
          </p:cNvPr>
          <p:cNvSpPr txBox="1">
            <a:spLocks noChangeArrowheads="1"/>
          </p:cNvSpPr>
          <p:nvPr/>
        </p:nvSpPr>
        <p:spPr bwMode="auto">
          <a:xfrm>
            <a:off x="882650" y="3679825"/>
            <a:ext cx="5048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itchFamily="18" charset="0"/>
                <a:ea typeface="宋体" pitchFamily="2" charset="-122"/>
              </a:rPr>
              <a:t>ListInsert(&amp;L, i, e)   // </a:t>
            </a:r>
            <a:r>
              <a:rPr kumimoji="1" lang="zh-CN" altLang="en-US" sz="2800" b="1">
                <a:solidFill>
                  <a:schemeClr val="hlink"/>
                </a:solidFill>
                <a:latin typeface="Times New Roman" pitchFamily="18" charset="0"/>
                <a:ea typeface="宋体" pitchFamily="2" charset="-122"/>
              </a:rPr>
              <a:t>插入元素</a:t>
            </a:r>
          </a:p>
        </p:txBody>
      </p:sp>
      <p:sp>
        <p:nvSpPr>
          <p:cNvPr id="136200" name="Text Box 8">
            <a:hlinkClick r:id="rId2" action="ppaction://hlinksldjump"/>
          </p:cNvPr>
          <p:cNvSpPr txBox="1">
            <a:spLocks noChangeArrowheads="1"/>
          </p:cNvSpPr>
          <p:nvPr/>
        </p:nvSpPr>
        <p:spPr bwMode="auto">
          <a:xfrm>
            <a:off x="882650" y="4822825"/>
            <a:ext cx="4751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itchFamily="18" charset="0"/>
                <a:ea typeface="宋体" pitchFamily="2" charset="-122"/>
              </a:rPr>
              <a:t>ListDelete(&amp;L, i)   // </a:t>
            </a:r>
            <a:r>
              <a:rPr kumimoji="1" lang="zh-CN" altLang="en-US" sz="2800" b="1">
                <a:solidFill>
                  <a:schemeClr val="hlink"/>
                </a:solidFill>
                <a:latin typeface="Times New Roman" pitchFamily="18" charset="0"/>
                <a:ea typeface="宋体" pitchFamily="2" charset="-122"/>
              </a:rPr>
              <a:t>删除元素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6196"/>
                                        </p:tgtEl>
                                        <p:attrNameLst>
                                          <p:attrName>style.visibility</p:attrName>
                                        </p:attrNameLst>
                                      </p:cBhvr>
                                      <p:to>
                                        <p:strVal val="visible"/>
                                      </p:to>
                                    </p:set>
                                    <p:anim calcmode="lin" valueType="num">
                                      <p:cBhvr additive="base">
                                        <p:cTn id="7" dur="500" fill="hold"/>
                                        <p:tgtEl>
                                          <p:spTgt spid="136196"/>
                                        </p:tgtEl>
                                        <p:attrNameLst>
                                          <p:attrName>ppt_x</p:attrName>
                                        </p:attrNameLst>
                                      </p:cBhvr>
                                      <p:tavLst>
                                        <p:tav tm="0">
                                          <p:val>
                                            <p:strVal val="#ppt_x"/>
                                          </p:val>
                                        </p:tav>
                                        <p:tav tm="100000">
                                          <p:val>
                                            <p:strVal val="#ppt_x"/>
                                          </p:val>
                                        </p:tav>
                                      </p:tavLst>
                                    </p:anim>
                                    <p:anim calcmode="lin" valueType="num">
                                      <p:cBhvr additive="base">
                                        <p:cTn id="8" dur="500" fill="hold"/>
                                        <p:tgtEl>
                                          <p:spTgt spid="13619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136197"/>
                                        </p:tgtEl>
                                        <p:attrNameLst>
                                          <p:attrName>style.visibility</p:attrName>
                                        </p:attrNameLst>
                                      </p:cBhvr>
                                      <p:to>
                                        <p:strVal val="visible"/>
                                      </p:to>
                                    </p:set>
                                    <p:animEffect transition="in" filter="checkerboard(down)">
                                      <p:cBhvr>
                                        <p:cTn id="13" dur="500"/>
                                        <p:tgtEl>
                                          <p:spTgt spid="136197"/>
                                        </p:tgtEl>
                                      </p:cBhvr>
                                    </p:animEffect>
                                  </p:childTnLst>
                                </p:cTn>
                              </p:par>
                            </p:childTnLst>
                          </p:cTn>
                        </p:par>
                        <p:par>
                          <p:cTn id="14" fill="hold" nodeType="afterGroup">
                            <p:stCondLst>
                              <p:cond delay="500"/>
                            </p:stCondLst>
                            <p:childTnLst>
                              <p:par>
                                <p:cTn id="15" presetID="5" presetClass="entr" presetSubtype="5" fill="hold" grpId="0" nodeType="afterEffect">
                                  <p:stCondLst>
                                    <p:cond delay="0"/>
                                  </p:stCondLst>
                                  <p:childTnLst>
                                    <p:set>
                                      <p:cBhvr>
                                        <p:cTn id="16" dur="1" fill="hold">
                                          <p:stCondLst>
                                            <p:cond delay="0"/>
                                          </p:stCondLst>
                                        </p:cTn>
                                        <p:tgtEl>
                                          <p:spTgt spid="136198"/>
                                        </p:tgtEl>
                                        <p:attrNameLst>
                                          <p:attrName>style.visibility</p:attrName>
                                        </p:attrNameLst>
                                      </p:cBhvr>
                                      <p:to>
                                        <p:strVal val="visible"/>
                                      </p:to>
                                    </p:set>
                                    <p:animEffect transition="in" filter="checkerboard(down)">
                                      <p:cBhvr>
                                        <p:cTn id="17" dur="500"/>
                                        <p:tgtEl>
                                          <p:spTgt spid="136198"/>
                                        </p:tgtEl>
                                      </p:cBhvr>
                                    </p:animEffect>
                                  </p:childTnLst>
                                </p:cTn>
                              </p:par>
                            </p:childTnLst>
                          </p:cTn>
                        </p:par>
                        <p:par>
                          <p:cTn id="18" fill="hold" nodeType="afterGroup">
                            <p:stCondLst>
                              <p:cond delay="1000"/>
                            </p:stCondLst>
                            <p:childTnLst>
                              <p:par>
                                <p:cTn id="19" presetID="5" presetClass="entr" presetSubtype="5" fill="hold" grpId="0" nodeType="afterEffect">
                                  <p:stCondLst>
                                    <p:cond delay="0"/>
                                  </p:stCondLst>
                                  <p:childTnLst>
                                    <p:set>
                                      <p:cBhvr>
                                        <p:cTn id="20" dur="1" fill="hold">
                                          <p:stCondLst>
                                            <p:cond delay="0"/>
                                          </p:stCondLst>
                                        </p:cTn>
                                        <p:tgtEl>
                                          <p:spTgt spid="136199"/>
                                        </p:tgtEl>
                                        <p:attrNameLst>
                                          <p:attrName>style.visibility</p:attrName>
                                        </p:attrNameLst>
                                      </p:cBhvr>
                                      <p:to>
                                        <p:strVal val="visible"/>
                                      </p:to>
                                    </p:set>
                                    <p:animEffect transition="in" filter="checkerboard(down)">
                                      <p:cBhvr>
                                        <p:cTn id="21" dur="500"/>
                                        <p:tgtEl>
                                          <p:spTgt spid="136199"/>
                                        </p:tgtEl>
                                      </p:cBhvr>
                                    </p:animEffect>
                                  </p:childTnLst>
                                </p:cTn>
                              </p:par>
                            </p:childTnLst>
                          </p:cTn>
                        </p:par>
                        <p:par>
                          <p:cTn id="22" fill="hold" nodeType="afterGroup">
                            <p:stCondLst>
                              <p:cond delay="1500"/>
                            </p:stCondLst>
                            <p:childTnLst>
                              <p:par>
                                <p:cTn id="23" presetID="5" presetClass="entr" presetSubtype="5" fill="hold" grpId="0" nodeType="afterEffect">
                                  <p:stCondLst>
                                    <p:cond delay="0"/>
                                  </p:stCondLst>
                                  <p:childTnLst>
                                    <p:set>
                                      <p:cBhvr>
                                        <p:cTn id="24" dur="1" fill="hold">
                                          <p:stCondLst>
                                            <p:cond delay="0"/>
                                          </p:stCondLst>
                                        </p:cTn>
                                        <p:tgtEl>
                                          <p:spTgt spid="136200"/>
                                        </p:tgtEl>
                                        <p:attrNameLst>
                                          <p:attrName>style.visibility</p:attrName>
                                        </p:attrNameLst>
                                      </p:cBhvr>
                                      <p:to>
                                        <p:strVal val="visible"/>
                                      </p:to>
                                    </p:set>
                                    <p:animEffect transition="in" filter="checkerboard(down)">
                                      <p:cBhvr>
                                        <p:cTn id="25" dur="500"/>
                                        <p:tgtEl>
                                          <p:spTgt spid="136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autoUpdateAnimBg="0"/>
      <p:bldP spid="136197" grpId="0" autoUpdateAnimBg="0"/>
      <p:bldP spid="136198" grpId="0" autoUpdateAnimBg="0"/>
      <p:bldP spid="136199" grpId="0" autoUpdateAnimBg="0"/>
      <p:bldP spid="13620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Text Box 4"/>
          <p:cNvSpPr txBox="1">
            <a:spLocks noChangeArrowheads="1"/>
          </p:cNvSpPr>
          <p:nvPr/>
        </p:nvSpPr>
        <p:spPr bwMode="auto">
          <a:xfrm>
            <a:off x="0" y="192088"/>
            <a:ext cx="5603875" cy="542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spcAft>
                <a:spcPct val="50000"/>
              </a:spcAft>
            </a:pPr>
            <a:r>
              <a:rPr kumimoji="1" lang="en-US" altLang="zh-CN" sz="3200" b="1">
                <a:solidFill>
                  <a:schemeClr val="bg1"/>
                </a:solidFill>
                <a:latin typeface="Times New Roman" pitchFamily="18" charset="0"/>
                <a:ea typeface="宋体" pitchFamily="2" charset="-122"/>
              </a:rPr>
              <a:t>Status</a:t>
            </a:r>
            <a:r>
              <a:rPr kumimoji="1" lang="en-US" altLang="zh-CN" sz="3200">
                <a:solidFill>
                  <a:schemeClr val="bg1"/>
                </a:solidFill>
                <a:latin typeface="Times New Roman" pitchFamily="18" charset="0"/>
                <a:ea typeface="宋体" pitchFamily="2" charset="-122"/>
              </a:rPr>
              <a:t> InitList_Sq( SqList</a:t>
            </a:r>
            <a:r>
              <a:rPr kumimoji="1" lang="zh-CN" altLang="en-US" sz="3200">
                <a:solidFill>
                  <a:schemeClr val="bg1"/>
                </a:solidFill>
                <a:latin typeface="Times New Roman" pitchFamily="18" charset="0"/>
                <a:ea typeface="宋体" pitchFamily="2" charset="-122"/>
              </a:rPr>
              <a:t>　</a:t>
            </a:r>
            <a:r>
              <a:rPr kumimoji="1" lang="en-US" altLang="zh-CN" sz="3200" b="1">
                <a:solidFill>
                  <a:schemeClr val="bg1"/>
                </a:solidFill>
                <a:latin typeface="Times New Roman" pitchFamily="18" charset="0"/>
                <a:ea typeface="宋体" pitchFamily="2" charset="-122"/>
              </a:rPr>
              <a:t>&amp;</a:t>
            </a:r>
            <a:r>
              <a:rPr kumimoji="1" lang="en-US" altLang="zh-CN" sz="3200">
                <a:solidFill>
                  <a:schemeClr val="bg1"/>
                </a:solidFill>
                <a:latin typeface="Times New Roman" pitchFamily="18" charset="0"/>
                <a:ea typeface="宋体" pitchFamily="2" charset="-122"/>
              </a:rPr>
              <a:t>L</a:t>
            </a:r>
            <a:r>
              <a:rPr kumimoji="1" lang="en-US" altLang="zh-CN" sz="2800">
                <a:solidFill>
                  <a:schemeClr val="bg1"/>
                </a:solidFill>
                <a:latin typeface="Times New Roman" pitchFamily="18" charset="0"/>
                <a:ea typeface="宋体" pitchFamily="2" charset="-122"/>
              </a:rPr>
              <a:t>)</a:t>
            </a:r>
          </a:p>
          <a:p>
            <a:pPr>
              <a:lnSpc>
                <a:spcPct val="125000"/>
              </a:lnSpc>
              <a:spcAft>
                <a:spcPct val="50000"/>
              </a:spcAft>
            </a:pPr>
            <a:r>
              <a:rPr kumimoji="1" lang="en-US" altLang="zh-CN" sz="2800">
                <a:solidFill>
                  <a:srgbClr val="080808"/>
                </a:solidFill>
                <a:latin typeface="Times New Roman" pitchFamily="18" charset="0"/>
                <a:ea typeface="宋体" pitchFamily="2" charset="-122"/>
              </a:rPr>
              <a:t> </a:t>
            </a:r>
            <a:r>
              <a:rPr kumimoji="1" lang="en-US" altLang="zh-CN" sz="2800" b="1">
                <a:solidFill>
                  <a:srgbClr val="080808"/>
                </a:solidFill>
                <a:latin typeface="Times New Roman" pitchFamily="18" charset="0"/>
                <a:ea typeface="宋体" pitchFamily="2" charset="-122"/>
              </a:rPr>
              <a:t>{</a:t>
            </a:r>
            <a:r>
              <a:rPr kumimoji="1" lang="en-US" altLang="zh-CN" sz="2800">
                <a:solidFill>
                  <a:srgbClr val="080808"/>
                </a:solidFill>
                <a:latin typeface="Times New Roman" pitchFamily="18" charset="0"/>
                <a:ea typeface="宋体" pitchFamily="2" charset="-122"/>
              </a:rPr>
              <a:t>  // </a:t>
            </a:r>
            <a:r>
              <a:rPr kumimoji="1" lang="zh-CN" altLang="en-US" sz="2800">
                <a:solidFill>
                  <a:srgbClr val="080808"/>
                </a:solidFill>
                <a:latin typeface="Times New Roman" pitchFamily="18" charset="0"/>
                <a:ea typeface="宋体" pitchFamily="2" charset="-122"/>
              </a:rPr>
              <a:t>构造一个空的线性表Ｌ </a:t>
            </a:r>
          </a:p>
          <a:p>
            <a:pPr>
              <a:lnSpc>
                <a:spcPct val="125000"/>
              </a:lnSpc>
            </a:pPr>
            <a:endParaRPr kumimoji="1" lang="zh-CN" altLang="en-US" sz="2800">
              <a:solidFill>
                <a:srgbClr val="080808"/>
              </a:solidFill>
              <a:latin typeface="Times New Roman" pitchFamily="18" charset="0"/>
              <a:ea typeface="宋体" pitchFamily="2" charset="-122"/>
            </a:endParaRPr>
          </a:p>
          <a:p>
            <a:pPr>
              <a:lnSpc>
                <a:spcPct val="125000"/>
              </a:lnSpc>
            </a:pPr>
            <a:endParaRPr kumimoji="1" lang="zh-CN" altLang="en-US" sz="2800">
              <a:solidFill>
                <a:srgbClr val="080808"/>
              </a:solidFill>
              <a:latin typeface="Times New Roman" pitchFamily="18" charset="0"/>
              <a:ea typeface="宋体" pitchFamily="2" charset="-122"/>
            </a:endParaRPr>
          </a:p>
          <a:p>
            <a:pPr>
              <a:lnSpc>
                <a:spcPct val="125000"/>
              </a:lnSpc>
            </a:pPr>
            <a:endParaRPr kumimoji="1" lang="zh-CN" altLang="en-US" sz="2800" b="1">
              <a:solidFill>
                <a:srgbClr val="080808"/>
              </a:solidFill>
              <a:latin typeface="Times New Roman" pitchFamily="18" charset="0"/>
              <a:ea typeface="宋体" pitchFamily="2" charset="-122"/>
            </a:endParaRPr>
          </a:p>
          <a:p>
            <a:pPr>
              <a:lnSpc>
                <a:spcPct val="125000"/>
              </a:lnSpc>
            </a:pPr>
            <a:endParaRPr kumimoji="1" lang="zh-CN" altLang="en-US" sz="2800" b="1">
              <a:solidFill>
                <a:srgbClr val="080808"/>
              </a:solidFill>
              <a:latin typeface="Times New Roman" pitchFamily="18" charset="0"/>
              <a:ea typeface="宋体" pitchFamily="2" charset="-122"/>
            </a:endParaRPr>
          </a:p>
          <a:p>
            <a:pPr>
              <a:lnSpc>
                <a:spcPct val="125000"/>
              </a:lnSpc>
            </a:pPr>
            <a:endParaRPr kumimoji="1" lang="zh-CN" altLang="en-US" sz="2800" b="1">
              <a:solidFill>
                <a:srgbClr val="080808"/>
              </a:solidFill>
              <a:latin typeface="Times New Roman" pitchFamily="18" charset="0"/>
              <a:ea typeface="宋体" pitchFamily="2" charset="-122"/>
            </a:endParaRPr>
          </a:p>
          <a:p>
            <a:pPr>
              <a:lnSpc>
                <a:spcPct val="125000"/>
              </a:lnSpc>
            </a:pPr>
            <a:endParaRPr kumimoji="1" lang="zh-CN" altLang="en-US" sz="2800" b="1">
              <a:solidFill>
                <a:srgbClr val="080808"/>
              </a:solidFill>
              <a:latin typeface="Times New Roman" pitchFamily="18" charset="0"/>
              <a:ea typeface="宋体" pitchFamily="2" charset="-122"/>
            </a:endParaRPr>
          </a:p>
          <a:p>
            <a:pPr>
              <a:lnSpc>
                <a:spcPct val="125000"/>
              </a:lnSpc>
            </a:pPr>
            <a:r>
              <a:rPr kumimoji="1" lang="en-US" altLang="zh-CN" sz="2800" b="1">
                <a:solidFill>
                  <a:srgbClr val="080808"/>
                </a:solidFill>
                <a:latin typeface="Times New Roman" pitchFamily="18" charset="0"/>
                <a:ea typeface="宋体" pitchFamily="2" charset="-122"/>
              </a:rPr>
              <a:t>}</a:t>
            </a:r>
            <a:r>
              <a:rPr kumimoji="1" lang="en-US" altLang="zh-CN" sz="2800">
                <a:solidFill>
                  <a:srgbClr val="080808"/>
                </a:solidFill>
                <a:latin typeface="Times New Roman" pitchFamily="18" charset="0"/>
                <a:ea typeface="宋体" pitchFamily="2" charset="-122"/>
              </a:rPr>
              <a:t> // InitList_Sq</a:t>
            </a:r>
          </a:p>
        </p:txBody>
      </p:sp>
      <p:sp>
        <p:nvSpPr>
          <p:cNvPr id="137221" name="Text Box 5"/>
          <p:cNvSpPr txBox="1">
            <a:spLocks noChangeArrowheads="1"/>
          </p:cNvSpPr>
          <p:nvPr/>
        </p:nvSpPr>
        <p:spPr bwMode="auto">
          <a:xfrm>
            <a:off x="2589213" y="5748338"/>
            <a:ext cx="3041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hlink"/>
                </a:solidFill>
                <a:latin typeface="Times New Roman" pitchFamily="18" charset="0"/>
                <a:ea typeface="宋体" pitchFamily="2" charset="-122"/>
              </a:rPr>
              <a:t>算法时间复杂度：</a:t>
            </a:r>
          </a:p>
        </p:txBody>
      </p:sp>
      <p:sp>
        <p:nvSpPr>
          <p:cNvPr id="137222" name="Text Box 6"/>
          <p:cNvSpPr txBox="1">
            <a:spLocks noChangeArrowheads="1"/>
          </p:cNvSpPr>
          <p:nvPr/>
        </p:nvSpPr>
        <p:spPr bwMode="auto">
          <a:xfrm>
            <a:off x="5586413" y="5730875"/>
            <a:ext cx="857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0000"/>
                </a:solidFill>
                <a:latin typeface="Times New Roman" pitchFamily="18" charset="0"/>
                <a:ea typeface="宋体" pitchFamily="2" charset="-122"/>
              </a:rPr>
              <a:t>O</a:t>
            </a:r>
            <a:r>
              <a:rPr kumimoji="1" lang="en-US" altLang="zh-CN" sz="2800" b="1">
                <a:solidFill>
                  <a:srgbClr val="FF0000"/>
                </a:solidFill>
                <a:latin typeface="Times New Roman" pitchFamily="18" charset="0"/>
                <a:ea typeface="宋体" pitchFamily="2" charset="-122"/>
              </a:rPr>
              <a:t>(1)</a:t>
            </a:r>
            <a:endParaRPr kumimoji="1" lang="en-US" altLang="zh-CN" sz="2800">
              <a:solidFill>
                <a:srgbClr val="FF0000"/>
              </a:solidFill>
              <a:latin typeface="Times New Roman" pitchFamily="18" charset="0"/>
              <a:ea typeface="宋体" pitchFamily="2" charset="-122"/>
            </a:endParaRPr>
          </a:p>
        </p:txBody>
      </p:sp>
      <p:sp>
        <p:nvSpPr>
          <p:cNvPr id="137223" name="Rectangle 7"/>
          <p:cNvSpPr>
            <a:spLocks noChangeArrowheads="1"/>
          </p:cNvSpPr>
          <p:nvPr/>
        </p:nvSpPr>
        <p:spPr bwMode="auto">
          <a:xfrm>
            <a:off x="639763" y="1643063"/>
            <a:ext cx="7377112"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a:solidFill>
                  <a:srgbClr val="080808"/>
                </a:solidFill>
                <a:latin typeface="Times New Roman" pitchFamily="18" charset="0"/>
                <a:ea typeface="宋体" pitchFamily="2" charset="-122"/>
              </a:rPr>
              <a:t>L.elem = (ElemType *)malloc(LIST_INIT_SIZE*</a:t>
            </a:r>
          </a:p>
          <a:p>
            <a:pPr>
              <a:lnSpc>
                <a:spcPct val="120000"/>
              </a:lnSpc>
            </a:pPr>
            <a:r>
              <a:rPr kumimoji="1" lang="en-US" altLang="zh-CN" sz="2800">
                <a:solidFill>
                  <a:srgbClr val="080808"/>
                </a:solidFill>
                <a:latin typeface="Times New Roman" pitchFamily="18" charset="0"/>
                <a:ea typeface="宋体" pitchFamily="2" charset="-122"/>
              </a:rPr>
              <a:t>sizeof(ElemType));</a:t>
            </a:r>
          </a:p>
          <a:p>
            <a:pPr>
              <a:lnSpc>
                <a:spcPct val="120000"/>
              </a:lnSpc>
            </a:pPr>
            <a:r>
              <a:rPr kumimoji="1" lang="en-US" altLang="zh-CN" sz="2800" b="1">
                <a:solidFill>
                  <a:srgbClr val="080808"/>
                </a:solidFill>
                <a:latin typeface="Times New Roman" pitchFamily="18" charset="0"/>
                <a:ea typeface="宋体" pitchFamily="2" charset="-122"/>
              </a:rPr>
              <a:t>if</a:t>
            </a:r>
            <a:r>
              <a:rPr kumimoji="1" lang="en-US" altLang="zh-CN" sz="2800">
                <a:solidFill>
                  <a:srgbClr val="080808"/>
                </a:solidFill>
                <a:latin typeface="Times New Roman" pitchFamily="18" charset="0"/>
                <a:ea typeface="宋体" pitchFamily="2" charset="-122"/>
              </a:rPr>
              <a:t> (</a:t>
            </a:r>
            <a:r>
              <a:rPr kumimoji="1" lang="en-US" altLang="zh-CN" sz="2800" b="1">
                <a:solidFill>
                  <a:srgbClr val="080808"/>
                </a:solidFill>
                <a:latin typeface="Times New Roman" pitchFamily="18" charset="0"/>
                <a:ea typeface="宋体" pitchFamily="2" charset="-122"/>
              </a:rPr>
              <a:t>!</a:t>
            </a:r>
            <a:r>
              <a:rPr kumimoji="1" lang="en-US" altLang="zh-CN" sz="2800">
                <a:solidFill>
                  <a:srgbClr val="080808"/>
                </a:solidFill>
                <a:latin typeface="Times New Roman" pitchFamily="18" charset="0"/>
                <a:ea typeface="宋体" pitchFamily="2" charset="-122"/>
              </a:rPr>
              <a:t>L.elem) </a:t>
            </a:r>
            <a:r>
              <a:rPr kumimoji="1" lang="en-US" altLang="zh-CN" sz="2800" b="1">
                <a:solidFill>
                  <a:srgbClr val="080808"/>
                </a:solidFill>
                <a:latin typeface="Times New Roman" pitchFamily="18" charset="0"/>
                <a:ea typeface="宋体" pitchFamily="2" charset="-122"/>
              </a:rPr>
              <a:t>exit</a:t>
            </a:r>
            <a:r>
              <a:rPr kumimoji="1" lang="en-US" altLang="zh-CN" sz="2800">
                <a:solidFill>
                  <a:srgbClr val="080808"/>
                </a:solidFill>
                <a:latin typeface="Times New Roman" pitchFamily="18" charset="0"/>
                <a:ea typeface="宋体" pitchFamily="2" charset="-122"/>
              </a:rPr>
              <a:t>(OVERFLOW);</a:t>
            </a:r>
          </a:p>
        </p:txBody>
      </p:sp>
      <p:sp>
        <p:nvSpPr>
          <p:cNvPr id="137224" name="Rectangle 8"/>
          <p:cNvSpPr>
            <a:spLocks noChangeArrowheads="1"/>
          </p:cNvSpPr>
          <p:nvPr/>
        </p:nvSpPr>
        <p:spPr bwMode="auto">
          <a:xfrm>
            <a:off x="654050" y="3349625"/>
            <a:ext cx="4524375"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a:solidFill>
                  <a:srgbClr val="080808"/>
                </a:solidFill>
                <a:latin typeface="Times New Roman" pitchFamily="18" charset="0"/>
                <a:ea typeface="宋体" pitchFamily="2" charset="-122"/>
              </a:rPr>
              <a:t>L.length = 0;</a:t>
            </a:r>
          </a:p>
          <a:p>
            <a:pPr>
              <a:lnSpc>
                <a:spcPct val="120000"/>
              </a:lnSpc>
            </a:pPr>
            <a:r>
              <a:rPr kumimoji="1" lang="en-US" altLang="zh-CN" sz="2800">
                <a:solidFill>
                  <a:srgbClr val="080808"/>
                </a:solidFill>
                <a:latin typeface="Times New Roman" pitchFamily="18" charset="0"/>
                <a:ea typeface="宋体" pitchFamily="2" charset="-122"/>
              </a:rPr>
              <a:t>L.listsize = LIST_INIT_SIZE;</a:t>
            </a:r>
          </a:p>
          <a:p>
            <a:pPr>
              <a:lnSpc>
                <a:spcPct val="120000"/>
              </a:lnSpc>
            </a:pPr>
            <a:r>
              <a:rPr kumimoji="1" lang="en-US" altLang="zh-CN" sz="2800" b="1">
                <a:solidFill>
                  <a:srgbClr val="080808"/>
                </a:solidFill>
                <a:latin typeface="Times New Roman" pitchFamily="18" charset="0"/>
                <a:ea typeface="宋体" pitchFamily="2" charset="-122"/>
              </a:rPr>
              <a:t>return</a:t>
            </a:r>
            <a:r>
              <a:rPr kumimoji="1" lang="en-US" altLang="zh-CN" sz="2800">
                <a:solidFill>
                  <a:srgbClr val="080808"/>
                </a:solidFill>
                <a:latin typeface="Times New Roman" pitchFamily="18" charset="0"/>
                <a:ea typeface="宋体" pitchFamily="2" charset="-122"/>
              </a:rPr>
              <a:t> OK;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7220"/>
                                        </p:tgtEl>
                                        <p:attrNameLst>
                                          <p:attrName>style.visibility</p:attrName>
                                        </p:attrNameLst>
                                      </p:cBhvr>
                                      <p:to>
                                        <p:strVal val="visible"/>
                                      </p:to>
                                    </p:set>
                                    <p:anim calcmode="lin" valueType="num">
                                      <p:cBhvr additive="base">
                                        <p:cTn id="7" dur="500" fill="hold"/>
                                        <p:tgtEl>
                                          <p:spTgt spid="137220"/>
                                        </p:tgtEl>
                                        <p:attrNameLst>
                                          <p:attrName>ppt_x</p:attrName>
                                        </p:attrNameLst>
                                      </p:cBhvr>
                                      <p:tavLst>
                                        <p:tav tm="0">
                                          <p:val>
                                            <p:strVal val="1+#ppt_w/2"/>
                                          </p:val>
                                        </p:tav>
                                        <p:tav tm="100000">
                                          <p:val>
                                            <p:strVal val="#ppt_x"/>
                                          </p:val>
                                        </p:tav>
                                      </p:tavLst>
                                    </p:anim>
                                    <p:anim calcmode="lin" valueType="num">
                                      <p:cBhvr additive="base">
                                        <p:cTn id="8" dur="500" fill="hold"/>
                                        <p:tgtEl>
                                          <p:spTgt spid="1372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137223"/>
                                        </p:tgtEl>
                                        <p:attrNameLst>
                                          <p:attrName>style.visibility</p:attrName>
                                        </p:attrNameLst>
                                      </p:cBhvr>
                                      <p:to>
                                        <p:strVal val="visible"/>
                                      </p:to>
                                    </p:set>
                                    <p:animEffect transition="in" filter="wipe(left)">
                                      <p:cBhvr>
                                        <p:cTn id="13" dur="300"/>
                                        <p:tgtEl>
                                          <p:spTgt spid="13722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137224"/>
                                        </p:tgtEl>
                                        <p:attrNameLst>
                                          <p:attrName>style.visibility</p:attrName>
                                        </p:attrNameLst>
                                      </p:cBhvr>
                                      <p:to>
                                        <p:strVal val="visible"/>
                                      </p:to>
                                    </p:set>
                                    <p:animEffect transition="in" filter="wipe(left)">
                                      <p:cBhvr>
                                        <p:cTn id="18" dur="300"/>
                                        <p:tgtEl>
                                          <p:spTgt spid="13722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6" fill="hold" grpId="0" nodeType="clickEffect">
                                  <p:stCondLst>
                                    <p:cond delay="0"/>
                                  </p:stCondLst>
                                  <p:childTnLst>
                                    <p:set>
                                      <p:cBhvr>
                                        <p:cTn id="22" dur="1" fill="hold">
                                          <p:stCondLst>
                                            <p:cond delay="0"/>
                                          </p:stCondLst>
                                        </p:cTn>
                                        <p:tgtEl>
                                          <p:spTgt spid="137221"/>
                                        </p:tgtEl>
                                        <p:attrNameLst>
                                          <p:attrName>style.visibility</p:attrName>
                                        </p:attrNameLst>
                                      </p:cBhvr>
                                      <p:to>
                                        <p:strVal val="visible"/>
                                      </p:to>
                                    </p:set>
                                    <p:anim calcmode="lin" valueType="num">
                                      <p:cBhvr additive="base">
                                        <p:cTn id="23" dur="500" fill="hold"/>
                                        <p:tgtEl>
                                          <p:spTgt spid="137221"/>
                                        </p:tgtEl>
                                        <p:attrNameLst>
                                          <p:attrName>ppt_x</p:attrName>
                                        </p:attrNameLst>
                                      </p:cBhvr>
                                      <p:tavLst>
                                        <p:tav tm="0">
                                          <p:val>
                                            <p:strVal val="1+#ppt_w/2"/>
                                          </p:val>
                                        </p:tav>
                                        <p:tav tm="100000">
                                          <p:val>
                                            <p:strVal val="#ppt_x"/>
                                          </p:val>
                                        </p:tav>
                                      </p:tavLst>
                                    </p:anim>
                                    <p:anim calcmode="lin" valueType="num">
                                      <p:cBhvr additive="base">
                                        <p:cTn id="24" dur="500" fill="hold"/>
                                        <p:tgtEl>
                                          <p:spTgt spid="137221"/>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6" fill="hold" grpId="0" nodeType="clickEffect">
                                  <p:stCondLst>
                                    <p:cond delay="0"/>
                                  </p:stCondLst>
                                  <p:childTnLst>
                                    <p:set>
                                      <p:cBhvr>
                                        <p:cTn id="28" dur="1" fill="hold">
                                          <p:stCondLst>
                                            <p:cond delay="0"/>
                                          </p:stCondLst>
                                        </p:cTn>
                                        <p:tgtEl>
                                          <p:spTgt spid="137222"/>
                                        </p:tgtEl>
                                        <p:attrNameLst>
                                          <p:attrName>style.visibility</p:attrName>
                                        </p:attrNameLst>
                                      </p:cBhvr>
                                      <p:to>
                                        <p:strVal val="visible"/>
                                      </p:to>
                                    </p:set>
                                    <p:anim calcmode="lin" valueType="num">
                                      <p:cBhvr additive="base">
                                        <p:cTn id="29" dur="500" fill="hold"/>
                                        <p:tgtEl>
                                          <p:spTgt spid="137222"/>
                                        </p:tgtEl>
                                        <p:attrNameLst>
                                          <p:attrName>ppt_x</p:attrName>
                                        </p:attrNameLst>
                                      </p:cBhvr>
                                      <p:tavLst>
                                        <p:tav tm="0">
                                          <p:val>
                                            <p:strVal val="1+#ppt_w/2"/>
                                          </p:val>
                                        </p:tav>
                                        <p:tav tm="100000">
                                          <p:val>
                                            <p:strVal val="#ppt_x"/>
                                          </p:val>
                                        </p:tav>
                                      </p:tavLst>
                                    </p:anim>
                                    <p:anim calcmode="lin" valueType="num">
                                      <p:cBhvr additive="base">
                                        <p:cTn id="30" dur="500" fill="hold"/>
                                        <p:tgtEl>
                                          <p:spTgt spid="137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utoUpdateAnimBg="0"/>
      <p:bldP spid="137221" grpId="0" autoUpdateAnimBg="0"/>
      <p:bldP spid="137222" grpId="0" autoUpdateAnimBg="0"/>
      <p:bldP spid="137223" grpId="0" autoUpdateAnimBg="0"/>
      <p:bldP spid="13722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Text Box 4"/>
          <p:cNvSpPr txBox="1">
            <a:spLocks noChangeArrowheads="1"/>
          </p:cNvSpPr>
          <p:nvPr/>
        </p:nvSpPr>
        <p:spPr bwMode="auto">
          <a:xfrm>
            <a:off x="0" y="0"/>
            <a:ext cx="9005888" cy="598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kumimoji="1" lang="en-US" altLang="zh-CN" sz="2400" dirty="0">
                <a:latin typeface="Times New Roman" pitchFamily="18" charset="0"/>
                <a:ea typeface="宋体" pitchFamily="2" charset="-122"/>
              </a:rPr>
              <a:t> </a:t>
            </a:r>
            <a:r>
              <a:rPr kumimoji="1" lang="en-US" altLang="zh-CN" sz="2800" b="1" dirty="0">
                <a:solidFill>
                  <a:schemeClr val="bg1"/>
                </a:solidFill>
                <a:latin typeface="Times New Roman" pitchFamily="18" charset="0"/>
                <a:ea typeface="宋体" pitchFamily="2" charset="-122"/>
              </a:rPr>
              <a:t>int LocateElem_Sq(SqList L, ElemType e,</a:t>
            </a:r>
          </a:p>
          <a:p>
            <a:pPr>
              <a:lnSpc>
                <a:spcPct val="115000"/>
              </a:lnSpc>
            </a:pPr>
            <a:r>
              <a:rPr kumimoji="1" lang="en-US" altLang="zh-CN" sz="2800" b="1" dirty="0">
                <a:solidFill>
                  <a:schemeClr val="bg1"/>
                </a:solidFill>
                <a:latin typeface="Times New Roman" pitchFamily="18" charset="0"/>
                <a:ea typeface="宋体" pitchFamily="2" charset="-122"/>
              </a:rPr>
              <a:t>   Status (*compare)(ElemType, ElemType))</a:t>
            </a:r>
            <a:r>
              <a:rPr kumimoji="1" lang="en-US" altLang="zh-CN" sz="3200" b="1" dirty="0">
                <a:latin typeface="Times New Roman" pitchFamily="18" charset="0"/>
                <a:ea typeface="宋体" pitchFamily="2" charset="-122"/>
              </a:rPr>
              <a:t> </a:t>
            </a:r>
          </a:p>
          <a:p>
            <a:pPr>
              <a:lnSpc>
                <a:spcPct val="115000"/>
              </a:lnSpc>
            </a:pPr>
            <a:r>
              <a:rPr kumimoji="1" lang="en-US" altLang="zh-CN" sz="2800" dirty="0">
                <a:solidFill>
                  <a:srgbClr val="080808"/>
                </a:solidFill>
                <a:latin typeface="Times New Roman" pitchFamily="18" charset="0"/>
                <a:ea typeface="宋体" pitchFamily="2" charset="-122"/>
              </a:rPr>
              <a:t>{ </a:t>
            </a:r>
            <a:r>
              <a:rPr kumimoji="1" lang="en-US" altLang="zh-CN" sz="2400" dirty="0">
                <a:solidFill>
                  <a:srgbClr val="080808"/>
                </a:solidFill>
                <a:latin typeface="Times New Roman" pitchFamily="18" charset="0"/>
                <a:ea typeface="宋体" pitchFamily="2" charset="-122"/>
              </a:rPr>
              <a:t>// </a:t>
            </a:r>
            <a:r>
              <a:rPr kumimoji="1" lang="zh-CN" altLang="zh-CN" sz="2400" dirty="0">
                <a:solidFill>
                  <a:srgbClr val="080808"/>
                </a:solidFill>
                <a:latin typeface="Times New Roman" pitchFamily="18" charset="0"/>
                <a:ea typeface="宋体" pitchFamily="2" charset="-122"/>
              </a:rPr>
              <a:t>在顺序表中查询第一个满足判定条件的数据元素，</a:t>
            </a:r>
            <a:endParaRPr kumimoji="1" lang="zh-CN" altLang="en-US" sz="2400" dirty="0">
              <a:solidFill>
                <a:srgbClr val="080808"/>
              </a:solidFill>
              <a:latin typeface="Times New Roman" pitchFamily="18" charset="0"/>
              <a:ea typeface="宋体" pitchFamily="2" charset="-122"/>
            </a:endParaRPr>
          </a:p>
          <a:p>
            <a:pPr>
              <a:lnSpc>
                <a:spcPct val="115000"/>
              </a:lnSpc>
            </a:pPr>
            <a:r>
              <a:rPr kumimoji="1" lang="zh-CN" altLang="zh-CN" sz="2400" dirty="0">
                <a:solidFill>
                  <a:srgbClr val="080808"/>
                </a:solidFill>
                <a:latin typeface="Times New Roman" pitchFamily="18" charset="0"/>
                <a:ea typeface="宋体" pitchFamily="2" charset="-122"/>
              </a:rPr>
              <a:t> </a:t>
            </a:r>
            <a:r>
              <a:rPr kumimoji="1" lang="zh-CN" altLang="en-US" sz="2400" dirty="0">
                <a:solidFill>
                  <a:srgbClr val="080808"/>
                </a:solidFill>
                <a:latin typeface="Times New Roman" pitchFamily="18" charset="0"/>
                <a:ea typeface="宋体" pitchFamily="2" charset="-122"/>
              </a:rPr>
              <a:t>  </a:t>
            </a:r>
            <a:r>
              <a:rPr kumimoji="1" lang="zh-CN" altLang="zh-CN" sz="2400" dirty="0">
                <a:solidFill>
                  <a:srgbClr val="080808"/>
                </a:solidFill>
                <a:latin typeface="Times New Roman" pitchFamily="18" charset="0"/>
                <a:ea typeface="宋体" pitchFamily="2" charset="-122"/>
              </a:rPr>
              <a:t>//</a:t>
            </a:r>
            <a:r>
              <a:rPr kumimoji="1" lang="en-US" altLang="zh-CN" sz="2400" dirty="0">
                <a:solidFill>
                  <a:srgbClr val="080808"/>
                </a:solidFill>
                <a:latin typeface="Times New Roman" pitchFamily="18" charset="0"/>
                <a:ea typeface="宋体" pitchFamily="2" charset="-122"/>
              </a:rPr>
              <a:t> </a:t>
            </a:r>
            <a:r>
              <a:rPr kumimoji="1" lang="zh-CN" altLang="zh-CN" sz="2400" dirty="0">
                <a:solidFill>
                  <a:srgbClr val="080808"/>
                </a:solidFill>
                <a:latin typeface="Times New Roman" pitchFamily="18" charset="0"/>
                <a:ea typeface="宋体" pitchFamily="2" charset="-122"/>
              </a:rPr>
              <a:t>若存在，则返回它的位序，否则返回 0</a:t>
            </a:r>
            <a:endParaRPr kumimoji="1" lang="en-US" altLang="zh-CN" sz="2400" dirty="0">
              <a:solidFill>
                <a:srgbClr val="080808"/>
              </a:solidFill>
              <a:latin typeface="Times New Roman" pitchFamily="18" charset="0"/>
              <a:ea typeface="宋体" pitchFamily="2" charset="-122"/>
            </a:endParaRPr>
          </a:p>
          <a:p>
            <a:pPr>
              <a:lnSpc>
                <a:spcPct val="115000"/>
              </a:lnSpc>
            </a:pPr>
            <a:endParaRPr kumimoji="1" lang="en-US" altLang="zh-CN" sz="2400" dirty="0">
              <a:solidFill>
                <a:srgbClr val="080808"/>
              </a:solidFill>
              <a:latin typeface="Times New Roman" pitchFamily="18" charset="0"/>
              <a:ea typeface="宋体" pitchFamily="2" charset="-122"/>
            </a:endParaRPr>
          </a:p>
          <a:p>
            <a:pPr>
              <a:lnSpc>
                <a:spcPct val="120000"/>
              </a:lnSpc>
            </a:pPr>
            <a:endParaRPr kumimoji="1" lang="en-US" altLang="zh-CN" sz="2400" dirty="0">
              <a:solidFill>
                <a:srgbClr val="080808"/>
              </a:solidFill>
              <a:latin typeface="Times New Roman" pitchFamily="18" charset="0"/>
              <a:ea typeface="宋体" pitchFamily="2" charset="-122"/>
            </a:endParaRPr>
          </a:p>
          <a:p>
            <a:pPr>
              <a:lnSpc>
                <a:spcPct val="120000"/>
              </a:lnSpc>
            </a:pPr>
            <a:endParaRPr kumimoji="1" lang="en-US" altLang="zh-CN" sz="2800" dirty="0">
              <a:solidFill>
                <a:srgbClr val="080808"/>
              </a:solidFill>
              <a:latin typeface="Times New Roman" pitchFamily="18" charset="0"/>
              <a:ea typeface="宋体" pitchFamily="2" charset="-122"/>
            </a:endParaRPr>
          </a:p>
          <a:p>
            <a:pPr>
              <a:lnSpc>
                <a:spcPct val="120000"/>
              </a:lnSpc>
            </a:pPr>
            <a:endParaRPr kumimoji="1" lang="en-US" altLang="zh-CN" sz="2800" dirty="0">
              <a:solidFill>
                <a:srgbClr val="080808"/>
              </a:solidFill>
              <a:latin typeface="Times New Roman" pitchFamily="18" charset="0"/>
              <a:ea typeface="宋体" pitchFamily="2" charset="-122"/>
            </a:endParaRPr>
          </a:p>
          <a:p>
            <a:pPr>
              <a:lnSpc>
                <a:spcPct val="120000"/>
              </a:lnSpc>
            </a:pPr>
            <a:endParaRPr kumimoji="1" lang="en-US" altLang="zh-CN" sz="2800" dirty="0">
              <a:solidFill>
                <a:srgbClr val="080808"/>
              </a:solidFill>
              <a:latin typeface="Times New Roman" pitchFamily="18" charset="0"/>
              <a:ea typeface="宋体" pitchFamily="2" charset="-122"/>
            </a:endParaRPr>
          </a:p>
          <a:p>
            <a:pPr>
              <a:lnSpc>
                <a:spcPct val="120000"/>
              </a:lnSpc>
            </a:pPr>
            <a:endParaRPr kumimoji="1" lang="en-US" altLang="zh-CN" sz="2800" dirty="0">
              <a:solidFill>
                <a:srgbClr val="080808"/>
              </a:solidFill>
              <a:latin typeface="Times New Roman" pitchFamily="18" charset="0"/>
              <a:ea typeface="宋体" pitchFamily="2" charset="-122"/>
            </a:endParaRPr>
          </a:p>
          <a:p>
            <a:pPr>
              <a:lnSpc>
                <a:spcPct val="120000"/>
              </a:lnSpc>
            </a:pPr>
            <a:endParaRPr kumimoji="1" lang="en-US" altLang="zh-CN" sz="2800" dirty="0">
              <a:solidFill>
                <a:srgbClr val="080808"/>
              </a:solidFill>
              <a:latin typeface="Times New Roman" pitchFamily="18" charset="0"/>
              <a:ea typeface="宋体" pitchFamily="2" charset="-122"/>
            </a:endParaRPr>
          </a:p>
          <a:p>
            <a:pPr>
              <a:lnSpc>
                <a:spcPct val="120000"/>
              </a:lnSpc>
            </a:pPr>
            <a:r>
              <a:rPr kumimoji="1" lang="en-US" altLang="zh-CN" sz="2800" dirty="0">
                <a:solidFill>
                  <a:srgbClr val="080808"/>
                </a:solidFill>
                <a:latin typeface="Times New Roman" pitchFamily="18" charset="0"/>
                <a:ea typeface="宋体" pitchFamily="2" charset="-122"/>
              </a:rPr>
              <a:t>} // LocateElem_Sq</a:t>
            </a:r>
          </a:p>
        </p:txBody>
      </p:sp>
      <p:sp>
        <p:nvSpPr>
          <p:cNvPr id="138245" name="Text Box 5"/>
          <p:cNvSpPr txBox="1">
            <a:spLocks noChangeArrowheads="1"/>
          </p:cNvSpPr>
          <p:nvPr/>
        </p:nvSpPr>
        <p:spPr bwMode="auto">
          <a:xfrm>
            <a:off x="4730750" y="6019800"/>
            <a:ext cx="241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latin typeface="Times New Roman" pitchFamily="18" charset="0"/>
                <a:ea typeface="宋体" pitchFamily="2" charset="-122"/>
              </a:rPr>
              <a:t>  </a:t>
            </a:r>
            <a:r>
              <a:rPr kumimoji="1" lang="en-US" altLang="zh-CN" sz="3600" b="1" i="1">
                <a:solidFill>
                  <a:srgbClr val="FF0000"/>
                </a:solidFill>
                <a:latin typeface="Times New Roman" pitchFamily="18" charset="0"/>
                <a:ea typeface="宋体" pitchFamily="2" charset="-122"/>
              </a:rPr>
              <a:t>O</a:t>
            </a:r>
            <a:r>
              <a:rPr kumimoji="1" lang="en-US" altLang="zh-CN" sz="3600" b="1">
                <a:solidFill>
                  <a:srgbClr val="FF0000"/>
                </a:solidFill>
                <a:latin typeface="Times New Roman" pitchFamily="18" charset="0"/>
                <a:ea typeface="宋体" pitchFamily="2" charset="-122"/>
              </a:rPr>
              <a:t>(</a:t>
            </a:r>
            <a:r>
              <a:rPr kumimoji="1" lang="en-US" altLang="zh-CN" sz="3200">
                <a:solidFill>
                  <a:srgbClr val="FF0000"/>
                </a:solidFill>
                <a:latin typeface="Times New Roman" pitchFamily="18" charset="0"/>
                <a:ea typeface="宋体" pitchFamily="2" charset="-122"/>
              </a:rPr>
              <a:t>L.length</a:t>
            </a:r>
            <a:r>
              <a:rPr kumimoji="1" lang="en-US" altLang="zh-CN" sz="3600" b="1">
                <a:solidFill>
                  <a:srgbClr val="FF0000"/>
                </a:solidFill>
                <a:latin typeface="Times New Roman" pitchFamily="18" charset="0"/>
                <a:ea typeface="宋体" pitchFamily="2" charset="-122"/>
              </a:rPr>
              <a:t>)</a:t>
            </a:r>
          </a:p>
        </p:txBody>
      </p:sp>
      <p:sp>
        <p:nvSpPr>
          <p:cNvPr id="138246" name="Rectangle 6"/>
          <p:cNvSpPr>
            <a:spLocks noChangeArrowheads="1"/>
          </p:cNvSpPr>
          <p:nvPr/>
        </p:nvSpPr>
        <p:spPr bwMode="auto">
          <a:xfrm>
            <a:off x="409575" y="4440238"/>
            <a:ext cx="4138613"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kumimoji="1" lang="en-US" altLang="zh-CN" sz="2800" b="1">
                <a:solidFill>
                  <a:srgbClr val="990000"/>
                </a:solidFill>
                <a:latin typeface="Times New Roman" pitchFamily="18" charset="0"/>
                <a:ea typeface="宋体" pitchFamily="2" charset="-122"/>
              </a:rPr>
              <a:t>if</a:t>
            </a:r>
            <a:r>
              <a:rPr kumimoji="1" lang="en-US" altLang="zh-CN" sz="2800">
                <a:solidFill>
                  <a:srgbClr val="990000"/>
                </a:solidFill>
                <a:latin typeface="Times New Roman" pitchFamily="18" charset="0"/>
                <a:ea typeface="宋体" pitchFamily="2" charset="-122"/>
              </a:rPr>
              <a:t> (i &lt;= L.length)  </a:t>
            </a:r>
            <a:r>
              <a:rPr kumimoji="1" lang="en-US" altLang="zh-CN" sz="2800" b="1">
                <a:solidFill>
                  <a:srgbClr val="990000"/>
                </a:solidFill>
                <a:latin typeface="Times New Roman" pitchFamily="18" charset="0"/>
                <a:ea typeface="宋体" pitchFamily="2" charset="-122"/>
              </a:rPr>
              <a:t>return</a:t>
            </a:r>
            <a:r>
              <a:rPr kumimoji="1" lang="en-US" altLang="zh-CN" sz="2800">
                <a:solidFill>
                  <a:srgbClr val="990000"/>
                </a:solidFill>
                <a:latin typeface="Times New Roman" pitchFamily="18" charset="0"/>
                <a:ea typeface="宋体" pitchFamily="2" charset="-122"/>
              </a:rPr>
              <a:t> i; </a:t>
            </a:r>
            <a:endParaRPr kumimoji="1" lang="en-US" altLang="zh-CN" sz="2800">
              <a:latin typeface="Times New Roman" pitchFamily="18" charset="0"/>
              <a:ea typeface="宋体" pitchFamily="2" charset="-122"/>
            </a:endParaRPr>
          </a:p>
          <a:p>
            <a:pPr>
              <a:lnSpc>
                <a:spcPct val="115000"/>
              </a:lnSpc>
            </a:pPr>
            <a:r>
              <a:rPr kumimoji="1" lang="en-US" altLang="zh-CN" sz="2800" b="1">
                <a:solidFill>
                  <a:srgbClr val="0000CC"/>
                </a:solidFill>
                <a:latin typeface="Times New Roman" pitchFamily="18" charset="0"/>
                <a:ea typeface="宋体" pitchFamily="2" charset="-122"/>
              </a:rPr>
              <a:t>else  return</a:t>
            </a:r>
            <a:r>
              <a:rPr kumimoji="1" lang="en-US" altLang="zh-CN" sz="2800">
                <a:solidFill>
                  <a:srgbClr val="0000CC"/>
                </a:solidFill>
                <a:latin typeface="Times New Roman" pitchFamily="18" charset="0"/>
                <a:ea typeface="宋体" pitchFamily="2" charset="-122"/>
              </a:rPr>
              <a:t> 0;</a:t>
            </a:r>
            <a:r>
              <a:rPr kumimoji="1" lang="en-US" altLang="zh-CN" sz="2800">
                <a:solidFill>
                  <a:srgbClr val="009999"/>
                </a:solidFill>
                <a:latin typeface="Times New Roman" pitchFamily="18" charset="0"/>
                <a:ea typeface="宋体" pitchFamily="2" charset="-122"/>
              </a:rPr>
              <a:t>  </a:t>
            </a:r>
          </a:p>
        </p:txBody>
      </p:sp>
      <p:sp>
        <p:nvSpPr>
          <p:cNvPr id="138247" name="Text Box 7"/>
          <p:cNvSpPr txBox="1">
            <a:spLocks noChangeArrowheads="1"/>
          </p:cNvSpPr>
          <p:nvPr/>
        </p:nvSpPr>
        <p:spPr bwMode="auto">
          <a:xfrm>
            <a:off x="788988" y="6029325"/>
            <a:ext cx="4264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chemeClr val="hlink"/>
                </a:solidFill>
                <a:latin typeface="Times New Roman" pitchFamily="18" charset="0"/>
                <a:ea typeface="隶书" pitchFamily="49" charset="-122"/>
              </a:rPr>
              <a:t>算法的时间复杂度为：</a:t>
            </a:r>
            <a:endParaRPr kumimoji="1" lang="zh-CN" altLang="en-US" sz="2400">
              <a:solidFill>
                <a:schemeClr val="hlink"/>
              </a:solidFill>
              <a:latin typeface="Times New Roman" pitchFamily="18" charset="0"/>
              <a:ea typeface="宋体" pitchFamily="2" charset="-122"/>
            </a:endParaRPr>
          </a:p>
        </p:txBody>
      </p:sp>
      <p:sp>
        <p:nvSpPr>
          <p:cNvPr id="138248" name="Rectangle 8"/>
          <p:cNvSpPr>
            <a:spLocks noChangeArrowheads="1"/>
          </p:cNvSpPr>
          <p:nvPr/>
        </p:nvSpPr>
        <p:spPr bwMode="auto">
          <a:xfrm>
            <a:off x="363538" y="2138363"/>
            <a:ext cx="719613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en-US" altLang="zh-CN" sz="2800">
                <a:solidFill>
                  <a:srgbClr val="0000CC"/>
                </a:solidFill>
                <a:latin typeface="Times New Roman" pitchFamily="18" charset="0"/>
                <a:ea typeface="宋体" pitchFamily="2" charset="-122"/>
              </a:rPr>
              <a:t>i = 1;                 </a:t>
            </a:r>
            <a:r>
              <a:rPr kumimoji="1" lang="en-US" altLang="zh-CN" sz="2400">
                <a:solidFill>
                  <a:srgbClr val="0000CC"/>
                </a:solidFill>
                <a:latin typeface="Times New Roman" pitchFamily="18" charset="0"/>
                <a:ea typeface="宋体" pitchFamily="2" charset="-122"/>
              </a:rPr>
              <a:t>// i </a:t>
            </a:r>
            <a:r>
              <a:rPr kumimoji="1" lang="zh-CN" altLang="en-US" sz="2400">
                <a:solidFill>
                  <a:srgbClr val="0000CC"/>
                </a:solidFill>
                <a:latin typeface="Times New Roman" pitchFamily="18" charset="0"/>
                <a:ea typeface="宋体" pitchFamily="2" charset="-122"/>
              </a:rPr>
              <a:t>的初值为第 </a:t>
            </a:r>
            <a:r>
              <a:rPr kumimoji="1" lang="en-US" altLang="zh-CN" sz="2400">
                <a:solidFill>
                  <a:srgbClr val="0000CC"/>
                </a:solidFill>
                <a:latin typeface="Times New Roman" pitchFamily="18" charset="0"/>
                <a:ea typeface="宋体" pitchFamily="2" charset="-122"/>
              </a:rPr>
              <a:t>1 </a:t>
            </a:r>
            <a:r>
              <a:rPr kumimoji="1" lang="zh-CN" altLang="en-US" sz="2400">
                <a:solidFill>
                  <a:srgbClr val="0000CC"/>
                </a:solidFill>
                <a:latin typeface="Times New Roman" pitchFamily="18" charset="0"/>
                <a:ea typeface="宋体" pitchFamily="2" charset="-122"/>
              </a:rPr>
              <a:t>个元素的位序</a:t>
            </a:r>
          </a:p>
          <a:p>
            <a:pPr>
              <a:lnSpc>
                <a:spcPct val="110000"/>
              </a:lnSpc>
            </a:pPr>
            <a:r>
              <a:rPr kumimoji="1" lang="en-US" altLang="zh-CN" sz="2800">
                <a:solidFill>
                  <a:srgbClr val="990000"/>
                </a:solidFill>
                <a:latin typeface="Times New Roman" pitchFamily="18" charset="0"/>
                <a:ea typeface="宋体" pitchFamily="2" charset="-122"/>
              </a:rPr>
              <a:t>p = L.elem;       </a:t>
            </a:r>
            <a:r>
              <a:rPr kumimoji="1" lang="en-US" altLang="zh-CN" sz="2400">
                <a:solidFill>
                  <a:srgbClr val="990000"/>
                </a:solidFill>
                <a:latin typeface="Times New Roman" pitchFamily="18" charset="0"/>
                <a:ea typeface="宋体" pitchFamily="2" charset="-122"/>
              </a:rPr>
              <a:t>// p </a:t>
            </a:r>
            <a:r>
              <a:rPr kumimoji="1" lang="zh-CN" altLang="en-US" sz="2400">
                <a:solidFill>
                  <a:srgbClr val="990000"/>
                </a:solidFill>
                <a:latin typeface="Times New Roman" pitchFamily="18" charset="0"/>
                <a:ea typeface="宋体" pitchFamily="2" charset="-122"/>
              </a:rPr>
              <a:t>的初值为第 </a:t>
            </a:r>
            <a:r>
              <a:rPr kumimoji="1" lang="en-US" altLang="zh-CN" sz="2400">
                <a:solidFill>
                  <a:srgbClr val="990000"/>
                </a:solidFill>
                <a:latin typeface="Times New Roman" pitchFamily="18" charset="0"/>
                <a:ea typeface="宋体" pitchFamily="2" charset="-122"/>
              </a:rPr>
              <a:t>1 </a:t>
            </a:r>
            <a:r>
              <a:rPr kumimoji="1" lang="zh-CN" altLang="en-US" sz="2400">
                <a:solidFill>
                  <a:srgbClr val="990000"/>
                </a:solidFill>
                <a:latin typeface="Times New Roman" pitchFamily="18" charset="0"/>
                <a:ea typeface="宋体" pitchFamily="2" charset="-122"/>
              </a:rPr>
              <a:t>个元素的存储位置</a:t>
            </a:r>
            <a:endParaRPr kumimoji="1" lang="zh-CN" altLang="en-US" sz="2400">
              <a:latin typeface="Times New Roman" pitchFamily="18" charset="0"/>
              <a:ea typeface="宋体" pitchFamily="2" charset="-122"/>
            </a:endParaRPr>
          </a:p>
        </p:txBody>
      </p:sp>
      <p:sp>
        <p:nvSpPr>
          <p:cNvPr id="138249" name="Rectangle 9"/>
          <p:cNvSpPr>
            <a:spLocks noChangeArrowheads="1"/>
          </p:cNvSpPr>
          <p:nvPr/>
        </p:nvSpPr>
        <p:spPr bwMode="auto">
          <a:xfrm>
            <a:off x="333375" y="3325813"/>
            <a:ext cx="72263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kumimoji="1" lang="en-US" altLang="zh-CN" sz="2800" b="1">
                <a:latin typeface="Times New Roman" pitchFamily="18" charset="0"/>
                <a:ea typeface="宋体" pitchFamily="2" charset="-122"/>
              </a:rPr>
              <a:t>while</a:t>
            </a:r>
            <a:r>
              <a:rPr kumimoji="1" lang="en-US" altLang="zh-CN" sz="2800">
                <a:latin typeface="Times New Roman" pitchFamily="18" charset="0"/>
                <a:ea typeface="宋体" pitchFamily="2" charset="-122"/>
              </a:rPr>
              <a:t> </a:t>
            </a:r>
            <a:r>
              <a:rPr kumimoji="1" lang="en-US" altLang="zh-CN" sz="2800">
                <a:solidFill>
                  <a:srgbClr val="6600CC"/>
                </a:solidFill>
                <a:latin typeface="Times New Roman" pitchFamily="18" charset="0"/>
                <a:ea typeface="宋体" pitchFamily="2" charset="-122"/>
              </a:rPr>
              <a:t>(i &lt;= L.length </a:t>
            </a:r>
            <a:r>
              <a:rPr kumimoji="1" lang="en-US" altLang="zh-CN" sz="2800" b="1">
                <a:solidFill>
                  <a:srgbClr val="6600CC"/>
                </a:solidFill>
                <a:latin typeface="Times New Roman" pitchFamily="18" charset="0"/>
                <a:ea typeface="宋体" pitchFamily="2" charset="-122"/>
              </a:rPr>
              <a:t>&amp;&amp; !</a:t>
            </a:r>
            <a:r>
              <a:rPr kumimoji="1" lang="en-US" altLang="zh-CN" sz="2800">
                <a:solidFill>
                  <a:srgbClr val="6600CC"/>
                </a:solidFill>
                <a:latin typeface="Times New Roman" pitchFamily="18" charset="0"/>
                <a:ea typeface="宋体" pitchFamily="2" charset="-122"/>
              </a:rPr>
              <a:t>(*compare)(*p++, e))</a:t>
            </a:r>
            <a:r>
              <a:rPr kumimoji="1" lang="en-US" altLang="zh-CN" sz="2800">
                <a:latin typeface="Times New Roman" pitchFamily="18" charset="0"/>
                <a:ea typeface="宋体" pitchFamily="2" charset="-122"/>
              </a:rPr>
              <a:t>  </a:t>
            </a:r>
          </a:p>
          <a:p>
            <a:pPr>
              <a:lnSpc>
                <a:spcPct val="115000"/>
              </a:lnSpc>
            </a:pPr>
            <a:r>
              <a:rPr kumimoji="1" lang="en-US" altLang="zh-CN" sz="2800">
                <a:latin typeface="Times New Roman" pitchFamily="18" charset="0"/>
                <a:ea typeface="宋体" pitchFamily="2" charset="-122"/>
              </a:rPr>
              <a:t>	++i; </a:t>
            </a:r>
          </a:p>
        </p:txBody>
      </p:sp>
      <p:sp>
        <p:nvSpPr>
          <p:cNvPr id="138250" name="Rectangle 10"/>
          <p:cNvSpPr>
            <a:spLocks noChangeArrowheads="1"/>
          </p:cNvSpPr>
          <p:nvPr/>
        </p:nvSpPr>
        <p:spPr bwMode="auto">
          <a:xfrm>
            <a:off x="4981575" y="4506913"/>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990000"/>
                </a:solidFill>
                <a:latin typeface="宋体" pitchFamily="2" charset="-122"/>
                <a:ea typeface="宋体" pitchFamily="2" charset="-122"/>
              </a:rPr>
              <a:t>//</a:t>
            </a:r>
            <a:r>
              <a:rPr kumimoji="1" lang="zh-CN" altLang="en-US" sz="2400">
                <a:solidFill>
                  <a:srgbClr val="990000"/>
                </a:solidFill>
                <a:latin typeface="宋体" pitchFamily="2" charset="-122"/>
                <a:ea typeface="宋体" pitchFamily="2" charset="-122"/>
              </a:rPr>
              <a:t>找到满足条件的元素</a:t>
            </a:r>
          </a:p>
        </p:txBody>
      </p:sp>
      <p:sp>
        <p:nvSpPr>
          <p:cNvPr id="138251" name="Rectangle 11"/>
          <p:cNvSpPr>
            <a:spLocks noChangeArrowheads="1"/>
          </p:cNvSpPr>
          <p:nvPr/>
        </p:nvSpPr>
        <p:spPr bwMode="auto">
          <a:xfrm>
            <a:off x="3028950" y="5072063"/>
            <a:ext cx="378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CC"/>
                </a:solidFill>
                <a:latin typeface="Times New Roman" pitchFamily="18" charset="0"/>
                <a:ea typeface="宋体" pitchFamily="2" charset="-122"/>
              </a:rPr>
              <a:t>// </a:t>
            </a:r>
            <a:r>
              <a:rPr kumimoji="1" lang="zh-CN" altLang="en-US" sz="2400">
                <a:solidFill>
                  <a:srgbClr val="0000CC"/>
                </a:solidFill>
                <a:latin typeface="Times New Roman" pitchFamily="18" charset="0"/>
                <a:ea typeface="宋体" pitchFamily="2" charset="-122"/>
              </a:rPr>
              <a:t>没有找到满足条件的元素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checkerboard(down)">
                                      <p:cBhvr>
                                        <p:cTn id="7" dur="500"/>
                                        <p:tgtEl>
                                          <p:spTgt spid="138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38248"/>
                                        </p:tgtEl>
                                        <p:attrNameLst>
                                          <p:attrName>style.visibility</p:attrName>
                                        </p:attrNameLst>
                                      </p:cBhvr>
                                      <p:to>
                                        <p:strVal val="visible"/>
                                      </p:to>
                                    </p:set>
                                    <p:animEffect transition="in" filter="wipe(left)">
                                      <p:cBhvr>
                                        <p:cTn id="12" dur="75"/>
                                        <p:tgtEl>
                                          <p:spTgt spid="1382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38249"/>
                                        </p:tgtEl>
                                        <p:attrNameLst>
                                          <p:attrName>style.visibility</p:attrName>
                                        </p:attrNameLst>
                                      </p:cBhvr>
                                      <p:to>
                                        <p:strVal val="visible"/>
                                      </p:to>
                                    </p:set>
                                    <p:animEffect transition="in" filter="wipe(left)">
                                      <p:cBhvr>
                                        <p:cTn id="17" dur="75"/>
                                        <p:tgtEl>
                                          <p:spTgt spid="1382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38246"/>
                                        </p:tgtEl>
                                        <p:attrNameLst>
                                          <p:attrName>style.visibility</p:attrName>
                                        </p:attrNameLst>
                                      </p:cBhvr>
                                      <p:to>
                                        <p:strVal val="visible"/>
                                      </p:to>
                                    </p:set>
                                    <p:animEffect transition="in" filter="wipe(left)">
                                      <p:cBhvr>
                                        <p:cTn id="22" dur="75"/>
                                        <p:tgtEl>
                                          <p:spTgt spid="1382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8250"/>
                                        </p:tgtEl>
                                        <p:attrNameLst>
                                          <p:attrName>style.visibility</p:attrName>
                                        </p:attrNameLst>
                                      </p:cBhvr>
                                      <p:to>
                                        <p:strVal val="visible"/>
                                      </p:to>
                                    </p:set>
                                    <p:animEffect transition="in" filter="wipe(left)">
                                      <p:cBhvr>
                                        <p:cTn id="27" dur="500"/>
                                        <p:tgtEl>
                                          <p:spTgt spid="1382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8251"/>
                                        </p:tgtEl>
                                        <p:attrNameLst>
                                          <p:attrName>style.visibility</p:attrName>
                                        </p:attrNameLst>
                                      </p:cBhvr>
                                      <p:to>
                                        <p:strVal val="visible"/>
                                      </p:to>
                                    </p:set>
                                    <p:animEffect transition="in" filter="wipe(left)">
                                      <p:cBhvr>
                                        <p:cTn id="32" dur="500"/>
                                        <p:tgtEl>
                                          <p:spTgt spid="138251"/>
                                        </p:tgtEl>
                                      </p:cBhvr>
                                    </p:animEffect>
                                  </p:childTnLst>
                                  <p:subTnLst>
                                    <p:set>
                                      <p:cBhvr override="childStyle">
                                        <p:cTn dur="1" fill="hold" display="0" masterRel="nextClick" afterEffect="1"/>
                                        <p:tgtEl>
                                          <p:spTgt spid="138251"/>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38247"/>
                                        </p:tgtEl>
                                        <p:attrNameLst>
                                          <p:attrName>style.visibility</p:attrName>
                                        </p:attrNameLst>
                                      </p:cBhvr>
                                      <p:to>
                                        <p:strVal val="visible"/>
                                      </p:to>
                                    </p:set>
                                    <p:anim calcmode="lin" valueType="num">
                                      <p:cBhvr additive="base">
                                        <p:cTn id="37" dur="500" fill="hold"/>
                                        <p:tgtEl>
                                          <p:spTgt spid="138247"/>
                                        </p:tgtEl>
                                        <p:attrNameLst>
                                          <p:attrName>ppt_x</p:attrName>
                                        </p:attrNameLst>
                                      </p:cBhvr>
                                      <p:tavLst>
                                        <p:tav tm="0">
                                          <p:val>
                                            <p:strVal val="1+#ppt_w/2"/>
                                          </p:val>
                                        </p:tav>
                                        <p:tav tm="100000">
                                          <p:val>
                                            <p:strVal val="#ppt_x"/>
                                          </p:val>
                                        </p:tav>
                                      </p:tavLst>
                                    </p:anim>
                                    <p:anim calcmode="lin" valueType="num">
                                      <p:cBhvr additive="base">
                                        <p:cTn id="38" dur="500" fill="hold"/>
                                        <p:tgtEl>
                                          <p:spTgt spid="13824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8245"/>
                                        </p:tgtEl>
                                        <p:attrNameLst>
                                          <p:attrName>style.visibility</p:attrName>
                                        </p:attrNameLst>
                                      </p:cBhvr>
                                      <p:to>
                                        <p:strVal val="visible"/>
                                      </p:to>
                                    </p:set>
                                    <p:animEffect transition="in" filter="wipe(left)">
                                      <p:cBhvr>
                                        <p:cTn id="43" dur="5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P spid="138245" grpId="0" autoUpdateAnimBg="0"/>
      <p:bldP spid="138246" grpId="0" autoUpdateAnimBg="0"/>
      <p:bldP spid="138247" grpId="0" autoUpdateAnimBg="0"/>
      <p:bldP spid="138248" grpId="0" autoUpdateAnimBg="0"/>
      <p:bldP spid="138249" grpId="0" autoUpdateAnimBg="0"/>
      <p:bldP spid="138250" grpId="0" autoUpdateAnimBg="0"/>
      <p:bldP spid="13825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593725" y="200025"/>
            <a:ext cx="52403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chemeClr val="bg1"/>
                </a:solidFill>
                <a:latin typeface="Times New Roman" pitchFamily="18" charset="0"/>
                <a:ea typeface="宋体" pitchFamily="2" charset="-122"/>
              </a:rPr>
              <a:t>Example</a:t>
            </a:r>
            <a:r>
              <a:rPr kumimoji="1" lang="zh-CN" altLang="en-US" sz="3600" b="1">
                <a:solidFill>
                  <a:schemeClr val="bg1"/>
                </a:solidFill>
                <a:latin typeface="Times New Roman" pitchFamily="18" charset="0"/>
                <a:ea typeface="宋体" pitchFamily="2" charset="-122"/>
              </a:rPr>
              <a:t>： </a:t>
            </a:r>
            <a:r>
              <a:rPr kumimoji="1" lang="en-US" altLang="zh-CN" sz="3600" b="1">
                <a:solidFill>
                  <a:schemeClr val="bg1"/>
                </a:solidFill>
                <a:latin typeface="Times New Roman" pitchFamily="18" charset="0"/>
                <a:ea typeface="宋体" pitchFamily="2" charset="-122"/>
              </a:rPr>
              <a:t>Sequential list</a:t>
            </a:r>
          </a:p>
        </p:txBody>
      </p:sp>
      <p:grpSp>
        <p:nvGrpSpPr>
          <p:cNvPr id="227331" name="Group 3"/>
          <p:cNvGrpSpPr>
            <a:grpSpLocks/>
          </p:cNvGrpSpPr>
          <p:nvPr/>
        </p:nvGrpSpPr>
        <p:grpSpPr bwMode="auto">
          <a:xfrm>
            <a:off x="593725" y="1438275"/>
            <a:ext cx="7712075" cy="1000125"/>
            <a:chOff x="374" y="906"/>
            <a:chExt cx="4858" cy="630"/>
          </a:xfrm>
        </p:grpSpPr>
        <p:sp>
          <p:nvSpPr>
            <p:cNvPr id="227332" name="Text Box 4"/>
            <p:cNvSpPr txBox="1">
              <a:spLocks noChangeArrowheads="1"/>
            </p:cNvSpPr>
            <p:nvPr/>
          </p:nvSpPr>
          <p:spPr bwMode="auto">
            <a:xfrm>
              <a:off x="460" y="1132"/>
              <a:ext cx="328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0099"/>
                  </a:solidFill>
                  <a:latin typeface="Times New Roman" pitchFamily="18" charset="0"/>
                  <a:ea typeface="宋体" pitchFamily="2" charset="-122"/>
                </a:rPr>
                <a:t>23   75   41  38   54   62  17</a:t>
              </a:r>
              <a:endParaRPr kumimoji="1" lang="en-US" altLang="zh-CN" sz="3600">
                <a:latin typeface="Times New Roman" pitchFamily="18" charset="0"/>
                <a:ea typeface="宋体" pitchFamily="2" charset="-122"/>
              </a:endParaRPr>
            </a:p>
          </p:txBody>
        </p:sp>
        <p:grpSp>
          <p:nvGrpSpPr>
            <p:cNvPr id="227333" name="Group 5"/>
            <p:cNvGrpSpPr>
              <a:grpSpLocks/>
            </p:cNvGrpSpPr>
            <p:nvPr/>
          </p:nvGrpSpPr>
          <p:grpSpPr bwMode="auto">
            <a:xfrm>
              <a:off x="374" y="906"/>
              <a:ext cx="4858" cy="582"/>
              <a:chOff x="374" y="906"/>
              <a:chExt cx="4858" cy="582"/>
            </a:xfrm>
          </p:grpSpPr>
          <p:grpSp>
            <p:nvGrpSpPr>
              <p:cNvPr id="227334" name="Group 6"/>
              <p:cNvGrpSpPr>
                <a:grpSpLocks/>
              </p:cNvGrpSpPr>
              <p:nvPr/>
            </p:nvGrpSpPr>
            <p:grpSpPr bwMode="auto">
              <a:xfrm>
                <a:off x="432" y="1200"/>
                <a:ext cx="4800" cy="288"/>
                <a:chOff x="432" y="1200"/>
                <a:chExt cx="4800" cy="288"/>
              </a:xfrm>
            </p:grpSpPr>
            <p:sp>
              <p:nvSpPr>
                <p:cNvPr id="227335" name="Rectangle 7"/>
                <p:cNvSpPr>
                  <a:spLocks noChangeArrowheads="1"/>
                </p:cNvSpPr>
                <p:nvPr/>
              </p:nvSpPr>
              <p:spPr bwMode="auto">
                <a:xfrm>
                  <a:off x="432" y="1200"/>
                  <a:ext cx="4800" cy="288"/>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6" name="Line 8"/>
                <p:cNvSpPr>
                  <a:spLocks noChangeShapeType="1"/>
                </p:cNvSpPr>
                <p:nvPr/>
              </p:nvSpPr>
              <p:spPr bwMode="auto">
                <a:xfrm>
                  <a:off x="91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7" name="Line 9"/>
                <p:cNvSpPr>
                  <a:spLocks noChangeShapeType="1"/>
                </p:cNvSpPr>
                <p:nvPr/>
              </p:nvSpPr>
              <p:spPr bwMode="auto">
                <a:xfrm>
                  <a:off x="139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8" name="Line 10"/>
                <p:cNvSpPr>
                  <a:spLocks noChangeShapeType="1"/>
                </p:cNvSpPr>
                <p:nvPr/>
              </p:nvSpPr>
              <p:spPr bwMode="auto">
                <a:xfrm>
                  <a:off x="187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9" name="Line 11"/>
                <p:cNvSpPr>
                  <a:spLocks noChangeShapeType="1"/>
                </p:cNvSpPr>
                <p:nvPr/>
              </p:nvSpPr>
              <p:spPr bwMode="auto">
                <a:xfrm>
                  <a:off x="235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0" name="Line 12"/>
                <p:cNvSpPr>
                  <a:spLocks noChangeShapeType="1"/>
                </p:cNvSpPr>
                <p:nvPr/>
              </p:nvSpPr>
              <p:spPr bwMode="auto">
                <a:xfrm>
                  <a:off x="283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1" name="Line 13"/>
                <p:cNvSpPr>
                  <a:spLocks noChangeShapeType="1"/>
                </p:cNvSpPr>
                <p:nvPr/>
              </p:nvSpPr>
              <p:spPr bwMode="auto">
                <a:xfrm>
                  <a:off x="331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2" name="Line 14"/>
                <p:cNvSpPr>
                  <a:spLocks noChangeShapeType="1"/>
                </p:cNvSpPr>
                <p:nvPr/>
              </p:nvSpPr>
              <p:spPr bwMode="auto">
                <a:xfrm>
                  <a:off x="379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3" name="Line 15"/>
                <p:cNvSpPr>
                  <a:spLocks noChangeShapeType="1"/>
                </p:cNvSpPr>
                <p:nvPr/>
              </p:nvSpPr>
              <p:spPr bwMode="auto">
                <a:xfrm>
                  <a:off x="4752" y="120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7344" name="Text Box 16"/>
              <p:cNvSpPr txBox="1">
                <a:spLocks noChangeArrowheads="1"/>
              </p:cNvSpPr>
              <p:nvPr/>
            </p:nvSpPr>
            <p:spPr bwMode="auto">
              <a:xfrm>
                <a:off x="374" y="906"/>
                <a:ext cx="7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Times New Roman" pitchFamily="18" charset="0"/>
                    <a:ea typeface="宋体" pitchFamily="2" charset="-122"/>
                  </a:rPr>
                  <a:t>L.elem</a:t>
                </a:r>
                <a:endParaRPr kumimoji="1" lang="en-US" altLang="zh-CN" sz="3600">
                  <a:latin typeface="Times New Roman" pitchFamily="18" charset="0"/>
                  <a:ea typeface="宋体" pitchFamily="2" charset="-122"/>
                </a:endParaRPr>
              </a:p>
            </p:txBody>
          </p:sp>
        </p:grpSp>
      </p:grpSp>
      <p:grpSp>
        <p:nvGrpSpPr>
          <p:cNvPr id="227345" name="Group 17"/>
          <p:cNvGrpSpPr>
            <a:grpSpLocks/>
          </p:cNvGrpSpPr>
          <p:nvPr/>
        </p:nvGrpSpPr>
        <p:grpSpPr bwMode="auto">
          <a:xfrm>
            <a:off x="5410200" y="2362200"/>
            <a:ext cx="1438275" cy="838200"/>
            <a:chOff x="3408" y="1488"/>
            <a:chExt cx="906" cy="528"/>
          </a:xfrm>
        </p:grpSpPr>
        <p:sp>
          <p:nvSpPr>
            <p:cNvPr id="227346" name="Line 18"/>
            <p:cNvSpPr>
              <a:spLocks noChangeShapeType="1"/>
            </p:cNvSpPr>
            <p:nvPr/>
          </p:nvSpPr>
          <p:spPr bwMode="auto">
            <a:xfrm>
              <a:off x="3408" y="1488"/>
              <a:ext cx="0" cy="528"/>
            </a:xfrm>
            <a:prstGeom prst="line">
              <a:avLst/>
            </a:prstGeom>
            <a:noFill/>
            <a:ln w="31750">
              <a:solidFill>
                <a:srgbClr val="000099"/>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7" name="Text Box 19"/>
            <p:cNvSpPr txBox="1">
              <a:spLocks noChangeArrowheads="1"/>
            </p:cNvSpPr>
            <p:nvPr/>
          </p:nvSpPr>
          <p:spPr bwMode="auto">
            <a:xfrm>
              <a:off x="3446" y="1674"/>
              <a:ext cx="8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99"/>
                  </a:solidFill>
                  <a:latin typeface="Times New Roman" pitchFamily="18" charset="0"/>
                  <a:ea typeface="宋体" pitchFamily="2" charset="-122"/>
                </a:rPr>
                <a:t>L.length</a:t>
              </a:r>
              <a:endParaRPr kumimoji="1" lang="en-US" altLang="zh-CN" sz="3600">
                <a:latin typeface="Times New Roman" pitchFamily="18" charset="0"/>
                <a:ea typeface="宋体" pitchFamily="2" charset="-122"/>
              </a:endParaRPr>
            </a:p>
          </p:txBody>
        </p:sp>
      </p:grpSp>
      <p:grpSp>
        <p:nvGrpSpPr>
          <p:cNvPr id="227348" name="Group 20"/>
          <p:cNvGrpSpPr>
            <a:grpSpLocks/>
          </p:cNvGrpSpPr>
          <p:nvPr/>
        </p:nvGrpSpPr>
        <p:grpSpPr bwMode="auto">
          <a:xfrm>
            <a:off x="6477000" y="1066800"/>
            <a:ext cx="1524000" cy="838200"/>
            <a:chOff x="4080" y="672"/>
            <a:chExt cx="960" cy="528"/>
          </a:xfrm>
        </p:grpSpPr>
        <p:sp>
          <p:nvSpPr>
            <p:cNvPr id="227349" name="Text Box 21"/>
            <p:cNvSpPr txBox="1">
              <a:spLocks noChangeArrowheads="1"/>
            </p:cNvSpPr>
            <p:nvPr/>
          </p:nvSpPr>
          <p:spPr bwMode="auto">
            <a:xfrm>
              <a:off x="4080" y="816"/>
              <a:ext cx="9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99"/>
                  </a:solidFill>
                  <a:latin typeface="Times New Roman" pitchFamily="18" charset="0"/>
                  <a:ea typeface="宋体" pitchFamily="2" charset="-122"/>
                </a:rPr>
                <a:t>L.listsize</a:t>
              </a:r>
              <a:endParaRPr kumimoji="1" lang="en-US" altLang="zh-CN" sz="3600">
                <a:latin typeface="Times New Roman" pitchFamily="18" charset="0"/>
                <a:ea typeface="宋体" pitchFamily="2" charset="-122"/>
              </a:endParaRPr>
            </a:p>
          </p:txBody>
        </p:sp>
        <p:sp>
          <p:nvSpPr>
            <p:cNvPr id="227350" name="Line 22"/>
            <p:cNvSpPr>
              <a:spLocks noChangeShapeType="1"/>
            </p:cNvSpPr>
            <p:nvPr/>
          </p:nvSpPr>
          <p:spPr bwMode="auto">
            <a:xfrm>
              <a:off x="5040" y="672"/>
              <a:ext cx="0" cy="528"/>
            </a:xfrm>
            <a:prstGeom prst="line">
              <a:avLst/>
            </a:prstGeom>
            <a:noFill/>
            <a:ln w="31750">
              <a:solidFill>
                <a:srgbClr val="00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7351" name="Text Box 23"/>
          <p:cNvSpPr txBox="1">
            <a:spLocks noChangeArrowheads="1"/>
          </p:cNvSpPr>
          <p:nvPr/>
        </p:nvSpPr>
        <p:spPr bwMode="auto">
          <a:xfrm>
            <a:off x="669925" y="4724400"/>
            <a:ext cx="8905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4400" b="1">
                <a:solidFill>
                  <a:srgbClr val="660033"/>
                </a:solidFill>
                <a:latin typeface="Times New Roman" pitchFamily="18" charset="0"/>
                <a:ea typeface="宋体" pitchFamily="2" charset="-122"/>
              </a:rPr>
              <a:t>e =</a:t>
            </a:r>
            <a:endParaRPr kumimoji="1" lang="en-US" altLang="zh-CN" sz="3600">
              <a:latin typeface="Times New Roman" pitchFamily="18" charset="0"/>
              <a:ea typeface="宋体" pitchFamily="2" charset="-122"/>
            </a:endParaRPr>
          </a:p>
        </p:txBody>
      </p:sp>
      <p:sp>
        <p:nvSpPr>
          <p:cNvPr id="227352" name="Text Box 24"/>
          <p:cNvSpPr txBox="1">
            <a:spLocks noChangeArrowheads="1"/>
          </p:cNvSpPr>
          <p:nvPr/>
        </p:nvSpPr>
        <p:spPr bwMode="auto">
          <a:xfrm>
            <a:off x="1644650" y="4821238"/>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CC0000"/>
                </a:solidFill>
                <a:latin typeface="Times New Roman" pitchFamily="18" charset="0"/>
                <a:ea typeface="宋体" pitchFamily="2" charset="-122"/>
              </a:rPr>
              <a:t>38</a:t>
            </a:r>
            <a:endParaRPr kumimoji="1" lang="en-US" altLang="zh-CN" sz="3600">
              <a:latin typeface="Times New Roman" pitchFamily="18" charset="0"/>
              <a:ea typeface="宋体" pitchFamily="2" charset="-122"/>
            </a:endParaRPr>
          </a:p>
        </p:txBody>
      </p:sp>
      <p:grpSp>
        <p:nvGrpSpPr>
          <p:cNvPr id="227353" name="Group 25"/>
          <p:cNvGrpSpPr>
            <a:grpSpLocks/>
          </p:cNvGrpSpPr>
          <p:nvPr/>
        </p:nvGrpSpPr>
        <p:grpSpPr bwMode="auto">
          <a:xfrm>
            <a:off x="1066800" y="2438400"/>
            <a:ext cx="457200" cy="838200"/>
            <a:chOff x="672" y="1488"/>
            <a:chExt cx="288" cy="528"/>
          </a:xfrm>
        </p:grpSpPr>
        <p:sp>
          <p:nvSpPr>
            <p:cNvPr id="227354" name="Line 26"/>
            <p:cNvSpPr>
              <a:spLocks noChangeShapeType="1"/>
            </p:cNvSpPr>
            <p:nvPr/>
          </p:nvSpPr>
          <p:spPr bwMode="auto">
            <a:xfrm>
              <a:off x="672" y="1488"/>
              <a:ext cx="0" cy="480"/>
            </a:xfrm>
            <a:prstGeom prst="line">
              <a:avLst/>
            </a:prstGeom>
            <a:noFill/>
            <a:ln w="38100">
              <a:solidFill>
                <a:srgbClr val="CC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55" name="Text Box 27"/>
            <p:cNvSpPr txBox="1">
              <a:spLocks noChangeArrowheads="1"/>
            </p:cNvSpPr>
            <p:nvPr/>
          </p:nvSpPr>
          <p:spPr bwMode="auto">
            <a:xfrm>
              <a:off x="684" y="161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CC0000"/>
                  </a:solidFill>
                  <a:latin typeface="Times New Roman" pitchFamily="18" charset="0"/>
                  <a:ea typeface="宋体" pitchFamily="2" charset="-122"/>
                </a:rPr>
                <a:t>p</a:t>
              </a:r>
              <a:endParaRPr kumimoji="1" lang="en-US" altLang="zh-CN" sz="3600">
                <a:latin typeface="Times New Roman" pitchFamily="18" charset="0"/>
                <a:ea typeface="宋体" pitchFamily="2" charset="-122"/>
              </a:endParaRPr>
            </a:p>
          </p:txBody>
        </p:sp>
      </p:grpSp>
      <p:grpSp>
        <p:nvGrpSpPr>
          <p:cNvPr id="227356" name="Group 28"/>
          <p:cNvGrpSpPr>
            <a:grpSpLocks/>
          </p:cNvGrpSpPr>
          <p:nvPr/>
        </p:nvGrpSpPr>
        <p:grpSpPr bwMode="auto">
          <a:xfrm>
            <a:off x="1828800" y="2438400"/>
            <a:ext cx="457200" cy="838200"/>
            <a:chOff x="672" y="1488"/>
            <a:chExt cx="288" cy="528"/>
          </a:xfrm>
        </p:grpSpPr>
        <p:sp>
          <p:nvSpPr>
            <p:cNvPr id="227357" name="Line 29"/>
            <p:cNvSpPr>
              <a:spLocks noChangeShapeType="1"/>
            </p:cNvSpPr>
            <p:nvPr/>
          </p:nvSpPr>
          <p:spPr bwMode="auto">
            <a:xfrm>
              <a:off x="672" y="1488"/>
              <a:ext cx="0" cy="480"/>
            </a:xfrm>
            <a:prstGeom prst="line">
              <a:avLst/>
            </a:prstGeom>
            <a:noFill/>
            <a:ln w="38100">
              <a:solidFill>
                <a:srgbClr val="CC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58" name="Text Box 30"/>
            <p:cNvSpPr txBox="1">
              <a:spLocks noChangeArrowheads="1"/>
            </p:cNvSpPr>
            <p:nvPr/>
          </p:nvSpPr>
          <p:spPr bwMode="auto">
            <a:xfrm>
              <a:off x="684" y="161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CC0000"/>
                  </a:solidFill>
                  <a:latin typeface="Times New Roman" pitchFamily="18" charset="0"/>
                  <a:ea typeface="宋体" pitchFamily="2" charset="-122"/>
                </a:rPr>
                <a:t>p</a:t>
              </a:r>
              <a:endParaRPr kumimoji="1" lang="en-US" altLang="zh-CN" sz="3600">
                <a:latin typeface="Times New Roman" pitchFamily="18" charset="0"/>
                <a:ea typeface="宋体" pitchFamily="2" charset="-122"/>
              </a:endParaRPr>
            </a:p>
          </p:txBody>
        </p:sp>
      </p:grpSp>
      <p:grpSp>
        <p:nvGrpSpPr>
          <p:cNvPr id="227359" name="Group 31"/>
          <p:cNvGrpSpPr>
            <a:grpSpLocks/>
          </p:cNvGrpSpPr>
          <p:nvPr/>
        </p:nvGrpSpPr>
        <p:grpSpPr bwMode="auto">
          <a:xfrm>
            <a:off x="2590800" y="2438400"/>
            <a:ext cx="457200" cy="838200"/>
            <a:chOff x="672" y="1488"/>
            <a:chExt cx="288" cy="528"/>
          </a:xfrm>
        </p:grpSpPr>
        <p:sp>
          <p:nvSpPr>
            <p:cNvPr id="227360" name="Line 32"/>
            <p:cNvSpPr>
              <a:spLocks noChangeShapeType="1"/>
            </p:cNvSpPr>
            <p:nvPr/>
          </p:nvSpPr>
          <p:spPr bwMode="auto">
            <a:xfrm>
              <a:off x="672" y="1488"/>
              <a:ext cx="0" cy="480"/>
            </a:xfrm>
            <a:prstGeom prst="line">
              <a:avLst/>
            </a:prstGeom>
            <a:noFill/>
            <a:ln w="38100">
              <a:solidFill>
                <a:srgbClr val="CC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61" name="Text Box 33"/>
            <p:cNvSpPr txBox="1">
              <a:spLocks noChangeArrowheads="1"/>
            </p:cNvSpPr>
            <p:nvPr/>
          </p:nvSpPr>
          <p:spPr bwMode="auto">
            <a:xfrm>
              <a:off x="684" y="161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CC0000"/>
                  </a:solidFill>
                  <a:latin typeface="Times New Roman" pitchFamily="18" charset="0"/>
                  <a:ea typeface="宋体" pitchFamily="2" charset="-122"/>
                </a:rPr>
                <a:t>p</a:t>
              </a:r>
              <a:endParaRPr kumimoji="1" lang="en-US" altLang="zh-CN" sz="3600">
                <a:latin typeface="Times New Roman" pitchFamily="18" charset="0"/>
                <a:ea typeface="宋体" pitchFamily="2" charset="-122"/>
              </a:endParaRPr>
            </a:p>
          </p:txBody>
        </p:sp>
      </p:grpSp>
      <p:grpSp>
        <p:nvGrpSpPr>
          <p:cNvPr id="227362" name="Group 34"/>
          <p:cNvGrpSpPr>
            <a:grpSpLocks/>
          </p:cNvGrpSpPr>
          <p:nvPr/>
        </p:nvGrpSpPr>
        <p:grpSpPr bwMode="auto">
          <a:xfrm>
            <a:off x="3352800" y="2438400"/>
            <a:ext cx="457200" cy="838200"/>
            <a:chOff x="672" y="1488"/>
            <a:chExt cx="288" cy="528"/>
          </a:xfrm>
        </p:grpSpPr>
        <p:sp>
          <p:nvSpPr>
            <p:cNvPr id="227363" name="Line 35"/>
            <p:cNvSpPr>
              <a:spLocks noChangeShapeType="1"/>
            </p:cNvSpPr>
            <p:nvPr/>
          </p:nvSpPr>
          <p:spPr bwMode="auto">
            <a:xfrm>
              <a:off x="672" y="1488"/>
              <a:ext cx="0" cy="480"/>
            </a:xfrm>
            <a:prstGeom prst="line">
              <a:avLst/>
            </a:prstGeom>
            <a:noFill/>
            <a:ln w="38100">
              <a:solidFill>
                <a:srgbClr val="CC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64" name="Text Box 36"/>
            <p:cNvSpPr txBox="1">
              <a:spLocks noChangeArrowheads="1"/>
            </p:cNvSpPr>
            <p:nvPr/>
          </p:nvSpPr>
          <p:spPr bwMode="auto">
            <a:xfrm>
              <a:off x="684" y="161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CC0000"/>
                  </a:solidFill>
                  <a:latin typeface="Times New Roman" pitchFamily="18" charset="0"/>
                  <a:ea typeface="宋体" pitchFamily="2" charset="-122"/>
                </a:rPr>
                <a:t>p</a:t>
              </a:r>
              <a:endParaRPr kumimoji="1" lang="en-US" altLang="zh-CN" sz="3600">
                <a:latin typeface="Times New Roman" pitchFamily="18" charset="0"/>
                <a:ea typeface="宋体" pitchFamily="2" charset="-122"/>
              </a:endParaRPr>
            </a:p>
          </p:txBody>
        </p:sp>
      </p:grpSp>
      <p:grpSp>
        <p:nvGrpSpPr>
          <p:cNvPr id="227365" name="Group 37"/>
          <p:cNvGrpSpPr>
            <a:grpSpLocks/>
          </p:cNvGrpSpPr>
          <p:nvPr/>
        </p:nvGrpSpPr>
        <p:grpSpPr bwMode="auto">
          <a:xfrm>
            <a:off x="6324600" y="2438400"/>
            <a:ext cx="457200" cy="838200"/>
            <a:chOff x="672" y="1488"/>
            <a:chExt cx="288" cy="528"/>
          </a:xfrm>
        </p:grpSpPr>
        <p:sp>
          <p:nvSpPr>
            <p:cNvPr id="227366" name="Line 38"/>
            <p:cNvSpPr>
              <a:spLocks noChangeShapeType="1"/>
            </p:cNvSpPr>
            <p:nvPr/>
          </p:nvSpPr>
          <p:spPr bwMode="auto">
            <a:xfrm>
              <a:off x="672" y="1488"/>
              <a:ext cx="0" cy="480"/>
            </a:xfrm>
            <a:prstGeom prst="line">
              <a:avLst/>
            </a:prstGeom>
            <a:noFill/>
            <a:ln w="38100">
              <a:solidFill>
                <a:srgbClr val="CC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67" name="Text Box 39"/>
            <p:cNvSpPr txBox="1">
              <a:spLocks noChangeArrowheads="1"/>
            </p:cNvSpPr>
            <p:nvPr/>
          </p:nvSpPr>
          <p:spPr bwMode="auto">
            <a:xfrm>
              <a:off x="684" y="161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CC0000"/>
                  </a:solidFill>
                  <a:latin typeface="Times New Roman" pitchFamily="18" charset="0"/>
                  <a:ea typeface="宋体" pitchFamily="2" charset="-122"/>
                </a:rPr>
                <a:t>p</a:t>
              </a:r>
              <a:endParaRPr kumimoji="1" lang="en-US" altLang="zh-CN" sz="3600">
                <a:latin typeface="Times New Roman" pitchFamily="18" charset="0"/>
                <a:ea typeface="宋体" pitchFamily="2" charset="-122"/>
              </a:endParaRPr>
            </a:p>
          </p:txBody>
        </p:sp>
      </p:grpSp>
      <p:sp>
        <p:nvSpPr>
          <p:cNvPr id="227368" name="Text Box 40"/>
          <p:cNvSpPr txBox="1">
            <a:spLocks noChangeArrowheads="1"/>
          </p:cNvSpPr>
          <p:nvPr/>
        </p:nvSpPr>
        <p:spPr bwMode="auto">
          <a:xfrm>
            <a:off x="1828800" y="3768725"/>
            <a:ext cx="31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9999"/>
                </a:solidFill>
                <a:latin typeface="Times New Roman" pitchFamily="18" charset="0"/>
                <a:ea typeface="宋体" pitchFamily="2" charset="-122"/>
              </a:rPr>
              <a:t>i</a:t>
            </a:r>
            <a:endParaRPr kumimoji="1" lang="en-US" altLang="zh-CN" sz="3600">
              <a:latin typeface="Times New Roman" pitchFamily="18" charset="0"/>
              <a:ea typeface="宋体" pitchFamily="2" charset="-122"/>
            </a:endParaRPr>
          </a:p>
        </p:txBody>
      </p:sp>
      <p:sp>
        <p:nvSpPr>
          <p:cNvPr id="227369" name="Text Box 41"/>
          <p:cNvSpPr txBox="1">
            <a:spLocks noChangeArrowheads="1"/>
          </p:cNvSpPr>
          <p:nvPr/>
        </p:nvSpPr>
        <p:spPr bwMode="auto">
          <a:xfrm>
            <a:off x="2149475" y="3768725"/>
            <a:ext cx="685800" cy="650875"/>
          </a:xfrm>
          <a:prstGeom prst="rect">
            <a:avLst/>
          </a:prstGeom>
          <a:solidFill>
            <a:srgbClr val="CCFFCC"/>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009999"/>
                </a:solidFill>
                <a:latin typeface="Times New Roman" pitchFamily="18" charset="0"/>
                <a:ea typeface="宋体" pitchFamily="2" charset="-122"/>
              </a:rPr>
              <a:t>1</a:t>
            </a:r>
            <a:endParaRPr kumimoji="1" lang="en-US" altLang="zh-CN" sz="3600">
              <a:latin typeface="Times New Roman" pitchFamily="18" charset="0"/>
              <a:ea typeface="宋体" pitchFamily="2" charset="-122"/>
            </a:endParaRPr>
          </a:p>
        </p:txBody>
      </p:sp>
      <p:sp>
        <p:nvSpPr>
          <p:cNvPr id="227370" name="Text Box 42"/>
          <p:cNvSpPr txBox="1">
            <a:spLocks noChangeArrowheads="1"/>
          </p:cNvSpPr>
          <p:nvPr/>
        </p:nvSpPr>
        <p:spPr bwMode="auto">
          <a:xfrm>
            <a:off x="2149475" y="3768725"/>
            <a:ext cx="685800" cy="650875"/>
          </a:xfrm>
          <a:prstGeom prst="rect">
            <a:avLst/>
          </a:prstGeom>
          <a:solidFill>
            <a:srgbClr val="CCFFCC"/>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009999"/>
                </a:solidFill>
                <a:latin typeface="Times New Roman" pitchFamily="18" charset="0"/>
                <a:ea typeface="宋体" pitchFamily="2" charset="-122"/>
              </a:rPr>
              <a:t>2</a:t>
            </a:r>
            <a:endParaRPr kumimoji="1" lang="en-US" altLang="zh-CN" sz="3600">
              <a:latin typeface="Times New Roman" pitchFamily="18" charset="0"/>
              <a:ea typeface="宋体" pitchFamily="2" charset="-122"/>
            </a:endParaRPr>
          </a:p>
        </p:txBody>
      </p:sp>
      <p:sp>
        <p:nvSpPr>
          <p:cNvPr id="227371" name="Text Box 43"/>
          <p:cNvSpPr txBox="1">
            <a:spLocks noChangeArrowheads="1"/>
          </p:cNvSpPr>
          <p:nvPr/>
        </p:nvSpPr>
        <p:spPr bwMode="auto">
          <a:xfrm>
            <a:off x="2149475" y="3768725"/>
            <a:ext cx="685800" cy="650875"/>
          </a:xfrm>
          <a:prstGeom prst="rect">
            <a:avLst/>
          </a:prstGeom>
          <a:solidFill>
            <a:srgbClr val="CCFFCC"/>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009999"/>
                </a:solidFill>
                <a:latin typeface="Times New Roman" pitchFamily="18" charset="0"/>
                <a:ea typeface="宋体" pitchFamily="2" charset="-122"/>
              </a:rPr>
              <a:t>3</a:t>
            </a:r>
            <a:endParaRPr kumimoji="1" lang="en-US" altLang="zh-CN" sz="3600">
              <a:latin typeface="Times New Roman" pitchFamily="18" charset="0"/>
              <a:ea typeface="宋体" pitchFamily="2" charset="-122"/>
            </a:endParaRPr>
          </a:p>
        </p:txBody>
      </p:sp>
      <p:sp>
        <p:nvSpPr>
          <p:cNvPr id="227372" name="Text Box 44"/>
          <p:cNvSpPr txBox="1">
            <a:spLocks noChangeArrowheads="1"/>
          </p:cNvSpPr>
          <p:nvPr/>
        </p:nvSpPr>
        <p:spPr bwMode="auto">
          <a:xfrm>
            <a:off x="2149475" y="3768725"/>
            <a:ext cx="685800" cy="650875"/>
          </a:xfrm>
          <a:prstGeom prst="rect">
            <a:avLst/>
          </a:prstGeom>
          <a:solidFill>
            <a:srgbClr val="CCFFCC"/>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009999"/>
                </a:solidFill>
                <a:latin typeface="Times New Roman" pitchFamily="18" charset="0"/>
                <a:ea typeface="宋体" pitchFamily="2" charset="-122"/>
              </a:rPr>
              <a:t>4</a:t>
            </a:r>
            <a:endParaRPr kumimoji="1" lang="en-US" altLang="zh-CN" sz="3600">
              <a:latin typeface="Times New Roman" pitchFamily="18" charset="0"/>
              <a:ea typeface="宋体" pitchFamily="2" charset="-122"/>
            </a:endParaRPr>
          </a:p>
        </p:txBody>
      </p:sp>
      <p:sp>
        <p:nvSpPr>
          <p:cNvPr id="227373" name="Text Box 45"/>
          <p:cNvSpPr txBox="1">
            <a:spLocks noChangeArrowheads="1"/>
          </p:cNvSpPr>
          <p:nvPr/>
        </p:nvSpPr>
        <p:spPr bwMode="auto">
          <a:xfrm>
            <a:off x="2149475" y="3768725"/>
            <a:ext cx="685800" cy="650875"/>
          </a:xfrm>
          <a:prstGeom prst="rect">
            <a:avLst/>
          </a:prstGeom>
          <a:solidFill>
            <a:srgbClr val="CCFFCC"/>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009999"/>
                </a:solidFill>
                <a:latin typeface="Times New Roman" pitchFamily="18" charset="0"/>
                <a:ea typeface="宋体" pitchFamily="2" charset="-122"/>
              </a:rPr>
              <a:t>1</a:t>
            </a:r>
            <a:endParaRPr kumimoji="1" lang="en-US" altLang="zh-CN" sz="3600">
              <a:latin typeface="Times New Roman" pitchFamily="18" charset="0"/>
              <a:ea typeface="宋体" pitchFamily="2" charset="-122"/>
            </a:endParaRPr>
          </a:p>
        </p:txBody>
      </p:sp>
      <p:sp>
        <p:nvSpPr>
          <p:cNvPr id="227374" name="Text Box 46"/>
          <p:cNvSpPr txBox="1">
            <a:spLocks noChangeArrowheads="1"/>
          </p:cNvSpPr>
          <p:nvPr/>
        </p:nvSpPr>
        <p:spPr bwMode="auto">
          <a:xfrm>
            <a:off x="2149475" y="3768725"/>
            <a:ext cx="685800" cy="650875"/>
          </a:xfrm>
          <a:prstGeom prst="rect">
            <a:avLst/>
          </a:prstGeom>
          <a:solidFill>
            <a:srgbClr val="CCFFCC"/>
          </a:solidFill>
          <a:ln w="952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009999"/>
                </a:solidFill>
                <a:latin typeface="Times New Roman" pitchFamily="18" charset="0"/>
                <a:ea typeface="宋体" pitchFamily="2" charset="-122"/>
              </a:rPr>
              <a:t>8</a:t>
            </a:r>
            <a:endParaRPr kumimoji="1" lang="en-US" altLang="zh-CN" sz="3600">
              <a:latin typeface="Times New Roman" pitchFamily="18" charset="0"/>
              <a:ea typeface="宋体" pitchFamily="2" charset="-122"/>
            </a:endParaRPr>
          </a:p>
        </p:txBody>
      </p:sp>
      <p:sp>
        <p:nvSpPr>
          <p:cNvPr id="227375" name="Text Box 47"/>
          <p:cNvSpPr txBox="1">
            <a:spLocks noChangeArrowheads="1"/>
          </p:cNvSpPr>
          <p:nvPr/>
        </p:nvSpPr>
        <p:spPr bwMode="auto">
          <a:xfrm>
            <a:off x="2406650" y="48450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chemeClr val="tx2"/>
                </a:solidFill>
                <a:latin typeface="Times New Roman" pitchFamily="18" charset="0"/>
                <a:ea typeface="宋体" pitchFamily="2" charset="-122"/>
              </a:rPr>
              <a:t>50</a:t>
            </a:r>
            <a:endParaRPr kumimoji="1" lang="en-US" altLang="zh-CN" sz="3600">
              <a:latin typeface="Times New Roman" pitchFamily="18" charset="0"/>
              <a:ea typeface="宋体" pitchFamily="2" charset="-122"/>
            </a:endParaRPr>
          </a:p>
        </p:txBody>
      </p:sp>
      <p:sp useBgFill="1">
        <p:nvSpPr>
          <p:cNvPr id="227376" name="Rectangle 48"/>
          <p:cNvSpPr>
            <a:spLocks noChangeArrowheads="1"/>
          </p:cNvSpPr>
          <p:nvPr/>
        </p:nvSpPr>
        <p:spPr bwMode="auto">
          <a:xfrm>
            <a:off x="838200" y="2438400"/>
            <a:ext cx="6096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27377" name="Rectangle 49"/>
          <p:cNvSpPr>
            <a:spLocks noChangeArrowheads="1"/>
          </p:cNvSpPr>
          <p:nvPr/>
        </p:nvSpPr>
        <p:spPr bwMode="auto">
          <a:xfrm>
            <a:off x="1600200" y="2438400"/>
            <a:ext cx="6096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27378" name="Rectangle 50"/>
          <p:cNvSpPr>
            <a:spLocks noChangeArrowheads="1"/>
          </p:cNvSpPr>
          <p:nvPr/>
        </p:nvSpPr>
        <p:spPr bwMode="auto">
          <a:xfrm>
            <a:off x="2362200" y="2438400"/>
            <a:ext cx="6096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27379" name="Rectangle 51"/>
          <p:cNvSpPr>
            <a:spLocks noChangeArrowheads="1"/>
          </p:cNvSpPr>
          <p:nvPr/>
        </p:nvSpPr>
        <p:spPr bwMode="auto">
          <a:xfrm>
            <a:off x="3124200" y="2438400"/>
            <a:ext cx="6096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7380" name="Group 52"/>
          <p:cNvGrpSpPr>
            <a:grpSpLocks/>
          </p:cNvGrpSpPr>
          <p:nvPr/>
        </p:nvGrpSpPr>
        <p:grpSpPr bwMode="auto">
          <a:xfrm>
            <a:off x="990600" y="2438400"/>
            <a:ext cx="457200" cy="838200"/>
            <a:chOff x="672" y="1488"/>
            <a:chExt cx="288" cy="528"/>
          </a:xfrm>
        </p:grpSpPr>
        <p:sp>
          <p:nvSpPr>
            <p:cNvPr id="227381" name="Line 53"/>
            <p:cNvSpPr>
              <a:spLocks noChangeShapeType="1"/>
            </p:cNvSpPr>
            <p:nvPr/>
          </p:nvSpPr>
          <p:spPr bwMode="auto">
            <a:xfrm>
              <a:off x="672" y="1488"/>
              <a:ext cx="0" cy="480"/>
            </a:xfrm>
            <a:prstGeom prst="line">
              <a:avLst/>
            </a:prstGeom>
            <a:noFill/>
            <a:ln w="38100">
              <a:solidFill>
                <a:srgbClr val="CC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82" name="Text Box 54"/>
            <p:cNvSpPr txBox="1">
              <a:spLocks noChangeArrowheads="1"/>
            </p:cNvSpPr>
            <p:nvPr/>
          </p:nvSpPr>
          <p:spPr bwMode="auto">
            <a:xfrm>
              <a:off x="684" y="161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CC0000"/>
                  </a:solidFill>
                  <a:latin typeface="Times New Roman" pitchFamily="18" charset="0"/>
                  <a:ea typeface="宋体" pitchFamily="2" charset="-122"/>
                </a:rPr>
                <a:t>p</a:t>
              </a:r>
              <a:endParaRPr kumimoji="1" lang="en-US" altLang="zh-CN" sz="3600">
                <a:latin typeface="Times New Roman" pitchFamily="18" charset="0"/>
                <a:ea typeface="宋体" pitchFamily="2" charset="-122"/>
              </a:endParaRPr>
            </a:p>
          </p:txBody>
        </p:sp>
      </p:grpSp>
      <p:sp useBgFill="1">
        <p:nvSpPr>
          <p:cNvPr id="227383" name="Rectangle 55"/>
          <p:cNvSpPr>
            <a:spLocks noChangeArrowheads="1"/>
          </p:cNvSpPr>
          <p:nvPr/>
        </p:nvSpPr>
        <p:spPr bwMode="auto">
          <a:xfrm>
            <a:off x="838200" y="2438400"/>
            <a:ext cx="6096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84" name="Text Box 56"/>
          <p:cNvSpPr txBox="1">
            <a:spLocks noChangeArrowheads="1"/>
          </p:cNvSpPr>
          <p:nvPr/>
        </p:nvSpPr>
        <p:spPr bwMode="auto">
          <a:xfrm>
            <a:off x="4500563" y="3860800"/>
            <a:ext cx="4052887" cy="190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3600">
                <a:latin typeface="Times New Roman" pitchFamily="18" charset="0"/>
                <a:ea typeface="隶书" pitchFamily="49" charset="-122"/>
              </a:rPr>
              <a:t>Compare e with the element in the list one by one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7330"/>
                                        </p:tgtEl>
                                        <p:attrNameLst>
                                          <p:attrName>style.visibility</p:attrName>
                                        </p:attrNameLst>
                                      </p:cBhvr>
                                      <p:to>
                                        <p:strVal val="visible"/>
                                      </p:to>
                                    </p:set>
                                    <p:animEffect transition="in" filter="blinds(horizontal)">
                                      <p:cBhvr>
                                        <p:cTn id="7" dur="500"/>
                                        <p:tgtEl>
                                          <p:spTgt spid="227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7331"/>
                                        </p:tgtEl>
                                        <p:attrNameLst>
                                          <p:attrName>style.visibility</p:attrName>
                                        </p:attrNameLst>
                                      </p:cBhvr>
                                      <p:to>
                                        <p:strVal val="visible"/>
                                      </p:to>
                                    </p:set>
                                    <p:animEffect transition="in" filter="blinds(horizontal)">
                                      <p:cBhvr>
                                        <p:cTn id="12" dur="500"/>
                                        <p:tgtEl>
                                          <p:spTgt spid="2273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7345"/>
                                        </p:tgtEl>
                                        <p:attrNameLst>
                                          <p:attrName>style.visibility</p:attrName>
                                        </p:attrNameLst>
                                      </p:cBhvr>
                                      <p:to>
                                        <p:strVal val="visible"/>
                                      </p:to>
                                    </p:set>
                                    <p:animEffect transition="in" filter="blinds(horizontal)">
                                      <p:cBhvr>
                                        <p:cTn id="17" dur="500"/>
                                        <p:tgtEl>
                                          <p:spTgt spid="2273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7348"/>
                                        </p:tgtEl>
                                        <p:attrNameLst>
                                          <p:attrName>style.visibility</p:attrName>
                                        </p:attrNameLst>
                                      </p:cBhvr>
                                      <p:to>
                                        <p:strVal val="visible"/>
                                      </p:to>
                                    </p:set>
                                    <p:animEffect transition="in" filter="blinds(horizontal)">
                                      <p:cBhvr>
                                        <p:cTn id="22" dur="500"/>
                                        <p:tgtEl>
                                          <p:spTgt spid="2273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7351"/>
                                        </p:tgtEl>
                                        <p:attrNameLst>
                                          <p:attrName>style.visibility</p:attrName>
                                        </p:attrNameLst>
                                      </p:cBhvr>
                                      <p:to>
                                        <p:strVal val="visible"/>
                                      </p:to>
                                    </p:set>
                                    <p:animEffect transition="in" filter="blinds(horizontal)">
                                      <p:cBhvr>
                                        <p:cTn id="27" dur="500"/>
                                        <p:tgtEl>
                                          <p:spTgt spid="227351"/>
                                        </p:tgtEl>
                                      </p:cBhvr>
                                    </p:animEffect>
                                  </p:childTnLst>
                                </p:cTn>
                              </p:par>
                            </p:childTnLst>
                          </p:cTn>
                        </p:par>
                        <p:par>
                          <p:cTn id="28" fill="hold" nodeType="afterGroup">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227352"/>
                                        </p:tgtEl>
                                        <p:attrNameLst>
                                          <p:attrName>style.visibility</p:attrName>
                                        </p:attrNameLst>
                                      </p:cBhvr>
                                      <p:to>
                                        <p:strVal val="visible"/>
                                      </p:to>
                                    </p:set>
                                    <p:animEffect transition="in" filter="blinds(horizontal)">
                                      <p:cBhvr>
                                        <p:cTn id="31" dur="500"/>
                                        <p:tgtEl>
                                          <p:spTgt spid="22735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27353"/>
                                        </p:tgtEl>
                                        <p:attrNameLst>
                                          <p:attrName>style.visibility</p:attrName>
                                        </p:attrNameLst>
                                      </p:cBhvr>
                                      <p:to>
                                        <p:strVal val="visible"/>
                                      </p:to>
                                    </p:set>
                                    <p:animEffect transition="in" filter="blinds(horizontal)">
                                      <p:cBhvr>
                                        <p:cTn id="36" dur="500"/>
                                        <p:tgtEl>
                                          <p:spTgt spid="22735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27368"/>
                                        </p:tgtEl>
                                        <p:attrNameLst>
                                          <p:attrName>style.visibility</p:attrName>
                                        </p:attrNameLst>
                                      </p:cBhvr>
                                      <p:to>
                                        <p:strVal val="visible"/>
                                      </p:to>
                                    </p:set>
                                    <p:animEffect transition="in" filter="blinds(horizontal)">
                                      <p:cBhvr>
                                        <p:cTn id="41" dur="500"/>
                                        <p:tgtEl>
                                          <p:spTgt spid="227368"/>
                                        </p:tgtEl>
                                      </p:cBhvr>
                                    </p:animEffect>
                                  </p:childTnLst>
                                </p:cTn>
                              </p:par>
                            </p:childTnLst>
                          </p:cTn>
                        </p:par>
                        <p:par>
                          <p:cTn id="42" fill="hold" nodeType="afterGroup">
                            <p:stCondLst>
                              <p:cond delay="500"/>
                            </p:stCondLst>
                            <p:childTnLst>
                              <p:par>
                                <p:cTn id="43" presetID="3" presetClass="entr" presetSubtype="10" fill="hold" grpId="0" nodeType="afterEffect">
                                  <p:stCondLst>
                                    <p:cond delay="0"/>
                                  </p:stCondLst>
                                  <p:childTnLst>
                                    <p:set>
                                      <p:cBhvr>
                                        <p:cTn id="44" dur="1" fill="hold">
                                          <p:stCondLst>
                                            <p:cond delay="0"/>
                                          </p:stCondLst>
                                        </p:cTn>
                                        <p:tgtEl>
                                          <p:spTgt spid="227369"/>
                                        </p:tgtEl>
                                        <p:attrNameLst>
                                          <p:attrName>style.visibility</p:attrName>
                                        </p:attrNameLst>
                                      </p:cBhvr>
                                      <p:to>
                                        <p:strVal val="visible"/>
                                      </p:to>
                                    </p:set>
                                    <p:animEffect transition="in" filter="blinds(horizontal)">
                                      <p:cBhvr>
                                        <p:cTn id="45" dur="500"/>
                                        <p:tgtEl>
                                          <p:spTgt spid="22736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27376"/>
                                        </p:tgtEl>
                                        <p:attrNameLst>
                                          <p:attrName>style.visibility</p:attrName>
                                        </p:attrNameLst>
                                      </p:cBhvr>
                                      <p:to>
                                        <p:strVal val="visible"/>
                                      </p:to>
                                    </p:set>
                                    <p:animEffect transition="in" filter="blinds(horizontal)">
                                      <p:cBhvr>
                                        <p:cTn id="50" dur="500"/>
                                        <p:tgtEl>
                                          <p:spTgt spid="227376"/>
                                        </p:tgtEl>
                                      </p:cBhvr>
                                    </p:animEffect>
                                  </p:childTnLst>
                                </p:cTn>
                              </p:par>
                            </p:childTnLst>
                          </p:cTn>
                        </p:par>
                        <p:par>
                          <p:cTn id="51" fill="hold" nodeType="afterGroup">
                            <p:stCondLst>
                              <p:cond delay="500"/>
                            </p:stCondLst>
                            <p:childTnLst>
                              <p:par>
                                <p:cTn id="52" presetID="3" presetClass="entr" presetSubtype="10" fill="hold" nodeType="afterEffect">
                                  <p:stCondLst>
                                    <p:cond delay="0"/>
                                  </p:stCondLst>
                                  <p:childTnLst>
                                    <p:set>
                                      <p:cBhvr>
                                        <p:cTn id="53" dur="1" fill="hold">
                                          <p:stCondLst>
                                            <p:cond delay="0"/>
                                          </p:stCondLst>
                                        </p:cTn>
                                        <p:tgtEl>
                                          <p:spTgt spid="227356"/>
                                        </p:tgtEl>
                                        <p:attrNameLst>
                                          <p:attrName>style.visibility</p:attrName>
                                        </p:attrNameLst>
                                      </p:cBhvr>
                                      <p:to>
                                        <p:strVal val="visible"/>
                                      </p:to>
                                    </p:set>
                                    <p:animEffect transition="in" filter="blinds(horizontal)">
                                      <p:cBhvr>
                                        <p:cTn id="54" dur="500"/>
                                        <p:tgtEl>
                                          <p:spTgt spid="227356"/>
                                        </p:tgtEl>
                                      </p:cBhvr>
                                    </p:animEffect>
                                  </p:childTnLst>
                                </p:cTn>
                              </p:par>
                            </p:childTnLst>
                          </p:cTn>
                        </p:par>
                        <p:par>
                          <p:cTn id="55" fill="hold" nodeType="afterGroup">
                            <p:stCondLst>
                              <p:cond delay="1000"/>
                            </p:stCondLst>
                            <p:childTnLst>
                              <p:par>
                                <p:cTn id="56" presetID="3" presetClass="entr" presetSubtype="10" fill="hold" grpId="0" nodeType="afterEffect">
                                  <p:stCondLst>
                                    <p:cond delay="0"/>
                                  </p:stCondLst>
                                  <p:childTnLst>
                                    <p:set>
                                      <p:cBhvr>
                                        <p:cTn id="57" dur="1" fill="hold">
                                          <p:stCondLst>
                                            <p:cond delay="0"/>
                                          </p:stCondLst>
                                        </p:cTn>
                                        <p:tgtEl>
                                          <p:spTgt spid="227370"/>
                                        </p:tgtEl>
                                        <p:attrNameLst>
                                          <p:attrName>style.visibility</p:attrName>
                                        </p:attrNameLst>
                                      </p:cBhvr>
                                      <p:to>
                                        <p:strVal val="visible"/>
                                      </p:to>
                                    </p:set>
                                    <p:animEffect transition="in" filter="blinds(horizontal)">
                                      <p:cBhvr>
                                        <p:cTn id="58" dur="500"/>
                                        <p:tgtEl>
                                          <p:spTgt spid="22737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27377"/>
                                        </p:tgtEl>
                                        <p:attrNameLst>
                                          <p:attrName>style.visibility</p:attrName>
                                        </p:attrNameLst>
                                      </p:cBhvr>
                                      <p:to>
                                        <p:strVal val="visible"/>
                                      </p:to>
                                    </p:set>
                                    <p:animEffect transition="in" filter="blinds(horizontal)">
                                      <p:cBhvr>
                                        <p:cTn id="63" dur="500"/>
                                        <p:tgtEl>
                                          <p:spTgt spid="227377"/>
                                        </p:tgtEl>
                                      </p:cBhvr>
                                    </p:animEffect>
                                  </p:childTnLst>
                                </p:cTn>
                              </p:par>
                            </p:childTnLst>
                          </p:cTn>
                        </p:par>
                        <p:par>
                          <p:cTn id="64" fill="hold" nodeType="afterGroup">
                            <p:stCondLst>
                              <p:cond delay="500"/>
                            </p:stCondLst>
                            <p:childTnLst>
                              <p:par>
                                <p:cTn id="65" presetID="3" presetClass="entr" presetSubtype="10" fill="hold" nodeType="afterEffect">
                                  <p:stCondLst>
                                    <p:cond delay="0"/>
                                  </p:stCondLst>
                                  <p:childTnLst>
                                    <p:set>
                                      <p:cBhvr>
                                        <p:cTn id="66" dur="1" fill="hold">
                                          <p:stCondLst>
                                            <p:cond delay="0"/>
                                          </p:stCondLst>
                                        </p:cTn>
                                        <p:tgtEl>
                                          <p:spTgt spid="227359"/>
                                        </p:tgtEl>
                                        <p:attrNameLst>
                                          <p:attrName>style.visibility</p:attrName>
                                        </p:attrNameLst>
                                      </p:cBhvr>
                                      <p:to>
                                        <p:strVal val="visible"/>
                                      </p:to>
                                    </p:set>
                                    <p:animEffect transition="in" filter="blinds(horizontal)">
                                      <p:cBhvr>
                                        <p:cTn id="67" dur="500"/>
                                        <p:tgtEl>
                                          <p:spTgt spid="227359"/>
                                        </p:tgtEl>
                                      </p:cBhvr>
                                    </p:animEffect>
                                  </p:childTnLst>
                                </p:cTn>
                              </p:par>
                            </p:childTnLst>
                          </p:cTn>
                        </p:par>
                        <p:par>
                          <p:cTn id="68" fill="hold" nodeType="afterGroup">
                            <p:stCondLst>
                              <p:cond delay="1000"/>
                            </p:stCondLst>
                            <p:childTnLst>
                              <p:par>
                                <p:cTn id="69" presetID="3" presetClass="entr" presetSubtype="10" fill="hold" grpId="0" nodeType="afterEffect">
                                  <p:stCondLst>
                                    <p:cond delay="0"/>
                                  </p:stCondLst>
                                  <p:childTnLst>
                                    <p:set>
                                      <p:cBhvr>
                                        <p:cTn id="70" dur="1" fill="hold">
                                          <p:stCondLst>
                                            <p:cond delay="0"/>
                                          </p:stCondLst>
                                        </p:cTn>
                                        <p:tgtEl>
                                          <p:spTgt spid="227371"/>
                                        </p:tgtEl>
                                        <p:attrNameLst>
                                          <p:attrName>style.visibility</p:attrName>
                                        </p:attrNameLst>
                                      </p:cBhvr>
                                      <p:to>
                                        <p:strVal val="visible"/>
                                      </p:to>
                                    </p:set>
                                    <p:animEffect transition="in" filter="blinds(horizontal)">
                                      <p:cBhvr>
                                        <p:cTn id="71" dur="500"/>
                                        <p:tgtEl>
                                          <p:spTgt spid="22737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27378"/>
                                        </p:tgtEl>
                                        <p:attrNameLst>
                                          <p:attrName>style.visibility</p:attrName>
                                        </p:attrNameLst>
                                      </p:cBhvr>
                                      <p:to>
                                        <p:strVal val="visible"/>
                                      </p:to>
                                    </p:set>
                                    <p:animEffect transition="in" filter="blinds(horizontal)">
                                      <p:cBhvr>
                                        <p:cTn id="76" dur="500"/>
                                        <p:tgtEl>
                                          <p:spTgt spid="227378"/>
                                        </p:tgtEl>
                                      </p:cBhvr>
                                    </p:animEffect>
                                  </p:childTnLst>
                                </p:cTn>
                              </p:par>
                            </p:childTnLst>
                          </p:cTn>
                        </p:par>
                        <p:par>
                          <p:cTn id="77" fill="hold" nodeType="afterGroup">
                            <p:stCondLst>
                              <p:cond delay="500"/>
                            </p:stCondLst>
                            <p:childTnLst>
                              <p:par>
                                <p:cTn id="78" presetID="3" presetClass="entr" presetSubtype="10" fill="hold" nodeType="afterEffect">
                                  <p:stCondLst>
                                    <p:cond delay="0"/>
                                  </p:stCondLst>
                                  <p:childTnLst>
                                    <p:set>
                                      <p:cBhvr>
                                        <p:cTn id="79" dur="1" fill="hold">
                                          <p:stCondLst>
                                            <p:cond delay="0"/>
                                          </p:stCondLst>
                                        </p:cTn>
                                        <p:tgtEl>
                                          <p:spTgt spid="227362"/>
                                        </p:tgtEl>
                                        <p:attrNameLst>
                                          <p:attrName>style.visibility</p:attrName>
                                        </p:attrNameLst>
                                      </p:cBhvr>
                                      <p:to>
                                        <p:strVal val="visible"/>
                                      </p:to>
                                    </p:set>
                                    <p:animEffect transition="in" filter="blinds(horizontal)">
                                      <p:cBhvr>
                                        <p:cTn id="80" dur="500"/>
                                        <p:tgtEl>
                                          <p:spTgt spid="227362"/>
                                        </p:tgtEl>
                                      </p:cBhvr>
                                    </p:animEffect>
                                  </p:childTnLst>
                                </p:cTn>
                              </p:par>
                            </p:childTnLst>
                          </p:cTn>
                        </p:par>
                        <p:par>
                          <p:cTn id="81" fill="hold" nodeType="afterGroup">
                            <p:stCondLst>
                              <p:cond delay="1000"/>
                            </p:stCondLst>
                            <p:childTnLst>
                              <p:par>
                                <p:cTn id="82" presetID="3" presetClass="entr" presetSubtype="10" fill="hold" grpId="0" nodeType="afterEffect">
                                  <p:stCondLst>
                                    <p:cond delay="0"/>
                                  </p:stCondLst>
                                  <p:childTnLst>
                                    <p:set>
                                      <p:cBhvr>
                                        <p:cTn id="83" dur="1" fill="hold">
                                          <p:stCondLst>
                                            <p:cond delay="0"/>
                                          </p:stCondLst>
                                        </p:cTn>
                                        <p:tgtEl>
                                          <p:spTgt spid="227372"/>
                                        </p:tgtEl>
                                        <p:attrNameLst>
                                          <p:attrName>style.visibility</p:attrName>
                                        </p:attrNameLst>
                                      </p:cBhvr>
                                      <p:to>
                                        <p:strVal val="visible"/>
                                      </p:to>
                                    </p:set>
                                    <p:animEffect transition="in" filter="blinds(horizontal)">
                                      <p:cBhvr>
                                        <p:cTn id="84" dur="500"/>
                                        <p:tgtEl>
                                          <p:spTgt spid="22737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227375"/>
                                        </p:tgtEl>
                                        <p:attrNameLst>
                                          <p:attrName>style.visibility</p:attrName>
                                        </p:attrNameLst>
                                      </p:cBhvr>
                                      <p:to>
                                        <p:strVal val="visible"/>
                                      </p:to>
                                    </p:set>
                                    <p:animEffect transition="in" filter="blinds(horizontal)">
                                      <p:cBhvr>
                                        <p:cTn id="89" dur="500"/>
                                        <p:tgtEl>
                                          <p:spTgt spid="22737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227379"/>
                                        </p:tgtEl>
                                        <p:attrNameLst>
                                          <p:attrName>style.visibility</p:attrName>
                                        </p:attrNameLst>
                                      </p:cBhvr>
                                      <p:to>
                                        <p:strVal val="visible"/>
                                      </p:to>
                                    </p:set>
                                    <p:animEffect transition="in" filter="blinds(horizontal)">
                                      <p:cBhvr>
                                        <p:cTn id="94" dur="500"/>
                                        <p:tgtEl>
                                          <p:spTgt spid="227379"/>
                                        </p:tgtEl>
                                      </p:cBhvr>
                                    </p:animEffect>
                                  </p:childTnLst>
                                </p:cTn>
                              </p:par>
                            </p:childTnLst>
                          </p:cTn>
                        </p:par>
                        <p:par>
                          <p:cTn id="95" fill="hold" nodeType="afterGroup">
                            <p:stCondLst>
                              <p:cond delay="500"/>
                            </p:stCondLst>
                            <p:childTnLst>
                              <p:par>
                                <p:cTn id="96" presetID="3" presetClass="entr" presetSubtype="10" fill="hold" nodeType="afterEffect">
                                  <p:stCondLst>
                                    <p:cond delay="0"/>
                                  </p:stCondLst>
                                  <p:childTnLst>
                                    <p:set>
                                      <p:cBhvr>
                                        <p:cTn id="97" dur="1" fill="hold">
                                          <p:stCondLst>
                                            <p:cond delay="0"/>
                                          </p:stCondLst>
                                        </p:cTn>
                                        <p:tgtEl>
                                          <p:spTgt spid="227380"/>
                                        </p:tgtEl>
                                        <p:attrNameLst>
                                          <p:attrName>style.visibility</p:attrName>
                                        </p:attrNameLst>
                                      </p:cBhvr>
                                      <p:to>
                                        <p:strVal val="visible"/>
                                      </p:to>
                                    </p:set>
                                    <p:animEffect transition="in" filter="blinds(horizontal)">
                                      <p:cBhvr>
                                        <p:cTn id="98" dur="500"/>
                                        <p:tgtEl>
                                          <p:spTgt spid="227380"/>
                                        </p:tgtEl>
                                      </p:cBhvr>
                                    </p:animEffect>
                                  </p:childTnLst>
                                </p:cTn>
                              </p:par>
                            </p:childTnLst>
                          </p:cTn>
                        </p:par>
                        <p:par>
                          <p:cTn id="99" fill="hold" nodeType="afterGroup">
                            <p:stCondLst>
                              <p:cond delay="1000"/>
                            </p:stCondLst>
                            <p:childTnLst>
                              <p:par>
                                <p:cTn id="100" presetID="3" presetClass="entr" presetSubtype="10" fill="hold" grpId="0" nodeType="afterEffect">
                                  <p:stCondLst>
                                    <p:cond delay="0"/>
                                  </p:stCondLst>
                                  <p:childTnLst>
                                    <p:set>
                                      <p:cBhvr>
                                        <p:cTn id="101" dur="1" fill="hold">
                                          <p:stCondLst>
                                            <p:cond delay="0"/>
                                          </p:stCondLst>
                                        </p:cTn>
                                        <p:tgtEl>
                                          <p:spTgt spid="227373"/>
                                        </p:tgtEl>
                                        <p:attrNameLst>
                                          <p:attrName>style.visibility</p:attrName>
                                        </p:attrNameLst>
                                      </p:cBhvr>
                                      <p:to>
                                        <p:strVal val="visible"/>
                                      </p:to>
                                    </p:set>
                                    <p:animEffect transition="in" filter="blinds(horizontal)">
                                      <p:cBhvr>
                                        <p:cTn id="102" dur="500"/>
                                        <p:tgtEl>
                                          <p:spTgt spid="22737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27383"/>
                                        </p:tgtEl>
                                        <p:attrNameLst>
                                          <p:attrName>style.visibility</p:attrName>
                                        </p:attrNameLst>
                                      </p:cBhvr>
                                      <p:to>
                                        <p:strVal val="visible"/>
                                      </p:to>
                                    </p:set>
                                    <p:animEffect transition="in" filter="blinds(horizontal)">
                                      <p:cBhvr>
                                        <p:cTn id="107" dur="500"/>
                                        <p:tgtEl>
                                          <p:spTgt spid="227383"/>
                                        </p:tgtEl>
                                      </p:cBhvr>
                                    </p:animEffect>
                                  </p:childTnLst>
                                </p:cTn>
                              </p:par>
                            </p:childTnLst>
                          </p:cTn>
                        </p:par>
                        <p:par>
                          <p:cTn id="108" fill="hold" nodeType="afterGroup">
                            <p:stCondLst>
                              <p:cond delay="500"/>
                            </p:stCondLst>
                            <p:childTnLst>
                              <p:par>
                                <p:cTn id="109" presetID="3" presetClass="entr" presetSubtype="10" fill="hold" nodeType="afterEffect">
                                  <p:stCondLst>
                                    <p:cond delay="0"/>
                                  </p:stCondLst>
                                  <p:childTnLst>
                                    <p:set>
                                      <p:cBhvr>
                                        <p:cTn id="110" dur="1" fill="hold">
                                          <p:stCondLst>
                                            <p:cond delay="0"/>
                                          </p:stCondLst>
                                        </p:cTn>
                                        <p:tgtEl>
                                          <p:spTgt spid="227365"/>
                                        </p:tgtEl>
                                        <p:attrNameLst>
                                          <p:attrName>style.visibility</p:attrName>
                                        </p:attrNameLst>
                                      </p:cBhvr>
                                      <p:to>
                                        <p:strVal val="visible"/>
                                      </p:to>
                                    </p:set>
                                    <p:animEffect transition="in" filter="blinds(horizontal)">
                                      <p:cBhvr>
                                        <p:cTn id="111" dur="500"/>
                                        <p:tgtEl>
                                          <p:spTgt spid="227365"/>
                                        </p:tgtEl>
                                      </p:cBhvr>
                                    </p:animEffect>
                                  </p:childTnLst>
                                </p:cTn>
                              </p:par>
                            </p:childTnLst>
                          </p:cTn>
                        </p:par>
                        <p:par>
                          <p:cTn id="112" fill="hold" nodeType="afterGroup">
                            <p:stCondLst>
                              <p:cond delay="1000"/>
                            </p:stCondLst>
                            <p:childTnLst>
                              <p:par>
                                <p:cTn id="113" presetID="3" presetClass="entr" presetSubtype="10" fill="hold" grpId="0" nodeType="afterEffect">
                                  <p:stCondLst>
                                    <p:cond delay="0"/>
                                  </p:stCondLst>
                                  <p:childTnLst>
                                    <p:set>
                                      <p:cBhvr>
                                        <p:cTn id="114" dur="1" fill="hold">
                                          <p:stCondLst>
                                            <p:cond delay="0"/>
                                          </p:stCondLst>
                                        </p:cTn>
                                        <p:tgtEl>
                                          <p:spTgt spid="227374"/>
                                        </p:tgtEl>
                                        <p:attrNameLst>
                                          <p:attrName>style.visibility</p:attrName>
                                        </p:attrNameLst>
                                      </p:cBhvr>
                                      <p:to>
                                        <p:strVal val="visible"/>
                                      </p:to>
                                    </p:set>
                                    <p:animEffect transition="in" filter="blinds(horizontal)">
                                      <p:cBhvr>
                                        <p:cTn id="115" dur="500"/>
                                        <p:tgtEl>
                                          <p:spTgt spid="227374"/>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227384"/>
                                        </p:tgtEl>
                                        <p:attrNameLst>
                                          <p:attrName>style.visibility</p:attrName>
                                        </p:attrNameLst>
                                      </p:cBhvr>
                                      <p:to>
                                        <p:strVal val="visible"/>
                                      </p:to>
                                    </p:set>
                                    <p:animEffect transition="in" filter="blinds(horizontal)">
                                      <p:cBhvr>
                                        <p:cTn id="120" dur="500"/>
                                        <p:tgtEl>
                                          <p:spTgt spid="227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autoUpdateAnimBg="0"/>
      <p:bldP spid="227351" grpId="0" autoUpdateAnimBg="0"/>
      <p:bldP spid="227352" grpId="0" autoUpdateAnimBg="0"/>
      <p:bldP spid="227368" grpId="0" autoUpdateAnimBg="0"/>
      <p:bldP spid="227369" grpId="0" animBg="1" autoUpdateAnimBg="0"/>
      <p:bldP spid="227370" grpId="0" animBg="1" autoUpdateAnimBg="0"/>
      <p:bldP spid="227371" grpId="0" animBg="1" autoUpdateAnimBg="0"/>
      <p:bldP spid="227372" grpId="0" animBg="1" autoUpdateAnimBg="0"/>
      <p:bldP spid="227373" grpId="0" animBg="1" autoUpdateAnimBg="0"/>
      <p:bldP spid="227374" grpId="0" animBg="1" autoUpdateAnimBg="0"/>
      <p:bldP spid="227375" grpId="0" autoUpdateAnimBg="0"/>
      <p:bldP spid="227376" grpId="0" animBg="1"/>
      <p:bldP spid="227377" grpId="0" animBg="1"/>
      <p:bldP spid="227378" grpId="0" animBg="1"/>
      <p:bldP spid="227379" grpId="0" animBg="1"/>
      <p:bldP spid="227383" grpId="0" animBg="1"/>
      <p:bldP spid="22738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Text Box 4"/>
          <p:cNvSpPr txBox="1">
            <a:spLocks noChangeArrowheads="1"/>
          </p:cNvSpPr>
          <p:nvPr/>
        </p:nvSpPr>
        <p:spPr bwMode="auto">
          <a:xfrm>
            <a:off x="657225" y="1528763"/>
            <a:ext cx="546735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zh-CN" altLang="en-US" sz="2800">
                <a:solidFill>
                  <a:srgbClr val="080808"/>
                </a:solidFill>
                <a:latin typeface="Times New Roman" pitchFamily="18" charset="0"/>
                <a:ea typeface="宋体" pitchFamily="2" charset="-122"/>
              </a:rPr>
              <a:t>线性表操作</a:t>
            </a:r>
          </a:p>
          <a:p>
            <a:pPr>
              <a:lnSpc>
                <a:spcPct val="125000"/>
              </a:lnSpc>
            </a:pPr>
            <a:r>
              <a:rPr kumimoji="1" lang="zh-CN" altLang="en-US" sz="2800">
                <a:solidFill>
                  <a:srgbClr val="080808"/>
                </a:solidFill>
                <a:latin typeface="Times New Roman" pitchFamily="18" charset="0"/>
                <a:ea typeface="宋体" pitchFamily="2" charset="-122"/>
              </a:rPr>
              <a:t>           </a:t>
            </a:r>
            <a:r>
              <a:rPr kumimoji="1" lang="en-US" altLang="zh-CN" sz="2800" b="1">
                <a:solidFill>
                  <a:srgbClr val="080808"/>
                </a:solidFill>
                <a:latin typeface="Times New Roman" pitchFamily="18" charset="0"/>
                <a:ea typeface="宋体" pitchFamily="2" charset="-122"/>
              </a:rPr>
              <a:t>ListInsert(&amp;L, i, e)</a:t>
            </a:r>
            <a:r>
              <a:rPr kumimoji="1" lang="zh-CN" altLang="en-US" sz="2800">
                <a:solidFill>
                  <a:srgbClr val="080808"/>
                </a:solidFill>
                <a:latin typeface="Times New Roman" pitchFamily="18" charset="0"/>
                <a:ea typeface="宋体" pitchFamily="2" charset="-122"/>
              </a:rPr>
              <a:t>的实现：</a:t>
            </a:r>
          </a:p>
        </p:txBody>
      </p:sp>
      <p:sp>
        <p:nvSpPr>
          <p:cNvPr id="139269" name="Text Box 5"/>
          <p:cNvSpPr txBox="1">
            <a:spLocks noChangeArrowheads="1"/>
          </p:cNvSpPr>
          <p:nvPr/>
        </p:nvSpPr>
        <p:spPr bwMode="auto">
          <a:xfrm>
            <a:off x="733425" y="3271838"/>
            <a:ext cx="1731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FF0000"/>
                </a:solidFill>
                <a:latin typeface="Times New Roman" pitchFamily="18" charset="0"/>
                <a:ea typeface="宋体" pitchFamily="2" charset="-122"/>
              </a:rPr>
              <a:t>首先分析</a:t>
            </a:r>
            <a:r>
              <a:rPr kumimoji="1" lang="en-US" altLang="zh-CN" sz="2800" b="1">
                <a:solidFill>
                  <a:srgbClr val="FF0000"/>
                </a:solidFill>
                <a:latin typeface="Times New Roman" pitchFamily="18" charset="0"/>
                <a:ea typeface="宋体" pitchFamily="2" charset="-122"/>
              </a:rPr>
              <a:t>:</a:t>
            </a:r>
            <a:endParaRPr kumimoji="1" lang="en-US" altLang="zh-CN" sz="2800">
              <a:solidFill>
                <a:srgbClr val="FF0000"/>
              </a:solidFill>
              <a:latin typeface="Times New Roman" pitchFamily="18" charset="0"/>
              <a:ea typeface="宋体" pitchFamily="2" charset="-122"/>
            </a:endParaRPr>
          </a:p>
        </p:txBody>
      </p:sp>
      <p:sp>
        <p:nvSpPr>
          <p:cNvPr id="139270" name="Text Box 6"/>
          <p:cNvSpPr txBox="1">
            <a:spLocks noChangeArrowheads="1"/>
          </p:cNvSpPr>
          <p:nvPr/>
        </p:nvSpPr>
        <p:spPr bwMode="auto">
          <a:xfrm>
            <a:off x="1760538" y="3913188"/>
            <a:ext cx="5518150" cy="171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kumimoji="1" lang="zh-CN" altLang="en-US" sz="2800">
                <a:solidFill>
                  <a:schemeClr val="hlink"/>
                </a:solidFill>
                <a:latin typeface="Times New Roman" pitchFamily="18" charset="0"/>
                <a:ea typeface="宋体" pitchFamily="2" charset="-122"/>
              </a:rPr>
              <a:t>插入元素时，</a:t>
            </a:r>
          </a:p>
          <a:p>
            <a:pPr>
              <a:lnSpc>
                <a:spcPct val="140000"/>
              </a:lnSpc>
            </a:pPr>
            <a:r>
              <a:rPr kumimoji="1" lang="zh-CN" altLang="en-US" sz="2800">
                <a:solidFill>
                  <a:schemeClr val="hlink"/>
                </a:solidFill>
                <a:latin typeface="Times New Roman" pitchFamily="18" charset="0"/>
                <a:ea typeface="宋体" pitchFamily="2" charset="-122"/>
              </a:rPr>
              <a:t>线性表的逻辑结构发生什么变化？</a:t>
            </a:r>
          </a:p>
          <a:p>
            <a:endParaRPr kumimoji="1" lang="en-US" altLang="zh-CN" sz="2800">
              <a:solidFill>
                <a:schemeClr val="hlink"/>
              </a:solidFill>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9268"/>
                                        </p:tgtEl>
                                        <p:attrNameLst>
                                          <p:attrName>style.visibility</p:attrName>
                                        </p:attrNameLst>
                                      </p:cBhvr>
                                      <p:to>
                                        <p:strVal val="visible"/>
                                      </p:to>
                                    </p:set>
                                    <p:anim calcmode="lin" valueType="num">
                                      <p:cBhvr additive="base">
                                        <p:cTn id="7" dur="500" fill="hold"/>
                                        <p:tgtEl>
                                          <p:spTgt spid="139268"/>
                                        </p:tgtEl>
                                        <p:attrNameLst>
                                          <p:attrName>ppt_x</p:attrName>
                                        </p:attrNameLst>
                                      </p:cBhvr>
                                      <p:tavLst>
                                        <p:tav tm="0">
                                          <p:val>
                                            <p:strVal val="#ppt_x"/>
                                          </p:val>
                                        </p:tav>
                                        <p:tav tm="100000">
                                          <p:val>
                                            <p:strVal val="#ppt_x"/>
                                          </p:val>
                                        </p:tav>
                                      </p:tavLst>
                                    </p:anim>
                                    <p:anim calcmode="lin" valueType="num">
                                      <p:cBhvr additive="base">
                                        <p:cTn id="8" dur="500" fill="hold"/>
                                        <p:tgtEl>
                                          <p:spTgt spid="13926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9269"/>
                                        </p:tgtEl>
                                        <p:attrNameLst>
                                          <p:attrName>style.visibility</p:attrName>
                                        </p:attrNameLst>
                                      </p:cBhvr>
                                      <p:to>
                                        <p:strVal val="visible"/>
                                      </p:to>
                                    </p:set>
                                    <p:animEffect transition="in" filter="wipe(left)">
                                      <p:cBhvr>
                                        <p:cTn id="13" dur="500"/>
                                        <p:tgtEl>
                                          <p:spTgt spid="13926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139270"/>
                                        </p:tgtEl>
                                        <p:attrNameLst>
                                          <p:attrName>style.visibility</p:attrName>
                                        </p:attrNameLst>
                                      </p:cBhvr>
                                      <p:to>
                                        <p:strVal val="visible"/>
                                      </p:to>
                                    </p:set>
                                    <p:animEffect transition="in" filter="wipe(left)">
                                      <p:cBhvr>
                                        <p:cTn id="18" dur="300"/>
                                        <p:tgtEl>
                                          <p:spTgt spid="139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autoUpdateAnimBg="0"/>
      <p:bldP spid="139269" grpId="0" autoUpdateAnimBg="0"/>
      <p:bldP spid="13927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Text Box 4"/>
          <p:cNvSpPr txBox="1">
            <a:spLocks noChangeArrowheads="1"/>
          </p:cNvSpPr>
          <p:nvPr/>
        </p:nvSpPr>
        <p:spPr bwMode="auto">
          <a:xfrm>
            <a:off x="0" y="1428750"/>
            <a:ext cx="4573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rPr>
              <a:t> (a</a:t>
            </a:r>
            <a:r>
              <a:rPr kumimoji="1" lang="en-US" altLang="zh-CN" sz="2800" b="1" baseline="-25000">
                <a:latin typeface="Times New Roman" pitchFamily="18" charset="0"/>
              </a:rPr>
              <a:t>1</a:t>
            </a:r>
            <a:r>
              <a:rPr kumimoji="1" lang="en-US" altLang="zh-CN" sz="2800" b="1">
                <a:latin typeface="Times New Roman" pitchFamily="18" charset="0"/>
              </a:rPr>
              <a:t>, …, a</a:t>
            </a:r>
            <a:r>
              <a:rPr kumimoji="1" lang="en-US" altLang="zh-CN" sz="2800" b="1" baseline="-25000">
                <a:latin typeface="Times New Roman" pitchFamily="18" charset="0"/>
              </a:rPr>
              <a:t>i-1</a:t>
            </a:r>
            <a:r>
              <a:rPr kumimoji="1" lang="en-US" altLang="zh-CN" sz="2800" b="1">
                <a:latin typeface="Times New Roman" pitchFamily="18" charset="0"/>
              </a:rPr>
              <a:t>, a</a:t>
            </a:r>
            <a:r>
              <a:rPr kumimoji="1" lang="en-US" altLang="zh-CN" sz="2800" b="1" baseline="-25000">
                <a:latin typeface="Times New Roman" pitchFamily="18" charset="0"/>
              </a:rPr>
              <a:t>i</a:t>
            </a:r>
            <a:r>
              <a:rPr kumimoji="1" lang="en-US" altLang="zh-CN" sz="2800" b="1">
                <a:latin typeface="Times New Roman" pitchFamily="18" charset="0"/>
              </a:rPr>
              <a:t>, …, a</a:t>
            </a:r>
            <a:r>
              <a:rPr kumimoji="1" lang="en-US" altLang="zh-CN" sz="2800" b="1" baseline="-25000">
                <a:latin typeface="Times New Roman" pitchFamily="18" charset="0"/>
              </a:rPr>
              <a:t>n</a:t>
            </a:r>
            <a:r>
              <a:rPr kumimoji="1" lang="en-US" altLang="zh-CN" sz="2800" b="1">
                <a:latin typeface="Times New Roman" pitchFamily="18" charset="0"/>
              </a:rPr>
              <a:t>) </a:t>
            </a:r>
            <a:r>
              <a:rPr kumimoji="1" lang="zh-CN" altLang="en-US" sz="2800" b="1">
                <a:latin typeface="Times New Roman" pitchFamily="18" charset="0"/>
              </a:rPr>
              <a:t>改变为</a:t>
            </a:r>
            <a:endParaRPr kumimoji="1" lang="zh-CN" altLang="en-US" sz="2800" b="1">
              <a:latin typeface="Times New Roman" pitchFamily="18" charset="0"/>
              <a:ea typeface="宋体" pitchFamily="2" charset="-122"/>
            </a:endParaRPr>
          </a:p>
        </p:txBody>
      </p:sp>
      <p:grpSp>
        <p:nvGrpSpPr>
          <p:cNvPr id="140293" name="Group 5"/>
          <p:cNvGrpSpPr>
            <a:grpSpLocks/>
          </p:cNvGrpSpPr>
          <p:nvPr/>
        </p:nvGrpSpPr>
        <p:grpSpPr bwMode="auto">
          <a:xfrm>
            <a:off x="146050" y="3324225"/>
            <a:ext cx="9472613" cy="990600"/>
            <a:chOff x="0" y="2208"/>
            <a:chExt cx="5967" cy="624"/>
          </a:xfrm>
        </p:grpSpPr>
        <p:sp>
          <p:nvSpPr>
            <p:cNvPr id="140294" name="Text Box 6"/>
            <p:cNvSpPr txBox="1">
              <a:spLocks noChangeArrowheads="1"/>
            </p:cNvSpPr>
            <p:nvPr/>
          </p:nvSpPr>
          <p:spPr bwMode="auto">
            <a:xfrm>
              <a:off x="159" y="2208"/>
              <a:ext cx="58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itchFamily="18" charset="0"/>
                </a:rPr>
                <a:t>a</a:t>
              </a:r>
              <a:r>
                <a:rPr kumimoji="1" lang="en-US" altLang="zh-CN" sz="2800" b="1" baseline="-25000">
                  <a:latin typeface="Times New Roman" pitchFamily="18" charset="0"/>
                </a:rPr>
                <a:t>1</a:t>
              </a:r>
              <a:r>
                <a:rPr kumimoji="1" lang="en-US" altLang="zh-CN" sz="2800" b="1">
                  <a:latin typeface="Times New Roman" pitchFamily="18" charset="0"/>
                </a:rPr>
                <a:t>         a</a:t>
              </a:r>
              <a:r>
                <a:rPr kumimoji="1" lang="en-US" altLang="zh-CN" sz="2800" b="1" baseline="-25000">
                  <a:latin typeface="Times New Roman" pitchFamily="18" charset="0"/>
                </a:rPr>
                <a:t>2</a:t>
              </a:r>
              <a:r>
                <a:rPr kumimoji="1" lang="en-US" altLang="zh-CN" sz="2800" b="1">
                  <a:latin typeface="Times New Roman" pitchFamily="18" charset="0"/>
                </a:rPr>
                <a:t>       …           a</a:t>
              </a:r>
              <a:r>
                <a:rPr kumimoji="1" lang="en-US" altLang="zh-CN" sz="2800" b="1" baseline="-25000">
                  <a:latin typeface="Times New Roman" pitchFamily="18" charset="0"/>
                </a:rPr>
                <a:t>i-1</a:t>
              </a:r>
              <a:r>
                <a:rPr kumimoji="1" lang="en-US" altLang="zh-CN" sz="2800" b="1">
                  <a:latin typeface="Times New Roman" pitchFamily="18" charset="0"/>
                </a:rPr>
                <a:t>      a</a:t>
              </a:r>
              <a:r>
                <a:rPr kumimoji="1" lang="en-US" altLang="zh-CN" sz="2800" b="1" baseline="-25000">
                  <a:latin typeface="Times New Roman" pitchFamily="18" charset="0"/>
                </a:rPr>
                <a:t>i</a:t>
              </a:r>
              <a:r>
                <a:rPr kumimoji="1" lang="en-US" altLang="zh-CN" sz="2800" b="1">
                  <a:latin typeface="Times New Roman" pitchFamily="18" charset="0"/>
                </a:rPr>
                <a:t>  </a:t>
              </a:r>
              <a:r>
                <a:rPr kumimoji="1" lang="en-US" altLang="zh-CN" sz="2800" b="1" baseline="-25000">
                  <a:latin typeface="Times New Roman" pitchFamily="18" charset="0"/>
                </a:rPr>
                <a:t> </a:t>
              </a:r>
              <a:r>
                <a:rPr kumimoji="1" lang="en-US" altLang="zh-CN" sz="2800" b="1">
                  <a:latin typeface="Times New Roman" pitchFamily="18" charset="0"/>
                </a:rPr>
                <a:t>      …           a</a:t>
              </a:r>
              <a:r>
                <a:rPr kumimoji="1" lang="en-US" altLang="zh-CN" sz="2800" b="1" baseline="-25000">
                  <a:latin typeface="Times New Roman" pitchFamily="18" charset="0"/>
                </a:rPr>
                <a:t>n</a:t>
              </a:r>
            </a:p>
          </p:txBody>
        </p:sp>
        <p:sp>
          <p:nvSpPr>
            <p:cNvPr id="140295" name="Line 7"/>
            <p:cNvSpPr>
              <a:spLocks noChangeShapeType="1"/>
            </p:cNvSpPr>
            <p:nvPr/>
          </p:nvSpPr>
          <p:spPr bwMode="auto">
            <a:xfrm>
              <a:off x="0" y="2304"/>
              <a:ext cx="55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6" name="Line 8"/>
            <p:cNvSpPr>
              <a:spLocks noChangeShapeType="1"/>
            </p:cNvSpPr>
            <p:nvPr/>
          </p:nvSpPr>
          <p:spPr bwMode="auto">
            <a:xfrm>
              <a:off x="0" y="2784"/>
              <a:ext cx="55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7" name="Line 9"/>
            <p:cNvSpPr>
              <a:spLocks noChangeShapeType="1"/>
            </p:cNvSpPr>
            <p:nvPr/>
          </p:nvSpPr>
          <p:spPr bwMode="auto">
            <a:xfrm>
              <a:off x="1968"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8" name="Line 10"/>
            <p:cNvSpPr>
              <a:spLocks noChangeShapeType="1"/>
            </p:cNvSpPr>
            <p:nvPr/>
          </p:nvSpPr>
          <p:spPr bwMode="auto">
            <a:xfrm>
              <a:off x="2736"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9" name="Line 11"/>
            <p:cNvSpPr>
              <a:spLocks noChangeShapeType="1"/>
            </p:cNvSpPr>
            <p:nvPr/>
          </p:nvSpPr>
          <p:spPr bwMode="auto">
            <a:xfrm>
              <a:off x="3312"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0" name="Line 12"/>
            <p:cNvSpPr>
              <a:spLocks noChangeShapeType="1"/>
            </p:cNvSpPr>
            <p:nvPr/>
          </p:nvSpPr>
          <p:spPr bwMode="auto">
            <a:xfrm>
              <a:off x="4896"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1" name="Line 13"/>
            <p:cNvSpPr>
              <a:spLocks noChangeShapeType="1"/>
            </p:cNvSpPr>
            <p:nvPr/>
          </p:nvSpPr>
          <p:spPr bwMode="auto">
            <a:xfrm>
              <a:off x="591"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2" name="Line 14"/>
            <p:cNvSpPr>
              <a:spLocks noChangeShapeType="1"/>
            </p:cNvSpPr>
            <p:nvPr/>
          </p:nvSpPr>
          <p:spPr bwMode="auto">
            <a:xfrm>
              <a:off x="1152"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3" name="Line 15"/>
            <p:cNvSpPr>
              <a:spLocks noChangeShapeType="1"/>
            </p:cNvSpPr>
            <p:nvPr/>
          </p:nvSpPr>
          <p:spPr bwMode="auto">
            <a:xfrm>
              <a:off x="4128" y="2304"/>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0304" name="Group 16"/>
          <p:cNvGrpSpPr>
            <a:grpSpLocks/>
          </p:cNvGrpSpPr>
          <p:nvPr/>
        </p:nvGrpSpPr>
        <p:grpSpPr bwMode="auto">
          <a:xfrm>
            <a:off x="146050" y="4924425"/>
            <a:ext cx="4343400" cy="762000"/>
            <a:chOff x="0" y="3216"/>
            <a:chExt cx="2736" cy="480"/>
          </a:xfrm>
        </p:grpSpPr>
        <p:sp>
          <p:nvSpPr>
            <p:cNvPr id="140305" name="Text Box 17"/>
            <p:cNvSpPr txBox="1">
              <a:spLocks noChangeArrowheads="1"/>
            </p:cNvSpPr>
            <p:nvPr/>
          </p:nvSpPr>
          <p:spPr bwMode="auto">
            <a:xfrm>
              <a:off x="144" y="3320"/>
              <a:ext cx="25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rPr>
                <a:t>a</a:t>
              </a:r>
              <a:r>
                <a:rPr kumimoji="1" lang="en-US" altLang="zh-CN" sz="2800" b="1" baseline="-25000">
                  <a:latin typeface="Times New Roman" pitchFamily="18" charset="0"/>
                </a:rPr>
                <a:t>1</a:t>
              </a:r>
              <a:r>
                <a:rPr kumimoji="1" lang="en-US" altLang="zh-CN" sz="2800" b="1">
                  <a:latin typeface="Times New Roman" pitchFamily="18" charset="0"/>
                </a:rPr>
                <a:t>       a</a:t>
              </a:r>
              <a:r>
                <a:rPr kumimoji="1" lang="en-US" altLang="zh-CN" sz="2800" b="1" baseline="-25000">
                  <a:latin typeface="Times New Roman" pitchFamily="18" charset="0"/>
                </a:rPr>
                <a:t>2</a:t>
              </a:r>
              <a:r>
                <a:rPr kumimoji="1" lang="en-US" altLang="zh-CN" sz="2800" b="1">
                  <a:latin typeface="Times New Roman" pitchFamily="18" charset="0"/>
                </a:rPr>
                <a:t>         …          a</a:t>
              </a:r>
              <a:r>
                <a:rPr kumimoji="1" lang="en-US" altLang="zh-CN" sz="2800" b="1" baseline="-25000">
                  <a:latin typeface="Times New Roman" pitchFamily="18" charset="0"/>
                </a:rPr>
                <a:t>i-1</a:t>
              </a:r>
              <a:r>
                <a:rPr kumimoji="1" lang="en-US" altLang="zh-CN" sz="2800" b="1">
                  <a:latin typeface="Times New Roman" pitchFamily="18" charset="0"/>
                </a:rPr>
                <a:t> </a:t>
              </a:r>
            </a:p>
          </p:txBody>
        </p:sp>
        <p:sp>
          <p:nvSpPr>
            <p:cNvPr id="140306" name="Line 18"/>
            <p:cNvSpPr>
              <a:spLocks noChangeShapeType="1"/>
            </p:cNvSpPr>
            <p:nvPr/>
          </p:nvSpPr>
          <p:spPr bwMode="auto">
            <a:xfrm>
              <a:off x="1152"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7" name="Line 19"/>
            <p:cNvSpPr>
              <a:spLocks noChangeShapeType="1"/>
            </p:cNvSpPr>
            <p:nvPr/>
          </p:nvSpPr>
          <p:spPr bwMode="auto">
            <a:xfrm>
              <a:off x="1968"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8" name="Line 20"/>
            <p:cNvSpPr>
              <a:spLocks noChangeShapeType="1"/>
            </p:cNvSpPr>
            <p:nvPr/>
          </p:nvSpPr>
          <p:spPr bwMode="auto">
            <a:xfrm>
              <a:off x="0" y="3216"/>
              <a:ext cx="2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9" name="Line 21"/>
            <p:cNvSpPr>
              <a:spLocks noChangeShapeType="1"/>
            </p:cNvSpPr>
            <p:nvPr/>
          </p:nvSpPr>
          <p:spPr bwMode="auto">
            <a:xfrm>
              <a:off x="0" y="3696"/>
              <a:ext cx="2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0" name="Line 22"/>
            <p:cNvSpPr>
              <a:spLocks noChangeShapeType="1"/>
            </p:cNvSpPr>
            <p:nvPr/>
          </p:nvSpPr>
          <p:spPr bwMode="auto">
            <a:xfrm>
              <a:off x="591"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1" name="Line 23"/>
            <p:cNvSpPr>
              <a:spLocks noChangeShapeType="1"/>
            </p:cNvSpPr>
            <p:nvPr/>
          </p:nvSpPr>
          <p:spPr bwMode="auto">
            <a:xfrm>
              <a:off x="2736"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0312" name="Group 24"/>
          <p:cNvGrpSpPr>
            <a:grpSpLocks/>
          </p:cNvGrpSpPr>
          <p:nvPr/>
        </p:nvGrpSpPr>
        <p:grpSpPr bwMode="auto">
          <a:xfrm>
            <a:off x="6699250" y="4924425"/>
            <a:ext cx="1143000" cy="762000"/>
            <a:chOff x="4128" y="3216"/>
            <a:chExt cx="720" cy="480"/>
          </a:xfrm>
        </p:grpSpPr>
        <p:sp>
          <p:nvSpPr>
            <p:cNvPr id="140313" name="Text Box 25"/>
            <p:cNvSpPr txBox="1">
              <a:spLocks noChangeArrowheads="1"/>
            </p:cNvSpPr>
            <p:nvPr/>
          </p:nvSpPr>
          <p:spPr bwMode="auto">
            <a:xfrm>
              <a:off x="4224" y="332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rPr>
                <a:t>…</a:t>
              </a:r>
            </a:p>
          </p:txBody>
        </p:sp>
        <p:sp>
          <p:nvSpPr>
            <p:cNvPr id="140314" name="Line 26"/>
            <p:cNvSpPr>
              <a:spLocks noChangeShapeType="1"/>
            </p:cNvSpPr>
            <p:nvPr/>
          </p:nvSpPr>
          <p:spPr bwMode="auto">
            <a:xfrm>
              <a:off x="4128" y="3216"/>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5" name="Line 27"/>
            <p:cNvSpPr>
              <a:spLocks noChangeShapeType="1"/>
            </p:cNvSpPr>
            <p:nvPr/>
          </p:nvSpPr>
          <p:spPr bwMode="auto">
            <a:xfrm>
              <a:off x="4128" y="3696"/>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6" name="Line 28"/>
            <p:cNvSpPr>
              <a:spLocks noChangeShapeType="1"/>
            </p:cNvSpPr>
            <p:nvPr/>
          </p:nvSpPr>
          <p:spPr bwMode="auto">
            <a:xfrm>
              <a:off x="4128"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0317" name="Group 29"/>
          <p:cNvGrpSpPr>
            <a:grpSpLocks/>
          </p:cNvGrpSpPr>
          <p:nvPr/>
        </p:nvGrpSpPr>
        <p:grpSpPr bwMode="auto">
          <a:xfrm>
            <a:off x="5480050" y="4924425"/>
            <a:ext cx="1295400" cy="762000"/>
            <a:chOff x="3360" y="3216"/>
            <a:chExt cx="816" cy="480"/>
          </a:xfrm>
        </p:grpSpPr>
        <p:sp>
          <p:nvSpPr>
            <p:cNvPr id="140318" name="Line 30"/>
            <p:cNvSpPr>
              <a:spLocks noChangeShapeType="1"/>
            </p:cNvSpPr>
            <p:nvPr/>
          </p:nvSpPr>
          <p:spPr bwMode="auto">
            <a:xfrm>
              <a:off x="3360" y="3216"/>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0319" name="Group 31"/>
            <p:cNvGrpSpPr>
              <a:grpSpLocks/>
            </p:cNvGrpSpPr>
            <p:nvPr/>
          </p:nvGrpSpPr>
          <p:grpSpPr bwMode="auto">
            <a:xfrm>
              <a:off x="3360" y="3216"/>
              <a:ext cx="768" cy="480"/>
              <a:chOff x="3360" y="3216"/>
              <a:chExt cx="768" cy="480"/>
            </a:xfrm>
          </p:grpSpPr>
          <p:sp>
            <p:nvSpPr>
              <p:cNvPr id="140320" name="Text Box 32"/>
              <p:cNvSpPr txBox="1">
                <a:spLocks noChangeArrowheads="1"/>
              </p:cNvSpPr>
              <p:nvPr/>
            </p:nvSpPr>
            <p:spPr bwMode="auto">
              <a:xfrm>
                <a:off x="3504" y="3274"/>
                <a:ext cx="2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rPr>
                  <a:t>a</a:t>
                </a:r>
                <a:r>
                  <a:rPr kumimoji="1" lang="en-US" altLang="zh-CN" sz="2800" b="1" baseline="-25000">
                    <a:latin typeface="Times New Roman" pitchFamily="18" charset="0"/>
                  </a:rPr>
                  <a:t>i</a:t>
                </a:r>
              </a:p>
            </p:txBody>
          </p:sp>
          <p:sp>
            <p:nvSpPr>
              <p:cNvPr id="140321" name="Line 33"/>
              <p:cNvSpPr>
                <a:spLocks noChangeShapeType="1"/>
              </p:cNvSpPr>
              <p:nvPr/>
            </p:nvSpPr>
            <p:spPr bwMode="auto">
              <a:xfrm>
                <a:off x="3615" y="3696"/>
                <a:ext cx="12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22" name="Line 34"/>
              <p:cNvSpPr>
                <a:spLocks noChangeShapeType="1"/>
              </p:cNvSpPr>
              <p:nvPr/>
            </p:nvSpPr>
            <p:spPr bwMode="auto">
              <a:xfrm>
                <a:off x="3360" y="369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23" name="Line 35"/>
              <p:cNvSpPr>
                <a:spLocks noChangeShapeType="1"/>
              </p:cNvSpPr>
              <p:nvPr/>
            </p:nvSpPr>
            <p:spPr bwMode="auto">
              <a:xfrm>
                <a:off x="3360"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40324" name="Group 36"/>
          <p:cNvGrpSpPr>
            <a:grpSpLocks/>
          </p:cNvGrpSpPr>
          <p:nvPr/>
        </p:nvGrpSpPr>
        <p:grpSpPr bwMode="auto">
          <a:xfrm>
            <a:off x="4489450" y="4924425"/>
            <a:ext cx="990600" cy="762000"/>
            <a:chOff x="2736" y="3216"/>
            <a:chExt cx="624" cy="480"/>
          </a:xfrm>
        </p:grpSpPr>
        <p:sp>
          <p:nvSpPr>
            <p:cNvPr id="140325" name="Line 37"/>
            <p:cNvSpPr>
              <a:spLocks noChangeShapeType="1"/>
            </p:cNvSpPr>
            <p:nvPr/>
          </p:nvSpPr>
          <p:spPr bwMode="auto">
            <a:xfrm>
              <a:off x="2736" y="3216"/>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26" name="Line 38"/>
            <p:cNvSpPr>
              <a:spLocks noChangeShapeType="1"/>
            </p:cNvSpPr>
            <p:nvPr/>
          </p:nvSpPr>
          <p:spPr bwMode="auto">
            <a:xfrm>
              <a:off x="2736" y="3696"/>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27" name="Text Box 39"/>
            <p:cNvSpPr txBox="1">
              <a:spLocks noChangeArrowheads="1"/>
            </p:cNvSpPr>
            <p:nvPr/>
          </p:nvSpPr>
          <p:spPr bwMode="auto">
            <a:xfrm>
              <a:off x="2784" y="3322"/>
              <a:ext cx="2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FF"/>
                  </a:solidFill>
                  <a:latin typeface="Times New Roman" pitchFamily="18" charset="0"/>
                </a:rPr>
                <a:t> e</a:t>
              </a:r>
            </a:p>
          </p:txBody>
        </p:sp>
      </p:grpSp>
      <p:grpSp>
        <p:nvGrpSpPr>
          <p:cNvPr id="140328" name="Group 40"/>
          <p:cNvGrpSpPr>
            <a:grpSpLocks/>
          </p:cNvGrpSpPr>
          <p:nvPr/>
        </p:nvGrpSpPr>
        <p:grpSpPr bwMode="auto">
          <a:xfrm>
            <a:off x="7842250" y="4772025"/>
            <a:ext cx="1219200" cy="914400"/>
            <a:chOff x="4848" y="3120"/>
            <a:chExt cx="768" cy="576"/>
          </a:xfrm>
        </p:grpSpPr>
        <p:sp>
          <p:nvSpPr>
            <p:cNvPr id="140329" name="Text Box 41"/>
            <p:cNvSpPr txBox="1">
              <a:spLocks noChangeArrowheads="1"/>
            </p:cNvSpPr>
            <p:nvPr/>
          </p:nvSpPr>
          <p:spPr bwMode="auto">
            <a:xfrm>
              <a:off x="4992" y="3120"/>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latin typeface="Times New Roman" pitchFamily="18" charset="0"/>
                </a:rPr>
                <a:t>a</a:t>
              </a:r>
              <a:r>
                <a:rPr kumimoji="1" lang="en-US" altLang="zh-CN" sz="2800" b="1" baseline="-25000">
                  <a:latin typeface="Times New Roman" pitchFamily="18" charset="0"/>
                </a:rPr>
                <a:t>n</a:t>
              </a:r>
            </a:p>
          </p:txBody>
        </p:sp>
        <p:sp>
          <p:nvSpPr>
            <p:cNvPr id="140330" name="Line 42"/>
            <p:cNvSpPr>
              <a:spLocks noChangeShapeType="1"/>
            </p:cNvSpPr>
            <p:nvPr/>
          </p:nvSpPr>
          <p:spPr bwMode="auto">
            <a:xfrm>
              <a:off x="4848"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31" name="Line 43"/>
            <p:cNvSpPr>
              <a:spLocks noChangeShapeType="1"/>
            </p:cNvSpPr>
            <p:nvPr/>
          </p:nvSpPr>
          <p:spPr bwMode="auto">
            <a:xfrm>
              <a:off x="4848" y="321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32" name="Line 44"/>
            <p:cNvSpPr>
              <a:spLocks noChangeShapeType="1"/>
            </p:cNvSpPr>
            <p:nvPr/>
          </p:nvSpPr>
          <p:spPr bwMode="auto">
            <a:xfrm>
              <a:off x="4848" y="369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33" name="Line 45"/>
            <p:cNvSpPr>
              <a:spLocks noChangeShapeType="1"/>
            </p:cNvSpPr>
            <p:nvPr/>
          </p:nvSpPr>
          <p:spPr bwMode="auto">
            <a:xfrm>
              <a:off x="5616" y="321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0334" name="Text Box 46"/>
          <p:cNvSpPr txBox="1">
            <a:spLocks noChangeArrowheads="1"/>
          </p:cNvSpPr>
          <p:nvPr/>
        </p:nvSpPr>
        <p:spPr bwMode="auto">
          <a:xfrm>
            <a:off x="723900" y="2387600"/>
            <a:ext cx="1458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宋体" pitchFamily="2" charset="-122"/>
              </a:rPr>
              <a:t>&lt;a</a:t>
            </a:r>
            <a:r>
              <a:rPr kumimoji="1" lang="en-US" altLang="zh-CN" sz="2800" b="1" baseline="-25000">
                <a:latin typeface="Times New Roman" pitchFamily="18" charset="0"/>
                <a:ea typeface="宋体" pitchFamily="2" charset="-122"/>
              </a:rPr>
              <a:t>i-1</a:t>
            </a:r>
            <a:r>
              <a:rPr kumimoji="1" lang="en-US" altLang="zh-CN" sz="2800" b="1">
                <a:latin typeface="Times New Roman" pitchFamily="18" charset="0"/>
                <a:ea typeface="宋体" pitchFamily="2" charset="-122"/>
              </a:rPr>
              <a:t>, a</a:t>
            </a:r>
            <a:r>
              <a:rPr kumimoji="1" lang="en-US" altLang="zh-CN" sz="2800" b="1" baseline="-25000">
                <a:latin typeface="Times New Roman" pitchFamily="18" charset="0"/>
                <a:ea typeface="宋体" pitchFamily="2" charset="-122"/>
              </a:rPr>
              <a:t>i</a:t>
            </a:r>
            <a:r>
              <a:rPr kumimoji="1" lang="en-US" altLang="zh-CN" sz="2800" b="1">
                <a:latin typeface="Times New Roman" pitchFamily="18" charset="0"/>
                <a:ea typeface="宋体" pitchFamily="2" charset="-122"/>
              </a:rPr>
              <a:t>&gt;</a:t>
            </a:r>
          </a:p>
        </p:txBody>
      </p:sp>
      <p:sp>
        <p:nvSpPr>
          <p:cNvPr id="140335" name="AutoShape 47"/>
          <p:cNvSpPr>
            <a:spLocks noChangeArrowheads="1"/>
          </p:cNvSpPr>
          <p:nvPr/>
        </p:nvSpPr>
        <p:spPr bwMode="auto">
          <a:xfrm>
            <a:off x="3117850" y="2549525"/>
            <a:ext cx="1219200" cy="228600"/>
          </a:xfrm>
          <a:prstGeom prst="notchedRightArrow">
            <a:avLst>
              <a:gd name="adj1" fmla="val 50000"/>
              <a:gd name="adj2" fmla="val 133333"/>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36" name="Text Box 48"/>
          <p:cNvSpPr txBox="1">
            <a:spLocks noChangeArrowheads="1"/>
          </p:cNvSpPr>
          <p:nvPr/>
        </p:nvSpPr>
        <p:spPr bwMode="auto">
          <a:xfrm>
            <a:off x="4794250" y="2387600"/>
            <a:ext cx="2624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宋体" pitchFamily="2" charset="-122"/>
              </a:rPr>
              <a:t>&lt;a</a:t>
            </a:r>
            <a:r>
              <a:rPr kumimoji="1" lang="en-US" altLang="zh-CN" sz="2800" b="1" baseline="-25000">
                <a:latin typeface="Times New Roman" pitchFamily="18" charset="0"/>
                <a:ea typeface="宋体" pitchFamily="2" charset="-122"/>
              </a:rPr>
              <a:t>i-1</a:t>
            </a:r>
            <a:r>
              <a:rPr kumimoji="1" lang="en-US" altLang="zh-CN" sz="2800" b="1">
                <a:latin typeface="Times New Roman" pitchFamily="18" charset="0"/>
                <a:ea typeface="宋体" pitchFamily="2" charset="-122"/>
              </a:rPr>
              <a:t>, e&gt;,  &lt;e, a</a:t>
            </a:r>
            <a:r>
              <a:rPr kumimoji="1" lang="en-US" altLang="zh-CN" sz="2800" b="1" baseline="-25000">
                <a:latin typeface="Times New Roman" pitchFamily="18" charset="0"/>
                <a:ea typeface="宋体" pitchFamily="2" charset="-122"/>
              </a:rPr>
              <a:t>i</a:t>
            </a:r>
            <a:r>
              <a:rPr kumimoji="1" lang="en-US" altLang="zh-CN" sz="2800" b="1">
                <a:latin typeface="Times New Roman" pitchFamily="18" charset="0"/>
                <a:ea typeface="宋体" pitchFamily="2" charset="-122"/>
              </a:rPr>
              <a:t>&gt;</a:t>
            </a:r>
          </a:p>
        </p:txBody>
      </p:sp>
      <p:sp>
        <p:nvSpPr>
          <p:cNvPr id="140337" name="Line 49"/>
          <p:cNvSpPr>
            <a:spLocks noChangeShapeType="1"/>
          </p:cNvSpPr>
          <p:nvPr/>
        </p:nvSpPr>
        <p:spPr bwMode="auto">
          <a:xfrm>
            <a:off x="4489450" y="4238625"/>
            <a:ext cx="990600" cy="685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38" name="Line 50"/>
          <p:cNvSpPr>
            <a:spLocks noChangeShapeType="1"/>
          </p:cNvSpPr>
          <p:nvPr/>
        </p:nvSpPr>
        <p:spPr bwMode="auto">
          <a:xfrm>
            <a:off x="7918450" y="4238625"/>
            <a:ext cx="1143000" cy="685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0339" name="Group 51"/>
          <p:cNvGrpSpPr>
            <a:grpSpLocks/>
          </p:cNvGrpSpPr>
          <p:nvPr/>
        </p:nvGrpSpPr>
        <p:grpSpPr bwMode="auto">
          <a:xfrm>
            <a:off x="4608513" y="5672138"/>
            <a:ext cx="4237037" cy="685800"/>
            <a:chOff x="2976" y="3696"/>
            <a:chExt cx="2304" cy="432"/>
          </a:xfrm>
        </p:grpSpPr>
        <p:sp>
          <p:nvSpPr>
            <p:cNvPr id="140340" name="Text Box 52"/>
            <p:cNvSpPr txBox="1">
              <a:spLocks noChangeArrowheads="1"/>
            </p:cNvSpPr>
            <p:nvPr/>
          </p:nvSpPr>
          <p:spPr bwMode="auto">
            <a:xfrm>
              <a:off x="2976" y="3795"/>
              <a:ext cx="1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9900FF"/>
                  </a:solidFill>
                  <a:latin typeface="Times New Roman" pitchFamily="18" charset="0"/>
                  <a:ea typeface="隶书" pitchFamily="49" charset="-122"/>
                </a:rPr>
                <a:t>表的长度增加</a:t>
              </a:r>
              <a:r>
                <a:rPr kumimoji="1" lang="en-US" altLang="zh-CN" sz="2800" b="1">
                  <a:solidFill>
                    <a:srgbClr val="9900FF"/>
                  </a:solidFill>
                  <a:latin typeface="Times New Roman" pitchFamily="18" charset="0"/>
                  <a:ea typeface="隶书" pitchFamily="49" charset="-122"/>
                </a:rPr>
                <a:t>1</a:t>
              </a:r>
              <a:endParaRPr kumimoji="1" lang="en-US" altLang="zh-CN" sz="2800" b="1">
                <a:latin typeface="Times New Roman" pitchFamily="18" charset="0"/>
                <a:ea typeface="宋体" pitchFamily="2" charset="-122"/>
              </a:endParaRPr>
            </a:p>
          </p:txBody>
        </p:sp>
        <p:sp>
          <p:nvSpPr>
            <p:cNvPr id="140341" name="AutoShape 53"/>
            <p:cNvSpPr>
              <a:spLocks noChangeArrowheads="1"/>
            </p:cNvSpPr>
            <p:nvPr/>
          </p:nvSpPr>
          <p:spPr bwMode="auto">
            <a:xfrm>
              <a:off x="5184" y="3696"/>
              <a:ext cx="96" cy="432"/>
            </a:xfrm>
            <a:prstGeom prst="upArrow">
              <a:avLst>
                <a:gd name="adj1" fmla="val 50000"/>
                <a:gd name="adj2" fmla="val 112500"/>
              </a:avLst>
            </a:prstGeom>
            <a:solidFill>
              <a:srgbClr val="99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140342" name="Rectangle 54"/>
          <p:cNvSpPr>
            <a:spLocks noChangeArrowheads="1"/>
          </p:cNvSpPr>
          <p:nvPr/>
        </p:nvSpPr>
        <p:spPr bwMode="auto">
          <a:xfrm>
            <a:off x="4513263" y="1395413"/>
            <a:ext cx="3659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rPr>
              <a:t>(a</a:t>
            </a:r>
            <a:r>
              <a:rPr kumimoji="1" lang="en-US" altLang="zh-CN" sz="2800" b="1" baseline="-25000">
                <a:latin typeface="Times New Roman" pitchFamily="18" charset="0"/>
              </a:rPr>
              <a:t>1</a:t>
            </a:r>
            <a:r>
              <a:rPr kumimoji="1" lang="en-US" altLang="zh-CN" sz="2800" b="1">
                <a:latin typeface="Times New Roman" pitchFamily="18" charset="0"/>
              </a:rPr>
              <a:t>, …,</a:t>
            </a:r>
            <a:r>
              <a:rPr kumimoji="1" lang="en-US" altLang="zh-CN" sz="2800" b="1">
                <a:solidFill>
                  <a:srgbClr val="FF00FF"/>
                </a:solidFill>
                <a:latin typeface="Times New Roman" pitchFamily="18" charset="0"/>
              </a:rPr>
              <a:t> a</a:t>
            </a:r>
            <a:r>
              <a:rPr kumimoji="1" lang="en-US" altLang="zh-CN" sz="2800" b="1" baseline="-25000">
                <a:solidFill>
                  <a:srgbClr val="FF00FF"/>
                </a:solidFill>
                <a:latin typeface="Times New Roman" pitchFamily="18" charset="0"/>
              </a:rPr>
              <a:t>i-1</a:t>
            </a:r>
            <a:r>
              <a:rPr kumimoji="1" lang="en-US" altLang="zh-CN" sz="2800" b="1">
                <a:solidFill>
                  <a:srgbClr val="FF00FF"/>
                </a:solidFill>
                <a:latin typeface="Times New Roman" pitchFamily="18" charset="0"/>
              </a:rPr>
              <a:t>, e, a</a:t>
            </a:r>
            <a:r>
              <a:rPr kumimoji="1" lang="en-US" altLang="zh-CN" sz="2800" b="1" baseline="-25000">
                <a:solidFill>
                  <a:srgbClr val="FF00FF"/>
                </a:solidFill>
                <a:latin typeface="Times New Roman" pitchFamily="18" charset="0"/>
              </a:rPr>
              <a:t>i</a:t>
            </a:r>
            <a:r>
              <a:rPr kumimoji="1" lang="en-US" altLang="zh-CN" sz="2800" b="1">
                <a:latin typeface="Times New Roman" pitchFamily="18" charset="0"/>
              </a:rPr>
              <a:t>, …, a</a:t>
            </a:r>
            <a:r>
              <a:rPr kumimoji="1" lang="en-US" altLang="zh-CN" sz="2800" b="1" baseline="-25000">
                <a:latin typeface="Times New Roman" pitchFamily="18" charset="0"/>
              </a:rPr>
              <a:t>n</a:t>
            </a:r>
            <a:r>
              <a:rPr kumimoji="1" lang="en-US" altLang="zh-CN" sz="2800" b="1">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02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140342"/>
                                        </p:tgtEl>
                                        <p:attrNameLst>
                                          <p:attrName>style.visibility</p:attrName>
                                        </p:attrNameLst>
                                      </p:cBhvr>
                                      <p:to>
                                        <p:strVal val="visible"/>
                                      </p:to>
                                    </p:set>
                                    <p:animEffect transition="in" filter="blinds(vertical)">
                                      <p:cBhvr>
                                        <p:cTn id="11" dur="500"/>
                                        <p:tgtEl>
                                          <p:spTgt spid="14034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140334"/>
                                        </p:tgtEl>
                                        <p:attrNameLst>
                                          <p:attrName>style.visibility</p:attrName>
                                        </p:attrNameLst>
                                      </p:cBhvr>
                                      <p:to>
                                        <p:strVal val="visible"/>
                                      </p:to>
                                    </p:set>
                                    <p:animEffect transition="in" filter="blinds(vertical)">
                                      <p:cBhvr>
                                        <p:cTn id="16" dur="500"/>
                                        <p:tgtEl>
                                          <p:spTgt spid="14033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140335"/>
                                        </p:tgtEl>
                                        <p:attrNameLst>
                                          <p:attrName>style.visibility</p:attrName>
                                        </p:attrNameLst>
                                      </p:cBhvr>
                                      <p:to>
                                        <p:strVal val="visible"/>
                                      </p:to>
                                    </p:set>
                                    <p:anim calcmode="lin" valueType="num">
                                      <p:cBhvr>
                                        <p:cTn id="21" dur="500" fill="hold"/>
                                        <p:tgtEl>
                                          <p:spTgt spid="140335"/>
                                        </p:tgtEl>
                                        <p:attrNameLst>
                                          <p:attrName>ppt_x</p:attrName>
                                        </p:attrNameLst>
                                      </p:cBhvr>
                                      <p:tavLst>
                                        <p:tav tm="0">
                                          <p:val>
                                            <p:strVal val="#ppt_x-#ppt_w/2"/>
                                          </p:val>
                                        </p:tav>
                                        <p:tav tm="100000">
                                          <p:val>
                                            <p:strVal val="#ppt_x"/>
                                          </p:val>
                                        </p:tav>
                                      </p:tavLst>
                                    </p:anim>
                                    <p:anim calcmode="lin" valueType="num">
                                      <p:cBhvr>
                                        <p:cTn id="22" dur="500" fill="hold"/>
                                        <p:tgtEl>
                                          <p:spTgt spid="140335"/>
                                        </p:tgtEl>
                                        <p:attrNameLst>
                                          <p:attrName>ppt_y</p:attrName>
                                        </p:attrNameLst>
                                      </p:cBhvr>
                                      <p:tavLst>
                                        <p:tav tm="0">
                                          <p:val>
                                            <p:strVal val="#ppt_y"/>
                                          </p:val>
                                        </p:tav>
                                        <p:tav tm="100000">
                                          <p:val>
                                            <p:strVal val="#ppt_y"/>
                                          </p:val>
                                        </p:tav>
                                      </p:tavLst>
                                    </p:anim>
                                    <p:anim calcmode="lin" valueType="num">
                                      <p:cBhvr>
                                        <p:cTn id="23" dur="500" fill="hold"/>
                                        <p:tgtEl>
                                          <p:spTgt spid="140335"/>
                                        </p:tgtEl>
                                        <p:attrNameLst>
                                          <p:attrName>ppt_w</p:attrName>
                                        </p:attrNameLst>
                                      </p:cBhvr>
                                      <p:tavLst>
                                        <p:tav tm="0">
                                          <p:val>
                                            <p:fltVal val="0"/>
                                          </p:val>
                                        </p:tav>
                                        <p:tav tm="100000">
                                          <p:val>
                                            <p:strVal val="#ppt_w"/>
                                          </p:val>
                                        </p:tav>
                                      </p:tavLst>
                                    </p:anim>
                                    <p:anim calcmode="lin" valueType="num">
                                      <p:cBhvr>
                                        <p:cTn id="24" dur="500" fill="hold"/>
                                        <p:tgtEl>
                                          <p:spTgt spid="140335"/>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5" fill="hold" grpId="0" nodeType="clickEffect">
                                  <p:stCondLst>
                                    <p:cond delay="0"/>
                                  </p:stCondLst>
                                  <p:childTnLst>
                                    <p:set>
                                      <p:cBhvr>
                                        <p:cTn id="28" dur="1" fill="hold">
                                          <p:stCondLst>
                                            <p:cond delay="0"/>
                                          </p:stCondLst>
                                        </p:cTn>
                                        <p:tgtEl>
                                          <p:spTgt spid="140336"/>
                                        </p:tgtEl>
                                        <p:attrNameLst>
                                          <p:attrName>style.visibility</p:attrName>
                                        </p:attrNameLst>
                                      </p:cBhvr>
                                      <p:to>
                                        <p:strVal val="visible"/>
                                      </p:to>
                                    </p:set>
                                    <p:animEffect transition="in" filter="blinds(vertical)">
                                      <p:cBhvr>
                                        <p:cTn id="29" dur="500"/>
                                        <p:tgtEl>
                                          <p:spTgt spid="14033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14029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40304"/>
                                        </p:tgtEl>
                                        <p:attrNameLst>
                                          <p:attrName>style.visibility</p:attrName>
                                        </p:attrNameLst>
                                      </p:cBhvr>
                                      <p:to>
                                        <p:strVal val="visible"/>
                                      </p:to>
                                    </p:set>
                                    <p:animEffect transition="in" filter="wipe(left)">
                                      <p:cBhvr>
                                        <p:cTn id="38" dur="500"/>
                                        <p:tgtEl>
                                          <p:spTgt spid="14030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 fill="hold" grpId="0" nodeType="clickEffect">
                                  <p:stCondLst>
                                    <p:cond delay="0"/>
                                  </p:stCondLst>
                                  <p:childTnLst>
                                    <p:set>
                                      <p:cBhvr>
                                        <p:cTn id="42" dur="1" fill="hold">
                                          <p:stCondLst>
                                            <p:cond delay="0"/>
                                          </p:stCondLst>
                                        </p:cTn>
                                        <p:tgtEl>
                                          <p:spTgt spid="140338"/>
                                        </p:tgtEl>
                                        <p:attrNameLst>
                                          <p:attrName>style.visibility</p:attrName>
                                        </p:attrNameLst>
                                      </p:cBhvr>
                                      <p:to>
                                        <p:strVal val="visible"/>
                                      </p:to>
                                    </p:set>
                                    <p:anim calcmode="lin" valueType="num">
                                      <p:cBhvr>
                                        <p:cTn id="43" dur="500" fill="hold"/>
                                        <p:tgtEl>
                                          <p:spTgt spid="140338"/>
                                        </p:tgtEl>
                                        <p:attrNameLst>
                                          <p:attrName>ppt_x</p:attrName>
                                        </p:attrNameLst>
                                      </p:cBhvr>
                                      <p:tavLst>
                                        <p:tav tm="0">
                                          <p:val>
                                            <p:strVal val="#ppt_x"/>
                                          </p:val>
                                        </p:tav>
                                        <p:tav tm="100000">
                                          <p:val>
                                            <p:strVal val="#ppt_x"/>
                                          </p:val>
                                        </p:tav>
                                      </p:tavLst>
                                    </p:anim>
                                    <p:anim calcmode="lin" valueType="num">
                                      <p:cBhvr>
                                        <p:cTn id="44" dur="500" fill="hold"/>
                                        <p:tgtEl>
                                          <p:spTgt spid="140338"/>
                                        </p:tgtEl>
                                        <p:attrNameLst>
                                          <p:attrName>ppt_y</p:attrName>
                                        </p:attrNameLst>
                                      </p:cBhvr>
                                      <p:tavLst>
                                        <p:tav tm="0">
                                          <p:val>
                                            <p:strVal val="#ppt_y-#ppt_h/2"/>
                                          </p:val>
                                        </p:tav>
                                        <p:tav tm="100000">
                                          <p:val>
                                            <p:strVal val="#ppt_y"/>
                                          </p:val>
                                        </p:tav>
                                      </p:tavLst>
                                    </p:anim>
                                    <p:anim calcmode="lin" valueType="num">
                                      <p:cBhvr>
                                        <p:cTn id="45" dur="500" fill="hold"/>
                                        <p:tgtEl>
                                          <p:spTgt spid="140338"/>
                                        </p:tgtEl>
                                        <p:attrNameLst>
                                          <p:attrName>ppt_w</p:attrName>
                                        </p:attrNameLst>
                                      </p:cBhvr>
                                      <p:tavLst>
                                        <p:tav tm="0">
                                          <p:val>
                                            <p:strVal val="#ppt_w"/>
                                          </p:val>
                                        </p:tav>
                                        <p:tav tm="100000">
                                          <p:val>
                                            <p:strVal val="#ppt_w"/>
                                          </p:val>
                                        </p:tav>
                                      </p:tavLst>
                                    </p:anim>
                                    <p:anim calcmode="lin" valueType="num">
                                      <p:cBhvr>
                                        <p:cTn id="46" dur="500" fill="hold"/>
                                        <p:tgtEl>
                                          <p:spTgt spid="140338"/>
                                        </p:tgtEl>
                                        <p:attrNameLst>
                                          <p:attrName>ppt_h</p:attrName>
                                        </p:attrNameLst>
                                      </p:cBhvr>
                                      <p:tavLst>
                                        <p:tav tm="0">
                                          <p:val>
                                            <p:fltVal val="0"/>
                                          </p:val>
                                        </p:tav>
                                        <p:tav tm="100000">
                                          <p:val>
                                            <p:strVal val="#ppt_h"/>
                                          </p:val>
                                        </p:tav>
                                      </p:tavLst>
                                    </p:anim>
                                  </p:childTnLst>
                                </p:cTn>
                              </p:par>
                            </p:childTnLst>
                          </p:cTn>
                        </p:par>
                        <p:par>
                          <p:cTn id="47" fill="hold" nodeType="afterGroup">
                            <p:stCondLst>
                              <p:cond delay="500"/>
                            </p:stCondLst>
                            <p:childTnLst>
                              <p:par>
                                <p:cTn id="48" presetID="17" presetClass="entr" presetSubtype="1" fill="hold" grpId="0" nodeType="afterEffect">
                                  <p:stCondLst>
                                    <p:cond delay="0"/>
                                  </p:stCondLst>
                                  <p:childTnLst>
                                    <p:set>
                                      <p:cBhvr>
                                        <p:cTn id="49" dur="1" fill="hold">
                                          <p:stCondLst>
                                            <p:cond delay="0"/>
                                          </p:stCondLst>
                                        </p:cTn>
                                        <p:tgtEl>
                                          <p:spTgt spid="140337"/>
                                        </p:tgtEl>
                                        <p:attrNameLst>
                                          <p:attrName>style.visibility</p:attrName>
                                        </p:attrNameLst>
                                      </p:cBhvr>
                                      <p:to>
                                        <p:strVal val="visible"/>
                                      </p:to>
                                    </p:set>
                                    <p:anim calcmode="lin" valueType="num">
                                      <p:cBhvr>
                                        <p:cTn id="50" dur="500" fill="hold"/>
                                        <p:tgtEl>
                                          <p:spTgt spid="140337"/>
                                        </p:tgtEl>
                                        <p:attrNameLst>
                                          <p:attrName>ppt_x</p:attrName>
                                        </p:attrNameLst>
                                      </p:cBhvr>
                                      <p:tavLst>
                                        <p:tav tm="0">
                                          <p:val>
                                            <p:strVal val="#ppt_x"/>
                                          </p:val>
                                        </p:tav>
                                        <p:tav tm="100000">
                                          <p:val>
                                            <p:strVal val="#ppt_x"/>
                                          </p:val>
                                        </p:tav>
                                      </p:tavLst>
                                    </p:anim>
                                    <p:anim calcmode="lin" valueType="num">
                                      <p:cBhvr>
                                        <p:cTn id="51" dur="500" fill="hold"/>
                                        <p:tgtEl>
                                          <p:spTgt spid="140337"/>
                                        </p:tgtEl>
                                        <p:attrNameLst>
                                          <p:attrName>ppt_y</p:attrName>
                                        </p:attrNameLst>
                                      </p:cBhvr>
                                      <p:tavLst>
                                        <p:tav tm="0">
                                          <p:val>
                                            <p:strVal val="#ppt_y-#ppt_h/2"/>
                                          </p:val>
                                        </p:tav>
                                        <p:tav tm="100000">
                                          <p:val>
                                            <p:strVal val="#ppt_y"/>
                                          </p:val>
                                        </p:tav>
                                      </p:tavLst>
                                    </p:anim>
                                    <p:anim calcmode="lin" valueType="num">
                                      <p:cBhvr>
                                        <p:cTn id="52" dur="500" fill="hold"/>
                                        <p:tgtEl>
                                          <p:spTgt spid="140337"/>
                                        </p:tgtEl>
                                        <p:attrNameLst>
                                          <p:attrName>ppt_w</p:attrName>
                                        </p:attrNameLst>
                                      </p:cBhvr>
                                      <p:tavLst>
                                        <p:tav tm="0">
                                          <p:val>
                                            <p:strVal val="#ppt_w"/>
                                          </p:val>
                                        </p:tav>
                                        <p:tav tm="100000">
                                          <p:val>
                                            <p:strVal val="#ppt_w"/>
                                          </p:val>
                                        </p:tav>
                                      </p:tavLst>
                                    </p:anim>
                                    <p:anim calcmode="lin" valueType="num">
                                      <p:cBhvr>
                                        <p:cTn id="53" dur="500" fill="hold"/>
                                        <p:tgtEl>
                                          <p:spTgt spid="140337"/>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140328"/>
                                        </p:tgtEl>
                                        <p:attrNameLst>
                                          <p:attrName>style.visibility</p:attrName>
                                        </p:attrNameLst>
                                      </p:cBhvr>
                                      <p:to>
                                        <p:strVal val="visible"/>
                                      </p:to>
                                    </p:set>
                                    <p:animEffect transition="in" filter="wipe(left)">
                                      <p:cBhvr>
                                        <p:cTn id="58" dur="500"/>
                                        <p:tgtEl>
                                          <p:spTgt spid="14032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40312"/>
                                        </p:tgtEl>
                                        <p:attrNameLst>
                                          <p:attrName>style.visibility</p:attrName>
                                        </p:attrNameLst>
                                      </p:cBhvr>
                                      <p:to>
                                        <p:strVal val="visible"/>
                                      </p:to>
                                    </p:set>
                                    <p:animEffect transition="in" filter="wipe(left)">
                                      <p:cBhvr>
                                        <p:cTn id="63" dur="500"/>
                                        <p:tgtEl>
                                          <p:spTgt spid="14031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40317"/>
                                        </p:tgtEl>
                                        <p:attrNameLst>
                                          <p:attrName>style.visibility</p:attrName>
                                        </p:attrNameLst>
                                      </p:cBhvr>
                                      <p:to>
                                        <p:strVal val="visible"/>
                                      </p:to>
                                    </p:set>
                                    <p:animEffect transition="in" filter="wipe(left)">
                                      <p:cBhvr>
                                        <p:cTn id="68" dur="500"/>
                                        <p:tgtEl>
                                          <p:spTgt spid="14031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40324"/>
                                        </p:tgtEl>
                                        <p:attrNameLst>
                                          <p:attrName>style.visibility</p:attrName>
                                        </p:attrNameLst>
                                      </p:cBhvr>
                                      <p:to>
                                        <p:strVal val="visible"/>
                                      </p:to>
                                    </p:set>
                                    <p:animEffect transition="in" filter="wipe(left)">
                                      <p:cBhvr>
                                        <p:cTn id="73" dur="500"/>
                                        <p:tgtEl>
                                          <p:spTgt spid="14032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140339"/>
                                        </p:tgtEl>
                                        <p:attrNameLst>
                                          <p:attrName>style.visibility</p:attrName>
                                        </p:attrNameLst>
                                      </p:cBhvr>
                                      <p:to>
                                        <p:strVal val="visible"/>
                                      </p:to>
                                    </p:set>
                                    <p:animEffect transition="in" filter="wipe(left)">
                                      <p:cBhvr>
                                        <p:cTn id="78" dur="500"/>
                                        <p:tgtEl>
                                          <p:spTgt spid="140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utoUpdateAnimBg="0"/>
      <p:bldP spid="140334" grpId="0" autoUpdateAnimBg="0"/>
      <p:bldP spid="140335" grpId="0" animBg="1"/>
      <p:bldP spid="140336" grpId="0" autoUpdateAnimBg="0"/>
      <p:bldP spid="140337" grpId="0" animBg="1"/>
      <p:bldP spid="140338" grpId="0" animBg="1"/>
      <p:bldP spid="14034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8354" name="Group 2"/>
          <p:cNvGrpSpPr>
            <a:grpSpLocks/>
          </p:cNvGrpSpPr>
          <p:nvPr/>
        </p:nvGrpSpPr>
        <p:grpSpPr bwMode="auto">
          <a:xfrm>
            <a:off x="914400" y="4191000"/>
            <a:ext cx="7543800" cy="641350"/>
            <a:chOff x="576" y="2160"/>
            <a:chExt cx="4752" cy="404"/>
          </a:xfrm>
        </p:grpSpPr>
        <p:sp>
          <p:nvSpPr>
            <p:cNvPr id="228355" name="Text Box 3"/>
            <p:cNvSpPr txBox="1">
              <a:spLocks noChangeArrowheads="1"/>
            </p:cNvSpPr>
            <p:nvPr/>
          </p:nvSpPr>
          <p:spPr bwMode="auto">
            <a:xfrm>
              <a:off x="614" y="2160"/>
              <a:ext cx="29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660033"/>
                  </a:solidFill>
                  <a:latin typeface="Times New Roman" pitchFamily="18" charset="0"/>
                  <a:ea typeface="宋体" pitchFamily="2" charset="-122"/>
                </a:rPr>
                <a:t>21  18  30  75  42  56  87</a:t>
              </a:r>
              <a:endParaRPr kumimoji="1" lang="en-US" altLang="zh-CN" sz="3600">
                <a:latin typeface="Times New Roman" pitchFamily="18" charset="0"/>
                <a:ea typeface="宋体" pitchFamily="2" charset="-122"/>
              </a:endParaRPr>
            </a:p>
          </p:txBody>
        </p:sp>
        <p:grpSp>
          <p:nvGrpSpPr>
            <p:cNvPr id="228356" name="Group 4"/>
            <p:cNvGrpSpPr>
              <a:grpSpLocks/>
            </p:cNvGrpSpPr>
            <p:nvPr/>
          </p:nvGrpSpPr>
          <p:grpSpPr bwMode="auto">
            <a:xfrm>
              <a:off x="576" y="2180"/>
              <a:ext cx="4752" cy="384"/>
              <a:chOff x="576" y="2448"/>
              <a:chExt cx="4752" cy="384"/>
            </a:xfrm>
          </p:grpSpPr>
          <p:sp>
            <p:nvSpPr>
              <p:cNvPr id="228357" name="Rectangle 5"/>
              <p:cNvSpPr>
                <a:spLocks noChangeArrowheads="1"/>
              </p:cNvSpPr>
              <p:nvPr/>
            </p:nvSpPr>
            <p:spPr bwMode="auto">
              <a:xfrm>
                <a:off x="576" y="2448"/>
                <a:ext cx="4752" cy="384"/>
              </a:xfrm>
              <a:prstGeom prst="rect">
                <a:avLst/>
              </a:prstGeom>
              <a:noFill/>
              <a:ln w="9525">
                <a:solidFill>
                  <a:srgbClr val="66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58" name="Line 6"/>
              <p:cNvSpPr>
                <a:spLocks noChangeShapeType="1"/>
              </p:cNvSpPr>
              <p:nvPr/>
            </p:nvSpPr>
            <p:spPr bwMode="auto">
              <a:xfrm>
                <a:off x="100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59" name="Line 7"/>
              <p:cNvSpPr>
                <a:spLocks noChangeShapeType="1"/>
              </p:cNvSpPr>
              <p:nvPr/>
            </p:nvSpPr>
            <p:spPr bwMode="auto">
              <a:xfrm>
                <a:off x="144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60" name="Line 8"/>
              <p:cNvSpPr>
                <a:spLocks noChangeShapeType="1"/>
              </p:cNvSpPr>
              <p:nvPr/>
            </p:nvSpPr>
            <p:spPr bwMode="auto">
              <a:xfrm>
                <a:off x="187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61" name="Line 9"/>
              <p:cNvSpPr>
                <a:spLocks noChangeShapeType="1"/>
              </p:cNvSpPr>
              <p:nvPr/>
            </p:nvSpPr>
            <p:spPr bwMode="auto">
              <a:xfrm>
                <a:off x="2304"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62" name="Line 10"/>
              <p:cNvSpPr>
                <a:spLocks noChangeShapeType="1"/>
              </p:cNvSpPr>
              <p:nvPr/>
            </p:nvSpPr>
            <p:spPr bwMode="auto">
              <a:xfrm>
                <a:off x="273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63" name="Line 11"/>
              <p:cNvSpPr>
                <a:spLocks noChangeShapeType="1"/>
              </p:cNvSpPr>
              <p:nvPr/>
            </p:nvSpPr>
            <p:spPr bwMode="auto">
              <a:xfrm>
                <a:off x="316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64" name="Line 12"/>
              <p:cNvSpPr>
                <a:spLocks noChangeShapeType="1"/>
              </p:cNvSpPr>
              <p:nvPr/>
            </p:nvSpPr>
            <p:spPr bwMode="auto">
              <a:xfrm>
                <a:off x="360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65" name="Line 13"/>
              <p:cNvSpPr>
                <a:spLocks noChangeShapeType="1"/>
              </p:cNvSpPr>
              <p:nvPr/>
            </p:nvSpPr>
            <p:spPr bwMode="auto">
              <a:xfrm>
                <a:off x="489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66" name="Line 14"/>
              <p:cNvSpPr>
                <a:spLocks noChangeShapeType="1"/>
              </p:cNvSpPr>
              <p:nvPr/>
            </p:nvSpPr>
            <p:spPr bwMode="auto">
              <a:xfrm>
                <a:off x="403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28367" name="Group 15"/>
          <p:cNvGrpSpPr>
            <a:grpSpLocks/>
          </p:cNvGrpSpPr>
          <p:nvPr/>
        </p:nvGrpSpPr>
        <p:grpSpPr bwMode="auto">
          <a:xfrm>
            <a:off x="914400" y="5607050"/>
            <a:ext cx="7543800" cy="641350"/>
            <a:chOff x="576" y="3052"/>
            <a:chExt cx="4752" cy="404"/>
          </a:xfrm>
        </p:grpSpPr>
        <p:grpSp>
          <p:nvGrpSpPr>
            <p:cNvPr id="228368" name="Group 16"/>
            <p:cNvGrpSpPr>
              <a:grpSpLocks/>
            </p:cNvGrpSpPr>
            <p:nvPr/>
          </p:nvGrpSpPr>
          <p:grpSpPr bwMode="auto">
            <a:xfrm>
              <a:off x="576" y="3072"/>
              <a:ext cx="4752" cy="384"/>
              <a:chOff x="576" y="2448"/>
              <a:chExt cx="4752" cy="384"/>
            </a:xfrm>
          </p:grpSpPr>
          <p:sp>
            <p:nvSpPr>
              <p:cNvPr id="228369" name="Rectangle 17"/>
              <p:cNvSpPr>
                <a:spLocks noChangeArrowheads="1"/>
              </p:cNvSpPr>
              <p:nvPr/>
            </p:nvSpPr>
            <p:spPr bwMode="auto">
              <a:xfrm>
                <a:off x="576" y="2448"/>
                <a:ext cx="4752" cy="384"/>
              </a:xfrm>
              <a:prstGeom prst="rect">
                <a:avLst/>
              </a:prstGeom>
              <a:noFill/>
              <a:ln w="9525">
                <a:solidFill>
                  <a:srgbClr val="66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70" name="Line 18"/>
              <p:cNvSpPr>
                <a:spLocks noChangeShapeType="1"/>
              </p:cNvSpPr>
              <p:nvPr/>
            </p:nvSpPr>
            <p:spPr bwMode="auto">
              <a:xfrm>
                <a:off x="100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71" name="Line 19"/>
              <p:cNvSpPr>
                <a:spLocks noChangeShapeType="1"/>
              </p:cNvSpPr>
              <p:nvPr/>
            </p:nvSpPr>
            <p:spPr bwMode="auto">
              <a:xfrm>
                <a:off x="144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72" name="Line 20"/>
              <p:cNvSpPr>
                <a:spLocks noChangeShapeType="1"/>
              </p:cNvSpPr>
              <p:nvPr/>
            </p:nvSpPr>
            <p:spPr bwMode="auto">
              <a:xfrm>
                <a:off x="187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73" name="Line 21"/>
              <p:cNvSpPr>
                <a:spLocks noChangeShapeType="1"/>
              </p:cNvSpPr>
              <p:nvPr/>
            </p:nvSpPr>
            <p:spPr bwMode="auto">
              <a:xfrm>
                <a:off x="2304"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74" name="Line 22"/>
              <p:cNvSpPr>
                <a:spLocks noChangeShapeType="1"/>
              </p:cNvSpPr>
              <p:nvPr/>
            </p:nvSpPr>
            <p:spPr bwMode="auto">
              <a:xfrm>
                <a:off x="273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75" name="Line 23"/>
              <p:cNvSpPr>
                <a:spLocks noChangeShapeType="1"/>
              </p:cNvSpPr>
              <p:nvPr/>
            </p:nvSpPr>
            <p:spPr bwMode="auto">
              <a:xfrm>
                <a:off x="316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76" name="Line 24"/>
              <p:cNvSpPr>
                <a:spLocks noChangeShapeType="1"/>
              </p:cNvSpPr>
              <p:nvPr/>
            </p:nvSpPr>
            <p:spPr bwMode="auto">
              <a:xfrm>
                <a:off x="360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77" name="Line 25"/>
              <p:cNvSpPr>
                <a:spLocks noChangeShapeType="1"/>
              </p:cNvSpPr>
              <p:nvPr/>
            </p:nvSpPr>
            <p:spPr bwMode="auto">
              <a:xfrm>
                <a:off x="489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78" name="Line 26"/>
              <p:cNvSpPr>
                <a:spLocks noChangeShapeType="1"/>
              </p:cNvSpPr>
              <p:nvPr/>
            </p:nvSpPr>
            <p:spPr bwMode="auto">
              <a:xfrm>
                <a:off x="403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8379" name="Text Box 27"/>
            <p:cNvSpPr txBox="1">
              <a:spLocks noChangeArrowheads="1"/>
            </p:cNvSpPr>
            <p:nvPr/>
          </p:nvSpPr>
          <p:spPr bwMode="auto">
            <a:xfrm>
              <a:off x="604" y="3052"/>
              <a:ext cx="17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660033"/>
                  </a:solidFill>
                  <a:latin typeface="Times New Roman" pitchFamily="18" charset="0"/>
                  <a:ea typeface="宋体" pitchFamily="2" charset="-122"/>
                </a:rPr>
                <a:t>21  18  30  75</a:t>
              </a:r>
              <a:endParaRPr kumimoji="1" lang="en-US" altLang="zh-CN" sz="3600">
                <a:latin typeface="Times New Roman" pitchFamily="18" charset="0"/>
                <a:ea typeface="宋体" pitchFamily="2" charset="-122"/>
              </a:endParaRPr>
            </a:p>
          </p:txBody>
        </p:sp>
      </p:grpSp>
      <p:sp>
        <p:nvSpPr>
          <p:cNvPr id="228380" name="Text Box 28"/>
          <p:cNvSpPr txBox="1">
            <a:spLocks noChangeArrowheads="1"/>
          </p:cNvSpPr>
          <p:nvPr/>
        </p:nvSpPr>
        <p:spPr bwMode="auto">
          <a:xfrm>
            <a:off x="654050" y="230188"/>
            <a:ext cx="72024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600" b="1">
                <a:solidFill>
                  <a:schemeClr val="bg1"/>
                </a:solidFill>
                <a:latin typeface="Times New Roman" pitchFamily="18" charset="0"/>
                <a:ea typeface="宋体" pitchFamily="2" charset="-122"/>
              </a:rPr>
              <a:t>Example</a:t>
            </a:r>
            <a:r>
              <a:rPr kumimoji="1" lang="zh-CN" altLang="en-US" sz="3600" b="1">
                <a:solidFill>
                  <a:schemeClr val="bg1"/>
                </a:solidFill>
                <a:latin typeface="Times New Roman" pitchFamily="18" charset="0"/>
                <a:ea typeface="宋体" pitchFamily="2" charset="-122"/>
              </a:rPr>
              <a:t>：</a:t>
            </a:r>
            <a:r>
              <a:rPr kumimoji="1" lang="en-US" altLang="zh-CN" sz="3600" b="1">
                <a:solidFill>
                  <a:schemeClr val="bg1"/>
                </a:solidFill>
                <a:latin typeface="Times New Roman" pitchFamily="18" charset="0"/>
                <a:ea typeface="宋体" pitchFamily="2" charset="-122"/>
              </a:rPr>
              <a:t>ListInsert_Sq(L, 5, 66) </a:t>
            </a:r>
          </a:p>
        </p:txBody>
      </p:sp>
      <p:sp>
        <p:nvSpPr>
          <p:cNvPr id="228381" name="Text Box 29"/>
          <p:cNvSpPr txBox="1">
            <a:spLocks noChangeArrowheads="1"/>
          </p:cNvSpPr>
          <p:nvPr/>
        </p:nvSpPr>
        <p:spPr bwMode="auto">
          <a:xfrm>
            <a:off x="4724400" y="4800600"/>
            <a:ext cx="1304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CC0000"/>
                </a:solidFill>
                <a:latin typeface="Times New Roman" pitchFamily="18" charset="0"/>
                <a:ea typeface="宋体" pitchFamily="2" charset="-122"/>
              </a:rPr>
              <a:t>L.length-1</a:t>
            </a:r>
            <a:endParaRPr kumimoji="1" lang="en-US" altLang="zh-CN" sz="3600">
              <a:latin typeface="Times New Roman" pitchFamily="18" charset="0"/>
              <a:ea typeface="宋体" pitchFamily="2" charset="-122"/>
            </a:endParaRPr>
          </a:p>
        </p:txBody>
      </p:sp>
      <p:sp>
        <p:nvSpPr>
          <p:cNvPr id="228382" name="Text Box 30"/>
          <p:cNvSpPr txBox="1">
            <a:spLocks noChangeArrowheads="1"/>
          </p:cNvSpPr>
          <p:nvPr/>
        </p:nvSpPr>
        <p:spPr bwMode="auto">
          <a:xfrm>
            <a:off x="1111250"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C0000"/>
                </a:solidFill>
                <a:latin typeface="Times New Roman" pitchFamily="18" charset="0"/>
                <a:ea typeface="宋体" pitchFamily="2" charset="-122"/>
              </a:rPr>
              <a:t>0</a:t>
            </a:r>
            <a:endParaRPr kumimoji="1" lang="en-US" altLang="zh-CN" sz="3600">
              <a:latin typeface="Times New Roman" pitchFamily="18" charset="0"/>
              <a:ea typeface="宋体" pitchFamily="2" charset="-122"/>
            </a:endParaRPr>
          </a:p>
        </p:txBody>
      </p:sp>
      <p:grpSp>
        <p:nvGrpSpPr>
          <p:cNvPr id="228383" name="Group 31"/>
          <p:cNvGrpSpPr>
            <a:grpSpLocks/>
          </p:cNvGrpSpPr>
          <p:nvPr/>
        </p:nvGrpSpPr>
        <p:grpSpPr bwMode="auto">
          <a:xfrm>
            <a:off x="5457825" y="3371850"/>
            <a:ext cx="409575" cy="819150"/>
            <a:chOff x="3302" y="1644"/>
            <a:chExt cx="258" cy="516"/>
          </a:xfrm>
        </p:grpSpPr>
        <p:sp>
          <p:nvSpPr>
            <p:cNvPr id="228384" name="Line 32"/>
            <p:cNvSpPr>
              <a:spLocks noChangeShapeType="1"/>
            </p:cNvSpPr>
            <p:nvPr/>
          </p:nvSpPr>
          <p:spPr bwMode="auto">
            <a:xfrm>
              <a:off x="3312" y="1728"/>
              <a:ext cx="0" cy="4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85" name="Text Box 33"/>
            <p:cNvSpPr txBox="1">
              <a:spLocks noChangeArrowheads="1"/>
            </p:cNvSpPr>
            <p:nvPr/>
          </p:nvSpPr>
          <p:spPr bwMode="auto">
            <a:xfrm>
              <a:off x="3302" y="164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itchFamily="18" charset="0"/>
                  <a:ea typeface="宋体" pitchFamily="2" charset="-122"/>
                </a:rPr>
                <a:t>p</a:t>
              </a:r>
              <a:endParaRPr kumimoji="1" lang="en-US" altLang="zh-CN" sz="3600">
                <a:latin typeface="Times New Roman" pitchFamily="18" charset="0"/>
                <a:ea typeface="宋体" pitchFamily="2" charset="-122"/>
              </a:endParaRPr>
            </a:p>
          </p:txBody>
        </p:sp>
      </p:grpSp>
      <p:grpSp>
        <p:nvGrpSpPr>
          <p:cNvPr id="228386" name="Group 34"/>
          <p:cNvGrpSpPr>
            <a:grpSpLocks/>
          </p:cNvGrpSpPr>
          <p:nvPr/>
        </p:nvGrpSpPr>
        <p:grpSpPr bwMode="auto">
          <a:xfrm>
            <a:off x="4800600" y="3371850"/>
            <a:ext cx="409575" cy="819150"/>
            <a:chOff x="3302" y="1644"/>
            <a:chExt cx="258" cy="516"/>
          </a:xfrm>
        </p:grpSpPr>
        <p:sp>
          <p:nvSpPr>
            <p:cNvPr id="228387" name="Line 35"/>
            <p:cNvSpPr>
              <a:spLocks noChangeShapeType="1"/>
            </p:cNvSpPr>
            <p:nvPr/>
          </p:nvSpPr>
          <p:spPr bwMode="auto">
            <a:xfrm>
              <a:off x="3312" y="1728"/>
              <a:ext cx="0" cy="4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88" name="Text Box 36"/>
            <p:cNvSpPr txBox="1">
              <a:spLocks noChangeArrowheads="1"/>
            </p:cNvSpPr>
            <p:nvPr/>
          </p:nvSpPr>
          <p:spPr bwMode="auto">
            <a:xfrm>
              <a:off x="3302" y="164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itchFamily="18" charset="0"/>
                  <a:ea typeface="宋体" pitchFamily="2" charset="-122"/>
                </a:rPr>
                <a:t>p</a:t>
              </a:r>
              <a:endParaRPr kumimoji="1" lang="en-US" altLang="zh-CN" sz="3600">
                <a:latin typeface="Times New Roman" pitchFamily="18" charset="0"/>
                <a:ea typeface="宋体" pitchFamily="2" charset="-122"/>
              </a:endParaRPr>
            </a:p>
          </p:txBody>
        </p:sp>
      </p:grpSp>
      <p:grpSp>
        <p:nvGrpSpPr>
          <p:cNvPr id="228389" name="Group 37"/>
          <p:cNvGrpSpPr>
            <a:grpSpLocks/>
          </p:cNvGrpSpPr>
          <p:nvPr/>
        </p:nvGrpSpPr>
        <p:grpSpPr bwMode="auto">
          <a:xfrm>
            <a:off x="4162425" y="3352800"/>
            <a:ext cx="409575" cy="819150"/>
            <a:chOff x="3302" y="1644"/>
            <a:chExt cx="258" cy="516"/>
          </a:xfrm>
        </p:grpSpPr>
        <p:sp>
          <p:nvSpPr>
            <p:cNvPr id="228390" name="Line 38"/>
            <p:cNvSpPr>
              <a:spLocks noChangeShapeType="1"/>
            </p:cNvSpPr>
            <p:nvPr/>
          </p:nvSpPr>
          <p:spPr bwMode="auto">
            <a:xfrm>
              <a:off x="3312" y="1728"/>
              <a:ext cx="0" cy="4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91" name="Text Box 39"/>
            <p:cNvSpPr txBox="1">
              <a:spLocks noChangeArrowheads="1"/>
            </p:cNvSpPr>
            <p:nvPr/>
          </p:nvSpPr>
          <p:spPr bwMode="auto">
            <a:xfrm>
              <a:off x="3302" y="164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itchFamily="18" charset="0"/>
                  <a:ea typeface="宋体" pitchFamily="2" charset="-122"/>
                </a:rPr>
                <a:t>p</a:t>
              </a:r>
              <a:endParaRPr kumimoji="1" lang="en-US" altLang="zh-CN" sz="3600">
                <a:latin typeface="Times New Roman" pitchFamily="18" charset="0"/>
                <a:ea typeface="宋体" pitchFamily="2" charset="-122"/>
              </a:endParaRPr>
            </a:p>
          </p:txBody>
        </p:sp>
      </p:grpSp>
      <p:grpSp>
        <p:nvGrpSpPr>
          <p:cNvPr id="228392" name="Group 40"/>
          <p:cNvGrpSpPr>
            <a:grpSpLocks/>
          </p:cNvGrpSpPr>
          <p:nvPr/>
        </p:nvGrpSpPr>
        <p:grpSpPr bwMode="auto">
          <a:xfrm>
            <a:off x="3476625" y="3295650"/>
            <a:ext cx="409575" cy="895350"/>
            <a:chOff x="2102" y="1596"/>
            <a:chExt cx="258" cy="564"/>
          </a:xfrm>
        </p:grpSpPr>
        <p:sp>
          <p:nvSpPr>
            <p:cNvPr id="228393" name="Line 41"/>
            <p:cNvSpPr>
              <a:spLocks noChangeShapeType="1"/>
            </p:cNvSpPr>
            <p:nvPr/>
          </p:nvSpPr>
          <p:spPr bwMode="auto">
            <a:xfrm>
              <a:off x="2352" y="1680"/>
              <a:ext cx="0" cy="480"/>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94" name="Text Box 42"/>
            <p:cNvSpPr txBox="1">
              <a:spLocks noChangeArrowheads="1"/>
            </p:cNvSpPr>
            <p:nvPr/>
          </p:nvSpPr>
          <p:spPr bwMode="auto">
            <a:xfrm>
              <a:off x="2102" y="1596"/>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tx2"/>
                  </a:solidFill>
                  <a:latin typeface="Times New Roman" pitchFamily="18" charset="0"/>
                  <a:ea typeface="宋体" pitchFamily="2" charset="-122"/>
                </a:rPr>
                <a:t>q</a:t>
              </a:r>
              <a:endParaRPr kumimoji="1" lang="en-US" altLang="zh-CN" sz="3600">
                <a:latin typeface="Times New Roman" pitchFamily="18" charset="0"/>
                <a:ea typeface="宋体" pitchFamily="2" charset="-122"/>
              </a:endParaRPr>
            </a:p>
          </p:txBody>
        </p:sp>
      </p:grpSp>
      <p:sp useBgFill="1">
        <p:nvSpPr>
          <p:cNvPr id="228395" name="Rectangle 43"/>
          <p:cNvSpPr>
            <a:spLocks noChangeArrowheads="1"/>
          </p:cNvSpPr>
          <p:nvPr/>
        </p:nvSpPr>
        <p:spPr bwMode="auto">
          <a:xfrm>
            <a:off x="5334000" y="3429000"/>
            <a:ext cx="457200" cy="762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28396" name="Rectangle 44"/>
          <p:cNvSpPr>
            <a:spLocks noChangeArrowheads="1"/>
          </p:cNvSpPr>
          <p:nvPr/>
        </p:nvSpPr>
        <p:spPr bwMode="auto">
          <a:xfrm>
            <a:off x="4724400" y="3429000"/>
            <a:ext cx="457200" cy="762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397" name="Text Box 45"/>
          <p:cNvSpPr txBox="1">
            <a:spLocks noChangeArrowheads="1"/>
          </p:cNvSpPr>
          <p:nvPr/>
        </p:nvSpPr>
        <p:spPr bwMode="auto">
          <a:xfrm>
            <a:off x="5759450" y="56070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990000"/>
                </a:solidFill>
                <a:latin typeface="Times New Roman" pitchFamily="18" charset="0"/>
                <a:ea typeface="宋体" pitchFamily="2" charset="-122"/>
              </a:rPr>
              <a:t>87</a:t>
            </a:r>
            <a:endParaRPr kumimoji="1" lang="en-US" altLang="zh-CN" sz="3600">
              <a:latin typeface="Times New Roman" pitchFamily="18" charset="0"/>
              <a:ea typeface="宋体" pitchFamily="2" charset="-122"/>
            </a:endParaRPr>
          </a:p>
        </p:txBody>
      </p:sp>
      <p:sp>
        <p:nvSpPr>
          <p:cNvPr id="228398" name="Text Box 46"/>
          <p:cNvSpPr txBox="1">
            <a:spLocks noChangeArrowheads="1"/>
          </p:cNvSpPr>
          <p:nvPr/>
        </p:nvSpPr>
        <p:spPr bwMode="auto">
          <a:xfrm>
            <a:off x="5073650" y="56070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990000"/>
                </a:solidFill>
                <a:latin typeface="Times New Roman" pitchFamily="18" charset="0"/>
                <a:ea typeface="宋体" pitchFamily="2" charset="-122"/>
              </a:rPr>
              <a:t>56</a:t>
            </a:r>
            <a:endParaRPr kumimoji="1" lang="en-US" altLang="zh-CN" sz="3600">
              <a:latin typeface="Times New Roman" pitchFamily="18" charset="0"/>
              <a:ea typeface="宋体" pitchFamily="2" charset="-122"/>
            </a:endParaRPr>
          </a:p>
        </p:txBody>
      </p:sp>
      <p:sp>
        <p:nvSpPr>
          <p:cNvPr id="228399" name="Text Box 47"/>
          <p:cNvSpPr txBox="1">
            <a:spLocks noChangeArrowheads="1"/>
          </p:cNvSpPr>
          <p:nvPr/>
        </p:nvSpPr>
        <p:spPr bwMode="auto">
          <a:xfrm>
            <a:off x="4387850" y="56070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990000"/>
                </a:solidFill>
                <a:latin typeface="Times New Roman" pitchFamily="18" charset="0"/>
                <a:ea typeface="宋体" pitchFamily="2" charset="-122"/>
              </a:rPr>
              <a:t>42</a:t>
            </a:r>
            <a:endParaRPr kumimoji="1" lang="en-US" altLang="zh-CN" sz="3600">
              <a:latin typeface="Times New Roman" pitchFamily="18" charset="0"/>
              <a:ea typeface="宋体" pitchFamily="2" charset="-122"/>
            </a:endParaRPr>
          </a:p>
        </p:txBody>
      </p:sp>
      <p:sp>
        <p:nvSpPr>
          <p:cNvPr id="228400" name="Text Box 48"/>
          <p:cNvSpPr txBox="1">
            <a:spLocks noChangeArrowheads="1"/>
          </p:cNvSpPr>
          <p:nvPr/>
        </p:nvSpPr>
        <p:spPr bwMode="auto">
          <a:xfrm>
            <a:off x="3702050" y="56070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FF0000"/>
                </a:solidFill>
                <a:latin typeface="Times New Roman" pitchFamily="18" charset="0"/>
                <a:ea typeface="宋体" pitchFamily="2" charset="-122"/>
              </a:rPr>
              <a:t>66</a:t>
            </a:r>
            <a:endParaRPr kumimoji="1" lang="en-US" altLang="zh-CN" sz="3600">
              <a:latin typeface="Times New Roman" pitchFamily="18" charset="0"/>
              <a:ea typeface="宋体" pitchFamily="2" charset="-122"/>
            </a:endParaRPr>
          </a:p>
        </p:txBody>
      </p:sp>
      <p:sp>
        <p:nvSpPr>
          <p:cNvPr id="228401" name="Rectangle 49"/>
          <p:cNvSpPr>
            <a:spLocks noChangeArrowheads="1"/>
          </p:cNvSpPr>
          <p:nvPr/>
        </p:nvSpPr>
        <p:spPr bwMode="auto">
          <a:xfrm>
            <a:off x="793750" y="981075"/>
            <a:ext cx="79279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en-US" altLang="zh-CN" sz="3200">
                <a:solidFill>
                  <a:schemeClr val="tx2"/>
                </a:solidFill>
                <a:latin typeface="Times New Roman" pitchFamily="18" charset="0"/>
                <a:ea typeface="宋体" pitchFamily="2" charset="-122"/>
              </a:rPr>
              <a:t>q = </a:t>
            </a:r>
            <a:r>
              <a:rPr kumimoji="1" lang="en-US" altLang="zh-CN" sz="3200" b="1">
                <a:solidFill>
                  <a:schemeClr val="tx2"/>
                </a:solidFill>
                <a:latin typeface="Times New Roman" pitchFamily="18" charset="0"/>
                <a:ea typeface="宋体" pitchFamily="2" charset="-122"/>
              </a:rPr>
              <a:t>&amp;</a:t>
            </a:r>
            <a:r>
              <a:rPr kumimoji="1" lang="en-US" altLang="zh-CN" sz="3200">
                <a:solidFill>
                  <a:schemeClr val="tx2"/>
                </a:solidFill>
                <a:latin typeface="Times New Roman" pitchFamily="18" charset="0"/>
                <a:ea typeface="宋体" pitchFamily="2" charset="-122"/>
              </a:rPr>
              <a:t>(L.elem[i-1]);      // q is the insert location</a:t>
            </a:r>
            <a:endParaRPr kumimoji="1" lang="en-US" altLang="zh-CN" sz="3200">
              <a:solidFill>
                <a:srgbClr val="990000"/>
              </a:solidFill>
              <a:latin typeface="Times New Roman" pitchFamily="18" charset="0"/>
              <a:ea typeface="宋体" pitchFamily="2" charset="-122"/>
            </a:endParaRPr>
          </a:p>
          <a:p>
            <a:pPr>
              <a:lnSpc>
                <a:spcPct val="125000"/>
              </a:lnSpc>
            </a:pPr>
            <a:r>
              <a:rPr kumimoji="1" lang="en-US" altLang="zh-CN" sz="3200" b="1">
                <a:solidFill>
                  <a:srgbClr val="660033"/>
                </a:solidFill>
                <a:latin typeface="Times New Roman" pitchFamily="18" charset="0"/>
                <a:ea typeface="宋体" pitchFamily="2" charset="-122"/>
              </a:rPr>
              <a:t>for</a:t>
            </a:r>
            <a:r>
              <a:rPr kumimoji="1" lang="en-US" altLang="zh-CN" sz="3200">
                <a:solidFill>
                  <a:srgbClr val="660033"/>
                </a:solidFill>
                <a:latin typeface="Times New Roman" pitchFamily="18" charset="0"/>
                <a:ea typeface="宋体" pitchFamily="2" charset="-122"/>
              </a:rPr>
              <a:t> (p = </a:t>
            </a:r>
            <a:r>
              <a:rPr kumimoji="1" lang="en-US" altLang="zh-CN" sz="3200" b="1">
                <a:solidFill>
                  <a:srgbClr val="660033"/>
                </a:solidFill>
                <a:latin typeface="Times New Roman" pitchFamily="18" charset="0"/>
                <a:ea typeface="宋体" pitchFamily="2" charset="-122"/>
              </a:rPr>
              <a:t>&amp;</a:t>
            </a:r>
            <a:r>
              <a:rPr kumimoji="1" lang="en-US" altLang="zh-CN" sz="3200">
                <a:solidFill>
                  <a:srgbClr val="660033"/>
                </a:solidFill>
                <a:latin typeface="Times New Roman" pitchFamily="18" charset="0"/>
                <a:ea typeface="宋体" pitchFamily="2" charset="-122"/>
              </a:rPr>
              <a:t>(L.elem[L.length-1]); p &gt;= q;  --p)  </a:t>
            </a:r>
          </a:p>
          <a:p>
            <a:pPr>
              <a:lnSpc>
                <a:spcPct val="125000"/>
              </a:lnSpc>
            </a:pPr>
            <a:r>
              <a:rPr kumimoji="1" lang="en-US" altLang="zh-CN" sz="3200" b="1">
                <a:solidFill>
                  <a:srgbClr val="660033"/>
                </a:solidFill>
                <a:latin typeface="Times New Roman" pitchFamily="18" charset="0"/>
                <a:ea typeface="宋体" pitchFamily="2" charset="-122"/>
              </a:rPr>
              <a:t>     *</a:t>
            </a:r>
            <a:r>
              <a:rPr kumimoji="1" lang="en-US" altLang="zh-CN" sz="3200">
                <a:solidFill>
                  <a:srgbClr val="660033"/>
                </a:solidFill>
                <a:latin typeface="Times New Roman" pitchFamily="18" charset="0"/>
                <a:ea typeface="宋体" pitchFamily="2" charset="-122"/>
              </a:rPr>
              <a:t>(p+1) = </a:t>
            </a:r>
            <a:r>
              <a:rPr kumimoji="1" lang="en-US" altLang="zh-CN" sz="3200" b="1">
                <a:solidFill>
                  <a:srgbClr val="660033"/>
                </a:solidFill>
                <a:latin typeface="Times New Roman" pitchFamily="18" charset="0"/>
                <a:ea typeface="宋体" pitchFamily="2" charset="-122"/>
              </a:rPr>
              <a:t>*</a:t>
            </a:r>
            <a:r>
              <a:rPr kumimoji="1" lang="en-US" altLang="zh-CN" sz="3200">
                <a:solidFill>
                  <a:srgbClr val="660033"/>
                </a:solidFill>
                <a:latin typeface="Times New Roman" pitchFamily="18" charset="0"/>
                <a:ea typeface="宋体" pitchFamily="2" charset="-122"/>
              </a:rPr>
              <a:t>p;</a:t>
            </a:r>
          </a:p>
        </p:txBody>
      </p:sp>
      <p:grpSp>
        <p:nvGrpSpPr>
          <p:cNvPr id="228402" name="Group 50"/>
          <p:cNvGrpSpPr>
            <a:grpSpLocks/>
          </p:cNvGrpSpPr>
          <p:nvPr/>
        </p:nvGrpSpPr>
        <p:grpSpPr bwMode="auto">
          <a:xfrm>
            <a:off x="3124200" y="3352800"/>
            <a:ext cx="409575" cy="819150"/>
            <a:chOff x="3302" y="1644"/>
            <a:chExt cx="258" cy="516"/>
          </a:xfrm>
        </p:grpSpPr>
        <p:sp>
          <p:nvSpPr>
            <p:cNvPr id="228403" name="Line 51"/>
            <p:cNvSpPr>
              <a:spLocks noChangeShapeType="1"/>
            </p:cNvSpPr>
            <p:nvPr/>
          </p:nvSpPr>
          <p:spPr bwMode="auto">
            <a:xfrm>
              <a:off x="3312" y="1728"/>
              <a:ext cx="0" cy="4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8404" name="Text Box 52"/>
            <p:cNvSpPr txBox="1">
              <a:spLocks noChangeArrowheads="1"/>
            </p:cNvSpPr>
            <p:nvPr/>
          </p:nvSpPr>
          <p:spPr bwMode="auto">
            <a:xfrm>
              <a:off x="3302" y="164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itchFamily="18" charset="0"/>
                  <a:ea typeface="宋体" pitchFamily="2" charset="-122"/>
                </a:rPr>
                <a:t>p</a:t>
              </a:r>
              <a:endParaRPr kumimoji="1" lang="en-US" altLang="zh-CN" sz="3600">
                <a:latin typeface="Times New Roman" pitchFamily="18" charset="0"/>
                <a:ea typeface="宋体" pitchFamily="2" charset="-122"/>
              </a:endParaRPr>
            </a:p>
          </p:txBody>
        </p:sp>
      </p:grpSp>
      <p:sp useBgFill="1">
        <p:nvSpPr>
          <p:cNvPr id="228405" name="Rectangle 53"/>
          <p:cNvSpPr>
            <a:spLocks noChangeArrowheads="1"/>
          </p:cNvSpPr>
          <p:nvPr/>
        </p:nvSpPr>
        <p:spPr bwMode="auto">
          <a:xfrm>
            <a:off x="4038600" y="3429000"/>
            <a:ext cx="457200" cy="762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8380"/>
                                        </p:tgtEl>
                                        <p:attrNameLst>
                                          <p:attrName>style.visibility</p:attrName>
                                        </p:attrNameLst>
                                      </p:cBhvr>
                                      <p:to>
                                        <p:strVal val="visible"/>
                                      </p:to>
                                    </p:set>
                                    <p:animEffect transition="in" filter="wipe(left)">
                                      <p:cBhvr>
                                        <p:cTn id="7" dur="500"/>
                                        <p:tgtEl>
                                          <p:spTgt spid="2283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8354"/>
                                        </p:tgtEl>
                                        <p:attrNameLst>
                                          <p:attrName>style.visibility</p:attrName>
                                        </p:attrNameLst>
                                      </p:cBhvr>
                                      <p:to>
                                        <p:strVal val="visible"/>
                                      </p:to>
                                    </p:set>
                                    <p:animEffect transition="in" filter="wipe(left)">
                                      <p:cBhvr>
                                        <p:cTn id="12" dur="500"/>
                                        <p:tgtEl>
                                          <p:spTgt spid="2283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8401"/>
                                        </p:tgtEl>
                                        <p:attrNameLst>
                                          <p:attrName>style.visibility</p:attrName>
                                        </p:attrNameLst>
                                      </p:cBhvr>
                                      <p:to>
                                        <p:strVal val="visible"/>
                                      </p:to>
                                    </p:set>
                                    <p:animEffect transition="in" filter="wipe(left)">
                                      <p:cBhvr>
                                        <p:cTn id="17" dur="500"/>
                                        <p:tgtEl>
                                          <p:spTgt spid="2284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8382"/>
                                        </p:tgtEl>
                                        <p:attrNameLst>
                                          <p:attrName>style.visibility</p:attrName>
                                        </p:attrNameLst>
                                      </p:cBhvr>
                                      <p:to>
                                        <p:strVal val="visible"/>
                                      </p:to>
                                    </p:set>
                                    <p:animEffect transition="in" filter="wipe(left)">
                                      <p:cBhvr>
                                        <p:cTn id="22" dur="500"/>
                                        <p:tgtEl>
                                          <p:spTgt spid="2283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8381"/>
                                        </p:tgtEl>
                                        <p:attrNameLst>
                                          <p:attrName>style.visibility</p:attrName>
                                        </p:attrNameLst>
                                      </p:cBhvr>
                                      <p:to>
                                        <p:strVal val="visible"/>
                                      </p:to>
                                    </p:set>
                                    <p:animEffect transition="in" filter="wipe(left)">
                                      <p:cBhvr>
                                        <p:cTn id="27" dur="500"/>
                                        <p:tgtEl>
                                          <p:spTgt spid="2283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8392"/>
                                        </p:tgtEl>
                                        <p:attrNameLst>
                                          <p:attrName>style.visibility</p:attrName>
                                        </p:attrNameLst>
                                      </p:cBhvr>
                                      <p:to>
                                        <p:strVal val="visible"/>
                                      </p:to>
                                    </p:set>
                                    <p:animEffect transition="in" filter="wipe(left)">
                                      <p:cBhvr>
                                        <p:cTn id="32" dur="500"/>
                                        <p:tgtEl>
                                          <p:spTgt spid="2283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28383"/>
                                        </p:tgtEl>
                                        <p:attrNameLst>
                                          <p:attrName>style.visibility</p:attrName>
                                        </p:attrNameLst>
                                      </p:cBhvr>
                                      <p:to>
                                        <p:strVal val="visible"/>
                                      </p:to>
                                    </p:set>
                                    <p:animEffect transition="in" filter="wipe(left)">
                                      <p:cBhvr>
                                        <p:cTn id="37" dur="500"/>
                                        <p:tgtEl>
                                          <p:spTgt spid="2283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28367"/>
                                        </p:tgtEl>
                                        <p:attrNameLst>
                                          <p:attrName>style.visibility</p:attrName>
                                        </p:attrNameLst>
                                      </p:cBhvr>
                                      <p:to>
                                        <p:strVal val="visible"/>
                                      </p:to>
                                    </p:set>
                                    <p:animEffect transition="in" filter="wipe(left)">
                                      <p:cBhvr>
                                        <p:cTn id="42" dur="500"/>
                                        <p:tgtEl>
                                          <p:spTgt spid="22836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8397"/>
                                        </p:tgtEl>
                                        <p:attrNameLst>
                                          <p:attrName>style.visibility</p:attrName>
                                        </p:attrNameLst>
                                      </p:cBhvr>
                                      <p:to>
                                        <p:strVal val="visible"/>
                                      </p:to>
                                    </p:set>
                                    <p:animEffect transition="in" filter="wipe(left)">
                                      <p:cBhvr>
                                        <p:cTn id="47" dur="500"/>
                                        <p:tgtEl>
                                          <p:spTgt spid="22839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8395"/>
                                        </p:tgtEl>
                                        <p:attrNameLst>
                                          <p:attrName>style.visibility</p:attrName>
                                        </p:attrNameLst>
                                      </p:cBhvr>
                                      <p:to>
                                        <p:strVal val="visible"/>
                                      </p:to>
                                    </p:set>
                                    <p:animEffect transition="in" filter="wipe(left)">
                                      <p:cBhvr>
                                        <p:cTn id="52" dur="500"/>
                                        <p:tgtEl>
                                          <p:spTgt spid="228395"/>
                                        </p:tgtEl>
                                      </p:cBhvr>
                                    </p:animEffec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228386"/>
                                        </p:tgtEl>
                                        <p:attrNameLst>
                                          <p:attrName>style.visibility</p:attrName>
                                        </p:attrNameLst>
                                      </p:cBhvr>
                                      <p:to>
                                        <p:strVal val="visible"/>
                                      </p:to>
                                    </p:set>
                                    <p:animEffect transition="in" filter="wipe(left)">
                                      <p:cBhvr>
                                        <p:cTn id="56" dur="500"/>
                                        <p:tgtEl>
                                          <p:spTgt spid="22838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28398"/>
                                        </p:tgtEl>
                                        <p:attrNameLst>
                                          <p:attrName>style.visibility</p:attrName>
                                        </p:attrNameLst>
                                      </p:cBhvr>
                                      <p:to>
                                        <p:strVal val="visible"/>
                                      </p:to>
                                    </p:set>
                                    <p:animEffect transition="in" filter="wipe(left)">
                                      <p:cBhvr>
                                        <p:cTn id="61" dur="500"/>
                                        <p:tgtEl>
                                          <p:spTgt spid="22839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28396"/>
                                        </p:tgtEl>
                                        <p:attrNameLst>
                                          <p:attrName>style.visibility</p:attrName>
                                        </p:attrNameLst>
                                      </p:cBhvr>
                                      <p:to>
                                        <p:strVal val="visible"/>
                                      </p:to>
                                    </p:set>
                                    <p:animEffect transition="in" filter="wipe(left)">
                                      <p:cBhvr>
                                        <p:cTn id="66" dur="500"/>
                                        <p:tgtEl>
                                          <p:spTgt spid="228396"/>
                                        </p:tgtEl>
                                      </p:cBhvr>
                                    </p:animEffect>
                                  </p:childTnLst>
                                </p:cTn>
                              </p:par>
                            </p:childTnLst>
                          </p:cTn>
                        </p:par>
                        <p:par>
                          <p:cTn id="67" fill="hold" nodeType="afterGroup">
                            <p:stCondLst>
                              <p:cond delay="500"/>
                            </p:stCondLst>
                            <p:childTnLst>
                              <p:par>
                                <p:cTn id="68" presetID="22" presetClass="entr" presetSubtype="8" fill="hold" nodeType="afterEffect">
                                  <p:stCondLst>
                                    <p:cond delay="0"/>
                                  </p:stCondLst>
                                  <p:childTnLst>
                                    <p:set>
                                      <p:cBhvr>
                                        <p:cTn id="69" dur="1" fill="hold">
                                          <p:stCondLst>
                                            <p:cond delay="0"/>
                                          </p:stCondLst>
                                        </p:cTn>
                                        <p:tgtEl>
                                          <p:spTgt spid="228389"/>
                                        </p:tgtEl>
                                        <p:attrNameLst>
                                          <p:attrName>style.visibility</p:attrName>
                                        </p:attrNameLst>
                                      </p:cBhvr>
                                      <p:to>
                                        <p:strVal val="visible"/>
                                      </p:to>
                                    </p:set>
                                    <p:animEffect transition="in" filter="wipe(left)">
                                      <p:cBhvr>
                                        <p:cTn id="70" dur="500"/>
                                        <p:tgtEl>
                                          <p:spTgt spid="22838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28399"/>
                                        </p:tgtEl>
                                        <p:attrNameLst>
                                          <p:attrName>style.visibility</p:attrName>
                                        </p:attrNameLst>
                                      </p:cBhvr>
                                      <p:to>
                                        <p:strVal val="visible"/>
                                      </p:to>
                                    </p:set>
                                    <p:animEffect transition="in" filter="wipe(left)">
                                      <p:cBhvr>
                                        <p:cTn id="75" dur="500"/>
                                        <p:tgtEl>
                                          <p:spTgt spid="22839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28405"/>
                                        </p:tgtEl>
                                        <p:attrNameLst>
                                          <p:attrName>style.visibility</p:attrName>
                                        </p:attrNameLst>
                                      </p:cBhvr>
                                      <p:to>
                                        <p:strVal val="visible"/>
                                      </p:to>
                                    </p:set>
                                    <p:animEffect transition="in" filter="wipe(left)">
                                      <p:cBhvr>
                                        <p:cTn id="80" dur="500"/>
                                        <p:tgtEl>
                                          <p:spTgt spid="228405"/>
                                        </p:tgtEl>
                                      </p:cBhvr>
                                    </p:animEffect>
                                  </p:childTnLst>
                                </p:cTn>
                              </p:par>
                            </p:childTnLst>
                          </p:cTn>
                        </p:par>
                        <p:par>
                          <p:cTn id="81" fill="hold" nodeType="afterGroup">
                            <p:stCondLst>
                              <p:cond delay="500"/>
                            </p:stCondLst>
                            <p:childTnLst>
                              <p:par>
                                <p:cTn id="82" presetID="22" presetClass="entr" presetSubtype="8" fill="hold" nodeType="afterEffect">
                                  <p:stCondLst>
                                    <p:cond delay="0"/>
                                  </p:stCondLst>
                                  <p:childTnLst>
                                    <p:set>
                                      <p:cBhvr>
                                        <p:cTn id="83" dur="1" fill="hold">
                                          <p:stCondLst>
                                            <p:cond delay="0"/>
                                          </p:stCondLst>
                                        </p:cTn>
                                        <p:tgtEl>
                                          <p:spTgt spid="228402"/>
                                        </p:tgtEl>
                                        <p:attrNameLst>
                                          <p:attrName>style.visibility</p:attrName>
                                        </p:attrNameLst>
                                      </p:cBhvr>
                                      <p:to>
                                        <p:strVal val="visible"/>
                                      </p:to>
                                    </p:set>
                                    <p:animEffect transition="in" filter="wipe(left)">
                                      <p:cBhvr>
                                        <p:cTn id="84" dur="500"/>
                                        <p:tgtEl>
                                          <p:spTgt spid="22840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28400"/>
                                        </p:tgtEl>
                                        <p:attrNameLst>
                                          <p:attrName>style.visibility</p:attrName>
                                        </p:attrNameLst>
                                      </p:cBhvr>
                                      <p:to>
                                        <p:strVal val="visible"/>
                                      </p:to>
                                    </p:set>
                                    <p:animEffect transition="in" filter="wipe(left)">
                                      <p:cBhvr>
                                        <p:cTn id="89" dur="500"/>
                                        <p:tgtEl>
                                          <p:spTgt spid="228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80" grpId="0" autoUpdateAnimBg="0"/>
      <p:bldP spid="228381" grpId="0" autoUpdateAnimBg="0"/>
      <p:bldP spid="228382" grpId="0" autoUpdateAnimBg="0"/>
      <p:bldP spid="228395" grpId="0" animBg="1"/>
      <p:bldP spid="228396" grpId="0" animBg="1"/>
      <p:bldP spid="228397" grpId="0" autoUpdateAnimBg="0"/>
      <p:bldP spid="228398" grpId="0" autoUpdateAnimBg="0"/>
      <p:bldP spid="228399" grpId="0" autoUpdateAnimBg="0"/>
      <p:bldP spid="228400" grpId="0" autoUpdateAnimBg="0"/>
      <p:bldP spid="228401" grpId="0" autoUpdateAnimBg="0"/>
      <p:bldP spid="22840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0" y="989013"/>
            <a:ext cx="8991600" cy="564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a:latin typeface="Times New Roman" pitchFamily="18" charset="0"/>
                <a:ea typeface="宋体" pitchFamily="2" charset="-122"/>
              </a:rPr>
              <a:t> </a:t>
            </a:r>
            <a:r>
              <a:rPr kumimoji="1" lang="en-US" altLang="zh-CN" sz="2800" b="1" dirty="0">
                <a:solidFill>
                  <a:srgbClr val="000099"/>
                </a:solidFill>
                <a:latin typeface="Times New Roman" pitchFamily="18" charset="0"/>
                <a:ea typeface="宋体" pitchFamily="2" charset="-122"/>
              </a:rPr>
              <a:t>Status</a:t>
            </a:r>
            <a:r>
              <a:rPr kumimoji="1" lang="en-US" altLang="zh-CN" sz="2800" dirty="0">
                <a:solidFill>
                  <a:srgbClr val="000099"/>
                </a:solidFill>
                <a:latin typeface="Times New Roman" pitchFamily="18" charset="0"/>
                <a:ea typeface="宋体" pitchFamily="2" charset="-122"/>
              </a:rPr>
              <a:t> ListInsert_Sq(SqList </a:t>
            </a:r>
            <a:r>
              <a:rPr kumimoji="1" lang="en-US" altLang="zh-CN" sz="2800" b="1" dirty="0">
                <a:solidFill>
                  <a:srgbClr val="000099"/>
                </a:solidFill>
                <a:latin typeface="Times New Roman" pitchFamily="18" charset="0"/>
                <a:ea typeface="宋体" pitchFamily="2" charset="-122"/>
              </a:rPr>
              <a:t>&amp;</a:t>
            </a:r>
            <a:r>
              <a:rPr kumimoji="1" lang="en-US" altLang="zh-CN" sz="2800" dirty="0">
                <a:solidFill>
                  <a:srgbClr val="000099"/>
                </a:solidFill>
                <a:latin typeface="Times New Roman" pitchFamily="18" charset="0"/>
                <a:ea typeface="宋体" pitchFamily="2" charset="-122"/>
              </a:rPr>
              <a:t>L, int i, ElemType e) </a:t>
            </a:r>
            <a:r>
              <a:rPr kumimoji="1" lang="en-US" altLang="zh-CN" sz="2800" b="1" dirty="0">
                <a:solidFill>
                  <a:srgbClr val="000099"/>
                </a:solidFill>
                <a:latin typeface="Times New Roman" pitchFamily="18" charset="0"/>
                <a:ea typeface="宋体" pitchFamily="2" charset="-122"/>
              </a:rPr>
              <a:t>{</a:t>
            </a:r>
            <a:endParaRPr kumimoji="1" lang="en-US" altLang="zh-CN" sz="2800" dirty="0">
              <a:solidFill>
                <a:srgbClr val="000099"/>
              </a:solidFill>
              <a:latin typeface="Times New Roman" pitchFamily="18" charset="0"/>
              <a:ea typeface="宋体" pitchFamily="2" charset="-122"/>
            </a:endParaRPr>
          </a:p>
          <a:p>
            <a:r>
              <a:rPr kumimoji="1" lang="en-US" altLang="zh-CN" sz="2800" dirty="0">
                <a:solidFill>
                  <a:srgbClr val="993366"/>
                </a:solidFill>
                <a:latin typeface="Times New Roman" pitchFamily="18" charset="0"/>
                <a:ea typeface="宋体" pitchFamily="2" charset="-122"/>
              </a:rPr>
              <a:t>  </a:t>
            </a:r>
            <a:r>
              <a:rPr kumimoji="1" lang="en-US" altLang="zh-CN" sz="2800" dirty="0">
                <a:solidFill>
                  <a:srgbClr val="000099"/>
                </a:solidFill>
                <a:latin typeface="Times New Roman" pitchFamily="18" charset="0"/>
                <a:ea typeface="宋体" pitchFamily="2" charset="-122"/>
              </a:rPr>
              <a:t>//</a:t>
            </a:r>
            <a:r>
              <a:rPr kumimoji="1" lang="en-US" altLang="zh-CN" sz="2800" dirty="0">
                <a:solidFill>
                  <a:srgbClr val="000099"/>
                </a:solidFill>
                <a:latin typeface="隶书" pitchFamily="49" charset="-122"/>
                <a:ea typeface="隶书" pitchFamily="49" charset="-122"/>
              </a:rPr>
              <a:t> </a:t>
            </a:r>
            <a:r>
              <a:rPr kumimoji="1" lang="zh-CN" altLang="en-US" sz="2800" dirty="0">
                <a:solidFill>
                  <a:srgbClr val="000099"/>
                </a:solidFill>
                <a:latin typeface="隶书" pitchFamily="49" charset="-122"/>
                <a:ea typeface="隶书" pitchFamily="49" charset="-122"/>
              </a:rPr>
              <a:t>在顺序表</a:t>
            </a:r>
            <a:r>
              <a:rPr kumimoji="1" lang="en-US" altLang="zh-CN" sz="2800" dirty="0">
                <a:solidFill>
                  <a:srgbClr val="000099"/>
                </a:solidFill>
                <a:latin typeface="Times New Roman" pitchFamily="18" charset="0"/>
                <a:ea typeface="隶书" pitchFamily="49" charset="-122"/>
              </a:rPr>
              <a:t>L</a:t>
            </a:r>
            <a:r>
              <a:rPr kumimoji="1" lang="zh-CN" altLang="en-US" sz="2800" dirty="0">
                <a:solidFill>
                  <a:srgbClr val="000099"/>
                </a:solidFill>
                <a:latin typeface="隶书" pitchFamily="49" charset="-122"/>
                <a:ea typeface="隶书" pitchFamily="49" charset="-122"/>
              </a:rPr>
              <a:t>的第 </a:t>
            </a:r>
            <a:r>
              <a:rPr kumimoji="1" lang="en-US" altLang="zh-CN" sz="2800" dirty="0">
                <a:solidFill>
                  <a:srgbClr val="000099"/>
                </a:solidFill>
                <a:latin typeface="Times New Roman" pitchFamily="18" charset="0"/>
                <a:ea typeface="隶书" pitchFamily="49" charset="-122"/>
              </a:rPr>
              <a:t>i </a:t>
            </a:r>
            <a:r>
              <a:rPr kumimoji="1" lang="zh-CN" altLang="en-US" sz="2800" dirty="0">
                <a:solidFill>
                  <a:srgbClr val="000099"/>
                </a:solidFill>
                <a:latin typeface="隶书" pitchFamily="49" charset="-122"/>
                <a:ea typeface="隶书" pitchFamily="49" charset="-122"/>
              </a:rPr>
              <a:t>个元素之前插入新的元素</a:t>
            </a:r>
            <a:r>
              <a:rPr kumimoji="1" lang="en-US" altLang="zh-CN" sz="2800" dirty="0">
                <a:solidFill>
                  <a:srgbClr val="000099"/>
                </a:solidFill>
                <a:latin typeface="隶书" pitchFamily="49" charset="-122"/>
                <a:ea typeface="隶书" pitchFamily="49" charset="-122"/>
              </a:rPr>
              <a:t>e,</a:t>
            </a:r>
          </a:p>
          <a:p>
            <a:r>
              <a:rPr kumimoji="1" lang="en-US" altLang="zh-CN" sz="2800" dirty="0">
                <a:solidFill>
                  <a:srgbClr val="000099"/>
                </a:solidFill>
                <a:latin typeface="隶书" pitchFamily="49" charset="-122"/>
                <a:ea typeface="隶书" pitchFamily="49" charset="-122"/>
              </a:rPr>
              <a:t> </a:t>
            </a:r>
            <a:r>
              <a:rPr kumimoji="1" lang="en-US" altLang="zh-CN" sz="2800" dirty="0">
                <a:solidFill>
                  <a:srgbClr val="000099"/>
                </a:solidFill>
                <a:latin typeface="Times New Roman" pitchFamily="18" charset="0"/>
                <a:ea typeface="隶书" pitchFamily="49" charset="-122"/>
              </a:rPr>
              <a:t>// i </a:t>
            </a:r>
            <a:r>
              <a:rPr kumimoji="1" lang="zh-CN" altLang="en-US" sz="2800" dirty="0">
                <a:solidFill>
                  <a:srgbClr val="000099"/>
                </a:solidFill>
                <a:latin typeface="Times New Roman" pitchFamily="18" charset="0"/>
                <a:ea typeface="隶书" pitchFamily="49" charset="-122"/>
              </a:rPr>
              <a:t>的合法范围为  </a:t>
            </a:r>
            <a:r>
              <a:rPr kumimoji="1" lang="en-US" altLang="zh-CN" sz="2800" dirty="0">
                <a:solidFill>
                  <a:srgbClr val="000099"/>
                </a:solidFill>
                <a:latin typeface="Times New Roman" pitchFamily="18" charset="0"/>
                <a:ea typeface="隶书" pitchFamily="49" charset="-122"/>
              </a:rPr>
              <a:t>1</a:t>
            </a:r>
            <a:r>
              <a:rPr kumimoji="1" lang="en-US" altLang="zh-CN" sz="2800" dirty="0">
                <a:solidFill>
                  <a:srgbClr val="000099"/>
                </a:solidFill>
                <a:latin typeface="Times New Roman" pitchFamily="18" charset="0"/>
                <a:ea typeface="宋体" pitchFamily="2" charset="-122"/>
              </a:rPr>
              <a:t>≤i≤L.length+1</a:t>
            </a:r>
          </a:p>
          <a:p>
            <a:pPr>
              <a:lnSpc>
                <a:spcPct val="125000"/>
              </a:lnSpc>
            </a:pPr>
            <a:endParaRPr kumimoji="1" lang="en-US" altLang="zh-CN" sz="2800" dirty="0">
              <a:solidFill>
                <a:srgbClr val="993366"/>
              </a:solidFill>
              <a:latin typeface="Times New Roman" pitchFamily="18" charset="0"/>
              <a:ea typeface="宋体" pitchFamily="2" charset="-122"/>
            </a:endParaRPr>
          </a:p>
          <a:p>
            <a:pPr>
              <a:lnSpc>
                <a:spcPct val="125000"/>
              </a:lnSpc>
            </a:pPr>
            <a:endParaRPr kumimoji="1" lang="en-US" altLang="zh-CN" sz="2800" b="1" dirty="0">
              <a:latin typeface="Times New Roman" pitchFamily="18" charset="0"/>
              <a:ea typeface="宋体" pitchFamily="2" charset="-122"/>
            </a:endParaRPr>
          </a:p>
          <a:p>
            <a:pPr>
              <a:lnSpc>
                <a:spcPct val="125000"/>
              </a:lnSpc>
            </a:pPr>
            <a:endParaRPr kumimoji="1" lang="en-US" altLang="zh-CN" sz="2800" b="1" dirty="0">
              <a:latin typeface="Times New Roman" pitchFamily="18" charset="0"/>
              <a:ea typeface="宋体" pitchFamily="2" charset="-122"/>
            </a:endParaRPr>
          </a:p>
          <a:p>
            <a:pPr>
              <a:lnSpc>
                <a:spcPct val="125000"/>
              </a:lnSpc>
            </a:pPr>
            <a:endParaRPr kumimoji="1" lang="en-US" altLang="zh-CN" sz="2800" b="1" dirty="0">
              <a:latin typeface="Times New Roman" pitchFamily="18" charset="0"/>
              <a:ea typeface="宋体" pitchFamily="2" charset="-122"/>
            </a:endParaRPr>
          </a:p>
          <a:p>
            <a:pPr>
              <a:lnSpc>
                <a:spcPct val="125000"/>
              </a:lnSpc>
            </a:pPr>
            <a:endParaRPr kumimoji="1" lang="en-US" altLang="zh-CN" sz="2800" b="1" dirty="0">
              <a:latin typeface="Times New Roman" pitchFamily="18" charset="0"/>
              <a:ea typeface="宋体" pitchFamily="2" charset="-122"/>
            </a:endParaRPr>
          </a:p>
          <a:p>
            <a:pPr>
              <a:lnSpc>
                <a:spcPct val="125000"/>
              </a:lnSpc>
            </a:pPr>
            <a:endParaRPr kumimoji="1" lang="en-US" altLang="zh-CN" sz="2800" b="1" dirty="0">
              <a:latin typeface="Times New Roman" pitchFamily="18" charset="0"/>
              <a:ea typeface="宋体" pitchFamily="2" charset="-122"/>
            </a:endParaRPr>
          </a:p>
          <a:p>
            <a:pPr>
              <a:lnSpc>
                <a:spcPct val="125000"/>
              </a:lnSpc>
            </a:pPr>
            <a:endParaRPr kumimoji="1" lang="en-US" altLang="zh-CN" sz="2800" b="1" dirty="0">
              <a:latin typeface="Times New Roman" pitchFamily="18" charset="0"/>
              <a:ea typeface="宋体" pitchFamily="2" charset="-122"/>
            </a:endParaRPr>
          </a:p>
          <a:p>
            <a:pPr>
              <a:lnSpc>
                <a:spcPct val="125000"/>
              </a:lnSpc>
            </a:pPr>
            <a:r>
              <a:rPr kumimoji="1" lang="en-US" altLang="zh-CN" sz="2800" b="1" dirty="0">
                <a:solidFill>
                  <a:srgbClr val="000099"/>
                </a:solidFill>
                <a:latin typeface="Times New Roman" pitchFamily="18" charset="0"/>
                <a:ea typeface="宋体" pitchFamily="2" charset="-122"/>
              </a:rPr>
              <a:t>}</a:t>
            </a:r>
            <a:r>
              <a:rPr kumimoji="1" lang="en-US" altLang="zh-CN" sz="2800" dirty="0">
                <a:solidFill>
                  <a:srgbClr val="000099"/>
                </a:solidFill>
                <a:latin typeface="Times New Roman" pitchFamily="18" charset="0"/>
                <a:ea typeface="宋体" pitchFamily="2" charset="-122"/>
              </a:rPr>
              <a:t> // </a:t>
            </a:r>
            <a:r>
              <a:rPr kumimoji="1" lang="en-US" altLang="zh-CN" sz="2800" dirty="0">
                <a:solidFill>
                  <a:srgbClr val="000099"/>
                </a:solidFill>
                <a:latin typeface="Times New Roman" pitchFamily="18" charset="0"/>
                <a:ea typeface="宋体" pitchFamily="2" charset="-122"/>
                <a:hlinkClick r:id="rId2" action="ppaction://hlinkfile"/>
              </a:rPr>
              <a:t>ListInsert_Sq</a:t>
            </a:r>
            <a:r>
              <a:rPr kumimoji="1" lang="en-US" altLang="zh-CN" sz="2800" dirty="0">
                <a:latin typeface="Times New Roman" pitchFamily="18" charset="0"/>
                <a:ea typeface="宋体" pitchFamily="2" charset="-122"/>
              </a:rPr>
              <a:t>                         </a:t>
            </a:r>
          </a:p>
        </p:txBody>
      </p:sp>
      <p:sp>
        <p:nvSpPr>
          <p:cNvPr id="230403" name="Text Box 3"/>
          <p:cNvSpPr txBox="1">
            <a:spLocks noChangeArrowheads="1"/>
          </p:cNvSpPr>
          <p:nvPr/>
        </p:nvSpPr>
        <p:spPr bwMode="auto">
          <a:xfrm>
            <a:off x="4716463" y="5589588"/>
            <a:ext cx="30781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隶书" pitchFamily="49" charset="-122"/>
              </a:rPr>
              <a:t>Time complexity</a:t>
            </a:r>
            <a:r>
              <a:rPr kumimoji="1" lang="zh-CN" altLang="en-US" sz="2800" b="1">
                <a:latin typeface="Times New Roman" pitchFamily="18" charset="0"/>
                <a:ea typeface="隶书" pitchFamily="49" charset="-122"/>
              </a:rPr>
              <a:t>：</a:t>
            </a:r>
          </a:p>
        </p:txBody>
      </p:sp>
      <p:sp>
        <p:nvSpPr>
          <p:cNvPr id="230404" name="Text Box 4"/>
          <p:cNvSpPr txBox="1">
            <a:spLocks noChangeArrowheads="1"/>
          </p:cNvSpPr>
          <p:nvPr/>
        </p:nvSpPr>
        <p:spPr bwMode="auto">
          <a:xfrm>
            <a:off x="5148263" y="6165850"/>
            <a:ext cx="3030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660033"/>
                </a:solidFill>
                <a:latin typeface="Times New Roman" pitchFamily="18" charset="0"/>
                <a:ea typeface="宋体" pitchFamily="2" charset="-122"/>
              </a:rPr>
              <a:t>O( ListLength(L) )</a:t>
            </a:r>
            <a:endParaRPr kumimoji="1" lang="en-US" altLang="zh-CN" sz="2800" b="1">
              <a:latin typeface="Times New Roman" pitchFamily="18" charset="0"/>
              <a:ea typeface="宋体" pitchFamily="2" charset="-122"/>
            </a:endParaRPr>
          </a:p>
        </p:txBody>
      </p:sp>
      <p:sp>
        <p:nvSpPr>
          <p:cNvPr id="230405" name="Rectangle 5">
            <a:hlinkClick r:id="rId3" action="ppaction://hlinksldjump"/>
          </p:cNvPr>
          <p:cNvSpPr>
            <a:spLocks noChangeArrowheads="1"/>
          </p:cNvSpPr>
          <p:nvPr/>
        </p:nvSpPr>
        <p:spPr bwMode="auto">
          <a:xfrm>
            <a:off x="304800" y="2641600"/>
            <a:ext cx="761365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en-US" altLang="zh-CN" sz="2800" dirty="0">
                <a:solidFill>
                  <a:schemeClr val="tx2"/>
                </a:solidFill>
                <a:latin typeface="Times New Roman" pitchFamily="18" charset="0"/>
                <a:ea typeface="宋体" pitchFamily="2" charset="-122"/>
              </a:rPr>
              <a:t>q = </a:t>
            </a:r>
            <a:r>
              <a:rPr kumimoji="1" lang="en-US" altLang="zh-CN" sz="2800" b="1" dirty="0">
                <a:solidFill>
                  <a:schemeClr val="tx2"/>
                </a:solidFill>
                <a:latin typeface="Times New Roman" pitchFamily="18" charset="0"/>
                <a:ea typeface="宋体" pitchFamily="2" charset="-122"/>
              </a:rPr>
              <a:t>&amp;</a:t>
            </a:r>
            <a:r>
              <a:rPr kumimoji="1" lang="en-US" altLang="zh-CN" sz="2800" dirty="0">
                <a:solidFill>
                  <a:schemeClr val="tx2"/>
                </a:solidFill>
                <a:latin typeface="Times New Roman" pitchFamily="18" charset="0"/>
                <a:ea typeface="宋体" pitchFamily="2" charset="-122"/>
              </a:rPr>
              <a:t>(L.elem[i-1]);                 // q </a:t>
            </a:r>
            <a:r>
              <a:rPr kumimoji="1" lang="zh-CN" altLang="en-US" sz="2800" dirty="0">
                <a:solidFill>
                  <a:schemeClr val="tx2"/>
                </a:solidFill>
                <a:latin typeface="Times New Roman" pitchFamily="18" charset="0"/>
                <a:ea typeface="宋体" pitchFamily="2" charset="-122"/>
              </a:rPr>
              <a:t>指示插入位置</a:t>
            </a:r>
            <a:endParaRPr kumimoji="1" lang="zh-CN" altLang="en-US" sz="2800" dirty="0">
              <a:solidFill>
                <a:srgbClr val="990000"/>
              </a:solidFill>
              <a:latin typeface="Times New Roman" pitchFamily="18" charset="0"/>
              <a:ea typeface="宋体" pitchFamily="2" charset="-122"/>
            </a:endParaRPr>
          </a:p>
          <a:p>
            <a:pPr>
              <a:lnSpc>
                <a:spcPct val="125000"/>
              </a:lnSpc>
            </a:pPr>
            <a:r>
              <a:rPr kumimoji="1" lang="en-US" altLang="zh-CN" sz="2800" b="1" dirty="0">
                <a:solidFill>
                  <a:srgbClr val="660033"/>
                </a:solidFill>
                <a:latin typeface="Times New Roman" pitchFamily="18" charset="0"/>
                <a:ea typeface="宋体" pitchFamily="2" charset="-122"/>
              </a:rPr>
              <a:t>for</a:t>
            </a:r>
            <a:r>
              <a:rPr kumimoji="1" lang="en-US" altLang="zh-CN" sz="2800" dirty="0">
                <a:solidFill>
                  <a:srgbClr val="660033"/>
                </a:solidFill>
                <a:latin typeface="Times New Roman" pitchFamily="18" charset="0"/>
                <a:ea typeface="宋体" pitchFamily="2" charset="-122"/>
              </a:rPr>
              <a:t> (p = </a:t>
            </a:r>
            <a:r>
              <a:rPr kumimoji="1" lang="en-US" altLang="zh-CN" sz="2800" b="1" dirty="0">
                <a:solidFill>
                  <a:srgbClr val="660033"/>
                </a:solidFill>
                <a:latin typeface="Times New Roman" pitchFamily="18" charset="0"/>
                <a:ea typeface="宋体" pitchFamily="2" charset="-122"/>
              </a:rPr>
              <a:t>&amp;</a:t>
            </a:r>
            <a:r>
              <a:rPr kumimoji="1" lang="en-US" altLang="zh-CN" sz="2800" dirty="0">
                <a:solidFill>
                  <a:srgbClr val="660033"/>
                </a:solidFill>
                <a:latin typeface="Times New Roman" pitchFamily="18" charset="0"/>
                <a:ea typeface="宋体" pitchFamily="2" charset="-122"/>
              </a:rPr>
              <a:t>(L.elem[L.length-1]); p &gt;= q;  --p)  </a:t>
            </a:r>
          </a:p>
          <a:p>
            <a:pPr>
              <a:lnSpc>
                <a:spcPct val="125000"/>
              </a:lnSpc>
            </a:pPr>
            <a:r>
              <a:rPr kumimoji="1" lang="en-US" altLang="zh-CN" sz="2800" b="1" dirty="0">
                <a:solidFill>
                  <a:srgbClr val="660033"/>
                </a:solidFill>
                <a:latin typeface="Times New Roman" pitchFamily="18" charset="0"/>
                <a:ea typeface="宋体" pitchFamily="2" charset="-122"/>
              </a:rPr>
              <a:t>     *</a:t>
            </a:r>
            <a:r>
              <a:rPr kumimoji="1" lang="en-US" altLang="zh-CN" sz="2800" dirty="0">
                <a:solidFill>
                  <a:srgbClr val="660033"/>
                </a:solidFill>
                <a:latin typeface="Times New Roman" pitchFamily="18" charset="0"/>
                <a:ea typeface="宋体" pitchFamily="2" charset="-122"/>
              </a:rPr>
              <a:t>(p+1) = </a:t>
            </a:r>
            <a:r>
              <a:rPr kumimoji="1" lang="en-US" altLang="zh-CN" sz="2800" b="1" dirty="0">
                <a:solidFill>
                  <a:srgbClr val="660033"/>
                </a:solidFill>
                <a:latin typeface="Times New Roman" pitchFamily="18" charset="0"/>
                <a:ea typeface="宋体" pitchFamily="2" charset="-122"/>
              </a:rPr>
              <a:t>*</a:t>
            </a:r>
            <a:r>
              <a:rPr kumimoji="1" lang="en-US" altLang="zh-CN" sz="2800" dirty="0">
                <a:solidFill>
                  <a:srgbClr val="660033"/>
                </a:solidFill>
                <a:latin typeface="Times New Roman" pitchFamily="18" charset="0"/>
                <a:ea typeface="宋体" pitchFamily="2" charset="-122"/>
              </a:rPr>
              <a:t>p;       // </a:t>
            </a:r>
            <a:r>
              <a:rPr kumimoji="1" lang="zh-CN" altLang="en-US" sz="2800" dirty="0">
                <a:solidFill>
                  <a:srgbClr val="660033"/>
                </a:solidFill>
                <a:latin typeface="Times New Roman" pitchFamily="18" charset="0"/>
                <a:ea typeface="宋体" pitchFamily="2" charset="-122"/>
              </a:rPr>
              <a:t>插入位置及之后的</a:t>
            </a:r>
            <a:r>
              <a:rPr kumimoji="1" lang="zh-CN" altLang="en-US" sz="2800" b="1" dirty="0">
                <a:solidFill>
                  <a:srgbClr val="660033"/>
                </a:solidFill>
                <a:latin typeface="Times New Roman" pitchFamily="18" charset="0"/>
                <a:ea typeface="宋体" pitchFamily="2" charset="-122"/>
              </a:rPr>
              <a:t>元素右移</a:t>
            </a:r>
            <a:endParaRPr kumimoji="1" lang="zh-CN" altLang="en-US" sz="2800" dirty="0">
              <a:solidFill>
                <a:srgbClr val="990000"/>
              </a:solidFill>
              <a:latin typeface="Times New Roman" pitchFamily="18" charset="0"/>
              <a:ea typeface="宋体" pitchFamily="2" charset="-122"/>
            </a:endParaRPr>
          </a:p>
          <a:p>
            <a:pPr>
              <a:lnSpc>
                <a:spcPct val="125000"/>
              </a:lnSpc>
            </a:pPr>
            <a:r>
              <a:rPr kumimoji="1" lang="zh-CN" altLang="en-US" sz="2800" dirty="0">
                <a:solidFill>
                  <a:srgbClr val="CC0000"/>
                </a:solidFill>
                <a:latin typeface="Times New Roman" pitchFamily="18" charset="0"/>
                <a:ea typeface="宋体" pitchFamily="2" charset="-122"/>
              </a:rPr>
              <a:t>*</a:t>
            </a:r>
            <a:r>
              <a:rPr kumimoji="1" lang="en-US" altLang="zh-CN" sz="2800" dirty="0">
                <a:solidFill>
                  <a:srgbClr val="CC0000"/>
                </a:solidFill>
                <a:latin typeface="Times New Roman" pitchFamily="18" charset="0"/>
                <a:ea typeface="宋体" pitchFamily="2" charset="-122"/>
              </a:rPr>
              <a:t>q = e;       // </a:t>
            </a:r>
            <a:r>
              <a:rPr kumimoji="1" lang="zh-CN" altLang="en-US" sz="2800" dirty="0">
                <a:solidFill>
                  <a:srgbClr val="CC0000"/>
                </a:solidFill>
                <a:latin typeface="Times New Roman" pitchFamily="18" charset="0"/>
                <a:ea typeface="宋体" pitchFamily="2" charset="-122"/>
              </a:rPr>
              <a:t>插入</a:t>
            </a:r>
            <a:r>
              <a:rPr kumimoji="1" lang="en-US" altLang="zh-CN" sz="2800" dirty="0">
                <a:solidFill>
                  <a:srgbClr val="CC0000"/>
                </a:solidFill>
                <a:latin typeface="Times New Roman" pitchFamily="18" charset="0"/>
                <a:ea typeface="宋体" pitchFamily="2" charset="-122"/>
              </a:rPr>
              <a:t>e</a:t>
            </a:r>
          </a:p>
          <a:p>
            <a:pPr>
              <a:lnSpc>
                <a:spcPct val="125000"/>
              </a:lnSpc>
            </a:pPr>
            <a:r>
              <a:rPr kumimoji="1" lang="en-US" altLang="zh-CN" sz="2800" dirty="0">
                <a:solidFill>
                  <a:srgbClr val="CC0000"/>
                </a:solidFill>
                <a:latin typeface="Times New Roman" pitchFamily="18" charset="0"/>
                <a:ea typeface="宋体" pitchFamily="2" charset="-122"/>
              </a:rPr>
              <a:t>++L.length;   // </a:t>
            </a:r>
            <a:r>
              <a:rPr kumimoji="1" lang="zh-CN" altLang="en-US" sz="2800" dirty="0">
                <a:solidFill>
                  <a:srgbClr val="CC0000"/>
                </a:solidFill>
                <a:latin typeface="Times New Roman" pitchFamily="18" charset="0"/>
                <a:ea typeface="宋体" pitchFamily="2" charset="-122"/>
              </a:rPr>
              <a:t>表长增</a:t>
            </a:r>
            <a:r>
              <a:rPr kumimoji="1" lang="en-US" altLang="zh-CN" sz="2800" dirty="0">
                <a:solidFill>
                  <a:srgbClr val="CC0000"/>
                </a:solidFill>
                <a:latin typeface="Times New Roman" pitchFamily="18" charset="0"/>
                <a:ea typeface="宋体" pitchFamily="2" charset="-122"/>
              </a:rPr>
              <a:t>1</a:t>
            </a:r>
          </a:p>
          <a:p>
            <a:pPr>
              <a:lnSpc>
                <a:spcPct val="125000"/>
              </a:lnSpc>
            </a:pPr>
            <a:r>
              <a:rPr kumimoji="1" lang="en-US" altLang="zh-CN" sz="2800" b="1" dirty="0">
                <a:solidFill>
                  <a:srgbClr val="990000"/>
                </a:solidFill>
                <a:latin typeface="Times New Roman" pitchFamily="18" charset="0"/>
                <a:ea typeface="宋体" pitchFamily="2" charset="-122"/>
              </a:rPr>
              <a:t>return </a:t>
            </a:r>
            <a:r>
              <a:rPr kumimoji="1" lang="en-US" altLang="zh-CN" sz="2800" dirty="0">
                <a:solidFill>
                  <a:srgbClr val="990000"/>
                </a:solidFill>
                <a:latin typeface="Times New Roman" pitchFamily="18" charset="0"/>
                <a:ea typeface="宋体" pitchFamily="2" charset="-122"/>
              </a:rPr>
              <a:t>OK;</a:t>
            </a:r>
          </a:p>
        </p:txBody>
      </p:sp>
      <p:sp>
        <p:nvSpPr>
          <p:cNvPr id="230406" name="Text Box 6">
            <a:hlinkClick r:id="rId4" action="ppaction://hlinksldjump"/>
          </p:cNvPr>
          <p:cNvSpPr txBox="1">
            <a:spLocks noChangeArrowheads="1"/>
          </p:cNvSpPr>
          <p:nvPr/>
        </p:nvSpPr>
        <p:spPr bwMode="auto">
          <a:xfrm>
            <a:off x="1331913" y="210185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660033"/>
                </a:solidFill>
                <a:latin typeface="Times New Roman" pitchFamily="18" charset="0"/>
                <a:ea typeface="宋体" pitchFamily="2" charset="-122"/>
              </a:rPr>
              <a:t>……</a:t>
            </a:r>
            <a:endParaRPr kumimoji="1" lang="en-US" altLang="zh-CN" sz="2800">
              <a:latin typeface="Times New Roman" pitchFamily="18" charset="0"/>
              <a:ea typeface="宋体" pitchFamily="2" charset="-122"/>
            </a:endParaRPr>
          </a:p>
        </p:txBody>
      </p:sp>
      <p:sp>
        <p:nvSpPr>
          <p:cNvPr id="230407" name="Rectangle 7">
            <a:hlinkClick r:id="" action="ppaction://hlinkshowjump?jump=nextslide"/>
          </p:cNvPr>
          <p:cNvSpPr>
            <a:spLocks noChangeArrowheads="1"/>
          </p:cNvSpPr>
          <p:nvPr/>
        </p:nvSpPr>
        <p:spPr bwMode="auto">
          <a:xfrm>
            <a:off x="6300788" y="3762375"/>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FF0000"/>
                </a:solidFill>
                <a:latin typeface="Times New Roman" pitchFamily="18" charset="0"/>
                <a:ea typeface="宋体" pitchFamily="2" charset="-122"/>
              </a:rPr>
              <a:t>元素右移</a:t>
            </a:r>
            <a:endParaRPr kumimoji="1" lang="zh-CN" altLang="en-US" sz="2800" b="1">
              <a:solidFill>
                <a:srgbClr val="660033"/>
              </a:solidFill>
              <a:latin typeface="Times New Roman"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5" fill="hold" grpId="0" nodeType="after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checkerboard(down)">
                                      <p:cBhvr>
                                        <p:cTn id="7" dur="500"/>
                                        <p:tgtEl>
                                          <p:spTgt spid="230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30406"/>
                                        </p:tgtEl>
                                        <p:attrNameLst>
                                          <p:attrName>style.visibility</p:attrName>
                                        </p:attrNameLst>
                                      </p:cBhvr>
                                      <p:to>
                                        <p:strVal val="visible"/>
                                      </p:to>
                                    </p:set>
                                    <p:animEffect transition="in" filter="wipe(left)">
                                      <p:cBhvr>
                                        <p:cTn id="12" dur="75"/>
                                        <p:tgtEl>
                                          <p:spTgt spid="2304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0405">
                                            <p:txEl>
                                              <p:pRg st="0" end="0"/>
                                            </p:txEl>
                                          </p:spTgt>
                                        </p:tgtEl>
                                        <p:attrNameLst>
                                          <p:attrName>style.visibility</p:attrName>
                                        </p:attrNameLst>
                                      </p:cBhvr>
                                      <p:to>
                                        <p:strVal val="visible"/>
                                      </p:to>
                                    </p:set>
                                    <p:animEffect transition="in" filter="blinds(horizontal)">
                                      <p:cBhvr>
                                        <p:cTn id="17" dur="500"/>
                                        <p:tgtEl>
                                          <p:spTgt spid="23040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0405">
                                            <p:txEl>
                                              <p:pRg st="1" end="1"/>
                                            </p:txEl>
                                          </p:spTgt>
                                        </p:tgtEl>
                                        <p:attrNameLst>
                                          <p:attrName>style.visibility</p:attrName>
                                        </p:attrNameLst>
                                      </p:cBhvr>
                                      <p:to>
                                        <p:strVal val="visible"/>
                                      </p:to>
                                    </p:set>
                                    <p:animEffect transition="in" filter="blinds(horizontal)">
                                      <p:cBhvr>
                                        <p:cTn id="22" dur="500"/>
                                        <p:tgtEl>
                                          <p:spTgt spid="23040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0405">
                                            <p:txEl>
                                              <p:pRg st="2" end="2"/>
                                            </p:txEl>
                                          </p:spTgt>
                                        </p:tgtEl>
                                        <p:attrNameLst>
                                          <p:attrName>style.visibility</p:attrName>
                                        </p:attrNameLst>
                                      </p:cBhvr>
                                      <p:to>
                                        <p:strVal val="visible"/>
                                      </p:to>
                                    </p:set>
                                    <p:animEffect transition="in" filter="blinds(horizontal)">
                                      <p:cBhvr>
                                        <p:cTn id="27" dur="500"/>
                                        <p:tgtEl>
                                          <p:spTgt spid="230405">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0405">
                                            <p:txEl>
                                              <p:pRg st="3" end="3"/>
                                            </p:txEl>
                                          </p:spTgt>
                                        </p:tgtEl>
                                        <p:attrNameLst>
                                          <p:attrName>style.visibility</p:attrName>
                                        </p:attrNameLst>
                                      </p:cBhvr>
                                      <p:to>
                                        <p:strVal val="visible"/>
                                      </p:to>
                                    </p:set>
                                    <p:animEffect transition="in" filter="blinds(horizontal)">
                                      <p:cBhvr>
                                        <p:cTn id="32" dur="500"/>
                                        <p:tgtEl>
                                          <p:spTgt spid="230405">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0405">
                                            <p:txEl>
                                              <p:pRg st="4" end="4"/>
                                            </p:txEl>
                                          </p:spTgt>
                                        </p:tgtEl>
                                        <p:attrNameLst>
                                          <p:attrName>style.visibility</p:attrName>
                                        </p:attrNameLst>
                                      </p:cBhvr>
                                      <p:to>
                                        <p:strVal val="visible"/>
                                      </p:to>
                                    </p:set>
                                    <p:animEffect transition="in" filter="blinds(horizontal)">
                                      <p:cBhvr>
                                        <p:cTn id="37" dur="500"/>
                                        <p:tgtEl>
                                          <p:spTgt spid="230405">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0405">
                                            <p:txEl>
                                              <p:pRg st="5" end="5"/>
                                            </p:txEl>
                                          </p:spTgt>
                                        </p:tgtEl>
                                        <p:attrNameLst>
                                          <p:attrName>style.visibility</p:attrName>
                                        </p:attrNameLst>
                                      </p:cBhvr>
                                      <p:to>
                                        <p:strVal val="visible"/>
                                      </p:to>
                                    </p:set>
                                    <p:animEffect transition="in" filter="blinds(horizontal)">
                                      <p:cBhvr>
                                        <p:cTn id="42" dur="500"/>
                                        <p:tgtEl>
                                          <p:spTgt spid="230405">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30403"/>
                                        </p:tgtEl>
                                        <p:attrNameLst>
                                          <p:attrName>style.visibility</p:attrName>
                                        </p:attrNameLst>
                                      </p:cBhvr>
                                      <p:to>
                                        <p:strVal val="visible"/>
                                      </p:to>
                                    </p:set>
                                    <p:anim calcmode="lin" valueType="num">
                                      <p:cBhvr additive="base">
                                        <p:cTn id="47" dur="500" fill="hold"/>
                                        <p:tgtEl>
                                          <p:spTgt spid="230403"/>
                                        </p:tgtEl>
                                        <p:attrNameLst>
                                          <p:attrName>ppt_x</p:attrName>
                                        </p:attrNameLst>
                                      </p:cBhvr>
                                      <p:tavLst>
                                        <p:tav tm="0">
                                          <p:val>
                                            <p:strVal val="1+#ppt_w/2"/>
                                          </p:val>
                                        </p:tav>
                                        <p:tav tm="100000">
                                          <p:val>
                                            <p:strVal val="#ppt_x"/>
                                          </p:val>
                                        </p:tav>
                                      </p:tavLst>
                                    </p:anim>
                                    <p:anim calcmode="lin" valueType="num">
                                      <p:cBhvr additive="base">
                                        <p:cTn id="48" dur="500" fill="hold"/>
                                        <p:tgtEl>
                                          <p:spTgt spid="230403"/>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30407"/>
                                        </p:tgtEl>
                                        <p:attrNameLst>
                                          <p:attrName>style.visibility</p:attrName>
                                        </p:attrNameLst>
                                      </p:cBhvr>
                                      <p:to>
                                        <p:strVal val="visible"/>
                                      </p:to>
                                    </p:set>
                                    <p:animEffect transition="in" filter="dissolve">
                                      <p:cBhvr>
                                        <p:cTn id="53" dur="500"/>
                                        <p:tgtEl>
                                          <p:spTgt spid="23040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iterate type="wd">
                                    <p:tmPct val="100000"/>
                                  </p:iterate>
                                  <p:childTnLst>
                                    <p:set>
                                      <p:cBhvr>
                                        <p:cTn id="57" dur="1" fill="hold">
                                          <p:stCondLst>
                                            <p:cond delay="0"/>
                                          </p:stCondLst>
                                        </p:cTn>
                                        <p:tgtEl>
                                          <p:spTgt spid="230404"/>
                                        </p:tgtEl>
                                        <p:attrNameLst>
                                          <p:attrName>style.visibility</p:attrName>
                                        </p:attrNameLst>
                                      </p:cBhvr>
                                      <p:to>
                                        <p:strVal val="visible"/>
                                      </p:to>
                                    </p:set>
                                    <p:animEffect transition="in" filter="wipe(left)">
                                      <p:cBhvr>
                                        <p:cTn id="58" dur="300"/>
                                        <p:tgtEl>
                                          <p:spTgt spid="230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autoUpdateAnimBg="0"/>
      <p:bldP spid="230403" grpId="0" autoUpdateAnimBg="0"/>
      <p:bldP spid="230404" grpId="0" autoUpdateAnimBg="0"/>
      <p:bldP spid="230405" grpId="0" build="p" autoUpdateAnimBg="0"/>
      <p:bldP spid="230406" grpId="0" autoUpdateAnimBg="0"/>
      <p:bldP spid="23040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Text Box 4"/>
          <p:cNvSpPr txBox="1">
            <a:spLocks noChangeArrowheads="1"/>
          </p:cNvSpPr>
          <p:nvPr/>
        </p:nvSpPr>
        <p:spPr bwMode="auto">
          <a:xfrm>
            <a:off x="330200" y="168275"/>
            <a:ext cx="5213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bg1"/>
                </a:solidFill>
                <a:latin typeface="Times New Roman" pitchFamily="18" charset="0"/>
                <a:ea typeface="黑体" pitchFamily="2" charset="-122"/>
              </a:rPr>
              <a:t>考虑移动元素的平均情况</a:t>
            </a:r>
          </a:p>
        </p:txBody>
      </p:sp>
      <p:grpSp>
        <p:nvGrpSpPr>
          <p:cNvPr id="143373" name="Group 13"/>
          <p:cNvGrpSpPr>
            <a:grpSpLocks/>
          </p:cNvGrpSpPr>
          <p:nvPr/>
        </p:nvGrpSpPr>
        <p:grpSpPr bwMode="auto">
          <a:xfrm>
            <a:off x="330200" y="1081088"/>
            <a:ext cx="8169275" cy="1701800"/>
            <a:chOff x="208" y="681"/>
            <a:chExt cx="5146" cy="1072"/>
          </a:xfrm>
        </p:grpSpPr>
        <p:sp>
          <p:nvSpPr>
            <p:cNvPr id="143366" name="Text Box 6"/>
            <p:cNvSpPr txBox="1">
              <a:spLocks noChangeArrowheads="1"/>
            </p:cNvSpPr>
            <p:nvPr/>
          </p:nvSpPr>
          <p:spPr bwMode="auto">
            <a:xfrm>
              <a:off x="208" y="681"/>
              <a:ext cx="5146" cy="1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3200">
                  <a:latin typeface="Times New Roman" pitchFamily="18" charset="0"/>
                </a:rPr>
                <a:t>      </a:t>
              </a:r>
              <a:r>
                <a:rPr kumimoji="1" lang="zh-CN" altLang="en-US" sz="2800">
                  <a:solidFill>
                    <a:srgbClr val="080808"/>
                  </a:solidFill>
                  <a:latin typeface="Times New Roman" pitchFamily="18" charset="0"/>
                  <a:ea typeface="宋体" pitchFamily="2" charset="-122"/>
                </a:rPr>
                <a:t>假设在第 </a:t>
              </a:r>
              <a:r>
                <a:rPr kumimoji="1" lang="en-US" altLang="zh-CN" sz="2800">
                  <a:solidFill>
                    <a:schemeClr val="hlink"/>
                  </a:solidFill>
                  <a:latin typeface="Times New Roman" pitchFamily="18" charset="0"/>
                  <a:ea typeface="宋体" pitchFamily="2" charset="-122"/>
                </a:rPr>
                <a:t>i </a:t>
              </a:r>
              <a:r>
                <a:rPr kumimoji="1" lang="zh-CN" altLang="en-US" sz="2800">
                  <a:solidFill>
                    <a:srgbClr val="080808"/>
                  </a:solidFill>
                  <a:latin typeface="Times New Roman" pitchFamily="18" charset="0"/>
                  <a:ea typeface="宋体" pitchFamily="2" charset="-122"/>
                </a:rPr>
                <a:t>个元素前插入的概率为      ，      </a:t>
              </a:r>
            </a:p>
            <a:p>
              <a:pPr>
                <a:lnSpc>
                  <a:spcPct val="120000"/>
                </a:lnSpc>
              </a:pPr>
              <a:r>
                <a:rPr kumimoji="1" lang="zh-CN" altLang="en-US" sz="2800">
                  <a:solidFill>
                    <a:srgbClr val="080808"/>
                  </a:solidFill>
                  <a:latin typeface="Times New Roman" pitchFamily="18" charset="0"/>
                  <a:ea typeface="宋体" pitchFamily="2" charset="-122"/>
                </a:rPr>
                <a:t>则在长度为</a:t>
              </a:r>
              <a:r>
                <a:rPr kumimoji="1" lang="en-US" altLang="zh-CN" sz="2800" i="1">
                  <a:solidFill>
                    <a:schemeClr val="hlink"/>
                  </a:solidFill>
                  <a:latin typeface="Times New Roman" pitchFamily="18" charset="0"/>
                  <a:ea typeface="宋体" pitchFamily="2" charset="-122"/>
                </a:rPr>
                <a:t>n</a:t>
              </a:r>
              <a:r>
                <a:rPr kumimoji="1" lang="en-US" altLang="zh-CN" sz="2800" i="1">
                  <a:solidFill>
                    <a:srgbClr val="080808"/>
                  </a:solidFill>
                  <a:latin typeface="Times New Roman" pitchFamily="18" charset="0"/>
                  <a:ea typeface="宋体" pitchFamily="2" charset="-122"/>
                </a:rPr>
                <a:t> </a:t>
              </a:r>
              <a:r>
                <a:rPr kumimoji="1" lang="zh-CN" altLang="en-US" sz="2800">
                  <a:solidFill>
                    <a:srgbClr val="080808"/>
                  </a:solidFill>
                  <a:latin typeface="Times New Roman" pitchFamily="18" charset="0"/>
                  <a:ea typeface="宋体" pitchFamily="2" charset="-122"/>
                </a:rPr>
                <a:t>的线性表中</a:t>
              </a:r>
              <a:r>
                <a:rPr kumimoji="1" lang="zh-CN" altLang="en-US" sz="2800">
                  <a:solidFill>
                    <a:schemeClr val="hlink"/>
                  </a:solidFill>
                  <a:latin typeface="Times New Roman" pitchFamily="18" charset="0"/>
                  <a:ea typeface="宋体" pitchFamily="2" charset="-122"/>
                </a:rPr>
                <a:t>插入一个元素所需移动元素次数的期望值</a:t>
              </a:r>
              <a:r>
                <a:rPr kumimoji="1" lang="zh-CN" altLang="en-US" sz="2800">
                  <a:solidFill>
                    <a:srgbClr val="080808"/>
                  </a:solidFill>
                  <a:latin typeface="Times New Roman" pitchFamily="18" charset="0"/>
                  <a:ea typeface="宋体" pitchFamily="2" charset="-122"/>
                </a:rPr>
                <a:t>为：</a:t>
              </a:r>
            </a:p>
          </p:txBody>
        </p:sp>
        <p:graphicFrame>
          <p:nvGraphicFramePr>
            <p:cNvPr id="143367" name="Object 7"/>
            <p:cNvGraphicFramePr>
              <a:graphicFrameLocks noChangeAspect="1"/>
            </p:cNvGraphicFramePr>
            <p:nvPr/>
          </p:nvGraphicFramePr>
          <p:xfrm>
            <a:off x="4071" y="719"/>
            <a:ext cx="255" cy="335"/>
          </p:xfrm>
          <a:graphic>
            <a:graphicData uri="http://schemas.openxmlformats.org/presentationml/2006/ole">
              <mc:AlternateContent xmlns:mc="http://schemas.openxmlformats.org/markup-compatibility/2006">
                <mc:Choice xmlns:v="urn:schemas-microsoft-com:vml" Requires="v">
                  <p:oleObj spid="_x0000_s143410" name="公式" r:id="rId3" imgW="406080" imgH="533160" progId="Equation.3">
                    <p:embed/>
                  </p:oleObj>
                </mc:Choice>
                <mc:Fallback>
                  <p:oleObj name="公式" r:id="rId3" imgW="406080" imgH="5331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1" y="719"/>
                          <a:ext cx="255"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3368" name="Object 8"/>
          <p:cNvGraphicFramePr>
            <a:graphicFrameLocks noChangeAspect="1"/>
          </p:cNvGraphicFramePr>
          <p:nvPr/>
        </p:nvGraphicFramePr>
        <p:xfrm>
          <a:off x="2046288" y="2841625"/>
          <a:ext cx="3530600" cy="990600"/>
        </p:xfrm>
        <a:graphic>
          <a:graphicData uri="http://schemas.openxmlformats.org/presentationml/2006/ole">
            <mc:AlternateContent xmlns:mc="http://schemas.openxmlformats.org/markup-compatibility/2006">
              <mc:Choice xmlns:v="urn:schemas-microsoft-com:vml" Requires="v">
                <p:oleObj spid="_x0000_s143411" name="公式" r:id="rId5" imgW="3530520" imgH="990360" progId="Equation.3">
                  <p:embed/>
                </p:oleObj>
              </mc:Choice>
              <mc:Fallback>
                <p:oleObj name="公式" r:id="rId5" imgW="3530520" imgH="99036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6288" y="2841625"/>
                        <a:ext cx="3530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9" name="Object 9"/>
          <p:cNvGraphicFramePr>
            <a:graphicFrameLocks noChangeAspect="1"/>
          </p:cNvGraphicFramePr>
          <p:nvPr/>
        </p:nvGraphicFramePr>
        <p:xfrm>
          <a:off x="1898650" y="5062538"/>
          <a:ext cx="3724275" cy="969962"/>
        </p:xfrm>
        <a:graphic>
          <a:graphicData uri="http://schemas.openxmlformats.org/presentationml/2006/ole">
            <mc:AlternateContent xmlns:mc="http://schemas.openxmlformats.org/markup-compatibility/2006">
              <mc:Choice xmlns:v="urn:schemas-microsoft-com:vml" Requires="v">
                <p:oleObj spid="_x0000_s143412" name="公式" r:id="rId7" imgW="4000320" imgH="1041120" progId="Equation.3">
                  <p:embed/>
                </p:oleObj>
              </mc:Choice>
              <mc:Fallback>
                <p:oleObj name="公式" r:id="rId7" imgW="4000320" imgH="104112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8650" y="5062538"/>
                        <a:ext cx="3724275" cy="96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70" name="Object 10"/>
          <p:cNvGraphicFramePr>
            <a:graphicFrameLocks noChangeAspect="1"/>
          </p:cNvGraphicFramePr>
          <p:nvPr/>
        </p:nvGraphicFramePr>
        <p:xfrm>
          <a:off x="5780088" y="5110163"/>
          <a:ext cx="558800" cy="881062"/>
        </p:xfrm>
        <a:graphic>
          <a:graphicData uri="http://schemas.openxmlformats.org/presentationml/2006/ole">
            <mc:AlternateContent xmlns:mc="http://schemas.openxmlformats.org/markup-compatibility/2006">
              <mc:Choice xmlns:v="urn:schemas-microsoft-com:vml" Requires="v">
                <p:oleObj spid="_x0000_s143413" name="公式" r:id="rId9" imgW="660240" imgH="1041120" progId="Equation.3">
                  <p:embed/>
                </p:oleObj>
              </mc:Choice>
              <mc:Fallback>
                <p:oleObj name="公式" r:id="rId9" imgW="660240" imgH="104112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0088" y="5110163"/>
                        <a:ext cx="558800"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71" name="Text Box 11"/>
          <p:cNvSpPr txBox="1">
            <a:spLocks noChangeArrowheads="1"/>
          </p:cNvSpPr>
          <p:nvPr/>
        </p:nvSpPr>
        <p:spPr bwMode="auto">
          <a:xfrm>
            <a:off x="500063" y="3824288"/>
            <a:ext cx="8010525"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3200">
                <a:latin typeface="Times New Roman" pitchFamily="18" charset="0"/>
              </a:rPr>
              <a:t>      </a:t>
            </a:r>
            <a:r>
              <a:rPr kumimoji="1" lang="zh-CN" altLang="en-US" sz="2800">
                <a:solidFill>
                  <a:srgbClr val="080808"/>
                </a:solidFill>
                <a:latin typeface="Times New Roman" pitchFamily="18" charset="0"/>
                <a:ea typeface="宋体" pitchFamily="2" charset="-122"/>
              </a:rPr>
              <a:t>假设在线性表中任何一个位置上进行</a:t>
            </a:r>
            <a:r>
              <a:rPr kumimoji="1" lang="zh-CN" altLang="en-US" sz="2800">
                <a:solidFill>
                  <a:schemeClr val="hlink"/>
                </a:solidFill>
                <a:latin typeface="Times New Roman" pitchFamily="18" charset="0"/>
                <a:ea typeface="宋体" pitchFamily="2" charset="-122"/>
              </a:rPr>
              <a:t>插入的概率</a:t>
            </a:r>
            <a:r>
              <a:rPr kumimoji="1" lang="zh-CN" altLang="en-US" sz="2800">
                <a:solidFill>
                  <a:srgbClr val="080808"/>
                </a:solidFill>
                <a:latin typeface="Times New Roman" pitchFamily="18" charset="0"/>
                <a:ea typeface="宋体" pitchFamily="2" charset="-122"/>
              </a:rPr>
              <a:t>都是</a:t>
            </a:r>
            <a:r>
              <a:rPr kumimoji="1" lang="zh-CN" altLang="en-US" sz="2800">
                <a:solidFill>
                  <a:schemeClr val="hlink"/>
                </a:solidFill>
                <a:latin typeface="Times New Roman" pitchFamily="18" charset="0"/>
                <a:ea typeface="宋体" pitchFamily="2" charset="-122"/>
              </a:rPr>
              <a:t>相等</a:t>
            </a:r>
            <a:r>
              <a:rPr kumimoji="1" lang="zh-CN" altLang="en-US" sz="2800">
                <a:solidFill>
                  <a:srgbClr val="080808"/>
                </a:solidFill>
                <a:latin typeface="Times New Roman" pitchFamily="18" charset="0"/>
                <a:ea typeface="宋体" pitchFamily="2" charset="-122"/>
              </a:rPr>
              <a:t>的，则</a:t>
            </a:r>
            <a:r>
              <a:rPr kumimoji="1" lang="zh-CN" altLang="en-US" sz="2800">
                <a:solidFill>
                  <a:schemeClr val="hlink"/>
                </a:solidFill>
                <a:latin typeface="Times New Roman" pitchFamily="18" charset="0"/>
                <a:ea typeface="宋体" pitchFamily="2" charset="-122"/>
              </a:rPr>
              <a:t>移动元素次数的期望值</a:t>
            </a:r>
            <a:r>
              <a:rPr kumimoji="1" lang="zh-CN" altLang="en-US" sz="2800">
                <a:solidFill>
                  <a:srgbClr val="080808"/>
                </a:solidFill>
                <a:latin typeface="Times New Roman" pitchFamily="18" charset="0"/>
                <a:ea typeface="宋体" pitchFamily="2" charset="-122"/>
              </a:rPr>
              <a:t>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additive="base">
                                        <p:cTn id="7" dur="500" fill="hold"/>
                                        <p:tgtEl>
                                          <p:spTgt spid="143364"/>
                                        </p:tgtEl>
                                        <p:attrNameLst>
                                          <p:attrName>ppt_x</p:attrName>
                                        </p:attrNameLst>
                                      </p:cBhvr>
                                      <p:tavLst>
                                        <p:tav tm="0">
                                          <p:val>
                                            <p:strVal val="#ppt_x"/>
                                          </p:val>
                                        </p:tav>
                                        <p:tav tm="100000">
                                          <p:val>
                                            <p:strVal val="#ppt_x"/>
                                          </p:val>
                                        </p:tav>
                                      </p:tavLst>
                                    </p:anim>
                                    <p:anim calcmode="lin" valueType="num">
                                      <p:cBhvr additive="base">
                                        <p:cTn id="8" dur="500" fill="hold"/>
                                        <p:tgtEl>
                                          <p:spTgt spid="14336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nodeType="clickEffect">
                                  <p:stCondLst>
                                    <p:cond delay="0"/>
                                  </p:stCondLst>
                                  <p:childTnLst>
                                    <p:set>
                                      <p:cBhvr>
                                        <p:cTn id="12" dur="1" fill="hold">
                                          <p:stCondLst>
                                            <p:cond delay="0"/>
                                          </p:stCondLst>
                                        </p:cTn>
                                        <p:tgtEl>
                                          <p:spTgt spid="143373"/>
                                        </p:tgtEl>
                                        <p:attrNameLst>
                                          <p:attrName>style.visibility</p:attrName>
                                        </p:attrNameLst>
                                      </p:cBhvr>
                                      <p:to>
                                        <p:strVal val="visible"/>
                                      </p:to>
                                    </p:set>
                                    <p:animEffect transition="in" filter="blinds(vertical)">
                                      <p:cBhvr>
                                        <p:cTn id="13" dur="1000"/>
                                        <p:tgtEl>
                                          <p:spTgt spid="1433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4336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3371"/>
                                        </p:tgtEl>
                                        <p:attrNameLst>
                                          <p:attrName>style.visibility</p:attrName>
                                        </p:attrNameLst>
                                      </p:cBhvr>
                                      <p:to>
                                        <p:strVal val="visible"/>
                                      </p:to>
                                    </p:set>
                                    <p:animEffect transition="in" filter="strips(downRight)">
                                      <p:cBhvr>
                                        <p:cTn id="22" dur="500"/>
                                        <p:tgtEl>
                                          <p:spTgt spid="1433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3369"/>
                                        </p:tgtEl>
                                        <p:attrNameLst>
                                          <p:attrName>style.visibility</p:attrName>
                                        </p:attrNameLst>
                                      </p:cBhvr>
                                      <p:to>
                                        <p:strVal val="visible"/>
                                      </p:to>
                                    </p:set>
                                    <p:animEffect transition="in" filter="wipe(left)">
                                      <p:cBhvr>
                                        <p:cTn id="27" dur="500"/>
                                        <p:tgtEl>
                                          <p:spTgt spid="1433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3370"/>
                                        </p:tgtEl>
                                        <p:attrNameLst>
                                          <p:attrName>style.visibility</p:attrName>
                                        </p:attrNameLst>
                                      </p:cBhvr>
                                      <p:to>
                                        <p:strVal val="visible"/>
                                      </p:to>
                                    </p:set>
                                    <p:animEffect transition="in" filter="wipe(left)">
                                      <p:cBhvr>
                                        <p:cTn id="32" dur="500"/>
                                        <p:tgtEl>
                                          <p:spTgt spid="143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utoUpdateAnimBg="0"/>
      <p:bldP spid="14337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Text Box 4"/>
          <p:cNvSpPr txBox="1">
            <a:spLocks noChangeArrowheads="1"/>
          </p:cNvSpPr>
          <p:nvPr/>
        </p:nvSpPr>
        <p:spPr bwMode="auto">
          <a:xfrm>
            <a:off x="465138" y="174625"/>
            <a:ext cx="60753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en-US" sz="3600">
                <a:solidFill>
                  <a:schemeClr val="bg1"/>
                </a:solidFill>
                <a:latin typeface="黑体" pitchFamily="2" charset="-122"/>
                <a:ea typeface="黑体" pitchFamily="2" charset="-122"/>
              </a:rPr>
              <a:t>线性表</a:t>
            </a:r>
            <a:r>
              <a:rPr lang="en-US" altLang="zh-CN" sz="3600">
                <a:solidFill>
                  <a:schemeClr val="bg1"/>
                </a:solidFill>
                <a:latin typeface="黑体" pitchFamily="2" charset="-122"/>
                <a:ea typeface="黑体" pitchFamily="2" charset="-122"/>
              </a:rPr>
              <a:t>(</a:t>
            </a:r>
            <a:r>
              <a:rPr lang="en-US" altLang="zh-CN" sz="3200" b="1">
                <a:solidFill>
                  <a:schemeClr val="bg1"/>
                </a:solidFill>
                <a:latin typeface="Verdana" pitchFamily="34" charset="0"/>
                <a:ea typeface="宋体" pitchFamily="2" charset="-122"/>
              </a:rPr>
              <a:t>Linear List)</a:t>
            </a:r>
            <a:r>
              <a:rPr lang="zh-CN" altLang="en-US" sz="3600">
                <a:solidFill>
                  <a:schemeClr val="bg1"/>
                </a:solidFill>
                <a:latin typeface="黑体" pitchFamily="2" charset="-122"/>
                <a:ea typeface="黑体" pitchFamily="2" charset="-122"/>
              </a:rPr>
              <a:t>的定义</a:t>
            </a:r>
          </a:p>
        </p:txBody>
      </p:sp>
      <p:sp>
        <p:nvSpPr>
          <p:cNvPr id="106501" name="Rectangle 5"/>
          <p:cNvSpPr>
            <a:spLocks noChangeArrowheads="1"/>
          </p:cNvSpPr>
          <p:nvPr/>
        </p:nvSpPr>
        <p:spPr bwMode="auto">
          <a:xfrm>
            <a:off x="268288" y="1203325"/>
            <a:ext cx="8580437" cy="5240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125000"/>
              </a:lnSpc>
              <a:spcBef>
                <a:spcPct val="25000"/>
              </a:spcBef>
              <a:buFontTx/>
              <a:buBlip>
                <a:blip r:embed="rId2"/>
              </a:buBlip>
            </a:pPr>
            <a:r>
              <a:rPr lang="zh-CN" altLang="en-US" sz="3200">
                <a:solidFill>
                  <a:srgbClr val="000000"/>
                </a:solidFill>
                <a:latin typeface="Times New Roman" pitchFamily="18" charset="0"/>
                <a:ea typeface="宋体" pitchFamily="2" charset="-122"/>
              </a:rPr>
              <a:t>线性表是由</a:t>
            </a:r>
            <a:r>
              <a:rPr lang="en-US" altLang="zh-CN" sz="3200">
                <a:solidFill>
                  <a:srgbClr val="000000"/>
                </a:solidFill>
                <a:latin typeface="Times New Roman" pitchFamily="18" charset="0"/>
                <a:ea typeface="宋体" pitchFamily="2" charset="-122"/>
              </a:rPr>
              <a:t>n</a:t>
            </a:r>
            <a:r>
              <a:rPr lang="zh-CN" altLang="en-US" sz="3200">
                <a:solidFill>
                  <a:srgbClr val="000000"/>
                </a:solidFill>
                <a:latin typeface="Times New Roman" pitchFamily="18" charset="0"/>
                <a:ea typeface="宋体" pitchFamily="2" charset="-122"/>
              </a:rPr>
              <a:t>（</a:t>
            </a:r>
            <a:r>
              <a:rPr lang="en-US" altLang="zh-CN" sz="3200">
                <a:solidFill>
                  <a:srgbClr val="000000"/>
                </a:solidFill>
                <a:latin typeface="Times New Roman" pitchFamily="18" charset="0"/>
                <a:ea typeface="宋体" pitchFamily="2" charset="-122"/>
              </a:rPr>
              <a:t>n≥0</a:t>
            </a:r>
            <a:r>
              <a:rPr lang="zh-CN" altLang="en-US" sz="3200">
                <a:solidFill>
                  <a:srgbClr val="000000"/>
                </a:solidFill>
                <a:latin typeface="Times New Roman" pitchFamily="18" charset="0"/>
                <a:ea typeface="宋体" pitchFamily="2" charset="-122"/>
              </a:rPr>
              <a:t>）个</a:t>
            </a:r>
            <a:r>
              <a:rPr lang="zh-CN" altLang="en-US" sz="3200">
                <a:solidFill>
                  <a:srgbClr val="6600FF"/>
                </a:solidFill>
                <a:latin typeface="Times New Roman" pitchFamily="18" charset="0"/>
                <a:ea typeface="宋体" pitchFamily="2" charset="-122"/>
              </a:rPr>
              <a:t>类型相同的</a:t>
            </a:r>
            <a:r>
              <a:rPr lang="zh-CN" altLang="en-US" sz="3200">
                <a:solidFill>
                  <a:srgbClr val="000000"/>
                </a:solidFill>
                <a:latin typeface="Times New Roman" pitchFamily="18" charset="0"/>
                <a:ea typeface="宋体" pitchFamily="2" charset="-122"/>
              </a:rPr>
              <a:t>数据元素组成的</a:t>
            </a:r>
            <a:r>
              <a:rPr lang="zh-CN" altLang="en-US" sz="3200">
                <a:solidFill>
                  <a:srgbClr val="6600FF"/>
                </a:solidFill>
                <a:latin typeface="Times New Roman" pitchFamily="18" charset="0"/>
                <a:ea typeface="宋体" pitchFamily="2" charset="-122"/>
              </a:rPr>
              <a:t>有限序列</a:t>
            </a:r>
            <a:r>
              <a:rPr lang="zh-CN" altLang="en-US" sz="3200">
                <a:solidFill>
                  <a:srgbClr val="000000"/>
                </a:solidFill>
                <a:latin typeface="Times New Roman" pitchFamily="18" charset="0"/>
                <a:ea typeface="宋体" pitchFamily="2" charset="-122"/>
              </a:rPr>
              <a:t>。通常表示成下列形式：</a:t>
            </a:r>
          </a:p>
          <a:p>
            <a:pPr marL="742950" lvl="1" indent="-285750">
              <a:lnSpc>
                <a:spcPct val="125000"/>
              </a:lnSpc>
              <a:spcBef>
                <a:spcPct val="25000"/>
              </a:spcBef>
              <a:buFontTx/>
              <a:buBlip>
                <a:blip r:embed="rId2"/>
              </a:buBlip>
            </a:pPr>
            <a:r>
              <a:rPr lang="zh-CN" altLang="en-US" sz="2800">
                <a:solidFill>
                  <a:srgbClr val="000000"/>
                </a:solidFill>
                <a:latin typeface="Times New Roman" pitchFamily="18" charset="0"/>
                <a:ea typeface="宋体" pitchFamily="2" charset="-122"/>
              </a:rPr>
              <a:t> </a:t>
            </a:r>
            <a:r>
              <a:rPr lang="en-US" altLang="zh-CN" sz="2800">
                <a:solidFill>
                  <a:srgbClr val="6600FF"/>
                </a:solidFill>
                <a:latin typeface="Times New Roman" pitchFamily="18" charset="0"/>
                <a:ea typeface="宋体" pitchFamily="2" charset="-122"/>
              </a:rPr>
              <a:t>L=( a</a:t>
            </a:r>
            <a:r>
              <a:rPr lang="en-US" altLang="zh-CN" sz="2800" baseline="-25000">
                <a:solidFill>
                  <a:srgbClr val="6600FF"/>
                </a:solidFill>
                <a:latin typeface="Times New Roman" pitchFamily="18" charset="0"/>
                <a:ea typeface="宋体" pitchFamily="2" charset="-122"/>
              </a:rPr>
              <a:t>1</a:t>
            </a:r>
            <a:r>
              <a:rPr lang="en-US" altLang="zh-CN" sz="2800">
                <a:solidFill>
                  <a:srgbClr val="6600FF"/>
                </a:solidFill>
                <a:latin typeface="Times New Roman" pitchFamily="18" charset="0"/>
                <a:ea typeface="宋体" pitchFamily="2" charset="-122"/>
              </a:rPr>
              <a:t>, a</a:t>
            </a:r>
            <a:r>
              <a:rPr lang="en-US" altLang="zh-CN" sz="2800" baseline="-25000">
                <a:solidFill>
                  <a:srgbClr val="6600FF"/>
                </a:solidFill>
                <a:latin typeface="Times New Roman" pitchFamily="18" charset="0"/>
                <a:ea typeface="宋体" pitchFamily="2" charset="-122"/>
              </a:rPr>
              <a:t>2</a:t>
            </a:r>
            <a:r>
              <a:rPr lang="en-US" altLang="zh-CN" sz="2800">
                <a:solidFill>
                  <a:srgbClr val="6600FF"/>
                </a:solidFill>
                <a:latin typeface="Times New Roman" pitchFamily="18" charset="0"/>
                <a:ea typeface="宋体" pitchFamily="2" charset="-122"/>
              </a:rPr>
              <a:t>,...,a</a:t>
            </a:r>
            <a:r>
              <a:rPr lang="en-US" altLang="zh-CN" sz="2800" baseline="-25000">
                <a:solidFill>
                  <a:srgbClr val="6600FF"/>
                </a:solidFill>
                <a:latin typeface="Times New Roman" pitchFamily="18" charset="0"/>
                <a:ea typeface="宋体" pitchFamily="2" charset="-122"/>
              </a:rPr>
              <a:t>i-1</a:t>
            </a:r>
            <a:r>
              <a:rPr lang="en-US" altLang="zh-CN" sz="2800">
                <a:solidFill>
                  <a:srgbClr val="6600FF"/>
                </a:solidFill>
                <a:latin typeface="Times New Roman" pitchFamily="18" charset="0"/>
                <a:ea typeface="宋体" pitchFamily="2" charset="-122"/>
              </a:rPr>
              <a:t>,a</a:t>
            </a:r>
            <a:r>
              <a:rPr lang="en-US" altLang="zh-CN" sz="2800" baseline="-25000">
                <a:solidFill>
                  <a:srgbClr val="6600FF"/>
                </a:solidFill>
                <a:latin typeface="Times New Roman" pitchFamily="18" charset="0"/>
                <a:ea typeface="宋体" pitchFamily="2" charset="-122"/>
              </a:rPr>
              <a:t>i</a:t>
            </a:r>
            <a:r>
              <a:rPr lang="en-US" altLang="zh-CN" sz="2800">
                <a:solidFill>
                  <a:srgbClr val="6600FF"/>
                </a:solidFill>
                <a:latin typeface="Times New Roman" pitchFamily="18" charset="0"/>
                <a:ea typeface="宋体" pitchFamily="2" charset="-122"/>
              </a:rPr>
              <a:t>,a</a:t>
            </a:r>
            <a:r>
              <a:rPr lang="en-US" altLang="zh-CN" sz="2800" baseline="-25000">
                <a:solidFill>
                  <a:srgbClr val="6600FF"/>
                </a:solidFill>
                <a:latin typeface="Times New Roman" pitchFamily="18" charset="0"/>
                <a:ea typeface="宋体" pitchFamily="2" charset="-122"/>
              </a:rPr>
              <a:t>i+1</a:t>
            </a:r>
            <a:r>
              <a:rPr lang="en-US" altLang="zh-CN" sz="2800">
                <a:solidFill>
                  <a:srgbClr val="6600FF"/>
                </a:solidFill>
                <a:latin typeface="Times New Roman" pitchFamily="18" charset="0"/>
                <a:ea typeface="宋体" pitchFamily="2" charset="-122"/>
              </a:rPr>
              <a:t>,...,a</a:t>
            </a:r>
            <a:r>
              <a:rPr lang="en-US" altLang="zh-CN" sz="2800" baseline="-25000">
                <a:solidFill>
                  <a:srgbClr val="6600FF"/>
                </a:solidFill>
                <a:latin typeface="Times New Roman" pitchFamily="18" charset="0"/>
                <a:ea typeface="宋体" pitchFamily="2" charset="-122"/>
              </a:rPr>
              <a:t>n</a:t>
            </a:r>
            <a:r>
              <a:rPr lang="en-US" altLang="zh-CN" sz="2800">
                <a:solidFill>
                  <a:srgbClr val="6600FF"/>
                </a:solidFill>
                <a:latin typeface="Times New Roman" pitchFamily="18" charset="0"/>
                <a:ea typeface="宋体" pitchFamily="2" charset="-122"/>
              </a:rPr>
              <a:t>)</a:t>
            </a:r>
          </a:p>
          <a:p>
            <a:pPr marL="1143000" lvl="2" indent="-228600">
              <a:lnSpc>
                <a:spcPct val="125000"/>
              </a:lnSpc>
              <a:spcBef>
                <a:spcPct val="25000"/>
              </a:spcBef>
              <a:buFontTx/>
              <a:buBlip>
                <a:blip r:embed="rId2"/>
              </a:buBlip>
            </a:pPr>
            <a:r>
              <a:rPr lang="zh-CN" altLang="en-US" sz="2400">
                <a:solidFill>
                  <a:srgbClr val="000000"/>
                </a:solidFill>
                <a:latin typeface="Times New Roman" pitchFamily="18" charset="0"/>
                <a:ea typeface="宋体" pitchFamily="2" charset="-122"/>
              </a:rPr>
              <a:t>其中：</a:t>
            </a:r>
            <a:r>
              <a:rPr lang="en-US" altLang="zh-CN" sz="2400">
                <a:solidFill>
                  <a:srgbClr val="6600FF"/>
                </a:solidFill>
                <a:latin typeface="Times New Roman" pitchFamily="18" charset="0"/>
                <a:ea typeface="宋体" pitchFamily="2" charset="-122"/>
              </a:rPr>
              <a:t>L</a:t>
            </a:r>
            <a:r>
              <a:rPr lang="zh-CN" altLang="en-US" sz="2400">
                <a:solidFill>
                  <a:srgbClr val="000000"/>
                </a:solidFill>
                <a:latin typeface="Times New Roman" pitchFamily="18" charset="0"/>
                <a:ea typeface="宋体" pitchFamily="2" charset="-122"/>
              </a:rPr>
              <a:t>为线性表名称。</a:t>
            </a:r>
          </a:p>
          <a:p>
            <a:pPr marL="1143000" lvl="2" indent="-228600">
              <a:lnSpc>
                <a:spcPct val="125000"/>
              </a:lnSpc>
              <a:spcBef>
                <a:spcPct val="25000"/>
              </a:spcBef>
              <a:buFontTx/>
              <a:buBlip>
                <a:blip r:embed="rId2"/>
              </a:buBlip>
            </a:pPr>
            <a:r>
              <a:rPr lang="zh-CN" altLang="en-US" sz="2400">
                <a:solidFill>
                  <a:srgbClr val="000000"/>
                </a:solidFill>
                <a:latin typeface="Times New Roman" pitchFamily="18" charset="0"/>
                <a:ea typeface="宋体" pitchFamily="2" charset="-122"/>
              </a:rPr>
              <a:t> </a:t>
            </a:r>
            <a:r>
              <a:rPr lang="en-US" altLang="zh-CN" sz="2400">
                <a:solidFill>
                  <a:srgbClr val="6600FF"/>
                </a:solidFill>
                <a:latin typeface="Times New Roman" pitchFamily="18" charset="0"/>
                <a:ea typeface="宋体" pitchFamily="2" charset="-122"/>
              </a:rPr>
              <a:t>a</a:t>
            </a:r>
            <a:r>
              <a:rPr lang="en-US" altLang="zh-CN" sz="2400" baseline="-25000">
                <a:solidFill>
                  <a:srgbClr val="6600FF"/>
                </a:solidFill>
                <a:latin typeface="Times New Roman" pitchFamily="18" charset="0"/>
                <a:ea typeface="宋体" pitchFamily="2" charset="-122"/>
              </a:rPr>
              <a:t>i</a:t>
            </a:r>
            <a:r>
              <a:rPr lang="zh-CN" altLang="en-US" sz="2400">
                <a:solidFill>
                  <a:srgbClr val="000000"/>
                </a:solidFill>
                <a:latin typeface="Times New Roman" pitchFamily="18" charset="0"/>
                <a:ea typeface="宋体" pitchFamily="2" charset="-122"/>
              </a:rPr>
              <a:t>为组成该线性表的数据元素， </a:t>
            </a:r>
            <a:r>
              <a:rPr lang="en-US" altLang="zh-CN" sz="2400">
                <a:solidFill>
                  <a:srgbClr val="6600FF"/>
                </a:solidFill>
                <a:latin typeface="Times New Roman" pitchFamily="18" charset="0"/>
                <a:ea typeface="宋体" pitchFamily="2" charset="-122"/>
              </a:rPr>
              <a:t>i</a:t>
            </a:r>
            <a:r>
              <a:rPr lang="zh-CN" altLang="en-US" sz="2400">
                <a:solidFill>
                  <a:srgbClr val="000000"/>
                </a:solidFill>
                <a:latin typeface="Times New Roman" pitchFamily="18" charset="0"/>
                <a:ea typeface="宋体" pitchFamily="2" charset="-122"/>
              </a:rPr>
              <a:t>为数据元素</a:t>
            </a:r>
            <a:r>
              <a:rPr lang="en-US" altLang="zh-CN" sz="2400">
                <a:solidFill>
                  <a:srgbClr val="6600FF"/>
                </a:solidFill>
                <a:latin typeface="Times New Roman" pitchFamily="18" charset="0"/>
                <a:ea typeface="宋体" pitchFamily="2" charset="-122"/>
              </a:rPr>
              <a:t>a</a:t>
            </a:r>
            <a:r>
              <a:rPr lang="en-US" altLang="zh-CN" sz="2400" baseline="-25000">
                <a:solidFill>
                  <a:srgbClr val="6600FF"/>
                </a:solidFill>
                <a:latin typeface="Times New Roman" pitchFamily="18" charset="0"/>
                <a:ea typeface="宋体" pitchFamily="2" charset="-122"/>
              </a:rPr>
              <a:t>i</a:t>
            </a:r>
            <a:r>
              <a:rPr lang="zh-CN" altLang="en-US" sz="2400">
                <a:solidFill>
                  <a:srgbClr val="000000"/>
                </a:solidFill>
                <a:latin typeface="Times New Roman" pitchFamily="18" charset="0"/>
                <a:ea typeface="宋体" pitchFamily="2" charset="-122"/>
              </a:rPr>
              <a:t>在线性</a:t>
            </a:r>
            <a:r>
              <a:rPr lang="zh-CN" altLang="zh-CN" sz="2400">
                <a:solidFill>
                  <a:srgbClr val="000000"/>
                </a:solidFill>
                <a:latin typeface="Times New Roman" pitchFamily="18" charset="0"/>
                <a:ea typeface="宋体" pitchFamily="2" charset="-122"/>
              </a:rPr>
              <a:t>表中的位序。</a:t>
            </a:r>
            <a:endParaRPr lang="zh-CN" altLang="en-US" sz="2400">
              <a:solidFill>
                <a:srgbClr val="000000"/>
              </a:solidFill>
              <a:latin typeface="Times New Roman" pitchFamily="18" charset="0"/>
              <a:ea typeface="宋体" pitchFamily="2" charset="-122"/>
            </a:endParaRPr>
          </a:p>
          <a:p>
            <a:pPr marL="1143000" lvl="2" indent="-228600">
              <a:lnSpc>
                <a:spcPct val="125000"/>
              </a:lnSpc>
              <a:spcBef>
                <a:spcPct val="25000"/>
              </a:spcBef>
              <a:buFontTx/>
              <a:buBlip>
                <a:blip r:embed="rId2"/>
              </a:buBlip>
            </a:pPr>
            <a:r>
              <a:rPr lang="zh-CN" altLang="en-US" sz="2400">
                <a:solidFill>
                  <a:srgbClr val="000000"/>
                </a:solidFill>
                <a:latin typeface="Times New Roman" pitchFamily="18" charset="0"/>
                <a:ea typeface="宋体" pitchFamily="2" charset="-122"/>
              </a:rPr>
              <a:t> </a:t>
            </a:r>
            <a:r>
              <a:rPr lang="en-US" altLang="zh-CN" sz="2400">
                <a:solidFill>
                  <a:srgbClr val="6600FF"/>
                </a:solidFill>
                <a:latin typeface="Times New Roman" pitchFamily="18" charset="0"/>
                <a:ea typeface="宋体" pitchFamily="2" charset="-122"/>
              </a:rPr>
              <a:t>n</a:t>
            </a:r>
            <a:r>
              <a:rPr lang="zh-CN" altLang="en-US" sz="2400">
                <a:solidFill>
                  <a:srgbClr val="000000"/>
                </a:solidFill>
                <a:latin typeface="Times New Roman" pitchFamily="18" charset="0"/>
                <a:ea typeface="宋体" pitchFamily="2" charset="-122"/>
              </a:rPr>
              <a:t>为线性表中数据元素的个数，称为</a:t>
            </a:r>
            <a:r>
              <a:rPr lang="zh-CN" altLang="en-US" sz="2400">
                <a:solidFill>
                  <a:srgbClr val="6600FF"/>
                </a:solidFill>
                <a:latin typeface="Times New Roman" pitchFamily="18" charset="0"/>
                <a:ea typeface="宋体" pitchFamily="2" charset="-122"/>
              </a:rPr>
              <a:t>线性表的长度</a:t>
            </a:r>
            <a:r>
              <a:rPr lang="zh-CN" altLang="en-US" sz="2400">
                <a:solidFill>
                  <a:srgbClr val="000000"/>
                </a:solidFill>
                <a:latin typeface="Times New Roman" pitchFamily="18" charset="0"/>
                <a:ea typeface="宋体" pitchFamily="2" charset="-122"/>
              </a:rPr>
              <a:t>。当</a:t>
            </a:r>
            <a:r>
              <a:rPr lang="en-US" altLang="zh-CN" sz="2400">
                <a:solidFill>
                  <a:srgbClr val="000000"/>
                </a:solidFill>
                <a:latin typeface="Times New Roman" pitchFamily="18" charset="0"/>
                <a:ea typeface="宋体" pitchFamily="2" charset="-122"/>
              </a:rPr>
              <a:t>n=0</a:t>
            </a:r>
            <a:r>
              <a:rPr lang="zh-CN" altLang="en-US" sz="2400">
                <a:solidFill>
                  <a:srgbClr val="000000"/>
                </a:solidFill>
                <a:latin typeface="Times New Roman" pitchFamily="18" charset="0"/>
                <a:ea typeface="宋体" pitchFamily="2" charset="-122"/>
              </a:rPr>
              <a:t>时，线性表为空，又称为空线性表。</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381000" y="152400"/>
            <a:ext cx="7467600" cy="606425"/>
          </a:xfrm>
        </p:spPr>
        <p:txBody>
          <a:bodyPr/>
          <a:lstStyle/>
          <a:p>
            <a:r>
              <a:rPr lang="en-US" altLang="zh-CN" sz="2800">
                <a:ea typeface="宋体" pitchFamily="2" charset="-122"/>
              </a:rPr>
              <a:t>More problem</a:t>
            </a:r>
          </a:p>
        </p:txBody>
      </p:sp>
      <p:sp>
        <p:nvSpPr>
          <p:cNvPr id="229379" name="Rectangle 3"/>
          <p:cNvSpPr>
            <a:spLocks noGrp="1" noChangeArrowheads="1"/>
          </p:cNvSpPr>
          <p:nvPr>
            <p:ph type="body" idx="1"/>
          </p:nvPr>
        </p:nvSpPr>
        <p:spPr>
          <a:xfrm>
            <a:off x="0" y="1125538"/>
            <a:ext cx="9144000" cy="5964237"/>
          </a:xfrm>
        </p:spPr>
        <p:txBody>
          <a:bodyPr/>
          <a:lstStyle/>
          <a:p>
            <a:r>
              <a:rPr kumimoji="1" lang="en-US" altLang="zh-CN" dirty="0">
                <a:solidFill>
                  <a:srgbClr val="000000"/>
                </a:solidFill>
                <a:latin typeface="Times New Roman" pitchFamily="18" charset="0"/>
                <a:ea typeface="宋体" pitchFamily="2" charset="-122"/>
              </a:rPr>
              <a:t>If </a:t>
            </a:r>
            <a:r>
              <a:rPr kumimoji="1" lang="en-US" altLang="zh-CN" i="1" dirty="0">
                <a:solidFill>
                  <a:srgbClr val="000000"/>
                </a:solidFill>
                <a:latin typeface="Times New Roman" pitchFamily="18" charset="0"/>
                <a:ea typeface="宋体" pitchFamily="2" charset="-122"/>
              </a:rPr>
              <a:t>i</a:t>
            </a:r>
            <a:r>
              <a:rPr kumimoji="1" lang="en-US" altLang="zh-CN" dirty="0">
                <a:solidFill>
                  <a:srgbClr val="000000"/>
                </a:solidFill>
                <a:latin typeface="Times New Roman" pitchFamily="18" charset="0"/>
                <a:ea typeface="宋体" pitchFamily="2" charset="-122"/>
              </a:rPr>
              <a:t> is illegal</a:t>
            </a:r>
          </a:p>
          <a:p>
            <a:pPr lvl="1"/>
            <a:r>
              <a:rPr kumimoji="1" lang="en-US" altLang="zh-CN" sz="2600" dirty="0">
                <a:solidFill>
                  <a:srgbClr val="000000"/>
                </a:solidFill>
                <a:latin typeface="Times New Roman" pitchFamily="18" charset="0"/>
                <a:ea typeface="宋体" pitchFamily="2" charset="-122"/>
              </a:rPr>
              <a:t>if (i &lt; 1 || i &gt; L.length+1) return ERROR; </a:t>
            </a:r>
          </a:p>
          <a:p>
            <a:r>
              <a:rPr kumimoji="1" lang="en-US" altLang="zh-CN" dirty="0">
                <a:solidFill>
                  <a:srgbClr val="000000"/>
                </a:solidFill>
                <a:latin typeface="Times New Roman" pitchFamily="18" charset="0"/>
                <a:ea typeface="宋体" pitchFamily="2" charset="-122"/>
              </a:rPr>
              <a:t>If list length is exceeding the max list size</a:t>
            </a:r>
          </a:p>
          <a:p>
            <a:pPr lvl="1"/>
            <a:r>
              <a:rPr kumimoji="1" lang="en-US" altLang="zh-CN" sz="2600" dirty="0">
                <a:solidFill>
                  <a:srgbClr val="000000"/>
                </a:solidFill>
                <a:latin typeface="Times New Roman" pitchFamily="18" charset="0"/>
                <a:ea typeface="宋体" pitchFamily="2" charset="-122"/>
              </a:rPr>
              <a:t>if (L.length &gt;= L.listsize) </a:t>
            </a:r>
            <a:r>
              <a:rPr kumimoji="1" lang="en-US" altLang="zh-CN" sz="2600" dirty="0">
                <a:solidFill>
                  <a:srgbClr val="006600"/>
                </a:solidFill>
                <a:latin typeface="Times New Roman" pitchFamily="18" charset="0"/>
                <a:ea typeface="宋体" pitchFamily="2" charset="-122"/>
              </a:rPr>
              <a:t>{// list length exceeding the list size </a:t>
            </a:r>
          </a:p>
          <a:p>
            <a:pPr lvl="1">
              <a:buFont typeface="Wingdings" pitchFamily="2" charset="2"/>
              <a:buNone/>
            </a:pPr>
            <a:r>
              <a:rPr kumimoji="1" lang="en-US" altLang="zh-CN" sz="2600" dirty="0">
                <a:solidFill>
                  <a:srgbClr val="000000"/>
                </a:solidFill>
                <a:latin typeface="Times New Roman" pitchFamily="18" charset="0"/>
                <a:ea typeface="宋体" pitchFamily="2" charset="-122"/>
              </a:rPr>
              <a:t>		</a:t>
            </a:r>
            <a:r>
              <a:rPr kumimoji="1" lang="en-US" altLang="zh-CN" sz="2600" dirty="0">
                <a:solidFill>
                  <a:srgbClr val="006600"/>
                </a:solidFill>
                <a:latin typeface="Times New Roman" pitchFamily="18" charset="0"/>
                <a:ea typeface="宋体" pitchFamily="2" charset="-122"/>
              </a:rPr>
              <a:t>// new assignment</a:t>
            </a:r>
          </a:p>
          <a:p>
            <a:pPr lvl="1">
              <a:buFont typeface="Wingdings" pitchFamily="2" charset="2"/>
              <a:buNone/>
            </a:pPr>
            <a:r>
              <a:rPr kumimoji="1" lang="en-US" altLang="zh-CN" sz="2600" dirty="0">
                <a:solidFill>
                  <a:srgbClr val="000000"/>
                </a:solidFill>
                <a:latin typeface="Times New Roman" pitchFamily="18" charset="0"/>
                <a:ea typeface="宋体" pitchFamily="2" charset="-122"/>
              </a:rPr>
              <a:t>	newbase = (ElemType *)realloc(L.elem,                                                                 </a:t>
            </a:r>
          </a:p>
          <a:p>
            <a:pPr lvl="1">
              <a:buFont typeface="Wingdings" pitchFamily="2" charset="2"/>
              <a:buNone/>
            </a:pPr>
            <a:r>
              <a:rPr kumimoji="1" lang="en-US" altLang="zh-CN" sz="2600" dirty="0">
                <a:solidFill>
                  <a:srgbClr val="000000"/>
                </a:solidFill>
                <a:latin typeface="Times New Roman" pitchFamily="18" charset="0"/>
                <a:ea typeface="宋体" pitchFamily="2" charset="-122"/>
              </a:rPr>
              <a:t>        (L.listsize+LISTINCREMENT)*sizeof (ElemType));  </a:t>
            </a:r>
          </a:p>
          <a:p>
            <a:pPr lvl="1">
              <a:buFont typeface="Wingdings" pitchFamily="2" charset="2"/>
              <a:buNone/>
            </a:pPr>
            <a:r>
              <a:rPr kumimoji="1" lang="en-US" altLang="zh-CN" sz="2600" dirty="0">
                <a:solidFill>
                  <a:srgbClr val="000000"/>
                </a:solidFill>
                <a:latin typeface="Times New Roman" pitchFamily="18" charset="0"/>
                <a:ea typeface="宋体" pitchFamily="2" charset="-122"/>
              </a:rPr>
              <a:t>   if (!newbase) exit(OVERFLOW); </a:t>
            </a:r>
            <a:r>
              <a:rPr kumimoji="1" lang="en-US" altLang="zh-CN" sz="2600" dirty="0">
                <a:solidFill>
                  <a:srgbClr val="006600"/>
                </a:solidFill>
                <a:latin typeface="Times New Roman" pitchFamily="18" charset="0"/>
                <a:ea typeface="宋体" pitchFamily="2" charset="-122"/>
              </a:rPr>
              <a:t>// space assignment fail</a:t>
            </a:r>
          </a:p>
          <a:p>
            <a:pPr lvl="1">
              <a:buFont typeface="Wingdings" pitchFamily="2" charset="2"/>
              <a:buNone/>
            </a:pPr>
            <a:r>
              <a:rPr kumimoji="1" lang="en-US" altLang="zh-CN" sz="2600" dirty="0">
                <a:solidFill>
                  <a:srgbClr val="000000"/>
                </a:solidFill>
                <a:latin typeface="Times New Roman" pitchFamily="18" charset="0"/>
                <a:ea typeface="宋体" pitchFamily="2" charset="-122"/>
              </a:rPr>
              <a:t>   L.elem = newbase;                </a:t>
            </a:r>
            <a:r>
              <a:rPr kumimoji="1" lang="en-US" altLang="zh-CN" sz="2600" dirty="0">
                <a:solidFill>
                  <a:srgbClr val="006600"/>
                </a:solidFill>
                <a:latin typeface="Times New Roman" pitchFamily="18" charset="0"/>
                <a:ea typeface="宋体" pitchFamily="2" charset="-122"/>
              </a:rPr>
              <a:t>// new based address</a:t>
            </a:r>
          </a:p>
          <a:p>
            <a:pPr lvl="1">
              <a:buFont typeface="Wingdings" pitchFamily="2" charset="2"/>
              <a:buNone/>
            </a:pPr>
            <a:r>
              <a:rPr kumimoji="1" lang="en-US" altLang="zh-CN" sz="2600" dirty="0">
                <a:solidFill>
                  <a:srgbClr val="000000"/>
                </a:solidFill>
                <a:latin typeface="Times New Roman" pitchFamily="18" charset="0"/>
                <a:ea typeface="宋体" pitchFamily="2" charset="-122"/>
              </a:rPr>
              <a:t>   L.listsize += LISTINCREMENT; </a:t>
            </a:r>
            <a:r>
              <a:rPr kumimoji="1" lang="en-US" altLang="zh-CN" sz="2600" dirty="0">
                <a:solidFill>
                  <a:srgbClr val="006600"/>
                </a:solidFill>
                <a:latin typeface="Times New Roman" pitchFamily="18" charset="0"/>
                <a:ea typeface="宋体" pitchFamily="2" charset="-122"/>
              </a:rPr>
              <a:t>// increase the storage</a:t>
            </a:r>
          </a:p>
          <a:p>
            <a:pPr lvl="1">
              <a:buFont typeface="Wingdings" pitchFamily="2" charset="2"/>
              <a:buNone/>
            </a:pPr>
            <a:r>
              <a:rPr kumimoji="1" lang="en-US" altLang="zh-CN" sz="2600" dirty="0">
                <a:solidFill>
                  <a:srgbClr val="000000"/>
                </a:solidFill>
                <a:latin typeface="Times New Roman" pitchFamily="18" charset="0"/>
                <a:ea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blinds(horizontal)">
                                      <p:cBhvr>
                                        <p:cTn id="7" dur="500"/>
                                        <p:tgtEl>
                                          <p:spTgt spid="229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9379">
                                            <p:txEl>
                                              <p:pRg st="1" end="1"/>
                                            </p:txEl>
                                          </p:spTgt>
                                        </p:tgtEl>
                                        <p:attrNameLst>
                                          <p:attrName>style.visibility</p:attrName>
                                        </p:attrNameLst>
                                      </p:cBhvr>
                                      <p:to>
                                        <p:strVal val="visible"/>
                                      </p:to>
                                    </p:set>
                                    <p:animEffect transition="in" filter="blinds(horizontal)">
                                      <p:cBhvr>
                                        <p:cTn id="12" dur="500"/>
                                        <p:tgtEl>
                                          <p:spTgt spid="2293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9379">
                                            <p:txEl>
                                              <p:pRg st="2" end="2"/>
                                            </p:txEl>
                                          </p:spTgt>
                                        </p:tgtEl>
                                        <p:attrNameLst>
                                          <p:attrName>style.visibility</p:attrName>
                                        </p:attrNameLst>
                                      </p:cBhvr>
                                      <p:to>
                                        <p:strVal val="visible"/>
                                      </p:to>
                                    </p:set>
                                    <p:animEffect transition="in" filter="blinds(horizontal)">
                                      <p:cBhvr>
                                        <p:cTn id="17" dur="500"/>
                                        <p:tgtEl>
                                          <p:spTgt spid="2293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9379">
                                            <p:txEl>
                                              <p:pRg st="3" end="3"/>
                                            </p:txEl>
                                          </p:spTgt>
                                        </p:tgtEl>
                                        <p:attrNameLst>
                                          <p:attrName>style.visibility</p:attrName>
                                        </p:attrNameLst>
                                      </p:cBhvr>
                                      <p:to>
                                        <p:strVal val="visible"/>
                                      </p:to>
                                    </p:set>
                                    <p:animEffect transition="in" filter="blinds(horizontal)">
                                      <p:cBhvr>
                                        <p:cTn id="22" dur="500"/>
                                        <p:tgtEl>
                                          <p:spTgt spid="2293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9379">
                                            <p:txEl>
                                              <p:pRg st="4" end="4"/>
                                            </p:txEl>
                                          </p:spTgt>
                                        </p:tgtEl>
                                        <p:attrNameLst>
                                          <p:attrName>style.visibility</p:attrName>
                                        </p:attrNameLst>
                                      </p:cBhvr>
                                      <p:to>
                                        <p:strVal val="visible"/>
                                      </p:to>
                                    </p:set>
                                    <p:animEffect transition="in" filter="blinds(horizontal)">
                                      <p:cBhvr>
                                        <p:cTn id="27" dur="500"/>
                                        <p:tgtEl>
                                          <p:spTgt spid="2293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9379">
                                            <p:txEl>
                                              <p:pRg st="5" end="5"/>
                                            </p:txEl>
                                          </p:spTgt>
                                        </p:tgtEl>
                                        <p:attrNameLst>
                                          <p:attrName>style.visibility</p:attrName>
                                        </p:attrNameLst>
                                      </p:cBhvr>
                                      <p:to>
                                        <p:strVal val="visible"/>
                                      </p:to>
                                    </p:set>
                                    <p:animEffect transition="in" filter="blinds(horizontal)">
                                      <p:cBhvr>
                                        <p:cTn id="32" dur="500"/>
                                        <p:tgtEl>
                                          <p:spTgt spid="2293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9379">
                                            <p:txEl>
                                              <p:pRg st="6" end="6"/>
                                            </p:txEl>
                                          </p:spTgt>
                                        </p:tgtEl>
                                        <p:attrNameLst>
                                          <p:attrName>style.visibility</p:attrName>
                                        </p:attrNameLst>
                                      </p:cBhvr>
                                      <p:to>
                                        <p:strVal val="visible"/>
                                      </p:to>
                                    </p:set>
                                    <p:animEffect transition="in" filter="blinds(horizontal)">
                                      <p:cBhvr>
                                        <p:cTn id="37" dur="500"/>
                                        <p:tgtEl>
                                          <p:spTgt spid="22937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9379">
                                            <p:txEl>
                                              <p:pRg st="7" end="7"/>
                                            </p:txEl>
                                          </p:spTgt>
                                        </p:tgtEl>
                                        <p:attrNameLst>
                                          <p:attrName>style.visibility</p:attrName>
                                        </p:attrNameLst>
                                      </p:cBhvr>
                                      <p:to>
                                        <p:strVal val="visible"/>
                                      </p:to>
                                    </p:set>
                                    <p:animEffect transition="in" filter="blinds(horizontal)">
                                      <p:cBhvr>
                                        <p:cTn id="42" dur="500"/>
                                        <p:tgtEl>
                                          <p:spTgt spid="22937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9379">
                                            <p:txEl>
                                              <p:pRg st="8" end="8"/>
                                            </p:txEl>
                                          </p:spTgt>
                                        </p:tgtEl>
                                        <p:attrNameLst>
                                          <p:attrName>style.visibility</p:attrName>
                                        </p:attrNameLst>
                                      </p:cBhvr>
                                      <p:to>
                                        <p:strVal val="visible"/>
                                      </p:to>
                                    </p:set>
                                    <p:animEffect transition="in" filter="blinds(horizontal)">
                                      <p:cBhvr>
                                        <p:cTn id="47" dur="500"/>
                                        <p:tgtEl>
                                          <p:spTgt spid="22937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29379">
                                            <p:txEl>
                                              <p:pRg st="9" end="9"/>
                                            </p:txEl>
                                          </p:spTgt>
                                        </p:tgtEl>
                                        <p:attrNameLst>
                                          <p:attrName>style.visibility</p:attrName>
                                        </p:attrNameLst>
                                      </p:cBhvr>
                                      <p:to>
                                        <p:strVal val="visible"/>
                                      </p:to>
                                    </p:set>
                                    <p:animEffect transition="in" filter="blinds(horizontal)">
                                      <p:cBhvr>
                                        <p:cTn id="52" dur="500"/>
                                        <p:tgtEl>
                                          <p:spTgt spid="22937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29379">
                                            <p:txEl>
                                              <p:pRg st="10" end="10"/>
                                            </p:txEl>
                                          </p:spTgt>
                                        </p:tgtEl>
                                        <p:attrNameLst>
                                          <p:attrName>style.visibility</p:attrName>
                                        </p:attrNameLst>
                                      </p:cBhvr>
                                      <p:to>
                                        <p:strVal val="visible"/>
                                      </p:to>
                                    </p:set>
                                    <p:animEffect transition="in" filter="blinds(horizontal)">
                                      <p:cBhvr>
                                        <p:cTn id="57" dur="500"/>
                                        <p:tgtEl>
                                          <p:spTgt spid="2293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47973" y="325464"/>
            <a:ext cx="8624807" cy="6164238"/>
          </a:xfrm>
          <a:solidFill>
            <a:schemeClr val="accent5">
              <a:lumMod val="60000"/>
              <a:lumOff val="40000"/>
              <a:alpha val="90000"/>
            </a:schemeClr>
          </a:solidFill>
        </p:spPr>
        <p:txBody>
          <a:bodyPr/>
          <a:lstStyle/>
          <a:p>
            <a:pPr marL="0" indent="0">
              <a:buNone/>
            </a:pPr>
            <a:r>
              <a:rPr kumimoji="1" lang="en-US" altLang="zh-CN" sz="2400" dirty="0">
                <a:solidFill>
                  <a:srgbClr val="000099"/>
                </a:solidFill>
                <a:latin typeface="Times New Roman" pitchFamily="18" charset="0"/>
                <a:ea typeface="宋体" pitchFamily="2" charset="-122"/>
              </a:rPr>
              <a:t>Status ListInsert_Sq(SqList &amp;L, int i, ElemType e</a:t>
            </a:r>
            <a:r>
              <a:rPr kumimoji="1" lang="en-US" altLang="zh-CN" sz="2400" dirty="0" smtClean="0">
                <a:solidFill>
                  <a:srgbClr val="000099"/>
                </a:solidFill>
                <a:latin typeface="Times New Roman" pitchFamily="18" charset="0"/>
                <a:ea typeface="宋体" pitchFamily="2" charset="-122"/>
              </a:rPr>
              <a:t>)</a:t>
            </a:r>
            <a:r>
              <a:rPr kumimoji="1" lang="en-US" altLang="zh-CN" sz="2400" dirty="0" smtClean="0">
                <a:solidFill>
                  <a:srgbClr val="000000"/>
                </a:solidFill>
                <a:latin typeface="Times New Roman" pitchFamily="18" charset="0"/>
                <a:ea typeface="宋体" pitchFamily="2" charset="-122"/>
              </a:rPr>
              <a:t>{</a:t>
            </a:r>
            <a:endParaRPr kumimoji="1" lang="en-US" altLang="zh-CN" sz="2400" dirty="0">
              <a:solidFill>
                <a:srgbClr val="000000"/>
              </a:solidFill>
              <a:latin typeface="Times New Roman" pitchFamily="18" charset="0"/>
              <a:ea typeface="宋体" pitchFamily="2" charset="-122"/>
            </a:endParaRPr>
          </a:p>
          <a:p>
            <a:pPr marL="0" lvl="1" indent="0">
              <a:buClr>
                <a:schemeClr val="hlink"/>
              </a:buClr>
              <a:buNone/>
            </a:pPr>
            <a:r>
              <a:rPr kumimoji="1" lang="en-US" altLang="zh-CN" sz="2400" dirty="0">
                <a:solidFill>
                  <a:srgbClr val="000000"/>
                </a:solidFill>
                <a:latin typeface="Times New Roman" pitchFamily="18" charset="0"/>
                <a:ea typeface="宋体" pitchFamily="2" charset="-122"/>
              </a:rPr>
              <a:t> </a:t>
            </a:r>
            <a:r>
              <a:rPr kumimoji="1" lang="en-US" altLang="zh-CN" sz="2400" dirty="0" smtClean="0">
                <a:solidFill>
                  <a:srgbClr val="000000"/>
                </a:solidFill>
                <a:latin typeface="Times New Roman" pitchFamily="18" charset="0"/>
                <a:ea typeface="宋体" pitchFamily="2" charset="-122"/>
              </a:rPr>
              <a:t>    if </a:t>
            </a:r>
            <a:r>
              <a:rPr kumimoji="1" lang="en-US" altLang="zh-CN" sz="2400" dirty="0">
                <a:solidFill>
                  <a:srgbClr val="000000"/>
                </a:solidFill>
                <a:latin typeface="Times New Roman" pitchFamily="18" charset="0"/>
                <a:ea typeface="宋体" pitchFamily="2" charset="-122"/>
              </a:rPr>
              <a:t>(i &lt; 1 || i &gt; L.length+1) return ERROR; </a:t>
            </a:r>
            <a:endParaRPr kumimoji="1" lang="en-US" altLang="zh-CN" sz="2400" dirty="0" smtClean="0">
              <a:solidFill>
                <a:srgbClr val="000000"/>
              </a:solidFill>
              <a:latin typeface="Times New Roman" pitchFamily="18" charset="0"/>
              <a:ea typeface="宋体" pitchFamily="2" charset="-122"/>
            </a:endParaRPr>
          </a:p>
          <a:p>
            <a:pPr marL="457200" lvl="1" indent="0">
              <a:buNone/>
            </a:pPr>
            <a:r>
              <a:rPr kumimoji="1" lang="en-US" altLang="zh-CN" sz="2400" dirty="0">
                <a:solidFill>
                  <a:srgbClr val="000000"/>
                </a:solidFill>
                <a:latin typeface="Times New Roman" pitchFamily="18" charset="0"/>
                <a:ea typeface="宋体" pitchFamily="2" charset="-122"/>
              </a:rPr>
              <a:t>if (L.length &gt;= L.listsize) </a:t>
            </a:r>
            <a:r>
              <a:rPr kumimoji="1" lang="en-US" altLang="zh-CN" sz="2400" dirty="0" smtClean="0">
                <a:solidFill>
                  <a:srgbClr val="000000"/>
                </a:solidFill>
                <a:latin typeface="Times New Roman" pitchFamily="18" charset="0"/>
                <a:ea typeface="宋体" pitchFamily="2" charset="-122"/>
              </a:rPr>
              <a:t>{</a:t>
            </a:r>
            <a:endParaRPr kumimoji="1" lang="en-US" altLang="zh-CN" sz="2400" dirty="0">
              <a:solidFill>
                <a:srgbClr val="006600"/>
              </a:solidFill>
              <a:latin typeface="Times New Roman" pitchFamily="18" charset="0"/>
              <a:ea typeface="宋体" pitchFamily="2" charset="-122"/>
            </a:endParaRPr>
          </a:p>
          <a:p>
            <a:pPr lvl="1">
              <a:buNone/>
            </a:pPr>
            <a:r>
              <a:rPr kumimoji="1" lang="en-US" altLang="zh-CN" sz="2400" dirty="0">
                <a:solidFill>
                  <a:srgbClr val="000000"/>
                </a:solidFill>
                <a:latin typeface="Times New Roman" pitchFamily="18" charset="0"/>
                <a:ea typeface="宋体" pitchFamily="2" charset="-122"/>
              </a:rPr>
              <a:t>	newbase = (ElemType *)realloc(L.elem,                                                                 </a:t>
            </a:r>
          </a:p>
          <a:p>
            <a:pPr lvl="1">
              <a:buNone/>
            </a:pPr>
            <a:r>
              <a:rPr kumimoji="1" lang="en-US" altLang="zh-CN" sz="2400" dirty="0">
                <a:solidFill>
                  <a:srgbClr val="000000"/>
                </a:solidFill>
                <a:latin typeface="Times New Roman" pitchFamily="18" charset="0"/>
                <a:ea typeface="宋体" pitchFamily="2" charset="-122"/>
              </a:rPr>
              <a:t>        (L.listsize+LISTINCREMENT)*sizeof (ElemType));  </a:t>
            </a:r>
          </a:p>
          <a:p>
            <a:pPr lvl="1">
              <a:buNone/>
            </a:pPr>
            <a:r>
              <a:rPr kumimoji="1" lang="en-US" altLang="zh-CN" sz="2400" dirty="0">
                <a:solidFill>
                  <a:srgbClr val="000000"/>
                </a:solidFill>
                <a:latin typeface="Times New Roman" pitchFamily="18" charset="0"/>
                <a:ea typeface="宋体" pitchFamily="2" charset="-122"/>
              </a:rPr>
              <a:t>   if (!newbase) exit(OVERFLOW); </a:t>
            </a:r>
            <a:r>
              <a:rPr kumimoji="1" lang="en-US" altLang="zh-CN" sz="2400" dirty="0">
                <a:solidFill>
                  <a:srgbClr val="006600"/>
                </a:solidFill>
                <a:latin typeface="Times New Roman" pitchFamily="18" charset="0"/>
                <a:ea typeface="宋体" pitchFamily="2" charset="-122"/>
              </a:rPr>
              <a:t>// space assignment fail</a:t>
            </a:r>
          </a:p>
          <a:p>
            <a:pPr lvl="1">
              <a:buNone/>
            </a:pPr>
            <a:r>
              <a:rPr kumimoji="1" lang="en-US" altLang="zh-CN" sz="2400" dirty="0">
                <a:solidFill>
                  <a:srgbClr val="000000"/>
                </a:solidFill>
                <a:latin typeface="Times New Roman" pitchFamily="18" charset="0"/>
                <a:ea typeface="宋体" pitchFamily="2" charset="-122"/>
              </a:rPr>
              <a:t>   L.elem = newbase;                </a:t>
            </a:r>
            <a:r>
              <a:rPr kumimoji="1" lang="en-US" altLang="zh-CN" sz="2400" dirty="0">
                <a:solidFill>
                  <a:srgbClr val="006600"/>
                </a:solidFill>
                <a:latin typeface="Times New Roman" pitchFamily="18" charset="0"/>
                <a:ea typeface="宋体" pitchFamily="2" charset="-122"/>
              </a:rPr>
              <a:t>// new based address</a:t>
            </a:r>
          </a:p>
          <a:p>
            <a:pPr lvl="1">
              <a:buNone/>
            </a:pPr>
            <a:r>
              <a:rPr kumimoji="1" lang="en-US" altLang="zh-CN" sz="2400" dirty="0">
                <a:solidFill>
                  <a:srgbClr val="000000"/>
                </a:solidFill>
                <a:latin typeface="Times New Roman" pitchFamily="18" charset="0"/>
                <a:ea typeface="宋体" pitchFamily="2" charset="-122"/>
              </a:rPr>
              <a:t>   L.listsize += LISTINCREMENT; </a:t>
            </a:r>
            <a:r>
              <a:rPr kumimoji="1" lang="en-US" altLang="zh-CN" sz="2400" dirty="0" smtClean="0">
                <a:solidFill>
                  <a:srgbClr val="000000"/>
                </a:solidFill>
                <a:latin typeface="Times New Roman" pitchFamily="18" charset="0"/>
                <a:ea typeface="宋体" pitchFamily="2" charset="-122"/>
              </a:rPr>
              <a:t>}</a:t>
            </a:r>
            <a:r>
              <a:rPr kumimoji="1" lang="en-US" altLang="zh-CN" sz="2400" dirty="0" smtClean="0">
                <a:solidFill>
                  <a:srgbClr val="006600"/>
                </a:solidFill>
                <a:latin typeface="Times New Roman" pitchFamily="18" charset="0"/>
                <a:ea typeface="宋体" pitchFamily="2" charset="-122"/>
              </a:rPr>
              <a:t>// </a:t>
            </a:r>
            <a:r>
              <a:rPr kumimoji="1" lang="en-US" altLang="zh-CN" sz="2400" dirty="0">
                <a:solidFill>
                  <a:srgbClr val="006600"/>
                </a:solidFill>
                <a:latin typeface="Times New Roman" pitchFamily="18" charset="0"/>
                <a:ea typeface="宋体" pitchFamily="2" charset="-122"/>
              </a:rPr>
              <a:t>increase the storage</a:t>
            </a:r>
          </a:p>
          <a:p>
            <a:pPr marL="400050" lvl="1" indent="0">
              <a:buNone/>
            </a:pPr>
            <a:r>
              <a:rPr kumimoji="1" lang="en-US" altLang="zh-CN" sz="2400" dirty="0">
                <a:solidFill>
                  <a:srgbClr val="000000"/>
                </a:solidFill>
                <a:latin typeface="Times New Roman" pitchFamily="18" charset="0"/>
                <a:ea typeface="宋体" pitchFamily="2" charset="-122"/>
              </a:rPr>
              <a:t> </a:t>
            </a:r>
            <a:r>
              <a:rPr kumimoji="1" lang="en-US" altLang="zh-CN" sz="2400" dirty="0" smtClean="0">
                <a:solidFill>
                  <a:srgbClr val="000000"/>
                </a:solidFill>
                <a:latin typeface="Times New Roman" pitchFamily="18" charset="0"/>
                <a:ea typeface="宋体" pitchFamily="2" charset="-122"/>
              </a:rPr>
              <a:t>   </a:t>
            </a:r>
            <a:r>
              <a:rPr kumimoji="1" lang="en-US" altLang="zh-CN" sz="2400" b="0" dirty="0" smtClean="0">
                <a:solidFill>
                  <a:srgbClr val="000000"/>
                </a:solidFill>
                <a:latin typeface="Times New Roman" pitchFamily="18" charset="0"/>
                <a:ea typeface="宋体" pitchFamily="2" charset="-122"/>
              </a:rPr>
              <a:t>q </a:t>
            </a:r>
            <a:r>
              <a:rPr kumimoji="1" lang="en-US" altLang="zh-CN" sz="2400" b="0" dirty="0">
                <a:solidFill>
                  <a:srgbClr val="000000"/>
                </a:solidFill>
                <a:latin typeface="Times New Roman" pitchFamily="18" charset="0"/>
                <a:ea typeface="宋体" pitchFamily="2" charset="-122"/>
              </a:rPr>
              <a:t>= &amp;(L.elem[i-1]);                 </a:t>
            </a:r>
            <a:r>
              <a:rPr kumimoji="1" lang="en-US" altLang="zh-CN" sz="2400" dirty="0">
                <a:solidFill>
                  <a:srgbClr val="006600"/>
                </a:solidFill>
                <a:latin typeface="Times New Roman" pitchFamily="18" charset="0"/>
                <a:ea typeface="宋体" pitchFamily="2" charset="-122"/>
              </a:rPr>
              <a:t>// q </a:t>
            </a:r>
            <a:r>
              <a:rPr kumimoji="1" lang="zh-CN" altLang="en-US" sz="2400" dirty="0">
                <a:solidFill>
                  <a:srgbClr val="006600"/>
                </a:solidFill>
                <a:latin typeface="Times New Roman" pitchFamily="18" charset="0"/>
                <a:ea typeface="宋体" pitchFamily="2" charset="-122"/>
              </a:rPr>
              <a:t>指示插入位置</a:t>
            </a:r>
          </a:p>
          <a:p>
            <a:pPr marL="400050" lvl="1" indent="0">
              <a:buNone/>
            </a:pPr>
            <a:r>
              <a:rPr kumimoji="1" lang="en-US" altLang="zh-CN" sz="2400" b="0" dirty="0" smtClean="0">
                <a:solidFill>
                  <a:srgbClr val="000000"/>
                </a:solidFill>
                <a:latin typeface="Times New Roman" pitchFamily="18" charset="0"/>
                <a:ea typeface="宋体" pitchFamily="2" charset="-122"/>
              </a:rPr>
              <a:t>    for </a:t>
            </a:r>
            <a:r>
              <a:rPr kumimoji="1" lang="en-US" altLang="zh-CN" sz="2400" b="0" dirty="0">
                <a:solidFill>
                  <a:srgbClr val="000000"/>
                </a:solidFill>
                <a:latin typeface="Times New Roman" pitchFamily="18" charset="0"/>
                <a:ea typeface="宋体" pitchFamily="2" charset="-122"/>
              </a:rPr>
              <a:t>(p = &amp;(L.elem[L.length-1]); p &gt;= q;  --p)  </a:t>
            </a:r>
          </a:p>
          <a:p>
            <a:pPr marL="400050" lvl="1" indent="0">
              <a:buNone/>
            </a:pPr>
            <a:r>
              <a:rPr kumimoji="1" lang="en-US" altLang="zh-CN" sz="2400" b="0" dirty="0">
                <a:solidFill>
                  <a:srgbClr val="000000"/>
                </a:solidFill>
                <a:latin typeface="Times New Roman" pitchFamily="18" charset="0"/>
                <a:ea typeface="宋体" pitchFamily="2" charset="-122"/>
              </a:rPr>
              <a:t>     </a:t>
            </a:r>
            <a:r>
              <a:rPr kumimoji="1" lang="en-US" altLang="zh-CN" sz="2400" b="0" dirty="0" smtClean="0">
                <a:solidFill>
                  <a:srgbClr val="000000"/>
                </a:solidFill>
                <a:latin typeface="Times New Roman" pitchFamily="18" charset="0"/>
                <a:ea typeface="宋体" pitchFamily="2" charset="-122"/>
              </a:rPr>
              <a:t>    *(</a:t>
            </a:r>
            <a:r>
              <a:rPr kumimoji="1" lang="en-US" altLang="zh-CN" sz="2400" b="0" dirty="0">
                <a:solidFill>
                  <a:srgbClr val="000000"/>
                </a:solidFill>
                <a:latin typeface="Times New Roman" pitchFamily="18" charset="0"/>
                <a:ea typeface="宋体" pitchFamily="2" charset="-122"/>
              </a:rPr>
              <a:t>p+1) = *p;       </a:t>
            </a:r>
            <a:r>
              <a:rPr kumimoji="1" lang="en-US" altLang="zh-CN" sz="2400" dirty="0">
                <a:solidFill>
                  <a:srgbClr val="006600"/>
                </a:solidFill>
                <a:latin typeface="Times New Roman" pitchFamily="18" charset="0"/>
                <a:ea typeface="宋体" pitchFamily="2" charset="-122"/>
              </a:rPr>
              <a:t>// </a:t>
            </a:r>
            <a:r>
              <a:rPr kumimoji="1" lang="zh-CN" altLang="en-US" sz="2400" dirty="0">
                <a:solidFill>
                  <a:srgbClr val="006600"/>
                </a:solidFill>
                <a:latin typeface="Times New Roman" pitchFamily="18" charset="0"/>
                <a:ea typeface="宋体" pitchFamily="2" charset="-122"/>
              </a:rPr>
              <a:t>插入位置及之后的元素右移</a:t>
            </a:r>
          </a:p>
          <a:p>
            <a:pPr marL="400050" lvl="1" indent="0">
              <a:buNone/>
            </a:pPr>
            <a:r>
              <a:rPr kumimoji="1" lang="zh-CN" altLang="en-US" sz="2400" b="0" dirty="0" smtClean="0">
                <a:solidFill>
                  <a:srgbClr val="000000"/>
                </a:solidFill>
                <a:latin typeface="Times New Roman" pitchFamily="18" charset="0"/>
                <a:ea typeface="宋体" pitchFamily="2" charset="-122"/>
              </a:rPr>
              <a:t>    *</a:t>
            </a:r>
            <a:r>
              <a:rPr kumimoji="1" lang="en-US" altLang="zh-CN" sz="2400" b="0" dirty="0">
                <a:solidFill>
                  <a:srgbClr val="000000"/>
                </a:solidFill>
                <a:latin typeface="Times New Roman" pitchFamily="18" charset="0"/>
                <a:ea typeface="宋体" pitchFamily="2" charset="-122"/>
              </a:rPr>
              <a:t>q = e;       </a:t>
            </a:r>
            <a:r>
              <a:rPr kumimoji="1" lang="en-US" altLang="zh-CN" sz="2400" dirty="0">
                <a:solidFill>
                  <a:srgbClr val="006600"/>
                </a:solidFill>
                <a:latin typeface="Times New Roman" pitchFamily="18" charset="0"/>
                <a:ea typeface="宋体" pitchFamily="2" charset="-122"/>
              </a:rPr>
              <a:t>// </a:t>
            </a:r>
            <a:r>
              <a:rPr kumimoji="1" lang="zh-CN" altLang="en-US" sz="2400" dirty="0">
                <a:solidFill>
                  <a:srgbClr val="006600"/>
                </a:solidFill>
                <a:latin typeface="Times New Roman" pitchFamily="18" charset="0"/>
                <a:ea typeface="宋体" pitchFamily="2" charset="-122"/>
              </a:rPr>
              <a:t>插入</a:t>
            </a:r>
            <a:r>
              <a:rPr kumimoji="1" lang="en-US" altLang="zh-CN" sz="2400" dirty="0">
                <a:solidFill>
                  <a:srgbClr val="006600"/>
                </a:solidFill>
                <a:latin typeface="Times New Roman" pitchFamily="18" charset="0"/>
                <a:ea typeface="宋体" pitchFamily="2" charset="-122"/>
              </a:rPr>
              <a:t>e</a:t>
            </a:r>
          </a:p>
          <a:p>
            <a:pPr marL="400050" lvl="1" indent="0">
              <a:buNone/>
            </a:pPr>
            <a:r>
              <a:rPr kumimoji="1" lang="en-US" altLang="zh-CN" sz="2400" b="0" dirty="0" smtClean="0">
                <a:solidFill>
                  <a:srgbClr val="000000"/>
                </a:solidFill>
                <a:latin typeface="Times New Roman" pitchFamily="18" charset="0"/>
                <a:ea typeface="宋体" pitchFamily="2" charset="-122"/>
              </a:rPr>
              <a:t>    ++</a:t>
            </a:r>
            <a:r>
              <a:rPr kumimoji="1" lang="en-US" altLang="zh-CN" sz="2400" b="0" dirty="0">
                <a:solidFill>
                  <a:srgbClr val="000000"/>
                </a:solidFill>
                <a:latin typeface="Times New Roman" pitchFamily="18" charset="0"/>
                <a:ea typeface="宋体" pitchFamily="2" charset="-122"/>
              </a:rPr>
              <a:t>L.length;   </a:t>
            </a:r>
            <a:r>
              <a:rPr kumimoji="1" lang="en-US" altLang="zh-CN" sz="2400" dirty="0">
                <a:solidFill>
                  <a:srgbClr val="006600"/>
                </a:solidFill>
                <a:latin typeface="Times New Roman" pitchFamily="18" charset="0"/>
                <a:ea typeface="宋体" pitchFamily="2" charset="-122"/>
              </a:rPr>
              <a:t>// </a:t>
            </a:r>
            <a:r>
              <a:rPr kumimoji="1" lang="zh-CN" altLang="en-US" sz="2400" dirty="0">
                <a:solidFill>
                  <a:srgbClr val="006600"/>
                </a:solidFill>
                <a:latin typeface="Times New Roman" pitchFamily="18" charset="0"/>
                <a:ea typeface="宋体" pitchFamily="2" charset="-122"/>
              </a:rPr>
              <a:t>表长增</a:t>
            </a:r>
            <a:r>
              <a:rPr kumimoji="1" lang="en-US" altLang="zh-CN" sz="2400" dirty="0">
                <a:solidFill>
                  <a:srgbClr val="006600"/>
                </a:solidFill>
                <a:latin typeface="Times New Roman" pitchFamily="18" charset="0"/>
                <a:ea typeface="宋体" pitchFamily="2" charset="-122"/>
              </a:rPr>
              <a:t>1</a:t>
            </a:r>
          </a:p>
          <a:p>
            <a:pPr marL="400050" lvl="1" indent="0">
              <a:buNone/>
            </a:pPr>
            <a:r>
              <a:rPr kumimoji="1" lang="en-US" altLang="zh-CN" sz="2400" b="0" dirty="0" smtClean="0">
                <a:solidFill>
                  <a:srgbClr val="000000"/>
                </a:solidFill>
                <a:latin typeface="Times New Roman" pitchFamily="18" charset="0"/>
                <a:ea typeface="宋体" pitchFamily="2" charset="-122"/>
              </a:rPr>
              <a:t>    return </a:t>
            </a:r>
            <a:r>
              <a:rPr kumimoji="1" lang="en-US" altLang="zh-CN" sz="2400" b="0" dirty="0">
                <a:solidFill>
                  <a:srgbClr val="000000"/>
                </a:solidFill>
                <a:latin typeface="Times New Roman" pitchFamily="18" charset="0"/>
                <a:ea typeface="宋体" pitchFamily="2" charset="-122"/>
              </a:rPr>
              <a:t>OK</a:t>
            </a:r>
            <a:r>
              <a:rPr kumimoji="1" lang="en-US" altLang="zh-CN" sz="2400" b="0" dirty="0" smtClean="0">
                <a:solidFill>
                  <a:srgbClr val="000000"/>
                </a:solidFill>
                <a:latin typeface="Times New Roman" pitchFamily="18" charset="0"/>
                <a:ea typeface="宋体" pitchFamily="2" charset="-122"/>
              </a:rPr>
              <a:t>;</a:t>
            </a:r>
            <a:r>
              <a:rPr kumimoji="1" lang="en-US" altLang="zh-CN" sz="2400" dirty="0">
                <a:solidFill>
                  <a:srgbClr val="000099"/>
                </a:solidFill>
                <a:latin typeface="Times New Roman" pitchFamily="18" charset="0"/>
                <a:ea typeface="宋体" pitchFamily="2" charset="-122"/>
              </a:rPr>
              <a:t> </a:t>
            </a:r>
            <a:r>
              <a:rPr kumimoji="1" lang="en-US" altLang="zh-CN" sz="2400" dirty="0">
                <a:solidFill>
                  <a:srgbClr val="006600"/>
                </a:solidFill>
                <a:latin typeface="Times New Roman" pitchFamily="18" charset="0"/>
                <a:ea typeface="宋体" pitchFamily="2" charset="-122"/>
              </a:rPr>
              <a:t>}// ListInsert_Sq </a:t>
            </a:r>
          </a:p>
          <a:p>
            <a:pPr marL="0" lvl="1" indent="0">
              <a:buClr>
                <a:schemeClr val="hlink"/>
              </a:buClr>
              <a:buNone/>
            </a:pPr>
            <a:endParaRPr kumimoji="1" lang="en-US" altLang="zh-CN" sz="2400" dirty="0">
              <a:solidFill>
                <a:srgbClr val="000000"/>
              </a:solidFill>
              <a:latin typeface="Times New Roman" pitchFamily="18" charset="0"/>
              <a:ea typeface="宋体" pitchFamily="2" charset="-122"/>
            </a:endParaRPr>
          </a:p>
          <a:p>
            <a:pPr marL="0" indent="0">
              <a:buNone/>
            </a:pPr>
            <a:endParaRPr lang="zh-CN" altLang="en-US" sz="2400" dirty="0"/>
          </a:p>
        </p:txBody>
      </p:sp>
    </p:spTree>
    <p:extLst>
      <p:ext uri="{BB962C8B-B14F-4D97-AF65-F5344CB8AC3E}">
        <p14:creationId xmlns:p14="http://schemas.microsoft.com/office/powerpoint/2010/main" val="37584355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Text Box 4"/>
          <p:cNvSpPr txBox="1">
            <a:spLocks noChangeArrowheads="1"/>
          </p:cNvSpPr>
          <p:nvPr/>
        </p:nvSpPr>
        <p:spPr bwMode="auto">
          <a:xfrm>
            <a:off x="846138" y="1449388"/>
            <a:ext cx="5624512"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kumimoji="1" lang="zh-CN" altLang="en-US" sz="2800">
                <a:solidFill>
                  <a:srgbClr val="080808"/>
                </a:solidFill>
                <a:latin typeface="Times New Roman" pitchFamily="18" charset="0"/>
                <a:ea typeface="宋体" pitchFamily="2" charset="-122"/>
              </a:rPr>
              <a:t>线性表操作</a:t>
            </a:r>
          </a:p>
          <a:p>
            <a:pPr>
              <a:lnSpc>
                <a:spcPct val="140000"/>
              </a:lnSpc>
            </a:pPr>
            <a:r>
              <a:rPr kumimoji="1" lang="zh-CN" altLang="en-US" sz="2800">
                <a:solidFill>
                  <a:srgbClr val="080808"/>
                </a:solidFill>
                <a:latin typeface="Times New Roman" pitchFamily="18" charset="0"/>
                <a:ea typeface="宋体" pitchFamily="2" charset="-122"/>
              </a:rPr>
              <a:t>         </a:t>
            </a:r>
            <a:r>
              <a:rPr kumimoji="1" lang="en-US" altLang="zh-CN" sz="2800" b="1">
                <a:solidFill>
                  <a:srgbClr val="080808"/>
                </a:solidFill>
                <a:latin typeface="Times New Roman" pitchFamily="18" charset="0"/>
                <a:ea typeface="宋体" pitchFamily="2" charset="-122"/>
              </a:rPr>
              <a:t>ListDelete(&amp;L, i, &amp;e)</a:t>
            </a:r>
            <a:r>
              <a:rPr kumimoji="1" lang="zh-CN" altLang="en-US" sz="2800">
                <a:solidFill>
                  <a:srgbClr val="080808"/>
                </a:solidFill>
                <a:latin typeface="Times New Roman" pitchFamily="18" charset="0"/>
                <a:ea typeface="宋体" pitchFamily="2" charset="-122"/>
              </a:rPr>
              <a:t>的实现：</a:t>
            </a:r>
          </a:p>
        </p:txBody>
      </p:sp>
      <p:sp>
        <p:nvSpPr>
          <p:cNvPr id="144389" name="Text Box 5"/>
          <p:cNvSpPr txBox="1">
            <a:spLocks noChangeArrowheads="1"/>
          </p:cNvSpPr>
          <p:nvPr/>
        </p:nvSpPr>
        <p:spPr bwMode="auto">
          <a:xfrm>
            <a:off x="846138" y="3338513"/>
            <a:ext cx="196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FF0000"/>
                </a:solidFill>
                <a:latin typeface="Times New Roman" pitchFamily="18" charset="0"/>
                <a:ea typeface="宋体" pitchFamily="2" charset="-122"/>
              </a:rPr>
              <a:t>首先分析：</a:t>
            </a:r>
          </a:p>
        </p:txBody>
      </p:sp>
      <p:sp>
        <p:nvSpPr>
          <p:cNvPr id="144390" name="Text Box 6"/>
          <p:cNvSpPr txBox="1">
            <a:spLocks noChangeArrowheads="1"/>
          </p:cNvSpPr>
          <p:nvPr/>
        </p:nvSpPr>
        <p:spPr bwMode="auto">
          <a:xfrm>
            <a:off x="1778000" y="4279900"/>
            <a:ext cx="551815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zh-CN" altLang="en-US" sz="2800">
                <a:solidFill>
                  <a:schemeClr val="hlink"/>
                </a:solidFill>
                <a:latin typeface="Times New Roman" pitchFamily="18" charset="0"/>
                <a:ea typeface="宋体" pitchFamily="2" charset="-122"/>
              </a:rPr>
              <a:t>删除元素时，</a:t>
            </a:r>
          </a:p>
          <a:p>
            <a:pPr>
              <a:lnSpc>
                <a:spcPct val="125000"/>
              </a:lnSpc>
            </a:pPr>
            <a:r>
              <a:rPr kumimoji="1" lang="zh-CN" altLang="en-US" sz="2800">
                <a:solidFill>
                  <a:schemeClr val="hlink"/>
                </a:solidFill>
                <a:latin typeface="Times New Roman" pitchFamily="18" charset="0"/>
                <a:ea typeface="宋体" pitchFamily="2" charset="-122"/>
              </a:rPr>
              <a:t>线性表的逻辑结构发生什么变化？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4388"/>
                                        </p:tgtEl>
                                        <p:attrNameLst>
                                          <p:attrName>style.visibility</p:attrName>
                                        </p:attrNameLst>
                                      </p:cBhvr>
                                      <p:to>
                                        <p:strVal val="visible"/>
                                      </p:to>
                                    </p:set>
                                    <p:anim calcmode="lin" valueType="num">
                                      <p:cBhvr additive="base">
                                        <p:cTn id="7" dur="500" fill="hold"/>
                                        <p:tgtEl>
                                          <p:spTgt spid="144388"/>
                                        </p:tgtEl>
                                        <p:attrNameLst>
                                          <p:attrName>ppt_x</p:attrName>
                                        </p:attrNameLst>
                                      </p:cBhvr>
                                      <p:tavLst>
                                        <p:tav tm="0">
                                          <p:val>
                                            <p:strVal val="#ppt_x"/>
                                          </p:val>
                                        </p:tav>
                                        <p:tav tm="100000">
                                          <p:val>
                                            <p:strVal val="#ppt_x"/>
                                          </p:val>
                                        </p:tav>
                                      </p:tavLst>
                                    </p:anim>
                                    <p:anim calcmode="lin" valueType="num">
                                      <p:cBhvr additive="base">
                                        <p:cTn id="8" dur="500" fill="hold"/>
                                        <p:tgtEl>
                                          <p:spTgt spid="14438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4389"/>
                                        </p:tgtEl>
                                        <p:attrNameLst>
                                          <p:attrName>style.visibility</p:attrName>
                                        </p:attrNameLst>
                                      </p:cBhvr>
                                      <p:to>
                                        <p:strVal val="visible"/>
                                      </p:to>
                                    </p:set>
                                    <p:anim calcmode="lin" valueType="num">
                                      <p:cBhvr additive="base">
                                        <p:cTn id="13" dur="500" fill="hold"/>
                                        <p:tgtEl>
                                          <p:spTgt spid="144389"/>
                                        </p:tgtEl>
                                        <p:attrNameLst>
                                          <p:attrName>ppt_x</p:attrName>
                                        </p:attrNameLst>
                                      </p:cBhvr>
                                      <p:tavLst>
                                        <p:tav tm="0">
                                          <p:val>
                                            <p:strVal val="0-#ppt_w/2"/>
                                          </p:val>
                                        </p:tav>
                                        <p:tav tm="100000">
                                          <p:val>
                                            <p:strVal val="#ppt_x"/>
                                          </p:val>
                                        </p:tav>
                                      </p:tavLst>
                                    </p:anim>
                                    <p:anim calcmode="lin" valueType="num">
                                      <p:cBhvr additive="base">
                                        <p:cTn id="14" dur="500" fill="hold"/>
                                        <p:tgtEl>
                                          <p:spTgt spid="14438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44390"/>
                                        </p:tgtEl>
                                        <p:attrNameLst>
                                          <p:attrName>style.visibility</p:attrName>
                                        </p:attrNameLst>
                                      </p:cBhvr>
                                      <p:to>
                                        <p:strVal val="visible"/>
                                      </p:to>
                                    </p:set>
                                    <p:animEffect transition="in" filter="wipe(left)">
                                      <p:cBhvr>
                                        <p:cTn id="19" dur="500"/>
                                        <p:tgtEl>
                                          <p:spTgt spid="144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autoUpdateAnimBg="0"/>
      <p:bldP spid="144389" grpId="0" autoUpdateAnimBg="0"/>
      <p:bldP spid="14439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Text Box 4"/>
          <p:cNvSpPr txBox="1">
            <a:spLocks noChangeArrowheads="1"/>
          </p:cNvSpPr>
          <p:nvPr/>
        </p:nvSpPr>
        <p:spPr bwMode="auto">
          <a:xfrm>
            <a:off x="0" y="1441450"/>
            <a:ext cx="5254625"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en-US" altLang="zh-CN" sz="2800" b="1">
                <a:latin typeface="Times New Roman" pitchFamily="18" charset="0"/>
              </a:rPr>
              <a:t> (a</a:t>
            </a:r>
            <a:r>
              <a:rPr kumimoji="1" lang="en-US" altLang="zh-CN" sz="2800" b="1" baseline="-25000">
                <a:latin typeface="Times New Roman" pitchFamily="18" charset="0"/>
              </a:rPr>
              <a:t>1</a:t>
            </a:r>
            <a:r>
              <a:rPr kumimoji="1" lang="en-US" altLang="zh-CN" sz="2800" b="1">
                <a:latin typeface="Times New Roman" pitchFamily="18" charset="0"/>
              </a:rPr>
              <a:t>, …, </a:t>
            </a:r>
            <a:r>
              <a:rPr kumimoji="1" lang="en-US" altLang="zh-CN" sz="2800" b="1">
                <a:solidFill>
                  <a:srgbClr val="FF0000"/>
                </a:solidFill>
                <a:latin typeface="Times New Roman" pitchFamily="18" charset="0"/>
              </a:rPr>
              <a:t>a</a:t>
            </a:r>
            <a:r>
              <a:rPr kumimoji="1" lang="en-US" altLang="zh-CN" sz="2800" b="1" baseline="-25000">
                <a:solidFill>
                  <a:srgbClr val="FF0000"/>
                </a:solidFill>
                <a:latin typeface="Times New Roman" pitchFamily="18" charset="0"/>
              </a:rPr>
              <a:t>i-1</a:t>
            </a:r>
            <a:r>
              <a:rPr kumimoji="1" lang="en-US" altLang="zh-CN" sz="2800" b="1">
                <a:latin typeface="Times New Roman" pitchFamily="18" charset="0"/>
              </a:rPr>
              <a:t>, </a:t>
            </a:r>
            <a:r>
              <a:rPr kumimoji="1" lang="en-US" altLang="zh-CN" sz="2800" b="1">
                <a:solidFill>
                  <a:schemeClr val="hlink"/>
                </a:solidFill>
                <a:latin typeface="Times New Roman" pitchFamily="18" charset="0"/>
              </a:rPr>
              <a:t>a</a:t>
            </a:r>
            <a:r>
              <a:rPr kumimoji="1" lang="en-US" altLang="zh-CN" sz="2800" b="1" baseline="-25000">
                <a:solidFill>
                  <a:schemeClr val="hlink"/>
                </a:solidFill>
                <a:latin typeface="Times New Roman" pitchFamily="18" charset="0"/>
              </a:rPr>
              <a:t>i</a:t>
            </a:r>
            <a:r>
              <a:rPr kumimoji="1" lang="en-US" altLang="zh-CN" sz="2800" b="1">
                <a:latin typeface="Times New Roman" pitchFamily="18" charset="0"/>
              </a:rPr>
              <a:t>, </a:t>
            </a:r>
            <a:r>
              <a:rPr kumimoji="1" lang="en-US" altLang="zh-CN" sz="2800" b="1">
                <a:solidFill>
                  <a:srgbClr val="FF0000"/>
                </a:solidFill>
                <a:latin typeface="Times New Roman" pitchFamily="18" charset="0"/>
              </a:rPr>
              <a:t>a</a:t>
            </a:r>
            <a:r>
              <a:rPr kumimoji="1" lang="en-US" altLang="zh-CN" sz="2800" b="1" baseline="-25000">
                <a:solidFill>
                  <a:srgbClr val="FF0000"/>
                </a:solidFill>
                <a:latin typeface="Times New Roman" pitchFamily="18" charset="0"/>
              </a:rPr>
              <a:t>i+1</a:t>
            </a:r>
            <a:r>
              <a:rPr kumimoji="1" lang="en-US" altLang="zh-CN" sz="2800" b="1">
                <a:latin typeface="Times New Roman" pitchFamily="18" charset="0"/>
              </a:rPr>
              <a:t>, …, a</a:t>
            </a:r>
            <a:r>
              <a:rPr kumimoji="1" lang="en-US" altLang="zh-CN" sz="2800" b="1" baseline="-25000">
                <a:latin typeface="Times New Roman" pitchFamily="18" charset="0"/>
              </a:rPr>
              <a:t>n</a:t>
            </a:r>
            <a:r>
              <a:rPr kumimoji="1" lang="en-US" altLang="zh-CN" sz="2800" b="1">
                <a:latin typeface="Times New Roman" pitchFamily="18" charset="0"/>
              </a:rPr>
              <a:t>) </a:t>
            </a:r>
            <a:r>
              <a:rPr kumimoji="1" lang="zh-CN" altLang="en-US" sz="2800" b="1">
                <a:latin typeface="Times New Roman" pitchFamily="18" charset="0"/>
              </a:rPr>
              <a:t>改变为</a:t>
            </a:r>
            <a:endParaRPr kumimoji="1" lang="zh-CN" altLang="en-US" sz="2800" b="1">
              <a:latin typeface="Times New Roman" pitchFamily="18" charset="0"/>
              <a:ea typeface="宋体" pitchFamily="2" charset="-122"/>
            </a:endParaRPr>
          </a:p>
        </p:txBody>
      </p:sp>
      <p:sp>
        <p:nvSpPr>
          <p:cNvPr id="145413" name="Text Box 5"/>
          <p:cNvSpPr txBox="1">
            <a:spLocks noChangeArrowheads="1"/>
          </p:cNvSpPr>
          <p:nvPr/>
        </p:nvSpPr>
        <p:spPr bwMode="auto">
          <a:xfrm>
            <a:off x="4633913" y="4846638"/>
            <a:ext cx="776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rPr>
              <a:t> a</a:t>
            </a:r>
            <a:r>
              <a:rPr kumimoji="1" lang="en-US" altLang="zh-CN" sz="2800" b="1" baseline="-25000">
                <a:latin typeface="Times New Roman" pitchFamily="18" charset="0"/>
              </a:rPr>
              <a:t>i+1</a:t>
            </a:r>
          </a:p>
        </p:txBody>
      </p:sp>
      <p:sp>
        <p:nvSpPr>
          <p:cNvPr id="145414" name="Text Box 6"/>
          <p:cNvSpPr txBox="1">
            <a:spLocks noChangeArrowheads="1"/>
          </p:cNvSpPr>
          <p:nvPr/>
        </p:nvSpPr>
        <p:spPr bwMode="auto">
          <a:xfrm>
            <a:off x="5853113" y="492283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rPr>
              <a:t>…</a:t>
            </a:r>
          </a:p>
        </p:txBody>
      </p:sp>
      <p:sp>
        <p:nvSpPr>
          <p:cNvPr id="145415" name="Text Box 7"/>
          <p:cNvSpPr txBox="1">
            <a:spLocks noChangeArrowheads="1"/>
          </p:cNvSpPr>
          <p:nvPr/>
        </p:nvSpPr>
        <p:spPr bwMode="auto">
          <a:xfrm>
            <a:off x="6996113" y="4922838"/>
            <a:ext cx="496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rPr>
              <a:t>a</a:t>
            </a:r>
            <a:r>
              <a:rPr kumimoji="1" lang="en-US" altLang="zh-CN" sz="2800" b="1" baseline="-25000">
                <a:latin typeface="Times New Roman" pitchFamily="18" charset="0"/>
              </a:rPr>
              <a:t>n</a:t>
            </a:r>
          </a:p>
        </p:txBody>
      </p:sp>
      <p:sp>
        <p:nvSpPr>
          <p:cNvPr id="145416" name="Text Box 8"/>
          <p:cNvSpPr txBox="1">
            <a:spLocks noChangeArrowheads="1"/>
          </p:cNvSpPr>
          <p:nvPr/>
        </p:nvSpPr>
        <p:spPr bwMode="auto">
          <a:xfrm>
            <a:off x="650875" y="2187575"/>
            <a:ext cx="2968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宋体" pitchFamily="2" charset="-122"/>
              </a:rPr>
              <a:t>&lt;a</a:t>
            </a:r>
            <a:r>
              <a:rPr kumimoji="1" lang="en-US" altLang="zh-CN" sz="2800" b="1" baseline="-25000">
                <a:latin typeface="Times New Roman" pitchFamily="18" charset="0"/>
                <a:ea typeface="宋体" pitchFamily="2" charset="-122"/>
              </a:rPr>
              <a:t>i-1</a:t>
            </a:r>
            <a:r>
              <a:rPr kumimoji="1" lang="en-US" altLang="zh-CN" sz="2800" b="1">
                <a:latin typeface="Times New Roman" pitchFamily="18" charset="0"/>
                <a:ea typeface="宋体" pitchFamily="2" charset="-122"/>
              </a:rPr>
              <a:t>, a</a:t>
            </a:r>
            <a:r>
              <a:rPr kumimoji="1" lang="en-US" altLang="zh-CN" sz="2800" b="1" baseline="-25000">
                <a:latin typeface="Times New Roman" pitchFamily="18" charset="0"/>
                <a:ea typeface="宋体" pitchFamily="2" charset="-122"/>
              </a:rPr>
              <a:t>i</a:t>
            </a:r>
            <a:r>
              <a:rPr kumimoji="1" lang="en-US" altLang="zh-CN" sz="2800" b="1">
                <a:latin typeface="Times New Roman" pitchFamily="18" charset="0"/>
                <a:ea typeface="宋体" pitchFamily="2" charset="-122"/>
              </a:rPr>
              <a:t>&gt;, &lt;a</a:t>
            </a:r>
            <a:r>
              <a:rPr kumimoji="1" lang="en-US" altLang="zh-CN" sz="2800" b="1" baseline="-25000">
                <a:latin typeface="Times New Roman" pitchFamily="18" charset="0"/>
                <a:ea typeface="宋体" pitchFamily="2" charset="-122"/>
              </a:rPr>
              <a:t>i</a:t>
            </a:r>
            <a:r>
              <a:rPr kumimoji="1" lang="en-US" altLang="zh-CN" sz="2800" b="1">
                <a:latin typeface="Times New Roman" pitchFamily="18" charset="0"/>
                <a:ea typeface="宋体" pitchFamily="2" charset="-122"/>
              </a:rPr>
              <a:t>, a</a:t>
            </a:r>
            <a:r>
              <a:rPr kumimoji="1" lang="en-US" altLang="zh-CN" sz="2800" b="1" baseline="-25000">
                <a:latin typeface="Times New Roman" pitchFamily="18" charset="0"/>
                <a:ea typeface="宋体" pitchFamily="2" charset="-122"/>
              </a:rPr>
              <a:t>i+1</a:t>
            </a:r>
            <a:r>
              <a:rPr kumimoji="1" lang="en-US" altLang="zh-CN" sz="2800" b="1">
                <a:latin typeface="Times New Roman" pitchFamily="18" charset="0"/>
                <a:ea typeface="宋体" pitchFamily="2" charset="-122"/>
              </a:rPr>
              <a:t>&gt;</a:t>
            </a:r>
            <a:endParaRPr kumimoji="1" lang="en-US" altLang="zh-CN" sz="2800">
              <a:latin typeface="Times New Roman" pitchFamily="18" charset="0"/>
              <a:ea typeface="宋体" pitchFamily="2" charset="-122"/>
            </a:endParaRPr>
          </a:p>
        </p:txBody>
      </p:sp>
      <p:sp>
        <p:nvSpPr>
          <p:cNvPr id="145417" name="AutoShape 9"/>
          <p:cNvSpPr>
            <a:spLocks noChangeArrowheads="1"/>
          </p:cNvSpPr>
          <p:nvPr/>
        </p:nvSpPr>
        <p:spPr bwMode="auto">
          <a:xfrm>
            <a:off x="4019550" y="2305050"/>
            <a:ext cx="1219200" cy="304800"/>
          </a:xfrm>
          <a:prstGeom prst="notchedRightArrow">
            <a:avLst>
              <a:gd name="adj1" fmla="val 50000"/>
              <a:gd name="adj2" fmla="val 100000"/>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8" name="Text Box 10"/>
          <p:cNvSpPr txBox="1">
            <a:spLocks noChangeArrowheads="1"/>
          </p:cNvSpPr>
          <p:nvPr/>
        </p:nvSpPr>
        <p:spPr bwMode="auto">
          <a:xfrm>
            <a:off x="5821363" y="2149475"/>
            <a:ext cx="1717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宋体" pitchFamily="2" charset="-122"/>
              </a:rPr>
              <a:t>&lt;a</a:t>
            </a:r>
            <a:r>
              <a:rPr kumimoji="1" lang="en-US" altLang="zh-CN" sz="2800" b="1" baseline="-25000">
                <a:latin typeface="Times New Roman" pitchFamily="18" charset="0"/>
                <a:ea typeface="宋体" pitchFamily="2" charset="-122"/>
              </a:rPr>
              <a:t>i-1</a:t>
            </a:r>
            <a:r>
              <a:rPr kumimoji="1" lang="en-US" altLang="zh-CN" sz="2800" b="1">
                <a:latin typeface="Times New Roman" pitchFamily="18" charset="0"/>
                <a:ea typeface="宋体" pitchFamily="2" charset="-122"/>
              </a:rPr>
              <a:t>, a</a:t>
            </a:r>
            <a:r>
              <a:rPr kumimoji="1" lang="en-US" altLang="zh-CN" sz="2800" b="1" baseline="-25000">
                <a:latin typeface="Times New Roman" pitchFamily="18" charset="0"/>
                <a:ea typeface="宋体" pitchFamily="2" charset="-122"/>
              </a:rPr>
              <a:t>i+1</a:t>
            </a:r>
            <a:r>
              <a:rPr kumimoji="1" lang="en-US" altLang="zh-CN" sz="2800" b="1">
                <a:latin typeface="Times New Roman" pitchFamily="18" charset="0"/>
                <a:ea typeface="宋体" pitchFamily="2" charset="-122"/>
              </a:rPr>
              <a:t>&gt;</a:t>
            </a:r>
            <a:endParaRPr kumimoji="1" lang="en-US" altLang="zh-CN" sz="2800">
              <a:latin typeface="Times New Roman" pitchFamily="18" charset="0"/>
              <a:ea typeface="宋体" pitchFamily="2" charset="-122"/>
            </a:endParaRPr>
          </a:p>
        </p:txBody>
      </p:sp>
      <p:sp>
        <p:nvSpPr>
          <p:cNvPr id="145419" name="Line 11"/>
          <p:cNvSpPr>
            <a:spLocks noChangeShapeType="1"/>
          </p:cNvSpPr>
          <p:nvPr/>
        </p:nvSpPr>
        <p:spPr bwMode="auto">
          <a:xfrm flipH="1">
            <a:off x="4610100" y="4148138"/>
            <a:ext cx="990600" cy="60960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0" name="Line 12"/>
          <p:cNvSpPr>
            <a:spLocks noChangeShapeType="1"/>
          </p:cNvSpPr>
          <p:nvPr/>
        </p:nvSpPr>
        <p:spPr bwMode="auto">
          <a:xfrm flipH="1">
            <a:off x="7810500" y="4148138"/>
            <a:ext cx="1143000" cy="60960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1" name="Text Box 13"/>
          <p:cNvSpPr txBox="1">
            <a:spLocks noChangeArrowheads="1"/>
          </p:cNvSpPr>
          <p:nvPr/>
        </p:nvSpPr>
        <p:spPr bwMode="auto">
          <a:xfrm>
            <a:off x="4308475" y="5794375"/>
            <a:ext cx="2495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9900FF"/>
                </a:solidFill>
                <a:latin typeface="Times New Roman" pitchFamily="18" charset="0"/>
                <a:ea typeface="隶书" pitchFamily="49" charset="-122"/>
              </a:rPr>
              <a:t>表的长度减少</a:t>
            </a:r>
            <a:r>
              <a:rPr kumimoji="1" lang="en-US" altLang="zh-CN" sz="2800">
                <a:solidFill>
                  <a:srgbClr val="9900FF"/>
                </a:solidFill>
                <a:latin typeface="Times New Roman" pitchFamily="18" charset="0"/>
                <a:ea typeface="隶书" pitchFamily="49" charset="-122"/>
              </a:rPr>
              <a:t>1</a:t>
            </a:r>
            <a:endParaRPr kumimoji="1" lang="en-US" altLang="zh-CN" sz="2800">
              <a:latin typeface="Times New Roman" pitchFamily="18" charset="0"/>
              <a:ea typeface="宋体" pitchFamily="2" charset="-122"/>
            </a:endParaRPr>
          </a:p>
        </p:txBody>
      </p:sp>
      <p:sp>
        <p:nvSpPr>
          <p:cNvPr id="145422" name="AutoShape 14"/>
          <p:cNvSpPr>
            <a:spLocks noChangeArrowheads="1"/>
          </p:cNvSpPr>
          <p:nvPr/>
        </p:nvSpPr>
        <p:spPr bwMode="auto">
          <a:xfrm>
            <a:off x="7277100" y="5595938"/>
            <a:ext cx="152400" cy="762000"/>
          </a:xfrm>
          <a:prstGeom prst="upArrow">
            <a:avLst>
              <a:gd name="adj1" fmla="val 50000"/>
              <a:gd name="adj2" fmla="val 125000"/>
            </a:avLst>
          </a:prstGeom>
          <a:solidFill>
            <a:srgbClr val="99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nvGrpSpPr>
          <p:cNvPr id="145423" name="Group 15"/>
          <p:cNvGrpSpPr>
            <a:grpSpLocks/>
          </p:cNvGrpSpPr>
          <p:nvPr/>
        </p:nvGrpSpPr>
        <p:grpSpPr bwMode="auto">
          <a:xfrm>
            <a:off x="38100" y="3233738"/>
            <a:ext cx="9320213" cy="990600"/>
            <a:chOff x="96" y="2208"/>
            <a:chExt cx="5871" cy="624"/>
          </a:xfrm>
        </p:grpSpPr>
        <p:sp>
          <p:nvSpPr>
            <p:cNvPr id="145424" name="Text Box 16"/>
            <p:cNvSpPr txBox="1">
              <a:spLocks noChangeArrowheads="1"/>
            </p:cNvSpPr>
            <p:nvPr/>
          </p:nvSpPr>
          <p:spPr bwMode="auto">
            <a:xfrm>
              <a:off x="159" y="2208"/>
              <a:ext cx="58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latin typeface="Times New Roman" pitchFamily="18" charset="0"/>
                </a:rPr>
                <a:t> a</a:t>
              </a:r>
              <a:r>
                <a:rPr kumimoji="1" lang="en-US" altLang="zh-CN" sz="2800" baseline="-25000">
                  <a:latin typeface="Times New Roman" pitchFamily="18" charset="0"/>
                </a:rPr>
                <a:t>1</a:t>
              </a:r>
              <a:r>
                <a:rPr kumimoji="1" lang="en-US" altLang="zh-CN" sz="2800">
                  <a:latin typeface="Times New Roman" pitchFamily="18" charset="0"/>
                </a:rPr>
                <a:t>       a</a:t>
              </a:r>
              <a:r>
                <a:rPr kumimoji="1" lang="en-US" altLang="zh-CN" sz="2800" baseline="-25000">
                  <a:latin typeface="Times New Roman" pitchFamily="18" charset="0"/>
                </a:rPr>
                <a:t>2</a:t>
              </a:r>
              <a:r>
                <a:rPr kumimoji="1" lang="en-US" altLang="zh-CN" sz="2800">
                  <a:latin typeface="Times New Roman" pitchFamily="18" charset="0"/>
                </a:rPr>
                <a:t>          </a:t>
              </a:r>
              <a:r>
                <a:rPr kumimoji="1" lang="en-US" altLang="zh-CN" sz="2800" b="1">
                  <a:latin typeface="Times New Roman" pitchFamily="18" charset="0"/>
                </a:rPr>
                <a:t>…</a:t>
              </a:r>
              <a:r>
                <a:rPr kumimoji="1" lang="en-US" altLang="zh-CN" sz="2800">
                  <a:latin typeface="Times New Roman" pitchFamily="18" charset="0"/>
                </a:rPr>
                <a:t>           a</a:t>
              </a:r>
              <a:r>
                <a:rPr kumimoji="1" lang="en-US" altLang="zh-CN" sz="2800" baseline="-25000">
                  <a:latin typeface="Times New Roman" pitchFamily="18" charset="0"/>
                </a:rPr>
                <a:t>i-1</a:t>
              </a:r>
              <a:r>
                <a:rPr kumimoji="1" lang="en-US" altLang="zh-CN" sz="2800">
                  <a:latin typeface="Times New Roman" pitchFamily="18" charset="0"/>
                </a:rPr>
                <a:t>          </a:t>
              </a:r>
              <a:r>
                <a:rPr kumimoji="1" lang="en-US" altLang="zh-CN" sz="2800">
                  <a:solidFill>
                    <a:schemeClr val="hlink"/>
                  </a:solidFill>
                  <a:latin typeface="Times New Roman" pitchFamily="18" charset="0"/>
                </a:rPr>
                <a:t> </a:t>
              </a:r>
              <a:r>
                <a:rPr kumimoji="1" lang="en-US" altLang="zh-CN" sz="2800" b="1">
                  <a:solidFill>
                    <a:schemeClr val="hlink"/>
                  </a:solidFill>
                  <a:latin typeface="Times New Roman" pitchFamily="18" charset="0"/>
                </a:rPr>
                <a:t>a</a:t>
              </a:r>
              <a:r>
                <a:rPr kumimoji="1" lang="en-US" altLang="zh-CN" sz="2800" b="1" baseline="-25000">
                  <a:solidFill>
                    <a:schemeClr val="hlink"/>
                  </a:solidFill>
                  <a:latin typeface="Times New Roman" pitchFamily="18" charset="0"/>
                </a:rPr>
                <a:t>i</a:t>
              </a:r>
              <a:r>
                <a:rPr kumimoji="1" lang="en-US" altLang="zh-CN" sz="2800">
                  <a:latin typeface="Times New Roman" pitchFamily="18" charset="0"/>
                </a:rPr>
                <a:t>       </a:t>
              </a:r>
              <a:r>
                <a:rPr kumimoji="1" lang="en-US" altLang="zh-CN" sz="2800" b="1">
                  <a:latin typeface="Times New Roman" pitchFamily="18" charset="0"/>
                </a:rPr>
                <a:t>a</a:t>
              </a:r>
              <a:r>
                <a:rPr kumimoji="1" lang="en-US" altLang="zh-CN" sz="2800" b="1" baseline="-25000">
                  <a:latin typeface="Times New Roman" pitchFamily="18" charset="0"/>
                </a:rPr>
                <a:t>i+1 </a:t>
              </a:r>
              <a:r>
                <a:rPr kumimoji="1" lang="en-US" altLang="zh-CN" sz="2800">
                  <a:latin typeface="Times New Roman" pitchFamily="18" charset="0"/>
                </a:rPr>
                <a:t>        </a:t>
              </a:r>
              <a:r>
                <a:rPr kumimoji="1" lang="en-US" altLang="zh-CN" sz="2800" b="1">
                  <a:latin typeface="Times New Roman" pitchFamily="18" charset="0"/>
                </a:rPr>
                <a:t>…</a:t>
              </a:r>
              <a:r>
                <a:rPr kumimoji="1" lang="en-US" altLang="zh-CN" sz="2800">
                  <a:latin typeface="Times New Roman" pitchFamily="18" charset="0"/>
                </a:rPr>
                <a:t>         a</a:t>
              </a:r>
              <a:r>
                <a:rPr kumimoji="1" lang="en-US" altLang="zh-CN" sz="2800" baseline="-25000">
                  <a:latin typeface="Times New Roman" pitchFamily="18" charset="0"/>
                </a:rPr>
                <a:t>n</a:t>
              </a:r>
            </a:p>
          </p:txBody>
        </p:sp>
        <p:sp>
          <p:nvSpPr>
            <p:cNvPr id="145425" name="Line 17"/>
            <p:cNvSpPr>
              <a:spLocks noChangeShapeType="1"/>
            </p:cNvSpPr>
            <p:nvPr/>
          </p:nvSpPr>
          <p:spPr bwMode="auto">
            <a:xfrm>
              <a:off x="2271"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6" name="Line 18"/>
            <p:cNvSpPr>
              <a:spLocks noChangeShapeType="1"/>
            </p:cNvSpPr>
            <p:nvPr/>
          </p:nvSpPr>
          <p:spPr bwMode="auto">
            <a:xfrm>
              <a:off x="2991"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7" name="Line 19"/>
            <p:cNvSpPr>
              <a:spLocks noChangeShapeType="1"/>
            </p:cNvSpPr>
            <p:nvPr/>
          </p:nvSpPr>
          <p:spPr bwMode="auto">
            <a:xfrm>
              <a:off x="3615"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8" name="Line 20"/>
            <p:cNvSpPr>
              <a:spLocks noChangeShapeType="1"/>
            </p:cNvSpPr>
            <p:nvPr/>
          </p:nvSpPr>
          <p:spPr bwMode="auto">
            <a:xfrm>
              <a:off x="5151"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9" name="Line 21"/>
            <p:cNvSpPr>
              <a:spLocks noChangeShapeType="1"/>
            </p:cNvSpPr>
            <p:nvPr/>
          </p:nvSpPr>
          <p:spPr bwMode="auto">
            <a:xfrm>
              <a:off x="591"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0" name="Line 22"/>
            <p:cNvSpPr>
              <a:spLocks noChangeShapeType="1"/>
            </p:cNvSpPr>
            <p:nvPr/>
          </p:nvSpPr>
          <p:spPr bwMode="auto">
            <a:xfrm>
              <a:off x="1263" y="230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1" name="Line 23"/>
            <p:cNvSpPr>
              <a:spLocks noChangeShapeType="1"/>
            </p:cNvSpPr>
            <p:nvPr/>
          </p:nvSpPr>
          <p:spPr bwMode="auto">
            <a:xfrm>
              <a:off x="4383" y="2304"/>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2" name="Rectangle 24"/>
            <p:cNvSpPr>
              <a:spLocks noChangeArrowheads="1"/>
            </p:cNvSpPr>
            <p:nvPr/>
          </p:nvSpPr>
          <p:spPr bwMode="auto">
            <a:xfrm>
              <a:off x="96" y="2304"/>
              <a:ext cx="5664"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5433" name="Group 25"/>
          <p:cNvGrpSpPr>
            <a:grpSpLocks/>
          </p:cNvGrpSpPr>
          <p:nvPr/>
        </p:nvGrpSpPr>
        <p:grpSpPr bwMode="auto">
          <a:xfrm>
            <a:off x="38100" y="4757738"/>
            <a:ext cx="7772400" cy="762000"/>
            <a:chOff x="96" y="3168"/>
            <a:chExt cx="4896" cy="480"/>
          </a:xfrm>
        </p:grpSpPr>
        <p:sp>
          <p:nvSpPr>
            <p:cNvPr id="145434" name="Text Box 26"/>
            <p:cNvSpPr txBox="1">
              <a:spLocks noChangeArrowheads="1"/>
            </p:cNvSpPr>
            <p:nvPr/>
          </p:nvSpPr>
          <p:spPr bwMode="auto">
            <a:xfrm>
              <a:off x="159" y="3224"/>
              <a:ext cx="26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Times New Roman" pitchFamily="18" charset="0"/>
                </a:rPr>
                <a:t>a</a:t>
              </a:r>
              <a:r>
                <a:rPr kumimoji="1" lang="en-US" altLang="zh-CN" sz="2800" baseline="-25000">
                  <a:latin typeface="Times New Roman" pitchFamily="18" charset="0"/>
                </a:rPr>
                <a:t>1</a:t>
              </a:r>
              <a:r>
                <a:rPr kumimoji="1" lang="en-US" altLang="zh-CN" sz="2800">
                  <a:latin typeface="Times New Roman" pitchFamily="18" charset="0"/>
                </a:rPr>
                <a:t>         a</a:t>
              </a:r>
              <a:r>
                <a:rPr kumimoji="1" lang="en-US" altLang="zh-CN" sz="2800" baseline="-25000">
                  <a:latin typeface="Times New Roman" pitchFamily="18" charset="0"/>
                </a:rPr>
                <a:t>2</a:t>
              </a:r>
              <a:r>
                <a:rPr kumimoji="1" lang="en-US" altLang="zh-CN" sz="2800">
                  <a:latin typeface="Times New Roman" pitchFamily="18" charset="0"/>
                </a:rPr>
                <a:t>          </a:t>
              </a:r>
              <a:r>
                <a:rPr kumimoji="1" lang="en-US" altLang="zh-CN" sz="2800" b="1">
                  <a:latin typeface="Times New Roman" pitchFamily="18" charset="0"/>
                </a:rPr>
                <a:t>…</a:t>
              </a:r>
              <a:r>
                <a:rPr kumimoji="1" lang="en-US" altLang="zh-CN" sz="2800">
                  <a:latin typeface="Times New Roman" pitchFamily="18" charset="0"/>
                </a:rPr>
                <a:t>           a</a:t>
              </a:r>
              <a:r>
                <a:rPr kumimoji="1" lang="en-US" altLang="zh-CN" sz="2800" baseline="-25000">
                  <a:latin typeface="Times New Roman" pitchFamily="18" charset="0"/>
                </a:rPr>
                <a:t>i-1</a:t>
              </a:r>
              <a:r>
                <a:rPr kumimoji="1" lang="en-US" altLang="zh-CN" sz="2800">
                  <a:latin typeface="Times New Roman" pitchFamily="18" charset="0"/>
                </a:rPr>
                <a:t> </a:t>
              </a:r>
              <a:endParaRPr kumimoji="1" lang="en-US" altLang="zh-CN" sz="2800" b="1">
                <a:latin typeface="Times New Roman" pitchFamily="18" charset="0"/>
              </a:endParaRPr>
            </a:p>
          </p:txBody>
        </p:sp>
        <p:sp>
          <p:nvSpPr>
            <p:cNvPr id="145435" name="Line 27"/>
            <p:cNvSpPr>
              <a:spLocks noChangeShapeType="1"/>
            </p:cNvSpPr>
            <p:nvPr/>
          </p:nvSpPr>
          <p:spPr bwMode="auto">
            <a:xfrm>
              <a:off x="1263"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6" name="Line 28"/>
            <p:cNvSpPr>
              <a:spLocks noChangeShapeType="1"/>
            </p:cNvSpPr>
            <p:nvPr/>
          </p:nvSpPr>
          <p:spPr bwMode="auto">
            <a:xfrm>
              <a:off x="2271"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7" name="Line 29"/>
            <p:cNvSpPr>
              <a:spLocks noChangeShapeType="1"/>
            </p:cNvSpPr>
            <p:nvPr/>
          </p:nvSpPr>
          <p:spPr bwMode="auto">
            <a:xfrm>
              <a:off x="591"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8" name="Line 30"/>
            <p:cNvSpPr>
              <a:spLocks noChangeShapeType="1"/>
            </p:cNvSpPr>
            <p:nvPr/>
          </p:nvSpPr>
          <p:spPr bwMode="auto">
            <a:xfrm>
              <a:off x="2991"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9" name="Line 31"/>
            <p:cNvSpPr>
              <a:spLocks noChangeShapeType="1"/>
            </p:cNvSpPr>
            <p:nvPr/>
          </p:nvSpPr>
          <p:spPr bwMode="auto">
            <a:xfrm>
              <a:off x="4383"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40" name="Line 32"/>
            <p:cNvSpPr>
              <a:spLocks noChangeShapeType="1"/>
            </p:cNvSpPr>
            <p:nvPr/>
          </p:nvSpPr>
          <p:spPr bwMode="auto">
            <a:xfrm>
              <a:off x="3663"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41" name="Rectangle 33"/>
            <p:cNvSpPr>
              <a:spLocks noChangeArrowheads="1"/>
            </p:cNvSpPr>
            <p:nvPr/>
          </p:nvSpPr>
          <p:spPr bwMode="auto">
            <a:xfrm>
              <a:off x="96" y="3168"/>
              <a:ext cx="4896"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5442" name="Rectangle 34"/>
          <p:cNvSpPr>
            <a:spLocks noChangeArrowheads="1"/>
          </p:cNvSpPr>
          <p:nvPr/>
        </p:nvSpPr>
        <p:spPr bwMode="auto">
          <a:xfrm>
            <a:off x="5057775" y="1506538"/>
            <a:ext cx="35829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rPr>
              <a:t>(a</a:t>
            </a:r>
            <a:r>
              <a:rPr kumimoji="1" lang="en-US" altLang="zh-CN" sz="2800" b="1" baseline="-25000">
                <a:latin typeface="Times New Roman" pitchFamily="18" charset="0"/>
              </a:rPr>
              <a:t>1</a:t>
            </a:r>
            <a:r>
              <a:rPr kumimoji="1" lang="en-US" altLang="zh-CN" sz="2800" b="1">
                <a:latin typeface="Times New Roman" pitchFamily="18" charset="0"/>
              </a:rPr>
              <a:t>, …,</a:t>
            </a:r>
            <a:r>
              <a:rPr kumimoji="1" lang="en-US" altLang="zh-CN" sz="2800" b="1">
                <a:solidFill>
                  <a:srgbClr val="FF00FF"/>
                </a:solidFill>
                <a:latin typeface="Times New Roman" pitchFamily="18" charset="0"/>
              </a:rPr>
              <a:t> </a:t>
            </a:r>
            <a:r>
              <a:rPr kumimoji="1" lang="en-US" altLang="zh-CN" sz="2800" b="1">
                <a:solidFill>
                  <a:srgbClr val="FF0000"/>
                </a:solidFill>
                <a:latin typeface="Times New Roman" pitchFamily="18" charset="0"/>
              </a:rPr>
              <a:t>a</a:t>
            </a:r>
            <a:r>
              <a:rPr kumimoji="1" lang="en-US" altLang="zh-CN" sz="2800" b="1" baseline="-25000">
                <a:solidFill>
                  <a:srgbClr val="FF0000"/>
                </a:solidFill>
                <a:latin typeface="Times New Roman" pitchFamily="18" charset="0"/>
              </a:rPr>
              <a:t>i-1</a:t>
            </a:r>
            <a:r>
              <a:rPr kumimoji="1" lang="en-US" altLang="zh-CN" sz="2800" b="1">
                <a:solidFill>
                  <a:srgbClr val="FF0000"/>
                </a:solidFill>
                <a:latin typeface="Times New Roman" pitchFamily="18" charset="0"/>
              </a:rPr>
              <a:t>, a</a:t>
            </a:r>
            <a:r>
              <a:rPr kumimoji="1" lang="en-US" altLang="zh-CN" sz="2800" b="1" baseline="-25000">
                <a:solidFill>
                  <a:srgbClr val="FF0000"/>
                </a:solidFill>
                <a:latin typeface="Times New Roman" pitchFamily="18" charset="0"/>
              </a:rPr>
              <a:t>i+1</a:t>
            </a:r>
            <a:r>
              <a:rPr kumimoji="1" lang="en-US" altLang="zh-CN" sz="2800" b="1">
                <a:latin typeface="Times New Roman" pitchFamily="18" charset="0"/>
              </a:rPr>
              <a:t>, …, a</a:t>
            </a:r>
            <a:r>
              <a:rPr kumimoji="1" lang="en-US" altLang="zh-CN" sz="2800" b="1" baseline="-25000">
                <a:latin typeface="Times New Roman" pitchFamily="18" charset="0"/>
              </a:rPr>
              <a:t>n</a:t>
            </a:r>
            <a:r>
              <a:rPr kumimoji="1" lang="en-US" altLang="zh-CN" sz="2800" b="1">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54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145442"/>
                                        </p:tgtEl>
                                        <p:attrNameLst>
                                          <p:attrName>style.visibility</p:attrName>
                                        </p:attrNameLst>
                                      </p:cBhvr>
                                      <p:to>
                                        <p:strVal val="visible"/>
                                      </p:to>
                                    </p:set>
                                    <p:animEffect transition="in" filter="barn(outVertical)">
                                      <p:cBhvr>
                                        <p:cTn id="11" dur="500"/>
                                        <p:tgtEl>
                                          <p:spTgt spid="14544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145416"/>
                                        </p:tgtEl>
                                        <p:attrNameLst>
                                          <p:attrName>style.visibility</p:attrName>
                                        </p:attrNameLst>
                                      </p:cBhvr>
                                      <p:to>
                                        <p:strVal val="visible"/>
                                      </p:to>
                                    </p:set>
                                    <p:animEffect transition="in" filter="blinds(vertical)">
                                      <p:cBhvr>
                                        <p:cTn id="16" dur="500"/>
                                        <p:tgtEl>
                                          <p:spTgt spid="1454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145417"/>
                                        </p:tgtEl>
                                        <p:attrNameLst>
                                          <p:attrName>style.visibility</p:attrName>
                                        </p:attrNameLst>
                                      </p:cBhvr>
                                      <p:to>
                                        <p:strVal val="visible"/>
                                      </p:to>
                                    </p:set>
                                    <p:anim calcmode="lin" valueType="num">
                                      <p:cBhvr>
                                        <p:cTn id="21" dur="500" fill="hold"/>
                                        <p:tgtEl>
                                          <p:spTgt spid="145417"/>
                                        </p:tgtEl>
                                        <p:attrNameLst>
                                          <p:attrName>ppt_x</p:attrName>
                                        </p:attrNameLst>
                                      </p:cBhvr>
                                      <p:tavLst>
                                        <p:tav tm="0">
                                          <p:val>
                                            <p:strVal val="#ppt_x-#ppt_w/2"/>
                                          </p:val>
                                        </p:tav>
                                        <p:tav tm="100000">
                                          <p:val>
                                            <p:strVal val="#ppt_x"/>
                                          </p:val>
                                        </p:tav>
                                      </p:tavLst>
                                    </p:anim>
                                    <p:anim calcmode="lin" valueType="num">
                                      <p:cBhvr>
                                        <p:cTn id="22" dur="500" fill="hold"/>
                                        <p:tgtEl>
                                          <p:spTgt spid="145417"/>
                                        </p:tgtEl>
                                        <p:attrNameLst>
                                          <p:attrName>ppt_y</p:attrName>
                                        </p:attrNameLst>
                                      </p:cBhvr>
                                      <p:tavLst>
                                        <p:tav tm="0">
                                          <p:val>
                                            <p:strVal val="#ppt_y"/>
                                          </p:val>
                                        </p:tav>
                                        <p:tav tm="100000">
                                          <p:val>
                                            <p:strVal val="#ppt_y"/>
                                          </p:val>
                                        </p:tav>
                                      </p:tavLst>
                                    </p:anim>
                                    <p:anim calcmode="lin" valueType="num">
                                      <p:cBhvr>
                                        <p:cTn id="23" dur="500" fill="hold"/>
                                        <p:tgtEl>
                                          <p:spTgt spid="145417"/>
                                        </p:tgtEl>
                                        <p:attrNameLst>
                                          <p:attrName>ppt_w</p:attrName>
                                        </p:attrNameLst>
                                      </p:cBhvr>
                                      <p:tavLst>
                                        <p:tav tm="0">
                                          <p:val>
                                            <p:fltVal val="0"/>
                                          </p:val>
                                        </p:tav>
                                        <p:tav tm="100000">
                                          <p:val>
                                            <p:strVal val="#ppt_w"/>
                                          </p:val>
                                        </p:tav>
                                      </p:tavLst>
                                    </p:anim>
                                    <p:anim calcmode="lin" valueType="num">
                                      <p:cBhvr>
                                        <p:cTn id="24" dur="500" fill="hold"/>
                                        <p:tgtEl>
                                          <p:spTgt spid="145417"/>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5" fill="hold" grpId="0" nodeType="clickEffect">
                                  <p:stCondLst>
                                    <p:cond delay="0"/>
                                  </p:stCondLst>
                                  <p:childTnLst>
                                    <p:set>
                                      <p:cBhvr>
                                        <p:cTn id="28" dur="1" fill="hold">
                                          <p:stCondLst>
                                            <p:cond delay="0"/>
                                          </p:stCondLst>
                                        </p:cTn>
                                        <p:tgtEl>
                                          <p:spTgt spid="145418"/>
                                        </p:tgtEl>
                                        <p:attrNameLst>
                                          <p:attrName>style.visibility</p:attrName>
                                        </p:attrNameLst>
                                      </p:cBhvr>
                                      <p:to>
                                        <p:strVal val="visible"/>
                                      </p:to>
                                    </p:set>
                                    <p:animEffect transition="in" filter="blinds(vertical)">
                                      <p:cBhvr>
                                        <p:cTn id="29" dur="500"/>
                                        <p:tgtEl>
                                          <p:spTgt spid="14541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14542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45433"/>
                                        </p:tgtEl>
                                        <p:attrNameLst>
                                          <p:attrName>style.visibility</p:attrName>
                                        </p:attrNameLst>
                                      </p:cBhvr>
                                      <p:to>
                                        <p:strVal val="visible"/>
                                      </p:to>
                                    </p:set>
                                    <p:animEffect transition="in" filter="wipe(left)">
                                      <p:cBhvr>
                                        <p:cTn id="38" dur="500"/>
                                        <p:tgtEl>
                                          <p:spTgt spid="14543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 fill="hold" grpId="0" nodeType="clickEffect">
                                  <p:stCondLst>
                                    <p:cond delay="0"/>
                                  </p:stCondLst>
                                  <p:childTnLst>
                                    <p:set>
                                      <p:cBhvr>
                                        <p:cTn id="42" dur="1" fill="hold">
                                          <p:stCondLst>
                                            <p:cond delay="0"/>
                                          </p:stCondLst>
                                        </p:cTn>
                                        <p:tgtEl>
                                          <p:spTgt spid="145419"/>
                                        </p:tgtEl>
                                        <p:attrNameLst>
                                          <p:attrName>style.visibility</p:attrName>
                                        </p:attrNameLst>
                                      </p:cBhvr>
                                      <p:to>
                                        <p:strVal val="visible"/>
                                      </p:to>
                                    </p:set>
                                    <p:anim calcmode="lin" valueType="num">
                                      <p:cBhvr>
                                        <p:cTn id="43" dur="500" fill="hold"/>
                                        <p:tgtEl>
                                          <p:spTgt spid="145419"/>
                                        </p:tgtEl>
                                        <p:attrNameLst>
                                          <p:attrName>ppt_x</p:attrName>
                                        </p:attrNameLst>
                                      </p:cBhvr>
                                      <p:tavLst>
                                        <p:tav tm="0">
                                          <p:val>
                                            <p:strVal val="#ppt_x"/>
                                          </p:val>
                                        </p:tav>
                                        <p:tav tm="100000">
                                          <p:val>
                                            <p:strVal val="#ppt_x"/>
                                          </p:val>
                                        </p:tav>
                                      </p:tavLst>
                                    </p:anim>
                                    <p:anim calcmode="lin" valueType="num">
                                      <p:cBhvr>
                                        <p:cTn id="44" dur="500" fill="hold"/>
                                        <p:tgtEl>
                                          <p:spTgt spid="145419"/>
                                        </p:tgtEl>
                                        <p:attrNameLst>
                                          <p:attrName>ppt_y</p:attrName>
                                        </p:attrNameLst>
                                      </p:cBhvr>
                                      <p:tavLst>
                                        <p:tav tm="0">
                                          <p:val>
                                            <p:strVal val="#ppt_y-#ppt_h/2"/>
                                          </p:val>
                                        </p:tav>
                                        <p:tav tm="100000">
                                          <p:val>
                                            <p:strVal val="#ppt_y"/>
                                          </p:val>
                                        </p:tav>
                                      </p:tavLst>
                                    </p:anim>
                                    <p:anim calcmode="lin" valueType="num">
                                      <p:cBhvr>
                                        <p:cTn id="45" dur="500" fill="hold"/>
                                        <p:tgtEl>
                                          <p:spTgt spid="145419"/>
                                        </p:tgtEl>
                                        <p:attrNameLst>
                                          <p:attrName>ppt_w</p:attrName>
                                        </p:attrNameLst>
                                      </p:cBhvr>
                                      <p:tavLst>
                                        <p:tav tm="0">
                                          <p:val>
                                            <p:strVal val="#ppt_w"/>
                                          </p:val>
                                        </p:tav>
                                        <p:tav tm="100000">
                                          <p:val>
                                            <p:strVal val="#ppt_w"/>
                                          </p:val>
                                        </p:tav>
                                      </p:tavLst>
                                    </p:anim>
                                    <p:anim calcmode="lin" valueType="num">
                                      <p:cBhvr>
                                        <p:cTn id="46" dur="500" fill="hold"/>
                                        <p:tgtEl>
                                          <p:spTgt spid="145419"/>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1" fill="hold" grpId="0" nodeType="clickEffect">
                                  <p:stCondLst>
                                    <p:cond delay="0"/>
                                  </p:stCondLst>
                                  <p:childTnLst>
                                    <p:set>
                                      <p:cBhvr>
                                        <p:cTn id="50" dur="1" fill="hold">
                                          <p:stCondLst>
                                            <p:cond delay="0"/>
                                          </p:stCondLst>
                                        </p:cTn>
                                        <p:tgtEl>
                                          <p:spTgt spid="145420"/>
                                        </p:tgtEl>
                                        <p:attrNameLst>
                                          <p:attrName>style.visibility</p:attrName>
                                        </p:attrNameLst>
                                      </p:cBhvr>
                                      <p:to>
                                        <p:strVal val="visible"/>
                                      </p:to>
                                    </p:set>
                                    <p:anim calcmode="lin" valueType="num">
                                      <p:cBhvr>
                                        <p:cTn id="51" dur="500" fill="hold"/>
                                        <p:tgtEl>
                                          <p:spTgt spid="145420"/>
                                        </p:tgtEl>
                                        <p:attrNameLst>
                                          <p:attrName>ppt_x</p:attrName>
                                        </p:attrNameLst>
                                      </p:cBhvr>
                                      <p:tavLst>
                                        <p:tav tm="0">
                                          <p:val>
                                            <p:strVal val="#ppt_x"/>
                                          </p:val>
                                        </p:tav>
                                        <p:tav tm="100000">
                                          <p:val>
                                            <p:strVal val="#ppt_x"/>
                                          </p:val>
                                        </p:tav>
                                      </p:tavLst>
                                    </p:anim>
                                    <p:anim calcmode="lin" valueType="num">
                                      <p:cBhvr>
                                        <p:cTn id="52" dur="500" fill="hold"/>
                                        <p:tgtEl>
                                          <p:spTgt spid="145420"/>
                                        </p:tgtEl>
                                        <p:attrNameLst>
                                          <p:attrName>ppt_y</p:attrName>
                                        </p:attrNameLst>
                                      </p:cBhvr>
                                      <p:tavLst>
                                        <p:tav tm="0">
                                          <p:val>
                                            <p:strVal val="#ppt_y-#ppt_h/2"/>
                                          </p:val>
                                        </p:tav>
                                        <p:tav tm="100000">
                                          <p:val>
                                            <p:strVal val="#ppt_y"/>
                                          </p:val>
                                        </p:tav>
                                      </p:tavLst>
                                    </p:anim>
                                    <p:anim calcmode="lin" valueType="num">
                                      <p:cBhvr>
                                        <p:cTn id="53" dur="500" fill="hold"/>
                                        <p:tgtEl>
                                          <p:spTgt spid="145420"/>
                                        </p:tgtEl>
                                        <p:attrNameLst>
                                          <p:attrName>ppt_w</p:attrName>
                                        </p:attrNameLst>
                                      </p:cBhvr>
                                      <p:tavLst>
                                        <p:tav tm="0">
                                          <p:val>
                                            <p:strVal val="#ppt_w"/>
                                          </p:val>
                                        </p:tav>
                                        <p:tav tm="100000">
                                          <p:val>
                                            <p:strVal val="#ppt_w"/>
                                          </p:val>
                                        </p:tav>
                                      </p:tavLst>
                                    </p:anim>
                                    <p:anim calcmode="lin" valueType="num">
                                      <p:cBhvr>
                                        <p:cTn id="54" dur="500" fill="hold"/>
                                        <p:tgtEl>
                                          <p:spTgt spid="145420"/>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45413"/>
                                        </p:tgtEl>
                                        <p:attrNameLst>
                                          <p:attrName>style.visibility</p:attrName>
                                        </p:attrNameLst>
                                      </p:cBhvr>
                                      <p:to>
                                        <p:strVal val="visible"/>
                                      </p:to>
                                    </p:set>
                                    <p:animEffect transition="in" filter="wipe(left)">
                                      <p:cBhvr>
                                        <p:cTn id="59" dur="500"/>
                                        <p:tgtEl>
                                          <p:spTgt spid="14541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45414"/>
                                        </p:tgtEl>
                                        <p:attrNameLst>
                                          <p:attrName>style.visibility</p:attrName>
                                        </p:attrNameLst>
                                      </p:cBhvr>
                                      <p:to>
                                        <p:strVal val="visible"/>
                                      </p:to>
                                    </p:set>
                                    <p:animEffect transition="in" filter="wipe(left)">
                                      <p:cBhvr>
                                        <p:cTn id="64" dur="500"/>
                                        <p:tgtEl>
                                          <p:spTgt spid="14541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45415"/>
                                        </p:tgtEl>
                                        <p:attrNameLst>
                                          <p:attrName>style.visibility</p:attrName>
                                        </p:attrNameLst>
                                      </p:cBhvr>
                                      <p:to>
                                        <p:strVal val="visible"/>
                                      </p:to>
                                    </p:set>
                                    <p:animEffect transition="in" filter="wipe(left)">
                                      <p:cBhvr>
                                        <p:cTn id="69" dur="500"/>
                                        <p:tgtEl>
                                          <p:spTgt spid="14541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145421"/>
                                        </p:tgtEl>
                                        <p:attrNameLst>
                                          <p:attrName>style.visibility</p:attrName>
                                        </p:attrNameLst>
                                      </p:cBhvr>
                                      <p:to>
                                        <p:strVal val="visible"/>
                                      </p:to>
                                    </p:set>
                                    <p:anim calcmode="lin" valueType="num">
                                      <p:cBhvr additive="base">
                                        <p:cTn id="74" dur="500" fill="hold"/>
                                        <p:tgtEl>
                                          <p:spTgt spid="145421"/>
                                        </p:tgtEl>
                                        <p:attrNameLst>
                                          <p:attrName>ppt_x</p:attrName>
                                        </p:attrNameLst>
                                      </p:cBhvr>
                                      <p:tavLst>
                                        <p:tav tm="0">
                                          <p:val>
                                            <p:strVal val="#ppt_x"/>
                                          </p:val>
                                        </p:tav>
                                        <p:tav tm="100000">
                                          <p:val>
                                            <p:strVal val="#ppt_x"/>
                                          </p:val>
                                        </p:tav>
                                      </p:tavLst>
                                    </p:anim>
                                    <p:anim calcmode="lin" valueType="num">
                                      <p:cBhvr additive="base">
                                        <p:cTn id="75" dur="500" fill="hold"/>
                                        <p:tgtEl>
                                          <p:spTgt spid="145421"/>
                                        </p:tgtEl>
                                        <p:attrNameLst>
                                          <p:attrName>ppt_y</p:attrName>
                                        </p:attrNameLst>
                                      </p:cBhvr>
                                      <p:tavLst>
                                        <p:tav tm="0">
                                          <p:val>
                                            <p:strVal val="1+#ppt_h/2"/>
                                          </p:val>
                                        </p:tav>
                                        <p:tav tm="100000">
                                          <p:val>
                                            <p:strVal val="#ppt_y"/>
                                          </p:val>
                                        </p:tav>
                                      </p:tavLst>
                                    </p:anim>
                                  </p:childTnLst>
                                </p:cTn>
                              </p:par>
                            </p:childTnLst>
                          </p:cTn>
                        </p:par>
                        <p:par>
                          <p:cTn id="76" fill="hold" nodeType="afterGroup">
                            <p:stCondLst>
                              <p:cond delay="500"/>
                            </p:stCondLst>
                            <p:childTnLst>
                              <p:par>
                                <p:cTn id="77" presetID="2" presetClass="entr" presetSubtype="4" fill="hold" grpId="0" nodeType="afterEffect">
                                  <p:stCondLst>
                                    <p:cond delay="0"/>
                                  </p:stCondLst>
                                  <p:childTnLst>
                                    <p:set>
                                      <p:cBhvr>
                                        <p:cTn id="78" dur="1" fill="hold">
                                          <p:stCondLst>
                                            <p:cond delay="0"/>
                                          </p:stCondLst>
                                        </p:cTn>
                                        <p:tgtEl>
                                          <p:spTgt spid="145422"/>
                                        </p:tgtEl>
                                        <p:attrNameLst>
                                          <p:attrName>style.visibility</p:attrName>
                                        </p:attrNameLst>
                                      </p:cBhvr>
                                      <p:to>
                                        <p:strVal val="visible"/>
                                      </p:to>
                                    </p:set>
                                    <p:anim calcmode="lin" valueType="num">
                                      <p:cBhvr additive="base">
                                        <p:cTn id="79" dur="500" fill="hold"/>
                                        <p:tgtEl>
                                          <p:spTgt spid="145422"/>
                                        </p:tgtEl>
                                        <p:attrNameLst>
                                          <p:attrName>ppt_x</p:attrName>
                                        </p:attrNameLst>
                                      </p:cBhvr>
                                      <p:tavLst>
                                        <p:tav tm="0">
                                          <p:val>
                                            <p:strVal val="#ppt_x"/>
                                          </p:val>
                                        </p:tav>
                                        <p:tav tm="100000">
                                          <p:val>
                                            <p:strVal val="#ppt_x"/>
                                          </p:val>
                                        </p:tav>
                                      </p:tavLst>
                                    </p:anim>
                                    <p:anim calcmode="lin" valueType="num">
                                      <p:cBhvr additive="base">
                                        <p:cTn id="80" dur="500" fill="hold"/>
                                        <p:tgtEl>
                                          <p:spTgt spid="1454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utoUpdateAnimBg="0"/>
      <p:bldP spid="145413" grpId="0" autoUpdateAnimBg="0"/>
      <p:bldP spid="145414" grpId="0" autoUpdateAnimBg="0"/>
      <p:bldP spid="145415" grpId="0" autoUpdateAnimBg="0"/>
      <p:bldP spid="145416" grpId="0" autoUpdateAnimBg="0"/>
      <p:bldP spid="145417" grpId="0" animBg="1"/>
      <p:bldP spid="145418" grpId="0" autoUpdateAnimBg="0"/>
      <p:bldP spid="145419" grpId="0" animBg="1"/>
      <p:bldP spid="145420" grpId="0" animBg="1"/>
      <p:bldP spid="145421" grpId="0" autoUpdateAnimBg="0"/>
      <p:bldP spid="145422" grpId="0" animBg="1"/>
      <p:bldP spid="14544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498" name="Group 2"/>
          <p:cNvGrpSpPr>
            <a:grpSpLocks/>
          </p:cNvGrpSpPr>
          <p:nvPr/>
        </p:nvGrpSpPr>
        <p:grpSpPr bwMode="auto">
          <a:xfrm>
            <a:off x="914400" y="4191000"/>
            <a:ext cx="7543800" cy="641350"/>
            <a:chOff x="576" y="2160"/>
            <a:chExt cx="4752" cy="404"/>
          </a:xfrm>
        </p:grpSpPr>
        <p:sp>
          <p:nvSpPr>
            <p:cNvPr id="234499" name="Text Box 3"/>
            <p:cNvSpPr txBox="1">
              <a:spLocks noChangeArrowheads="1"/>
            </p:cNvSpPr>
            <p:nvPr/>
          </p:nvSpPr>
          <p:spPr bwMode="auto">
            <a:xfrm>
              <a:off x="614" y="2160"/>
              <a:ext cx="29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660033"/>
                  </a:solidFill>
                  <a:latin typeface="Times New Roman" pitchFamily="18" charset="0"/>
                  <a:ea typeface="宋体" pitchFamily="2" charset="-122"/>
                </a:rPr>
                <a:t>21  18  30  75  42  56  87</a:t>
              </a:r>
              <a:endParaRPr kumimoji="1" lang="en-US" altLang="zh-CN" sz="3600">
                <a:latin typeface="Times New Roman" pitchFamily="18" charset="0"/>
                <a:ea typeface="宋体" pitchFamily="2" charset="-122"/>
              </a:endParaRPr>
            </a:p>
          </p:txBody>
        </p:sp>
        <p:grpSp>
          <p:nvGrpSpPr>
            <p:cNvPr id="234500" name="Group 4"/>
            <p:cNvGrpSpPr>
              <a:grpSpLocks/>
            </p:cNvGrpSpPr>
            <p:nvPr/>
          </p:nvGrpSpPr>
          <p:grpSpPr bwMode="auto">
            <a:xfrm>
              <a:off x="576" y="2180"/>
              <a:ext cx="4752" cy="384"/>
              <a:chOff x="576" y="2448"/>
              <a:chExt cx="4752" cy="384"/>
            </a:xfrm>
          </p:grpSpPr>
          <p:sp>
            <p:nvSpPr>
              <p:cNvPr id="234501" name="Rectangle 5"/>
              <p:cNvSpPr>
                <a:spLocks noChangeArrowheads="1"/>
              </p:cNvSpPr>
              <p:nvPr/>
            </p:nvSpPr>
            <p:spPr bwMode="auto">
              <a:xfrm>
                <a:off x="576" y="2448"/>
                <a:ext cx="4752" cy="384"/>
              </a:xfrm>
              <a:prstGeom prst="rect">
                <a:avLst/>
              </a:prstGeom>
              <a:noFill/>
              <a:ln w="9525">
                <a:solidFill>
                  <a:srgbClr val="66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2" name="Line 6"/>
              <p:cNvSpPr>
                <a:spLocks noChangeShapeType="1"/>
              </p:cNvSpPr>
              <p:nvPr/>
            </p:nvSpPr>
            <p:spPr bwMode="auto">
              <a:xfrm>
                <a:off x="100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3" name="Line 7"/>
              <p:cNvSpPr>
                <a:spLocks noChangeShapeType="1"/>
              </p:cNvSpPr>
              <p:nvPr/>
            </p:nvSpPr>
            <p:spPr bwMode="auto">
              <a:xfrm>
                <a:off x="144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4" name="Line 8"/>
              <p:cNvSpPr>
                <a:spLocks noChangeShapeType="1"/>
              </p:cNvSpPr>
              <p:nvPr/>
            </p:nvSpPr>
            <p:spPr bwMode="auto">
              <a:xfrm>
                <a:off x="187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5" name="Line 9"/>
              <p:cNvSpPr>
                <a:spLocks noChangeShapeType="1"/>
              </p:cNvSpPr>
              <p:nvPr/>
            </p:nvSpPr>
            <p:spPr bwMode="auto">
              <a:xfrm>
                <a:off x="2304"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6" name="Line 10"/>
              <p:cNvSpPr>
                <a:spLocks noChangeShapeType="1"/>
              </p:cNvSpPr>
              <p:nvPr/>
            </p:nvSpPr>
            <p:spPr bwMode="auto">
              <a:xfrm>
                <a:off x="273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7" name="Line 11"/>
              <p:cNvSpPr>
                <a:spLocks noChangeShapeType="1"/>
              </p:cNvSpPr>
              <p:nvPr/>
            </p:nvSpPr>
            <p:spPr bwMode="auto">
              <a:xfrm>
                <a:off x="316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8" name="Line 12"/>
              <p:cNvSpPr>
                <a:spLocks noChangeShapeType="1"/>
              </p:cNvSpPr>
              <p:nvPr/>
            </p:nvSpPr>
            <p:spPr bwMode="auto">
              <a:xfrm>
                <a:off x="360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9" name="Line 13"/>
              <p:cNvSpPr>
                <a:spLocks noChangeShapeType="1"/>
              </p:cNvSpPr>
              <p:nvPr/>
            </p:nvSpPr>
            <p:spPr bwMode="auto">
              <a:xfrm>
                <a:off x="489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0" name="Line 14"/>
              <p:cNvSpPr>
                <a:spLocks noChangeShapeType="1"/>
              </p:cNvSpPr>
              <p:nvPr/>
            </p:nvSpPr>
            <p:spPr bwMode="auto">
              <a:xfrm>
                <a:off x="403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34511" name="Group 15"/>
          <p:cNvGrpSpPr>
            <a:grpSpLocks/>
          </p:cNvGrpSpPr>
          <p:nvPr/>
        </p:nvGrpSpPr>
        <p:grpSpPr bwMode="auto">
          <a:xfrm>
            <a:off x="914400" y="5607050"/>
            <a:ext cx="7543800" cy="641350"/>
            <a:chOff x="576" y="3052"/>
            <a:chExt cx="4752" cy="404"/>
          </a:xfrm>
        </p:grpSpPr>
        <p:grpSp>
          <p:nvGrpSpPr>
            <p:cNvPr id="234512" name="Group 16"/>
            <p:cNvGrpSpPr>
              <a:grpSpLocks/>
            </p:cNvGrpSpPr>
            <p:nvPr/>
          </p:nvGrpSpPr>
          <p:grpSpPr bwMode="auto">
            <a:xfrm>
              <a:off x="576" y="3072"/>
              <a:ext cx="4752" cy="384"/>
              <a:chOff x="576" y="2448"/>
              <a:chExt cx="4752" cy="384"/>
            </a:xfrm>
          </p:grpSpPr>
          <p:sp>
            <p:nvSpPr>
              <p:cNvPr id="234513" name="Rectangle 17"/>
              <p:cNvSpPr>
                <a:spLocks noChangeArrowheads="1"/>
              </p:cNvSpPr>
              <p:nvPr/>
            </p:nvSpPr>
            <p:spPr bwMode="auto">
              <a:xfrm>
                <a:off x="576" y="2448"/>
                <a:ext cx="4752" cy="384"/>
              </a:xfrm>
              <a:prstGeom prst="rect">
                <a:avLst/>
              </a:prstGeom>
              <a:noFill/>
              <a:ln w="9525">
                <a:solidFill>
                  <a:srgbClr val="6600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4" name="Line 18"/>
              <p:cNvSpPr>
                <a:spLocks noChangeShapeType="1"/>
              </p:cNvSpPr>
              <p:nvPr/>
            </p:nvSpPr>
            <p:spPr bwMode="auto">
              <a:xfrm>
                <a:off x="100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5" name="Line 19"/>
              <p:cNvSpPr>
                <a:spLocks noChangeShapeType="1"/>
              </p:cNvSpPr>
              <p:nvPr/>
            </p:nvSpPr>
            <p:spPr bwMode="auto">
              <a:xfrm>
                <a:off x="144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6" name="Line 20"/>
              <p:cNvSpPr>
                <a:spLocks noChangeShapeType="1"/>
              </p:cNvSpPr>
              <p:nvPr/>
            </p:nvSpPr>
            <p:spPr bwMode="auto">
              <a:xfrm>
                <a:off x="187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7" name="Line 21"/>
              <p:cNvSpPr>
                <a:spLocks noChangeShapeType="1"/>
              </p:cNvSpPr>
              <p:nvPr/>
            </p:nvSpPr>
            <p:spPr bwMode="auto">
              <a:xfrm>
                <a:off x="2304"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8" name="Line 22"/>
              <p:cNvSpPr>
                <a:spLocks noChangeShapeType="1"/>
              </p:cNvSpPr>
              <p:nvPr/>
            </p:nvSpPr>
            <p:spPr bwMode="auto">
              <a:xfrm>
                <a:off x="273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9" name="Line 23"/>
              <p:cNvSpPr>
                <a:spLocks noChangeShapeType="1"/>
              </p:cNvSpPr>
              <p:nvPr/>
            </p:nvSpPr>
            <p:spPr bwMode="auto">
              <a:xfrm>
                <a:off x="3168"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0" name="Line 24"/>
              <p:cNvSpPr>
                <a:spLocks noChangeShapeType="1"/>
              </p:cNvSpPr>
              <p:nvPr/>
            </p:nvSpPr>
            <p:spPr bwMode="auto">
              <a:xfrm>
                <a:off x="3600"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1" name="Line 25"/>
              <p:cNvSpPr>
                <a:spLocks noChangeShapeType="1"/>
              </p:cNvSpPr>
              <p:nvPr/>
            </p:nvSpPr>
            <p:spPr bwMode="auto">
              <a:xfrm>
                <a:off x="4896"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2" name="Line 26"/>
              <p:cNvSpPr>
                <a:spLocks noChangeShapeType="1"/>
              </p:cNvSpPr>
              <p:nvPr/>
            </p:nvSpPr>
            <p:spPr bwMode="auto">
              <a:xfrm>
                <a:off x="4032" y="2448"/>
                <a:ext cx="0" cy="384"/>
              </a:xfrm>
              <a:prstGeom prst="line">
                <a:avLst/>
              </a:prstGeom>
              <a:noFill/>
              <a:ln w="952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4523" name="Text Box 27"/>
            <p:cNvSpPr txBox="1">
              <a:spLocks noChangeArrowheads="1"/>
            </p:cNvSpPr>
            <p:nvPr/>
          </p:nvSpPr>
          <p:spPr bwMode="auto">
            <a:xfrm>
              <a:off x="604" y="3052"/>
              <a:ext cx="17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660033"/>
                  </a:solidFill>
                  <a:latin typeface="Times New Roman" pitchFamily="18" charset="0"/>
                  <a:ea typeface="宋体" pitchFamily="2" charset="-122"/>
                </a:rPr>
                <a:t>21  18  30  75</a:t>
              </a:r>
              <a:endParaRPr kumimoji="1" lang="en-US" altLang="zh-CN" sz="3600">
                <a:latin typeface="Times New Roman" pitchFamily="18" charset="0"/>
                <a:ea typeface="宋体" pitchFamily="2" charset="-122"/>
              </a:endParaRPr>
            </a:p>
          </p:txBody>
        </p:sp>
      </p:grpSp>
      <p:sp>
        <p:nvSpPr>
          <p:cNvPr id="234524" name="Text Box 28"/>
          <p:cNvSpPr txBox="1">
            <a:spLocks noChangeArrowheads="1"/>
          </p:cNvSpPr>
          <p:nvPr/>
        </p:nvSpPr>
        <p:spPr bwMode="auto">
          <a:xfrm>
            <a:off x="4724400" y="4800600"/>
            <a:ext cx="1304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CC0000"/>
                </a:solidFill>
                <a:latin typeface="Times New Roman" pitchFamily="18" charset="0"/>
                <a:ea typeface="宋体" pitchFamily="2" charset="-122"/>
              </a:rPr>
              <a:t>L.length-1</a:t>
            </a:r>
            <a:endParaRPr kumimoji="1" lang="en-US" altLang="zh-CN" sz="3600">
              <a:latin typeface="Times New Roman" pitchFamily="18" charset="0"/>
              <a:ea typeface="宋体" pitchFamily="2" charset="-122"/>
            </a:endParaRPr>
          </a:p>
        </p:txBody>
      </p:sp>
      <p:sp>
        <p:nvSpPr>
          <p:cNvPr id="234525" name="Text Box 29"/>
          <p:cNvSpPr txBox="1">
            <a:spLocks noChangeArrowheads="1"/>
          </p:cNvSpPr>
          <p:nvPr/>
        </p:nvSpPr>
        <p:spPr bwMode="auto">
          <a:xfrm>
            <a:off x="1111250" y="4800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CC0000"/>
                </a:solidFill>
                <a:latin typeface="Times New Roman" pitchFamily="18" charset="0"/>
                <a:ea typeface="宋体" pitchFamily="2" charset="-122"/>
              </a:rPr>
              <a:t>0</a:t>
            </a:r>
            <a:endParaRPr kumimoji="1" lang="en-US" altLang="zh-CN" sz="3600">
              <a:latin typeface="Times New Roman" pitchFamily="18" charset="0"/>
              <a:ea typeface="宋体" pitchFamily="2" charset="-122"/>
            </a:endParaRPr>
          </a:p>
        </p:txBody>
      </p:sp>
      <p:grpSp>
        <p:nvGrpSpPr>
          <p:cNvPr id="234526" name="Group 30"/>
          <p:cNvGrpSpPr>
            <a:grpSpLocks/>
          </p:cNvGrpSpPr>
          <p:nvPr/>
        </p:nvGrpSpPr>
        <p:grpSpPr bwMode="auto">
          <a:xfrm>
            <a:off x="5181600" y="3371850"/>
            <a:ext cx="409575" cy="819150"/>
            <a:chOff x="3302" y="1644"/>
            <a:chExt cx="258" cy="516"/>
          </a:xfrm>
        </p:grpSpPr>
        <p:sp>
          <p:nvSpPr>
            <p:cNvPr id="234527" name="Line 31"/>
            <p:cNvSpPr>
              <a:spLocks noChangeShapeType="1"/>
            </p:cNvSpPr>
            <p:nvPr/>
          </p:nvSpPr>
          <p:spPr bwMode="auto">
            <a:xfrm>
              <a:off x="3312" y="1728"/>
              <a:ext cx="0" cy="4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8" name="Text Box 32"/>
            <p:cNvSpPr txBox="1">
              <a:spLocks noChangeArrowheads="1"/>
            </p:cNvSpPr>
            <p:nvPr/>
          </p:nvSpPr>
          <p:spPr bwMode="auto">
            <a:xfrm>
              <a:off x="3302" y="164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itchFamily="18" charset="0"/>
                  <a:ea typeface="宋体" pitchFamily="2" charset="-122"/>
                </a:rPr>
                <a:t>p</a:t>
              </a:r>
              <a:endParaRPr kumimoji="1" lang="en-US" altLang="zh-CN" sz="3600">
                <a:latin typeface="Times New Roman" pitchFamily="18" charset="0"/>
                <a:ea typeface="宋体" pitchFamily="2" charset="-122"/>
              </a:endParaRPr>
            </a:p>
          </p:txBody>
        </p:sp>
      </p:grpSp>
      <p:grpSp>
        <p:nvGrpSpPr>
          <p:cNvPr id="234529" name="Group 33"/>
          <p:cNvGrpSpPr>
            <a:grpSpLocks/>
          </p:cNvGrpSpPr>
          <p:nvPr/>
        </p:nvGrpSpPr>
        <p:grpSpPr bwMode="auto">
          <a:xfrm>
            <a:off x="4572000" y="3371850"/>
            <a:ext cx="409575" cy="819150"/>
            <a:chOff x="3302" y="1644"/>
            <a:chExt cx="258" cy="516"/>
          </a:xfrm>
        </p:grpSpPr>
        <p:sp>
          <p:nvSpPr>
            <p:cNvPr id="234530" name="Line 34"/>
            <p:cNvSpPr>
              <a:spLocks noChangeShapeType="1"/>
            </p:cNvSpPr>
            <p:nvPr/>
          </p:nvSpPr>
          <p:spPr bwMode="auto">
            <a:xfrm>
              <a:off x="3312" y="1728"/>
              <a:ext cx="0" cy="4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1" name="Text Box 35"/>
            <p:cNvSpPr txBox="1">
              <a:spLocks noChangeArrowheads="1"/>
            </p:cNvSpPr>
            <p:nvPr/>
          </p:nvSpPr>
          <p:spPr bwMode="auto">
            <a:xfrm>
              <a:off x="3302" y="164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itchFamily="18" charset="0"/>
                  <a:ea typeface="宋体" pitchFamily="2" charset="-122"/>
                </a:rPr>
                <a:t>p</a:t>
              </a:r>
              <a:endParaRPr kumimoji="1" lang="en-US" altLang="zh-CN" sz="3600">
                <a:latin typeface="Times New Roman" pitchFamily="18" charset="0"/>
                <a:ea typeface="宋体" pitchFamily="2" charset="-122"/>
              </a:endParaRPr>
            </a:p>
          </p:txBody>
        </p:sp>
      </p:grpSp>
      <p:grpSp>
        <p:nvGrpSpPr>
          <p:cNvPr id="234532" name="Group 36"/>
          <p:cNvGrpSpPr>
            <a:grpSpLocks/>
          </p:cNvGrpSpPr>
          <p:nvPr/>
        </p:nvGrpSpPr>
        <p:grpSpPr bwMode="auto">
          <a:xfrm>
            <a:off x="3933825" y="3352800"/>
            <a:ext cx="409575" cy="819150"/>
            <a:chOff x="3302" y="1644"/>
            <a:chExt cx="258" cy="516"/>
          </a:xfrm>
        </p:grpSpPr>
        <p:sp>
          <p:nvSpPr>
            <p:cNvPr id="234533" name="Line 37"/>
            <p:cNvSpPr>
              <a:spLocks noChangeShapeType="1"/>
            </p:cNvSpPr>
            <p:nvPr/>
          </p:nvSpPr>
          <p:spPr bwMode="auto">
            <a:xfrm>
              <a:off x="3312" y="1728"/>
              <a:ext cx="0" cy="4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4" name="Text Box 38"/>
            <p:cNvSpPr txBox="1">
              <a:spLocks noChangeArrowheads="1"/>
            </p:cNvSpPr>
            <p:nvPr/>
          </p:nvSpPr>
          <p:spPr bwMode="auto">
            <a:xfrm>
              <a:off x="3302" y="164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itchFamily="18" charset="0"/>
                  <a:ea typeface="宋体" pitchFamily="2" charset="-122"/>
                </a:rPr>
                <a:t>p</a:t>
              </a:r>
              <a:endParaRPr kumimoji="1" lang="en-US" altLang="zh-CN" sz="3600">
                <a:latin typeface="Times New Roman" pitchFamily="18" charset="0"/>
                <a:ea typeface="宋体" pitchFamily="2" charset="-122"/>
              </a:endParaRPr>
            </a:p>
          </p:txBody>
        </p:sp>
      </p:grpSp>
      <p:grpSp>
        <p:nvGrpSpPr>
          <p:cNvPr id="234535" name="Group 39"/>
          <p:cNvGrpSpPr>
            <a:grpSpLocks/>
          </p:cNvGrpSpPr>
          <p:nvPr/>
        </p:nvGrpSpPr>
        <p:grpSpPr bwMode="auto">
          <a:xfrm>
            <a:off x="5562600" y="3219450"/>
            <a:ext cx="409575" cy="971550"/>
            <a:chOff x="4224" y="2112"/>
            <a:chExt cx="258" cy="612"/>
          </a:xfrm>
        </p:grpSpPr>
        <p:sp>
          <p:nvSpPr>
            <p:cNvPr id="234536" name="Line 40"/>
            <p:cNvSpPr>
              <a:spLocks noChangeShapeType="1"/>
            </p:cNvSpPr>
            <p:nvPr/>
          </p:nvSpPr>
          <p:spPr bwMode="auto">
            <a:xfrm>
              <a:off x="4234" y="2244"/>
              <a:ext cx="0" cy="480"/>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7" name="Text Box 41"/>
            <p:cNvSpPr txBox="1">
              <a:spLocks noChangeArrowheads="1"/>
            </p:cNvSpPr>
            <p:nvPr/>
          </p:nvSpPr>
          <p:spPr bwMode="auto">
            <a:xfrm>
              <a:off x="4224" y="2112"/>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tx2"/>
                  </a:solidFill>
                  <a:latin typeface="Times New Roman" pitchFamily="18" charset="0"/>
                  <a:ea typeface="宋体" pitchFamily="2" charset="-122"/>
                </a:rPr>
                <a:t>q</a:t>
              </a:r>
              <a:endParaRPr kumimoji="1" lang="en-US" altLang="zh-CN" sz="3600">
                <a:latin typeface="Times New Roman" pitchFamily="18" charset="0"/>
                <a:ea typeface="宋体" pitchFamily="2" charset="-122"/>
              </a:endParaRPr>
            </a:p>
          </p:txBody>
        </p:sp>
      </p:grpSp>
      <p:sp useBgFill="1">
        <p:nvSpPr>
          <p:cNvPr id="234538" name="Rectangle 42"/>
          <p:cNvSpPr>
            <a:spLocks noChangeArrowheads="1"/>
          </p:cNvSpPr>
          <p:nvPr/>
        </p:nvSpPr>
        <p:spPr bwMode="auto">
          <a:xfrm>
            <a:off x="3810000" y="3429000"/>
            <a:ext cx="457200" cy="762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4539" name="Rectangle 43"/>
          <p:cNvSpPr>
            <a:spLocks noChangeArrowheads="1"/>
          </p:cNvSpPr>
          <p:nvPr/>
        </p:nvSpPr>
        <p:spPr bwMode="auto">
          <a:xfrm>
            <a:off x="4419600" y="3429000"/>
            <a:ext cx="457200" cy="762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40" name="Text Box 44"/>
          <p:cNvSpPr txBox="1">
            <a:spLocks noChangeArrowheads="1"/>
          </p:cNvSpPr>
          <p:nvPr/>
        </p:nvSpPr>
        <p:spPr bwMode="auto">
          <a:xfrm>
            <a:off x="4387850" y="56070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990000"/>
                </a:solidFill>
                <a:latin typeface="Times New Roman" pitchFamily="18" charset="0"/>
                <a:ea typeface="宋体" pitchFamily="2" charset="-122"/>
              </a:rPr>
              <a:t>87</a:t>
            </a:r>
            <a:endParaRPr kumimoji="1" lang="en-US" altLang="zh-CN" sz="3600">
              <a:latin typeface="Times New Roman" pitchFamily="18" charset="0"/>
              <a:ea typeface="宋体" pitchFamily="2" charset="-122"/>
            </a:endParaRPr>
          </a:p>
        </p:txBody>
      </p:sp>
      <p:sp>
        <p:nvSpPr>
          <p:cNvPr id="234541" name="Text Box 45"/>
          <p:cNvSpPr txBox="1">
            <a:spLocks noChangeArrowheads="1"/>
          </p:cNvSpPr>
          <p:nvPr/>
        </p:nvSpPr>
        <p:spPr bwMode="auto">
          <a:xfrm>
            <a:off x="3702050" y="56070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990000"/>
                </a:solidFill>
                <a:latin typeface="Times New Roman" pitchFamily="18" charset="0"/>
                <a:ea typeface="宋体" pitchFamily="2" charset="-122"/>
              </a:rPr>
              <a:t>56</a:t>
            </a:r>
            <a:endParaRPr kumimoji="1" lang="en-US" altLang="zh-CN" sz="3600">
              <a:latin typeface="Times New Roman" pitchFamily="18" charset="0"/>
              <a:ea typeface="宋体" pitchFamily="2" charset="-122"/>
            </a:endParaRPr>
          </a:p>
        </p:txBody>
      </p:sp>
      <p:sp>
        <p:nvSpPr>
          <p:cNvPr id="234542" name="Rectangle 46"/>
          <p:cNvSpPr>
            <a:spLocks noChangeArrowheads="1"/>
          </p:cNvSpPr>
          <p:nvPr/>
        </p:nvSpPr>
        <p:spPr bwMode="auto">
          <a:xfrm>
            <a:off x="990600" y="1295400"/>
            <a:ext cx="3378200"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kumimoji="1" lang="en-US" altLang="zh-CN" sz="3200">
                <a:solidFill>
                  <a:srgbClr val="993366"/>
                </a:solidFill>
                <a:latin typeface="Times New Roman" pitchFamily="18" charset="0"/>
                <a:ea typeface="宋体" pitchFamily="2" charset="-122"/>
              </a:rPr>
              <a:t>p = &amp;(L.elem[i-1]);</a:t>
            </a:r>
          </a:p>
        </p:txBody>
      </p:sp>
      <p:sp>
        <p:nvSpPr>
          <p:cNvPr id="234543" name="Text Box 47"/>
          <p:cNvSpPr txBox="1">
            <a:spLocks noChangeArrowheads="1"/>
          </p:cNvSpPr>
          <p:nvPr/>
        </p:nvSpPr>
        <p:spPr bwMode="auto">
          <a:xfrm>
            <a:off x="669925" y="246063"/>
            <a:ext cx="6470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a:solidFill>
                  <a:schemeClr val="bg1"/>
                </a:solidFill>
                <a:latin typeface="Times New Roman" pitchFamily="18" charset="0"/>
                <a:ea typeface="宋体" pitchFamily="2" charset="-122"/>
              </a:rPr>
              <a:t>Example</a:t>
            </a:r>
            <a:r>
              <a:rPr kumimoji="1" lang="zh-CN" altLang="en-US" sz="3600">
                <a:solidFill>
                  <a:schemeClr val="bg1"/>
                </a:solidFill>
                <a:latin typeface="Times New Roman" pitchFamily="18" charset="0"/>
                <a:ea typeface="宋体" pitchFamily="2" charset="-122"/>
              </a:rPr>
              <a:t>：</a:t>
            </a:r>
            <a:r>
              <a:rPr kumimoji="1" lang="en-US" altLang="zh-CN" sz="3600">
                <a:solidFill>
                  <a:schemeClr val="bg1"/>
                </a:solidFill>
                <a:latin typeface="Times New Roman" pitchFamily="18" charset="0"/>
                <a:ea typeface="宋体" pitchFamily="2" charset="-122"/>
              </a:rPr>
              <a:t>ListDelete_Sq(L, 5, e) </a:t>
            </a:r>
          </a:p>
        </p:txBody>
      </p:sp>
      <p:grpSp>
        <p:nvGrpSpPr>
          <p:cNvPr id="234544" name="Group 48"/>
          <p:cNvGrpSpPr>
            <a:grpSpLocks/>
          </p:cNvGrpSpPr>
          <p:nvPr/>
        </p:nvGrpSpPr>
        <p:grpSpPr bwMode="auto">
          <a:xfrm>
            <a:off x="6019800" y="3371850"/>
            <a:ext cx="409575" cy="819150"/>
            <a:chOff x="3302" y="1644"/>
            <a:chExt cx="258" cy="516"/>
          </a:xfrm>
        </p:grpSpPr>
        <p:sp>
          <p:nvSpPr>
            <p:cNvPr id="234545" name="Line 49"/>
            <p:cNvSpPr>
              <a:spLocks noChangeShapeType="1"/>
            </p:cNvSpPr>
            <p:nvPr/>
          </p:nvSpPr>
          <p:spPr bwMode="auto">
            <a:xfrm>
              <a:off x="3312" y="1728"/>
              <a:ext cx="0" cy="4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46" name="Text Box 50"/>
            <p:cNvSpPr txBox="1">
              <a:spLocks noChangeArrowheads="1"/>
            </p:cNvSpPr>
            <p:nvPr/>
          </p:nvSpPr>
          <p:spPr bwMode="auto">
            <a:xfrm>
              <a:off x="3302" y="164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000099"/>
                  </a:solidFill>
                  <a:latin typeface="Times New Roman" pitchFamily="18" charset="0"/>
                  <a:ea typeface="宋体" pitchFamily="2" charset="-122"/>
                </a:rPr>
                <a:t>p</a:t>
              </a:r>
              <a:endParaRPr kumimoji="1" lang="en-US" altLang="zh-CN" sz="3600">
                <a:latin typeface="Times New Roman" pitchFamily="18" charset="0"/>
                <a:ea typeface="宋体" pitchFamily="2" charset="-122"/>
              </a:endParaRPr>
            </a:p>
          </p:txBody>
        </p:sp>
      </p:grpSp>
      <p:sp useBgFill="1">
        <p:nvSpPr>
          <p:cNvPr id="234547" name="Rectangle 51"/>
          <p:cNvSpPr>
            <a:spLocks noChangeArrowheads="1"/>
          </p:cNvSpPr>
          <p:nvPr/>
        </p:nvSpPr>
        <p:spPr bwMode="auto">
          <a:xfrm>
            <a:off x="5029200" y="3429000"/>
            <a:ext cx="457200" cy="762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49" name="Rectangle 53"/>
          <p:cNvSpPr>
            <a:spLocks noChangeArrowheads="1"/>
          </p:cNvSpPr>
          <p:nvPr/>
        </p:nvSpPr>
        <p:spPr bwMode="auto">
          <a:xfrm>
            <a:off x="998538" y="1828800"/>
            <a:ext cx="4572000"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15000"/>
              </a:lnSpc>
            </a:pPr>
            <a:r>
              <a:rPr kumimoji="1" lang="en-US" altLang="zh-CN" sz="3200">
                <a:solidFill>
                  <a:srgbClr val="993366"/>
                </a:solidFill>
                <a:latin typeface="Times New Roman" pitchFamily="18" charset="0"/>
                <a:ea typeface="宋体" pitchFamily="2" charset="-122"/>
              </a:rPr>
              <a:t>q = L.elem+L.length-1;</a:t>
            </a:r>
          </a:p>
        </p:txBody>
      </p:sp>
      <p:sp>
        <p:nvSpPr>
          <p:cNvPr id="234551" name="Rectangle 55"/>
          <p:cNvSpPr>
            <a:spLocks noChangeArrowheads="1"/>
          </p:cNvSpPr>
          <p:nvPr/>
        </p:nvSpPr>
        <p:spPr bwMode="auto">
          <a:xfrm>
            <a:off x="1004888" y="2516188"/>
            <a:ext cx="60563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kumimoji="1" lang="en-US" altLang="zh-CN" sz="3200" b="1">
                <a:solidFill>
                  <a:srgbClr val="993366"/>
                </a:solidFill>
                <a:latin typeface="Times New Roman" pitchFamily="18" charset="0"/>
                <a:ea typeface="宋体" pitchFamily="2" charset="-122"/>
              </a:rPr>
              <a:t>for</a:t>
            </a:r>
            <a:r>
              <a:rPr kumimoji="1" lang="en-US" altLang="zh-CN" sz="3200">
                <a:solidFill>
                  <a:srgbClr val="993366"/>
                </a:solidFill>
                <a:latin typeface="Times New Roman" pitchFamily="18" charset="0"/>
                <a:ea typeface="宋体" pitchFamily="2" charset="-122"/>
              </a:rPr>
              <a:t> (++p; p &lt;= q; ++p)  *(p-1) = *p;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34543"/>
                                        </p:tgtEl>
                                        <p:attrNameLst>
                                          <p:attrName>style.visibility</p:attrName>
                                        </p:attrNameLst>
                                      </p:cBhvr>
                                      <p:to>
                                        <p:strVal val="visible"/>
                                      </p:to>
                                    </p:set>
                                    <p:anim calcmode="lin" valueType="num">
                                      <p:cBhvr additive="base">
                                        <p:cTn id="7" dur="500" fill="hold"/>
                                        <p:tgtEl>
                                          <p:spTgt spid="234543"/>
                                        </p:tgtEl>
                                        <p:attrNameLst>
                                          <p:attrName>ppt_x</p:attrName>
                                        </p:attrNameLst>
                                      </p:cBhvr>
                                      <p:tavLst>
                                        <p:tav tm="0">
                                          <p:val>
                                            <p:strVal val="#ppt_x"/>
                                          </p:val>
                                        </p:tav>
                                        <p:tav tm="100000">
                                          <p:val>
                                            <p:strVal val="#ppt_x"/>
                                          </p:val>
                                        </p:tav>
                                      </p:tavLst>
                                    </p:anim>
                                    <p:anim calcmode="lin" valueType="num">
                                      <p:cBhvr additive="base">
                                        <p:cTn id="8" dur="500" fill="hold"/>
                                        <p:tgtEl>
                                          <p:spTgt spid="23454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34498"/>
                                        </p:tgtEl>
                                        <p:attrNameLst>
                                          <p:attrName>style.visibility</p:attrName>
                                        </p:attrNameLst>
                                      </p:cBhvr>
                                      <p:to>
                                        <p:strVal val="visible"/>
                                      </p:to>
                                    </p:set>
                                    <p:animEffect transition="in" filter="wipe(left)">
                                      <p:cBhvr>
                                        <p:cTn id="13" dur="500"/>
                                        <p:tgtEl>
                                          <p:spTgt spid="2344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34525"/>
                                        </p:tgtEl>
                                        <p:attrNameLst>
                                          <p:attrName>style.visibility</p:attrName>
                                        </p:attrNameLst>
                                      </p:cBhvr>
                                      <p:to>
                                        <p:strVal val="visible"/>
                                      </p:to>
                                    </p:set>
                                    <p:animEffect transition="in" filter="wipe(left)">
                                      <p:cBhvr>
                                        <p:cTn id="18" dur="500"/>
                                        <p:tgtEl>
                                          <p:spTgt spid="23452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4524"/>
                                        </p:tgtEl>
                                        <p:attrNameLst>
                                          <p:attrName>style.visibility</p:attrName>
                                        </p:attrNameLst>
                                      </p:cBhvr>
                                      <p:to>
                                        <p:strVal val="visible"/>
                                      </p:to>
                                    </p:set>
                                    <p:animEffect transition="in" filter="wipe(left)">
                                      <p:cBhvr>
                                        <p:cTn id="23" dur="500"/>
                                        <p:tgtEl>
                                          <p:spTgt spid="234524"/>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234532"/>
                                        </p:tgtEl>
                                        <p:attrNameLst>
                                          <p:attrName>style.visibility</p:attrName>
                                        </p:attrNameLst>
                                      </p:cBhvr>
                                      <p:to>
                                        <p:strVal val="visible"/>
                                      </p:to>
                                    </p:set>
                                    <p:animEffect transition="in" filter="wipe(up)">
                                      <p:cBhvr>
                                        <p:cTn id="27" dur="500"/>
                                        <p:tgtEl>
                                          <p:spTgt spid="2345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34542"/>
                                        </p:tgtEl>
                                        <p:attrNameLst>
                                          <p:attrName>style.visibility</p:attrName>
                                        </p:attrNameLst>
                                      </p:cBhvr>
                                      <p:to>
                                        <p:strVal val="visible"/>
                                      </p:to>
                                    </p:set>
                                    <p:animEffect transition="in" filter="blinds(vertical)">
                                      <p:cBhvr>
                                        <p:cTn id="32" dur="500"/>
                                        <p:tgtEl>
                                          <p:spTgt spid="2345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34535"/>
                                        </p:tgtEl>
                                        <p:attrNameLst>
                                          <p:attrName>style.visibility</p:attrName>
                                        </p:attrNameLst>
                                      </p:cBhvr>
                                      <p:to>
                                        <p:strVal val="visible"/>
                                      </p:to>
                                    </p:set>
                                    <p:animEffect transition="in" filter="wipe(up)">
                                      <p:cBhvr>
                                        <p:cTn id="37" dur="500"/>
                                        <p:tgtEl>
                                          <p:spTgt spid="2345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4549"/>
                                        </p:tgtEl>
                                        <p:attrNameLst>
                                          <p:attrName>style.visibility</p:attrName>
                                        </p:attrNameLst>
                                      </p:cBhvr>
                                      <p:to>
                                        <p:strVal val="visible"/>
                                      </p:to>
                                    </p:set>
                                    <p:animEffect transition="in" filter="blinds(horizontal)">
                                      <p:cBhvr>
                                        <p:cTn id="42" dur="500"/>
                                        <p:tgtEl>
                                          <p:spTgt spid="2345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34511"/>
                                        </p:tgtEl>
                                        <p:attrNameLst>
                                          <p:attrName>style.visibility</p:attrName>
                                        </p:attrNameLst>
                                      </p:cBhvr>
                                      <p:to>
                                        <p:strVal val="visible"/>
                                      </p:to>
                                    </p:set>
                                    <p:animEffect transition="in" filter="wipe(left)">
                                      <p:cBhvr>
                                        <p:cTn id="47" dur="500"/>
                                        <p:tgtEl>
                                          <p:spTgt spid="2345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34538"/>
                                        </p:tgtEl>
                                        <p:attrNameLst>
                                          <p:attrName>style.visibility</p:attrName>
                                        </p:attrNameLst>
                                      </p:cBhvr>
                                      <p:to>
                                        <p:strVal val="visible"/>
                                      </p:to>
                                    </p:set>
                                    <p:animEffect transition="in" filter="wipe(left)">
                                      <p:cBhvr>
                                        <p:cTn id="52" dur="500"/>
                                        <p:tgtEl>
                                          <p:spTgt spid="234538"/>
                                        </p:tgtEl>
                                      </p:cBhvr>
                                    </p:animEffect>
                                  </p:childTnLst>
                                </p:cTn>
                              </p:par>
                            </p:childTnLst>
                          </p:cTn>
                        </p:par>
                        <p:par>
                          <p:cTn id="53" fill="hold" nodeType="afterGroup">
                            <p:stCondLst>
                              <p:cond delay="500"/>
                            </p:stCondLst>
                            <p:childTnLst>
                              <p:par>
                                <p:cTn id="54" presetID="12" presetClass="entr" presetSubtype="8" fill="hold" nodeType="afterEffect">
                                  <p:stCondLst>
                                    <p:cond delay="0"/>
                                  </p:stCondLst>
                                  <p:childTnLst>
                                    <p:set>
                                      <p:cBhvr>
                                        <p:cTn id="55" dur="1" fill="hold">
                                          <p:stCondLst>
                                            <p:cond delay="0"/>
                                          </p:stCondLst>
                                        </p:cTn>
                                        <p:tgtEl>
                                          <p:spTgt spid="234529"/>
                                        </p:tgtEl>
                                        <p:attrNameLst>
                                          <p:attrName>style.visibility</p:attrName>
                                        </p:attrNameLst>
                                      </p:cBhvr>
                                      <p:to>
                                        <p:strVal val="visible"/>
                                      </p:to>
                                    </p:set>
                                    <p:animEffect transition="in" filter="slide(fromLeft)">
                                      <p:cBhvr>
                                        <p:cTn id="56" dur="500"/>
                                        <p:tgtEl>
                                          <p:spTgt spid="23452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34541"/>
                                        </p:tgtEl>
                                        <p:attrNameLst>
                                          <p:attrName>style.visibility</p:attrName>
                                        </p:attrNameLst>
                                      </p:cBhvr>
                                      <p:to>
                                        <p:strVal val="visible"/>
                                      </p:to>
                                    </p:set>
                                    <p:animEffect transition="in" filter="wipe(left)">
                                      <p:cBhvr>
                                        <p:cTn id="61" dur="500"/>
                                        <p:tgtEl>
                                          <p:spTgt spid="23454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4539"/>
                                        </p:tgtEl>
                                        <p:attrNameLst>
                                          <p:attrName>style.visibility</p:attrName>
                                        </p:attrNameLst>
                                      </p:cBhvr>
                                      <p:to>
                                        <p:strVal val="visible"/>
                                      </p:to>
                                    </p:set>
                                    <p:animEffect transition="in" filter="wipe(left)">
                                      <p:cBhvr>
                                        <p:cTn id="66" dur="500"/>
                                        <p:tgtEl>
                                          <p:spTgt spid="234539"/>
                                        </p:tgtEl>
                                      </p:cBhvr>
                                    </p:animEffect>
                                  </p:childTnLst>
                                </p:cTn>
                              </p:par>
                            </p:childTnLst>
                          </p:cTn>
                        </p:par>
                        <p:par>
                          <p:cTn id="67" fill="hold" nodeType="afterGroup">
                            <p:stCondLst>
                              <p:cond delay="500"/>
                            </p:stCondLst>
                            <p:childTnLst>
                              <p:par>
                                <p:cTn id="68" presetID="12" presetClass="entr" presetSubtype="8" fill="hold" nodeType="afterEffect">
                                  <p:stCondLst>
                                    <p:cond delay="0"/>
                                  </p:stCondLst>
                                  <p:childTnLst>
                                    <p:set>
                                      <p:cBhvr>
                                        <p:cTn id="69" dur="1" fill="hold">
                                          <p:stCondLst>
                                            <p:cond delay="0"/>
                                          </p:stCondLst>
                                        </p:cTn>
                                        <p:tgtEl>
                                          <p:spTgt spid="234526"/>
                                        </p:tgtEl>
                                        <p:attrNameLst>
                                          <p:attrName>style.visibility</p:attrName>
                                        </p:attrNameLst>
                                      </p:cBhvr>
                                      <p:to>
                                        <p:strVal val="visible"/>
                                      </p:to>
                                    </p:set>
                                    <p:animEffect transition="in" filter="slide(fromLeft)">
                                      <p:cBhvr>
                                        <p:cTn id="70" dur="500"/>
                                        <p:tgtEl>
                                          <p:spTgt spid="23452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34540"/>
                                        </p:tgtEl>
                                        <p:attrNameLst>
                                          <p:attrName>style.visibility</p:attrName>
                                        </p:attrNameLst>
                                      </p:cBhvr>
                                      <p:to>
                                        <p:strVal val="visible"/>
                                      </p:to>
                                    </p:set>
                                    <p:animEffect transition="in" filter="wipe(left)">
                                      <p:cBhvr>
                                        <p:cTn id="75" dur="500"/>
                                        <p:tgtEl>
                                          <p:spTgt spid="23454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34547"/>
                                        </p:tgtEl>
                                        <p:attrNameLst>
                                          <p:attrName>style.visibility</p:attrName>
                                        </p:attrNameLst>
                                      </p:cBhvr>
                                      <p:to>
                                        <p:strVal val="visible"/>
                                      </p:to>
                                    </p:set>
                                    <p:animEffect transition="in" filter="wipe(left)">
                                      <p:cBhvr>
                                        <p:cTn id="80" dur="500"/>
                                        <p:tgtEl>
                                          <p:spTgt spid="234547"/>
                                        </p:tgtEl>
                                      </p:cBhvr>
                                    </p:animEffect>
                                  </p:childTnLst>
                                </p:cTn>
                              </p:par>
                            </p:childTnLst>
                          </p:cTn>
                        </p:par>
                        <p:par>
                          <p:cTn id="81" fill="hold" nodeType="afterGroup">
                            <p:stCondLst>
                              <p:cond delay="500"/>
                            </p:stCondLst>
                            <p:childTnLst>
                              <p:par>
                                <p:cTn id="82" presetID="12" presetClass="entr" presetSubtype="8" fill="hold" nodeType="afterEffect">
                                  <p:stCondLst>
                                    <p:cond delay="0"/>
                                  </p:stCondLst>
                                  <p:childTnLst>
                                    <p:set>
                                      <p:cBhvr>
                                        <p:cTn id="83" dur="1" fill="hold">
                                          <p:stCondLst>
                                            <p:cond delay="0"/>
                                          </p:stCondLst>
                                        </p:cTn>
                                        <p:tgtEl>
                                          <p:spTgt spid="234544"/>
                                        </p:tgtEl>
                                        <p:attrNameLst>
                                          <p:attrName>style.visibility</p:attrName>
                                        </p:attrNameLst>
                                      </p:cBhvr>
                                      <p:to>
                                        <p:strVal val="visible"/>
                                      </p:to>
                                    </p:set>
                                    <p:animEffect transition="in" filter="slide(fromLeft)">
                                      <p:cBhvr>
                                        <p:cTn id="84" dur="500"/>
                                        <p:tgtEl>
                                          <p:spTgt spid="23454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234551"/>
                                        </p:tgtEl>
                                        <p:attrNameLst>
                                          <p:attrName>style.visibility</p:attrName>
                                        </p:attrNameLst>
                                      </p:cBhvr>
                                      <p:to>
                                        <p:strVal val="visible"/>
                                      </p:to>
                                    </p:set>
                                    <p:animEffect transition="in" filter="blinds(horizontal)">
                                      <p:cBhvr>
                                        <p:cTn id="89" dur="500"/>
                                        <p:tgtEl>
                                          <p:spTgt spid="234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24" grpId="0" autoUpdateAnimBg="0"/>
      <p:bldP spid="234525" grpId="0" autoUpdateAnimBg="0"/>
      <p:bldP spid="234538" grpId="0" animBg="1"/>
      <p:bldP spid="234539" grpId="0" animBg="1"/>
      <p:bldP spid="234540" grpId="0" autoUpdateAnimBg="0"/>
      <p:bldP spid="234541" grpId="0" autoUpdateAnimBg="0"/>
      <p:bldP spid="234542" grpId="0" autoUpdateAnimBg="0"/>
      <p:bldP spid="234543" grpId="0" autoUpdateAnimBg="0"/>
      <p:bldP spid="234547" grpId="0" animBg="1"/>
      <p:bldP spid="234549" grpId="0"/>
      <p:bldP spid="23455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Text Box 4"/>
          <p:cNvSpPr txBox="1">
            <a:spLocks noChangeArrowheads="1"/>
          </p:cNvSpPr>
          <p:nvPr/>
        </p:nvSpPr>
        <p:spPr bwMode="auto">
          <a:xfrm>
            <a:off x="0" y="217488"/>
            <a:ext cx="8335963" cy="620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en-US" altLang="zh-CN" sz="2800" b="1">
                <a:solidFill>
                  <a:schemeClr val="bg1"/>
                </a:solidFill>
                <a:latin typeface="Times New Roman" pitchFamily="18" charset="0"/>
                <a:ea typeface="宋体" pitchFamily="2" charset="-122"/>
              </a:rPr>
              <a:t>Status ListDelete_Sq(SqList &amp;L, int i, ElemType &amp;e)</a:t>
            </a:r>
            <a:r>
              <a:rPr kumimoji="1" lang="en-US" altLang="zh-CN" sz="2800">
                <a:latin typeface="Times New Roman" pitchFamily="18" charset="0"/>
                <a:ea typeface="宋体" pitchFamily="2" charset="-122"/>
              </a:rPr>
              <a:t> </a:t>
            </a:r>
          </a:p>
          <a:p>
            <a:pPr>
              <a:lnSpc>
                <a:spcPct val="110000"/>
              </a:lnSpc>
            </a:pPr>
            <a:endParaRPr kumimoji="1" lang="en-US" altLang="zh-CN" sz="2800" b="1">
              <a:latin typeface="Times New Roman" pitchFamily="18" charset="0"/>
              <a:ea typeface="宋体" pitchFamily="2" charset="-122"/>
            </a:endParaRPr>
          </a:p>
          <a:p>
            <a:pPr>
              <a:lnSpc>
                <a:spcPct val="110000"/>
              </a:lnSpc>
            </a:pPr>
            <a:r>
              <a:rPr kumimoji="1" lang="en-US" altLang="zh-CN" sz="2800" b="1">
                <a:solidFill>
                  <a:srgbClr val="080808"/>
                </a:solidFill>
                <a:latin typeface="Times New Roman" pitchFamily="18" charset="0"/>
                <a:ea typeface="宋体" pitchFamily="2" charset="-122"/>
              </a:rPr>
              <a:t>{</a:t>
            </a:r>
            <a:endParaRPr kumimoji="1" lang="en-US" altLang="zh-CN" sz="2800">
              <a:solidFill>
                <a:srgbClr val="080808"/>
              </a:solidFill>
              <a:latin typeface="Times New Roman" pitchFamily="18" charset="0"/>
              <a:ea typeface="宋体" pitchFamily="2" charset="-122"/>
            </a:endParaRPr>
          </a:p>
          <a:p>
            <a:pPr>
              <a:lnSpc>
                <a:spcPct val="110000"/>
              </a:lnSpc>
            </a:pPr>
            <a:endParaRPr kumimoji="1" lang="en-US" altLang="zh-CN" sz="2800" b="1">
              <a:solidFill>
                <a:srgbClr val="080808"/>
              </a:solidFill>
              <a:latin typeface="Times New Roman" pitchFamily="18" charset="0"/>
              <a:ea typeface="宋体" pitchFamily="2" charset="-122"/>
            </a:endParaRPr>
          </a:p>
          <a:p>
            <a:pPr>
              <a:lnSpc>
                <a:spcPct val="110000"/>
              </a:lnSpc>
            </a:pPr>
            <a:endParaRPr kumimoji="1" lang="en-US" altLang="zh-CN" sz="2800" b="1">
              <a:solidFill>
                <a:srgbClr val="080808"/>
              </a:solidFill>
              <a:latin typeface="Times New Roman" pitchFamily="18" charset="0"/>
              <a:ea typeface="宋体" pitchFamily="2" charset="-122"/>
            </a:endParaRPr>
          </a:p>
          <a:p>
            <a:pPr>
              <a:lnSpc>
                <a:spcPct val="110000"/>
              </a:lnSpc>
            </a:pPr>
            <a:endParaRPr kumimoji="1" lang="en-US" altLang="zh-CN" sz="2800" b="1">
              <a:solidFill>
                <a:srgbClr val="080808"/>
              </a:solidFill>
              <a:latin typeface="Times New Roman" pitchFamily="18" charset="0"/>
              <a:ea typeface="宋体" pitchFamily="2" charset="-122"/>
            </a:endParaRPr>
          </a:p>
          <a:p>
            <a:pPr>
              <a:lnSpc>
                <a:spcPct val="110000"/>
              </a:lnSpc>
            </a:pPr>
            <a:endParaRPr kumimoji="1" lang="en-US" altLang="zh-CN" sz="2800" b="1">
              <a:solidFill>
                <a:srgbClr val="080808"/>
              </a:solidFill>
              <a:latin typeface="Times New Roman" pitchFamily="18" charset="0"/>
              <a:ea typeface="宋体" pitchFamily="2" charset="-122"/>
            </a:endParaRPr>
          </a:p>
          <a:p>
            <a:pPr>
              <a:lnSpc>
                <a:spcPct val="110000"/>
              </a:lnSpc>
            </a:pPr>
            <a:endParaRPr kumimoji="1" lang="en-US" altLang="zh-CN" sz="2800" b="1">
              <a:solidFill>
                <a:srgbClr val="080808"/>
              </a:solidFill>
              <a:latin typeface="Times New Roman" pitchFamily="18" charset="0"/>
              <a:ea typeface="宋体" pitchFamily="2" charset="-122"/>
            </a:endParaRPr>
          </a:p>
          <a:p>
            <a:pPr>
              <a:lnSpc>
                <a:spcPct val="110000"/>
              </a:lnSpc>
            </a:pPr>
            <a:endParaRPr kumimoji="1" lang="en-US" altLang="zh-CN" sz="2800" b="1">
              <a:solidFill>
                <a:srgbClr val="080808"/>
              </a:solidFill>
              <a:latin typeface="Times New Roman" pitchFamily="18" charset="0"/>
              <a:ea typeface="宋体" pitchFamily="2" charset="-122"/>
            </a:endParaRPr>
          </a:p>
          <a:p>
            <a:pPr>
              <a:lnSpc>
                <a:spcPct val="110000"/>
              </a:lnSpc>
            </a:pPr>
            <a:endParaRPr kumimoji="1" lang="en-US" altLang="zh-CN" sz="2800" b="1">
              <a:solidFill>
                <a:srgbClr val="080808"/>
              </a:solidFill>
              <a:latin typeface="Times New Roman" pitchFamily="18" charset="0"/>
              <a:ea typeface="宋体" pitchFamily="2" charset="-122"/>
            </a:endParaRPr>
          </a:p>
          <a:p>
            <a:pPr>
              <a:lnSpc>
                <a:spcPct val="110000"/>
              </a:lnSpc>
            </a:pPr>
            <a:endParaRPr kumimoji="1" lang="en-US" altLang="zh-CN" sz="2800" b="1">
              <a:solidFill>
                <a:srgbClr val="080808"/>
              </a:solidFill>
              <a:latin typeface="Times New Roman" pitchFamily="18" charset="0"/>
              <a:ea typeface="宋体" pitchFamily="2" charset="-122"/>
            </a:endParaRPr>
          </a:p>
          <a:p>
            <a:pPr>
              <a:lnSpc>
                <a:spcPct val="110000"/>
              </a:lnSpc>
            </a:pPr>
            <a:endParaRPr kumimoji="1" lang="en-US" altLang="zh-CN" sz="2800" b="1">
              <a:solidFill>
                <a:srgbClr val="080808"/>
              </a:solidFill>
              <a:latin typeface="Times New Roman" pitchFamily="18" charset="0"/>
              <a:ea typeface="宋体" pitchFamily="2" charset="-122"/>
            </a:endParaRPr>
          </a:p>
          <a:p>
            <a:pPr>
              <a:lnSpc>
                <a:spcPct val="110000"/>
              </a:lnSpc>
            </a:pPr>
            <a:r>
              <a:rPr kumimoji="1" lang="en-US" altLang="zh-CN" sz="2800" b="1">
                <a:solidFill>
                  <a:srgbClr val="080808"/>
                </a:solidFill>
                <a:latin typeface="Times New Roman" pitchFamily="18" charset="0"/>
                <a:ea typeface="宋体" pitchFamily="2" charset="-122"/>
              </a:rPr>
              <a:t>}</a:t>
            </a:r>
            <a:r>
              <a:rPr kumimoji="1" lang="en-US" altLang="zh-CN" sz="2800">
                <a:solidFill>
                  <a:srgbClr val="080808"/>
                </a:solidFill>
                <a:latin typeface="Times New Roman" pitchFamily="18" charset="0"/>
                <a:ea typeface="宋体" pitchFamily="2" charset="-122"/>
              </a:rPr>
              <a:t> // ListDelete_Sq</a:t>
            </a:r>
          </a:p>
        </p:txBody>
      </p:sp>
      <p:sp>
        <p:nvSpPr>
          <p:cNvPr id="146437" name="Rectangle 5">
            <a:hlinkClick r:id="rId2" action="ppaction://hlinksldjump"/>
          </p:cNvPr>
          <p:cNvSpPr>
            <a:spLocks noChangeArrowheads="1"/>
          </p:cNvSpPr>
          <p:nvPr/>
        </p:nvSpPr>
        <p:spPr bwMode="auto">
          <a:xfrm>
            <a:off x="533400" y="4014788"/>
            <a:ext cx="62198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en-US" altLang="zh-CN" sz="2800" b="1">
                <a:solidFill>
                  <a:srgbClr val="080808"/>
                </a:solidFill>
                <a:latin typeface="Times New Roman" pitchFamily="18" charset="0"/>
                <a:ea typeface="宋体" pitchFamily="2" charset="-122"/>
              </a:rPr>
              <a:t>for</a:t>
            </a:r>
            <a:r>
              <a:rPr kumimoji="1" lang="en-US" altLang="zh-CN" sz="2800">
                <a:solidFill>
                  <a:srgbClr val="080808"/>
                </a:solidFill>
                <a:latin typeface="Times New Roman" pitchFamily="18" charset="0"/>
                <a:ea typeface="宋体" pitchFamily="2" charset="-122"/>
              </a:rPr>
              <a:t> (</a:t>
            </a:r>
            <a:r>
              <a:rPr kumimoji="1" lang="en-US" altLang="zh-CN" sz="2800">
                <a:latin typeface="Times New Roman" pitchFamily="18" charset="0"/>
                <a:ea typeface="宋体" pitchFamily="2" charset="-122"/>
              </a:rPr>
              <a:t> </a:t>
            </a:r>
            <a:r>
              <a:rPr kumimoji="1" lang="en-US" altLang="zh-CN" sz="2800">
                <a:solidFill>
                  <a:schemeClr val="hlink"/>
                </a:solidFill>
                <a:latin typeface="Times New Roman" pitchFamily="18" charset="0"/>
                <a:ea typeface="宋体" pitchFamily="2" charset="-122"/>
              </a:rPr>
              <a:t>++p; p &lt;= q; ++p</a:t>
            </a:r>
            <a:r>
              <a:rPr kumimoji="1" lang="en-US" altLang="zh-CN" sz="2800">
                <a:solidFill>
                  <a:schemeClr val="tx2"/>
                </a:solidFill>
                <a:latin typeface="Times New Roman" pitchFamily="18" charset="0"/>
                <a:ea typeface="宋体" pitchFamily="2" charset="-122"/>
              </a:rPr>
              <a:t> </a:t>
            </a:r>
            <a:r>
              <a:rPr kumimoji="1" lang="en-US" altLang="zh-CN" sz="2800">
                <a:solidFill>
                  <a:srgbClr val="080808"/>
                </a:solidFill>
                <a:latin typeface="Times New Roman" pitchFamily="18" charset="0"/>
                <a:ea typeface="宋体" pitchFamily="2" charset="-122"/>
              </a:rPr>
              <a:t>) </a:t>
            </a:r>
            <a:r>
              <a:rPr kumimoji="1" lang="en-US" altLang="zh-CN" sz="2800">
                <a:latin typeface="Times New Roman" pitchFamily="18" charset="0"/>
                <a:ea typeface="宋体" pitchFamily="2" charset="-122"/>
              </a:rPr>
              <a:t> </a:t>
            </a:r>
            <a:r>
              <a:rPr kumimoji="1" lang="en-US" altLang="zh-CN" sz="2800">
                <a:solidFill>
                  <a:schemeClr val="hlink"/>
                </a:solidFill>
                <a:latin typeface="Times New Roman" pitchFamily="18" charset="0"/>
                <a:ea typeface="宋体" pitchFamily="2" charset="-122"/>
              </a:rPr>
              <a:t>*(p-1) = *p</a:t>
            </a:r>
            <a:r>
              <a:rPr kumimoji="1" lang="en-US" altLang="zh-CN" sz="2800">
                <a:solidFill>
                  <a:srgbClr val="080808"/>
                </a:solidFill>
                <a:latin typeface="Times New Roman" pitchFamily="18" charset="0"/>
                <a:ea typeface="宋体" pitchFamily="2" charset="-122"/>
              </a:rPr>
              <a:t>; </a:t>
            </a:r>
            <a:r>
              <a:rPr kumimoji="1" lang="en-US" altLang="zh-CN" sz="2800">
                <a:latin typeface="Times New Roman" pitchFamily="18" charset="0"/>
                <a:ea typeface="宋体" pitchFamily="2" charset="-122"/>
              </a:rPr>
              <a:t> </a:t>
            </a:r>
          </a:p>
          <a:p>
            <a:pPr>
              <a:lnSpc>
                <a:spcPct val="110000"/>
              </a:lnSpc>
            </a:pPr>
            <a:r>
              <a:rPr kumimoji="1" lang="en-US" altLang="zh-CN" sz="2800">
                <a:solidFill>
                  <a:srgbClr val="993366"/>
                </a:solidFill>
                <a:latin typeface="Times New Roman" pitchFamily="18" charset="0"/>
                <a:ea typeface="宋体" pitchFamily="2" charset="-122"/>
              </a:rPr>
              <a:t>                        </a:t>
            </a:r>
            <a:r>
              <a:rPr kumimoji="1" lang="en-US" altLang="zh-CN" sz="2400">
                <a:solidFill>
                  <a:srgbClr val="080808"/>
                </a:solidFill>
                <a:latin typeface="Times New Roman" pitchFamily="18" charset="0"/>
                <a:ea typeface="宋体" pitchFamily="2" charset="-122"/>
              </a:rPr>
              <a:t>// </a:t>
            </a:r>
            <a:r>
              <a:rPr kumimoji="1" lang="zh-CN" altLang="en-US" sz="2400">
                <a:solidFill>
                  <a:srgbClr val="080808"/>
                </a:solidFill>
                <a:latin typeface="Times New Roman" pitchFamily="18" charset="0"/>
                <a:ea typeface="宋体" pitchFamily="2" charset="-122"/>
              </a:rPr>
              <a:t>被删除元素之后的元素左移</a:t>
            </a:r>
          </a:p>
          <a:p>
            <a:pPr>
              <a:lnSpc>
                <a:spcPct val="110000"/>
              </a:lnSpc>
            </a:pPr>
            <a:r>
              <a:rPr kumimoji="1" lang="en-US" altLang="zh-CN" sz="2800">
                <a:solidFill>
                  <a:schemeClr val="hlink"/>
                </a:solidFill>
                <a:latin typeface="Times New Roman" pitchFamily="18" charset="0"/>
                <a:ea typeface="宋体" pitchFamily="2" charset="-122"/>
              </a:rPr>
              <a:t>--L.length;</a:t>
            </a:r>
            <a:r>
              <a:rPr kumimoji="1" lang="en-US" altLang="zh-CN" sz="2800">
                <a:solidFill>
                  <a:srgbClr val="993366"/>
                </a:solidFill>
                <a:latin typeface="Times New Roman" pitchFamily="18" charset="0"/>
                <a:ea typeface="宋体" pitchFamily="2" charset="-122"/>
              </a:rPr>
              <a:t>       </a:t>
            </a:r>
            <a:r>
              <a:rPr kumimoji="1" lang="en-US" altLang="zh-CN" sz="2400">
                <a:solidFill>
                  <a:srgbClr val="080808"/>
                </a:solidFill>
                <a:latin typeface="Times New Roman" pitchFamily="18" charset="0"/>
                <a:ea typeface="宋体" pitchFamily="2" charset="-122"/>
              </a:rPr>
              <a:t>// </a:t>
            </a:r>
            <a:r>
              <a:rPr kumimoji="1" lang="zh-CN" altLang="en-US" sz="2400">
                <a:solidFill>
                  <a:srgbClr val="080808"/>
                </a:solidFill>
                <a:latin typeface="Times New Roman" pitchFamily="18" charset="0"/>
                <a:ea typeface="宋体" pitchFamily="2" charset="-122"/>
              </a:rPr>
              <a:t>表长减</a:t>
            </a:r>
            <a:r>
              <a:rPr kumimoji="1" lang="en-US" altLang="zh-CN" sz="2400">
                <a:solidFill>
                  <a:srgbClr val="080808"/>
                </a:solidFill>
                <a:latin typeface="Times New Roman" pitchFamily="18" charset="0"/>
                <a:ea typeface="宋体" pitchFamily="2" charset="-122"/>
              </a:rPr>
              <a:t>1</a:t>
            </a:r>
          </a:p>
          <a:p>
            <a:pPr>
              <a:lnSpc>
                <a:spcPct val="110000"/>
              </a:lnSpc>
            </a:pPr>
            <a:r>
              <a:rPr kumimoji="1" lang="en-US" altLang="zh-CN" sz="2800" b="1">
                <a:solidFill>
                  <a:srgbClr val="080808"/>
                </a:solidFill>
                <a:latin typeface="Times New Roman" pitchFamily="18" charset="0"/>
                <a:ea typeface="宋体" pitchFamily="2" charset="-122"/>
              </a:rPr>
              <a:t>return</a:t>
            </a:r>
            <a:r>
              <a:rPr kumimoji="1" lang="en-US" altLang="zh-CN" sz="2800">
                <a:solidFill>
                  <a:srgbClr val="080808"/>
                </a:solidFill>
                <a:latin typeface="Times New Roman" pitchFamily="18" charset="0"/>
                <a:ea typeface="宋体" pitchFamily="2" charset="-122"/>
              </a:rPr>
              <a:t> OK;</a:t>
            </a:r>
          </a:p>
        </p:txBody>
      </p:sp>
      <p:sp>
        <p:nvSpPr>
          <p:cNvPr id="146438" name="Text Box 6"/>
          <p:cNvSpPr txBox="1">
            <a:spLocks noChangeArrowheads="1"/>
          </p:cNvSpPr>
          <p:nvPr/>
        </p:nvSpPr>
        <p:spPr bwMode="auto">
          <a:xfrm>
            <a:off x="4968875" y="5657850"/>
            <a:ext cx="3160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hlink"/>
                </a:solidFill>
                <a:latin typeface="Times New Roman" pitchFamily="18" charset="0"/>
                <a:ea typeface="宋体" pitchFamily="2" charset="-122"/>
              </a:rPr>
              <a:t>算法时间复杂度为</a:t>
            </a:r>
            <a:r>
              <a:rPr kumimoji="1" lang="en-US" altLang="zh-CN" sz="2800" b="1">
                <a:solidFill>
                  <a:schemeClr val="hlink"/>
                </a:solidFill>
                <a:latin typeface="Times New Roman" pitchFamily="18" charset="0"/>
                <a:ea typeface="宋体" pitchFamily="2" charset="-122"/>
              </a:rPr>
              <a:t>:</a:t>
            </a:r>
            <a:endParaRPr kumimoji="1" lang="en-US" altLang="zh-CN" sz="2800">
              <a:solidFill>
                <a:schemeClr val="hlink"/>
              </a:solidFill>
              <a:latin typeface="Times New Roman" pitchFamily="18" charset="0"/>
              <a:ea typeface="宋体" pitchFamily="2" charset="-122"/>
            </a:endParaRPr>
          </a:p>
        </p:txBody>
      </p:sp>
      <p:sp>
        <p:nvSpPr>
          <p:cNvPr id="146439" name="Text Box 7"/>
          <p:cNvSpPr txBox="1">
            <a:spLocks noChangeArrowheads="1"/>
          </p:cNvSpPr>
          <p:nvPr/>
        </p:nvSpPr>
        <p:spPr bwMode="auto">
          <a:xfrm>
            <a:off x="5602288" y="6129338"/>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latin typeface="Times New Roman" pitchFamily="18" charset="0"/>
                <a:ea typeface="宋体" pitchFamily="2" charset="-122"/>
              </a:rPr>
              <a:t> </a:t>
            </a:r>
            <a:r>
              <a:rPr kumimoji="1" lang="en-US" altLang="zh-CN" sz="2800" b="1" i="1">
                <a:solidFill>
                  <a:srgbClr val="FF0000"/>
                </a:solidFill>
                <a:latin typeface="Times New Roman" pitchFamily="18" charset="0"/>
                <a:ea typeface="宋体" pitchFamily="2" charset="-122"/>
              </a:rPr>
              <a:t>O</a:t>
            </a:r>
            <a:r>
              <a:rPr kumimoji="1" lang="en-US" altLang="zh-CN" sz="2800" b="1">
                <a:solidFill>
                  <a:srgbClr val="FF0000"/>
                </a:solidFill>
                <a:latin typeface="Times New Roman" pitchFamily="18" charset="0"/>
                <a:ea typeface="宋体" pitchFamily="2" charset="-122"/>
              </a:rPr>
              <a:t>(</a:t>
            </a:r>
            <a:r>
              <a:rPr kumimoji="1" lang="en-US" altLang="zh-CN" sz="2800">
                <a:solidFill>
                  <a:srgbClr val="FF0000"/>
                </a:solidFill>
                <a:latin typeface="Times New Roman" pitchFamily="18" charset="0"/>
                <a:ea typeface="宋体" pitchFamily="2" charset="-122"/>
              </a:rPr>
              <a:t>L.length</a:t>
            </a:r>
            <a:r>
              <a:rPr kumimoji="1" lang="en-US" altLang="zh-CN" sz="2800" b="1">
                <a:solidFill>
                  <a:srgbClr val="FF0000"/>
                </a:solidFill>
                <a:latin typeface="Times New Roman" pitchFamily="18" charset="0"/>
                <a:ea typeface="宋体" pitchFamily="2" charset="-122"/>
              </a:rPr>
              <a:t>)</a:t>
            </a:r>
          </a:p>
        </p:txBody>
      </p:sp>
      <p:sp>
        <p:nvSpPr>
          <p:cNvPr id="146440" name="Rectangle 8"/>
          <p:cNvSpPr>
            <a:spLocks noChangeArrowheads="1"/>
          </p:cNvSpPr>
          <p:nvPr/>
        </p:nvSpPr>
        <p:spPr bwMode="auto">
          <a:xfrm>
            <a:off x="565150" y="2338388"/>
            <a:ext cx="6950075"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en-US" altLang="zh-CN" sz="2800">
                <a:solidFill>
                  <a:srgbClr val="080808"/>
                </a:solidFill>
                <a:latin typeface="Times New Roman" pitchFamily="18" charset="0"/>
                <a:ea typeface="宋体" pitchFamily="2" charset="-122"/>
              </a:rPr>
              <a:t>p = </a:t>
            </a:r>
            <a:r>
              <a:rPr kumimoji="1" lang="en-US" altLang="zh-CN" sz="2800" b="1">
                <a:solidFill>
                  <a:srgbClr val="080808"/>
                </a:solidFill>
                <a:latin typeface="Times New Roman" pitchFamily="18" charset="0"/>
                <a:ea typeface="宋体" pitchFamily="2" charset="-122"/>
              </a:rPr>
              <a:t>&amp;</a:t>
            </a:r>
            <a:r>
              <a:rPr kumimoji="1" lang="en-US" altLang="zh-CN" sz="2800">
                <a:solidFill>
                  <a:srgbClr val="080808"/>
                </a:solidFill>
                <a:latin typeface="Times New Roman" pitchFamily="18" charset="0"/>
                <a:ea typeface="宋体" pitchFamily="2" charset="-122"/>
              </a:rPr>
              <a:t>(L.elem[i-1]);      </a:t>
            </a:r>
            <a:r>
              <a:rPr kumimoji="1" lang="en-US" altLang="zh-CN" sz="2400">
                <a:solidFill>
                  <a:srgbClr val="080808"/>
                </a:solidFill>
                <a:latin typeface="Times New Roman" pitchFamily="18" charset="0"/>
                <a:ea typeface="宋体" pitchFamily="2" charset="-122"/>
              </a:rPr>
              <a:t>// p </a:t>
            </a:r>
            <a:r>
              <a:rPr kumimoji="1" lang="zh-CN" altLang="en-US" sz="2400">
                <a:solidFill>
                  <a:srgbClr val="080808"/>
                </a:solidFill>
                <a:latin typeface="Times New Roman" pitchFamily="18" charset="0"/>
                <a:ea typeface="宋体" pitchFamily="2" charset="-122"/>
              </a:rPr>
              <a:t>为被删除元素的位置</a:t>
            </a:r>
          </a:p>
          <a:p>
            <a:pPr>
              <a:lnSpc>
                <a:spcPct val="110000"/>
              </a:lnSpc>
            </a:pPr>
            <a:r>
              <a:rPr kumimoji="1" lang="en-US" altLang="zh-CN" sz="2800">
                <a:solidFill>
                  <a:srgbClr val="080808"/>
                </a:solidFill>
                <a:latin typeface="Times New Roman" pitchFamily="18" charset="0"/>
                <a:ea typeface="宋体" pitchFamily="2" charset="-122"/>
              </a:rPr>
              <a:t>e = *p;                             </a:t>
            </a:r>
            <a:r>
              <a:rPr kumimoji="1" lang="en-US" altLang="zh-CN" sz="2400">
                <a:solidFill>
                  <a:srgbClr val="080808"/>
                </a:solidFill>
                <a:latin typeface="Times New Roman" pitchFamily="18" charset="0"/>
                <a:ea typeface="宋体" pitchFamily="2" charset="-122"/>
              </a:rPr>
              <a:t>// </a:t>
            </a:r>
            <a:r>
              <a:rPr kumimoji="1" lang="zh-CN" altLang="en-US" sz="2400">
                <a:solidFill>
                  <a:srgbClr val="080808"/>
                </a:solidFill>
                <a:latin typeface="Times New Roman" pitchFamily="18" charset="0"/>
                <a:ea typeface="宋体" pitchFamily="2" charset="-122"/>
              </a:rPr>
              <a:t>被删除元素的值赋给 </a:t>
            </a:r>
            <a:r>
              <a:rPr kumimoji="1" lang="en-US" altLang="zh-CN" sz="2400">
                <a:solidFill>
                  <a:srgbClr val="080808"/>
                </a:solidFill>
                <a:latin typeface="Times New Roman" pitchFamily="18" charset="0"/>
                <a:ea typeface="宋体" pitchFamily="2" charset="-122"/>
              </a:rPr>
              <a:t>e</a:t>
            </a:r>
          </a:p>
          <a:p>
            <a:pPr>
              <a:lnSpc>
                <a:spcPct val="110000"/>
              </a:lnSpc>
            </a:pPr>
            <a:r>
              <a:rPr kumimoji="1" lang="en-US" altLang="zh-CN" sz="2800">
                <a:solidFill>
                  <a:srgbClr val="080808"/>
                </a:solidFill>
                <a:latin typeface="Times New Roman" pitchFamily="18" charset="0"/>
                <a:ea typeface="宋体" pitchFamily="2" charset="-122"/>
              </a:rPr>
              <a:t>q = L.elem+L.length-1;     </a:t>
            </a:r>
            <a:r>
              <a:rPr kumimoji="1" lang="en-US" altLang="zh-CN" sz="2400">
                <a:solidFill>
                  <a:srgbClr val="080808"/>
                </a:solidFill>
                <a:latin typeface="Times New Roman" pitchFamily="18" charset="0"/>
                <a:ea typeface="宋体" pitchFamily="2" charset="-122"/>
              </a:rPr>
              <a:t>// </a:t>
            </a:r>
            <a:r>
              <a:rPr kumimoji="1" lang="zh-CN" altLang="en-US" sz="2400">
                <a:solidFill>
                  <a:srgbClr val="080808"/>
                </a:solidFill>
                <a:latin typeface="Times New Roman" pitchFamily="18" charset="0"/>
                <a:ea typeface="宋体" pitchFamily="2" charset="-122"/>
              </a:rPr>
              <a:t>表尾元素的位置</a:t>
            </a:r>
          </a:p>
        </p:txBody>
      </p:sp>
      <p:sp>
        <p:nvSpPr>
          <p:cNvPr id="146441" name="Rectangle 9"/>
          <p:cNvSpPr>
            <a:spLocks noChangeArrowheads="1"/>
          </p:cNvSpPr>
          <p:nvPr/>
        </p:nvSpPr>
        <p:spPr bwMode="auto">
          <a:xfrm>
            <a:off x="533400" y="1271588"/>
            <a:ext cx="6488113"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en-US" altLang="zh-CN" sz="2800" b="1">
                <a:solidFill>
                  <a:srgbClr val="000099"/>
                </a:solidFill>
                <a:latin typeface="Times New Roman" pitchFamily="18" charset="0"/>
                <a:ea typeface="宋体" pitchFamily="2" charset="-122"/>
              </a:rPr>
              <a:t>if</a:t>
            </a:r>
            <a:r>
              <a:rPr kumimoji="1" lang="en-US" altLang="zh-CN" sz="2800">
                <a:solidFill>
                  <a:srgbClr val="000099"/>
                </a:solidFill>
                <a:latin typeface="Times New Roman" pitchFamily="18" charset="0"/>
                <a:ea typeface="宋体" pitchFamily="2" charset="-122"/>
              </a:rPr>
              <a:t> ((i &lt; 1) </a:t>
            </a:r>
            <a:r>
              <a:rPr kumimoji="1" lang="en-US" altLang="zh-CN" sz="2800" b="1">
                <a:solidFill>
                  <a:srgbClr val="000099"/>
                </a:solidFill>
                <a:latin typeface="Times New Roman" pitchFamily="18" charset="0"/>
                <a:ea typeface="宋体" pitchFamily="2" charset="-122"/>
              </a:rPr>
              <a:t>||</a:t>
            </a:r>
            <a:r>
              <a:rPr kumimoji="1" lang="en-US" altLang="zh-CN" sz="2800">
                <a:solidFill>
                  <a:srgbClr val="000099"/>
                </a:solidFill>
                <a:latin typeface="Times New Roman" pitchFamily="18" charset="0"/>
                <a:ea typeface="宋体" pitchFamily="2" charset="-122"/>
              </a:rPr>
              <a:t> (i &gt; L.length))  </a:t>
            </a:r>
            <a:r>
              <a:rPr kumimoji="1" lang="en-US" altLang="zh-CN" sz="2800" b="1">
                <a:solidFill>
                  <a:srgbClr val="000099"/>
                </a:solidFill>
                <a:latin typeface="Times New Roman" pitchFamily="18" charset="0"/>
                <a:ea typeface="宋体" pitchFamily="2" charset="-122"/>
              </a:rPr>
              <a:t>return</a:t>
            </a:r>
            <a:r>
              <a:rPr kumimoji="1" lang="en-US" altLang="zh-CN" sz="2800">
                <a:solidFill>
                  <a:srgbClr val="000099"/>
                </a:solidFill>
                <a:latin typeface="Times New Roman" pitchFamily="18" charset="0"/>
                <a:ea typeface="宋体" pitchFamily="2" charset="-122"/>
              </a:rPr>
              <a:t> ERROR; </a:t>
            </a:r>
          </a:p>
          <a:p>
            <a:pPr>
              <a:lnSpc>
                <a:spcPct val="110000"/>
              </a:lnSpc>
            </a:pPr>
            <a:r>
              <a:rPr kumimoji="1" lang="en-US" altLang="zh-CN" sz="2800">
                <a:solidFill>
                  <a:srgbClr val="000099"/>
                </a:solidFill>
                <a:latin typeface="Times New Roman" pitchFamily="18" charset="0"/>
                <a:ea typeface="宋体" pitchFamily="2" charset="-122"/>
              </a:rPr>
              <a:t>                                            </a:t>
            </a:r>
            <a:r>
              <a:rPr kumimoji="1" lang="en-US" altLang="zh-CN" sz="2400">
                <a:solidFill>
                  <a:srgbClr val="080808"/>
                </a:solidFill>
                <a:latin typeface="Times New Roman" pitchFamily="18" charset="0"/>
                <a:ea typeface="宋体" pitchFamily="2" charset="-122"/>
              </a:rPr>
              <a:t>// </a:t>
            </a:r>
            <a:r>
              <a:rPr kumimoji="1" lang="zh-CN" altLang="en-US" sz="2400">
                <a:solidFill>
                  <a:srgbClr val="080808"/>
                </a:solidFill>
                <a:latin typeface="Times New Roman" pitchFamily="18" charset="0"/>
                <a:ea typeface="宋体" pitchFamily="2" charset="-122"/>
              </a:rPr>
              <a:t>删除位置不合法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wipe(left)">
                                      <p:cBhvr>
                                        <p:cTn id="7" dur="500"/>
                                        <p:tgtEl>
                                          <p:spTgt spid="146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440"/>
                                        </p:tgtEl>
                                        <p:attrNameLst>
                                          <p:attrName>style.visibility</p:attrName>
                                        </p:attrNameLst>
                                      </p:cBhvr>
                                      <p:to>
                                        <p:strVal val="visible"/>
                                      </p:to>
                                    </p:set>
                                    <p:animEffect transition="in" filter="wipe(left)">
                                      <p:cBhvr>
                                        <p:cTn id="12" dur="500"/>
                                        <p:tgtEl>
                                          <p:spTgt spid="1464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6437"/>
                                        </p:tgtEl>
                                        <p:attrNameLst>
                                          <p:attrName>style.visibility</p:attrName>
                                        </p:attrNameLst>
                                      </p:cBhvr>
                                      <p:to>
                                        <p:strVal val="visible"/>
                                      </p:to>
                                    </p:set>
                                    <p:animEffect transition="in" filter="wipe(left)">
                                      <p:cBhvr>
                                        <p:cTn id="17" dur="500"/>
                                        <p:tgtEl>
                                          <p:spTgt spid="1464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6441"/>
                                        </p:tgtEl>
                                        <p:attrNameLst>
                                          <p:attrName>style.visibility</p:attrName>
                                        </p:attrNameLst>
                                      </p:cBhvr>
                                      <p:to>
                                        <p:strVal val="visible"/>
                                      </p:to>
                                    </p:set>
                                    <p:animEffect transition="in" filter="wipe(left)">
                                      <p:cBhvr>
                                        <p:cTn id="22" dur="500"/>
                                        <p:tgtEl>
                                          <p:spTgt spid="1464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6438"/>
                                        </p:tgtEl>
                                        <p:attrNameLst>
                                          <p:attrName>style.visibility</p:attrName>
                                        </p:attrNameLst>
                                      </p:cBhvr>
                                      <p:to>
                                        <p:strVal val="visible"/>
                                      </p:to>
                                    </p:set>
                                    <p:animEffect transition="in" filter="wipe(left)">
                                      <p:cBhvr>
                                        <p:cTn id="27" dur="500"/>
                                        <p:tgtEl>
                                          <p:spTgt spid="1464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6439"/>
                                        </p:tgtEl>
                                        <p:attrNameLst>
                                          <p:attrName>style.visibility</p:attrName>
                                        </p:attrNameLst>
                                      </p:cBhvr>
                                      <p:to>
                                        <p:strVal val="visible"/>
                                      </p:to>
                                    </p:set>
                                    <p:animEffect transition="in" filter="wipe(left)">
                                      <p:cBhvr>
                                        <p:cTn id="32" dur="500"/>
                                        <p:tgtEl>
                                          <p:spTgt spid="146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utoUpdateAnimBg="0"/>
      <p:bldP spid="146437" grpId="0" autoUpdateAnimBg="0"/>
      <p:bldP spid="146438" grpId="0" autoUpdateAnimBg="0"/>
      <p:bldP spid="146439" grpId="0" autoUpdateAnimBg="0"/>
      <p:bldP spid="146440" grpId="0" autoUpdateAnimBg="0"/>
      <p:bldP spid="14644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Text Box 4"/>
          <p:cNvSpPr txBox="1">
            <a:spLocks noChangeArrowheads="1"/>
          </p:cNvSpPr>
          <p:nvPr/>
        </p:nvSpPr>
        <p:spPr bwMode="auto">
          <a:xfrm>
            <a:off x="333375" y="168275"/>
            <a:ext cx="5213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bg1"/>
                </a:solidFill>
                <a:latin typeface="Times New Roman" pitchFamily="18" charset="0"/>
                <a:ea typeface="黑体" pitchFamily="2" charset="-122"/>
              </a:rPr>
              <a:t>考虑移动元素的平均情况</a:t>
            </a:r>
          </a:p>
        </p:txBody>
      </p:sp>
      <p:grpSp>
        <p:nvGrpSpPr>
          <p:cNvPr id="147470" name="Group 14"/>
          <p:cNvGrpSpPr>
            <a:grpSpLocks/>
          </p:cNvGrpSpPr>
          <p:nvPr/>
        </p:nvGrpSpPr>
        <p:grpSpPr bwMode="auto">
          <a:xfrm>
            <a:off x="434975" y="1116013"/>
            <a:ext cx="8153400" cy="1639887"/>
            <a:chOff x="274" y="703"/>
            <a:chExt cx="5136" cy="1033"/>
          </a:xfrm>
        </p:grpSpPr>
        <p:sp>
          <p:nvSpPr>
            <p:cNvPr id="147462" name="Text Box 6"/>
            <p:cNvSpPr txBox="1">
              <a:spLocks noChangeArrowheads="1"/>
            </p:cNvSpPr>
            <p:nvPr/>
          </p:nvSpPr>
          <p:spPr bwMode="auto">
            <a:xfrm>
              <a:off x="274" y="709"/>
              <a:ext cx="5136" cy="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latin typeface="Times New Roman" pitchFamily="18" charset="0"/>
                  <a:ea typeface="宋体" pitchFamily="2" charset="-122"/>
                </a:rPr>
                <a:t>    </a:t>
              </a:r>
              <a:r>
                <a:rPr kumimoji="1" lang="zh-CN" altLang="en-US" sz="2800">
                  <a:solidFill>
                    <a:srgbClr val="080808"/>
                  </a:solidFill>
                  <a:latin typeface="Times New Roman" pitchFamily="18" charset="0"/>
                  <a:ea typeface="宋体" pitchFamily="2" charset="-122"/>
                </a:rPr>
                <a:t>假设删除第 </a:t>
              </a:r>
              <a:r>
                <a:rPr kumimoji="1" lang="en-US" altLang="zh-CN" sz="2800" i="1">
                  <a:solidFill>
                    <a:schemeClr val="hlink"/>
                  </a:solidFill>
                  <a:latin typeface="Times New Roman" pitchFamily="18" charset="0"/>
                  <a:ea typeface="宋体" pitchFamily="2" charset="-122"/>
                </a:rPr>
                <a:t>i</a:t>
              </a:r>
              <a:r>
                <a:rPr kumimoji="1" lang="en-US" altLang="zh-CN" sz="2800" i="1">
                  <a:solidFill>
                    <a:srgbClr val="080808"/>
                  </a:solidFill>
                  <a:latin typeface="Times New Roman" pitchFamily="18" charset="0"/>
                  <a:ea typeface="宋体" pitchFamily="2" charset="-122"/>
                </a:rPr>
                <a:t> </a:t>
              </a:r>
              <a:r>
                <a:rPr kumimoji="1" lang="zh-CN" altLang="en-US" sz="2800">
                  <a:solidFill>
                    <a:srgbClr val="080808"/>
                  </a:solidFill>
                  <a:latin typeface="Times New Roman" pitchFamily="18" charset="0"/>
                  <a:ea typeface="宋体" pitchFamily="2" charset="-122"/>
                </a:rPr>
                <a:t>个元素的概率为     </a:t>
              </a:r>
              <a:r>
                <a:rPr kumimoji="1" lang="en-US" altLang="zh-CN" sz="2800">
                  <a:solidFill>
                    <a:srgbClr val="080808"/>
                  </a:solidFill>
                  <a:latin typeface="Times New Roman" pitchFamily="18" charset="0"/>
                  <a:ea typeface="宋体" pitchFamily="2" charset="-122"/>
                </a:rPr>
                <a:t>, </a:t>
              </a:r>
              <a:r>
                <a:rPr kumimoji="1" lang="zh-CN" altLang="en-US" sz="2800">
                  <a:solidFill>
                    <a:srgbClr val="080808"/>
                  </a:solidFill>
                  <a:latin typeface="Times New Roman" pitchFamily="18" charset="0"/>
                  <a:ea typeface="宋体" pitchFamily="2" charset="-122"/>
                </a:rPr>
                <a:t>则在长度</a:t>
              </a:r>
            </a:p>
            <a:p>
              <a:pPr>
                <a:lnSpc>
                  <a:spcPct val="120000"/>
                </a:lnSpc>
              </a:pPr>
              <a:r>
                <a:rPr kumimoji="1" lang="zh-CN" altLang="en-US" sz="2800">
                  <a:solidFill>
                    <a:srgbClr val="080808"/>
                  </a:solidFill>
                  <a:latin typeface="Times New Roman" pitchFamily="18" charset="0"/>
                  <a:ea typeface="宋体" pitchFamily="2" charset="-122"/>
                </a:rPr>
                <a:t>为</a:t>
              </a:r>
              <a:r>
                <a:rPr kumimoji="1" lang="en-US" altLang="zh-CN" sz="2800" i="1">
                  <a:solidFill>
                    <a:schemeClr val="hlink"/>
                  </a:solidFill>
                  <a:latin typeface="Times New Roman" pitchFamily="18" charset="0"/>
                  <a:ea typeface="宋体" pitchFamily="2" charset="-122"/>
                </a:rPr>
                <a:t>n</a:t>
              </a:r>
              <a:r>
                <a:rPr kumimoji="1" lang="en-US" altLang="zh-CN" sz="2800" i="1">
                  <a:solidFill>
                    <a:srgbClr val="080808"/>
                  </a:solidFill>
                  <a:latin typeface="Times New Roman" pitchFamily="18" charset="0"/>
                  <a:ea typeface="宋体" pitchFamily="2" charset="-122"/>
                </a:rPr>
                <a:t> </a:t>
              </a:r>
              <a:r>
                <a:rPr kumimoji="1" lang="zh-CN" altLang="en-US" sz="2800">
                  <a:solidFill>
                    <a:srgbClr val="080808"/>
                  </a:solidFill>
                  <a:latin typeface="Times New Roman" pitchFamily="18" charset="0"/>
                  <a:ea typeface="宋体" pitchFamily="2" charset="-122"/>
                </a:rPr>
                <a:t>的线性表中删除一个元素所需</a:t>
              </a:r>
              <a:r>
                <a:rPr kumimoji="1" lang="zh-CN" altLang="en-US" sz="2800">
                  <a:solidFill>
                    <a:schemeClr val="hlink"/>
                  </a:solidFill>
                  <a:latin typeface="Times New Roman" pitchFamily="18" charset="0"/>
                  <a:ea typeface="宋体" pitchFamily="2" charset="-122"/>
                </a:rPr>
                <a:t>移动元素次数的期望值</a:t>
              </a:r>
              <a:r>
                <a:rPr kumimoji="1" lang="zh-CN" altLang="en-US" sz="2800">
                  <a:solidFill>
                    <a:srgbClr val="080808"/>
                  </a:solidFill>
                  <a:latin typeface="Times New Roman" pitchFamily="18" charset="0"/>
                  <a:ea typeface="宋体" pitchFamily="2" charset="-122"/>
                </a:rPr>
                <a:t>为：</a:t>
              </a:r>
            </a:p>
          </p:txBody>
        </p:sp>
        <p:graphicFrame>
          <p:nvGraphicFramePr>
            <p:cNvPr id="147463" name="Object 7"/>
            <p:cNvGraphicFramePr>
              <a:graphicFrameLocks noChangeAspect="1"/>
            </p:cNvGraphicFramePr>
            <p:nvPr/>
          </p:nvGraphicFramePr>
          <p:xfrm>
            <a:off x="3447" y="703"/>
            <a:ext cx="215" cy="335"/>
          </p:xfrm>
          <a:graphic>
            <a:graphicData uri="http://schemas.openxmlformats.org/presentationml/2006/ole">
              <mc:AlternateContent xmlns:mc="http://schemas.openxmlformats.org/markup-compatibility/2006">
                <mc:Choice xmlns:v="urn:schemas-microsoft-com:vml" Requires="v">
                  <p:oleObj spid="_x0000_s147507" name="公式" r:id="rId3" imgW="342720" imgH="533160" progId="Equation.3">
                    <p:embed/>
                  </p:oleObj>
                </mc:Choice>
                <mc:Fallback>
                  <p:oleObj name="公式" r:id="rId3" imgW="342720" imgH="5331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7" y="703"/>
                          <a:ext cx="215"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7464" name="Object 8"/>
          <p:cNvGraphicFramePr>
            <a:graphicFrameLocks noChangeAspect="1"/>
          </p:cNvGraphicFramePr>
          <p:nvPr/>
        </p:nvGraphicFramePr>
        <p:xfrm>
          <a:off x="2520950" y="2478088"/>
          <a:ext cx="2921000" cy="990600"/>
        </p:xfrm>
        <a:graphic>
          <a:graphicData uri="http://schemas.openxmlformats.org/presentationml/2006/ole">
            <mc:AlternateContent xmlns:mc="http://schemas.openxmlformats.org/markup-compatibility/2006">
              <mc:Choice xmlns:v="urn:schemas-microsoft-com:vml" Requires="v">
                <p:oleObj spid="_x0000_s147508" name="Microsoft 公式 3.0" r:id="rId5" imgW="2920680" imgH="990360" progId="Equation.3">
                  <p:embed/>
                </p:oleObj>
              </mc:Choice>
              <mc:Fallback>
                <p:oleObj name="Microsoft 公式 3.0" r:id="rId5" imgW="2920680" imgH="99036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0950" y="2478088"/>
                        <a:ext cx="29210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5" name="Object 9"/>
          <p:cNvGraphicFramePr>
            <a:graphicFrameLocks noChangeAspect="1"/>
          </p:cNvGraphicFramePr>
          <p:nvPr/>
        </p:nvGraphicFramePr>
        <p:xfrm>
          <a:off x="2293938" y="4587875"/>
          <a:ext cx="2870200" cy="1041400"/>
        </p:xfrm>
        <a:graphic>
          <a:graphicData uri="http://schemas.openxmlformats.org/presentationml/2006/ole">
            <mc:AlternateContent xmlns:mc="http://schemas.openxmlformats.org/markup-compatibility/2006">
              <mc:Choice xmlns:v="urn:schemas-microsoft-com:vml" Requires="v">
                <p:oleObj spid="_x0000_s147509" name="公式" r:id="rId7" imgW="2869920" imgH="1041120" progId="Equation.3">
                  <p:embed/>
                </p:oleObj>
              </mc:Choice>
              <mc:Fallback>
                <p:oleObj name="公式" r:id="rId7" imgW="2869920" imgH="104112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3938" y="4587875"/>
                        <a:ext cx="28702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6" name="Object 10"/>
          <p:cNvGraphicFramePr>
            <a:graphicFrameLocks noChangeAspect="1"/>
          </p:cNvGraphicFramePr>
          <p:nvPr/>
        </p:nvGraphicFramePr>
        <p:xfrm>
          <a:off x="5335588" y="4619625"/>
          <a:ext cx="1219200" cy="1041400"/>
        </p:xfrm>
        <a:graphic>
          <a:graphicData uri="http://schemas.openxmlformats.org/presentationml/2006/ole">
            <mc:AlternateContent xmlns:mc="http://schemas.openxmlformats.org/markup-compatibility/2006">
              <mc:Choice xmlns:v="urn:schemas-microsoft-com:vml" Requires="v">
                <p:oleObj spid="_x0000_s147510" name="公式" r:id="rId9" imgW="1218960" imgH="1041120" progId="Equation.3">
                  <p:embed/>
                </p:oleObj>
              </mc:Choice>
              <mc:Fallback>
                <p:oleObj name="公式" r:id="rId9" imgW="1218960" imgH="104112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5588" y="4619625"/>
                        <a:ext cx="12192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467" name="Text Box 11"/>
          <p:cNvSpPr txBox="1">
            <a:spLocks noChangeArrowheads="1"/>
          </p:cNvSpPr>
          <p:nvPr/>
        </p:nvSpPr>
        <p:spPr bwMode="auto">
          <a:xfrm>
            <a:off x="361950" y="3392488"/>
            <a:ext cx="82454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solidFill>
                  <a:srgbClr val="080808"/>
                </a:solidFill>
                <a:latin typeface="Times New Roman" pitchFamily="18" charset="0"/>
                <a:ea typeface="宋体" pitchFamily="2" charset="-122"/>
              </a:rPr>
              <a:t>    </a:t>
            </a:r>
            <a:r>
              <a:rPr kumimoji="1" lang="zh-CN" altLang="en-US" sz="2800">
                <a:solidFill>
                  <a:srgbClr val="080808"/>
                </a:solidFill>
                <a:latin typeface="Times New Roman" pitchFamily="18" charset="0"/>
                <a:ea typeface="宋体" pitchFamily="2" charset="-122"/>
              </a:rPr>
              <a:t>假设在线性表中任何一个位置上进行删除的</a:t>
            </a:r>
            <a:r>
              <a:rPr kumimoji="1" lang="zh-CN" altLang="en-US" sz="2800">
                <a:solidFill>
                  <a:schemeClr val="hlink"/>
                </a:solidFill>
                <a:latin typeface="Times New Roman" pitchFamily="18" charset="0"/>
                <a:ea typeface="宋体" pitchFamily="2" charset="-122"/>
              </a:rPr>
              <a:t>概率</a:t>
            </a:r>
            <a:r>
              <a:rPr kumimoji="1" lang="zh-CN" altLang="en-US" sz="2800">
                <a:solidFill>
                  <a:srgbClr val="080808"/>
                </a:solidFill>
                <a:latin typeface="Times New Roman" pitchFamily="18" charset="0"/>
                <a:ea typeface="宋体" pitchFamily="2" charset="-122"/>
              </a:rPr>
              <a:t>都是</a:t>
            </a:r>
            <a:r>
              <a:rPr kumimoji="1" lang="zh-CN" altLang="en-US" sz="2800">
                <a:solidFill>
                  <a:schemeClr val="hlink"/>
                </a:solidFill>
                <a:latin typeface="Times New Roman" pitchFamily="18" charset="0"/>
                <a:ea typeface="宋体" pitchFamily="2" charset="-122"/>
              </a:rPr>
              <a:t>相等</a:t>
            </a:r>
            <a:r>
              <a:rPr kumimoji="1" lang="zh-CN" altLang="en-US" sz="2800">
                <a:solidFill>
                  <a:srgbClr val="080808"/>
                </a:solidFill>
                <a:latin typeface="Times New Roman" pitchFamily="18" charset="0"/>
                <a:ea typeface="宋体" pitchFamily="2" charset="-122"/>
              </a:rPr>
              <a:t>的，则</a:t>
            </a:r>
            <a:r>
              <a:rPr kumimoji="1" lang="zh-CN" altLang="en-US" sz="2800">
                <a:solidFill>
                  <a:schemeClr val="hlink"/>
                </a:solidFill>
                <a:latin typeface="Times New Roman" pitchFamily="18" charset="0"/>
                <a:ea typeface="宋体" pitchFamily="2" charset="-122"/>
              </a:rPr>
              <a:t>移动元素次数的期望值</a:t>
            </a:r>
            <a:r>
              <a:rPr kumimoji="1" lang="zh-CN" altLang="en-US" sz="2800">
                <a:solidFill>
                  <a:srgbClr val="080808"/>
                </a:solidFill>
                <a:latin typeface="Times New Roman" pitchFamily="18" charset="0"/>
                <a:ea typeface="宋体" pitchFamily="2" charset="-122"/>
              </a:rPr>
              <a:t>为：</a:t>
            </a:r>
          </a:p>
        </p:txBody>
      </p:sp>
      <p:sp>
        <p:nvSpPr>
          <p:cNvPr id="147468" name="Text Box 12"/>
          <p:cNvSpPr txBox="1">
            <a:spLocks noChangeArrowheads="1"/>
          </p:cNvSpPr>
          <p:nvPr/>
        </p:nvSpPr>
        <p:spPr bwMode="auto">
          <a:xfrm>
            <a:off x="1025525" y="6053138"/>
            <a:ext cx="3160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hlink"/>
                </a:solidFill>
                <a:latin typeface="Times New Roman" pitchFamily="18" charset="0"/>
                <a:ea typeface="宋体" pitchFamily="2" charset="-122"/>
              </a:rPr>
              <a:t>算法时间复杂度为</a:t>
            </a:r>
            <a:r>
              <a:rPr kumimoji="1" lang="en-US" altLang="zh-CN" sz="2800" b="1">
                <a:solidFill>
                  <a:schemeClr val="hlink"/>
                </a:solidFill>
                <a:latin typeface="Times New Roman" pitchFamily="18" charset="0"/>
                <a:ea typeface="宋体" pitchFamily="2" charset="-122"/>
              </a:rPr>
              <a:t>:</a:t>
            </a:r>
          </a:p>
        </p:txBody>
      </p:sp>
      <p:sp>
        <p:nvSpPr>
          <p:cNvPr id="147469" name="Text Box 13"/>
          <p:cNvSpPr txBox="1">
            <a:spLocks noChangeArrowheads="1"/>
          </p:cNvSpPr>
          <p:nvPr/>
        </p:nvSpPr>
        <p:spPr bwMode="auto">
          <a:xfrm>
            <a:off x="4264025" y="6059488"/>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latin typeface="Times New Roman" pitchFamily="18" charset="0"/>
                <a:ea typeface="宋体" pitchFamily="2" charset="-122"/>
              </a:rPr>
              <a:t> </a:t>
            </a:r>
            <a:r>
              <a:rPr kumimoji="1" lang="en-US" altLang="zh-CN" sz="2800" i="1">
                <a:solidFill>
                  <a:srgbClr val="FF0000"/>
                </a:solidFill>
                <a:latin typeface="Times New Roman" pitchFamily="18" charset="0"/>
                <a:ea typeface="宋体" pitchFamily="2" charset="-122"/>
              </a:rPr>
              <a:t>O </a:t>
            </a:r>
            <a:r>
              <a:rPr kumimoji="1" lang="en-US" altLang="zh-CN" sz="2800">
                <a:solidFill>
                  <a:srgbClr val="FF0000"/>
                </a:solidFill>
                <a:latin typeface="Times New Roman" pitchFamily="18" charset="0"/>
                <a:ea typeface="宋体" pitchFamily="2" charset="-122"/>
              </a:rPr>
              <a:t>(n)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7460"/>
                                        </p:tgtEl>
                                        <p:attrNameLst>
                                          <p:attrName>style.visibility</p:attrName>
                                        </p:attrNameLst>
                                      </p:cBhvr>
                                      <p:to>
                                        <p:strVal val="visible"/>
                                      </p:to>
                                    </p:set>
                                    <p:animEffect transition="in" filter="wipe(left)">
                                      <p:cBhvr>
                                        <p:cTn id="7" dur="500"/>
                                        <p:tgtEl>
                                          <p:spTgt spid="147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47470"/>
                                        </p:tgtEl>
                                        <p:attrNameLst>
                                          <p:attrName>style.visibility</p:attrName>
                                        </p:attrNameLst>
                                      </p:cBhvr>
                                      <p:to>
                                        <p:strVal val="visible"/>
                                      </p:to>
                                    </p:set>
                                    <p:animEffect transition="in" filter="blinds(vertical)">
                                      <p:cBhvr>
                                        <p:cTn id="12" dur="1000"/>
                                        <p:tgtEl>
                                          <p:spTgt spid="1474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7464"/>
                                        </p:tgtEl>
                                        <p:attrNameLst>
                                          <p:attrName>style.visibility</p:attrName>
                                        </p:attrNameLst>
                                      </p:cBhvr>
                                      <p:to>
                                        <p:strVal val="visible"/>
                                      </p:to>
                                    </p:set>
                                    <p:animEffect transition="in" filter="wipe(left)">
                                      <p:cBhvr>
                                        <p:cTn id="17" dur="500"/>
                                        <p:tgtEl>
                                          <p:spTgt spid="1474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7467"/>
                                        </p:tgtEl>
                                        <p:attrNameLst>
                                          <p:attrName>style.visibility</p:attrName>
                                        </p:attrNameLst>
                                      </p:cBhvr>
                                      <p:to>
                                        <p:strVal val="visible"/>
                                      </p:to>
                                    </p:set>
                                    <p:animEffect transition="in" filter="wipe(left)">
                                      <p:cBhvr>
                                        <p:cTn id="22" dur="500"/>
                                        <p:tgtEl>
                                          <p:spTgt spid="1474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7465"/>
                                        </p:tgtEl>
                                        <p:attrNameLst>
                                          <p:attrName>style.visibility</p:attrName>
                                        </p:attrNameLst>
                                      </p:cBhvr>
                                      <p:to>
                                        <p:strVal val="visible"/>
                                      </p:to>
                                    </p:set>
                                    <p:animEffect transition="in" filter="wipe(left)">
                                      <p:cBhvr>
                                        <p:cTn id="27" dur="500"/>
                                        <p:tgtEl>
                                          <p:spTgt spid="1474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7468"/>
                                        </p:tgtEl>
                                        <p:attrNameLst>
                                          <p:attrName>style.visibility</p:attrName>
                                        </p:attrNameLst>
                                      </p:cBhvr>
                                      <p:to>
                                        <p:strVal val="visible"/>
                                      </p:to>
                                    </p:set>
                                    <p:animEffect transition="in" filter="wipe(left)">
                                      <p:cBhvr>
                                        <p:cTn id="32" dur="500"/>
                                        <p:tgtEl>
                                          <p:spTgt spid="1474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7466"/>
                                        </p:tgtEl>
                                        <p:attrNameLst>
                                          <p:attrName>style.visibility</p:attrName>
                                        </p:attrNameLst>
                                      </p:cBhvr>
                                      <p:to>
                                        <p:strVal val="visible"/>
                                      </p:to>
                                    </p:set>
                                    <p:animEffect transition="in" filter="wipe(left)">
                                      <p:cBhvr>
                                        <p:cTn id="37" dur="500"/>
                                        <p:tgtEl>
                                          <p:spTgt spid="14746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7469"/>
                                        </p:tgtEl>
                                        <p:attrNameLst>
                                          <p:attrName>style.visibility</p:attrName>
                                        </p:attrNameLst>
                                      </p:cBhvr>
                                      <p:to>
                                        <p:strVal val="visible"/>
                                      </p:to>
                                    </p:set>
                                    <p:animEffect transition="in" filter="wipe(left)">
                                      <p:cBhvr>
                                        <p:cTn id="42" dur="500"/>
                                        <p:tgtEl>
                                          <p:spTgt spid="147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autoUpdateAnimBg="0"/>
      <p:bldP spid="147467" grpId="0" autoUpdateAnimBg="0"/>
      <p:bldP spid="147468" grpId="0" autoUpdateAnimBg="0"/>
      <p:bldP spid="14746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7" name="Text Box 5"/>
          <p:cNvSpPr txBox="1">
            <a:spLocks noChangeArrowheads="1"/>
          </p:cNvSpPr>
          <p:nvPr/>
        </p:nvSpPr>
        <p:spPr bwMode="auto">
          <a:xfrm>
            <a:off x="-14288" y="71438"/>
            <a:ext cx="5878513"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lvl="1">
              <a:lnSpc>
                <a:spcPct val="110000"/>
              </a:lnSpc>
              <a:spcBef>
                <a:spcPct val="20000"/>
              </a:spcBef>
              <a:buClr>
                <a:srgbClr val="FF5050"/>
              </a:buClr>
              <a:buFont typeface="Wingdings" pitchFamily="2" charset="2"/>
              <a:buNone/>
            </a:pPr>
            <a:r>
              <a:rPr lang="zh-CN" altLang="en-US" sz="3600">
                <a:solidFill>
                  <a:schemeClr val="bg1"/>
                </a:solidFill>
                <a:latin typeface="Times New Roman" pitchFamily="18" charset="0"/>
                <a:ea typeface="黑体" pitchFamily="2" charset="-122"/>
              </a:rPr>
              <a:t>顺序存储结构的优缺点</a:t>
            </a:r>
          </a:p>
        </p:txBody>
      </p:sp>
      <p:sp>
        <p:nvSpPr>
          <p:cNvPr id="18439" name="Text Box 7"/>
          <p:cNvSpPr txBox="1">
            <a:spLocks noChangeArrowheads="1"/>
          </p:cNvSpPr>
          <p:nvPr/>
        </p:nvSpPr>
        <p:spPr bwMode="auto">
          <a:xfrm>
            <a:off x="0" y="1176338"/>
            <a:ext cx="7693025" cy="211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lvl="1"/>
            <a:endParaRPr kumimoji="1" lang="en-US" altLang="zh-CN" sz="2800" b="1">
              <a:solidFill>
                <a:schemeClr val="hlink"/>
              </a:solidFill>
              <a:latin typeface="Times New Roman" pitchFamily="18" charset="0"/>
              <a:ea typeface="宋体" pitchFamily="2" charset="-122"/>
            </a:endParaRPr>
          </a:p>
          <a:p>
            <a:pPr lvl="3">
              <a:spcBef>
                <a:spcPct val="25000"/>
              </a:spcBef>
              <a:buFontTx/>
              <a:buBlip>
                <a:blip r:embed="rId2"/>
              </a:buBlip>
            </a:pPr>
            <a:r>
              <a:rPr kumimoji="1" lang="en-US" altLang="zh-CN" sz="2800">
                <a:solidFill>
                  <a:srgbClr val="000000"/>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逻辑相邻，物理相邻</a:t>
            </a:r>
          </a:p>
          <a:p>
            <a:pPr lvl="3">
              <a:spcBef>
                <a:spcPct val="25000"/>
              </a:spcBef>
              <a:buFontTx/>
              <a:buBlip>
                <a:blip r:embed="rId2"/>
              </a:buBlip>
            </a:pPr>
            <a:r>
              <a:rPr kumimoji="1" lang="zh-CN" altLang="en-US" sz="2800">
                <a:solidFill>
                  <a:srgbClr val="000000"/>
                </a:solidFill>
                <a:latin typeface="Times New Roman" pitchFamily="18" charset="0"/>
                <a:ea typeface="宋体" pitchFamily="2" charset="-122"/>
              </a:rPr>
              <a:t>     可随机存取任一元素</a:t>
            </a:r>
          </a:p>
          <a:p>
            <a:pPr lvl="3">
              <a:spcBef>
                <a:spcPct val="25000"/>
              </a:spcBef>
              <a:buFontTx/>
              <a:buBlip>
                <a:blip r:embed="rId2"/>
              </a:buBlip>
            </a:pPr>
            <a:r>
              <a:rPr kumimoji="1" lang="zh-CN" altLang="en-US" sz="2800">
                <a:solidFill>
                  <a:srgbClr val="000000"/>
                </a:solidFill>
                <a:latin typeface="Times New Roman" pitchFamily="18" charset="0"/>
                <a:ea typeface="宋体" pitchFamily="2" charset="-122"/>
              </a:rPr>
              <a:t>     存储空间使用紧凑</a:t>
            </a:r>
          </a:p>
        </p:txBody>
      </p:sp>
      <p:sp>
        <p:nvSpPr>
          <p:cNvPr id="18440" name="Text Box 8"/>
          <p:cNvSpPr txBox="1">
            <a:spLocks noChangeArrowheads="1"/>
          </p:cNvSpPr>
          <p:nvPr/>
        </p:nvSpPr>
        <p:spPr bwMode="auto">
          <a:xfrm>
            <a:off x="0" y="3670300"/>
            <a:ext cx="8491538" cy="31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lvl="3"/>
            <a:endParaRPr kumimoji="1" lang="en-US" altLang="zh-CN" sz="2800" b="1">
              <a:solidFill>
                <a:schemeClr val="hlink"/>
              </a:solidFill>
              <a:latin typeface="Times New Roman" pitchFamily="18" charset="0"/>
              <a:ea typeface="宋体" pitchFamily="2" charset="-122"/>
            </a:endParaRPr>
          </a:p>
          <a:p>
            <a:pPr lvl="3">
              <a:spcBef>
                <a:spcPct val="25000"/>
              </a:spcBef>
              <a:buFontTx/>
              <a:buBlip>
                <a:blip r:embed="rId2"/>
              </a:buBlip>
            </a:pPr>
            <a:r>
              <a:rPr kumimoji="1" lang="en-US" altLang="zh-CN" sz="2800">
                <a:solidFill>
                  <a:srgbClr val="000000"/>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插入、删除操作需要移动大量的元素</a:t>
            </a:r>
          </a:p>
          <a:p>
            <a:pPr lvl="3">
              <a:spcBef>
                <a:spcPct val="25000"/>
              </a:spcBef>
              <a:buFontTx/>
              <a:buBlip>
                <a:blip r:embed="rId2"/>
              </a:buBlip>
            </a:pPr>
            <a:r>
              <a:rPr kumimoji="1" lang="zh-CN" altLang="en-US" sz="2800">
                <a:solidFill>
                  <a:srgbClr val="000000"/>
                </a:solidFill>
                <a:latin typeface="Times New Roman" pitchFamily="18" charset="0"/>
                <a:ea typeface="宋体" pitchFamily="2" charset="-122"/>
              </a:rPr>
              <a:t>    预先分配空间需按最大空间分配，利用不充分</a:t>
            </a:r>
          </a:p>
          <a:p>
            <a:pPr lvl="3">
              <a:spcBef>
                <a:spcPct val="25000"/>
              </a:spcBef>
              <a:buFontTx/>
              <a:buBlip>
                <a:blip r:embed="rId2"/>
              </a:buBlip>
            </a:pPr>
            <a:r>
              <a:rPr kumimoji="1" lang="zh-CN" altLang="en-US" sz="2800">
                <a:solidFill>
                  <a:srgbClr val="000000"/>
                </a:solidFill>
                <a:latin typeface="Times New Roman" pitchFamily="18" charset="0"/>
                <a:ea typeface="宋体" pitchFamily="2" charset="-122"/>
              </a:rPr>
              <a:t>    表容量难以扩充 </a:t>
            </a:r>
          </a:p>
          <a:p>
            <a:pPr>
              <a:spcBef>
                <a:spcPct val="50000"/>
              </a:spcBef>
            </a:pPr>
            <a:endParaRPr kumimoji="1" lang="en-US" altLang="zh-CN" sz="2800">
              <a:solidFill>
                <a:srgbClr val="000000"/>
              </a:solidFill>
              <a:latin typeface="Times New Roman" pitchFamily="18" charset="0"/>
              <a:ea typeface="宋体" pitchFamily="2" charset="-122"/>
            </a:endParaRPr>
          </a:p>
        </p:txBody>
      </p:sp>
      <p:sp>
        <p:nvSpPr>
          <p:cNvPr id="18441" name="Text Box 9"/>
          <p:cNvSpPr txBox="1">
            <a:spLocks noChangeArrowheads="1"/>
          </p:cNvSpPr>
          <p:nvPr/>
        </p:nvSpPr>
        <p:spPr bwMode="auto">
          <a:xfrm>
            <a:off x="739775" y="3482975"/>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chemeClr val="hlink"/>
                </a:solidFill>
              </a:rPr>
              <a:t>缺点：</a:t>
            </a:r>
          </a:p>
        </p:txBody>
      </p:sp>
      <p:sp>
        <p:nvSpPr>
          <p:cNvPr id="18442" name="Text Box 10"/>
          <p:cNvSpPr txBox="1">
            <a:spLocks noChangeArrowheads="1"/>
          </p:cNvSpPr>
          <p:nvPr/>
        </p:nvSpPr>
        <p:spPr bwMode="auto">
          <a:xfrm>
            <a:off x="739775" y="1246188"/>
            <a:ext cx="213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kumimoji="1" lang="zh-CN" altLang="en-US" sz="2800" b="1">
                <a:solidFill>
                  <a:schemeClr val="hlink"/>
                </a:solidFill>
              </a:rPr>
              <a:t>优点：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Effect transition="in" filter="checkerboard(across)">
                                      <p:cBhvr>
                                        <p:cTn id="7" dur="1000"/>
                                        <p:tgtEl>
                                          <p:spTgt spid="184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440"/>
                                        </p:tgtEl>
                                        <p:attrNameLst>
                                          <p:attrName>style.visibility</p:attrName>
                                        </p:attrNameLst>
                                      </p:cBhvr>
                                      <p:to>
                                        <p:strVal val="visible"/>
                                      </p:to>
                                    </p:set>
                                    <p:animEffect transition="in" filter="blinds(vertical)">
                                      <p:cBhvr>
                                        <p:cTn id="12" dur="1000"/>
                                        <p:tgtEl>
                                          <p:spTgt spid="18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p:bldP spid="1844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WordArt 2"/>
          <p:cNvSpPr>
            <a:spLocks noChangeArrowheads="1" noChangeShapeType="1" noTextEdit="1"/>
          </p:cNvSpPr>
          <p:nvPr/>
        </p:nvSpPr>
        <p:spPr bwMode="auto">
          <a:xfrm>
            <a:off x="1852613" y="2917825"/>
            <a:ext cx="5795962" cy="803275"/>
          </a:xfrm>
          <a:prstGeom prst="rect">
            <a:avLst/>
          </a:prstGeom>
        </p:spPr>
        <p:txBody>
          <a:bodyPr wrap="none" fromWordArt="1">
            <a:prstTxWarp prst="textPlain">
              <a:avLst>
                <a:gd name="adj" fmla="val 50370"/>
              </a:avLst>
            </a:prstTxWarp>
          </a:bodyPr>
          <a:lstStyle/>
          <a:p>
            <a:pPr algn="ctr"/>
            <a:r>
              <a:rPr lang="en-US" altLang="zh-CN" sz="6000" kern="10">
                <a:ln w="0">
                  <a:solidFill>
                    <a:schemeClr val="hlink"/>
                  </a:solidFill>
                  <a:round/>
                  <a:headEnd/>
                  <a:tailEnd/>
                </a:ln>
                <a:gradFill rotWithShape="0">
                  <a:gsLst>
                    <a:gs pos="0">
                      <a:schemeClr val="hlink"/>
                    </a:gs>
                    <a:gs pos="100000">
                      <a:schemeClr val="hlink">
                        <a:gamma/>
                        <a:shade val="23922"/>
                        <a:invGamma/>
                      </a:schemeClr>
                    </a:gs>
                  </a:gsLst>
                  <a:lin ang="2700000" scaled="1"/>
                </a:gradFill>
                <a:effectLst>
                  <a:outerShdw dist="35921" dir="2700000" algn="ctr" rotWithShape="0">
                    <a:srgbClr val="990000"/>
                  </a:outerShdw>
                </a:effectLst>
                <a:latin typeface="楷体_GB2312"/>
                <a:ea typeface="楷体_GB2312"/>
              </a:rPr>
              <a:t>2.3 </a:t>
            </a:r>
            <a:r>
              <a:rPr lang="zh-CN" altLang="en-US" sz="6000" kern="10">
                <a:ln w="0">
                  <a:solidFill>
                    <a:schemeClr val="hlink"/>
                  </a:solidFill>
                  <a:round/>
                  <a:headEnd/>
                  <a:tailEnd/>
                </a:ln>
                <a:gradFill rotWithShape="0">
                  <a:gsLst>
                    <a:gs pos="0">
                      <a:schemeClr val="hlink"/>
                    </a:gs>
                    <a:gs pos="100000">
                      <a:schemeClr val="hlink">
                        <a:gamma/>
                        <a:shade val="23922"/>
                        <a:invGamma/>
                      </a:schemeClr>
                    </a:gs>
                  </a:gsLst>
                  <a:lin ang="2700000" scaled="1"/>
                </a:gradFill>
                <a:effectLst>
                  <a:outerShdw dist="35921" dir="2700000" algn="ctr" rotWithShape="0">
                    <a:srgbClr val="990000"/>
                  </a:outerShdw>
                </a:effectLst>
                <a:latin typeface="楷体_GB2312"/>
                <a:ea typeface="楷体_GB2312"/>
              </a:rPr>
              <a:t>线性表的链式表示和实现</a:t>
            </a:r>
          </a:p>
        </p:txBody>
      </p:sp>
    </p:spTree>
  </p:cSld>
  <p:clrMapOvr>
    <a:masterClrMapping/>
  </p:clrMapOvr>
  <p:transition spd="med">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a:hlinkClick r:id="" action="ppaction://hlinkshowjump?jump=nextslide"/>
          </p:cNvPr>
          <p:cNvSpPr txBox="1">
            <a:spLocks noChangeArrowheads="1"/>
          </p:cNvSpPr>
          <p:nvPr/>
        </p:nvSpPr>
        <p:spPr bwMode="auto">
          <a:xfrm>
            <a:off x="1120775" y="1141413"/>
            <a:ext cx="2224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chemeClr val="hlink"/>
                </a:solidFill>
                <a:latin typeface="Times New Roman" pitchFamily="18" charset="0"/>
                <a:ea typeface="隶书" pitchFamily="49" charset="-122"/>
              </a:rPr>
              <a:t>一、单链表</a:t>
            </a:r>
          </a:p>
        </p:txBody>
      </p:sp>
      <p:sp>
        <p:nvSpPr>
          <p:cNvPr id="153603" name="Text Box 3">
            <a:hlinkClick r:id="rId2" action="ppaction://hlinksldjump"/>
          </p:cNvPr>
          <p:cNvSpPr txBox="1">
            <a:spLocks noChangeArrowheads="1"/>
          </p:cNvSpPr>
          <p:nvPr/>
        </p:nvSpPr>
        <p:spPr bwMode="auto">
          <a:xfrm>
            <a:off x="1092200" y="2055813"/>
            <a:ext cx="6102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chemeClr val="hlink"/>
                </a:solidFill>
                <a:latin typeface="隶书" pitchFamily="49" charset="-122"/>
                <a:ea typeface="隶书" pitchFamily="49" charset="-122"/>
              </a:rPr>
              <a:t>二、结点和单链表的 </a:t>
            </a:r>
            <a:r>
              <a:rPr kumimoji="1" lang="en-US" altLang="zh-CN" sz="3200" b="1">
                <a:solidFill>
                  <a:schemeClr val="hlink"/>
                </a:solidFill>
                <a:latin typeface="隶书" pitchFamily="49" charset="-122"/>
                <a:ea typeface="隶书" pitchFamily="49" charset="-122"/>
              </a:rPr>
              <a:t>C </a:t>
            </a:r>
            <a:r>
              <a:rPr kumimoji="1" lang="zh-CN" altLang="en-US" sz="3200" b="1">
                <a:solidFill>
                  <a:schemeClr val="hlink"/>
                </a:solidFill>
                <a:latin typeface="隶书" pitchFamily="49" charset="-122"/>
                <a:ea typeface="隶书" pitchFamily="49" charset="-122"/>
              </a:rPr>
              <a:t>语言描述</a:t>
            </a:r>
            <a:endParaRPr kumimoji="1" lang="zh-CN" altLang="en-US" sz="3200">
              <a:solidFill>
                <a:schemeClr val="hlink"/>
              </a:solidFill>
              <a:latin typeface="Times New Roman" pitchFamily="18" charset="0"/>
              <a:ea typeface="宋体" pitchFamily="2" charset="-122"/>
            </a:endParaRPr>
          </a:p>
        </p:txBody>
      </p:sp>
      <p:sp>
        <p:nvSpPr>
          <p:cNvPr id="153604" name="Text Box 4">
            <a:hlinkClick r:id="rId3" action="ppaction://hlinksldjump"/>
          </p:cNvPr>
          <p:cNvSpPr txBox="1">
            <a:spLocks noChangeArrowheads="1"/>
          </p:cNvSpPr>
          <p:nvPr/>
        </p:nvSpPr>
        <p:spPr bwMode="auto">
          <a:xfrm>
            <a:off x="1092200" y="2970213"/>
            <a:ext cx="6711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chemeClr val="hlink"/>
                </a:solidFill>
                <a:latin typeface="Times New Roman" pitchFamily="18" charset="0"/>
                <a:ea typeface="隶书" pitchFamily="49" charset="-122"/>
              </a:rPr>
              <a:t>三、线性表的操作在单链表中的实现</a:t>
            </a:r>
          </a:p>
        </p:txBody>
      </p:sp>
      <p:sp>
        <p:nvSpPr>
          <p:cNvPr id="153605" name="Text Box 5">
            <a:hlinkClick r:id="rId4" action="ppaction://hlinksldjump"/>
          </p:cNvPr>
          <p:cNvSpPr txBox="1">
            <a:spLocks noChangeArrowheads="1"/>
          </p:cNvSpPr>
          <p:nvPr/>
        </p:nvSpPr>
        <p:spPr bwMode="auto">
          <a:xfrm>
            <a:off x="1092200" y="3884613"/>
            <a:ext cx="589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chemeClr val="hlink"/>
                </a:solidFill>
                <a:latin typeface="Times New Roman" pitchFamily="18" charset="0"/>
                <a:ea typeface="隶书" pitchFamily="49" charset="-122"/>
              </a:rPr>
              <a:t>四、一个带头结点的单链表类型</a:t>
            </a:r>
          </a:p>
        </p:txBody>
      </p:sp>
      <p:sp>
        <p:nvSpPr>
          <p:cNvPr id="153606" name="Text Box 6">
            <a:hlinkClick r:id="rId4" action="ppaction://hlinksldjump"/>
          </p:cNvPr>
          <p:cNvSpPr txBox="1">
            <a:spLocks noChangeArrowheads="1"/>
          </p:cNvSpPr>
          <p:nvPr/>
        </p:nvSpPr>
        <p:spPr bwMode="auto">
          <a:xfrm>
            <a:off x="1092200" y="4799013"/>
            <a:ext cx="3856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chemeClr val="hlink"/>
                </a:solidFill>
                <a:latin typeface="Times New Roman" pitchFamily="18" charset="0"/>
                <a:ea typeface="隶书" pitchFamily="49" charset="-122"/>
              </a:rPr>
              <a:t>五、其它形式的链表</a:t>
            </a:r>
          </a:p>
        </p:txBody>
      </p:sp>
      <p:sp>
        <p:nvSpPr>
          <p:cNvPr id="153607" name="Text Box 7">
            <a:hlinkClick r:id="" action="ppaction://noaction"/>
          </p:cNvPr>
          <p:cNvSpPr txBox="1">
            <a:spLocks noChangeArrowheads="1"/>
          </p:cNvSpPr>
          <p:nvPr/>
        </p:nvSpPr>
        <p:spPr bwMode="auto">
          <a:xfrm>
            <a:off x="1092200" y="5713413"/>
            <a:ext cx="3040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chemeClr val="hlink"/>
                </a:solidFill>
                <a:latin typeface="Times New Roman" pitchFamily="18" charset="0"/>
                <a:ea typeface="隶书" pitchFamily="49" charset="-122"/>
              </a:rPr>
              <a:t>六、有序表类型</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3602"/>
                                        </p:tgtEl>
                                        <p:attrNameLst>
                                          <p:attrName>style.visibility</p:attrName>
                                        </p:attrNameLst>
                                      </p:cBhvr>
                                      <p:to>
                                        <p:strVal val="visible"/>
                                      </p:to>
                                    </p:set>
                                    <p:anim calcmode="lin" valueType="num">
                                      <p:cBhvr additive="base">
                                        <p:cTn id="7" dur="500" fill="hold"/>
                                        <p:tgtEl>
                                          <p:spTgt spid="153602"/>
                                        </p:tgtEl>
                                        <p:attrNameLst>
                                          <p:attrName>ppt_x</p:attrName>
                                        </p:attrNameLst>
                                      </p:cBhvr>
                                      <p:tavLst>
                                        <p:tav tm="0">
                                          <p:val>
                                            <p:strVal val="1+#ppt_w/2"/>
                                          </p:val>
                                        </p:tav>
                                        <p:tav tm="100000">
                                          <p:val>
                                            <p:strVal val="#ppt_x"/>
                                          </p:val>
                                        </p:tav>
                                      </p:tavLst>
                                    </p:anim>
                                    <p:anim calcmode="lin" valueType="num">
                                      <p:cBhvr additive="base">
                                        <p:cTn id="8" dur="500" fill="hold"/>
                                        <p:tgtEl>
                                          <p:spTgt spid="15360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53603"/>
                                        </p:tgtEl>
                                        <p:attrNameLst>
                                          <p:attrName>style.visibility</p:attrName>
                                        </p:attrNameLst>
                                      </p:cBhvr>
                                      <p:to>
                                        <p:strVal val="visible"/>
                                      </p:to>
                                    </p:set>
                                    <p:anim calcmode="lin" valueType="num">
                                      <p:cBhvr additive="base">
                                        <p:cTn id="12" dur="500" fill="hold"/>
                                        <p:tgtEl>
                                          <p:spTgt spid="153603"/>
                                        </p:tgtEl>
                                        <p:attrNameLst>
                                          <p:attrName>ppt_x</p:attrName>
                                        </p:attrNameLst>
                                      </p:cBhvr>
                                      <p:tavLst>
                                        <p:tav tm="0">
                                          <p:val>
                                            <p:strVal val="1+#ppt_w/2"/>
                                          </p:val>
                                        </p:tav>
                                        <p:tav tm="100000">
                                          <p:val>
                                            <p:strVal val="#ppt_x"/>
                                          </p:val>
                                        </p:tav>
                                      </p:tavLst>
                                    </p:anim>
                                    <p:anim calcmode="lin" valueType="num">
                                      <p:cBhvr additive="base">
                                        <p:cTn id="13" dur="500" fill="hold"/>
                                        <p:tgtEl>
                                          <p:spTgt spid="15360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53604"/>
                                        </p:tgtEl>
                                        <p:attrNameLst>
                                          <p:attrName>style.visibility</p:attrName>
                                        </p:attrNameLst>
                                      </p:cBhvr>
                                      <p:to>
                                        <p:strVal val="visible"/>
                                      </p:to>
                                    </p:set>
                                    <p:anim calcmode="lin" valueType="num">
                                      <p:cBhvr additive="base">
                                        <p:cTn id="17" dur="500" fill="hold"/>
                                        <p:tgtEl>
                                          <p:spTgt spid="153604"/>
                                        </p:tgtEl>
                                        <p:attrNameLst>
                                          <p:attrName>ppt_x</p:attrName>
                                        </p:attrNameLst>
                                      </p:cBhvr>
                                      <p:tavLst>
                                        <p:tav tm="0">
                                          <p:val>
                                            <p:strVal val="1+#ppt_w/2"/>
                                          </p:val>
                                        </p:tav>
                                        <p:tav tm="100000">
                                          <p:val>
                                            <p:strVal val="#ppt_x"/>
                                          </p:val>
                                        </p:tav>
                                      </p:tavLst>
                                    </p:anim>
                                    <p:anim calcmode="lin" valueType="num">
                                      <p:cBhvr additive="base">
                                        <p:cTn id="18" dur="500" fill="hold"/>
                                        <p:tgtEl>
                                          <p:spTgt spid="153604"/>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53605"/>
                                        </p:tgtEl>
                                        <p:attrNameLst>
                                          <p:attrName>style.visibility</p:attrName>
                                        </p:attrNameLst>
                                      </p:cBhvr>
                                      <p:to>
                                        <p:strVal val="visible"/>
                                      </p:to>
                                    </p:set>
                                    <p:anim calcmode="lin" valueType="num">
                                      <p:cBhvr additive="base">
                                        <p:cTn id="22" dur="500" fill="hold"/>
                                        <p:tgtEl>
                                          <p:spTgt spid="153605"/>
                                        </p:tgtEl>
                                        <p:attrNameLst>
                                          <p:attrName>ppt_x</p:attrName>
                                        </p:attrNameLst>
                                      </p:cBhvr>
                                      <p:tavLst>
                                        <p:tav tm="0">
                                          <p:val>
                                            <p:strVal val="1+#ppt_w/2"/>
                                          </p:val>
                                        </p:tav>
                                        <p:tav tm="100000">
                                          <p:val>
                                            <p:strVal val="#ppt_x"/>
                                          </p:val>
                                        </p:tav>
                                      </p:tavLst>
                                    </p:anim>
                                    <p:anim calcmode="lin" valueType="num">
                                      <p:cBhvr additive="base">
                                        <p:cTn id="23" dur="500" fill="hold"/>
                                        <p:tgtEl>
                                          <p:spTgt spid="153605"/>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53606"/>
                                        </p:tgtEl>
                                        <p:attrNameLst>
                                          <p:attrName>style.visibility</p:attrName>
                                        </p:attrNameLst>
                                      </p:cBhvr>
                                      <p:to>
                                        <p:strVal val="visible"/>
                                      </p:to>
                                    </p:set>
                                    <p:anim calcmode="lin" valueType="num">
                                      <p:cBhvr additive="base">
                                        <p:cTn id="27" dur="500" fill="hold"/>
                                        <p:tgtEl>
                                          <p:spTgt spid="153606"/>
                                        </p:tgtEl>
                                        <p:attrNameLst>
                                          <p:attrName>ppt_x</p:attrName>
                                        </p:attrNameLst>
                                      </p:cBhvr>
                                      <p:tavLst>
                                        <p:tav tm="0">
                                          <p:val>
                                            <p:strVal val="1+#ppt_w/2"/>
                                          </p:val>
                                        </p:tav>
                                        <p:tav tm="100000">
                                          <p:val>
                                            <p:strVal val="#ppt_x"/>
                                          </p:val>
                                        </p:tav>
                                      </p:tavLst>
                                    </p:anim>
                                    <p:anim calcmode="lin" valueType="num">
                                      <p:cBhvr additive="base">
                                        <p:cTn id="28" dur="500" fill="hold"/>
                                        <p:tgtEl>
                                          <p:spTgt spid="153606"/>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153607"/>
                                        </p:tgtEl>
                                        <p:attrNameLst>
                                          <p:attrName>style.visibility</p:attrName>
                                        </p:attrNameLst>
                                      </p:cBhvr>
                                      <p:to>
                                        <p:strVal val="visible"/>
                                      </p:to>
                                    </p:set>
                                    <p:anim calcmode="lin" valueType="num">
                                      <p:cBhvr additive="base">
                                        <p:cTn id="32" dur="500" fill="hold"/>
                                        <p:tgtEl>
                                          <p:spTgt spid="153607"/>
                                        </p:tgtEl>
                                        <p:attrNameLst>
                                          <p:attrName>ppt_x</p:attrName>
                                        </p:attrNameLst>
                                      </p:cBhvr>
                                      <p:tavLst>
                                        <p:tav tm="0">
                                          <p:val>
                                            <p:strVal val="1+#ppt_w/2"/>
                                          </p:val>
                                        </p:tav>
                                        <p:tav tm="100000">
                                          <p:val>
                                            <p:strVal val="#ppt_x"/>
                                          </p:val>
                                        </p:tav>
                                      </p:tavLst>
                                    </p:anim>
                                    <p:anim calcmode="lin" valueType="num">
                                      <p:cBhvr additive="base">
                                        <p:cTn id="33" dur="500" fill="hold"/>
                                        <p:tgtEl>
                                          <p:spTgt spid="1536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utoUpdateAnimBg="0"/>
      <p:bldP spid="153603" grpId="0" autoUpdateAnimBg="0"/>
      <p:bldP spid="153604" grpId="0" autoUpdateAnimBg="0"/>
      <p:bldP spid="153605" grpId="0" autoUpdateAnimBg="0"/>
      <p:bldP spid="153606" grpId="0" autoUpdateAnimBg="0"/>
      <p:bldP spid="15360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zh-CN">
                <a:ea typeface="宋体" pitchFamily="2" charset="-122"/>
              </a:rPr>
              <a:t>Linear List</a:t>
            </a:r>
          </a:p>
        </p:txBody>
      </p:sp>
      <p:sp>
        <p:nvSpPr>
          <p:cNvPr id="223235" name="Rectangle 3"/>
          <p:cNvSpPr>
            <a:spLocks noGrp="1" noChangeArrowheads="1"/>
          </p:cNvSpPr>
          <p:nvPr>
            <p:ph type="body" idx="1"/>
          </p:nvPr>
        </p:nvSpPr>
        <p:spPr>
          <a:xfrm>
            <a:off x="457200" y="1773238"/>
            <a:ext cx="8229600" cy="4094162"/>
          </a:xfrm>
        </p:spPr>
        <p:txBody>
          <a:bodyPr/>
          <a:lstStyle/>
          <a:p>
            <a:r>
              <a:rPr lang="en-US" altLang="zh-CN">
                <a:solidFill>
                  <a:schemeClr val="accent2"/>
                </a:solidFill>
                <a:ea typeface="宋体" pitchFamily="2" charset="-122"/>
              </a:rPr>
              <a:t>Definition</a:t>
            </a:r>
            <a:r>
              <a:rPr lang="en-US" altLang="zh-CN">
                <a:ea typeface="宋体" pitchFamily="2" charset="-122"/>
              </a:rPr>
              <a:t>: A linear list is a list in which each element has a </a:t>
            </a:r>
            <a:r>
              <a:rPr lang="en-US" altLang="zh-CN">
                <a:solidFill>
                  <a:schemeClr val="accent2"/>
                </a:solidFill>
                <a:ea typeface="宋体" pitchFamily="2" charset="-122"/>
              </a:rPr>
              <a:t>unique successor</a:t>
            </a:r>
            <a:r>
              <a:rPr lang="en-US" altLang="zh-CN">
                <a:ea typeface="宋体" pitchFamily="2" charset="-122"/>
              </a:rPr>
              <a:t>. </a:t>
            </a:r>
          </a:p>
        </p:txBody>
      </p:sp>
      <p:sp>
        <p:nvSpPr>
          <p:cNvPr id="223236" name="Rectangle 4"/>
          <p:cNvSpPr>
            <a:spLocks noChangeArrowheads="1"/>
          </p:cNvSpPr>
          <p:nvPr/>
        </p:nvSpPr>
        <p:spPr bwMode="auto">
          <a:xfrm>
            <a:off x="684213" y="4005263"/>
            <a:ext cx="79248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Verdana" pitchFamily="34" charset="0"/>
              <a:ea typeface="宋体" pitchFamily="2" charset="-122"/>
            </a:endParaRPr>
          </a:p>
        </p:txBody>
      </p:sp>
      <p:sp>
        <p:nvSpPr>
          <p:cNvPr id="223237" name="Text Box 5"/>
          <p:cNvSpPr txBox="1">
            <a:spLocks noChangeArrowheads="1"/>
          </p:cNvSpPr>
          <p:nvPr/>
        </p:nvSpPr>
        <p:spPr bwMode="auto">
          <a:xfrm>
            <a:off x="1066800" y="4495800"/>
            <a:ext cx="1447800" cy="466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pitchFamily="2" charset="-122"/>
              </a:rPr>
              <a:t>Element 1</a:t>
            </a:r>
          </a:p>
        </p:txBody>
      </p:sp>
      <p:sp>
        <p:nvSpPr>
          <p:cNvPr id="223238" name="Text Box 6"/>
          <p:cNvSpPr txBox="1">
            <a:spLocks noChangeArrowheads="1"/>
          </p:cNvSpPr>
          <p:nvPr/>
        </p:nvSpPr>
        <p:spPr bwMode="auto">
          <a:xfrm>
            <a:off x="2971800" y="4495800"/>
            <a:ext cx="1447800" cy="46672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pitchFamily="2" charset="-122"/>
              </a:rPr>
              <a:t>Element 2</a:t>
            </a:r>
          </a:p>
        </p:txBody>
      </p:sp>
      <p:sp>
        <p:nvSpPr>
          <p:cNvPr id="223239" name="Text Box 7"/>
          <p:cNvSpPr txBox="1">
            <a:spLocks noChangeArrowheads="1"/>
          </p:cNvSpPr>
          <p:nvPr/>
        </p:nvSpPr>
        <p:spPr bwMode="auto">
          <a:xfrm>
            <a:off x="4876800" y="4495800"/>
            <a:ext cx="1447800" cy="46672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pitchFamily="2" charset="-122"/>
              </a:rPr>
              <a:t>Element 3</a:t>
            </a:r>
          </a:p>
        </p:txBody>
      </p:sp>
      <p:sp>
        <p:nvSpPr>
          <p:cNvPr id="223240" name="Text Box 8"/>
          <p:cNvSpPr txBox="1">
            <a:spLocks noChangeArrowheads="1"/>
          </p:cNvSpPr>
          <p:nvPr/>
        </p:nvSpPr>
        <p:spPr bwMode="auto">
          <a:xfrm>
            <a:off x="6781800" y="4495800"/>
            <a:ext cx="1447800" cy="46672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pitchFamily="2" charset="-122"/>
              </a:rPr>
              <a:t>Element 4</a:t>
            </a:r>
          </a:p>
        </p:txBody>
      </p:sp>
      <p:sp>
        <p:nvSpPr>
          <p:cNvPr id="223241" name="Line 9"/>
          <p:cNvSpPr>
            <a:spLocks noChangeShapeType="1"/>
          </p:cNvSpPr>
          <p:nvPr/>
        </p:nvSpPr>
        <p:spPr bwMode="auto">
          <a:xfrm>
            <a:off x="2555875" y="4724400"/>
            <a:ext cx="454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3242" name="Line 10"/>
          <p:cNvSpPr>
            <a:spLocks noChangeShapeType="1"/>
          </p:cNvSpPr>
          <p:nvPr/>
        </p:nvSpPr>
        <p:spPr bwMode="auto">
          <a:xfrm>
            <a:off x="4457700" y="47244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3243" name="Line 11"/>
          <p:cNvSpPr>
            <a:spLocks noChangeShapeType="1"/>
          </p:cNvSpPr>
          <p:nvPr/>
        </p:nvSpPr>
        <p:spPr bwMode="auto">
          <a:xfrm>
            <a:off x="6362700" y="47244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293688" y="1119188"/>
            <a:ext cx="8232775"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Clr>
                <a:schemeClr val="bg2"/>
              </a:buClr>
              <a:buSzPct val="75000"/>
              <a:buFont typeface="Wingdings" pitchFamily="2" charset="2"/>
              <a:buChar char="n"/>
            </a:pPr>
            <a:r>
              <a:rPr kumimoji="1" lang="zh-CN" altLang="en-US" sz="2800">
                <a:solidFill>
                  <a:srgbClr val="000000"/>
                </a:solidFill>
                <a:latin typeface="Times New Roman" pitchFamily="18" charset="0"/>
                <a:ea typeface="宋体" pitchFamily="2" charset="-122"/>
              </a:rPr>
              <a:t>用一组</a:t>
            </a:r>
            <a:r>
              <a:rPr kumimoji="1" lang="zh-CN" altLang="en-US" sz="2800">
                <a:solidFill>
                  <a:schemeClr val="hlink"/>
                </a:solidFill>
                <a:latin typeface="Times New Roman" pitchFamily="18" charset="0"/>
                <a:ea typeface="宋体" pitchFamily="2" charset="-122"/>
              </a:rPr>
              <a:t>地址任意</a:t>
            </a:r>
            <a:r>
              <a:rPr kumimoji="1" lang="zh-CN" altLang="en-US" sz="2800">
                <a:solidFill>
                  <a:srgbClr val="000000"/>
                </a:solidFill>
                <a:latin typeface="Times New Roman" pitchFamily="18" charset="0"/>
                <a:ea typeface="宋体" pitchFamily="2" charset="-122"/>
              </a:rPr>
              <a:t>的存储单元</a:t>
            </a:r>
            <a:r>
              <a:rPr lang="en-US" altLang="zh-CN" sz="2600">
                <a:solidFill>
                  <a:srgbClr val="000000"/>
                </a:solidFill>
                <a:latin typeface="Times New Roman" pitchFamily="18" charset="0"/>
                <a:ea typeface="宋体" pitchFamily="2" charset="-122"/>
              </a:rPr>
              <a:t>(called </a:t>
            </a:r>
            <a:r>
              <a:rPr lang="en-US" altLang="zh-CN" sz="2600" i="1">
                <a:solidFill>
                  <a:srgbClr val="FF3300"/>
                </a:solidFill>
                <a:latin typeface="Times New Roman" pitchFamily="18" charset="0"/>
                <a:ea typeface="宋体" pitchFamily="2" charset="-122"/>
              </a:rPr>
              <a:t>nodes</a:t>
            </a:r>
            <a:r>
              <a:rPr lang="en-US" altLang="zh-CN" sz="2600">
                <a:solidFill>
                  <a:srgbClr val="000000"/>
                </a:solidFill>
                <a:latin typeface="Times New Roman" pitchFamily="18" charset="0"/>
                <a:ea typeface="宋体" pitchFamily="2" charset="-122"/>
              </a:rPr>
              <a:t>)</a:t>
            </a:r>
            <a:r>
              <a:rPr kumimoji="1" lang="zh-CN" altLang="en-US" sz="2800">
                <a:solidFill>
                  <a:srgbClr val="000000"/>
                </a:solidFill>
                <a:latin typeface="Times New Roman" pitchFamily="18" charset="0"/>
                <a:ea typeface="宋体" pitchFamily="2" charset="-122"/>
              </a:rPr>
              <a:t>存放线性表中的数据元素。</a:t>
            </a:r>
            <a:r>
              <a:rPr lang="zh-CN" altLang="en-US" sz="3000">
                <a:solidFill>
                  <a:srgbClr val="440044"/>
                </a:solidFill>
                <a:latin typeface="Times New Roman" pitchFamily="18" charset="0"/>
                <a:ea typeface="宋体" pitchFamily="2" charset="-122"/>
              </a:rPr>
              <a:t> </a:t>
            </a:r>
          </a:p>
          <a:p>
            <a:pPr>
              <a:lnSpc>
                <a:spcPct val="80000"/>
              </a:lnSpc>
              <a:spcBef>
                <a:spcPct val="20000"/>
              </a:spcBef>
              <a:buClr>
                <a:schemeClr val="bg2"/>
              </a:buClr>
              <a:buSzPct val="75000"/>
              <a:buFont typeface="Wingdings" pitchFamily="2" charset="2"/>
              <a:buChar char="n"/>
            </a:pPr>
            <a:r>
              <a:rPr lang="en-US" altLang="zh-CN" sz="2800">
                <a:solidFill>
                  <a:srgbClr val="000000"/>
                </a:solidFill>
                <a:latin typeface="Times New Roman" pitchFamily="18" charset="0"/>
                <a:ea typeface="宋体" pitchFamily="2" charset="-122"/>
              </a:rPr>
              <a:t>each element contains the location of the next element</a:t>
            </a:r>
          </a:p>
          <a:p>
            <a:pPr>
              <a:lnSpc>
                <a:spcPct val="80000"/>
              </a:lnSpc>
              <a:spcBef>
                <a:spcPct val="20000"/>
              </a:spcBef>
              <a:buClr>
                <a:schemeClr val="bg2"/>
              </a:buClr>
              <a:buSzPct val="75000"/>
              <a:buFont typeface="Wingdings" pitchFamily="2" charset="2"/>
              <a:buChar char="n"/>
            </a:pPr>
            <a:r>
              <a:rPr lang="en-US" altLang="zh-CN" sz="2800">
                <a:solidFill>
                  <a:srgbClr val="000000"/>
                </a:solidFill>
                <a:latin typeface="Times New Roman" pitchFamily="18" charset="0"/>
                <a:ea typeface="宋体" pitchFamily="2" charset="-122"/>
              </a:rPr>
              <a:t>each element contains two parts</a:t>
            </a:r>
          </a:p>
          <a:p>
            <a:pPr lvl="1">
              <a:lnSpc>
                <a:spcPct val="80000"/>
              </a:lnSpc>
              <a:spcBef>
                <a:spcPct val="20000"/>
              </a:spcBef>
              <a:buClr>
                <a:schemeClr val="bg2"/>
              </a:buClr>
              <a:buSzPct val="75000"/>
              <a:buFont typeface="Wingdings" pitchFamily="2" charset="2"/>
              <a:buChar char="n"/>
            </a:pPr>
            <a:r>
              <a:rPr lang="en-US" altLang="zh-CN" sz="2400">
                <a:solidFill>
                  <a:srgbClr val="000000"/>
                </a:solidFill>
                <a:latin typeface="Times New Roman" pitchFamily="18" charset="0"/>
                <a:ea typeface="宋体" pitchFamily="2" charset="-122"/>
              </a:rPr>
              <a:t>Data</a:t>
            </a:r>
          </a:p>
          <a:p>
            <a:pPr lvl="1">
              <a:lnSpc>
                <a:spcPct val="80000"/>
              </a:lnSpc>
              <a:spcBef>
                <a:spcPct val="20000"/>
              </a:spcBef>
              <a:buClr>
                <a:schemeClr val="bg2"/>
              </a:buClr>
              <a:buSzPct val="75000"/>
              <a:buFont typeface="Wingdings" pitchFamily="2" charset="2"/>
              <a:buChar char="n"/>
            </a:pPr>
            <a:r>
              <a:rPr lang="en-US" altLang="zh-CN" sz="2400">
                <a:solidFill>
                  <a:srgbClr val="000000"/>
                </a:solidFill>
                <a:latin typeface="Times New Roman" pitchFamily="18" charset="0"/>
                <a:ea typeface="宋体" pitchFamily="2" charset="-122"/>
              </a:rPr>
              <a:t>Link or pointer</a:t>
            </a:r>
            <a:r>
              <a:rPr kumimoji="1" lang="en-US" altLang="zh-CN" sz="2800">
                <a:solidFill>
                  <a:srgbClr val="000000"/>
                </a:solidFill>
                <a:latin typeface="Times New Roman" pitchFamily="18" charset="0"/>
                <a:ea typeface="宋体" pitchFamily="2" charset="-122"/>
              </a:rPr>
              <a:t>       </a:t>
            </a:r>
          </a:p>
        </p:txBody>
      </p:sp>
      <p:sp>
        <p:nvSpPr>
          <p:cNvPr id="154627" name="Text Box 3"/>
          <p:cNvSpPr txBox="1">
            <a:spLocks noChangeArrowheads="1"/>
          </p:cNvSpPr>
          <p:nvPr/>
        </p:nvSpPr>
        <p:spPr bwMode="auto">
          <a:xfrm>
            <a:off x="361950" y="227013"/>
            <a:ext cx="4133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bg1"/>
                </a:solidFill>
                <a:latin typeface="Times New Roman" pitchFamily="18" charset="0"/>
                <a:ea typeface="黑体" pitchFamily="2" charset="-122"/>
              </a:rPr>
              <a:t>一、链表</a:t>
            </a:r>
            <a:r>
              <a:rPr lang="en-US" altLang="zh-CN" sz="3600">
                <a:solidFill>
                  <a:schemeClr val="bg1"/>
                </a:solidFill>
                <a:latin typeface="Times New Roman" pitchFamily="18" charset="0"/>
                <a:ea typeface="黑体" pitchFamily="2" charset="-122"/>
              </a:rPr>
              <a:t>(linked list)</a:t>
            </a:r>
          </a:p>
        </p:txBody>
      </p:sp>
      <p:grpSp>
        <p:nvGrpSpPr>
          <p:cNvPr id="154630" name="Group 6"/>
          <p:cNvGrpSpPr>
            <a:grpSpLocks/>
          </p:cNvGrpSpPr>
          <p:nvPr/>
        </p:nvGrpSpPr>
        <p:grpSpPr bwMode="auto">
          <a:xfrm>
            <a:off x="901700" y="4183063"/>
            <a:ext cx="3432175" cy="2286000"/>
            <a:chOff x="335" y="720"/>
            <a:chExt cx="2162" cy="1440"/>
          </a:xfrm>
        </p:grpSpPr>
        <p:sp>
          <p:nvSpPr>
            <p:cNvPr id="154631" name="Rectangle 7"/>
            <p:cNvSpPr>
              <a:spLocks noChangeArrowheads="1"/>
            </p:cNvSpPr>
            <p:nvPr/>
          </p:nvSpPr>
          <p:spPr bwMode="auto">
            <a:xfrm>
              <a:off x="335" y="720"/>
              <a:ext cx="721" cy="24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solidFill>
                    <a:srgbClr val="000000"/>
                  </a:solidFill>
                  <a:latin typeface="Times New Roman" pitchFamily="18" charset="0"/>
                  <a:ea typeface="宋体" pitchFamily="2" charset="-122"/>
                </a:rPr>
                <a:t>Address</a:t>
              </a:r>
            </a:p>
          </p:txBody>
        </p:sp>
        <p:sp>
          <p:nvSpPr>
            <p:cNvPr id="154632" name="Rectangle 8"/>
            <p:cNvSpPr>
              <a:spLocks noChangeArrowheads="1"/>
            </p:cNvSpPr>
            <p:nvPr/>
          </p:nvSpPr>
          <p:spPr bwMode="auto">
            <a:xfrm>
              <a:off x="1056" y="720"/>
              <a:ext cx="721" cy="24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solidFill>
                    <a:srgbClr val="000000"/>
                  </a:solidFill>
                  <a:latin typeface="Times New Roman" pitchFamily="18" charset="0"/>
                  <a:ea typeface="宋体" pitchFamily="2" charset="-122"/>
                </a:rPr>
                <a:t>Data</a:t>
              </a:r>
            </a:p>
          </p:txBody>
        </p:sp>
        <p:sp>
          <p:nvSpPr>
            <p:cNvPr id="154633" name="Rectangle 9"/>
            <p:cNvSpPr>
              <a:spLocks noChangeArrowheads="1"/>
            </p:cNvSpPr>
            <p:nvPr/>
          </p:nvSpPr>
          <p:spPr bwMode="auto">
            <a:xfrm>
              <a:off x="1776" y="720"/>
              <a:ext cx="721" cy="24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solidFill>
                    <a:srgbClr val="000000"/>
                  </a:solidFill>
                  <a:latin typeface="Times New Roman" pitchFamily="18" charset="0"/>
                  <a:ea typeface="宋体" pitchFamily="2" charset="-122"/>
                </a:rPr>
                <a:t>Pointer</a:t>
              </a:r>
            </a:p>
          </p:txBody>
        </p:sp>
        <p:sp>
          <p:nvSpPr>
            <p:cNvPr id="154634" name="Rectangle 10"/>
            <p:cNvSpPr>
              <a:spLocks noChangeArrowheads="1"/>
            </p:cNvSpPr>
            <p:nvPr/>
          </p:nvSpPr>
          <p:spPr bwMode="auto">
            <a:xfrm>
              <a:off x="336" y="960"/>
              <a:ext cx="720" cy="816"/>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solidFill>
                    <a:srgbClr val="000000"/>
                  </a:solidFill>
                  <a:latin typeface="Times New Roman" pitchFamily="18" charset="0"/>
                  <a:ea typeface="宋体" pitchFamily="2" charset="-122"/>
                </a:rPr>
                <a:t>0010</a:t>
              </a:r>
            </a:p>
            <a:p>
              <a:pPr algn="ctr"/>
              <a:r>
                <a:rPr kumimoji="1" lang="en-US" altLang="zh-CN" sz="2000" b="1">
                  <a:solidFill>
                    <a:srgbClr val="000000"/>
                  </a:solidFill>
                  <a:latin typeface="Times New Roman" pitchFamily="18" charset="0"/>
                  <a:ea typeface="宋体" pitchFamily="2" charset="-122"/>
                </a:rPr>
                <a:t>0011</a:t>
              </a:r>
            </a:p>
            <a:p>
              <a:pPr algn="ctr"/>
              <a:r>
                <a:rPr kumimoji="1" lang="en-US" altLang="zh-CN" sz="2000" b="1">
                  <a:solidFill>
                    <a:srgbClr val="000000"/>
                  </a:solidFill>
                  <a:latin typeface="Times New Roman" pitchFamily="18" charset="0"/>
                  <a:ea typeface="宋体" pitchFamily="2" charset="-122"/>
                </a:rPr>
                <a:t>0110</a:t>
              </a:r>
            </a:p>
            <a:p>
              <a:pPr algn="ctr"/>
              <a:r>
                <a:rPr kumimoji="1" lang="en-US" altLang="zh-CN" sz="2000" b="1">
                  <a:solidFill>
                    <a:srgbClr val="000000"/>
                  </a:solidFill>
                  <a:latin typeface="Times New Roman" pitchFamily="18" charset="0"/>
                  <a:ea typeface="宋体" pitchFamily="2" charset="-122"/>
                </a:rPr>
                <a:t>1011</a:t>
              </a:r>
            </a:p>
          </p:txBody>
        </p:sp>
        <p:sp>
          <p:nvSpPr>
            <p:cNvPr id="154635" name="Rectangle 11"/>
            <p:cNvSpPr>
              <a:spLocks noChangeArrowheads="1"/>
            </p:cNvSpPr>
            <p:nvPr/>
          </p:nvSpPr>
          <p:spPr bwMode="auto">
            <a:xfrm>
              <a:off x="1056" y="960"/>
              <a:ext cx="720" cy="816"/>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solidFill>
                    <a:srgbClr val="000000"/>
                  </a:solidFill>
                  <a:latin typeface="Times New Roman" pitchFamily="18" charset="0"/>
                  <a:ea typeface="宋体" pitchFamily="2" charset="-122"/>
                </a:rPr>
                <a:t>SUN</a:t>
              </a:r>
            </a:p>
            <a:p>
              <a:pPr algn="ctr"/>
              <a:r>
                <a:rPr kumimoji="1" lang="en-US" altLang="zh-CN" sz="2000" b="1">
                  <a:solidFill>
                    <a:srgbClr val="000000"/>
                  </a:solidFill>
                  <a:latin typeface="Times New Roman" pitchFamily="18" charset="0"/>
                  <a:ea typeface="宋体" pitchFamily="2" charset="-122"/>
                </a:rPr>
                <a:t>QIAN</a:t>
              </a:r>
            </a:p>
            <a:p>
              <a:pPr algn="ctr"/>
              <a:r>
                <a:rPr kumimoji="1" lang="en-US" altLang="zh-CN" sz="2000" b="1">
                  <a:solidFill>
                    <a:srgbClr val="000000"/>
                  </a:solidFill>
                  <a:latin typeface="Times New Roman" pitchFamily="18" charset="0"/>
                  <a:ea typeface="宋体" pitchFamily="2" charset="-122"/>
                </a:rPr>
                <a:t>ZHAO</a:t>
              </a:r>
            </a:p>
            <a:p>
              <a:pPr algn="ctr"/>
              <a:r>
                <a:rPr kumimoji="1" lang="en-US" altLang="zh-CN" sz="2000" b="1">
                  <a:solidFill>
                    <a:srgbClr val="000000"/>
                  </a:solidFill>
                  <a:latin typeface="Times New Roman" pitchFamily="18" charset="0"/>
                  <a:ea typeface="宋体" pitchFamily="2" charset="-122"/>
                </a:rPr>
                <a:t>LI</a:t>
              </a:r>
            </a:p>
          </p:txBody>
        </p:sp>
        <p:sp>
          <p:nvSpPr>
            <p:cNvPr id="154636" name="Rectangle 12"/>
            <p:cNvSpPr>
              <a:spLocks noChangeArrowheads="1"/>
            </p:cNvSpPr>
            <p:nvPr/>
          </p:nvSpPr>
          <p:spPr bwMode="auto">
            <a:xfrm>
              <a:off x="1776" y="960"/>
              <a:ext cx="720" cy="816"/>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solidFill>
                    <a:srgbClr val="000000"/>
                  </a:solidFill>
                  <a:latin typeface="Times New Roman" pitchFamily="18" charset="0"/>
                  <a:ea typeface="宋体" pitchFamily="2" charset="-122"/>
                </a:rPr>
                <a:t>1011</a:t>
              </a:r>
            </a:p>
            <a:p>
              <a:pPr algn="ctr"/>
              <a:r>
                <a:rPr kumimoji="1" lang="en-US" altLang="zh-CN" sz="2000" b="1">
                  <a:solidFill>
                    <a:srgbClr val="000000"/>
                  </a:solidFill>
                  <a:latin typeface="Times New Roman" pitchFamily="18" charset="0"/>
                  <a:ea typeface="宋体" pitchFamily="2" charset="-122"/>
                </a:rPr>
                <a:t>0010</a:t>
              </a:r>
            </a:p>
            <a:p>
              <a:pPr algn="ctr"/>
              <a:r>
                <a:rPr kumimoji="1" lang="en-US" altLang="zh-CN" sz="2000" b="1">
                  <a:solidFill>
                    <a:srgbClr val="000000"/>
                  </a:solidFill>
                  <a:latin typeface="Times New Roman" pitchFamily="18" charset="0"/>
                  <a:ea typeface="宋体" pitchFamily="2" charset="-122"/>
                </a:rPr>
                <a:t>0011</a:t>
              </a:r>
            </a:p>
            <a:p>
              <a:pPr algn="ctr"/>
              <a:r>
                <a:rPr kumimoji="1" lang="en-US" altLang="zh-CN" sz="2000" b="1">
                  <a:solidFill>
                    <a:srgbClr val="000000"/>
                  </a:solidFill>
                  <a:latin typeface="Times New Roman" pitchFamily="18" charset="0"/>
                  <a:ea typeface="宋体" pitchFamily="2" charset="-122"/>
                </a:rPr>
                <a:t>NULL</a:t>
              </a:r>
            </a:p>
          </p:txBody>
        </p:sp>
        <p:sp>
          <p:nvSpPr>
            <p:cNvPr id="154637" name="Rectangle 13"/>
            <p:cNvSpPr>
              <a:spLocks noChangeArrowheads="1"/>
            </p:cNvSpPr>
            <p:nvPr/>
          </p:nvSpPr>
          <p:spPr bwMode="auto">
            <a:xfrm>
              <a:off x="336" y="1920"/>
              <a:ext cx="2160" cy="24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400" b="1">
                  <a:solidFill>
                    <a:srgbClr val="000000"/>
                  </a:solidFill>
                  <a:latin typeface="Times New Roman" pitchFamily="18" charset="0"/>
                  <a:ea typeface="宋体" pitchFamily="2" charset="-122"/>
                </a:rPr>
                <a:t>Head pointer </a:t>
              </a:r>
              <a:r>
                <a:rPr kumimoji="1" lang="en-US" altLang="zh-CN" sz="2000" b="1">
                  <a:solidFill>
                    <a:srgbClr val="000000"/>
                  </a:solidFill>
                  <a:ea typeface="宋体" pitchFamily="2" charset="-122"/>
                </a:rPr>
                <a:t>ptr = 0110</a:t>
              </a:r>
              <a:endParaRPr kumimoji="1" lang="en-US" altLang="zh-CN" sz="2400" b="1">
                <a:solidFill>
                  <a:srgbClr val="000000"/>
                </a:solidFill>
                <a:latin typeface="Times New Roman" pitchFamily="18" charset="0"/>
                <a:ea typeface="宋体" pitchFamily="2" charset="-122"/>
              </a:endParaRPr>
            </a:p>
          </p:txBody>
        </p:sp>
      </p:grpSp>
      <p:grpSp>
        <p:nvGrpSpPr>
          <p:cNvPr id="154638" name="Group 14"/>
          <p:cNvGrpSpPr>
            <a:grpSpLocks/>
          </p:cNvGrpSpPr>
          <p:nvPr/>
        </p:nvGrpSpPr>
        <p:grpSpPr bwMode="auto">
          <a:xfrm>
            <a:off x="5078413" y="4830763"/>
            <a:ext cx="1066800" cy="304800"/>
            <a:chOff x="3312" y="912"/>
            <a:chExt cx="672" cy="192"/>
          </a:xfrm>
        </p:grpSpPr>
        <p:sp>
          <p:nvSpPr>
            <p:cNvPr id="154639" name="Rectangle 15"/>
            <p:cNvSpPr>
              <a:spLocks noChangeArrowheads="1"/>
            </p:cNvSpPr>
            <p:nvPr/>
          </p:nvSpPr>
          <p:spPr bwMode="auto">
            <a:xfrm>
              <a:off x="3312" y="912"/>
              <a:ext cx="528" cy="19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solidFill>
                    <a:srgbClr val="000000"/>
                  </a:solidFill>
                  <a:latin typeface="Times New Roman" pitchFamily="18" charset="0"/>
                  <a:ea typeface="宋体" pitchFamily="2" charset="-122"/>
                </a:rPr>
                <a:t>ZHAO</a:t>
              </a:r>
            </a:p>
          </p:txBody>
        </p:sp>
        <p:sp>
          <p:nvSpPr>
            <p:cNvPr id="154640" name="Rectangle 16"/>
            <p:cNvSpPr>
              <a:spLocks noChangeArrowheads="1"/>
            </p:cNvSpPr>
            <p:nvPr/>
          </p:nvSpPr>
          <p:spPr bwMode="auto">
            <a:xfrm>
              <a:off x="3840" y="912"/>
              <a:ext cx="144" cy="19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54641" name="Oval 17"/>
            <p:cNvSpPr>
              <a:spLocks noChangeArrowheads="1"/>
            </p:cNvSpPr>
            <p:nvPr/>
          </p:nvSpPr>
          <p:spPr bwMode="auto">
            <a:xfrm>
              <a:off x="3876" y="970"/>
              <a:ext cx="73" cy="73"/>
            </a:xfrm>
            <a:prstGeom prst="ellipse">
              <a:avLst/>
            </a:prstGeom>
            <a:solidFill>
              <a:schemeClr val="tx1"/>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54642" name="Group 18"/>
          <p:cNvGrpSpPr>
            <a:grpSpLocks/>
          </p:cNvGrpSpPr>
          <p:nvPr/>
        </p:nvGrpSpPr>
        <p:grpSpPr bwMode="auto">
          <a:xfrm>
            <a:off x="6526213" y="4830763"/>
            <a:ext cx="1066800" cy="304800"/>
            <a:chOff x="3312" y="912"/>
            <a:chExt cx="672" cy="192"/>
          </a:xfrm>
        </p:grpSpPr>
        <p:sp>
          <p:nvSpPr>
            <p:cNvPr id="154643" name="Rectangle 19"/>
            <p:cNvSpPr>
              <a:spLocks noChangeArrowheads="1"/>
            </p:cNvSpPr>
            <p:nvPr/>
          </p:nvSpPr>
          <p:spPr bwMode="auto">
            <a:xfrm>
              <a:off x="3312" y="912"/>
              <a:ext cx="528" cy="19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solidFill>
                    <a:srgbClr val="000000"/>
                  </a:solidFill>
                  <a:latin typeface="Times New Roman" pitchFamily="18" charset="0"/>
                  <a:ea typeface="宋体" pitchFamily="2" charset="-122"/>
                </a:rPr>
                <a:t>QIAN</a:t>
              </a:r>
            </a:p>
          </p:txBody>
        </p:sp>
        <p:sp>
          <p:nvSpPr>
            <p:cNvPr id="154644" name="Rectangle 20"/>
            <p:cNvSpPr>
              <a:spLocks noChangeArrowheads="1"/>
            </p:cNvSpPr>
            <p:nvPr/>
          </p:nvSpPr>
          <p:spPr bwMode="auto">
            <a:xfrm>
              <a:off x="3840" y="912"/>
              <a:ext cx="144" cy="19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54645" name="Oval 21"/>
            <p:cNvSpPr>
              <a:spLocks noChangeArrowheads="1"/>
            </p:cNvSpPr>
            <p:nvPr/>
          </p:nvSpPr>
          <p:spPr bwMode="auto">
            <a:xfrm>
              <a:off x="3876" y="970"/>
              <a:ext cx="73" cy="73"/>
            </a:xfrm>
            <a:prstGeom prst="ellipse">
              <a:avLst/>
            </a:prstGeom>
            <a:solidFill>
              <a:schemeClr val="tx1"/>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54646" name="Group 22"/>
          <p:cNvGrpSpPr>
            <a:grpSpLocks/>
          </p:cNvGrpSpPr>
          <p:nvPr/>
        </p:nvGrpSpPr>
        <p:grpSpPr bwMode="auto">
          <a:xfrm>
            <a:off x="5078413" y="5516563"/>
            <a:ext cx="1066800" cy="304800"/>
            <a:chOff x="3312" y="912"/>
            <a:chExt cx="672" cy="192"/>
          </a:xfrm>
        </p:grpSpPr>
        <p:sp>
          <p:nvSpPr>
            <p:cNvPr id="154647" name="Rectangle 23"/>
            <p:cNvSpPr>
              <a:spLocks noChangeArrowheads="1"/>
            </p:cNvSpPr>
            <p:nvPr/>
          </p:nvSpPr>
          <p:spPr bwMode="auto">
            <a:xfrm>
              <a:off x="3312" y="912"/>
              <a:ext cx="528" cy="19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solidFill>
                    <a:srgbClr val="000000"/>
                  </a:solidFill>
                  <a:latin typeface="Times New Roman" pitchFamily="18" charset="0"/>
                  <a:ea typeface="宋体" pitchFamily="2" charset="-122"/>
                </a:rPr>
                <a:t>SUN</a:t>
              </a:r>
            </a:p>
          </p:txBody>
        </p:sp>
        <p:sp>
          <p:nvSpPr>
            <p:cNvPr id="154648" name="Rectangle 24"/>
            <p:cNvSpPr>
              <a:spLocks noChangeArrowheads="1"/>
            </p:cNvSpPr>
            <p:nvPr/>
          </p:nvSpPr>
          <p:spPr bwMode="auto">
            <a:xfrm>
              <a:off x="3840" y="912"/>
              <a:ext cx="144" cy="19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54649" name="Oval 25"/>
            <p:cNvSpPr>
              <a:spLocks noChangeArrowheads="1"/>
            </p:cNvSpPr>
            <p:nvPr/>
          </p:nvSpPr>
          <p:spPr bwMode="auto">
            <a:xfrm>
              <a:off x="3876" y="970"/>
              <a:ext cx="73" cy="73"/>
            </a:xfrm>
            <a:prstGeom prst="ellipse">
              <a:avLst/>
            </a:prstGeom>
            <a:solidFill>
              <a:schemeClr val="tx1"/>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54650" name="Group 26"/>
          <p:cNvGrpSpPr>
            <a:grpSpLocks/>
          </p:cNvGrpSpPr>
          <p:nvPr/>
        </p:nvGrpSpPr>
        <p:grpSpPr bwMode="auto">
          <a:xfrm>
            <a:off x="6526213" y="5516563"/>
            <a:ext cx="1066800" cy="304800"/>
            <a:chOff x="3312" y="912"/>
            <a:chExt cx="672" cy="192"/>
          </a:xfrm>
        </p:grpSpPr>
        <p:sp>
          <p:nvSpPr>
            <p:cNvPr id="154651" name="Rectangle 27"/>
            <p:cNvSpPr>
              <a:spLocks noChangeArrowheads="1"/>
            </p:cNvSpPr>
            <p:nvPr/>
          </p:nvSpPr>
          <p:spPr bwMode="auto">
            <a:xfrm>
              <a:off x="3312" y="912"/>
              <a:ext cx="528" cy="19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solidFill>
                    <a:srgbClr val="000000"/>
                  </a:solidFill>
                  <a:latin typeface="Times New Roman" pitchFamily="18" charset="0"/>
                  <a:ea typeface="宋体" pitchFamily="2" charset="-122"/>
                </a:rPr>
                <a:t>LI</a:t>
              </a:r>
            </a:p>
          </p:txBody>
        </p:sp>
        <p:sp>
          <p:nvSpPr>
            <p:cNvPr id="154652" name="Rectangle 28"/>
            <p:cNvSpPr>
              <a:spLocks noChangeArrowheads="1"/>
            </p:cNvSpPr>
            <p:nvPr/>
          </p:nvSpPr>
          <p:spPr bwMode="auto">
            <a:xfrm>
              <a:off x="3840" y="912"/>
              <a:ext cx="144" cy="19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54653" name="Oval 29"/>
            <p:cNvSpPr>
              <a:spLocks noChangeArrowheads="1"/>
            </p:cNvSpPr>
            <p:nvPr/>
          </p:nvSpPr>
          <p:spPr bwMode="auto">
            <a:xfrm>
              <a:off x="3876" y="970"/>
              <a:ext cx="73" cy="73"/>
            </a:xfrm>
            <a:prstGeom prst="ellipse">
              <a:avLst/>
            </a:prstGeom>
            <a:solidFill>
              <a:schemeClr val="tx1"/>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154654" name="Group 30"/>
          <p:cNvGrpSpPr>
            <a:grpSpLocks/>
          </p:cNvGrpSpPr>
          <p:nvPr/>
        </p:nvGrpSpPr>
        <p:grpSpPr bwMode="auto">
          <a:xfrm>
            <a:off x="4529138" y="4406900"/>
            <a:ext cx="533400" cy="609600"/>
            <a:chOff x="2976" y="624"/>
            <a:chExt cx="336" cy="384"/>
          </a:xfrm>
        </p:grpSpPr>
        <p:sp>
          <p:nvSpPr>
            <p:cNvPr id="154655" name="Rectangle 31"/>
            <p:cNvSpPr>
              <a:spLocks noChangeArrowheads="1"/>
            </p:cNvSpPr>
            <p:nvPr/>
          </p:nvSpPr>
          <p:spPr bwMode="auto">
            <a:xfrm>
              <a:off x="2976" y="624"/>
              <a:ext cx="288" cy="19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solidFill>
                    <a:srgbClr val="000000"/>
                  </a:solidFill>
                  <a:ea typeface="宋体" pitchFamily="2" charset="-122"/>
                </a:rPr>
                <a:t>ptr</a:t>
              </a:r>
              <a:endParaRPr kumimoji="1" lang="en-US" altLang="zh-CN" sz="2000" b="1">
                <a:solidFill>
                  <a:srgbClr val="000000"/>
                </a:solidFill>
                <a:latin typeface="Times New Roman" pitchFamily="18" charset="0"/>
                <a:ea typeface="宋体" pitchFamily="2" charset="-122"/>
              </a:endParaRPr>
            </a:p>
          </p:txBody>
        </p:sp>
        <p:sp>
          <p:nvSpPr>
            <p:cNvPr id="154656" name="Line 32"/>
            <p:cNvSpPr>
              <a:spLocks noChangeShapeType="1"/>
            </p:cNvSpPr>
            <p:nvPr/>
          </p:nvSpPr>
          <p:spPr bwMode="auto">
            <a:xfrm>
              <a:off x="3120" y="816"/>
              <a:ext cx="0" cy="19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54657" name="Line 33"/>
            <p:cNvSpPr>
              <a:spLocks noChangeShapeType="1"/>
            </p:cNvSpPr>
            <p:nvPr/>
          </p:nvSpPr>
          <p:spPr bwMode="auto">
            <a:xfrm>
              <a:off x="3120" y="1008"/>
              <a:ext cx="192"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54658" name="Line 34"/>
          <p:cNvSpPr>
            <a:spLocks noChangeShapeType="1"/>
          </p:cNvSpPr>
          <p:nvPr/>
        </p:nvSpPr>
        <p:spPr bwMode="auto">
          <a:xfrm>
            <a:off x="6069013" y="4983163"/>
            <a:ext cx="457200" cy="0"/>
          </a:xfrm>
          <a:prstGeom prst="line">
            <a:avLst/>
          </a:prstGeom>
          <a:noFill/>
          <a:ln w="2540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54659" name="Freeform 35"/>
          <p:cNvSpPr>
            <a:spLocks/>
          </p:cNvSpPr>
          <p:nvPr/>
        </p:nvSpPr>
        <p:spPr bwMode="auto">
          <a:xfrm>
            <a:off x="4697413" y="4983163"/>
            <a:ext cx="3213100" cy="685800"/>
          </a:xfrm>
          <a:custGeom>
            <a:avLst/>
            <a:gdLst>
              <a:gd name="T0" fmla="*/ 1776 w 2024"/>
              <a:gd name="T1" fmla="*/ 0 h 432"/>
              <a:gd name="T2" fmla="*/ 1776 w 2024"/>
              <a:gd name="T3" fmla="*/ 192 h 432"/>
              <a:gd name="T4" fmla="*/ 288 w 2024"/>
              <a:gd name="T5" fmla="*/ 240 h 432"/>
              <a:gd name="T6" fmla="*/ 48 w 2024"/>
              <a:gd name="T7" fmla="*/ 336 h 432"/>
              <a:gd name="T8" fmla="*/ 240 w 2024"/>
              <a:gd name="T9" fmla="*/ 432 h 432"/>
            </a:gdLst>
            <a:ahLst/>
            <a:cxnLst>
              <a:cxn ang="0">
                <a:pos x="T0" y="T1"/>
              </a:cxn>
              <a:cxn ang="0">
                <a:pos x="T2" y="T3"/>
              </a:cxn>
              <a:cxn ang="0">
                <a:pos x="T4" y="T5"/>
              </a:cxn>
              <a:cxn ang="0">
                <a:pos x="T6" y="T7"/>
              </a:cxn>
              <a:cxn ang="0">
                <a:pos x="T8" y="T9"/>
              </a:cxn>
            </a:cxnLst>
            <a:rect l="0" t="0" r="r" b="b"/>
            <a:pathLst>
              <a:path w="2024" h="432">
                <a:moveTo>
                  <a:pt x="1776" y="0"/>
                </a:moveTo>
                <a:cubicBezTo>
                  <a:pt x="1900" y="76"/>
                  <a:pt x="2024" y="152"/>
                  <a:pt x="1776" y="192"/>
                </a:cubicBezTo>
                <a:cubicBezTo>
                  <a:pt x="1528" y="232"/>
                  <a:pt x="576" y="216"/>
                  <a:pt x="288" y="240"/>
                </a:cubicBezTo>
                <a:cubicBezTo>
                  <a:pt x="0" y="264"/>
                  <a:pt x="56" y="304"/>
                  <a:pt x="48" y="336"/>
                </a:cubicBezTo>
                <a:cubicBezTo>
                  <a:pt x="40" y="368"/>
                  <a:pt x="140" y="400"/>
                  <a:pt x="240" y="432"/>
                </a:cubicBezTo>
              </a:path>
            </a:pathLst>
          </a:custGeom>
          <a:noFill/>
          <a:ln w="25400" cap="flat" cmpd="sng">
            <a:solidFill>
              <a:srgbClr val="000000"/>
            </a:solidFill>
            <a:prstDash val="solid"/>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54660" name="Line 36"/>
          <p:cNvSpPr>
            <a:spLocks noChangeShapeType="1"/>
          </p:cNvSpPr>
          <p:nvPr/>
        </p:nvSpPr>
        <p:spPr bwMode="auto">
          <a:xfrm>
            <a:off x="6069013" y="5668963"/>
            <a:ext cx="457200" cy="0"/>
          </a:xfrm>
          <a:prstGeom prst="line">
            <a:avLst/>
          </a:prstGeom>
          <a:noFill/>
          <a:ln w="2540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54661" name="Line 37"/>
          <p:cNvSpPr>
            <a:spLocks noChangeShapeType="1"/>
          </p:cNvSpPr>
          <p:nvPr/>
        </p:nvSpPr>
        <p:spPr bwMode="auto">
          <a:xfrm>
            <a:off x="7516813" y="5668963"/>
            <a:ext cx="457200" cy="0"/>
          </a:xfrm>
          <a:prstGeom prst="line">
            <a:avLst/>
          </a:prstGeom>
          <a:noFill/>
          <a:ln w="25400">
            <a:solidFill>
              <a:srgbClr val="00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54662" name="Rectangle 38"/>
          <p:cNvSpPr>
            <a:spLocks noChangeArrowheads="1"/>
          </p:cNvSpPr>
          <p:nvPr/>
        </p:nvSpPr>
        <p:spPr bwMode="auto">
          <a:xfrm>
            <a:off x="8086724" y="5556249"/>
            <a:ext cx="652541" cy="2651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b="1" dirty="0">
                <a:solidFill>
                  <a:srgbClr val="000000"/>
                </a:solidFill>
                <a:latin typeface="Times New Roman" pitchFamily="18" charset="0"/>
                <a:ea typeface="宋体" pitchFamily="2" charset="-122"/>
              </a:rPr>
              <a:t>NULL</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4626">
                                            <p:txEl>
                                              <p:pRg st="0" end="0"/>
                                            </p:txEl>
                                          </p:spTgt>
                                        </p:tgtEl>
                                        <p:attrNameLst>
                                          <p:attrName>style.visibility</p:attrName>
                                        </p:attrNameLst>
                                      </p:cBhvr>
                                      <p:to>
                                        <p:strVal val="visible"/>
                                      </p:to>
                                    </p:set>
                                    <p:animEffect transition="in" filter="wipe(left)">
                                      <p:cBhvr>
                                        <p:cTn id="7" dur="500"/>
                                        <p:tgtEl>
                                          <p:spTgt spid="1546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4626">
                                            <p:txEl>
                                              <p:pRg st="1" end="1"/>
                                            </p:txEl>
                                          </p:spTgt>
                                        </p:tgtEl>
                                        <p:attrNameLst>
                                          <p:attrName>style.visibility</p:attrName>
                                        </p:attrNameLst>
                                      </p:cBhvr>
                                      <p:to>
                                        <p:strVal val="visible"/>
                                      </p:to>
                                    </p:set>
                                    <p:animEffect transition="in" filter="wipe(left)">
                                      <p:cBhvr>
                                        <p:cTn id="12" dur="500"/>
                                        <p:tgtEl>
                                          <p:spTgt spid="1546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4626">
                                            <p:txEl>
                                              <p:pRg st="2" end="2"/>
                                            </p:txEl>
                                          </p:spTgt>
                                        </p:tgtEl>
                                        <p:attrNameLst>
                                          <p:attrName>style.visibility</p:attrName>
                                        </p:attrNameLst>
                                      </p:cBhvr>
                                      <p:to>
                                        <p:strVal val="visible"/>
                                      </p:to>
                                    </p:set>
                                    <p:animEffect transition="in" filter="wipe(left)">
                                      <p:cBhvr>
                                        <p:cTn id="17" dur="500"/>
                                        <p:tgtEl>
                                          <p:spTgt spid="1546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4626">
                                            <p:txEl>
                                              <p:pRg st="3" end="3"/>
                                            </p:txEl>
                                          </p:spTgt>
                                        </p:tgtEl>
                                        <p:attrNameLst>
                                          <p:attrName>style.visibility</p:attrName>
                                        </p:attrNameLst>
                                      </p:cBhvr>
                                      <p:to>
                                        <p:strVal val="visible"/>
                                      </p:to>
                                    </p:set>
                                    <p:animEffect transition="in" filter="wipe(left)">
                                      <p:cBhvr>
                                        <p:cTn id="22" dur="500"/>
                                        <p:tgtEl>
                                          <p:spTgt spid="1546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4626">
                                            <p:txEl>
                                              <p:pRg st="4" end="4"/>
                                            </p:txEl>
                                          </p:spTgt>
                                        </p:tgtEl>
                                        <p:attrNameLst>
                                          <p:attrName>style.visibility</p:attrName>
                                        </p:attrNameLst>
                                      </p:cBhvr>
                                      <p:to>
                                        <p:strVal val="visible"/>
                                      </p:to>
                                    </p:set>
                                    <p:animEffect transition="in" filter="wipe(left)">
                                      <p:cBhvr>
                                        <p:cTn id="27" dur="500"/>
                                        <p:tgtEl>
                                          <p:spTgt spid="15462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54630"/>
                                        </p:tgtEl>
                                        <p:attrNameLst>
                                          <p:attrName>style.visibility</p:attrName>
                                        </p:attrNameLst>
                                      </p:cBhvr>
                                      <p:to>
                                        <p:strVal val="visible"/>
                                      </p:to>
                                    </p:set>
                                    <p:animEffect transition="in" filter="wipe(up)">
                                      <p:cBhvr>
                                        <p:cTn id="32" dur="500"/>
                                        <p:tgtEl>
                                          <p:spTgt spid="1546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154654"/>
                                        </p:tgtEl>
                                        <p:attrNameLst>
                                          <p:attrName>style.visibility</p:attrName>
                                        </p:attrNameLst>
                                      </p:cBhvr>
                                      <p:to>
                                        <p:strVal val="visible"/>
                                      </p:to>
                                    </p:set>
                                    <p:animEffect transition="in" filter="strips(downRight)">
                                      <p:cBhvr>
                                        <p:cTn id="37" dur="500"/>
                                        <p:tgtEl>
                                          <p:spTgt spid="1546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154638"/>
                                        </p:tgtEl>
                                        <p:attrNameLst>
                                          <p:attrName>style.visibility</p:attrName>
                                        </p:attrNameLst>
                                      </p:cBhvr>
                                      <p:to>
                                        <p:strVal val="visible"/>
                                      </p:to>
                                    </p:set>
                                    <p:animEffect transition="in" filter="box(out)">
                                      <p:cBhvr>
                                        <p:cTn id="42" dur="500"/>
                                        <p:tgtEl>
                                          <p:spTgt spid="154638"/>
                                        </p:tgtEl>
                                      </p:cBhvr>
                                    </p:animEffect>
                                  </p:childTnLst>
                                </p:cTn>
                              </p:par>
                            </p:childTnLst>
                          </p:cTn>
                        </p:par>
                        <p:par>
                          <p:cTn id="43" fill="hold" nodeType="afterGroup">
                            <p:stCondLst>
                              <p:cond delay="500"/>
                            </p:stCondLst>
                            <p:childTnLst>
                              <p:par>
                                <p:cTn id="44" presetID="17" presetClass="entr" presetSubtype="8" fill="hold" grpId="0" nodeType="afterEffect">
                                  <p:stCondLst>
                                    <p:cond delay="0"/>
                                  </p:stCondLst>
                                  <p:childTnLst>
                                    <p:set>
                                      <p:cBhvr>
                                        <p:cTn id="45" dur="1" fill="hold">
                                          <p:stCondLst>
                                            <p:cond delay="0"/>
                                          </p:stCondLst>
                                        </p:cTn>
                                        <p:tgtEl>
                                          <p:spTgt spid="154658"/>
                                        </p:tgtEl>
                                        <p:attrNameLst>
                                          <p:attrName>style.visibility</p:attrName>
                                        </p:attrNameLst>
                                      </p:cBhvr>
                                      <p:to>
                                        <p:strVal val="visible"/>
                                      </p:to>
                                    </p:set>
                                    <p:anim calcmode="lin" valueType="num">
                                      <p:cBhvr>
                                        <p:cTn id="46" dur="500" fill="hold"/>
                                        <p:tgtEl>
                                          <p:spTgt spid="154658"/>
                                        </p:tgtEl>
                                        <p:attrNameLst>
                                          <p:attrName>ppt_x</p:attrName>
                                        </p:attrNameLst>
                                      </p:cBhvr>
                                      <p:tavLst>
                                        <p:tav tm="0">
                                          <p:val>
                                            <p:strVal val="#ppt_x-#ppt_w/2"/>
                                          </p:val>
                                        </p:tav>
                                        <p:tav tm="100000">
                                          <p:val>
                                            <p:strVal val="#ppt_x"/>
                                          </p:val>
                                        </p:tav>
                                      </p:tavLst>
                                    </p:anim>
                                    <p:anim calcmode="lin" valueType="num">
                                      <p:cBhvr>
                                        <p:cTn id="47" dur="500" fill="hold"/>
                                        <p:tgtEl>
                                          <p:spTgt spid="154658"/>
                                        </p:tgtEl>
                                        <p:attrNameLst>
                                          <p:attrName>ppt_y</p:attrName>
                                        </p:attrNameLst>
                                      </p:cBhvr>
                                      <p:tavLst>
                                        <p:tav tm="0">
                                          <p:val>
                                            <p:strVal val="#ppt_y"/>
                                          </p:val>
                                        </p:tav>
                                        <p:tav tm="100000">
                                          <p:val>
                                            <p:strVal val="#ppt_y"/>
                                          </p:val>
                                        </p:tav>
                                      </p:tavLst>
                                    </p:anim>
                                    <p:anim calcmode="lin" valueType="num">
                                      <p:cBhvr>
                                        <p:cTn id="48" dur="500" fill="hold"/>
                                        <p:tgtEl>
                                          <p:spTgt spid="154658"/>
                                        </p:tgtEl>
                                        <p:attrNameLst>
                                          <p:attrName>ppt_w</p:attrName>
                                        </p:attrNameLst>
                                      </p:cBhvr>
                                      <p:tavLst>
                                        <p:tav tm="0">
                                          <p:val>
                                            <p:fltVal val="0"/>
                                          </p:val>
                                        </p:tav>
                                        <p:tav tm="100000">
                                          <p:val>
                                            <p:strVal val="#ppt_w"/>
                                          </p:val>
                                        </p:tav>
                                      </p:tavLst>
                                    </p:anim>
                                    <p:anim calcmode="lin" valueType="num">
                                      <p:cBhvr>
                                        <p:cTn id="49" dur="500" fill="hold"/>
                                        <p:tgtEl>
                                          <p:spTgt spid="154658"/>
                                        </p:tgtEl>
                                        <p:attrNameLst>
                                          <p:attrName>ppt_h</p:attrName>
                                        </p:attrNameLst>
                                      </p:cBhvr>
                                      <p:tavLst>
                                        <p:tav tm="0">
                                          <p:val>
                                            <p:strVal val="#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32" fill="hold" nodeType="clickEffect">
                                  <p:stCondLst>
                                    <p:cond delay="0"/>
                                  </p:stCondLst>
                                  <p:childTnLst>
                                    <p:set>
                                      <p:cBhvr>
                                        <p:cTn id="53" dur="1" fill="hold">
                                          <p:stCondLst>
                                            <p:cond delay="0"/>
                                          </p:stCondLst>
                                        </p:cTn>
                                        <p:tgtEl>
                                          <p:spTgt spid="154642"/>
                                        </p:tgtEl>
                                        <p:attrNameLst>
                                          <p:attrName>style.visibility</p:attrName>
                                        </p:attrNameLst>
                                      </p:cBhvr>
                                      <p:to>
                                        <p:strVal val="visible"/>
                                      </p:to>
                                    </p:set>
                                    <p:animEffect transition="in" filter="box(out)">
                                      <p:cBhvr>
                                        <p:cTn id="54" dur="500"/>
                                        <p:tgtEl>
                                          <p:spTgt spid="154642"/>
                                        </p:tgtEl>
                                      </p:cBhvr>
                                    </p:animEffect>
                                  </p:childTnLst>
                                </p:cTn>
                              </p:par>
                            </p:childTnLst>
                          </p:cTn>
                        </p:par>
                        <p:par>
                          <p:cTn id="55" fill="hold" nodeType="afterGroup">
                            <p:stCondLst>
                              <p:cond delay="500"/>
                            </p:stCondLst>
                            <p:childTnLst>
                              <p:par>
                                <p:cTn id="56" presetID="18" presetClass="entr" presetSubtype="12" fill="hold" grpId="0" nodeType="afterEffect">
                                  <p:stCondLst>
                                    <p:cond delay="0"/>
                                  </p:stCondLst>
                                  <p:childTnLst>
                                    <p:set>
                                      <p:cBhvr>
                                        <p:cTn id="57" dur="1" fill="hold">
                                          <p:stCondLst>
                                            <p:cond delay="0"/>
                                          </p:stCondLst>
                                        </p:cTn>
                                        <p:tgtEl>
                                          <p:spTgt spid="154659"/>
                                        </p:tgtEl>
                                        <p:attrNameLst>
                                          <p:attrName>style.visibility</p:attrName>
                                        </p:attrNameLst>
                                      </p:cBhvr>
                                      <p:to>
                                        <p:strVal val="visible"/>
                                      </p:to>
                                    </p:set>
                                    <p:animEffect transition="in" filter="strips(downLeft)">
                                      <p:cBhvr>
                                        <p:cTn id="58" dur="500"/>
                                        <p:tgtEl>
                                          <p:spTgt spid="15465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nodeType="clickEffect">
                                  <p:stCondLst>
                                    <p:cond delay="0"/>
                                  </p:stCondLst>
                                  <p:childTnLst>
                                    <p:set>
                                      <p:cBhvr>
                                        <p:cTn id="62" dur="1" fill="hold">
                                          <p:stCondLst>
                                            <p:cond delay="0"/>
                                          </p:stCondLst>
                                        </p:cTn>
                                        <p:tgtEl>
                                          <p:spTgt spid="154646"/>
                                        </p:tgtEl>
                                        <p:attrNameLst>
                                          <p:attrName>style.visibility</p:attrName>
                                        </p:attrNameLst>
                                      </p:cBhvr>
                                      <p:to>
                                        <p:strVal val="visible"/>
                                      </p:to>
                                    </p:set>
                                    <p:animEffect transition="in" filter="box(out)">
                                      <p:cBhvr>
                                        <p:cTn id="63" dur="500"/>
                                        <p:tgtEl>
                                          <p:spTgt spid="154646"/>
                                        </p:tgtEl>
                                      </p:cBhvr>
                                    </p:animEffect>
                                  </p:childTnLst>
                                </p:cTn>
                              </p:par>
                            </p:childTnLst>
                          </p:cTn>
                        </p:par>
                        <p:par>
                          <p:cTn id="64" fill="hold" nodeType="afterGroup">
                            <p:stCondLst>
                              <p:cond delay="500"/>
                            </p:stCondLst>
                            <p:childTnLst>
                              <p:par>
                                <p:cTn id="65" presetID="17" presetClass="entr" presetSubtype="8" fill="hold" grpId="0" nodeType="afterEffect">
                                  <p:stCondLst>
                                    <p:cond delay="0"/>
                                  </p:stCondLst>
                                  <p:childTnLst>
                                    <p:set>
                                      <p:cBhvr>
                                        <p:cTn id="66" dur="1" fill="hold">
                                          <p:stCondLst>
                                            <p:cond delay="0"/>
                                          </p:stCondLst>
                                        </p:cTn>
                                        <p:tgtEl>
                                          <p:spTgt spid="154660"/>
                                        </p:tgtEl>
                                        <p:attrNameLst>
                                          <p:attrName>style.visibility</p:attrName>
                                        </p:attrNameLst>
                                      </p:cBhvr>
                                      <p:to>
                                        <p:strVal val="visible"/>
                                      </p:to>
                                    </p:set>
                                    <p:anim calcmode="lin" valueType="num">
                                      <p:cBhvr>
                                        <p:cTn id="67" dur="500" fill="hold"/>
                                        <p:tgtEl>
                                          <p:spTgt spid="154660"/>
                                        </p:tgtEl>
                                        <p:attrNameLst>
                                          <p:attrName>ppt_x</p:attrName>
                                        </p:attrNameLst>
                                      </p:cBhvr>
                                      <p:tavLst>
                                        <p:tav tm="0">
                                          <p:val>
                                            <p:strVal val="#ppt_x-#ppt_w/2"/>
                                          </p:val>
                                        </p:tav>
                                        <p:tav tm="100000">
                                          <p:val>
                                            <p:strVal val="#ppt_x"/>
                                          </p:val>
                                        </p:tav>
                                      </p:tavLst>
                                    </p:anim>
                                    <p:anim calcmode="lin" valueType="num">
                                      <p:cBhvr>
                                        <p:cTn id="68" dur="500" fill="hold"/>
                                        <p:tgtEl>
                                          <p:spTgt spid="154660"/>
                                        </p:tgtEl>
                                        <p:attrNameLst>
                                          <p:attrName>ppt_y</p:attrName>
                                        </p:attrNameLst>
                                      </p:cBhvr>
                                      <p:tavLst>
                                        <p:tav tm="0">
                                          <p:val>
                                            <p:strVal val="#ppt_y"/>
                                          </p:val>
                                        </p:tav>
                                        <p:tav tm="100000">
                                          <p:val>
                                            <p:strVal val="#ppt_y"/>
                                          </p:val>
                                        </p:tav>
                                      </p:tavLst>
                                    </p:anim>
                                    <p:anim calcmode="lin" valueType="num">
                                      <p:cBhvr>
                                        <p:cTn id="69" dur="500" fill="hold"/>
                                        <p:tgtEl>
                                          <p:spTgt spid="154660"/>
                                        </p:tgtEl>
                                        <p:attrNameLst>
                                          <p:attrName>ppt_w</p:attrName>
                                        </p:attrNameLst>
                                      </p:cBhvr>
                                      <p:tavLst>
                                        <p:tav tm="0">
                                          <p:val>
                                            <p:fltVal val="0"/>
                                          </p:val>
                                        </p:tav>
                                        <p:tav tm="100000">
                                          <p:val>
                                            <p:strVal val="#ppt_w"/>
                                          </p:val>
                                        </p:tav>
                                      </p:tavLst>
                                    </p:anim>
                                    <p:anim calcmode="lin" valueType="num">
                                      <p:cBhvr>
                                        <p:cTn id="70" dur="500" fill="hold"/>
                                        <p:tgtEl>
                                          <p:spTgt spid="154660"/>
                                        </p:tgtEl>
                                        <p:attrNameLst>
                                          <p:attrName>ppt_h</p:attrName>
                                        </p:attrNameLst>
                                      </p:cBhvr>
                                      <p:tavLst>
                                        <p:tav tm="0">
                                          <p:val>
                                            <p:strVal val="#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32" fill="hold" nodeType="clickEffect">
                                  <p:stCondLst>
                                    <p:cond delay="0"/>
                                  </p:stCondLst>
                                  <p:childTnLst>
                                    <p:set>
                                      <p:cBhvr>
                                        <p:cTn id="74" dur="1" fill="hold">
                                          <p:stCondLst>
                                            <p:cond delay="0"/>
                                          </p:stCondLst>
                                        </p:cTn>
                                        <p:tgtEl>
                                          <p:spTgt spid="154650"/>
                                        </p:tgtEl>
                                        <p:attrNameLst>
                                          <p:attrName>style.visibility</p:attrName>
                                        </p:attrNameLst>
                                      </p:cBhvr>
                                      <p:to>
                                        <p:strVal val="visible"/>
                                      </p:to>
                                    </p:set>
                                    <p:animEffect transition="in" filter="box(out)">
                                      <p:cBhvr>
                                        <p:cTn id="75" dur="500"/>
                                        <p:tgtEl>
                                          <p:spTgt spid="154650"/>
                                        </p:tgtEl>
                                      </p:cBhvr>
                                    </p:animEffect>
                                  </p:childTnLst>
                                </p:cTn>
                              </p:par>
                            </p:childTnLst>
                          </p:cTn>
                        </p:par>
                        <p:par>
                          <p:cTn id="76" fill="hold" nodeType="afterGroup">
                            <p:stCondLst>
                              <p:cond delay="500"/>
                            </p:stCondLst>
                            <p:childTnLst>
                              <p:par>
                                <p:cTn id="77" presetID="17" presetClass="entr" presetSubtype="8" fill="hold" grpId="0" nodeType="afterEffect">
                                  <p:stCondLst>
                                    <p:cond delay="0"/>
                                  </p:stCondLst>
                                  <p:childTnLst>
                                    <p:set>
                                      <p:cBhvr>
                                        <p:cTn id="78" dur="1" fill="hold">
                                          <p:stCondLst>
                                            <p:cond delay="0"/>
                                          </p:stCondLst>
                                        </p:cTn>
                                        <p:tgtEl>
                                          <p:spTgt spid="154661"/>
                                        </p:tgtEl>
                                        <p:attrNameLst>
                                          <p:attrName>style.visibility</p:attrName>
                                        </p:attrNameLst>
                                      </p:cBhvr>
                                      <p:to>
                                        <p:strVal val="visible"/>
                                      </p:to>
                                    </p:set>
                                    <p:anim calcmode="lin" valueType="num">
                                      <p:cBhvr>
                                        <p:cTn id="79" dur="500" fill="hold"/>
                                        <p:tgtEl>
                                          <p:spTgt spid="154661"/>
                                        </p:tgtEl>
                                        <p:attrNameLst>
                                          <p:attrName>ppt_x</p:attrName>
                                        </p:attrNameLst>
                                      </p:cBhvr>
                                      <p:tavLst>
                                        <p:tav tm="0">
                                          <p:val>
                                            <p:strVal val="#ppt_x-#ppt_w/2"/>
                                          </p:val>
                                        </p:tav>
                                        <p:tav tm="100000">
                                          <p:val>
                                            <p:strVal val="#ppt_x"/>
                                          </p:val>
                                        </p:tav>
                                      </p:tavLst>
                                    </p:anim>
                                    <p:anim calcmode="lin" valueType="num">
                                      <p:cBhvr>
                                        <p:cTn id="80" dur="500" fill="hold"/>
                                        <p:tgtEl>
                                          <p:spTgt spid="154661"/>
                                        </p:tgtEl>
                                        <p:attrNameLst>
                                          <p:attrName>ppt_y</p:attrName>
                                        </p:attrNameLst>
                                      </p:cBhvr>
                                      <p:tavLst>
                                        <p:tav tm="0">
                                          <p:val>
                                            <p:strVal val="#ppt_y"/>
                                          </p:val>
                                        </p:tav>
                                        <p:tav tm="100000">
                                          <p:val>
                                            <p:strVal val="#ppt_y"/>
                                          </p:val>
                                        </p:tav>
                                      </p:tavLst>
                                    </p:anim>
                                    <p:anim calcmode="lin" valueType="num">
                                      <p:cBhvr>
                                        <p:cTn id="81" dur="500" fill="hold"/>
                                        <p:tgtEl>
                                          <p:spTgt spid="154661"/>
                                        </p:tgtEl>
                                        <p:attrNameLst>
                                          <p:attrName>ppt_w</p:attrName>
                                        </p:attrNameLst>
                                      </p:cBhvr>
                                      <p:tavLst>
                                        <p:tav tm="0">
                                          <p:val>
                                            <p:fltVal val="0"/>
                                          </p:val>
                                        </p:tav>
                                        <p:tav tm="100000">
                                          <p:val>
                                            <p:strVal val="#ppt_w"/>
                                          </p:val>
                                        </p:tav>
                                      </p:tavLst>
                                    </p:anim>
                                    <p:anim calcmode="lin" valueType="num">
                                      <p:cBhvr>
                                        <p:cTn id="82" dur="500" fill="hold"/>
                                        <p:tgtEl>
                                          <p:spTgt spid="154661"/>
                                        </p:tgtEl>
                                        <p:attrNameLst>
                                          <p:attrName>ppt_h</p:attrName>
                                        </p:attrNameLst>
                                      </p:cBhvr>
                                      <p:tavLst>
                                        <p:tav tm="0">
                                          <p:val>
                                            <p:strVal val="#ppt_h"/>
                                          </p:val>
                                        </p:tav>
                                        <p:tav tm="100000">
                                          <p:val>
                                            <p:strVal val="#ppt_h"/>
                                          </p:val>
                                        </p:tav>
                                      </p:tavLst>
                                    </p:anim>
                                  </p:childTnLst>
                                </p:cTn>
                              </p:par>
                            </p:childTnLst>
                          </p:cTn>
                        </p:par>
                        <p:par>
                          <p:cTn id="83" fill="hold" nodeType="afterGroup">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154662"/>
                                        </p:tgtEl>
                                        <p:attrNameLst>
                                          <p:attrName>style.visibility</p:attrName>
                                        </p:attrNameLst>
                                      </p:cBhvr>
                                      <p:to>
                                        <p:strVal val="visible"/>
                                      </p:to>
                                    </p:set>
                                    <p:animEffect transition="in" filter="wipe(left)">
                                      <p:cBhvr>
                                        <p:cTn id="86" dur="500"/>
                                        <p:tgtEl>
                                          <p:spTgt spid="154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build="p" bldLvl="2" autoUpdateAnimBg="0"/>
      <p:bldP spid="154658" grpId="0" animBg="1"/>
      <p:bldP spid="154659" grpId="0" animBg="1"/>
      <p:bldP spid="154660" grpId="0" animBg="1"/>
      <p:bldP spid="154661" grpId="0" animBg="1"/>
      <p:bldP spid="154662"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381000" y="152400"/>
            <a:ext cx="7391400" cy="606425"/>
          </a:xfrm>
        </p:spPr>
        <p:txBody>
          <a:bodyPr/>
          <a:lstStyle/>
          <a:p>
            <a:r>
              <a:rPr lang="en-US" altLang="zh-CN" sz="2800">
                <a:ea typeface="宋体" pitchFamily="2" charset="-122"/>
              </a:rPr>
              <a:t>Classification of Linked list</a:t>
            </a:r>
          </a:p>
        </p:txBody>
      </p:sp>
      <p:sp>
        <p:nvSpPr>
          <p:cNvPr id="235523" name="Rectangle 3"/>
          <p:cNvSpPr>
            <a:spLocks noGrp="1" noChangeArrowheads="1"/>
          </p:cNvSpPr>
          <p:nvPr>
            <p:ph type="body" idx="1"/>
          </p:nvPr>
        </p:nvSpPr>
        <p:spPr>
          <a:xfrm>
            <a:off x="468313" y="989013"/>
            <a:ext cx="8229600" cy="2087562"/>
          </a:xfrm>
        </p:spPr>
        <p:txBody>
          <a:bodyPr/>
          <a:lstStyle/>
          <a:p>
            <a:r>
              <a:rPr lang="en-US" altLang="zh-CN" sz="2400" b="0">
                <a:solidFill>
                  <a:srgbClr val="000000"/>
                </a:solidFill>
                <a:ea typeface="宋体" pitchFamily="2" charset="-122"/>
              </a:rPr>
              <a:t>Based on the number of pointers and their usage, linked lists are classified into 3 categories</a:t>
            </a:r>
          </a:p>
          <a:p>
            <a:pPr lvl="1"/>
            <a:r>
              <a:rPr lang="en-US" altLang="zh-CN" sz="2400">
                <a:solidFill>
                  <a:srgbClr val="FF3300"/>
                </a:solidFill>
                <a:ea typeface="宋体" pitchFamily="2" charset="-122"/>
              </a:rPr>
              <a:t>Singly linked list</a:t>
            </a:r>
            <a:r>
              <a:rPr lang="en-US" altLang="zh-CN" sz="2400">
                <a:solidFill>
                  <a:srgbClr val="000000"/>
                </a:solidFill>
                <a:ea typeface="宋体" pitchFamily="2" charset="-122"/>
              </a:rPr>
              <a:t>(</a:t>
            </a:r>
            <a:r>
              <a:rPr lang="zh-CN" altLang="en-US" sz="2400">
                <a:solidFill>
                  <a:srgbClr val="000000"/>
                </a:solidFill>
                <a:ea typeface="宋体" pitchFamily="2" charset="-122"/>
              </a:rPr>
              <a:t>单链表</a:t>
            </a:r>
            <a:r>
              <a:rPr lang="en-US" altLang="zh-CN" sz="2400">
                <a:solidFill>
                  <a:srgbClr val="000000"/>
                </a:solidFill>
                <a:ea typeface="宋体" pitchFamily="2" charset="-122"/>
              </a:rPr>
              <a:t>)</a:t>
            </a:r>
          </a:p>
          <a:p>
            <a:pPr lvl="2"/>
            <a:r>
              <a:rPr lang="en-US" altLang="zh-CN" sz="2000">
                <a:solidFill>
                  <a:srgbClr val="000000"/>
                </a:solidFill>
                <a:ea typeface="宋体" pitchFamily="2" charset="-122"/>
              </a:rPr>
              <a:t>Each node contains only one link field pointing to the successor</a:t>
            </a:r>
          </a:p>
        </p:txBody>
      </p:sp>
      <p:sp>
        <p:nvSpPr>
          <p:cNvPr id="235524" name="Rectangle 4"/>
          <p:cNvSpPr>
            <a:spLocks noChangeArrowheads="1"/>
          </p:cNvSpPr>
          <p:nvPr/>
        </p:nvSpPr>
        <p:spPr bwMode="auto">
          <a:xfrm>
            <a:off x="468313" y="3213100"/>
            <a:ext cx="8229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Clr>
                <a:schemeClr val="accent1"/>
              </a:buClr>
              <a:buFont typeface="Wingdings" pitchFamily="2" charset="2"/>
              <a:buChar char="§"/>
            </a:pPr>
            <a:r>
              <a:rPr lang="en-US" altLang="zh-CN" sz="2400">
                <a:solidFill>
                  <a:srgbClr val="000000"/>
                </a:solidFill>
                <a:ea typeface="宋体" pitchFamily="2" charset="-122"/>
              </a:rPr>
              <a:t>Doubly linked list(</a:t>
            </a:r>
            <a:r>
              <a:rPr lang="zh-CN" altLang="en-US" sz="2400">
                <a:solidFill>
                  <a:srgbClr val="000000"/>
                </a:solidFill>
                <a:ea typeface="宋体" pitchFamily="2" charset="-122"/>
              </a:rPr>
              <a:t>双向链表</a:t>
            </a:r>
            <a:r>
              <a:rPr lang="en-US" altLang="zh-CN" sz="2400">
                <a:solidFill>
                  <a:srgbClr val="000000"/>
                </a:solidFill>
                <a:ea typeface="宋体" pitchFamily="2" charset="-122"/>
              </a:rPr>
              <a:t>)</a:t>
            </a:r>
          </a:p>
          <a:p>
            <a:pPr marL="1143000" lvl="2" indent="-228600">
              <a:spcBef>
                <a:spcPct val="20000"/>
              </a:spcBef>
              <a:buClr>
                <a:schemeClr val="tx1"/>
              </a:buClr>
              <a:buFontTx/>
              <a:buChar char="•"/>
            </a:pPr>
            <a:r>
              <a:rPr lang="en-US" altLang="zh-CN" sz="2000">
                <a:solidFill>
                  <a:srgbClr val="000000"/>
                </a:solidFill>
                <a:ea typeface="宋体" pitchFamily="2" charset="-122"/>
              </a:rPr>
              <a:t>Each node has 2 link fields which are used to point to the predecessor and successor</a:t>
            </a:r>
          </a:p>
        </p:txBody>
      </p:sp>
      <p:grpSp>
        <p:nvGrpSpPr>
          <p:cNvPr id="235525" name="Group 5"/>
          <p:cNvGrpSpPr>
            <a:grpSpLocks/>
          </p:cNvGrpSpPr>
          <p:nvPr/>
        </p:nvGrpSpPr>
        <p:grpSpPr bwMode="auto">
          <a:xfrm>
            <a:off x="900113" y="2903538"/>
            <a:ext cx="6781800" cy="381000"/>
            <a:chOff x="912" y="3504"/>
            <a:chExt cx="4272" cy="240"/>
          </a:xfrm>
        </p:grpSpPr>
        <p:sp>
          <p:nvSpPr>
            <p:cNvPr id="235526" name="Rectangle 6"/>
            <p:cNvSpPr>
              <a:spLocks noChangeArrowheads="1"/>
            </p:cNvSpPr>
            <p:nvPr/>
          </p:nvSpPr>
          <p:spPr bwMode="auto">
            <a:xfrm>
              <a:off x="912" y="3504"/>
              <a:ext cx="1056" cy="2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chemeClr val="bg1"/>
                  </a:solidFill>
                  <a:latin typeface="Times New Roman" pitchFamily="18" charset="0"/>
                  <a:ea typeface="宋体" pitchFamily="2" charset="-122"/>
                </a:rPr>
                <a:t>Data    link</a:t>
              </a:r>
            </a:p>
          </p:txBody>
        </p:sp>
        <p:sp>
          <p:nvSpPr>
            <p:cNvPr id="235527" name="Line 7"/>
            <p:cNvSpPr>
              <a:spLocks noChangeShapeType="1"/>
            </p:cNvSpPr>
            <p:nvPr/>
          </p:nvSpPr>
          <p:spPr bwMode="auto">
            <a:xfrm>
              <a:off x="1440" y="350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28" name="Rectangle 8"/>
            <p:cNvSpPr>
              <a:spLocks noChangeArrowheads="1"/>
            </p:cNvSpPr>
            <p:nvPr/>
          </p:nvSpPr>
          <p:spPr bwMode="auto">
            <a:xfrm>
              <a:off x="2208" y="3504"/>
              <a:ext cx="1056" cy="2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chemeClr val="bg1"/>
                  </a:solidFill>
                  <a:latin typeface="Times New Roman" pitchFamily="18" charset="0"/>
                  <a:ea typeface="宋体" pitchFamily="2" charset="-122"/>
                </a:rPr>
                <a:t>Data    link</a:t>
              </a:r>
            </a:p>
          </p:txBody>
        </p:sp>
        <p:sp>
          <p:nvSpPr>
            <p:cNvPr id="235529" name="Line 9"/>
            <p:cNvSpPr>
              <a:spLocks noChangeShapeType="1"/>
            </p:cNvSpPr>
            <p:nvPr/>
          </p:nvSpPr>
          <p:spPr bwMode="auto">
            <a:xfrm>
              <a:off x="2736" y="350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30" name="Rectangle 10"/>
            <p:cNvSpPr>
              <a:spLocks noChangeArrowheads="1"/>
            </p:cNvSpPr>
            <p:nvPr/>
          </p:nvSpPr>
          <p:spPr bwMode="auto">
            <a:xfrm>
              <a:off x="4128" y="3504"/>
              <a:ext cx="1056" cy="2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chemeClr val="bg1"/>
                  </a:solidFill>
                  <a:latin typeface="Times New Roman" pitchFamily="18" charset="0"/>
                  <a:ea typeface="宋体" pitchFamily="2" charset="-122"/>
                </a:rPr>
                <a:t>Data    link</a:t>
              </a:r>
            </a:p>
          </p:txBody>
        </p:sp>
        <p:sp>
          <p:nvSpPr>
            <p:cNvPr id="235531" name="Line 11"/>
            <p:cNvSpPr>
              <a:spLocks noChangeShapeType="1"/>
            </p:cNvSpPr>
            <p:nvPr/>
          </p:nvSpPr>
          <p:spPr bwMode="auto">
            <a:xfrm>
              <a:off x="4656" y="350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32" name="Line 12"/>
            <p:cNvSpPr>
              <a:spLocks noChangeShapeType="1"/>
            </p:cNvSpPr>
            <p:nvPr/>
          </p:nvSpPr>
          <p:spPr bwMode="auto">
            <a:xfrm>
              <a:off x="1872" y="3648"/>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33" name="Line 13"/>
            <p:cNvSpPr>
              <a:spLocks noChangeShapeType="1"/>
            </p:cNvSpPr>
            <p:nvPr/>
          </p:nvSpPr>
          <p:spPr bwMode="auto">
            <a:xfrm>
              <a:off x="3168" y="364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34" name="Line 14"/>
            <p:cNvSpPr>
              <a:spLocks noChangeShapeType="1"/>
            </p:cNvSpPr>
            <p:nvPr/>
          </p:nvSpPr>
          <p:spPr bwMode="auto">
            <a:xfrm>
              <a:off x="3504" y="3648"/>
              <a:ext cx="19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35" name="Line 15"/>
            <p:cNvSpPr>
              <a:spLocks noChangeShapeType="1"/>
            </p:cNvSpPr>
            <p:nvPr/>
          </p:nvSpPr>
          <p:spPr bwMode="auto">
            <a:xfrm>
              <a:off x="3888" y="364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5536" name="Rectangle 16"/>
          <p:cNvSpPr>
            <a:spLocks noChangeArrowheads="1"/>
          </p:cNvSpPr>
          <p:nvPr/>
        </p:nvSpPr>
        <p:spPr bwMode="auto">
          <a:xfrm>
            <a:off x="374650" y="4868863"/>
            <a:ext cx="82296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Clr>
                <a:schemeClr val="accent1"/>
              </a:buClr>
              <a:buFont typeface="Wingdings" pitchFamily="2" charset="2"/>
              <a:buChar char="§"/>
            </a:pPr>
            <a:r>
              <a:rPr lang="en-US" altLang="zh-CN" sz="2400">
                <a:solidFill>
                  <a:srgbClr val="000000"/>
                </a:solidFill>
                <a:ea typeface="宋体" pitchFamily="2" charset="-122"/>
              </a:rPr>
              <a:t>Circularly linked list(</a:t>
            </a:r>
            <a:r>
              <a:rPr lang="zh-CN" altLang="en-US" sz="2400">
                <a:solidFill>
                  <a:srgbClr val="000000"/>
                </a:solidFill>
                <a:ea typeface="宋体" pitchFamily="2" charset="-122"/>
              </a:rPr>
              <a:t>循环链表</a:t>
            </a:r>
            <a:r>
              <a:rPr lang="en-US" altLang="zh-CN" sz="2400">
                <a:solidFill>
                  <a:srgbClr val="000000"/>
                </a:solidFill>
                <a:ea typeface="宋体" pitchFamily="2" charset="-122"/>
              </a:rPr>
              <a:t>)</a:t>
            </a:r>
          </a:p>
          <a:p>
            <a:pPr marL="1143000" lvl="2" indent="-228600">
              <a:spcBef>
                <a:spcPct val="20000"/>
              </a:spcBef>
              <a:buClr>
                <a:schemeClr val="tx1"/>
              </a:buClr>
              <a:buFontTx/>
              <a:buChar char="•"/>
            </a:pPr>
            <a:r>
              <a:rPr lang="en-US" altLang="zh-CN" sz="2000">
                <a:solidFill>
                  <a:srgbClr val="000000"/>
                </a:solidFill>
                <a:ea typeface="宋体" pitchFamily="2" charset="-122"/>
              </a:rPr>
              <a:t>The last node points to the header node</a:t>
            </a:r>
          </a:p>
          <a:p>
            <a:pPr marL="1143000" lvl="2" indent="-228600">
              <a:spcBef>
                <a:spcPct val="20000"/>
              </a:spcBef>
              <a:buClr>
                <a:schemeClr val="tx1"/>
              </a:buClr>
              <a:buFontTx/>
              <a:buChar char="•"/>
            </a:pPr>
            <a:r>
              <a:rPr lang="en-US" altLang="zh-CN" sz="2000">
                <a:solidFill>
                  <a:srgbClr val="000000"/>
                </a:solidFill>
                <a:ea typeface="宋体" pitchFamily="2" charset="-122"/>
              </a:rPr>
              <a:t>No NULL links</a:t>
            </a:r>
          </a:p>
        </p:txBody>
      </p:sp>
      <p:grpSp>
        <p:nvGrpSpPr>
          <p:cNvPr id="235537" name="Group 17"/>
          <p:cNvGrpSpPr>
            <a:grpSpLocks/>
          </p:cNvGrpSpPr>
          <p:nvPr/>
        </p:nvGrpSpPr>
        <p:grpSpPr bwMode="auto">
          <a:xfrm>
            <a:off x="1011238" y="4365625"/>
            <a:ext cx="6873875" cy="431800"/>
            <a:chOff x="637" y="2886"/>
            <a:chExt cx="4330" cy="272"/>
          </a:xfrm>
        </p:grpSpPr>
        <p:sp>
          <p:nvSpPr>
            <p:cNvPr id="235538" name="Rectangle 18"/>
            <p:cNvSpPr>
              <a:spLocks noChangeArrowheads="1"/>
            </p:cNvSpPr>
            <p:nvPr/>
          </p:nvSpPr>
          <p:spPr bwMode="auto">
            <a:xfrm>
              <a:off x="2200" y="2886"/>
              <a:ext cx="1200" cy="2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chemeClr val="bg1"/>
                  </a:solidFill>
                  <a:latin typeface="Times New Roman" pitchFamily="18" charset="0"/>
                  <a:ea typeface="宋体" pitchFamily="2" charset="-122"/>
                </a:rPr>
                <a:t>link Data  link</a:t>
              </a:r>
            </a:p>
          </p:txBody>
        </p:sp>
        <p:sp>
          <p:nvSpPr>
            <p:cNvPr id="235539" name="Line 19"/>
            <p:cNvSpPr>
              <a:spLocks noChangeShapeType="1"/>
            </p:cNvSpPr>
            <p:nvPr/>
          </p:nvSpPr>
          <p:spPr bwMode="auto">
            <a:xfrm>
              <a:off x="2583" y="288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40" name="Line 20"/>
            <p:cNvSpPr>
              <a:spLocks noChangeShapeType="1"/>
            </p:cNvSpPr>
            <p:nvPr/>
          </p:nvSpPr>
          <p:spPr bwMode="auto">
            <a:xfrm>
              <a:off x="1837" y="2976"/>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41" name="Line 21"/>
            <p:cNvSpPr>
              <a:spLocks noChangeShapeType="1"/>
            </p:cNvSpPr>
            <p:nvPr/>
          </p:nvSpPr>
          <p:spPr bwMode="auto">
            <a:xfrm>
              <a:off x="3037" y="288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42" name="Rectangle 22"/>
            <p:cNvSpPr>
              <a:spLocks noChangeArrowheads="1"/>
            </p:cNvSpPr>
            <p:nvPr/>
          </p:nvSpPr>
          <p:spPr bwMode="auto">
            <a:xfrm>
              <a:off x="637" y="2918"/>
              <a:ext cx="1200" cy="2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chemeClr val="bg1"/>
                  </a:solidFill>
                  <a:latin typeface="Times New Roman" pitchFamily="18" charset="0"/>
                  <a:ea typeface="宋体" pitchFamily="2" charset="-122"/>
                </a:rPr>
                <a:t>link Data  link</a:t>
              </a:r>
            </a:p>
          </p:txBody>
        </p:sp>
        <p:sp>
          <p:nvSpPr>
            <p:cNvPr id="235543" name="Line 23"/>
            <p:cNvSpPr>
              <a:spLocks noChangeShapeType="1"/>
            </p:cNvSpPr>
            <p:nvPr/>
          </p:nvSpPr>
          <p:spPr bwMode="auto">
            <a:xfrm>
              <a:off x="1020" y="291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44" name="Line 24"/>
            <p:cNvSpPr>
              <a:spLocks noChangeShapeType="1"/>
            </p:cNvSpPr>
            <p:nvPr/>
          </p:nvSpPr>
          <p:spPr bwMode="auto">
            <a:xfrm>
              <a:off x="1474" y="291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45" name="Rectangle 25"/>
            <p:cNvSpPr>
              <a:spLocks noChangeArrowheads="1"/>
            </p:cNvSpPr>
            <p:nvPr/>
          </p:nvSpPr>
          <p:spPr bwMode="auto">
            <a:xfrm>
              <a:off x="3767" y="2886"/>
              <a:ext cx="1200" cy="2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chemeClr val="bg1"/>
                  </a:solidFill>
                  <a:latin typeface="Times New Roman" pitchFamily="18" charset="0"/>
                  <a:ea typeface="宋体" pitchFamily="2" charset="-122"/>
                </a:rPr>
                <a:t>link Data  link</a:t>
              </a:r>
            </a:p>
          </p:txBody>
        </p:sp>
        <p:sp>
          <p:nvSpPr>
            <p:cNvPr id="235546" name="Line 26"/>
            <p:cNvSpPr>
              <a:spLocks noChangeShapeType="1"/>
            </p:cNvSpPr>
            <p:nvPr/>
          </p:nvSpPr>
          <p:spPr bwMode="auto">
            <a:xfrm>
              <a:off x="4150" y="288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47" name="Line 27"/>
            <p:cNvSpPr>
              <a:spLocks noChangeShapeType="1"/>
            </p:cNvSpPr>
            <p:nvPr/>
          </p:nvSpPr>
          <p:spPr bwMode="auto">
            <a:xfrm>
              <a:off x="4604" y="288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48" name="Line 28"/>
            <p:cNvSpPr>
              <a:spLocks noChangeShapeType="1"/>
            </p:cNvSpPr>
            <p:nvPr/>
          </p:nvSpPr>
          <p:spPr bwMode="auto">
            <a:xfrm flipH="1">
              <a:off x="1837" y="3067"/>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49" name="Line 29"/>
            <p:cNvSpPr>
              <a:spLocks noChangeShapeType="1"/>
            </p:cNvSpPr>
            <p:nvPr/>
          </p:nvSpPr>
          <p:spPr bwMode="auto">
            <a:xfrm flipH="1">
              <a:off x="3406" y="3067"/>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50" name="Line 30"/>
            <p:cNvSpPr>
              <a:spLocks noChangeShapeType="1"/>
            </p:cNvSpPr>
            <p:nvPr/>
          </p:nvSpPr>
          <p:spPr bwMode="auto">
            <a:xfrm>
              <a:off x="3406" y="2976"/>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35551" name="Group 31"/>
          <p:cNvGrpSpPr>
            <a:grpSpLocks/>
          </p:cNvGrpSpPr>
          <p:nvPr/>
        </p:nvGrpSpPr>
        <p:grpSpPr bwMode="auto">
          <a:xfrm>
            <a:off x="539750" y="6021388"/>
            <a:ext cx="7561263" cy="596900"/>
            <a:chOff x="340" y="3793"/>
            <a:chExt cx="4763" cy="376"/>
          </a:xfrm>
        </p:grpSpPr>
        <p:grpSp>
          <p:nvGrpSpPr>
            <p:cNvPr id="235552" name="Group 32"/>
            <p:cNvGrpSpPr>
              <a:grpSpLocks/>
            </p:cNvGrpSpPr>
            <p:nvPr/>
          </p:nvGrpSpPr>
          <p:grpSpPr bwMode="auto">
            <a:xfrm>
              <a:off x="657" y="3929"/>
              <a:ext cx="4272" cy="240"/>
              <a:chOff x="912" y="3504"/>
              <a:chExt cx="4272" cy="240"/>
            </a:xfrm>
          </p:grpSpPr>
          <p:sp>
            <p:nvSpPr>
              <p:cNvPr id="235553" name="Rectangle 33"/>
              <p:cNvSpPr>
                <a:spLocks noChangeArrowheads="1"/>
              </p:cNvSpPr>
              <p:nvPr/>
            </p:nvSpPr>
            <p:spPr bwMode="auto">
              <a:xfrm>
                <a:off x="912" y="3504"/>
                <a:ext cx="1056" cy="2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chemeClr val="bg1"/>
                    </a:solidFill>
                    <a:latin typeface="Times New Roman" pitchFamily="18" charset="0"/>
                    <a:ea typeface="宋体" pitchFamily="2" charset="-122"/>
                  </a:rPr>
                  <a:t>Data    link</a:t>
                </a:r>
              </a:p>
            </p:txBody>
          </p:sp>
          <p:sp>
            <p:nvSpPr>
              <p:cNvPr id="235554" name="Line 34"/>
              <p:cNvSpPr>
                <a:spLocks noChangeShapeType="1"/>
              </p:cNvSpPr>
              <p:nvPr/>
            </p:nvSpPr>
            <p:spPr bwMode="auto">
              <a:xfrm>
                <a:off x="1440" y="350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55" name="Rectangle 35"/>
              <p:cNvSpPr>
                <a:spLocks noChangeArrowheads="1"/>
              </p:cNvSpPr>
              <p:nvPr/>
            </p:nvSpPr>
            <p:spPr bwMode="auto">
              <a:xfrm>
                <a:off x="2208" y="3504"/>
                <a:ext cx="1056" cy="2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chemeClr val="bg1"/>
                    </a:solidFill>
                    <a:latin typeface="Times New Roman" pitchFamily="18" charset="0"/>
                    <a:ea typeface="宋体" pitchFamily="2" charset="-122"/>
                  </a:rPr>
                  <a:t>Data    link</a:t>
                </a:r>
              </a:p>
            </p:txBody>
          </p:sp>
          <p:sp>
            <p:nvSpPr>
              <p:cNvPr id="235556" name="Line 36"/>
              <p:cNvSpPr>
                <a:spLocks noChangeShapeType="1"/>
              </p:cNvSpPr>
              <p:nvPr/>
            </p:nvSpPr>
            <p:spPr bwMode="auto">
              <a:xfrm>
                <a:off x="2736" y="350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57" name="Rectangle 37"/>
              <p:cNvSpPr>
                <a:spLocks noChangeArrowheads="1"/>
              </p:cNvSpPr>
              <p:nvPr/>
            </p:nvSpPr>
            <p:spPr bwMode="auto">
              <a:xfrm>
                <a:off x="4128" y="3504"/>
                <a:ext cx="1056" cy="24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chemeClr val="bg1"/>
                    </a:solidFill>
                    <a:latin typeface="Times New Roman" pitchFamily="18" charset="0"/>
                    <a:ea typeface="宋体" pitchFamily="2" charset="-122"/>
                  </a:rPr>
                  <a:t>Data    link</a:t>
                </a:r>
              </a:p>
            </p:txBody>
          </p:sp>
          <p:sp>
            <p:nvSpPr>
              <p:cNvPr id="235558" name="Line 38"/>
              <p:cNvSpPr>
                <a:spLocks noChangeShapeType="1"/>
              </p:cNvSpPr>
              <p:nvPr/>
            </p:nvSpPr>
            <p:spPr bwMode="auto">
              <a:xfrm>
                <a:off x="4656" y="350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59" name="Line 39"/>
              <p:cNvSpPr>
                <a:spLocks noChangeShapeType="1"/>
              </p:cNvSpPr>
              <p:nvPr/>
            </p:nvSpPr>
            <p:spPr bwMode="auto">
              <a:xfrm>
                <a:off x="1872" y="3648"/>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60" name="Line 40"/>
              <p:cNvSpPr>
                <a:spLocks noChangeShapeType="1"/>
              </p:cNvSpPr>
              <p:nvPr/>
            </p:nvSpPr>
            <p:spPr bwMode="auto">
              <a:xfrm>
                <a:off x="3168" y="364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61" name="Line 41"/>
              <p:cNvSpPr>
                <a:spLocks noChangeShapeType="1"/>
              </p:cNvSpPr>
              <p:nvPr/>
            </p:nvSpPr>
            <p:spPr bwMode="auto">
              <a:xfrm>
                <a:off x="3504" y="3648"/>
                <a:ext cx="19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62" name="Line 42"/>
              <p:cNvSpPr>
                <a:spLocks noChangeShapeType="1"/>
              </p:cNvSpPr>
              <p:nvPr/>
            </p:nvSpPr>
            <p:spPr bwMode="auto">
              <a:xfrm>
                <a:off x="3888" y="364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5563" name="Line 43"/>
            <p:cNvSpPr>
              <a:spLocks noChangeShapeType="1"/>
            </p:cNvSpPr>
            <p:nvPr/>
          </p:nvSpPr>
          <p:spPr bwMode="auto">
            <a:xfrm>
              <a:off x="4921" y="4065"/>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64" name="Line 44"/>
            <p:cNvSpPr>
              <a:spLocks noChangeShapeType="1"/>
            </p:cNvSpPr>
            <p:nvPr/>
          </p:nvSpPr>
          <p:spPr bwMode="auto">
            <a:xfrm flipV="1">
              <a:off x="5103" y="3793"/>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65" name="Line 45"/>
            <p:cNvSpPr>
              <a:spLocks noChangeShapeType="1"/>
            </p:cNvSpPr>
            <p:nvPr/>
          </p:nvSpPr>
          <p:spPr bwMode="auto">
            <a:xfrm flipH="1">
              <a:off x="340" y="3793"/>
              <a:ext cx="47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66" name="Line 46"/>
            <p:cNvSpPr>
              <a:spLocks noChangeShapeType="1"/>
            </p:cNvSpPr>
            <p:nvPr/>
          </p:nvSpPr>
          <p:spPr bwMode="auto">
            <a:xfrm>
              <a:off x="340" y="3793"/>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67" name="Line 47"/>
            <p:cNvSpPr>
              <a:spLocks noChangeShapeType="1"/>
            </p:cNvSpPr>
            <p:nvPr/>
          </p:nvSpPr>
          <p:spPr bwMode="auto">
            <a:xfrm>
              <a:off x="340" y="4065"/>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Effect transition="in" filter="blinds(horizontal)">
                                      <p:cBhvr>
                                        <p:cTn id="7" dur="500"/>
                                        <p:tgtEl>
                                          <p:spTgt spid="23552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5523">
                                            <p:txEl>
                                              <p:pRg st="1" end="1"/>
                                            </p:txEl>
                                          </p:spTgt>
                                        </p:tgtEl>
                                        <p:attrNameLst>
                                          <p:attrName>style.visibility</p:attrName>
                                        </p:attrNameLst>
                                      </p:cBhvr>
                                      <p:to>
                                        <p:strVal val="visible"/>
                                      </p:to>
                                    </p:set>
                                    <p:animEffect transition="in" filter="blinds(horizontal)">
                                      <p:cBhvr>
                                        <p:cTn id="10" dur="500"/>
                                        <p:tgtEl>
                                          <p:spTgt spid="23552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5523">
                                            <p:txEl>
                                              <p:pRg st="2" end="2"/>
                                            </p:txEl>
                                          </p:spTgt>
                                        </p:tgtEl>
                                        <p:attrNameLst>
                                          <p:attrName>style.visibility</p:attrName>
                                        </p:attrNameLst>
                                      </p:cBhvr>
                                      <p:to>
                                        <p:strVal val="visible"/>
                                      </p:to>
                                    </p:set>
                                    <p:animEffect transition="in" filter="blinds(horizontal)">
                                      <p:cBhvr>
                                        <p:cTn id="13" dur="500"/>
                                        <p:tgtEl>
                                          <p:spTgt spid="23552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235525"/>
                                        </p:tgtEl>
                                        <p:attrNameLst>
                                          <p:attrName>style.visibility</p:attrName>
                                        </p:attrNameLst>
                                      </p:cBhvr>
                                      <p:to>
                                        <p:strVal val="visible"/>
                                      </p:to>
                                    </p:set>
                                    <p:anim calcmode="lin" valueType="num">
                                      <p:cBhvr additive="base">
                                        <p:cTn id="18" dur="500" fill="hold"/>
                                        <p:tgtEl>
                                          <p:spTgt spid="235525"/>
                                        </p:tgtEl>
                                        <p:attrNameLst>
                                          <p:attrName>ppt_x</p:attrName>
                                        </p:attrNameLst>
                                      </p:cBhvr>
                                      <p:tavLst>
                                        <p:tav tm="0">
                                          <p:val>
                                            <p:strVal val="0-#ppt_w/2"/>
                                          </p:val>
                                        </p:tav>
                                        <p:tav tm="100000">
                                          <p:val>
                                            <p:strVal val="#ppt_x"/>
                                          </p:val>
                                        </p:tav>
                                      </p:tavLst>
                                    </p:anim>
                                    <p:anim calcmode="lin" valueType="num">
                                      <p:cBhvr additive="base">
                                        <p:cTn id="19" dur="500" fill="hold"/>
                                        <p:tgtEl>
                                          <p:spTgt spid="23552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35524"/>
                                        </p:tgtEl>
                                        <p:attrNameLst>
                                          <p:attrName>style.visibility</p:attrName>
                                        </p:attrNameLst>
                                      </p:cBhvr>
                                      <p:to>
                                        <p:strVal val="visible"/>
                                      </p:to>
                                    </p:set>
                                    <p:animEffect transition="in" filter="blinds(horizontal)">
                                      <p:cBhvr>
                                        <p:cTn id="24" dur="500"/>
                                        <p:tgtEl>
                                          <p:spTgt spid="23552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35537"/>
                                        </p:tgtEl>
                                        <p:attrNameLst>
                                          <p:attrName>style.visibility</p:attrName>
                                        </p:attrNameLst>
                                      </p:cBhvr>
                                      <p:to>
                                        <p:strVal val="visible"/>
                                      </p:to>
                                    </p:set>
                                    <p:animEffect transition="in" filter="blinds(horizontal)">
                                      <p:cBhvr>
                                        <p:cTn id="29" dur="500"/>
                                        <p:tgtEl>
                                          <p:spTgt spid="23553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235551"/>
                                        </p:tgtEl>
                                        <p:attrNameLst>
                                          <p:attrName>style.visibility</p:attrName>
                                        </p:attrNameLst>
                                      </p:cBhvr>
                                      <p:to>
                                        <p:strVal val="visible"/>
                                      </p:to>
                                    </p:set>
                                    <p:animEffect transition="in" filter="blinds(horizontal)">
                                      <p:cBhvr>
                                        <p:cTn id="34" dur="500"/>
                                        <p:tgtEl>
                                          <p:spTgt spid="235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p:bldP spid="23552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650" name="Group 2"/>
          <p:cNvGrpSpPr>
            <a:grpSpLocks/>
          </p:cNvGrpSpPr>
          <p:nvPr/>
        </p:nvGrpSpPr>
        <p:grpSpPr bwMode="auto">
          <a:xfrm>
            <a:off x="457200" y="2098675"/>
            <a:ext cx="762000" cy="790575"/>
            <a:chOff x="288" y="720"/>
            <a:chExt cx="480" cy="498"/>
          </a:xfrm>
        </p:grpSpPr>
        <p:sp>
          <p:nvSpPr>
            <p:cNvPr id="155651" name="Line 3"/>
            <p:cNvSpPr>
              <a:spLocks noChangeShapeType="1"/>
            </p:cNvSpPr>
            <p:nvPr/>
          </p:nvSpPr>
          <p:spPr bwMode="auto">
            <a:xfrm>
              <a:off x="288" y="1218"/>
              <a:ext cx="480"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52" name="Line 4"/>
            <p:cNvSpPr>
              <a:spLocks noChangeShapeType="1"/>
            </p:cNvSpPr>
            <p:nvPr/>
          </p:nvSpPr>
          <p:spPr bwMode="auto">
            <a:xfrm>
              <a:off x="288" y="720"/>
              <a:ext cx="0" cy="49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5683" name="Group 35"/>
          <p:cNvGrpSpPr>
            <a:grpSpLocks/>
          </p:cNvGrpSpPr>
          <p:nvPr/>
        </p:nvGrpSpPr>
        <p:grpSpPr bwMode="auto">
          <a:xfrm>
            <a:off x="508000" y="3716338"/>
            <a:ext cx="8382000" cy="971550"/>
            <a:chOff x="320" y="2341"/>
            <a:chExt cx="5280" cy="612"/>
          </a:xfrm>
        </p:grpSpPr>
        <p:sp>
          <p:nvSpPr>
            <p:cNvPr id="155654" name="Text Box 6"/>
            <p:cNvSpPr txBox="1">
              <a:spLocks noChangeArrowheads="1"/>
            </p:cNvSpPr>
            <p:nvPr/>
          </p:nvSpPr>
          <p:spPr bwMode="auto">
            <a:xfrm>
              <a:off x="320" y="2357"/>
              <a:ext cx="528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latin typeface="Times New Roman" pitchFamily="18" charset="0"/>
                  <a:ea typeface="宋体" pitchFamily="2" charset="-122"/>
                </a:rPr>
                <a:t>      </a:t>
              </a:r>
              <a:r>
                <a:rPr kumimoji="1" lang="zh-CN" altLang="en-US" sz="2800">
                  <a:latin typeface="Times New Roman" pitchFamily="18" charset="0"/>
                  <a:ea typeface="宋体" pitchFamily="2" charset="-122"/>
                </a:rPr>
                <a:t>以线性表中第一个数据元素</a:t>
              </a:r>
              <a:r>
                <a:rPr kumimoji="1" lang="zh-CN" altLang="en-US" sz="2800">
                  <a:solidFill>
                    <a:srgbClr val="660033"/>
                  </a:solidFill>
                  <a:latin typeface="Times New Roman" pitchFamily="18" charset="0"/>
                  <a:ea typeface="宋体" pitchFamily="2" charset="-122"/>
                </a:rPr>
                <a:t>    </a:t>
              </a:r>
              <a:r>
                <a:rPr kumimoji="1" lang="zh-CN" altLang="en-US" sz="2800">
                  <a:solidFill>
                    <a:srgbClr val="CC0000"/>
                  </a:solidFill>
                  <a:latin typeface="Times New Roman" pitchFamily="18" charset="0"/>
                  <a:ea typeface="宋体" pitchFamily="2" charset="-122"/>
                </a:rPr>
                <a:t>的存储地址</a:t>
              </a:r>
              <a:r>
                <a:rPr kumimoji="1" lang="zh-CN" altLang="en-US" sz="2800">
                  <a:latin typeface="Times New Roman" pitchFamily="18" charset="0"/>
                  <a:ea typeface="宋体" pitchFamily="2" charset="-122"/>
                </a:rPr>
                <a:t>作为线性表的地址，称作线性表的</a:t>
              </a:r>
              <a:r>
                <a:rPr kumimoji="1" lang="zh-CN" altLang="en-US" sz="2800">
                  <a:solidFill>
                    <a:srgbClr val="CC0000"/>
                  </a:solidFill>
                  <a:latin typeface="Times New Roman" pitchFamily="18" charset="0"/>
                  <a:ea typeface="宋体" pitchFamily="2" charset="-122"/>
                </a:rPr>
                <a:t>头指针</a:t>
              </a:r>
              <a:r>
                <a:rPr kumimoji="1" lang="zh-CN" altLang="en-US" sz="2800">
                  <a:latin typeface="Times New Roman" pitchFamily="18" charset="0"/>
                  <a:ea typeface="宋体" pitchFamily="2" charset="-122"/>
                </a:rPr>
                <a:t>。</a:t>
              </a:r>
            </a:p>
          </p:txBody>
        </p:sp>
        <p:graphicFrame>
          <p:nvGraphicFramePr>
            <p:cNvPr id="155655" name="Object 7"/>
            <p:cNvGraphicFramePr>
              <a:graphicFrameLocks noChangeAspect="1"/>
            </p:cNvGraphicFramePr>
            <p:nvPr/>
          </p:nvGraphicFramePr>
          <p:xfrm>
            <a:off x="3379" y="2341"/>
            <a:ext cx="223" cy="328"/>
          </p:xfrm>
          <a:graphic>
            <a:graphicData uri="http://schemas.openxmlformats.org/presentationml/2006/ole">
              <mc:AlternateContent xmlns:mc="http://schemas.openxmlformats.org/markup-compatibility/2006">
                <mc:Choice xmlns:v="urn:schemas-microsoft-com:vml" Requires="v">
                  <p:oleObj spid="_x0000_s155693" name="公式" r:id="rId3" imgW="355320" imgH="520560" progId="Equation.3">
                    <p:embed/>
                  </p:oleObj>
                </mc:Choice>
                <mc:Fallback>
                  <p:oleObj name="公式" r:id="rId3" imgW="355320" imgH="5205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 y="2341"/>
                          <a:ext cx="223"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5656" name="Text Box 8"/>
          <p:cNvSpPr txBox="1">
            <a:spLocks noChangeArrowheads="1"/>
          </p:cNvSpPr>
          <p:nvPr/>
        </p:nvSpPr>
        <p:spPr bwMode="auto">
          <a:xfrm>
            <a:off x="1189038" y="2109788"/>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FF0000"/>
                </a:solidFill>
                <a:latin typeface="Times New Roman" pitchFamily="18" charset="0"/>
                <a:ea typeface="宋体" pitchFamily="2" charset="-122"/>
              </a:rPr>
              <a:t>头结点</a:t>
            </a:r>
            <a:endParaRPr kumimoji="1" lang="zh-CN" altLang="en-US" sz="2400">
              <a:latin typeface="Times New Roman" pitchFamily="18" charset="0"/>
              <a:ea typeface="宋体" pitchFamily="2" charset="-122"/>
            </a:endParaRPr>
          </a:p>
        </p:txBody>
      </p:sp>
      <p:grpSp>
        <p:nvGrpSpPr>
          <p:cNvPr id="155657" name="Group 9"/>
          <p:cNvGrpSpPr>
            <a:grpSpLocks/>
          </p:cNvGrpSpPr>
          <p:nvPr/>
        </p:nvGrpSpPr>
        <p:grpSpPr bwMode="auto">
          <a:xfrm>
            <a:off x="2590800" y="2386013"/>
            <a:ext cx="6553200" cy="1577975"/>
            <a:chOff x="1632" y="835"/>
            <a:chExt cx="4128" cy="994"/>
          </a:xfrm>
        </p:grpSpPr>
        <p:sp>
          <p:nvSpPr>
            <p:cNvPr id="155658" name="Text Box 10"/>
            <p:cNvSpPr txBox="1">
              <a:spLocks noChangeArrowheads="1"/>
            </p:cNvSpPr>
            <p:nvPr/>
          </p:nvSpPr>
          <p:spPr bwMode="auto">
            <a:xfrm>
              <a:off x="1632" y="835"/>
              <a:ext cx="4128" cy="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80000" bIns="180000">
              <a:spAutoFit/>
            </a:bodyPr>
            <a:lstStyle/>
            <a:p>
              <a:pPr>
                <a:spcBef>
                  <a:spcPct val="50000"/>
                </a:spcBef>
              </a:pPr>
              <a:r>
                <a:rPr kumimoji="1" lang="en-US" altLang="zh-CN" sz="2800">
                  <a:latin typeface="Times New Roman" pitchFamily="18" charset="0"/>
                  <a:ea typeface="宋体" pitchFamily="2" charset="-122"/>
                </a:rPr>
                <a:t>      </a:t>
              </a:r>
              <a:r>
                <a:rPr kumimoji="1" lang="en-US" altLang="zh-CN" sz="2800" b="1">
                  <a:solidFill>
                    <a:srgbClr val="000099"/>
                  </a:solidFill>
                  <a:latin typeface="Times New Roman" pitchFamily="18" charset="0"/>
                  <a:ea typeface="宋体" pitchFamily="2" charset="-122"/>
                </a:rPr>
                <a:t>a</a:t>
              </a:r>
              <a:r>
                <a:rPr kumimoji="1" lang="en-US" altLang="zh-CN" sz="2800" b="1" baseline="-25000">
                  <a:solidFill>
                    <a:srgbClr val="000099"/>
                  </a:solidFill>
                  <a:latin typeface="Times New Roman" pitchFamily="18" charset="0"/>
                  <a:ea typeface="宋体" pitchFamily="2" charset="-122"/>
                </a:rPr>
                <a:t>1</a:t>
              </a:r>
              <a:r>
                <a:rPr kumimoji="1" lang="en-US" altLang="zh-CN" sz="2800" b="1">
                  <a:solidFill>
                    <a:srgbClr val="000099"/>
                  </a:solidFill>
                  <a:latin typeface="Times New Roman" pitchFamily="18" charset="0"/>
                  <a:ea typeface="宋体" pitchFamily="2" charset="-122"/>
                </a:rPr>
                <a:t>              a</a:t>
              </a:r>
              <a:r>
                <a:rPr kumimoji="1" lang="en-US" altLang="zh-CN" sz="2800" b="1" baseline="-25000">
                  <a:solidFill>
                    <a:srgbClr val="000099"/>
                  </a:solidFill>
                  <a:latin typeface="Times New Roman" pitchFamily="18" charset="0"/>
                  <a:ea typeface="宋体" pitchFamily="2" charset="-122"/>
                </a:rPr>
                <a:t>2</a:t>
              </a:r>
              <a:r>
                <a:rPr kumimoji="1" lang="en-US" altLang="zh-CN" sz="2800" b="1">
                  <a:solidFill>
                    <a:srgbClr val="000099"/>
                  </a:solidFill>
                  <a:latin typeface="Times New Roman" pitchFamily="18" charset="0"/>
                  <a:ea typeface="宋体" pitchFamily="2" charset="-122"/>
                </a:rPr>
                <a:t>            … ...             a</a:t>
              </a:r>
              <a:r>
                <a:rPr kumimoji="1" lang="en-US" altLang="zh-CN" sz="2800" b="1" baseline="-25000">
                  <a:solidFill>
                    <a:srgbClr val="000099"/>
                  </a:solidFill>
                  <a:latin typeface="Times New Roman" pitchFamily="18" charset="0"/>
                  <a:ea typeface="宋体" pitchFamily="2" charset="-122"/>
                </a:rPr>
                <a:t>n     </a:t>
              </a:r>
              <a:r>
                <a:rPr kumimoji="1" lang="en-US" altLang="zh-CN" sz="4800" b="1" baseline="-25000">
                  <a:solidFill>
                    <a:srgbClr val="000099"/>
                  </a:solidFill>
                  <a:latin typeface="Times New Roman" pitchFamily="18" charset="0"/>
                  <a:ea typeface="宋体" pitchFamily="2" charset="-122"/>
                </a:rPr>
                <a:t>^</a:t>
              </a:r>
            </a:p>
            <a:p>
              <a:endParaRPr kumimoji="1" lang="en-US" altLang="zh-CN" sz="4800" b="1">
                <a:latin typeface="Times New Roman" pitchFamily="18" charset="0"/>
                <a:ea typeface="宋体" pitchFamily="2" charset="-122"/>
              </a:endParaRPr>
            </a:p>
          </p:txBody>
        </p:sp>
        <p:sp>
          <p:nvSpPr>
            <p:cNvPr id="155659" name="Line 11"/>
            <p:cNvSpPr>
              <a:spLocks noChangeShapeType="1"/>
            </p:cNvSpPr>
            <p:nvPr/>
          </p:nvSpPr>
          <p:spPr bwMode="auto">
            <a:xfrm>
              <a:off x="2400" y="9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0" name="Line 12"/>
            <p:cNvSpPr>
              <a:spLocks noChangeShapeType="1"/>
            </p:cNvSpPr>
            <p:nvPr/>
          </p:nvSpPr>
          <p:spPr bwMode="auto">
            <a:xfrm>
              <a:off x="2496" y="1152"/>
              <a:ext cx="384"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1" name="Line 13"/>
            <p:cNvSpPr>
              <a:spLocks noChangeShapeType="1"/>
            </p:cNvSpPr>
            <p:nvPr/>
          </p:nvSpPr>
          <p:spPr bwMode="auto">
            <a:xfrm>
              <a:off x="3408" y="9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2" name="Line 14"/>
            <p:cNvSpPr>
              <a:spLocks noChangeShapeType="1"/>
            </p:cNvSpPr>
            <p:nvPr/>
          </p:nvSpPr>
          <p:spPr bwMode="auto">
            <a:xfrm>
              <a:off x="3504" y="1152"/>
              <a:ext cx="288"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3" name="Line 15"/>
            <p:cNvSpPr>
              <a:spLocks noChangeShapeType="1"/>
            </p:cNvSpPr>
            <p:nvPr/>
          </p:nvSpPr>
          <p:spPr bwMode="auto">
            <a:xfrm>
              <a:off x="5376" y="97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4" name="Line 16"/>
            <p:cNvSpPr>
              <a:spLocks noChangeShapeType="1"/>
            </p:cNvSpPr>
            <p:nvPr/>
          </p:nvSpPr>
          <p:spPr bwMode="auto">
            <a:xfrm>
              <a:off x="4656" y="1152"/>
              <a:ext cx="240" cy="0"/>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5" name="Rectangle 17"/>
            <p:cNvSpPr>
              <a:spLocks noChangeArrowheads="1"/>
            </p:cNvSpPr>
            <p:nvPr/>
          </p:nvSpPr>
          <p:spPr bwMode="auto">
            <a:xfrm>
              <a:off x="1872" y="960"/>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6" name="Rectangle 18"/>
            <p:cNvSpPr>
              <a:spLocks noChangeArrowheads="1"/>
            </p:cNvSpPr>
            <p:nvPr/>
          </p:nvSpPr>
          <p:spPr bwMode="auto">
            <a:xfrm>
              <a:off x="2880" y="960"/>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67" name="Rectangle 19"/>
            <p:cNvSpPr>
              <a:spLocks noChangeArrowheads="1"/>
            </p:cNvSpPr>
            <p:nvPr/>
          </p:nvSpPr>
          <p:spPr bwMode="auto">
            <a:xfrm>
              <a:off x="4896" y="960"/>
              <a:ext cx="72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5668" name="Group 20"/>
          <p:cNvGrpSpPr>
            <a:grpSpLocks/>
          </p:cNvGrpSpPr>
          <p:nvPr/>
        </p:nvGrpSpPr>
        <p:grpSpPr bwMode="auto">
          <a:xfrm>
            <a:off x="1219200" y="2584450"/>
            <a:ext cx="1143000" cy="609600"/>
            <a:chOff x="768" y="960"/>
            <a:chExt cx="720" cy="384"/>
          </a:xfrm>
        </p:grpSpPr>
        <p:sp>
          <p:nvSpPr>
            <p:cNvPr id="155669" name="Rectangle 21"/>
            <p:cNvSpPr>
              <a:spLocks noChangeArrowheads="1"/>
            </p:cNvSpPr>
            <p:nvPr/>
          </p:nvSpPr>
          <p:spPr bwMode="auto">
            <a:xfrm>
              <a:off x="768" y="960"/>
              <a:ext cx="72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70" name="Line 22"/>
            <p:cNvSpPr>
              <a:spLocks noChangeShapeType="1"/>
            </p:cNvSpPr>
            <p:nvPr/>
          </p:nvSpPr>
          <p:spPr bwMode="auto">
            <a:xfrm>
              <a:off x="1296"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5671" name="Line 23"/>
          <p:cNvSpPr>
            <a:spLocks noChangeShapeType="1"/>
          </p:cNvSpPr>
          <p:nvPr/>
        </p:nvSpPr>
        <p:spPr bwMode="auto">
          <a:xfrm>
            <a:off x="2209800" y="2889250"/>
            <a:ext cx="762000" cy="0"/>
          </a:xfrm>
          <a:prstGeom prst="line">
            <a:avLst/>
          </a:prstGeom>
          <a:noFill/>
          <a:ln w="25400">
            <a:solidFill>
              <a:srgbClr val="6600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72" name="AutoShape 24"/>
          <p:cNvSpPr>
            <a:spLocks noChangeArrowheads="1"/>
          </p:cNvSpPr>
          <p:nvPr/>
        </p:nvSpPr>
        <p:spPr bwMode="auto">
          <a:xfrm>
            <a:off x="2743200" y="1441450"/>
            <a:ext cx="1600200" cy="457200"/>
          </a:xfrm>
          <a:prstGeom prst="wedgeRoundRectCallout">
            <a:avLst>
              <a:gd name="adj1" fmla="val -60218"/>
              <a:gd name="adj2" fmla="val 202778"/>
              <a:gd name="adj3" fmla="val 16667"/>
            </a:avLst>
          </a:prstGeom>
          <a:solidFill>
            <a:srgbClr val="FFCC99">
              <a:alpha val="50000"/>
            </a:srgbClr>
          </a:solidFill>
          <a:ln w="1905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a:solidFill>
                  <a:schemeClr val="tx2"/>
                </a:solidFill>
                <a:latin typeface="Times New Roman" pitchFamily="18" charset="0"/>
                <a:ea typeface="宋体" pitchFamily="2" charset="-122"/>
              </a:rPr>
              <a:t>头指针</a:t>
            </a:r>
            <a:endParaRPr kumimoji="1" lang="zh-CN" altLang="en-US" sz="2800">
              <a:latin typeface="Times New Roman" pitchFamily="18" charset="0"/>
              <a:ea typeface="宋体" pitchFamily="2" charset="-122"/>
            </a:endParaRPr>
          </a:p>
        </p:txBody>
      </p:sp>
      <p:sp>
        <p:nvSpPr>
          <p:cNvPr id="155673" name="AutoShape 25"/>
          <p:cNvSpPr>
            <a:spLocks noChangeArrowheads="1"/>
          </p:cNvSpPr>
          <p:nvPr/>
        </p:nvSpPr>
        <p:spPr bwMode="auto">
          <a:xfrm>
            <a:off x="715963" y="1403350"/>
            <a:ext cx="1600200" cy="457200"/>
          </a:xfrm>
          <a:prstGeom prst="wedgeRoundRectCallout">
            <a:avLst>
              <a:gd name="adj1" fmla="val -65477"/>
              <a:gd name="adj2" fmla="val 199306"/>
              <a:gd name="adj3" fmla="val 16667"/>
            </a:avLst>
          </a:prstGeom>
          <a:solidFill>
            <a:srgbClr val="CCFFCC">
              <a:alpha val="50000"/>
            </a:srgbClr>
          </a:solidFill>
          <a:ln w="1905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chemeClr val="tx2"/>
                </a:solidFill>
                <a:latin typeface="Times New Roman" pitchFamily="18" charset="0"/>
                <a:ea typeface="宋体" pitchFamily="2" charset="-122"/>
              </a:rPr>
              <a:t>头指针</a:t>
            </a:r>
            <a:endParaRPr kumimoji="1" lang="zh-CN" altLang="en-US" sz="2400">
              <a:latin typeface="Times New Roman" pitchFamily="18" charset="0"/>
              <a:ea typeface="宋体" pitchFamily="2" charset="-122"/>
            </a:endParaRPr>
          </a:p>
        </p:txBody>
      </p:sp>
      <p:sp useBgFill="1">
        <p:nvSpPr>
          <p:cNvPr id="155674" name="AutoShape 26"/>
          <p:cNvSpPr>
            <a:spLocks noChangeArrowheads="1"/>
          </p:cNvSpPr>
          <p:nvPr/>
        </p:nvSpPr>
        <p:spPr bwMode="auto">
          <a:xfrm>
            <a:off x="2435225" y="1363663"/>
            <a:ext cx="2057400" cy="762000"/>
          </a:xfrm>
          <a:prstGeom prst="wedgeRoundRectCallout">
            <a:avLst>
              <a:gd name="adj1" fmla="val -45986"/>
              <a:gd name="adj2" fmla="val 127500"/>
              <a:gd name="adj3" fmla="val 16667"/>
            </a:avLst>
          </a:prstGeom>
          <a:ln>
            <a:noFill/>
          </a:ln>
          <a:effectLst/>
          <a:extLst>
            <a:ext uri="{91240B29-F687-4F45-9708-019B960494DF}">
              <a14:hiddenLine xmlns:a14="http://schemas.microsoft.com/office/drawing/2010/main" w="1905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800">
              <a:latin typeface="Times New Roman" pitchFamily="18" charset="0"/>
              <a:ea typeface="宋体" pitchFamily="2" charset="-122"/>
            </a:endParaRPr>
          </a:p>
        </p:txBody>
      </p:sp>
      <p:sp>
        <p:nvSpPr>
          <p:cNvPr id="155675" name="Text Box 27"/>
          <p:cNvSpPr txBox="1">
            <a:spLocks noChangeArrowheads="1"/>
          </p:cNvSpPr>
          <p:nvPr/>
        </p:nvSpPr>
        <p:spPr bwMode="auto">
          <a:xfrm>
            <a:off x="422275" y="5106988"/>
            <a:ext cx="8321675"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2800">
                <a:solidFill>
                  <a:srgbClr val="990000"/>
                </a:solidFill>
                <a:latin typeface="Times New Roman" pitchFamily="18" charset="0"/>
                <a:ea typeface="宋体" pitchFamily="2" charset="-122"/>
              </a:rPr>
              <a:t>       </a:t>
            </a:r>
            <a:r>
              <a:rPr kumimoji="1" lang="zh-CN" altLang="en-US" sz="2800">
                <a:latin typeface="Times New Roman" pitchFamily="18" charset="0"/>
                <a:ea typeface="宋体" pitchFamily="2" charset="-122"/>
              </a:rPr>
              <a:t>有时为了操作方便，在第一个数据元素结点之前增加一个“虚”的“头结点”，并且以</a:t>
            </a:r>
            <a:r>
              <a:rPr kumimoji="1" lang="zh-CN" altLang="en-US" sz="2800">
                <a:solidFill>
                  <a:srgbClr val="FF0000"/>
                </a:solidFill>
                <a:latin typeface="Times New Roman" pitchFamily="18" charset="0"/>
                <a:ea typeface="宋体" pitchFamily="2" charset="-122"/>
              </a:rPr>
              <a:t>指向头结点的指针</a:t>
            </a:r>
            <a:r>
              <a:rPr kumimoji="1" lang="zh-CN" altLang="en-US" sz="2800">
                <a:latin typeface="Times New Roman" pitchFamily="18" charset="0"/>
                <a:ea typeface="宋体" pitchFamily="2" charset="-122"/>
              </a:rPr>
              <a:t>为链表的头指针。</a:t>
            </a:r>
          </a:p>
        </p:txBody>
      </p:sp>
      <p:sp>
        <p:nvSpPr>
          <p:cNvPr id="155676" name="AutoShape 28"/>
          <p:cNvSpPr>
            <a:spLocks noChangeArrowheads="1"/>
          </p:cNvSpPr>
          <p:nvPr/>
        </p:nvSpPr>
        <p:spPr bwMode="auto">
          <a:xfrm>
            <a:off x="7162800" y="1593850"/>
            <a:ext cx="1360488" cy="546100"/>
          </a:xfrm>
          <a:prstGeom prst="wedgeRoundRectCallout">
            <a:avLst>
              <a:gd name="adj1" fmla="val 56301"/>
              <a:gd name="adj2" fmla="val 157847"/>
              <a:gd name="adj3" fmla="val 16667"/>
            </a:avLst>
          </a:prstGeom>
          <a:solidFill>
            <a:srgbClr val="CCFFFF">
              <a:alpha val="50000"/>
            </a:srgbClr>
          </a:solidFill>
          <a:ln w="19050">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000099"/>
                </a:solidFill>
                <a:latin typeface="Times New Roman" pitchFamily="18" charset="0"/>
                <a:ea typeface="宋体" pitchFamily="2" charset="-122"/>
              </a:rPr>
              <a:t>空指针</a:t>
            </a:r>
            <a:endParaRPr kumimoji="1" lang="zh-CN" altLang="en-US" sz="2400">
              <a:latin typeface="Times New Roman" pitchFamily="18" charset="0"/>
              <a:ea typeface="宋体" pitchFamily="2" charset="-122"/>
            </a:endParaRPr>
          </a:p>
        </p:txBody>
      </p:sp>
      <p:sp>
        <p:nvSpPr>
          <p:cNvPr id="155677" name="AutoShape 29"/>
          <p:cNvSpPr>
            <a:spLocks noChangeArrowheads="1"/>
          </p:cNvSpPr>
          <p:nvPr/>
        </p:nvSpPr>
        <p:spPr bwMode="auto">
          <a:xfrm>
            <a:off x="2517775" y="1303338"/>
            <a:ext cx="3429000" cy="762000"/>
          </a:xfrm>
          <a:prstGeom prst="wedgeRoundRectCallout">
            <a:avLst>
              <a:gd name="adj1" fmla="val -51343"/>
              <a:gd name="adj2" fmla="val 145833"/>
              <a:gd name="adj3" fmla="val 16667"/>
            </a:avLst>
          </a:prstGeom>
          <a:solidFill>
            <a:srgbClr val="FFFF99">
              <a:alpha val="50000"/>
            </a:srgbClr>
          </a:solidFill>
          <a:ln w="9525">
            <a:solidFill>
              <a:srgbClr val="66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660033"/>
                </a:solidFill>
                <a:latin typeface="Times New Roman" pitchFamily="18" charset="0"/>
                <a:ea typeface="宋体" pitchFamily="2" charset="-122"/>
              </a:rPr>
              <a:t>线性表为空表时，</a:t>
            </a:r>
          </a:p>
          <a:p>
            <a:pPr algn="ctr"/>
            <a:r>
              <a:rPr kumimoji="1" lang="zh-CN" altLang="en-US" sz="2400">
                <a:solidFill>
                  <a:srgbClr val="660033"/>
                </a:solidFill>
                <a:latin typeface="Times New Roman" pitchFamily="18" charset="0"/>
                <a:ea typeface="宋体" pitchFamily="2" charset="-122"/>
              </a:rPr>
              <a:t>头结点的指针域为空</a:t>
            </a:r>
            <a:endParaRPr kumimoji="1" lang="zh-CN" altLang="en-US" sz="2400">
              <a:latin typeface="Times New Roman" pitchFamily="18" charset="0"/>
              <a:ea typeface="宋体" pitchFamily="2" charset="-122"/>
            </a:endParaRPr>
          </a:p>
        </p:txBody>
      </p:sp>
      <p:sp useBgFill="1">
        <p:nvSpPr>
          <p:cNvPr id="155678" name="Rectangle 30"/>
          <p:cNvSpPr>
            <a:spLocks noChangeArrowheads="1"/>
          </p:cNvSpPr>
          <p:nvPr/>
        </p:nvSpPr>
        <p:spPr bwMode="auto">
          <a:xfrm>
            <a:off x="2133600" y="2813050"/>
            <a:ext cx="838200" cy="152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5679" name="Group 31"/>
          <p:cNvGrpSpPr>
            <a:grpSpLocks/>
          </p:cNvGrpSpPr>
          <p:nvPr/>
        </p:nvGrpSpPr>
        <p:grpSpPr bwMode="auto">
          <a:xfrm>
            <a:off x="1219200" y="2584450"/>
            <a:ext cx="1143000" cy="609600"/>
            <a:chOff x="768" y="960"/>
            <a:chExt cx="720" cy="384"/>
          </a:xfrm>
        </p:grpSpPr>
        <p:sp>
          <p:nvSpPr>
            <p:cNvPr id="155680" name="Rectangle 32"/>
            <p:cNvSpPr>
              <a:spLocks noChangeArrowheads="1"/>
            </p:cNvSpPr>
            <p:nvPr/>
          </p:nvSpPr>
          <p:spPr bwMode="auto">
            <a:xfrm>
              <a:off x="768" y="960"/>
              <a:ext cx="720" cy="38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681" name="Line 33"/>
            <p:cNvSpPr>
              <a:spLocks noChangeShapeType="1"/>
            </p:cNvSpPr>
            <p:nvPr/>
          </p:nvSpPr>
          <p:spPr bwMode="auto">
            <a:xfrm>
              <a:off x="1296" y="96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5682" name="Text Box 34"/>
          <p:cNvSpPr txBox="1">
            <a:spLocks noChangeArrowheads="1"/>
          </p:cNvSpPr>
          <p:nvPr/>
        </p:nvSpPr>
        <p:spPr bwMode="auto">
          <a:xfrm>
            <a:off x="1965325" y="2568575"/>
            <a:ext cx="398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宋体" pitchFamily="2" charset="-122"/>
                <a:sym typeface="Symbol" pitchFamily="18" charset="2"/>
              </a:rPr>
              <a:t></a:t>
            </a:r>
            <a:endParaRPr kumimoji="1" lang="en-US" altLang="zh-CN" sz="2800">
              <a:latin typeface="Times New Roman" pitchFamily="18" charset="0"/>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55657"/>
                                        </p:tgtEl>
                                        <p:attrNameLst>
                                          <p:attrName>style.visibility</p:attrName>
                                        </p:attrNameLst>
                                      </p:cBhvr>
                                      <p:to>
                                        <p:strVal val="visible"/>
                                      </p:to>
                                    </p:set>
                                    <p:animEffect transition="in" filter="wipe(left)">
                                      <p:cBhvr>
                                        <p:cTn id="7" dur="500"/>
                                        <p:tgtEl>
                                          <p:spTgt spid="1556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5683"/>
                                        </p:tgtEl>
                                        <p:attrNameLst>
                                          <p:attrName>style.visibility</p:attrName>
                                        </p:attrNameLst>
                                      </p:cBhvr>
                                      <p:to>
                                        <p:strVal val="visible"/>
                                      </p:to>
                                    </p:set>
                                    <p:animEffect transition="in" filter="dissolve">
                                      <p:cBhvr>
                                        <p:cTn id="12" dur="1000"/>
                                        <p:tgtEl>
                                          <p:spTgt spid="1556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55676"/>
                                        </p:tgtEl>
                                        <p:attrNameLst>
                                          <p:attrName>style.visibility</p:attrName>
                                        </p:attrNameLst>
                                      </p:cBhvr>
                                      <p:to>
                                        <p:strVal val="visible"/>
                                      </p:to>
                                    </p:set>
                                    <p:anim calcmode="lin" valueType="num">
                                      <p:cBhvr additive="base">
                                        <p:cTn id="17" dur="500" fill="hold"/>
                                        <p:tgtEl>
                                          <p:spTgt spid="155676"/>
                                        </p:tgtEl>
                                        <p:attrNameLst>
                                          <p:attrName>ppt_x</p:attrName>
                                        </p:attrNameLst>
                                      </p:cBhvr>
                                      <p:tavLst>
                                        <p:tav tm="0">
                                          <p:val>
                                            <p:strVal val="#ppt_x"/>
                                          </p:val>
                                        </p:tav>
                                        <p:tav tm="100000">
                                          <p:val>
                                            <p:strVal val="#ppt_x"/>
                                          </p:val>
                                        </p:tav>
                                      </p:tavLst>
                                    </p:anim>
                                    <p:anim calcmode="lin" valueType="num">
                                      <p:cBhvr additive="base">
                                        <p:cTn id="18" dur="500" fill="hold"/>
                                        <p:tgtEl>
                                          <p:spTgt spid="155676"/>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55672"/>
                                        </p:tgtEl>
                                        <p:attrNameLst>
                                          <p:attrName>style.visibility</p:attrName>
                                        </p:attrNameLst>
                                      </p:cBhvr>
                                      <p:to>
                                        <p:strVal val="visible"/>
                                      </p:to>
                                    </p:set>
                                    <p:anim calcmode="lin" valueType="num">
                                      <p:cBhvr additive="base">
                                        <p:cTn id="23" dur="500" fill="hold"/>
                                        <p:tgtEl>
                                          <p:spTgt spid="155672"/>
                                        </p:tgtEl>
                                        <p:attrNameLst>
                                          <p:attrName>ppt_x</p:attrName>
                                        </p:attrNameLst>
                                      </p:cBhvr>
                                      <p:tavLst>
                                        <p:tav tm="0">
                                          <p:val>
                                            <p:strVal val="#ppt_x"/>
                                          </p:val>
                                        </p:tav>
                                        <p:tav tm="100000">
                                          <p:val>
                                            <p:strVal val="#ppt_x"/>
                                          </p:val>
                                        </p:tav>
                                      </p:tavLst>
                                    </p:anim>
                                    <p:anim calcmode="lin" valueType="num">
                                      <p:cBhvr additive="base">
                                        <p:cTn id="24" dur="500" fill="hold"/>
                                        <p:tgtEl>
                                          <p:spTgt spid="155672"/>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500"/>
                            </p:stCondLst>
                            <p:childTnLst>
                              <p:par>
                                <p:cTn id="26" presetID="17" presetClass="entr" presetSubtype="8" fill="hold" grpId="0" nodeType="afterEffect">
                                  <p:stCondLst>
                                    <p:cond delay="0"/>
                                  </p:stCondLst>
                                  <p:childTnLst>
                                    <p:set>
                                      <p:cBhvr>
                                        <p:cTn id="27" dur="1" fill="hold">
                                          <p:stCondLst>
                                            <p:cond delay="0"/>
                                          </p:stCondLst>
                                        </p:cTn>
                                        <p:tgtEl>
                                          <p:spTgt spid="155671"/>
                                        </p:tgtEl>
                                        <p:attrNameLst>
                                          <p:attrName>style.visibility</p:attrName>
                                        </p:attrNameLst>
                                      </p:cBhvr>
                                      <p:to>
                                        <p:strVal val="visible"/>
                                      </p:to>
                                    </p:set>
                                    <p:anim calcmode="lin" valueType="num">
                                      <p:cBhvr>
                                        <p:cTn id="28" dur="500" fill="hold"/>
                                        <p:tgtEl>
                                          <p:spTgt spid="155671"/>
                                        </p:tgtEl>
                                        <p:attrNameLst>
                                          <p:attrName>ppt_x</p:attrName>
                                        </p:attrNameLst>
                                      </p:cBhvr>
                                      <p:tavLst>
                                        <p:tav tm="0">
                                          <p:val>
                                            <p:strVal val="#ppt_x-#ppt_w/2"/>
                                          </p:val>
                                        </p:tav>
                                        <p:tav tm="100000">
                                          <p:val>
                                            <p:strVal val="#ppt_x"/>
                                          </p:val>
                                        </p:tav>
                                      </p:tavLst>
                                    </p:anim>
                                    <p:anim calcmode="lin" valueType="num">
                                      <p:cBhvr>
                                        <p:cTn id="29" dur="500" fill="hold"/>
                                        <p:tgtEl>
                                          <p:spTgt spid="155671"/>
                                        </p:tgtEl>
                                        <p:attrNameLst>
                                          <p:attrName>ppt_y</p:attrName>
                                        </p:attrNameLst>
                                      </p:cBhvr>
                                      <p:tavLst>
                                        <p:tav tm="0">
                                          <p:val>
                                            <p:strVal val="#ppt_y"/>
                                          </p:val>
                                        </p:tav>
                                        <p:tav tm="100000">
                                          <p:val>
                                            <p:strVal val="#ppt_y"/>
                                          </p:val>
                                        </p:tav>
                                      </p:tavLst>
                                    </p:anim>
                                    <p:anim calcmode="lin" valueType="num">
                                      <p:cBhvr>
                                        <p:cTn id="30" dur="500" fill="hold"/>
                                        <p:tgtEl>
                                          <p:spTgt spid="155671"/>
                                        </p:tgtEl>
                                        <p:attrNameLst>
                                          <p:attrName>ppt_w</p:attrName>
                                        </p:attrNameLst>
                                      </p:cBhvr>
                                      <p:tavLst>
                                        <p:tav tm="0">
                                          <p:val>
                                            <p:fltVal val="0"/>
                                          </p:val>
                                        </p:tav>
                                        <p:tav tm="100000">
                                          <p:val>
                                            <p:strVal val="#ppt_w"/>
                                          </p:val>
                                        </p:tav>
                                      </p:tavLst>
                                    </p:anim>
                                    <p:anim calcmode="lin" valueType="num">
                                      <p:cBhvr>
                                        <p:cTn id="31" dur="500" fill="hold"/>
                                        <p:tgtEl>
                                          <p:spTgt spid="155671"/>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55675"/>
                                        </p:tgtEl>
                                        <p:attrNameLst>
                                          <p:attrName>style.visibility</p:attrName>
                                        </p:attrNameLst>
                                      </p:cBhvr>
                                      <p:to>
                                        <p:strVal val="visible"/>
                                      </p:to>
                                    </p:set>
                                    <p:animEffect transition="in" filter="wipe(left)">
                                      <p:cBhvr>
                                        <p:cTn id="36" dur="500"/>
                                        <p:tgtEl>
                                          <p:spTgt spid="15567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nodeType="clickEffect">
                                  <p:stCondLst>
                                    <p:cond delay="0"/>
                                  </p:stCondLst>
                                  <p:childTnLst>
                                    <p:set>
                                      <p:cBhvr>
                                        <p:cTn id="40" dur="1" fill="hold">
                                          <p:stCondLst>
                                            <p:cond delay="0"/>
                                          </p:stCondLst>
                                        </p:cTn>
                                        <p:tgtEl>
                                          <p:spTgt spid="155668"/>
                                        </p:tgtEl>
                                        <p:attrNameLst>
                                          <p:attrName>style.visibility</p:attrName>
                                        </p:attrNameLst>
                                      </p:cBhvr>
                                      <p:to>
                                        <p:strVal val="visible"/>
                                      </p:to>
                                    </p:set>
                                    <p:animEffect transition="in" filter="slide(fromLeft)">
                                      <p:cBhvr>
                                        <p:cTn id="41" dur="500"/>
                                        <p:tgtEl>
                                          <p:spTgt spid="155668"/>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55656"/>
                                        </p:tgtEl>
                                        <p:attrNameLst>
                                          <p:attrName>style.visibility</p:attrName>
                                        </p:attrNameLst>
                                      </p:cBhvr>
                                      <p:to>
                                        <p:strVal val="visible"/>
                                      </p:to>
                                    </p:set>
                                    <p:animEffect transition="in" filter="wipe(left)">
                                      <p:cBhvr>
                                        <p:cTn id="45" dur="500"/>
                                        <p:tgtEl>
                                          <p:spTgt spid="155656"/>
                                        </p:tgtEl>
                                      </p:cBhvr>
                                    </p:animEffect>
                                  </p:childTnLst>
                                </p:cTn>
                              </p:par>
                            </p:childTnLst>
                          </p:cTn>
                        </p:par>
                        <p:par>
                          <p:cTn id="46" fill="hold" nodeType="afterGroup">
                            <p:stCondLst>
                              <p:cond delay="1000"/>
                            </p:stCondLst>
                            <p:childTnLst>
                              <p:par>
                                <p:cTn id="47" presetID="22" presetClass="entr" presetSubtype="1" fill="hold" nodeType="afterEffect">
                                  <p:stCondLst>
                                    <p:cond delay="0"/>
                                  </p:stCondLst>
                                  <p:childTnLst>
                                    <p:set>
                                      <p:cBhvr>
                                        <p:cTn id="48" dur="1" fill="hold">
                                          <p:stCondLst>
                                            <p:cond delay="0"/>
                                          </p:stCondLst>
                                        </p:cTn>
                                        <p:tgtEl>
                                          <p:spTgt spid="155650"/>
                                        </p:tgtEl>
                                        <p:attrNameLst>
                                          <p:attrName>style.visibility</p:attrName>
                                        </p:attrNameLst>
                                      </p:cBhvr>
                                      <p:to>
                                        <p:strVal val="visible"/>
                                      </p:to>
                                    </p:set>
                                    <p:animEffect transition="in" filter="wipe(up)">
                                      <p:cBhvr>
                                        <p:cTn id="49" dur="500"/>
                                        <p:tgtEl>
                                          <p:spTgt spid="155650"/>
                                        </p:tgtEl>
                                      </p:cBhvr>
                                    </p:animEffect>
                                  </p:childTnLst>
                                </p:cTn>
                              </p:par>
                            </p:childTnLst>
                          </p:cTn>
                        </p:par>
                        <p:par>
                          <p:cTn id="50" fill="hold" nodeType="afterGroup">
                            <p:stCondLst>
                              <p:cond delay="1500"/>
                            </p:stCondLst>
                            <p:childTnLst>
                              <p:par>
                                <p:cTn id="51" presetID="22" presetClass="entr" presetSubtype="2" fill="hold" grpId="0" nodeType="afterEffect">
                                  <p:stCondLst>
                                    <p:cond delay="0"/>
                                  </p:stCondLst>
                                  <p:childTnLst>
                                    <p:set>
                                      <p:cBhvr>
                                        <p:cTn id="52" dur="1" fill="hold">
                                          <p:stCondLst>
                                            <p:cond delay="0"/>
                                          </p:stCondLst>
                                        </p:cTn>
                                        <p:tgtEl>
                                          <p:spTgt spid="155674"/>
                                        </p:tgtEl>
                                        <p:attrNameLst>
                                          <p:attrName>style.visibility</p:attrName>
                                        </p:attrNameLst>
                                      </p:cBhvr>
                                      <p:to>
                                        <p:strVal val="visible"/>
                                      </p:to>
                                    </p:set>
                                    <p:animEffect transition="in" filter="wipe(right)">
                                      <p:cBhvr>
                                        <p:cTn id="53" dur="500"/>
                                        <p:tgtEl>
                                          <p:spTgt spid="155674"/>
                                        </p:tgtEl>
                                      </p:cBhvr>
                                    </p:animEffect>
                                  </p:childTnLst>
                                </p:cTn>
                              </p:par>
                            </p:childTnLst>
                          </p:cTn>
                        </p:par>
                        <p:par>
                          <p:cTn id="54" fill="hold" nodeType="afterGroup">
                            <p:stCondLst>
                              <p:cond delay="2000"/>
                            </p:stCondLst>
                            <p:childTnLst>
                              <p:par>
                                <p:cTn id="55" presetID="22" presetClass="entr" presetSubtype="2" fill="hold" grpId="0" nodeType="afterEffect">
                                  <p:stCondLst>
                                    <p:cond delay="0"/>
                                  </p:stCondLst>
                                  <p:childTnLst>
                                    <p:set>
                                      <p:cBhvr>
                                        <p:cTn id="56" dur="1" fill="hold">
                                          <p:stCondLst>
                                            <p:cond delay="0"/>
                                          </p:stCondLst>
                                        </p:cTn>
                                        <p:tgtEl>
                                          <p:spTgt spid="155673"/>
                                        </p:tgtEl>
                                        <p:attrNameLst>
                                          <p:attrName>style.visibility</p:attrName>
                                        </p:attrNameLst>
                                      </p:cBhvr>
                                      <p:to>
                                        <p:strVal val="visible"/>
                                      </p:to>
                                    </p:set>
                                    <p:animEffect transition="in" filter="wipe(right)">
                                      <p:cBhvr>
                                        <p:cTn id="57" dur="500"/>
                                        <p:tgtEl>
                                          <p:spTgt spid="15567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1" fill="hold" grpId="0" nodeType="clickEffect">
                                  <p:stCondLst>
                                    <p:cond delay="0"/>
                                  </p:stCondLst>
                                  <p:childTnLst>
                                    <p:set>
                                      <p:cBhvr>
                                        <p:cTn id="61" dur="1" fill="hold">
                                          <p:stCondLst>
                                            <p:cond delay="0"/>
                                          </p:stCondLst>
                                        </p:cTn>
                                        <p:tgtEl>
                                          <p:spTgt spid="155677"/>
                                        </p:tgtEl>
                                        <p:attrNameLst>
                                          <p:attrName>style.visibility</p:attrName>
                                        </p:attrNameLst>
                                      </p:cBhvr>
                                      <p:to>
                                        <p:strVal val="visible"/>
                                      </p:to>
                                    </p:set>
                                    <p:anim calcmode="lin" valueType="num">
                                      <p:cBhvr additive="base">
                                        <p:cTn id="62" dur="500" fill="hold"/>
                                        <p:tgtEl>
                                          <p:spTgt spid="155677"/>
                                        </p:tgtEl>
                                        <p:attrNameLst>
                                          <p:attrName>ppt_x</p:attrName>
                                        </p:attrNameLst>
                                      </p:cBhvr>
                                      <p:tavLst>
                                        <p:tav tm="0">
                                          <p:val>
                                            <p:strVal val="#ppt_x"/>
                                          </p:val>
                                        </p:tav>
                                        <p:tav tm="100000">
                                          <p:val>
                                            <p:strVal val="#ppt_x"/>
                                          </p:val>
                                        </p:tav>
                                      </p:tavLst>
                                    </p:anim>
                                    <p:anim calcmode="lin" valueType="num">
                                      <p:cBhvr additive="base">
                                        <p:cTn id="63" dur="500" fill="hold"/>
                                        <p:tgtEl>
                                          <p:spTgt spid="155677"/>
                                        </p:tgtEl>
                                        <p:attrNameLst>
                                          <p:attrName>ppt_y</p:attrName>
                                        </p:attrNameLst>
                                      </p:cBhvr>
                                      <p:tavLst>
                                        <p:tav tm="0">
                                          <p:val>
                                            <p:strVal val="0-#ppt_h/2"/>
                                          </p:val>
                                        </p:tav>
                                        <p:tav tm="100000">
                                          <p:val>
                                            <p:strVal val="#ppt_y"/>
                                          </p:val>
                                        </p:tav>
                                      </p:tavLst>
                                    </p:anim>
                                  </p:childTnLst>
                                </p:cTn>
                              </p:par>
                            </p:childTnLst>
                          </p:cTn>
                        </p:par>
                        <p:par>
                          <p:cTn id="64" fill="hold" nodeType="afterGroup">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155678"/>
                                        </p:tgtEl>
                                        <p:attrNameLst>
                                          <p:attrName>style.visibility</p:attrName>
                                        </p:attrNameLst>
                                      </p:cBhvr>
                                      <p:to>
                                        <p:strVal val="visible"/>
                                      </p:to>
                                    </p:set>
                                    <p:animEffect transition="in" filter="wipe(up)">
                                      <p:cBhvr>
                                        <p:cTn id="67" dur="500"/>
                                        <p:tgtEl>
                                          <p:spTgt spid="155678"/>
                                        </p:tgtEl>
                                      </p:cBhvr>
                                    </p:animEffect>
                                  </p:childTnLst>
                                </p:cTn>
                              </p:par>
                            </p:childTnLst>
                          </p:cTn>
                        </p:par>
                        <p:par>
                          <p:cTn id="68" fill="hold" nodeType="afterGroup">
                            <p:stCondLst>
                              <p:cond delay="1000"/>
                            </p:stCondLst>
                            <p:childTnLst>
                              <p:par>
                                <p:cTn id="69" presetID="1" presetClass="entr" presetSubtype="0" fill="hold" nodeType="afterEffect">
                                  <p:stCondLst>
                                    <p:cond delay="0"/>
                                  </p:stCondLst>
                                  <p:childTnLst>
                                    <p:set>
                                      <p:cBhvr>
                                        <p:cTn id="70" dur="1" fill="hold">
                                          <p:stCondLst>
                                            <p:cond delay="499"/>
                                          </p:stCondLst>
                                        </p:cTn>
                                        <p:tgtEl>
                                          <p:spTgt spid="155679"/>
                                        </p:tgtEl>
                                        <p:attrNameLst>
                                          <p:attrName>style.visibility</p:attrName>
                                        </p:attrNameLst>
                                      </p:cBhvr>
                                      <p:to>
                                        <p:strVal val="visible"/>
                                      </p:to>
                                    </p:set>
                                  </p:childTnLst>
                                </p:cTn>
                              </p:par>
                            </p:childTnLst>
                          </p:cTn>
                        </p:par>
                        <p:par>
                          <p:cTn id="71" fill="hold" nodeType="afterGroup">
                            <p:stCondLst>
                              <p:cond delay="1500"/>
                            </p:stCondLst>
                            <p:childTnLst>
                              <p:par>
                                <p:cTn id="72" presetID="22" presetClass="entr" presetSubtype="1" fill="hold" grpId="0" nodeType="afterEffect">
                                  <p:stCondLst>
                                    <p:cond delay="0"/>
                                  </p:stCondLst>
                                  <p:childTnLst>
                                    <p:set>
                                      <p:cBhvr>
                                        <p:cTn id="73" dur="1" fill="hold">
                                          <p:stCondLst>
                                            <p:cond delay="0"/>
                                          </p:stCondLst>
                                        </p:cTn>
                                        <p:tgtEl>
                                          <p:spTgt spid="155682"/>
                                        </p:tgtEl>
                                        <p:attrNameLst>
                                          <p:attrName>style.visibility</p:attrName>
                                        </p:attrNameLst>
                                      </p:cBhvr>
                                      <p:to>
                                        <p:strVal val="visible"/>
                                      </p:to>
                                    </p:set>
                                    <p:animEffect transition="in" filter="wipe(up)">
                                      <p:cBhvr>
                                        <p:cTn id="74" dur="500"/>
                                        <p:tgtEl>
                                          <p:spTgt spid="155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6" grpId="0" autoUpdateAnimBg="0"/>
      <p:bldP spid="155671" grpId="0" animBg="1"/>
      <p:bldP spid="155672" grpId="0" animBg="1" autoUpdateAnimBg="0"/>
      <p:bldP spid="155673" grpId="0" animBg="1" autoUpdateAnimBg="0"/>
      <p:bldP spid="155674" grpId="0" animBg="1" autoUpdateAnimBg="0"/>
      <p:bldP spid="155675" grpId="0" autoUpdateAnimBg="0"/>
      <p:bldP spid="155676" grpId="0" animBg="1" autoUpdateAnimBg="0"/>
      <p:bldP spid="155677" grpId="0" animBg="1" autoUpdateAnimBg="0"/>
      <p:bldP spid="155678" grpId="0" animBg="1"/>
      <p:bldP spid="15568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993775" y="1811338"/>
            <a:ext cx="536733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ea typeface="宋体" pitchFamily="2" charset="-122"/>
              </a:rPr>
              <a:t>   </a:t>
            </a:r>
            <a:r>
              <a:rPr kumimoji="1" lang="en-US" altLang="zh-CN" sz="2800" b="1">
                <a:solidFill>
                  <a:srgbClr val="000000"/>
                </a:solidFill>
                <a:latin typeface="Times New Roman" pitchFamily="18" charset="0"/>
                <a:ea typeface="宋体" pitchFamily="2" charset="-122"/>
              </a:rPr>
              <a:t>typedef </a:t>
            </a:r>
            <a:r>
              <a:rPr kumimoji="1" lang="en-US" altLang="zh-CN" sz="2800" b="1">
                <a:solidFill>
                  <a:srgbClr val="CC0000"/>
                </a:solidFill>
                <a:latin typeface="Times New Roman" pitchFamily="18" charset="0"/>
                <a:ea typeface="宋体" pitchFamily="2" charset="-122"/>
              </a:rPr>
              <a:t>struct  LNode</a:t>
            </a:r>
            <a:r>
              <a:rPr kumimoji="1" lang="en-US" altLang="zh-CN" sz="2800" b="1">
                <a:latin typeface="Times New Roman" pitchFamily="18" charset="0"/>
                <a:ea typeface="宋体" pitchFamily="2" charset="-122"/>
              </a:rPr>
              <a:t> {</a:t>
            </a:r>
            <a:endParaRPr kumimoji="1" lang="en-US" altLang="zh-CN" sz="2800">
              <a:latin typeface="Times New Roman" pitchFamily="18" charset="0"/>
              <a:ea typeface="宋体" pitchFamily="2" charset="-122"/>
            </a:endParaRPr>
          </a:p>
          <a:p>
            <a:pPr>
              <a:lnSpc>
                <a:spcPct val="120000"/>
              </a:lnSpc>
            </a:pPr>
            <a:r>
              <a:rPr kumimoji="1" lang="en-US" altLang="zh-CN" sz="2800">
                <a:latin typeface="Times New Roman" pitchFamily="18" charset="0"/>
                <a:ea typeface="宋体" pitchFamily="2" charset="-122"/>
              </a:rPr>
              <a:t>      </a:t>
            </a:r>
            <a:r>
              <a:rPr kumimoji="1" lang="en-US" altLang="zh-CN" sz="2800">
                <a:solidFill>
                  <a:srgbClr val="000000"/>
                </a:solidFill>
                <a:latin typeface="Times New Roman" pitchFamily="18" charset="0"/>
                <a:ea typeface="宋体" pitchFamily="2" charset="-122"/>
              </a:rPr>
              <a:t>ElemType   </a:t>
            </a:r>
            <a:r>
              <a:rPr kumimoji="1" lang="en-US" altLang="zh-CN" sz="2800">
                <a:latin typeface="Times New Roman" pitchFamily="18" charset="0"/>
                <a:ea typeface="宋体" pitchFamily="2" charset="-122"/>
              </a:rPr>
              <a:t>   </a:t>
            </a:r>
            <a:r>
              <a:rPr kumimoji="1" lang="en-US" altLang="zh-CN" sz="2800">
                <a:solidFill>
                  <a:srgbClr val="CC0000"/>
                </a:solidFill>
                <a:latin typeface="Times New Roman" pitchFamily="18" charset="0"/>
                <a:ea typeface="宋体" pitchFamily="2" charset="-122"/>
              </a:rPr>
              <a:t>data;</a:t>
            </a:r>
            <a:r>
              <a:rPr kumimoji="1" lang="en-US" altLang="zh-CN" sz="2800">
                <a:latin typeface="Times New Roman" pitchFamily="18" charset="0"/>
                <a:ea typeface="宋体" pitchFamily="2" charset="-122"/>
              </a:rPr>
              <a:t>  </a:t>
            </a:r>
            <a:r>
              <a:rPr kumimoji="1" lang="en-US" altLang="zh-CN" sz="2800">
                <a:solidFill>
                  <a:srgbClr val="000000"/>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数据域</a:t>
            </a:r>
          </a:p>
          <a:p>
            <a:pPr>
              <a:lnSpc>
                <a:spcPct val="120000"/>
              </a:lnSpc>
            </a:pPr>
            <a:r>
              <a:rPr kumimoji="1" lang="zh-CN" altLang="en-US" sz="2800">
                <a:latin typeface="Times New Roman" pitchFamily="18" charset="0"/>
                <a:ea typeface="宋体" pitchFamily="2" charset="-122"/>
              </a:rPr>
              <a:t>      </a:t>
            </a:r>
            <a:r>
              <a:rPr kumimoji="1" lang="en-US" altLang="zh-CN" sz="2800" b="1">
                <a:solidFill>
                  <a:srgbClr val="CC0000"/>
                </a:solidFill>
                <a:latin typeface="Times New Roman" pitchFamily="18" charset="0"/>
                <a:ea typeface="宋体" pitchFamily="2" charset="-122"/>
              </a:rPr>
              <a:t>struct</a:t>
            </a:r>
            <a:r>
              <a:rPr kumimoji="1" lang="en-US" altLang="zh-CN" sz="2800">
                <a:solidFill>
                  <a:srgbClr val="CC0000"/>
                </a:solidFill>
                <a:latin typeface="Times New Roman" pitchFamily="18" charset="0"/>
                <a:ea typeface="宋体" pitchFamily="2" charset="-122"/>
              </a:rPr>
              <a:t> LNode   </a:t>
            </a:r>
            <a:r>
              <a:rPr kumimoji="1" lang="en-US" altLang="zh-CN" sz="2800" b="1">
                <a:solidFill>
                  <a:srgbClr val="CC0000"/>
                </a:solidFill>
                <a:latin typeface="Times New Roman" pitchFamily="18" charset="0"/>
                <a:ea typeface="宋体" pitchFamily="2" charset="-122"/>
              </a:rPr>
              <a:t>*</a:t>
            </a:r>
            <a:r>
              <a:rPr kumimoji="1" lang="en-US" altLang="zh-CN" sz="2800">
                <a:solidFill>
                  <a:srgbClr val="CC0000"/>
                </a:solidFill>
                <a:latin typeface="Times New Roman" pitchFamily="18" charset="0"/>
                <a:ea typeface="宋体" pitchFamily="2" charset="-122"/>
              </a:rPr>
              <a:t>next;</a:t>
            </a:r>
            <a:r>
              <a:rPr kumimoji="1" lang="en-US" altLang="zh-CN" sz="2800">
                <a:latin typeface="Times New Roman" pitchFamily="18" charset="0"/>
                <a:ea typeface="宋体" pitchFamily="2" charset="-122"/>
              </a:rPr>
              <a:t>  </a:t>
            </a:r>
            <a:r>
              <a:rPr kumimoji="1" lang="en-US" altLang="zh-CN" sz="2800">
                <a:solidFill>
                  <a:srgbClr val="000000"/>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指针域</a:t>
            </a:r>
          </a:p>
          <a:p>
            <a:pPr>
              <a:lnSpc>
                <a:spcPct val="120000"/>
              </a:lnSpc>
            </a:pPr>
            <a:r>
              <a:rPr kumimoji="1" lang="zh-CN" altLang="en-US" sz="2800" b="1">
                <a:latin typeface="Times New Roman" pitchFamily="18" charset="0"/>
                <a:ea typeface="宋体" pitchFamily="2" charset="-122"/>
              </a:rPr>
              <a:t>   </a:t>
            </a:r>
            <a:r>
              <a:rPr kumimoji="1" lang="en-US" altLang="zh-CN" sz="2800" b="1">
                <a:solidFill>
                  <a:srgbClr val="000000"/>
                </a:solidFill>
                <a:latin typeface="Times New Roman" pitchFamily="18" charset="0"/>
                <a:ea typeface="宋体" pitchFamily="2" charset="-122"/>
              </a:rPr>
              <a:t>}</a:t>
            </a:r>
            <a:r>
              <a:rPr kumimoji="1" lang="en-US" altLang="zh-CN" sz="2800">
                <a:solidFill>
                  <a:srgbClr val="000000"/>
                </a:solidFill>
                <a:latin typeface="Times New Roman" pitchFamily="18" charset="0"/>
                <a:ea typeface="宋体" pitchFamily="2" charset="-122"/>
              </a:rPr>
              <a:t> LNode, </a:t>
            </a:r>
            <a:r>
              <a:rPr kumimoji="1" lang="en-US" altLang="zh-CN" sz="2800" b="1">
                <a:solidFill>
                  <a:srgbClr val="000000"/>
                </a:solidFill>
                <a:latin typeface="Times New Roman" pitchFamily="18" charset="0"/>
                <a:ea typeface="宋体" pitchFamily="2" charset="-122"/>
              </a:rPr>
              <a:t>*LinkList</a:t>
            </a:r>
            <a:r>
              <a:rPr kumimoji="1" lang="en-US" altLang="zh-CN" sz="2800">
                <a:solidFill>
                  <a:srgbClr val="000000"/>
                </a:solidFill>
                <a:latin typeface="Times New Roman" pitchFamily="18" charset="0"/>
                <a:ea typeface="宋体" pitchFamily="2" charset="-122"/>
              </a:rPr>
              <a:t>;</a:t>
            </a:r>
            <a:r>
              <a:rPr kumimoji="1" lang="en-US" altLang="zh-CN" sz="2800">
                <a:latin typeface="Times New Roman" pitchFamily="18" charset="0"/>
                <a:ea typeface="宋体" pitchFamily="2" charset="-122"/>
              </a:rPr>
              <a:t>  </a:t>
            </a:r>
          </a:p>
        </p:txBody>
      </p:sp>
      <p:sp>
        <p:nvSpPr>
          <p:cNvPr id="156675" name="Text Box 3"/>
          <p:cNvSpPr txBox="1">
            <a:spLocks noChangeArrowheads="1"/>
          </p:cNvSpPr>
          <p:nvPr/>
        </p:nvSpPr>
        <p:spPr bwMode="auto">
          <a:xfrm>
            <a:off x="174625" y="217488"/>
            <a:ext cx="666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bg1"/>
                </a:solidFill>
                <a:latin typeface="Times New Roman" pitchFamily="18" charset="0"/>
                <a:ea typeface="黑体" pitchFamily="2" charset="-122"/>
              </a:rPr>
              <a:t>二、结点和单链表的 </a:t>
            </a:r>
            <a:r>
              <a:rPr lang="en-US" altLang="zh-CN" sz="3600">
                <a:solidFill>
                  <a:schemeClr val="bg1"/>
                </a:solidFill>
                <a:latin typeface="Times New Roman" pitchFamily="18" charset="0"/>
                <a:ea typeface="黑体" pitchFamily="2" charset="-122"/>
              </a:rPr>
              <a:t>C </a:t>
            </a:r>
            <a:r>
              <a:rPr lang="zh-CN" altLang="en-US" sz="3600">
                <a:solidFill>
                  <a:schemeClr val="bg1"/>
                </a:solidFill>
                <a:latin typeface="Times New Roman" pitchFamily="18" charset="0"/>
                <a:ea typeface="黑体" pitchFamily="2" charset="-122"/>
              </a:rPr>
              <a:t>语言描述</a:t>
            </a:r>
          </a:p>
        </p:txBody>
      </p:sp>
      <p:sp>
        <p:nvSpPr>
          <p:cNvPr id="156676" name="Text Box 4"/>
          <p:cNvSpPr txBox="1">
            <a:spLocks noChangeArrowheads="1"/>
          </p:cNvSpPr>
          <p:nvPr/>
        </p:nvSpPr>
        <p:spPr bwMode="auto">
          <a:xfrm>
            <a:off x="1192213" y="4579938"/>
            <a:ext cx="5926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00"/>
                </a:solidFill>
                <a:latin typeface="Times New Roman" pitchFamily="18" charset="0"/>
                <a:ea typeface="宋体" pitchFamily="2" charset="-122"/>
              </a:rPr>
              <a:t>LinkList  L</a:t>
            </a:r>
            <a:r>
              <a:rPr kumimoji="1" lang="zh-CN" altLang="en-US" sz="2800" b="1">
                <a:solidFill>
                  <a:srgbClr val="000000"/>
                </a:solidFill>
                <a:latin typeface="Times New Roman" pitchFamily="18" charset="0"/>
                <a:ea typeface="宋体" pitchFamily="2" charset="-122"/>
              </a:rPr>
              <a:t>；  </a:t>
            </a:r>
            <a:r>
              <a:rPr kumimoji="1" lang="en-US" altLang="zh-CN" sz="2800" b="1">
                <a:solidFill>
                  <a:srgbClr val="000000"/>
                </a:solidFill>
                <a:latin typeface="Times New Roman" pitchFamily="18" charset="0"/>
                <a:ea typeface="宋体" pitchFamily="2" charset="-122"/>
              </a:rPr>
              <a:t>// L </a:t>
            </a:r>
            <a:r>
              <a:rPr kumimoji="1" lang="zh-CN" altLang="en-US" sz="2800" b="1">
                <a:solidFill>
                  <a:srgbClr val="000000"/>
                </a:solidFill>
                <a:latin typeface="Times New Roman" pitchFamily="18" charset="0"/>
                <a:ea typeface="宋体" pitchFamily="2" charset="-122"/>
              </a:rPr>
              <a:t>为单链表的头指针</a:t>
            </a:r>
            <a:endParaRPr kumimoji="1" lang="zh-CN" altLang="en-US" sz="2800">
              <a:solidFill>
                <a:srgbClr val="000000"/>
              </a:solidFill>
              <a:latin typeface="Times New Roman" pitchFamily="18" charset="0"/>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6675"/>
                                        </p:tgtEl>
                                        <p:attrNameLst>
                                          <p:attrName>style.visibility</p:attrName>
                                        </p:attrNameLst>
                                      </p:cBhvr>
                                      <p:to>
                                        <p:strVal val="visible"/>
                                      </p:to>
                                    </p:set>
                                    <p:animEffect transition="in" filter="wipe(left)">
                                      <p:cBhvr>
                                        <p:cTn id="7" dur="500"/>
                                        <p:tgtEl>
                                          <p:spTgt spid="156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56674"/>
                                        </p:tgtEl>
                                        <p:attrNameLst>
                                          <p:attrName>style.visibility</p:attrName>
                                        </p:attrNameLst>
                                      </p:cBhvr>
                                      <p:to>
                                        <p:strVal val="visible"/>
                                      </p:to>
                                    </p:set>
                                    <p:animEffect transition="in" filter="strips(downRight)">
                                      <p:cBhvr>
                                        <p:cTn id="12" dur="300"/>
                                        <p:tgtEl>
                                          <p:spTgt spid="1566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156676"/>
                                        </p:tgtEl>
                                        <p:attrNameLst>
                                          <p:attrName>style.visibility</p:attrName>
                                        </p:attrNameLst>
                                      </p:cBhvr>
                                      <p:to>
                                        <p:strVal val="visible"/>
                                      </p:to>
                                    </p:set>
                                    <p:animEffect transition="in" filter="strips(downRight)">
                                      <p:cBhvr>
                                        <p:cTn id="17" dur="3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utoUpdateAnimBg="0"/>
      <p:bldP spid="156675" grpId="0" autoUpdateAnimBg="0"/>
      <p:bldP spid="156676"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355600" y="219075"/>
            <a:ext cx="475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bg1"/>
                </a:solidFill>
                <a:latin typeface="Times New Roman" pitchFamily="18" charset="0"/>
                <a:ea typeface="黑体" pitchFamily="2" charset="-122"/>
              </a:rPr>
              <a:t>三、单链表操作的实现</a:t>
            </a:r>
          </a:p>
        </p:txBody>
      </p:sp>
      <p:sp>
        <p:nvSpPr>
          <p:cNvPr id="157699" name="Text Box 3">
            <a:hlinkClick r:id="" action="ppaction://hlinkshowjump?jump=nextslide"/>
          </p:cNvPr>
          <p:cNvSpPr txBox="1">
            <a:spLocks noChangeArrowheads="1"/>
          </p:cNvSpPr>
          <p:nvPr/>
        </p:nvSpPr>
        <p:spPr bwMode="auto">
          <a:xfrm>
            <a:off x="875598" y="1550130"/>
            <a:ext cx="5429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chemeClr val="hlink"/>
                </a:solidFill>
                <a:latin typeface="Times New Roman" pitchFamily="18" charset="0"/>
                <a:ea typeface="宋体" pitchFamily="2" charset="-122"/>
              </a:rPr>
              <a:t>GetElem(L, i, e)</a:t>
            </a:r>
            <a:r>
              <a:rPr kumimoji="1" lang="en-US" altLang="zh-CN" sz="2800" dirty="0">
                <a:solidFill>
                  <a:srgbClr val="000000"/>
                </a:solidFill>
                <a:latin typeface="Times New Roman" pitchFamily="18" charset="0"/>
                <a:ea typeface="宋体" pitchFamily="2" charset="-122"/>
              </a:rPr>
              <a:t>    </a:t>
            </a:r>
            <a:r>
              <a:rPr kumimoji="1" lang="en-US" altLang="zh-CN" sz="2400" dirty="0">
                <a:solidFill>
                  <a:srgbClr val="000000"/>
                </a:solidFill>
                <a:latin typeface="Times New Roman" pitchFamily="18" charset="0"/>
                <a:ea typeface="宋体" pitchFamily="2" charset="-122"/>
              </a:rPr>
              <a:t>// </a:t>
            </a:r>
            <a:r>
              <a:rPr kumimoji="1" lang="zh-CN" altLang="en-US" sz="2400" dirty="0">
                <a:solidFill>
                  <a:srgbClr val="000000"/>
                </a:solidFill>
                <a:latin typeface="Times New Roman" pitchFamily="18" charset="0"/>
                <a:ea typeface="宋体" pitchFamily="2" charset="-122"/>
              </a:rPr>
              <a:t>取第</a:t>
            </a:r>
            <a:r>
              <a:rPr kumimoji="1" lang="en-US" altLang="zh-CN" sz="2400" dirty="0">
                <a:solidFill>
                  <a:srgbClr val="000000"/>
                </a:solidFill>
                <a:latin typeface="Times New Roman" pitchFamily="18" charset="0"/>
                <a:ea typeface="宋体" pitchFamily="2" charset="-122"/>
              </a:rPr>
              <a:t>i</a:t>
            </a:r>
            <a:r>
              <a:rPr kumimoji="1" lang="zh-CN" altLang="en-US" sz="2400" dirty="0">
                <a:solidFill>
                  <a:srgbClr val="000000"/>
                </a:solidFill>
                <a:latin typeface="Times New Roman" pitchFamily="18" charset="0"/>
                <a:ea typeface="宋体" pitchFamily="2" charset="-122"/>
              </a:rPr>
              <a:t>个数据元素</a:t>
            </a:r>
          </a:p>
        </p:txBody>
      </p:sp>
      <p:sp>
        <p:nvSpPr>
          <p:cNvPr id="157700" name="Text Box 4">
            <a:hlinkClick r:id="" action="ppaction://noaction"/>
          </p:cNvPr>
          <p:cNvSpPr txBox="1">
            <a:spLocks noChangeArrowheads="1"/>
          </p:cNvSpPr>
          <p:nvPr/>
        </p:nvSpPr>
        <p:spPr bwMode="auto">
          <a:xfrm>
            <a:off x="833438" y="2464530"/>
            <a:ext cx="5495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itchFamily="18" charset="0"/>
                <a:ea typeface="宋体" pitchFamily="2" charset="-122"/>
              </a:rPr>
              <a:t>ListInsert(&amp;L, i, e)</a:t>
            </a:r>
            <a:r>
              <a:rPr kumimoji="1" lang="en-US" altLang="zh-CN" sz="2800">
                <a:solidFill>
                  <a:srgbClr val="000000"/>
                </a:solidFill>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a:t>
            </a:r>
            <a:r>
              <a:rPr kumimoji="1" lang="zh-CN" altLang="en-US" sz="2400">
                <a:solidFill>
                  <a:srgbClr val="000000"/>
                </a:solidFill>
                <a:latin typeface="Times New Roman" pitchFamily="18" charset="0"/>
                <a:ea typeface="宋体" pitchFamily="2" charset="-122"/>
              </a:rPr>
              <a:t>插入数据元素</a:t>
            </a:r>
          </a:p>
        </p:txBody>
      </p:sp>
      <p:sp>
        <p:nvSpPr>
          <p:cNvPr id="157701" name="Text Box 5">
            <a:hlinkClick r:id="" action="ppaction://noaction"/>
          </p:cNvPr>
          <p:cNvSpPr txBox="1">
            <a:spLocks noChangeArrowheads="1"/>
          </p:cNvSpPr>
          <p:nvPr/>
        </p:nvSpPr>
        <p:spPr bwMode="auto">
          <a:xfrm>
            <a:off x="833438" y="3378930"/>
            <a:ext cx="5534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itchFamily="18" charset="0"/>
                <a:ea typeface="宋体" pitchFamily="2" charset="-122"/>
              </a:rPr>
              <a:t>ListDelete(&amp;L, i, e)</a:t>
            </a:r>
            <a:r>
              <a:rPr kumimoji="1" lang="en-US" altLang="zh-CN" sz="2800">
                <a:solidFill>
                  <a:srgbClr val="000000"/>
                </a:solidFill>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a:t>
            </a:r>
            <a:r>
              <a:rPr kumimoji="1" lang="zh-CN" altLang="en-US" sz="2400">
                <a:solidFill>
                  <a:srgbClr val="000000"/>
                </a:solidFill>
                <a:latin typeface="Times New Roman" pitchFamily="18" charset="0"/>
                <a:ea typeface="宋体" pitchFamily="2" charset="-122"/>
              </a:rPr>
              <a:t>删除数据元素</a:t>
            </a:r>
          </a:p>
        </p:txBody>
      </p:sp>
      <p:sp>
        <p:nvSpPr>
          <p:cNvPr id="157702" name="Text Box 6">
            <a:hlinkClick r:id="" action="ppaction://noaction"/>
          </p:cNvPr>
          <p:cNvSpPr txBox="1">
            <a:spLocks noChangeArrowheads="1"/>
          </p:cNvSpPr>
          <p:nvPr/>
        </p:nvSpPr>
        <p:spPr bwMode="auto">
          <a:xfrm>
            <a:off x="833438" y="4293330"/>
            <a:ext cx="5611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hlink"/>
                </a:solidFill>
                <a:latin typeface="Times New Roman" pitchFamily="18" charset="0"/>
                <a:ea typeface="宋体" pitchFamily="2" charset="-122"/>
              </a:rPr>
              <a:t>ClearList(&amp;L)</a:t>
            </a:r>
            <a:r>
              <a:rPr kumimoji="1" lang="en-US" altLang="zh-CN" sz="2800" b="1">
                <a:solidFill>
                  <a:srgbClr val="000000"/>
                </a:solidFill>
                <a:latin typeface="Times New Roman" pitchFamily="18" charset="0"/>
                <a:ea typeface="宋体" pitchFamily="2" charset="-122"/>
              </a:rPr>
              <a:t>  </a:t>
            </a:r>
            <a:r>
              <a:rPr kumimoji="1" lang="en-US" altLang="zh-CN" sz="2800">
                <a:solidFill>
                  <a:srgbClr val="000000"/>
                </a:solidFill>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a:t>
            </a:r>
            <a:r>
              <a:rPr kumimoji="1" lang="zh-CN" altLang="en-US" sz="2400">
                <a:solidFill>
                  <a:srgbClr val="000000"/>
                </a:solidFill>
                <a:latin typeface="Times New Roman" pitchFamily="18" charset="0"/>
                <a:ea typeface="宋体" pitchFamily="2" charset="-122"/>
              </a:rPr>
              <a:t>重置线性表为空表</a:t>
            </a:r>
          </a:p>
        </p:txBody>
      </p:sp>
      <p:sp>
        <p:nvSpPr>
          <p:cNvPr id="157703" name="Text Box 7">
            <a:hlinkClick r:id="rId2" action="ppaction://hlinksldjump"/>
          </p:cNvPr>
          <p:cNvSpPr txBox="1">
            <a:spLocks noChangeArrowheads="1"/>
          </p:cNvSpPr>
          <p:nvPr/>
        </p:nvSpPr>
        <p:spPr bwMode="auto">
          <a:xfrm>
            <a:off x="833438" y="5033398"/>
            <a:ext cx="694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chemeClr val="hlink"/>
                </a:solidFill>
                <a:latin typeface="Times New Roman" pitchFamily="18" charset="0"/>
                <a:ea typeface="宋体" pitchFamily="2" charset="-122"/>
              </a:rPr>
              <a:t>CreateList(&amp;L, n)</a:t>
            </a:r>
            <a:r>
              <a:rPr kumimoji="1" lang="en-US" altLang="zh-CN" sz="2800" b="1" dirty="0">
                <a:solidFill>
                  <a:srgbClr val="000000"/>
                </a:solidFill>
                <a:latin typeface="Times New Roman" pitchFamily="18" charset="0"/>
                <a:ea typeface="宋体" pitchFamily="2" charset="-122"/>
              </a:rPr>
              <a:t> </a:t>
            </a:r>
            <a:r>
              <a:rPr kumimoji="1" lang="en-US" altLang="zh-CN" sz="2400" dirty="0">
                <a:solidFill>
                  <a:srgbClr val="000000"/>
                </a:solidFill>
                <a:latin typeface="Times New Roman" pitchFamily="18" charset="0"/>
                <a:ea typeface="宋体" pitchFamily="2" charset="-122"/>
              </a:rPr>
              <a:t>// </a:t>
            </a:r>
            <a:r>
              <a:rPr kumimoji="1" lang="zh-CN" altLang="en-US" sz="2400" dirty="0">
                <a:solidFill>
                  <a:srgbClr val="000000"/>
                </a:solidFill>
                <a:latin typeface="Times New Roman" pitchFamily="18" charset="0"/>
                <a:ea typeface="宋体" pitchFamily="2" charset="-122"/>
              </a:rPr>
              <a:t>生成含 </a:t>
            </a:r>
            <a:r>
              <a:rPr kumimoji="1" lang="en-US" altLang="zh-CN" sz="2400" dirty="0">
                <a:solidFill>
                  <a:srgbClr val="000000"/>
                </a:solidFill>
                <a:latin typeface="Times New Roman" pitchFamily="18" charset="0"/>
                <a:ea typeface="宋体" pitchFamily="2" charset="-122"/>
              </a:rPr>
              <a:t>n </a:t>
            </a:r>
            <a:r>
              <a:rPr kumimoji="1" lang="zh-CN" altLang="en-US" sz="2400" dirty="0">
                <a:solidFill>
                  <a:srgbClr val="000000"/>
                </a:solidFill>
                <a:latin typeface="Times New Roman" pitchFamily="18" charset="0"/>
                <a:ea typeface="宋体" pitchFamily="2" charset="-122"/>
              </a:rPr>
              <a:t>个数据元素的链表</a:t>
            </a:r>
          </a:p>
        </p:txBody>
      </p:sp>
    </p:spTree>
  </p:cSld>
  <p:clrMapOvr>
    <a:masterClrMapping/>
  </p:clrMapOvr>
  <p:transition spd="med">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p:cNvSpPr txBox="1">
            <a:spLocks noChangeArrowheads="1"/>
          </p:cNvSpPr>
          <p:nvPr/>
        </p:nvSpPr>
        <p:spPr bwMode="auto">
          <a:xfrm>
            <a:off x="520700" y="1130300"/>
            <a:ext cx="5729288"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solidFill>
                  <a:srgbClr val="000000"/>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线性表的操作  </a:t>
            </a:r>
          </a:p>
          <a:p>
            <a:r>
              <a:rPr kumimoji="1" lang="zh-CN" altLang="en-US" sz="2800">
                <a:solidFill>
                  <a:srgbClr val="000000"/>
                </a:solidFill>
                <a:latin typeface="Times New Roman" pitchFamily="18" charset="0"/>
                <a:ea typeface="宋体" pitchFamily="2" charset="-122"/>
              </a:rPr>
              <a:t>               </a:t>
            </a:r>
            <a:r>
              <a:rPr kumimoji="1" lang="en-US" altLang="zh-CN" sz="3600" b="1">
                <a:solidFill>
                  <a:schemeClr val="hlink"/>
                </a:solidFill>
                <a:latin typeface="Times New Roman" pitchFamily="18" charset="0"/>
                <a:ea typeface="宋体" pitchFamily="2" charset="-122"/>
              </a:rPr>
              <a:t>GetElem(L, i, &amp;e)</a:t>
            </a:r>
            <a:endParaRPr kumimoji="1" lang="en-US" altLang="zh-CN" sz="3600">
              <a:solidFill>
                <a:schemeClr val="hlink"/>
              </a:solidFill>
              <a:latin typeface="Times New Roman" pitchFamily="18" charset="0"/>
              <a:ea typeface="宋体" pitchFamily="2" charset="-122"/>
            </a:endParaRPr>
          </a:p>
        </p:txBody>
      </p:sp>
      <p:sp>
        <p:nvSpPr>
          <p:cNvPr id="158723" name="Text Box 3"/>
          <p:cNvSpPr txBox="1">
            <a:spLocks noChangeArrowheads="1"/>
          </p:cNvSpPr>
          <p:nvPr/>
        </p:nvSpPr>
        <p:spPr bwMode="auto">
          <a:xfrm>
            <a:off x="666750" y="2552700"/>
            <a:ext cx="7399338"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en-US" altLang="zh-CN" sz="2800" b="1">
                <a:solidFill>
                  <a:srgbClr val="000000"/>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在单链表中，为找第 </a:t>
            </a:r>
            <a:r>
              <a:rPr kumimoji="1" lang="en-US" altLang="zh-CN" sz="2800">
                <a:solidFill>
                  <a:srgbClr val="000000"/>
                </a:solidFill>
                <a:latin typeface="Times New Roman" pitchFamily="18" charset="0"/>
                <a:ea typeface="宋体" pitchFamily="2" charset="-122"/>
              </a:rPr>
              <a:t>i </a:t>
            </a:r>
            <a:r>
              <a:rPr kumimoji="1" lang="zh-CN" altLang="en-US" sz="2800">
                <a:solidFill>
                  <a:srgbClr val="000000"/>
                </a:solidFill>
                <a:latin typeface="Times New Roman" pitchFamily="18" charset="0"/>
                <a:ea typeface="宋体" pitchFamily="2" charset="-122"/>
              </a:rPr>
              <a:t>个数据元素，必须先找到第 </a:t>
            </a:r>
            <a:r>
              <a:rPr kumimoji="1" lang="en-US" altLang="zh-CN" sz="2800">
                <a:solidFill>
                  <a:srgbClr val="000000"/>
                </a:solidFill>
                <a:latin typeface="Times New Roman" pitchFamily="18" charset="0"/>
                <a:ea typeface="宋体" pitchFamily="2" charset="-122"/>
              </a:rPr>
              <a:t>i-1 </a:t>
            </a:r>
            <a:r>
              <a:rPr kumimoji="1" lang="zh-CN" altLang="en-US" sz="2800">
                <a:solidFill>
                  <a:srgbClr val="000000"/>
                </a:solidFill>
                <a:latin typeface="Times New Roman" pitchFamily="18" charset="0"/>
                <a:ea typeface="宋体" pitchFamily="2" charset="-122"/>
              </a:rPr>
              <a:t>个数据元素。</a:t>
            </a:r>
          </a:p>
        </p:txBody>
      </p:sp>
      <p:sp>
        <p:nvSpPr>
          <p:cNvPr id="158724" name="Text Box 4"/>
          <p:cNvSpPr txBox="1">
            <a:spLocks noChangeArrowheads="1"/>
          </p:cNvSpPr>
          <p:nvPr/>
        </p:nvSpPr>
        <p:spPr bwMode="auto">
          <a:xfrm>
            <a:off x="741363" y="3851275"/>
            <a:ext cx="7834312"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en-US" altLang="zh-CN" sz="2800">
                <a:solidFill>
                  <a:srgbClr val="333399"/>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因此，查找第 </a:t>
            </a:r>
            <a:r>
              <a:rPr kumimoji="1" lang="en-US" altLang="zh-CN" sz="2800">
                <a:solidFill>
                  <a:srgbClr val="000000"/>
                </a:solidFill>
                <a:latin typeface="Times New Roman" pitchFamily="18" charset="0"/>
                <a:ea typeface="宋体" pitchFamily="2" charset="-122"/>
              </a:rPr>
              <a:t>i </a:t>
            </a:r>
            <a:r>
              <a:rPr kumimoji="1" lang="zh-CN" altLang="en-US" sz="2800">
                <a:solidFill>
                  <a:srgbClr val="000000"/>
                </a:solidFill>
                <a:latin typeface="Times New Roman" pitchFamily="18" charset="0"/>
                <a:ea typeface="宋体" pitchFamily="2" charset="-122"/>
              </a:rPr>
              <a:t>个数据元素的基本操作为：</a:t>
            </a:r>
            <a:r>
              <a:rPr kumimoji="1" lang="zh-CN" altLang="en-US" sz="2800">
                <a:solidFill>
                  <a:srgbClr val="FF0000"/>
                </a:solidFill>
                <a:latin typeface="Times New Roman" pitchFamily="18" charset="0"/>
                <a:ea typeface="宋体" pitchFamily="2" charset="-122"/>
              </a:rPr>
              <a:t>移动指针，比较 </a:t>
            </a:r>
            <a:r>
              <a:rPr kumimoji="1" lang="en-US" altLang="zh-CN" sz="2800">
                <a:solidFill>
                  <a:srgbClr val="FF0000"/>
                </a:solidFill>
                <a:latin typeface="Times New Roman" pitchFamily="18" charset="0"/>
                <a:ea typeface="宋体" pitchFamily="2" charset="-122"/>
              </a:rPr>
              <a:t>j </a:t>
            </a:r>
            <a:r>
              <a:rPr kumimoji="1" lang="zh-CN" altLang="en-US" sz="2800">
                <a:solidFill>
                  <a:srgbClr val="FF0000"/>
                </a:solidFill>
                <a:latin typeface="Times New Roman" pitchFamily="18" charset="0"/>
                <a:ea typeface="宋体" pitchFamily="2" charset="-122"/>
              </a:rPr>
              <a:t>和 </a:t>
            </a:r>
            <a:r>
              <a:rPr kumimoji="1" lang="en-US" altLang="zh-CN" sz="2800">
                <a:solidFill>
                  <a:srgbClr val="FF0000"/>
                </a:solidFill>
                <a:latin typeface="Times New Roman" pitchFamily="18" charset="0"/>
                <a:ea typeface="宋体" pitchFamily="2" charset="-122"/>
              </a:rPr>
              <a:t>i</a:t>
            </a:r>
            <a:r>
              <a:rPr kumimoji="1" lang="en-US" altLang="zh-CN" sz="2800">
                <a:latin typeface="Times New Roman" pitchFamily="18" charset="0"/>
                <a:ea typeface="宋体" pitchFamily="2" charset="-122"/>
              </a:rPr>
              <a:t> </a:t>
            </a:r>
            <a:r>
              <a:rPr kumimoji="1" lang="zh-CN" altLang="en-US" sz="2800">
                <a:latin typeface="Times New Roman" pitchFamily="18" charset="0"/>
                <a:ea typeface="宋体" pitchFamily="2" charset="-122"/>
              </a:rPr>
              <a:t>。</a:t>
            </a:r>
          </a:p>
        </p:txBody>
      </p:sp>
      <p:sp>
        <p:nvSpPr>
          <p:cNvPr id="158725" name="Rectangle 5"/>
          <p:cNvSpPr>
            <a:spLocks noChangeArrowheads="1"/>
          </p:cNvSpPr>
          <p:nvPr/>
        </p:nvSpPr>
        <p:spPr bwMode="auto">
          <a:xfrm>
            <a:off x="831850" y="5116513"/>
            <a:ext cx="7648575"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en-US" altLang="zh-CN" sz="2800">
                <a:solidFill>
                  <a:srgbClr val="993366"/>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令指针</a:t>
            </a:r>
            <a:r>
              <a:rPr kumimoji="1" lang="zh-CN" altLang="en-US" sz="2800">
                <a:solidFill>
                  <a:srgbClr val="993366"/>
                </a:solidFill>
                <a:latin typeface="Times New Roman" pitchFamily="18" charset="0"/>
                <a:ea typeface="宋体" pitchFamily="2" charset="-122"/>
              </a:rPr>
              <a:t> </a:t>
            </a:r>
            <a:r>
              <a:rPr kumimoji="1" lang="en-US" altLang="zh-CN" sz="2800">
                <a:solidFill>
                  <a:srgbClr val="CC0000"/>
                </a:solidFill>
                <a:latin typeface="Times New Roman" pitchFamily="18" charset="0"/>
                <a:ea typeface="宋体" pitchFamily="2" charset="-122"/>
              </a:rPr>
              <a:t>p</a:t>
            </a:r>
            <a:r>
              <a:rPr kumimoji="1" lang="en-US" altLang="zh-CN" sz="2800">
                <a:solidFill>
                  <a:srgbClr val="993366"/>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始终</a:t>
            </a:r>
            <a:r>
              <a:rPr kumimoji="1" lang="zh-CN" altLang="en-US" sz="2800">
                <a:solidFill>
                  <a:srgbClr val="CC0000"/>
                </a:solidFill>
                <a:latin typeface="Times New Roman" pitchFamily="18" charset="0"/>
                <a:ea typeface="宋体" pitchFamily="2" charset="-122"/>
              </a:rPr>
              <a:t>指向</a:t>
            </a:r>
            <a:r>
              <a:rPr kumimoji="1" lang="zh-CN" altLang="en-US" sz="2800">
                <a:solidFill>
                  <a:srgbClr val="000000"/>
                </a:solidFill>
                <a:latin typeface="Times New Roman" pitchFamily="18" charset="0"/>
                <a:ea typeface="宋体" pitchFamily="2" charset="-122"/>
              </a:rPr>
              <a:t>线性表中第</a:t>
            </a:r>
            <a:r>
              <a:rPr kumimoji="1" lang="zh-CN" altLang="en-US" sz="2800">
                <a:solidFill>
                  <a:srgbClr val="993366"/>
                </a:solidFill>
                <a:latin typeface="Times New Roman" pitchFamily="18" charset="0"/>
                <a:ea typeface="宋体" pitchFamily="2" charset="-122"/>
              </a:rPr>
              <a:t> </a:t>
            </a:r>
            <a:r>
              <a:rPr kumimoji="1" lang="en-US" altLang="zh-CN" sz="2800">
                <a:solidFill>
                  <a:srgbClr val="CC0000"/>
                </a:solidFill>
                <a:latin typeface="Times New Roman" pitchFamily="18" charset="0"/>
                <a:ea typeface="宋体" pitchFamily="2" charset="-122"/>
              </a:rPr>
              <a:t>j</a:t>
            </a:r>
            <a:r>
              <a:rPr kumimoji="1" lang="en-US" altLang="zh-CN" sz="2800">
                <a:solidFill>
                  <a:srgbClr val="993366"/>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个数据元素。</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8722"/>
                                        </p:tgtEl>
                                        <p:attrNameLst>
                                          <p:attrName>style.visibility</p:attrName>
                                        </p:attrNameLst>
                                      </p:cBhvr>
                                      <p:to>
                                        <p:strVal val="visible"/>
                                      </p:to>
                                    </p:set>
                                    <p:anim calcmode="lin" valueType="num">
                                      <p:cBhvr additive="base">
                                        <p:cTn id="7" dur="500" fill="hold"/>
                                        <p:tgtEl>
                                          <p:spTgt spid="158722"/>
                                        </p:tgtEl>
                                        <p:attrNameLst>
                                          <p:attrName>ppt_x</p:attrName>
                                        </p:attrNameLst>
                                      </p:cBhvr>
                                      <p:tavLst>
                                        <p:tav tm="0">
                                          <p:val>
                                            <p:strVal val="#ppt_x"/>
                                          </p:val>
                                        </p:tav>
                                        <p:tav tm="100000">
                                          <p:val>
                                            <p:strVal val="#ppt_x"/>
                                          </p:val>
                                        </p:tav>
                                      </p:tavLst>
                                    </p:anim>
                                    <p:anim calcmode="lin" valueType="num">
                                      <p:cBhvr additive="base">
                                        <p:cTn id="8" dur="500" fill="hold"/>
                                        <p:tgtEl>
                                          <p:spTgt spid="15872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8723"/>
                                        </p:tgtEl>
                                        <p:attrNameLst>
                                          <p:attrName>style.visibility</p:attrName>
                                        </p:attrNameLst>
                                      </p:cBhvr>
                                      <p:to>
                                        <p:strVal val="visible"/>
                                      </p:to>
                                    </p:set>
                                    <p:animEffect transition="in" filter="box(in)">
                                      <p:cBhvr>
                                        <p:cTn id="13" dur="500"/>
                                        <p:tgtEl>
                                          <p:spTgt spid="15872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158724"/>
                                        </p:tgtEl>
                                        <p:attrNameLst>
                                          <p:attrName>style.visibility</p:attrName>
                                        </p:attrNameLst>
                                      </p:cBhvr>
                                      <p:to>
                                        <p:strVal val="visible"/>
                                      </p:to>
                                    </p:set>
                                    <p:animEffect transition="in" filter="checkerboard(down)">
                                      <p:cBhvr>
                                        <p:cTn id="18" dur="500"/>
                                        <p:tgtEl>
                                          <p:spTgt spid="15872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iterate type="lt">
                                    <p:tmPct val="100000"/>
                                  </p:iterate>
                                  <p:childTnLst>
                                    <p:set>
                                      <p:cBhvr>
                                        <p:cTn id="22" dur="1" fill="hold">
                                          <p:stCondLst>
                                            <p:cond delay="0"/>
                                          </p:stCondLst>
                                        </p:cTn>
                                        <p:tgtEl>
                                          <p:spTgt spid="158725"/>
                                        </p:tgtEl>
                                        <p:attrNameLst>
                                          <p:attrName>style.visibility</p:attrName>
                                        </p:attrNameLst>
                                      </p:cBhvr>
                                      <p:to>
                                        <p:strVal val="visible"/>
                                      </p:to>
                                    </p:set>
                                    <p:animEffect transition="in" filter="wipe(left)">
                                      <p:cBhvr>
                                        <p:cTn id="23" dur="75"/>
                                        <p:tgtEl>
                                          <p:spTgt spid="15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autoUpdateAnimBg="0"/>
      <p:bldP spid="158723" grpId="0"/>
      <p:bldP spid="158724" grpId="0" autoUpdateAnimBg="0"/>
      <p:bldP spid="158725"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185738" y="361950"/>
            <a:ext cx="7840662" cy="333375"/>
          </a:xfrm>
        </p:spPr>
        <p:txBody>
          <a:bodyPr/>
          <a:lstStyle/>
          <a:p>
            <a:r>
              <a:rPr lang="en-US" altLang="zh-CN">
                <a:ea typeface="宋体" pitchFamily="2" charset="-122"/>
              </a:rPr>
              <a:t>Get a node in a single linked list</a:t>
            </a:r>
          </a:p>
        </p:txBody>
      </p:sp>
      <p:sp>
        <p:nvSpPr>
          <p:cNvPr id="237571" name="Rectangle 3"/>
          <p:cNvSpPr>
            <a:spLocks noGrp="1" noChangeArrowheads="1"/>
          </p:cNvSpPr>
          <p:nvPr>
            <p:ph type="body" idx="1"/>
          </p:nvPr>
        </p:nvSpPr>
        <p:spPr>
          <a:xfrm>
            <a:off x="457200" y="1268413"/>
            <a:ext cx="8229600" cy="4598987"/>
          </a:xfrm>
        </p:spPr>
        <p:txBody>
          <a:bodyPr/>
          <a:lstStyle/>
          <a:p>
            <a:r>
              <a:rPr lang="en-US" altLang="zh-CN">
                <a:ea typeface="宋体" pitchFamily="2" charset="-122"/>
              </a:rPr>
              <a:t>Get the 3th node in the following linked list</a:t>
            </a:r>
          </a:p>
        </p:txBody>
      </p:sp>
      <p:grpSp>
        <p:nvGrpSpPr>
          <p:cNvPr id="237572" name="Group 4"/>
          <p:cNvGrpSpPr>
            <a:grpSpLocks/>
          </p:cNvGrpSpPr>
          <p:nvPr/>
        </p:nvGrpSpPr>
        <p:grpSpPr bwMode="auto">
          <a:xfrm>
            <a:off x="250825" y="1916113"/>
            <a:ext cx="1220788" cy="1555750"/>
            <a:chOff x="95" y="1900"/>
            <a:chExt cx="769" cy="980"/>
          </a:xfrm>
        </p:grpSpPr>
        <p:sp>
          <p:nvSpPr>
            <p:cNvPr id="237573" name="Rectangle 5"/>
            <p:cNvSpPr>
              <a:spLocks noChangeArrowheads="1"/>
            </p:cNvSpPr>
            <p:nvPr/>
          </p:nvSpPr>
          <p:spPr bwMode="auto">
            <a:xfrm>
              <a:off x="288" y="2544"/>
              <a:ext cx="576" cy="336"/>
            </a:xfrm>
            <a:prstGeom prst="rect">
              <a:avLst/>
            </a:prstGeom>
            <a:solidFill>
              <a:srgbClr val="CCFFFF">
                <a:alpha val="50000"/>
              </a:srgbClr>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1" lang="zh-CN" altLang="zh-CN" sz="3600">
                <a:latin typeface="Times New Roman" pitchFamily="18" charset="0"/>
                <a:ea typeface="宋体" pitchFamily="2" charset="-122"/>
              </a:endParaRPr>
            </a:p>
          </p:txBody>
        </p:sp>
        <p:sp>
          <p:nvSpPr>
            <p:cNvPr id="237574" name="Line 6"/>
            <p:cNvSpPr>
              <a:spLocks noChangeShapeType="1"/>
            </p:cNvSpPr>
            <p:nvPr/>
          </p:nvSpPr>
          <p:spPr bwMode="auto">
            <a:xfrm>
              <a:off x="672"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5" name="Text Box 7"/>
            <p:cNvSpPr txBox="1">
              <a:spLocks noChangeArrowheads="1"/>
            </p:cNvSpPr>
            <p:nvPr/>
          </p:nvSpPr>
          <p:spPr bwMode="auto">
            <a:xfrm>
              <a:off x="96" y="1900"/>
              <a:ext cx="3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000099"/>
                  </a:solidFill>
                  <a:latin typeface="Times New Roman" pitchFamily="18" charset="0"/>
                  <a:ea typeface="宋体" pitchFamily="2" charset="-122"/>
                </a:rPr>
                <a:t>L</a:t>
              </a:r>
              <a:endParaRPr kumimoji="1" lang="en-US" altLang="zh-CN" sz="3600">
                <a:latin typeface="Times New Roman" pitchFamily="18" charset="0"/>
                <a:ea typeface="宋体" pitchFamily="2" charset="-122"/>
              </a:endParaRPr>
            </a:p>
          </p:txBody>
        </p:sp>
        <p:sp>
          <p:nvSpPr>
            <p:cNvPr id="237576" name="Arc 8"/>
            <p:cNvSpPr>
              <a:spLocks/>
            </p:cNvSpPr>
            <p:nvPr/>
          </p:nvSpPr>
          <p:spPr bwMode="auto">
            <a:xfrm rot="-10459146">
              <a:off x="95" y="2176"/>
              <a:ext cx="433" cy="553"/>
            </a:xfrm>
            <a:custGeom>
              <a:avLst/>
              <a:gdLst>
                <a:gd name="G0" fmla="+- 0 0 0"/>
                <a:gd name="G1" fmla="+- 19336 0 0"/>
                <a:gd name="G2" fmla="+- 21600 0 0"/>
                <a:gd name="T0" fmla="*/ 9628 w 21600"/>
                <a:gd name="T1" fmla="*/ 0 h 20719"/>
                <a:gd name="T2" fmla="*/ 21556 w 21600"/>
                <a:gd name="T3" fmla="*/ 20719 h 20719"/>
                <a:gd name="T4" fmla="*/ 0 w 21600"/>
                <a:gd name="T5" fmla="*/ 19336 h 20719"/>
              </a:gdLst>
              <a:ahLst/>
              <a:cxnLst>
                <a:cxn ang="0">
                  <a:pos x="T0" y="T1"/>
                </a:cxn>
                <a:cxn ang="0">
                  <a:pos x="T2" y="T3"/>
                </a:cxn>
                <a:cxn ang="0">
                  <a:pos x="T4" y="T5"/>
                </a:cxn>
              </a:cxnLst>
              <a:rect l="0" t="0" r="r" b="b"/>
              <a:pathLst>
                <a:path w="21600" h="20719" fill="none" extrusionOk="0">
                  <a:moveTo>
                    <a:pt x="9627" y="0"/>
                  </a:moveTo>
                  <a:cubicBezTo>
                    <a:pt x="16963" y="3652"/>
                    <a:pt x="21600" y="11141"/>
                    <a:pt x="21600" y="19336"/>
                  </a:cubicBezTo>
                  <a:cubicBezTo>
                    <a:pt x="21600" y="19797"/>
                    <a:pt x="21585" y="20258"/>
                    <a:pt x="21555" y="20718"/>
                  </a:cubicBezTo>
                </a:path>
                <a:path w="21600" h="20719" stroke="0" extrusionOk="0">
                  <a:moveTo>
                    <a:pt x="9627" y="0"/>
                  </a:moveTo>
                  <a:cubicBezTo>
                    <a:pt x="16963" y="3652"/>
                    <a:pt x="21600" y="11141"/>
                    <a:pt x="21600" y="19336"/>
                  </a:cubicBezTo>
                  <a:cubicBezTo>
                    <a:pt x="21600" y="19797"/>
                    <a:pt x="21585" y="20258"/>
                    <a:pt x="21555" y="20718"/>
                  </a:cubicBezTo>
                  <a:lnTo>
                    <a:pt x="0" y="19336"/>
                  </a:lnTo>
                  <a:close/>
                </a:path>
              </a:pathLst>
            </a:custGeom>
            <a:noFill/>
            <a:ln w="31750">
              <a:solidFill>
                <a:srgbClr val="000099"/>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7577" name="Group 9"/>
          <p:cNvGrpSpPr>
            <a:grpSpLocks/>
          </p:cNvGrpSpPr>
          <p:nvPr/>
        </p:nvGrpSpPr>
        <p:grpSpPr bwMode="auto">
          <a:xfrm>
            <a:off x="1319213" y="2938463"/>
            <a:ext cx="1371600" cy="533400"/>
            <a:chOff x="768" y="2544"/>
            <a:chExt cx="864" cy="336"/>
          </a:xfrm>
        </p:grpSpPr>
        <p:sp>
          <p:nvSpPr>
            <p:cNvPr id="237578" name="Rectangle 10"/>
            <p:cNvSpPr>
              <a:spLocks noChangeArrowheads="1"/>
            </p:cNvSpPr>
            <p:nvPr/>
          </p:nvSpPr>
          <p:spPr bwMode="auto">
            <a:xfrm>
              <a:off x="1056" y="2544"/>
              <a:ext cx="576" cy="336"/>
            </a:xfrm>
            <a:prstGeom prst="rect">
              <a:avLst/>
            </a:prstGeom>
            <a:solidFill>
              <a:srgbClr val="CCFFFF">
                <a:alpha val="50000"/>
              </a:srgbClr>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b="1">
                  <a:solidFill>
                    <a:srgbClr val="008080"/>
                  </a:solidFill>
                  <a:latin typeface="Times New Roman" pitchFamily="18" charset="0"/>
                  <a:ea typeface="宋体" pitchFamily="2" charset="-122"/>
                </a:rPr>
                <a:t>21</a:t>
              </a:r>
              <a:endParaRPr kumimoji="1" lang="en-US" altLang="zh-CN" sz="3600">
                <a:latin typeface="Times New Roman" pitchFamily="18" charset="0"/>
                <a:ea typeface="宋体" pitchFamily="2" charset="-122"/>
              </a:endParaRPr>
            </a:p>
          </p:txBody>
        </p:sp>
        <p:sp>
          <p:nvSpPr>
            <p:cNvPr id="237579" name="Line 11"/>
            <p:cNvSpPr>
              <a:spLocks noChangeShapeType="1"/>
            </p:cNvSpPr>
            <p:nvPr/>
          </p:nvSpPr>
          <p:spPr bwMode="auto">
            <a:xfrm>
              <a:off x="1440"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80" name="Line 12"/>
            <p:cNvSpPr>
              <a:spLocks noChangeShapeType="1"/>
            </p:cNvSpPr>
            <p:nvPr/>
          </p:nvSpPr>
          <p:spPr bwMode="auto">
            <a:xfrm>
              <a:off x="768" y="2736"/>
              <a:ext cx="288" cy="0"/>
            </a:xfrm>
            <a:prstGeom prst="line">
              <a:avLst/>
            </a:prstGeom>
            <a:noFill/>
            <a:ln w="25400">
              <a:solidFill>
                <a:srgbClr val="008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7581" name="Group 13"/>
          <p:cNvGrpSpPr>
            <a:grpSpLocks/>
          </p:cNvGrpSpPr>
          <p:nvPr/>
        </p:nvGrpSpPr>
        <p:grpSpPr bwMode="auto">
          <a:xfrm>
            <a:off x="2538413" y="2938463"/>
            <a:ext cx="1371600" cy="533400"/>
            <a:chOff x="1536" y="2544"/>
            <a:chExt cx="864" cy="336"/>
          </a:xfrm>
        </p:grpSpPr>
        <p:sp>
          <p:nvSpPr>
            <p:cNvPr id="237582" name="Rectangle 14"/>
            <p:cNvSpPr>
              <a:spLocks noChangeArrowheads="1"/>
            </p:cNvSpPr>
            <p:nvPr/>
          </p:nvSpPr>
          <p:spPr bwMode="auto">
            <a:xfrm>
              <a:off x="1824" y="2544"/>
              <a:ext cx="576" cy="336"/>
            </a:xfrm>
            <a:prstGeom prst="rect">
              <a:avLst/>
            </a:prstGeom>
            <a:solidFill>
              <a:srgbClr val="CCFFFF">
                <a:alpha val="50000"/>
              </a:srgbClr>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b="1">
                  <a:solidFill>
                    <a:srgbClr val="008080"/>
                  </a:solidFill>
                  <a:latin typeface="Times New Roman" pitchFamily="18" charset="0"/>
                  <a:ea typeface="宋体" pitchFamily="2" charset="-122"/>
                </a:rPr>
                <a:t>18</a:t>
              </a:r>
              <a:endParaRPr kumimoji="1" lang="en-US" altLang="zh-CN" sz="3600">
                <a:latin typeface="Times New Roman" pitchFamily="18" charset="0"/>
                <a:ea typeface="宋体" pitchFamily="2" charset="-122"/>
              </a:endParaRPr>
            </a:p>
          </p:txBody>
        </p:sp>
        <p:sp>
          <p:nvSpPr>
            <p:cNvPr id="237583" name="Line 15"/>
            <p:cNvSpPr>
              <a:spLocks noChangeShapeType="1"/>
            </p:cNvSpPr>
            <p:nvPr/>
          </p:nvSpPr>
          <p:spPr bwMode="auto">
            <a:xfrm>
              <a:off x="2208"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84" name="Line 16"/>
            <p:cNvSpPr>
              <a:spLocks noChangeShapeType="1"/>
            </p:cNvSpPr>
            <p:nvPr/>
          </p:nvSpPr>
          <p:spPr bwMode="auto">
            <a:xfrm>
              <a:off x="1536" y="2736"/>
              <a:ext cx="288" cy="0"/>
            </a:xfrm>
            <a:prstGeom prst="line">
              <a:avLst/>
            </a:prstGeom>
            <a:noFill/>
            <a:ln w="25400">
              <a:solidFill>
                <a:srgbClr val="008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7585" name="Group 17"/>
          <p:cNvGrpSpPr>
            <a:grpSpLocks/>
          </p:cNvGrpSpPr>
          <p:nvPr/>
        </p:nvGrpSpPr>
        <p:grpSpPr bwMode="auto">
          <a:xfrm>
            <a:off x="3757613" y="2938463"/>
            <a:ext cx="1371600" cy="533400"/>
            <a:chOff x="2304" y="2544"/>
            <a:chExt cx="864" cy="336"/>
          </a:xfrm>
        </p:grpSpPr>
        <p:sp>
          <p:nvSpPr>
            <p:cNvPr id="237586" name="Rectangle 18"/>
            <p:cNvSpPr>
              <a:spLocks noChangeArrowheads="1"/>
            </p:cNvSpPr>
            <p:nvPr/>
          </p:nvSpPr>
          <p:spPr bwMode="auto">
            <a:xfrm>
              <a:off x="2592" y="2544"/>
              <a:ext cx="576" cy="336"/>
            </a:xfrm>
            <a:prstGeom prst="rect">
              <a:avLst/>
            </a:prstGeom>
            <a:solidFill>
              <a:srgbClr val="CCFFFF">
                <a:alpha val="50000"/>
              </a:srgbClr>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b="1">
                  <a:solidFill>
                    <a:srgbClr val="008080"/>
                  </a:solidFill>
                  <a:latin typeface="Times New Roman" pitchFamily="18" charset="0"/>
                  <a:ea typeface="宋体" pitchFamily="2" charset="-122"/>
                </a:rPr>
                <a:t>30</a:t>
              </a:r>
              <a:endParaRPr kumimoji="1" lang="en-US" altLang="zh-CN" sz="3600">
                <a:latin typeface="Times New Roman" pitchFamily="18" charset="0"/>
                <a:ea typeface="宋体" pitchFamily="2" charset="-122"/>
              </a:endParaRPr>
            </a:p>
          </p:txBody>
        </p:sp>
        <p:sp>
          <p:nvSpPr>
            <p:cNvPr id="237587" name="Line 19"/>
            <p:cNvSpPr>
              <a:spLocks noChangeShapeType="1"/>
            </p:cNvSpPr>
            <p:nvPr/>
          </p:nvSpPr>
          <p:spPr bwMode="auto">
            <a:xfrm>
              <a:off x="2976"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88" name="Line 20"/>
            <p:cNvSpPr>
              <a:spLocks noChangeShapeType="1"/>
            </p:cNvSpPr>
            <p:nvPr/>
          </p:nvSpPr>
          <p:spPr bwMode="auto">
            <a:xfrm>
              <a:off x="2304" y="2736"/>
              <a:ext cx="288" cy="0"/>
            </a:xfrm>
            <a:prstGeom prst="line">
              <a:avLst/>
            </a:prstGeom>
            <a:noFill/>
            <a:ln w="25400">
              <a:solidFill>
                <a:srgbClr val="008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7589" name="Group 21"/>
          <p:cNvGrpSpPr>
            <a:grpSpLocks/>
          </p:cNvGrpSpPr>
          <p:nvPr/>
        </p:nvGrpSpPr>
        <p:grpSpPr bwMode="auto">
          <a:xfrm>
            <a:off x="4976813" y="2938463"/>
            <a:ext cx="1371600" cy="533400"/>
            <a:chOff x="3072" y="2544"/>
            <a:chExt cx="864" cy="336"/>
          </a:xfrm>
        </p:grpSpPr>
        <p:sp>
          <p:nvSpPr>
            <p:cNvPr id="237590" name="Rectangle 22"/>
            <p:cNvSpPr>
              <a:spLocks noChangeArrowheads="1"/>
            </p:cNvSpPr>
            <p:nvPr/>
          </p:nvSpPr>
          <p:spPr bwMode="auto">
            <a:xfrm>
              <a:off x="3360" y="2544"/>
              <a:ext cx="576" cy="336"/>
            </a:xfrm>
            <a:prstGeom prst="rect">
              <a:avLst/>
            </a:prstGeom>
            <a:solidFill>
              <a:srgbClr val="CCFFFF">
                <a:alpha val="50000"/>
              </a:srgbClr>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b="1">
                  <a:solidFill>
                    <a:srgbClr val="008080"/>
                  </a:solidFill>
                  <a:latin typeface="Times New Roman" pitchFamily="18" charset="0"/>
                  <a:ea typeface="宋体" pitchFamily="2" charset="-122"/>
                </a:rPr>
                <a:t>75</a:t>
              </a:r>
              <a:endParaRPr kumimoji="1" lang="en-US" altLang="zh-CN" sz="3600">
                <a:latin typeface="Times New Roman" pitchFamily="18" charset="0"/>
                <a:ea typeface="宋体" pitchFamily="2" charset="-122"/>
              </a:endParaRPr>
            </a:p>
          </p:txBody>
        </p:sp>
        <p:sp>
          <p:nvSpPr>
            <p:cNvPr id="237591" name="Line 23"/>
            <p:cNvSpPr>
              <a:spLocks noChangeShapeType="1"/>
            </p:cNvSpPr>
            <p:nvPr/>
          </p:nvSpPr>
          <p:spPr bwMode="auto">
            <a:xfrm>
              <a:off x="3744"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92" name="Line 24"/>
            <p:cNvSpPr>
              <a:spLocks noChangeShapeType="1"/>
            </p:cNvSpPr>
            <p:nvPr/>
          </p:nvSpPr>
          <p:spPr bwMode="auto">
            <a:xfrm>
              <a:off x="3072" y="2736"/>
              <a:ext cx="288" cy="0"/>
            </a:xfrm>
            <a:prstGeom prst="line">
              <a:avLst/>
            </a:prstGeom>
            <a:noFill/>
            <a:ln w="25400">
              <a:solidFill>
                <a:srgbClr val="008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7593" name="Group 25"/>
          <p:cNvGrpSpPr>
            <a:grpSpLocks/>
          </p:cNvGrpSpPr>
          <p:nvPr/>
        </p:nvGrpSpPr>
        <p:grpSpPr bwMode="auto">
          <a:xfrm>
            <a:off x="6196013" y="2938463"/>
            <a:ext cx="1371600" cy="533400"/>
            <a:chOff x="3840" y="2544"/>
            <a:chExt cx="864" cy="336"/>
          </a:xfrm>
        </p:grpSpPr>
        <p:sp>
          <p:nvSpPr>
            <p:cNvPr id="237594" name="Rectangle 26"/>
            <p:cNvSpPr>
              <a:spLocks noChangeArrowheads="1"/>
            </p:cNvSpPr>
            <p:nvPr/>
          </p:nvSpPr>
          <p:spPr bwMode="auto">
            <a:xfrm>
              <a:off x="4128" y="2544"/>
              <a:ext cx="576" cy="336"/>
            </a:xfrm>
            <a:prstGeom prst="rect">
              <a:avLst/>
            </a:prstGeom>
            <a:solidFill>
              <a:srgbClr val="CCFFFF">
                <a:alpha val="50000"/>
              </a:srgbClr>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b="1">
                  <a:solidFill>
                    <a:srgbClr val="008080"/>
                  </a:solidFill>
                  <a:latin typeface="Times New Roman" pitchFamily="18" charset="0"/>
                  <a:ea typeface="宋体" pitchFamily="2" charset="-122"/>
                </a:rPr>
                <a:t>42</a:t>
              </a:r>
              <a:endParaRPr kumimoji="1" lang="en-US" altLang="zh-CN" sz="3600">
                <a:latin typeface="Times New Roman" pitchFamily="18" charset="0"/>
                <a:ea typeface="宋体" pitchFamily="2" charset="-122"/>
              </a:endParaRPr>
            </a:p>
          </p:txBody>
        </p:sp>
        <p:sp>
          <p:nvSpPr>
            <p:cNvPr id="237595" name="Line 27"/>
            <p:cNvSpPr>
              <a:spLocks noChangeShapeType="1"/>
            </p:cNvSpPr>
            <p:nvPr/>
          </p:nvSpPr>
          <p:spPr bwMode="auto">
            <a:xfrm>
              <a:off x="4512"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96" name="Line 28"/>
            <p:cNvSpPr>
              <a:spLocks noChangeShapeType="1"/>
            </p:cNvSpPr>
            <p:nvPr/>
          </p:nvSpPr>
          <p:spPr bwMode="auto">
            <a:xfrm>
              <a:off x="3840" y="2736"/>
              <a:ext cx="288" cy="0"/>
            </a:xfrm>
            <a:prstGeom prst="line">
              <a:avLst/>
            </a:prstGeom>
            <a:noFill/>
            <a:ln w="25400">
              <a:solidFill>
                <a:srgbClr val="008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7597" name="Group 29"/>
          <p:cNvGrpSpPr>
            <a:grpSpLocks/>
          </p:cNvGrpSpPr>
          <p:nvPr/>
        </p:nvGrpSpPr>
        <p:grpSpPr bwMode="auto">
          <a:xfrm>
            <a:off x="7415213" y="2938463"/>
            <a:ext cx="1522412" cy="533400"/>
            <a:chOff x="4608" y="2544"/>
            <a:chExt cx="959" cy="336"/>
          </a:xfrm>
        </p:grpSpPr>
        <p:sp>
          <p:nvSpPr>
            <p:cNvPr id="237598" name="Rectangle 30"/>
            <p:cNvSpPr>
              <a:spLocks noChangeArrowheads="1"/>
            </p:cNvSpPr>
            <p:nvPr/>
          </p:nvSpPr>
          <p:spPr bwMode="auto">
            <a:xfrm>
              <a:off x="4896" y="2544"/>
              <a:ext cx="576" cy="336"/>
            </a:xfrm>
            <a:prstGeom prst="rect">
              <a:avLst/>
            </a:prstGeom>
            <a:solidFill>
              <a:srgbClr val="CCFFFF">
                <a:alpha val="50000"/>
              </a:srgbClr>
            </a:solidFill>
            <a:ln w="25400">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b="1">
                  <a:solidFill>
                    <a:srgbClr val="008080"/>
                  </a:solidFill>
                  <a:latin typeface="Times New Roman" pitchFamily="18" charset="0"/>
                  <a:ea typeface="宋体" pitchFamily="2" charset="-122"/>
                </a:rPr>
                <a:t>56</a:t>
              </a:r>
              <a:endParaRPr kumimoji="1" lang="en-US" altLang="zh-CN" sz="3600">
                <a:latin typeface="Times New Roman" pitchFamily="18" charset="0"/>
                <a:ea typeface="宋体" pitchFamily="2" charset="-122"/>
              </a:endParaRPr>
            </a:p>
          </p:txBody>
        </p:sp>
        <p:sp>
          <p:nvSpPr>
            <p:cNvPr id="237599" name="Line 31"/>
            <p:cNvSpPr>
              <a:spLocks noChangeShapeType="1"/>
            </p:cNvSpPr>
            <p:nvPr/>
          </p:nvSpPr>
          <p:spPr bwMode="auto">
            <a:xfrm>
              <a:off x="5280" y="2544"/>
              <a:ext cx="0" cy="336"/>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600" name="Text Box 32"/>
            <p:cNvSpPr txBox="1">
              <a:spLocks noChangeArrowheads="1"/>
            </p:cNvSpPr>
            <p:nvPr/>
          </p:nvSpPr>
          <p:spPr bwMode="auto">
            <a:xfrm>
              <a:off x="5226" y="255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8080"/>
                  </a:solidFill>
                  <a:latin typeface="Times New Roman" pitchFamily="18" charset="0"/>
                  <a:ea typeface="宋体" pitchFamily="2" charset="-122"/>
                </a:rPr>
                <a:t>∧</a:t>
              </a:r>
              <a:endParaRPr kumimoji="1" lang="en-US" altLang="zh-CN" sz="3600">
                <a:latin typeface="Times New Roman" pitchFamily="18" charset="0"/>
                <a:ea typeface="宋体" pitchFamily="2" charset="-122"/>
              </a:endParaRPr>
            </a:p>
          </p:txBody>
        </p:sp>
        <p:sp>
          <p:nvSpPr>
            <p:cNvPr id="237601" name="Line 33"/>
            <p:cNvSpPr>
              <a:spLocks noChangeShapeType="1"/>
            </p:cNvSpPr>
            <p:nvPr/>
          </p:nvSpPr>
          <p:spPr bwMode="auto">
            <a:xfrm>
              <a:off x="4608" y="2736"/>
              <a:ext cx="288" cy="0"/>
            </a:xfrm>
            <a:prstGeom prst="line">
              <a:avLst/>
            </a:prstGeom>
            <a:noFill/>
            <a:ln w="25400">
              <a:solidFill>
                <a:srgbClr val="008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7602" name="Group 34"/>
          <p:cNvGrpSpPr>
            <a:grpSpLocks/>
          </p:cNvGrpSpPr>
          <p:nvPr/>
        </p:nvGrpSpPr>
        <p:grpSpPr bwMode="auto">
          <a:xfrm>
            <a:off x="2024063" y="3548063"/>
            <a:ext cx="438150" cy="990600"/>
            <a:chOff x="1212" y="2880"/>
            <a:chExt cx="276" cy="624"/>
          </a:xfrm>
        </p:grpSpPr>
        <p:sp>
          <p:nvSpPr>
            <p:cNvPr id="237603" name="Line 35"/>
            <p:cNvSpPr>
              <a:spLocks noChangeShapeType="1"/>
            </p:cNvSpPr>
            <p:nvPr/>
          </p:nvSpPr>
          <p:spPr bwMode="auto">
            <a:xfrm>
              <a:off x="1248" y="2880"/>
              <a:ext cx="0" cy="624"/>
            </a:xfrm>
            <a:prstGeom prst="line">
              <a:avLst/>
            </a:prstGeom>
            <a:noFill/>
            <a:ln w="31750">
              <a:solidFill>
                <a:srgbClr val="99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604" name="Text Box 36"/>
            <p:cNvSpPr txBox="1">
              <a:spLocks noChangeArrowheads="1"/>
            </p:cNvSpPr>
            <p:nvPr/>
          </p:nvSpPr>
          <p:spPr bwMode="auto">
            <a:xfrm>
              <a:off x="1212" y="305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990000"/>
                  </a:solidFill>
                  <a:latin typeface="Times New Roman" pitchFamily="18" charset="0"/>
                  <a:ea typeface="宋体" pitchFamily="2" charset="-122"/>
                </a:rPr>
                <a:t>p</a:t>
              </a:r>
              <a:endParaRPr kumimoji="1" lang="en-US" altLang="zh-CN" sz="3600">
                <a:latin typeface="Times New Roman" pitchFamily="18" charset="0"/>
                <a:ea typeface="宋体" pitchFamily="2" charset="-122"/>
              </a:endParaRPr>
            </a:p>
          </p:txBody>
        </p:sp>
      </p:grpSp>
      <p:grpSp>
        <p:nvGrpSpPr>
          <p:cNvPr id="237605" name="Group 37"/>
          <p:cNvGrpSpPr>
            <a:grpSpLocks/>
          </p:cNvGrpSpPr>
          <p:nvPr/>
        </p:nvGrpSpPr>
        <p:grpSpPr bwMode="auto">
          <a:xfrm>
            <a:off x="3224213" y="3548063"/>
            <a:ext cx="438150" cy="990600"/>
            <a:chOff x="1212" y="2880"/>
            <a:chExt cx="276" cy="624"/>
          </a:xfrm>
        </p:grpSpPr>
        <p:sp>
          <p:nvSpPr>
            <p:cNvPr id="237606" name="Line 38"/>
            <p:cNvSpPr>
              <a:spLocks noChangeShapeType="1"/>
            </p:cNvSpPr>
            <p:nvPr/>
          </p:nvSpPr>
          <p:spPr bwMode="auto">
            <a:xfrm>
              <a:off x="1248" y="2880"/>
              <a:ext cx="0" cy="624"/>
            </a:xfrm>
            <a:prstGeom prst="line">
              <a:avLst/>
            </a:prstGeom>
            <a:noFill/>
            <a:ln w="31750">
              <a:solidFill>
                <a:srgbClr val="99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607" name="Text Box 39"/>
            <p:cNvSpPr txBox="1">
              <a:spLocks noChangeArrowheads="1"/>
            </p:cNvSpPr>
            <p:nvPr/>
          </p:nvSpPr>
          <p:spPr bwMode="auto">
            <a:xfrm>
              <a:off x="1212" y="305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990000"/>
                  </a:solidFill>
                  <a:latin typeface="Times New Roman" pitchFamily="18" charset="0"/>
                  <a:ea typeface="宋体" pitchFamily="2" charset="-122"/>
                </a:rPr>
                <a:t>p</a:t>
              </a:r>
              <a:endParaRPr kumimoji="1" lang="en-US" altLang="zh-CN" sz="3600">
                <a:latin typeface="Times New Roman" pitchFamily="18" charset="0"/>
                <a:ea typeface="宋体" pitchFamily="2" charset="-122"/>
              </a:endParaRPr>
            </a:p>
          </p:txBody>
        </p:sp>
      </p:grpSp>
      <p:grpSp>
        <p:nvGrpSpPr>
          <p:cNvPr id="237608" name="Group 40"/>
          <p:cNvGrpSpPr>
            <a:grpSpLocks/>
          </p:cNvGrpSpPr>
          <p:nvPr/>
        </p:nvGrpSpPr>
        <p:grpSpPr bwMode="auto">
          <a:xfrm>
            <a:off x="4462463" y="3548063"/>
            <a:ext cx="438150" cy="990600"/>
            <a:chOff x="1212" y="2880"/>
            <a:chExt cx="276" cy="624"/>
          </a:xfrm>
        </p:grpSpPr>
        <p:sp>
          <p:nvSpPr>
            <p:cNvPr id="237609" name="Line 41"/>
            <p:cNvSpPr>
              <a:spLocks noChangeShapeType="1"/>
            </p:cNvSpPr>
            <p:nvPr/>
          </p:nvSpPr>
          <p:spPr bwMode="auto">
            <a:xfrm>
              <a:off x="1248" y="2880"/>
              <a:ext cx="0" cy="624"/>
            </a:xfrm>
            <a:prstGeom prst="line">
              <a:avLst/>
            </a:prstGeom>
            <a:noFill/>
            <a:ln w="31750">
              <a:solidFill>
                <a:srgbClr val="990000"/>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610" name="Text Box 42"/>
            <p:cNvSpPr txBox="1">
              <a:spLocks noChangeArrowheads="1"/>
            </p:cNvSpPr>
            <p:nvPr/>
          </p:nvSpPr>
          <p:spPr bwMode="auto">
            <a:xfrm>
              <a:off x="1212" y="3052"/>
              <a:ext cx="2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990000"/>
                  </a:solidFill>
                  <a:latin typeface="Times New Roman" pitchFamily="18" charset="0"/>
                  <a:ea typeface="宋体" pitchFamily="2" charset="-122"/>
                </a:rPr>
                <a:t>p</a:t>
              </a:r>
              <a:endParaRPr kumimoji="1" lang="en-US" altLang="zh-CN" sz="3600">
                <a:latin typeface="Times New Roman" pitchFamily="18" charset="0"/>
                <a:ea typeface="宋体" pitchFamily="2" charset="-122"/>
              </a:endParaRPr>
            </a:p>
          </p:txBody>
        </p:sp>
      </p:grpSp>
      <p:sp>
        <p:nvSpPr>
          <p:cNvPr id="237611" name="Text Box 43"/>
          <p:cNvSpPr txBox="1">
            <a:spLocks noChangeArrowheads="1"/>
          </p:cNvSpPr>
          <p:nvPr/>
        </p:nvSpPr>
        <p:spPr bwMode="auto">
          <a:xfrm>
            <a:off x="2963863" y="4767263"/>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solidFill>
                  <a:srgbClr val="FF0000"/>
                </a:solidFill>
                <a:latin typeface="Times New Roman" pitchFamily="18" charset="0"/>
                <a:ea typeface="宋体" pitchFamily="2" charset="-122"/>
              </a:rPr>
              <a:t>j</a:t>
            </a:r>
            <a:endParaRPr kumimoji="1" lang="en-US" altLang="zh-CN" sz="3600">
              <a:latin typeface="Times New Roman" pitchFamily="18" charset="0"/>
              <a:ea typeface="宋体" pitchFamily="2" charset="-122"/>
            </a:endParaRPr>
          </a:p>
        </p:txBody>
      </p:sp>
      <p:sp>
        <p:nvSpPr>
          <p:cNvPr id="237612" name="Text Box 44"/>
          <p:cNvSpPr txBox="1">
            <a:spLocks noChangeArrowheads="1"/>
          </p:cNvSpPr>
          <p:nvPr/>
        </p:nvSpPr>
        <p:spPr bwMode="auto">
          <a:xfrm>
            <a:off x="3421063" y="4802188"/>
            <a:ext cx="641350" cy="650875"/>
          </a:xfrm>
          <a:prstGeom prst="rect">
            <a:avLst/>
          </a:prstGeom>
          <a:solidFill>
            <a:srgbClr val="FFFF99">
              <a:alpha val="50000"/>
            </a:srgbClr>
          </a:solidFill>
          <a:ln w="9525">
            <a:solidFill>
              <a:srgbClr val="99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660033"/>
                </a:solidFill>
                <a:latin typeface="Times New Roman" pitchFamily="18" charset="0"/>
                <a:ea typeface="宋体" pitchFamily="2" charset="-122"/>
              </a:rPr>
              <a:t>1</a:t>
            </a:r>
            <a:endParaRPr kumimoji="1" lang="en-US" altLang="zh-CN" sz="3600">
              <a:latin typeface="Times New Roman" pitchFamily="18" charset="0"/>
              <a:ea typeface="宋体" pitchFamily="2" charset="-122"/>
            </a:endParaRPr>
          </a:p>
        </p:txBody>
      </p:sp>
      <p:sp>
        <p:nvSpPr>
          <p:cNvPr id="237613" name="Text Box 45"/>
          <p:cNvSpPr txBox="1">
            <a:spLocks noChangeArrowheads="1"/>
          </p:cNvSpPr>
          <p:nvPr/>
        </p:nvSpPr>
        <p:spPr bwMode="auto">
          <a:xfrm>
            <a:off x="3421063" y="4802188"/>
            <a:ext cx="641350" cy="650875"/>
          </a:xfrm>
          <a:prstGeom prst="rect">
            <a:avLst/>
          </a:prstGeom>
          <a:solidFill>
            <a:srgbClr val="FFFF99"/>
          </a:solidFill>
          <a:ln w="9525">
            <a:solidFill>
              <a:srgbClr val="99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660033"/>
                </a:solidFill>
                <a:latin typeface="Times New Roman" pitchFamily="18" charset="0"/>
                <a:ea typeface="宋体" pitchFamily="2" charset="-122"/>
              </a:rPr>
              <a:t>2</a:t>
            </a:r>
            <a:endParaRPr kumimoji="1" lang="en-US" altLang="zh-CN" sz="3600">
              <a:latin typeface="Times New Roman" pitchFamily="18" charset="0"/>
              <a:ea typeface="宋体" pitchFamily="2" charset="-122"/>
            </a:endParaRPr>
          </a:p>
        </p:txBody>
      </p:sp>
      <p:sp>
        <p:nvSpPr>
          <p:cNvPr id="237614" name="Text Box 46"/>
          <p:cNvSpPr txBox="1">
            <a:spLocks noChangeArrowheads="1"/>
          </p:cNvSpPr>
          <p:nvPr/>
        </p:nvSpPr>
        <p:spPr bwMode="auto">
          <a:xfrm>
            <a:off x="3421063" y="4802188"/>
            <a:ext cx="641350" cy="650875"/>
          </a:xfrm>
          <a:prstGeom prst="rect">
            <a:avLst/>
          </a:prstGeom>
          <a:solidFill>
            <a:srgbClr val="FFFF99"/>
          </a:solidFill>
          <a:ln w="9525">
            <a:solidFill>
              <a:srgbClr val="99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3600" b="1">
                <a:solidFill>
                  <a:srgbClr val="660033"/>
                </a:solidFill>
                <a:latin typeface="Times New Roman" pitchFamily="18" charset="0"/>
                <a:ea typeface="宋体" pitchFamily="2" charset="-122"/>
              </a:rPr>
              <a:t>3</a:t>
            </a:r>
            <a:endParaRPr kumimoji="1" lang="en-US" altLang="zh-CN" sz="3600">
              <a:latin typeface="Times New Roman" pitchFamily="18" charset="0"/>
              <a:ea typeface="宋体" pitchFamily="2" charset="-122"/>
            </a:endParaRPr>
          </a:p>
        </p:txBody>
      </p:sp>
      <p:sp useBgFill="1">
        <p:nvSpPr>
          <p:cNvPr id="237615" name="Rectangle 47"/>
          <p:cNvSpPr>
            <a:spLocks noChangeArrowheads="1"/>
          </p:cNvSpPr>
          <p:nvPr/>
        </p:nvSpPr>
        <p:spPr bwMode="auto">
          <a:xfrm>
            <a:off x="1928813" y="3548063"/>
            <a:ext cx="4572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37616" name="Rectangle 48"/>
          <p:cNvSpPr>
            <a:spLocks noChangeArrowheads="1"/>
          </p:cNvSpPr>
          <p:nvPr/>
        </p:nvSpPr>
        <p:spPr bwMode="auto">
          <a:xfrm>
            <a:off x="3148013" y="3548063"/>
            <a:ext cx="4572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7572"/>
                                        </p:tgtEl>
                                        <p:attrNameLst>
                                          <p:attrName>style.visibility</p:attrName>
                                        </p:attrNameLst>
                                      </p:cBhvr>
                                      <p:to>
                                        <p:strVal val="visible"/>
                                      </p:to>
                                    </p:set>
                                    <p:animEffect transition="in" filter="wipe(left)">
                                      <p:cBhvr>
                                        <p:cTn id="7" dur="500"/>
                                        <p:tgtEl>
                                          <p:spTgt spid="23757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37577"/>
                                        </p:tgtEl>
                                        <p:attrNameLst>
                                          <p:attrName>style.visibility</p:attrName>
                                        </p:attrNameLst>
                                      </p:cBhvr>
                                      <p:to>
                                        <p:strVal val="visible"/>
                                      </p:to>
                                    </p:set>
                                    <p:animEffect transition="in" filter="wipe(left)">
                                      <p:cBhvr>
                                        <p:cTn id="11" dur="500"/>
                                        <p:tgtEl>
                                          <p:spTgt spid="23757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37581"/>
                                        </p:tgtEl>
                                        <p:attrNameLst>
                                          <p:attrName>style.visibility</p:attrName>
                                        </p:attrNameLst>
                                      </p:cBhvr>
                                      <p:to>
                                        <p:strVal val="visible"/>
                                      </p:to>
                                    </p:set>
                                    <p:animEffect transition="in" filter="wipe(left)">
                                      <p:cBhvr>
                                        <p:cTn id="15" dur="500"/>
                                        <p:tgtEl>
                                          <p:spTgt spid="23758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37585"/>
                                        </p:tgtEl>
                                        <p:attrNameLst>
                                          <p:attrName>style.visibility</p:attrName>
                                        </p:attrNameLst>
                                      </p:cBhvr>
                                      <p:to>
                                        <p:strVal val="visible"/>
                                      </p:to>
                                    </p:set>
                                    <p:animEffect transition="in" filter="wipe(left)">
                                      <p:cBhvr>
                                        <p:cTn id="19" dur="500"/>
                                        <p:tgtEl>
                                          <p:spTgt spid="237585"/>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37589"/>
                                        </p:tgtEl>
                                        <p:attrNameLst>
                                          <p:attrName>style.visibility</p:attrName>
                                        </p:attrNameLst>
                                      </p:cBhvr>
                                      <p:to>
                                        <p:strVal val="visible"/>
                                      </p:to>
                                    </p:set>
                                    <p:animEffect transition="in" filter="wipe(left)">
                                      <p:cBhvr>
                                        <p:cTn id="23" dur="500"/>
                                        <p:tgtEl>
                                          <p:spTgt spid="237589"/>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237593"/>
                                        </p:tgtEl>
                                        <p:attrNameLst>
                                          <p:attrName>style.visibility</p:attrName>
                                        </p:attrNameLst>
                                      </p:cBhvr>
                                      <p:to>
                                        <p:strVal val="visible"/>
                                      </p:to>
                                    </p:set>
                                    <p:animEffect transition="in" filter="wipe(left)">
                                      <p:cBhvr>
                                        <p:cTn id="27" dur="500"/>
                                        <p:tgtEl>
                                          <p:spTgt spid="237593"/>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237597"/>
                                        </p:tgtEl>
                                        <p:attrNameLst>
                                          <p:attrName>style.visibility</p:attrName>
                                        </p:attrNameLst>
                                      </p:cBhvr>
                                      <p:to>
                                        <p:strVal val="visible"/>
                                      </p:to>
                                    </p:set>
                                    <p:animEffect transition="in" filter="wipe(left)">
                                      <p:cBhvr>
                                        <p:cTn id="31" dur="500"/>
                                        <p:tgtEl>
                                          <p:spTgt spid="23759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37602"/>
                                        </p:tgtEl>
                                        <p:attrNameLst>
                                          <p:attrName>style.visibility</p:attrName>
                                        </p:attrNameLst>
                                      </p:cBhvr>
                                      <p:to>
                                        <p:strVal val="visible"/>
                                      </p:to>
                                    </p:set>
                                    <p:animEffect transition="in" filter="wipe(left)">
                                      <p:cBhvr>
                                        <p:cTn id="36" dur="500"/>
                                        <p:tgtEl>
                                          <p:spTgt spid="23760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7611"/>
                                        </p:tgtEl>
                                        <p:attrNameLst>
                                          <p:attrName>style.visibility</p:attrName>
                                        </p:attrNameLst>
                                      </p:cBhvr>
                                      <p:to>
                                        <p:strVal val="visible"/>
                                      </p:to>
                                    </p:set>
                                    <p:animEffect transition="in" filter="wipe(left)">
                                      <p:cBhvr>
                                        <p:cTn id="41" dur="500"/>
                                        <p:tgtEl>
                                          <p:spTgt spid="237611"/>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237612"/>
                                        </p:tgtEl>
                                        <p:attrNameLst>
                                          <p:attrName>style.visibility</p:attrName>
                                        </p:attrNameLst>
                                      </p:cBhvr>
                                      <p:to>
                                        <p:strVal val="visible"/>
                                      </p:to>
                                    </p:set>
                                    <p:animEffect transition="in" filter="wipe(left)">
                                      <p:cBhvr>
                                        <p:cTn id="45" dur="500"/>
                                        <p:tgtEl>
                                          <p:spTgt spid="23761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37615"/>
                                        </p:tgtEl>
                                        <p:attrNameLst>
                                          <p:attrName>style.visibility</p:attrName>
                                        </p:attrNameLst>
                                      </p:cBhvr>
                                      <p:to>
                                        <p:strVal val="visible"/>
                                      </p:to>
                                    </p:set>
                                    <p:animEffect transition="in" filter="wipe(left)">
                                      <p:cBhvr>
                                        <p:cTn id="50" dur="500"/>
                                        <p:tgtEl>
                                          <p:spTgt spid="237615"/>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237605"/>
                                        </p:tgtEl>
                                        <p:attrNameLst>
                                          <p:attrName>style.visibility</p:attrName>
                                        </p:attrNameLst>
                                      </p:cBhvr>
                                      <p:to>
                                        <p:strVal val="visible"/>
                                      </p:to>
                                    </p:set>
                                    <p:animEffect transition="in" filter="wipe(left)">
                                      <p:cBhvr>
                                        <p:cTn id="54" dur="500"/>
                                        <p:tgtEl>
                                          <p:spTgt spid="237605"/>
                                        </p:tgtEl>
                                      </p:cBhvr>
                                    </p:animEffect>
                                  </p:childTnLst>
                                </p:cTn>
                              </p:par>
                            </p:childTnLst>
                          </p:cTn>
                        </p:par>
                        <p:par>
                          <p:cTn id="55" fill="hold" nodeType="afterGroup">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237613"/>
                                        </p:tgtEl>
                                        <p:attrNameLst>
                                          <p:attrName>style.visibility</p:attrName>
                                        </p:attrNameLst>
                                      </p:cBhvr>
                                      <p:to>
                                        <p:strVal val="visible"/>
                                      </p:to>
                                    </p:set>
                                    <p:animEffect transition="in" filter="wipe(left)">
                                      <p:cBhvr>
                                        <p:cTn id="58" dur="500"/>
                                        <p:tgtEl>
                                          <p:spTgt spid="23761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37616"/>
                                        </p:tgtEl>
                                        <p:attrNameLst>
                                          <p:attrName>style.visibility</p:attrName>
                                        </p:attrNameLst>
                                      </p:cBhvr>
                                      <p:to>
                                        <p:strVal val="visible"/>
                                      </p:to>
                                    </p:set>
                                    <p:animEffect transition="in" filter="wipe(left)">
                                      <p:cBhvr>
                                        <p:cTn id="63" dur="500"/>
                                        <p:tgtEl>
                                          <p:spTgt spid="237616"/>
                                        </p:tgtEl>
                                      </p:cBhvr>
                                    </p:animEffect>
                                  </p:childTnLst>
                                </p:cTn>
                              </p:par>
                            </p:childTnLst>
                          </p:cTn>
                        </p:par>
                        <p:par>
                          <p:cTn id="64" fill="hold" nodeType="afterGroup">
                            <p:stCondLst>
                              <p:cond delay="500"/>
                            </p:stCondLst>
                            <p:childTnLst>
                              <p:par>
                                <p:cTn id="65" presetID="22" presetClass="entr" presetSubtype="8" fill="hold" nodeType="afterEffect">
                                  <p:stCondLst>
                                    <p:cond delay="0"/>
                                  </p:stCondLst>
                                  <p:childTnLst>
                                    <p:set>
                                      <p:cBhvr>
                                        <p:cTn id="66" dur="1" fill="hold">
                                          <p:stCondLst>
                                            <p:cond delay="0"/>
                                          </p:stCondLst>
                                        </p:cTn>
                                        <p:tgtEl>
                                          <p:spTgt spid="237608"/>
                                        </p:tgtEl>
                                        <p:attrNameLst>
                                          <p:attrName>style.visibility</p:attrName>
                                        </p:attrNameLst>
                                      </p:cBhvr>
                                      <p:to>
                                        <p:strVal val="visible"/>
                                      </p:to>
                                    </p:set>
                                    <p:animEffect transition="in" filter="wipe(left)">
                                      <p:cBhvr>
                                        <p:cTn id="67" dur="500"/>
                                        <p:tgtEl>
                                          <p:spTgt spid="237608"/>
                                        </p:tgtEl>
                                      </p:cBhvr>
                                    </p:animEffect>
                                  </p:childTnLst>
                                </p:cTn>
                              </p:par>
                            </p:childTnLst>
                          </p:cTn>
                        </p:par>
                        <p:par>
                          <p:cTn id="68" fill="hold" nodeType="afterGroup">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237614"/>
                                        </p:tgtEl>
                                        <p:attrNameLst>
                                          <p:attrName>style.visibility</p:attrName>
                                        </p:attrNameLst>
                                      </p:cBhvr>
                                      <p:to>
                                        <p:strVal val="visible"/>
                                      </p:to>
                                    </p:set>
                                    <p:animEffect transition="in" filter="wipe(left)">
                                      <p:cBhvr>
                                        <p:cTn id="71" dur="500"/>
                                        <p:tgtEl>
                                          <p:spTgt spid="237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11" grpId="0" autoUpdateAnimBg="0"/>
      <p:bldP spid="237612" grpId="0" animBg="1" autoUpdateAnimBg="0"/>
      <p:bldP spid="237613" grpId="0" animBg="1" autoUpdateAnimBg="0"/>
      <p:bldP spid="237614" grpId="0" animBg="1" autoUpdateAnimBg="0"/>
      <p:bldP spid="237615" grpId="0" animBg="1"/>
      <p:bldP spid="23761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59960" y="217488"/>
            <a:ext cx="8979108"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5000"/>
              </a:lnSpc>
            </a:pPr>
            <a:r>
              <a:rPr kumimoji="1" lang="en-US" altLang="zh-CN" sz="2800" b="1">
                <a:solidFill>
                  <a:schemeClr val="bg1"/>
                </a:solidFill>
                <a:latin typeface="Times New Roman" pitchFamily="18" charset="0"/>
                <a:ea typeface="宋体" pitchFamily="2" charset="-122"/>
              </a:rPr>
              <a:t>Status GetElem_L(LinkList L, int i, ElemType &amp;e)</a:t>
            </a:r>
            <a:r>
              <a:rPr kumimoji="1" lang="en-US" altLang="zh-CN" sz="2800" b="1">
                <a:solidFill>
                  <a:srgbClr val="000099"/>
                </a:solidFill>
                <a:latin typeface="Times New Roman" pitchFamily="18" charset="0"/>
                <a:ea typeface="宋体" pitchFamily="2" charset="-122"/>
              </a:rPr>
              <a:t> </a:t>
            </a:r>
          </a:p>
          <a:p>
            <a:pPr>
              <a:lnSpc>
                <a:spcPct val="105000"/>
              </a:lnSpc>
            </a:pPr>
            <a:endParaRPr kumimoji="1" lang="en-US" altLang="zh-CN" sz="2800" b="1">
              <a:solidFill>
                <a:srgbClr val="000099"/>
              </a:solidFill>
              <a:latin typeface="Times New Roman" pitchFamily="18" charset="0"/>
              <a:ea typeface="宋体" pitchFamily="2" charset="-122"/>
            </a:endParaRPr>
          </a:p>
          <a:p>
            <a:pPr>
              <a:lnSpc>
                <a:spcPct val="105000"/>
              </a:lnSpc>
            </a:pPr>
            <a:r>
              <a:rPr kumimoji="1" lang="en-US" altLang="zh-CN" sz="2800">
                <a:solidFill>
                  <a:srgbClr val="000000"/>
                </a:solidFill>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L</a:t>
            </a:r>
            <a:r>
              <a:rPr kumimoji="1" lang="zh-CN" altLang="en-US" sz="2400">
                <a:solidFill>
                  <a:srgbClr val="000000"/>
                </a:solidFill>
                <a:latin typeface="Times New Roman" pitchFamily="18" charset="0"/>
                <a:ea typeface="宋体" pitchFamily="2" charset="-122"/>
              </a:rPr>
              <a:t>是带头结点的链表的头指针，以 </a:t>
            </a:r>
            <a:r>
              <a:rPr kumimoji="1" lang="en-US" altLang="zh-CN" sz="2400">
                <a:solidFill>
                  <a:srgbClr val="000000"/>
                </a:solidFill>
                <a:latin typeface="Times New Roman" pitchFamily="18" charset="0"/>
                <a:ea typeface="宋体" pitchFamily="2" charset="-122"/>
              </a:rPr>
              <a:t>e </a:t>
            </a:r>
            <a:r>
              <a:rPr kumimoji="1" lang="zh-CN" altLang="en-US" sz="2400">
                <a:solidFill>
                  <a:srgbClr val="000000"/>
                </a:solidFill>
                <a:latin typeface="Times New Roman" pitchFamily="18" charset="0"/>
                <a:ea typeface="宋体" pitchFamily="2" charset="-122"/>
              </a:rPr>
              <a:t>返回第 </a:t>
            </a:r>
            <a:r>
              <a:rPr kumimoji="1" lang="en-US" altLang="zh-CN" sz="2400">
                <a:solidFill>
                  <a:srgbClr val="000000"/>
                </a:solidFill>
                <a:latin typeface="Times New Roman" pitchFamily="18" charset="0"/>
                <a:ea typeface="宋体" pitchFamily="2" charset="-122"/>
              </a:rPr>
              <a:t>i </a:t>
            </a:r>
            <a:r>
              <a:rPr kumimoji="1" lang="zh-CN" altLang="en-US" sz="2400">
                <a:solidFill>
                  <a:srgbClr val="000000"/>
                </a:solidFill>
                <a:latin typeface="Times New Roman" pitchFamily="18" charset="0"/>
                <a:ea typeface="宋体" pitchFamily="2" charset="-122"/>
              </a:rPr>
              <a:t>个元素</a:t>
            </a:r>
          </a:p>
          <a:p>
            <a:pPr>
              <a:lnSpc>
                <a:spcPct val="105000"/>
              </a:lnSpc>
            </a:pPr>
            <a:endParaRPr kumimoji="1" lang="zh-CN" altLang="en-US" sz="2800">
              <a:solidFill>
                <a:srgbClr val="000000"/>
              </a:solidFill>
              <a:latin typeface="Times New Roman" pitchFamily="18" charset="0"/>
              <a:ea typeface="宋体" pitchFamily="2" charset="-122"/>
            </a:endParaRPr>
          </a:p>
          <a:p>
            <a:pPr>
              <a:lnSpc>
                <a:spcPct val="105000"/>
              </a:lnSpc>
            </a:pPr>
            <a:endParaRPr kumimoji="1" lang="zh-CN" altLang="en-US" sz="2800">
              <a:solidFill>
                <a:srgbClr val="000000"/>
              </a:solidFill>
              <a:latin typeface="Times New Roman" pitchFamily="18" charset="0"/>
              <a:ea typeface="宋体" pitchFamily="2" charset="-122"/>
            </a:endParaRPr>
          </a:p>
          <a:p>
            <a:pPr>
              <a:lnSpc>
                <a:spcPct val="105000"/>
              </a:lnSpc>
            </a:pPr>
            <a:endParaRPr kumimoji="1" lang="zh-CN" altLang="en-US" sz="2800">
              <a:solidFill>
                <a:srgbClr val="000000"/>
              </a:solidFill>
              <a:latin typeface="Times New Roman" pitchFamily="18" charset="0"/>
              <a:ea typeface="宋体" pitchFamily="2" charset="-122"/>
            </a:endParaRPr>
          </a:p>
          <a:p>
            <a:pPr>
              <a:lnSpc>
                <a:spcPct val="105000"/>
              </a:lnSpc>
            </a:pPr>
            <a:endParaRPr kumimoji="1" lang="zh-CN" altLang="en-US" sz="2400">
              <a:solidFill>
                <a:srgbClr val="000000"/>
              </a:solidFill>
              <a:latin typeface="Times New Roman" pitchFamily="18" charset="0"/>
              <a:ea typeface="宋体" pitchFamily="2" charset="-122"/>
            </a:endParaRPr>
          </a:p>
          <a:p>
            <a:pPr>
              <a:lnSpc>
                <a:spcPct val="105000"/>
              </a:lnSpc>
            </a:pPr>
            <a:endParaRPr kumimoji="1" lang="zh-CN" altLang="en-US" sz="2800">
              <a:solidFill>
                <a:srgbClr val="000000"/>
              </a:solidFill>
              <a:latin typeface="Times New Roman" pitchFamily="18" charset="0"/>
              <a:ea typeface="宋体" pitchFamily="2" charset="-122"/>
            </a:endParaRPr>
          </a:p>
          <a:p>
            <a:pPr>
              <a:lnSpc>
                <a:spcPct val="105000"/>
              </a:lnSpc>
            </a:pPr>
            <a:endParaRPr kumimoji="1" lang="zh-CN" altLang="en-US" sz="2800">
              <a:solidFill>
                <a:srgbClr val="000000"/>
              </a:solidFill>
              <a:latin typeface="Times New Roman" pitchFamily="18" charset="0"/>
              <a:ea typeface="宋体" pitchFamily="2" charset="-122"/>
            </a:endParaRPr>
          </a:p>
          <a:p>
            <a:pPr>
              <a:lnSpc>
                <a:spcPct val="105000"/>
              </a:lnSpc>
            </a:pPr>
            <a:endParaRPr kumimoji="1" lang="zh-CN" altLang="en-US" sz="2800">
              <a:solidFill>
                <a:srgbClr val="000000"/>
              </a:solidFill>
              <a:latin typeface="Times New Roman" pitchFamily="18" charset="0"/>
              <a:ea typeface="宋体" pitchFamily="2" charset="-122"/>
            </a:endParaRPr>
          </a:p>
          <a:p>
            <a:pPr>
              <a:lnSpc>
                <a:spcPct val="105000"/>
              </a:lnSpc>
            </a:pPr>
            <a:endParaRPr kumimoji="1" lang="zh-CN" altLang="en-US" sz="2800">
              <a:solidFill>
                <a:srgbClr val="000000"/>
              </a:solidFill>
              <a:latin typeface="Times New Roman" pitchFamily="18" charset="0"/>
              <a:ea typeface="宋体" pitchFamily="2" charset="-122"/>
            </a:endParaRPr>
          </a:p>
          <a:p>
            <a:pPr>
              <a:lnSpc>
                <a:spcPct val="105000"/>
              </a:lnSpc>
            </a:pPr>
            <a:endParaRPr kumimoji="1" lang="zh-CN" altLang="en-US" sz="2800">
              <a:solidFill>
                <a:srgbClr val="000000"/>
              </a:solidFill>
              <a:latin typeface="Times New Roman" pitchFamily="18" charset="0"/>
              <a:ea typeface="宋体" pitchFamily="2" charset="-122"/>
            </a:endParaRPr>
          </a:p>
          <a:p>
            <a:pPr>
              <a:lnSpc>
                <a:spcPct val="105000"/>
              </a:lnSpc>
            </a:pPr>
            <a:r>
              <a:rPr kumimoji="1" lang="en-US" altLang="zh-CN" sz="2800">
                <a:solidFill>
                  <a:srgbClr val="000000"/>
                </a:solidFill>
                <a:latin typeface="Times New Roman" pitchFamily="18" charset="0"/>
                <a:ea typeface="宋体" pitchFamily="2" charset="-122"/>
              </a:rPr>
              <a:t>} // GetElem_L</a:t>
            </a:r>
          </a:p>
        </p:txBody>
      </p:sp>
      <p:sp>
        <p:nvSpPr>
          <p:cNvPr id="160771" name="Text Box 3"/>
          <p:cNvSpPr txBox="1">
            <a:spLocks noChangeArrowheads="1"/>
          </p:cNvSpPr>
          <p:nvPr/>
        </p:nvSpPr>
        <p:spPr bwMode="auto">
          <a:xfrm>
            <a:off x="4097338" y="5334000"/>
            <a:ext cx="3160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hlink"/>
                </a:solidFill>
                <a:latin typeface="Times New Roman" pitchFamily="18" charset="0"/>
                <a:ea typeface="宋体" pitchFamily="2" charset="-122"/>
              </a:rPr>
              <a:t>算法时间复杂度为</a:t>
            </a:r>
            <a:r>
              <a:rPr kumimoji="1" lang="en-US" altLang="zh-CN" sz="2800" b="1">
                <a:solidFill>
                  <a:schemeClr val="hlink"/>
                </a:solidFill>
                <a:latin typeface="Times New Roman" pitchFamily="18" charset="0"/>
                <a:ea typeface="宋体" pitchFamily="2" charset="-122"/>
              </a:rPr>
              <a:t>:</a:t>
            </a:r>
          </a:p>
        </p:txBody>
      </p:sp>
      <p:sp>
        <p:nvSpPr>
          <p:cNvPr id="160772" name="Text Box 4"/>
          <p:cNvSpPr txBox="1">
            <a:spLocks noChangeArrowheads="1"/>
          </p:cNvSpPr>
          <p:nvPr/>
        </p:nvSpPr>
        <p:spPr bwMode="auto">
          <a:xfrm>
            <a:off x="4359275" y="5962650"/>
            <a:ext cx="2833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0000"/>
                </a:solidFill>
                <a:latin typeface="Times New Roman" pitchFamily="18" charset="0"/>
                <a:ea typeface="宋体" pitchFamily="2" charset="-122"/>
              </a:rPr>
              <a:t>O</a:t>
            </a:r>
            <a:r>
              <a:rPr kumimoji="1" lang="en-US" altLang="zh-CN" sz="2800" b="1">
                <a:solidFill>
                  <a:srgbClr val="FF0000"/>
                </a:solidFill>
                <a:latin typeface="Times New Roman" pitchFamily="18" charset="0"/>
                <a:ea typeface="宋体" pitchFamily="2" charset="-122"/>
              </a:rPr>
              <a:t>(ListLength(L))</a:t>
            </a:r>
          </a:p>
        </p:txBody>
      </p:sp>
      <p:sp>
        <p:nvSpPr>
          <p:cNvPr id="160773" name="Rectangle 5"/>
          <p:cNvSpPr>
            <a:spLocks noChangeArrowheads="1"/>
          </p:cNvSpPr>
          <p:nvPr/>
        </p:nvSpPr>
        <p:spPr bwMode="auto">
          <a:xfrm>
            <a:off x="533400" y="1676400"/>
            <a:ext cx="715645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5000"/>
              </a:lnSpc>
            </a:pPr>
            <a:r>
              <a:rPr kumimoji="1" lang="en-US" altLang="zh-CN" sz="2800">
                <a:solidFill>
                  <a:srgbClr val="6600FF"/>
                </a:solidFill>
                <a:latin typeface="Times New Roman" pitchFamily="18" charset="0"/>
                <a:ea typeface="宋体" pitchFamily="2" charset="-122"/>
              </a:rPr>
              <a:t>p = L-&gt;next;   j = 1;</a:t>
            </a:r>
            <a:r>
              <a:rPr kumimoji="1" lang="en-US" altLang="zh-CN" sz="2800">
                <a:solidFill>
                  <a:srgbClr val="008080"/>
                </a:solidFill>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//p</a:t>
            </a:r>
            <a:r>
              <a:rPr kumimoji="1" lang="zh-CN" altLang="en-US" sz="2400">
                <a:solidFill>
                  <a:srgbClr val="000000"/>
                </a:solidFill>
                <a:latin typeface="Times New Roman" pitchFamily="18" charset="0"/>
                <a:ea typeface="宋体" pitchFamily="2" charset="-122"/>
              </a:rPr>
              <a:t>指向第一个结点，</a:t>
            </a:r>
            <a:r>
              <a:rPr kumimoji="1" lang="en-US" altLang="zh-CN" sz="2400">
                <a:solidFill>
                  <a:srgbClr val="000000"/>
                </a:solidFill>
                <a:latin typeface="Times New Roman" pitchFamily="18" charset="0"/>
                <a:ea typeface="宋体" pitchFamily="2" charset="-122"/>
              </a:rPr>
              <a:t>j</a:t>
            </a:r>
            <a:r>
              <a:rPr kumimoji="1" lang="zh-CN" altLang="en-US" sz="2400">
                <a:solidFill>
                  <a:srgbClr val="000000"/>
                </a:solidFill>
                <a:latin typeface="Times New Roman" pitchFamily="18" charset="0"/>
                <a:ea typeface="宋体" pitchFamily="2" charset="-122"/>
              </a:rPr>
              <a:t>为计数器</a:t>
            </a:r>
          </a:p>
        </p:txBody>
      </p:sp>
      <p:sp>
        <p:nvSpPr>
          <p:cNvPr id="160774" name="Rectangle 6"/>
          <p:cNvSpPr>
            <a:spLocks noChangeArrowheads="1"/>
          </p:cNvSpPr>
          <p:nvPr/>
        </p:nvSpPr>
        <p:spPr bwMode="auto">
          <a:xfrm>
            <a:off x="533400" y="2238375"/>
            <a:ext cx="821213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solidFill>
                  <a:srgbClr val="CC0000"/>
                </a:solidFill>
                <a:latin typeface="Times New Roman" pitchFamily="18" charset="0"/>
                <a:ea typeface="宋体" pitchFamily="2" charset="-122"/>
              </a:rPr>
              <a:t>while (p &amp;&amp; j&lt;i)  { p = p-&gt;next;  ++j;  }</a:t>
            </a:r>
            <a:endParaRPr kumimoji="1" lang="en-US" altLang="zh-CN" sz="2800">
              <a:latin typeface="Times New Roman" pitchFamily="18" charset="0"/>
              <a:ea typeface="宋体" pitchFamily="2" charset="-122"/>
            </a:endParaRPr>
          </a:p>
          <a:p>
            <a:pPr>
              <a:lnSpc>
                <a:spcPct val="120000"/>
              </a:lnSpc>
            </a:pPr>
            <a:r>
              <a:rPr kumimoji="1" lang="en-US" altLang="zh-CN" sz="2800">
                <a:solidFill>
                  <a:srgbClr val="000099"/>
                </a:solidFill>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a:t>
            </a:r>
            <a:r>
              <a:rPr kumimoji="1" lang="zh-CN" altLang="en-US" sz="2400">
                <a:solidFill>
                  <a:srgbClr val="000000"/>
                </a:solidFill>
                <a:latin typeface="Times New Roman" pitchFamily="18" charset="0"/>
                <a:ea typeface="宋体" pitchFamily="2" charset="-122"/>
              </a:rPr>
              <a:t>顺指针向后查找，直到 </a:t>
            </a:r>
            <a:r>
              <a:rPr kumimoji="1" lang="en-US" altLang="zh-CN" sz="2400">
                <a:solidFill>
                  <a:srgbClr val="000000"/>
                </a:solidFill>
                <a:latin typeface="Times New Roman" pitchFamily="18" charset="0"/>
                <a:ea typeface="宋体" pitchFamily="2" charset="-122"/>
              </a:rPr>
              <a:t>p </a:t>
            </a:r>
            <a:r>
              <a:rPr kumimoji="1" lang="zh-CN" altLang="en-US" sz="2400">
                <a:solidFill>
                  <a:srgbClr val="000000"/>
                </a:solidFill>
                <a:latin typeface="Times New Roman" pitchFamily="18" charset="0"/>
                <a:ea typeface="宋体" pitchFamily="2" charset="-122"/>
              </a:rPr>
              <a:t>指向第 </a:t>
            </a:r>
            <a:r>
              <a:rPr kumimoji="1" lang="en-US" altLang="zh-CN" sz="2400">
                <a:solidFill>
                  <a:srgbClr val="000000"/>
                </a:solidFill>
                <a:latin typeface="Times New Roman" pitchFamily="18" charset="0"/>
                <a:ea typeface="宋体" pitchFamily="2" charset="-122"/>
              </a:rPr>
              <a:t>i </a:t>
            </a:r>
            <a:r>
              <a:rPr kumimoji="1" lang="zh-CN" altLang="en-US" sz="2400">
                <a:solidFill>
                  <a:srgbClr val="000000"/>
                </a:solidFill>
                <a:latin typeface="Times New Roman" pitchFamily="18" charset="0"/>
                <a:ea typeface="宋体" pitchFamily="2" charset="-122"/>
              </a:rPr>
              <a:t>个元素或 </a:t>
            </a:r>
            <a:r>
              <a:rPr kumimoji="1" lang="en-US" altLang="zh-CN" sz="2400">
                <a:solidFill>
                  <a:srgbClr val="000000"/>
                </a:solidFill>
                <a:latin typeface="Times New Roman" pitchFamily="18" charset="0"/>
                <a:ea typeface="宋体" pitchFamily="2" charset="-122"/>
              </a:rPr>
              <a:t>p </a:t>
            </a:r>
            <a:r>
              <a:rPr kumimoji="1" lang="zh-CN" altLang="en-US" sz="2400">
                <a:solidFill>
                  <a:srgbClr val="000000"/>
                </a:solidFill>
                <a:latin typeface="Times New Roman" pitchFamily="18" charset="0"/>
                <a:ea typeface="宋体" pitchFamily="2" charset="-122"/>
              </a:rPr>
              <a:t>为空</a:t>
            </a:r>
          </a:p>
        </p:txBody>
      </p:sp>
      <p:sp>
        <p:nvSpPr>
          <p:cNvPr id="160775" name="Rectangle 7"/>
          <p:cNvSpPr>
            <a:spLocks noChangeArrowheads="1"/>
          </p:cNvSpPr>
          <p:nvPr/>
        </p:nvSpPr>
        <p:spPr bwMode="auto">
          <a:xfrm>
            <a:off x="549275" y="3365500"/>
            <a:ext cx="59848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a:solidFill>
                  <a:srgbClr val="6600FF"/>
                </a:solidFill>
                <a:latin typeface="Times New Roman" pitchFamily="18" charset="0"/>
                <a:ea typeface="宋体" pitchFamily="2" charset="-122"/>
              </a:rPr>
              <a:t>if ( !p || j&gt;i )</a:t>
            </a:r>
          </a:p>
          <a:p>
            <a:pPr>
              <a:lnSpc>
                <a:spcPct val="120000"/>
              </a:lnSpc>
            </a:pPr>
            <a:r>
              <a:rPr kumimoji="1" lang="en-US" altLang="zh-CN" sz="2800">
                <a:solidFill>
                  <a:srgbClr val="6600FF"/>
                </a:solidFill>
                <a:latin typeface="Times New Roman" pitchFamily="18" charset="0"/>
                <a:ea typeface="宋体" pitchFamily="2" charset="-122"/>
              </a:rPr>
              <a:t>    return ERROR;</a:t>
            </a:r>
            <a:r>
              <a:rPr kumimoji="1" lang="en-US" altLang="zh-CN" sz="2800">
                <a:solidFill>
                  <a:srgbClr val="008080"/>
                </a:solidFill>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a:t>
            </a:r>
            <a:r>
              <a:rPr kumimoji="1" lang="zh-CN" altLang="en-US" sz="2400">
                <a:solidFill>
                  <a:srgbClr val="000000"/>
                </a:solidFill>
                <a:latin typeface="Times New Roman" pitchFamily="18" charset="0"/>
                <a:ea typeface="宋体" pitchFamily="2" charset="-122"/>
              </a:rPr>
              <a:t>第 </a:t>
            </a:r>
            <a:r>
              <a:rPr kumimoji="1" lang="en-US" altLang="zh-CN" sz="2400">
                <a:solidFill>
                  <a:srgbClr val="000000"/>
                </a:solidFill>
                <a:latin typeface="Times New Roman" pitchFamily="18" charset="0"/>
                <a:ea typeface="宋体" pitchFamily="2" charset="-122"/>
              </a:rPr>
              <a:t>i </a:t>
            </a:r>
            <a:r>
              <a:rPr kumimoji="1" lang="zh-CN" altLang="en-US" sz="2400">
                <a:solidFill>
                  <a:srgbClr val="000000"/>
                </a:solidFill>
                <a:latin typeface="Times New Roman" pitchFamily="18" charset="0"/>
                <a:ea typeface="宋体" pitchFamily="2" charset="-122"/>
              </a:rPr>
              <a:t>个元素不存在</a:t>
            </a:r>
          </a:p>
          <a:p>
            <a:pPr>
              <a:lnSpc>
                <a:spcPct val="120000"/>
              </a:lnSpc>
            </a:pPr>
            <a:r>
              <a:rPr kumimoji="1" lang="en-US" altLang="zh-CN" sz="2800">
                <a:solidFill>
                  <a:srgbClr val="000000"/>
                </a:solidFill>
                <a:latin typeface="Times New Roman" pitchFamily="18" charset="0"/>
                <a:ea typeface="宋体" pitchFamily="2" charset="-122"/>
              </a:rPr>
              <a:t>e = p-&gt;data;                 </a:t>
            </a:r>
            <a:r>
              <a:rPr kumimoji="1" lang="en-US" altLang="zh-CN" sz="2400">
                <a:solidFill>
                  <a:srgbClr val="000000"/>
                </a:solidFill>
                <a:latin typeface="Times New Roman" pitchFamily="18" charset="0"/>
                <a:ea typeface="宋体" pitchFamily="2" charset="-122"/>
              </a:rPr>
              <a:t>//  </a:t>
            </a:r>
            <a:r>
              <a:rPr kumimoji="1" lang="zh-CN" altLang="en-US" sz="2400">
                <a:solidFill>
                  <a:srgbClr val="000000"/>
                </a:solidFill>
                <a:latin typeface="Times New Roman" pitchFamily="18" charset="0"/>
                <a:ea typeface="宋体" pitchFamily="2" charset="-122"/>
              </a:rPr>
              <a:t>取得第 </a:t>
            </a:r>
            <a:r>
              <a:rPr kumimoji="1" lang="en-US" altLang="zh-CN" sz="2400">
                <a:solidFill>
                  <a:srgbClr val="000000"/>
                </a:solidFill>
                <a:latin typeface="Times New Roman" pitchFamily="18" charset="0"/>
                <a:ea typeface="宋体" pitchFamily="2" charset="-122"/>
              </a:rPr>
              <a:t>i </a:t>
            </a:r>
            <a:r>
              <a:rPr kumimoji="1" lang="zh-CN" altLang="en-US" sz="2400">
                <a:solidFill>
                  <a:srgbClr val="000000"/>
                </a:solidFill>
                <a:latin typeface="Times New Roman" pitchFamily="18" charset="0"/>
                <a:ea typeface="宋体" pitchFamily="2" charset="-122"/>
              </a:rPr>
              <a:t>个元素</a:t>
            </a:r>
          </a:p>
          <a:p>
            <a:pPr>
              <a:lnSpc>
                <a:spcPct val="120000"/>
              </a:lnSpc>
            </a:pPr>
            <a:r>
              <a:rPr kumimoji="1" lang="en-US" altLang="zh-CN" sz="2800">
                <a:solidFill>
                  <a:srgbClr val="000000"/>
                </a:solidFill>
                <a:latin typeface="Times New Roman" pitchFamily="18" charset="0"/>
                <a:ea typeface="宋体" pitchFamily="2" charset="-122"/>
              </a:rPr>
              <a:t>return OK;</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160770"/>
                                        </p:tgtEl>
                                        <p:attrNameLst>
                                          <p:attrName>style.visibility</p:attrName>
                                        </p:attrNameLst>
                                      </p:cBhvr>
                                      <p:to>
                                        <p:strVal val="visible"/>
                                      </p:to>
                                    </p:set>
                                    <p:animEffect transition="in" filter="strips(downRight)">
                                      <p:cBhvr>
                                        <p:cTn id="7" dur="300"/>
                                        <p:tgtEl>
                                          <p:spTgt spid="160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60773"/>
                                        </p:tgtEl>
                                        <p:attrNameLst>
                                          <p:attrName>style.visibility</p:attrName>
                                        </p:attrNameLst>
                                      </p:cBhvr>
                                      <p:to>
                                        <p:strVal val="visible"/>
                                      </p:to>
                                    </p:set>
                                    <p:animEffect transition="in" filter="wipe(left)">
                                      <p:cBhvr>
                                        <p:cTn id="12" dur="75"/>
                                        <p:tgtEl>
                                          <p:spTgt spid="160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60774"/>
                                        </p:tgtEl>
                                        <p:attrNameLst>
                                          <p:attrName>style.visibility</p:attrName>
                                        </p:attrNameLst>
                                      </p:cBhvr>
                                      <p:to>
                                        <p:strVal val="visible"/>
                                      </p:to>
                                    </p:set>
                                    <p:animEffect transition="in" filter="wipe(left)">
                                      <p:cBhvr>
                                        <p:cTn id="17" dur="75"/>
                                        <p:tgtEl>
                                          <p:spTgt spid="1607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60775"/>
                                        </p:tgtEl>
                                        <p:attrNameLst>
                                          <p:attrName>style.visibility</p:attrName>
                                        </p:attrNameLst>
                                      </p:cBhvr>
                                      <p:to>
                                        <p:strVal val="visible"/>
                                      </p:to>
                                    </p:set>
                                    <p:animEffect transition="in" filter="wipe(left)">
                                      <p:cBhvr>
                                        <p:cTn id="22" dur="75"/>
                                        <p:tgtEl>
                                          <p:spTgt spid="1607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0771"/>
                                        </p:tgtEl>
                                        <p:attrNameLst>
                                          <p:attrName>style.visibility</p:attrName>
                                        </p:attrNameLst>
                                      </p:cBhvr>
                                      <p:to>
                                        <p:strVal val="visible"/>
                                      </p:to>
                                    </p:set>
                                    <p:animEffect transition="in" filter="wipe(left)">
                                      <p:cBhvr>
                                        <p:cTn id="27" dur="500"/>
                                        <p:tgtEl>
                                          <p:spTgt spid="1607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0772"/>
                                        </p:tgtEl>
                                        <p:attrNameLst>
                                          <p:attrName>style.visibility</p:attrName>
                                        </p:attrNameLst>
                                      </p:cBhvr>
                                      <p:to>
                                        <p:strVal val="visible"/>
                                      </p:to>
                                    </p:set>
                                    <p:animEffect transition="in" filter="wipe(left)">
                                      <p:cBhvr>
                                        <p:cTn id="32" dur="5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utoUpdateAnimBg="0"/>
      <p:bldP spid="160771" grpId="0" autoUpdateAnimBg="0"/>
      <p:bldP spid="160772" grpId="0" autoUpdateAnimBg="0"/>
      <p:bldP spid="160773" grpId="0" autoUpdateAnimBg="0"/>
      <p:bldP spid="160774" grpId="0" autoUpdateAnimBg="0"/>
      <p:bldP spid="16077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1220788" y="1603375"/>
            <a:ext cx="5926137" cy="177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solidFill>
                  <a:srgbClr val="000000"/>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线性表的操作 </a:t>
            </a:r>
          </a:p>
          <a:p>
            <a:pPr>
              <a:lnSpc>
                <a:spcPct val="120000"/>
              </a:lnSpc>
            </a:pPr>
            <a:r>
              <a:rPr kumimoji="1" lang="zh-CN" altLang="en-US" sz="2800">
                <a:solidFill>
                  <a:srgbClr val="000000"/>
                </a:solidFill>
                <a:latin typeface="Times New Roman" pitchFamily="18" charset="0"/>
                <a:ea typeface="宋体" pitchFamily="2" charset="-122"/>
              </a:rPr>
              <a:t>                 </a:t>
            </a:r>
            <a:r>
              <a:rPr kumimoji="1" lang="en-US" altLang="zh-CN" sz="3600" b="1">
                <a:solidFill>
                  <a:schemeClr val="hlink"/>
                </a:solidFill>
                <a:latin typeface="Times New Roman" pitchFamily="18" charset="0"/>
                <a:ea typeface="宋体" pitchFamily="2" charset="-122"/>
              </a:rPr>
              <a:t>ListInsert(&amp;L, i, e)</a:t>
            </a:r>
            <a:endParaRPr kumimoji="1" lang="en-US" altLang="zh-CN" sz="3600">
              <a:solidFill>
                <a:schemeClr val="hlink"/>
              </a:solidFill>
              <a:latin typeface="Times New Roman" pitchFamily="18" charset="0"/>
              <a:ea typeface="宋体" pitchFamily="2" charset="-122"/>
            </a:endParaRPr>
          </a:p>
          <a:p>
            <a:pPr>
              <a:lnSpc>
                <a:spcPct val="120000"/>
              </a:lnSpc>
            </a:pPr>
            <a:r>
              <a:rPr kumimoji="1" lang="en-US" altLang="zh-CN" sz="2800">
                <a:solidFill>
                  <a:srgbClr val="000000"/>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在单链表中的实现：</a:t>
            </a:r>
          </a:p>
        </p:txBody>
      </p:sp>
      <p:sp>
        <p:nvSpPr>
          <p:cNvPr id="161795" name="Text Box 3"/>
          <p:cNvSpPr txBox="1">
            <a:spLocks noChangeArrowheads="1"/>
          </p:cNvSpPr>
          <p:nvPr/>
        </p:nvSpPr>
        <p:spPr bwMode="auto">
          <a:xfrm>
            <a:off x="1271588" y="3759200"/>
            <a:ext cx="5419725" cy="188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kumimoji="1" lang="en-US" altLang="zh-CN" sz="2800">
                <a:solidFill>
                  <a:srgbClr val="000000"/>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有序对</a:t>
            </a:r>
            <a:r>
              <a:rPr kumimoji="1" lang="zh-CN" altLang="en-US" sz="2800" b="1">
                <a:solidFill>
                  <a:srgbClr val="000000"/>
                </a:solidFill>
                <a:latin typeface="Times New Roman" pitchFamily="18" charset="0"/>
                <a:ea typeface="宋体" pitchFamily="2" charset="-122"/>
              </a:rPr>
              <a:t> </a:t>
            </a:r>
            <a:r>
              <a:rPr kumimoji="1" lang="en-US" altLang="zh-CN" sz="3200" b="1">
                <a:solidFill>
                  <a:schemeClr val="hlink"/>
                </a:solidFill>
                <a:latin typeface="Times New Roman" pitchFamily="18" charset="0"/>
                <a:ea typeface="宋体" pitchFamily="2" charset="-122"/>
              </a:rPr>
              <a:t>&lt;a</a:t>
            </a:r>
            <a:r>
              <a:rPr kumimoji="1" lang="en-US" altLang="zh-CN" sz="3200" b="1" baseline="-25000">
                <a:solidFill>
                  <a:schemeClr val="hlink"/>
                </a:solidFill>
                <a:latin typeface="Times New Roman" pitchFamily="18" charset="0"/>
                <a:ea typeface="宋体" pitchFamily="2" charset="-122"/>
              </a:rPr>
              <a:t>i-1</a:t>
            </a:r>
            <a:r>
              <a:rPr kumimoji="1" lang="en-US" altLang="zh-CN" sz="3200" b="1">
                <a:solidFill>
                  <a:schemeClr val="hlink"/>
                </a:solidFill>
                <a:latin typeface="Times New Roman" pitchFamily="18" charset="0"/>
                <a:ea typeface="宋体" pitchFamily="2" charset="-122"/>
              </a:rPr>
              <a:t>, a</a:t>
            </a:r>
            <a:r>
              <a:rPr kumimoji="1" lang="en-US" altLang="zh-CN" sz="3200" b="1" baseline="-25000">
                <a:solidFill>
                  <a:schemeClr val="hlink"/>
                </a:solidFill>
                <a:latin typeface="Times New Roman" pitchFamily="18" charset="0"/>
                <a:ea typeface="宋体" pitchFamily="2" charset="-122"/>
              </a:rPr>
              <a:t>i</a:t>
            </a:r>
            <a:r>
              <a:rPr kumimoji="1" lang="en-US" altLang="zh-CN" sz="3200" b="1">
                <a:solidFill>
                  <a:schemeClr val="hlink"/>
                </a:solidFill>
                <a:latin typeface="Times New Roman" pitchFamily="18" charset="0"/>
                <a:ea typeface="宋体" pitchFamily="2" charset="-122"/>
              </a:rPr>
              <a:t>&gt;</a:t>
            </a:r>
          </a:p>
          <a:p>
            <a:pPr>
              <a:lnSpc>
                <a:spcPct val="140000"/>
              </a:lnSpc>
            </a:pPr>
            <a:r>
              <a:rPr kumimoji="1" lang="en-US" altLang="zh-CN" sz="2800" b="1">
                <a:solidFill>
                  <a:srgbClr val="000000"/>
                </a:solidFill>
                <a:latin typeface="Times New Roman" pitchFamily="18" charset="0"/>
                <a:ea typeface="宋体" pitchFamily="2" charset="-122"/>
              </a:rPr>
              <a:t>             </a:t>
            </a:r>
            <a:r>
              <a:rPr kumimoji="1" lang="zh-CN" altLang="en-US" sz="2800" b="1">
                <a:solidFill>
                  <a:srgbClr val="FF0000"/>
                </a:solidFill>
                <a:latin typeface="Times New Roman" pitchFamily="18" charset="0"/>
                <a:ea typeface="宋体" pitchFamily="2" charset="-122"/>
              </a:rPr>
              <a:t>改变为</a:t>
            </a:r>
            <a:r>
              <a:rPr kumimoji="1" lang="zh-CN" altLang="en-US" sz="2800" b="1">
                <a:solidFill>
                  <a:srgbClr val="000000"/>
                </a:solidFill>
                <a:latin typeface="Times New Roman" pitchFamily="18" charset="0"/>
                <a:ea typeface="宋体" pitchFamily="2" charset="-122"/>
              </a:rPr>
              <a:t> </a:t>
            </a:r>
            <a:r>
              <a:rPr kumimoji="1" lang="en-US" altLang="zh-CN" sz="3200" b="1">
                <a:solidFill>
                  <a:schemeClr val="hlink"/>
                </a:solidFill>
                <a:latin typeface="Times New Roman" pitchFamily="18" charset="0"/>
                <a:ea typeface="宋体" pitchFamily="2" charset="-122"/>
              </a:rPr>
              <a:t>&lt;a</a:t>
            </a:r>
            <a:r>
              <a:rPr kumimoji="1" lang="en-US" altLang="zh-CN" sz="3200" b="1" baseline="-25000">
                <a:solidFill>
                  <a:schemeClr val="hlink"/>
                </a:solidFill>
                <a:latin typeface="Times New Roman" pitchFamily="18" charset="0"/>
                <a:ea typeface="宋体" pitchFamily="2" charset="-122"/>
              </a:rPr>
              <a:t>i-1</a:t>
            </a:r>
            <a:r>
              <a:rPr kumimoji="1" lang="en-US" altLang="zh-CN" sz="3200" b="1">
                <a:solidFill>
                  <a:schemeClr val="hlink"/>
                </a:solidFill>
                <a:latin typeface="Times New Roman" pitchFamily="18" charset="0"/>
                <a:ea typeface="宋体" pitchFamily="2" charset="-122"/>
              </a:rPr>
              <a:t>, e&gt;</a:t>
            </a:r>
            <a:r>
              <a:rPr kumimoji="1" lang="en-US" altLang="zh-CN" sz="2800" b="1">
                <a:solidFill>
                  <a:srgbClr val="000000"/>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和</a:t>
            </a:r>
            <a:r>
              <a:rPr kumimoji="1" lang="en-US" altLang="zh-CN" sz="3200" b="1">
                <a:solidFill>
                  <a:schemeClr val="hlink"/>
                </a:solidFill>
                <a:latin typeface="Times New Roman" pitchFamily="18" charset="0"/>
                <a:ea typeface="宋体" pitchFamily="2" charset="-122"/>
              </a:rPr>
              <a:t>&lt;e, a</a:t>
            </a:r>
            <a:r>
              <a:rPr kumimoji="1" lang="en-US" altLang="zh-CN" sz="3200" b="1" baseline="-25000">
                <a:solidFill>
                  <a:schemeClr val="hlink"/>
                </a:solidFill>
                <a:latin typeface="Times New Roman" pitchFamily="18" charset="0"/>
                <a:ea typeface="宋体" pitchFamily="2" charset="-122"/>
              </a:rPr>
              <a:t>i</a:t>
            </a:r>
            <a:r>
              <a:rPr kumimoji="1" lang="en-US" altLang="zh-CN" sz="3200" b="1">
                <a:solidFill>
                  <a:schemeClr val="hlink"/>
                </a:solidFill>
                <a:latin typeface="Times New Roman" pitchFamily="18" charset="0"/>
                <a:ea typeface="宋体" pitchFamily="2" charset="-122"/>
              </a:rPr>
              <a:t>&gt;</a:t>
            </a:r>
            <a:endParaRPr kumimoji="1" lang="en-US" altLang="zh-CN" sz="3200">
              <a:solidFill>
                <a:schemeClr val="hlink"/>
              </a:solidFill>
              <a:latin typeface="Times New Roman" pitchFamily="18" charset="0"/>
              <a:ea typeface="宋体" pitchFamily="2" charset="-122"/>
            </a:endParaRPr>
          </a:p>
          <a:p>
            <a:endParaRPr kumimoji="1" lang="en-US" altLang="zh-CN" sz="2800">
              <a:solidFill>
                <a:srgbClr val="000000"/>
              </a:solidFill>
              <a:latin typeface="Times New Roman" pitchFamily="18" charset="0"/>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strips(downRight)">
                                      <p:cBhvr>
                                        <p:cTn id="7" dur="500"/>
                                        <p:tgtEl>
                                          <p:spTgt spid="161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61795"/>
                                        </p:tgtEl>
                                        <p:attrNameLst>
                                          <p:attrName>style.visibility</p:attrName>
                                        </p:attrNameLst>
                                      </p:cBhvr>
                                      <p:to>
                                        <p:strVal val="visible"/>
                                      </p:to>
                                    </p:set>
                                    <p:animEffect transition="in" filter="blinds(vertical)">
                                      <p:cBhvr>
                                        <p:cTn id="12" dur="500"/>
                                        <p:tgtEl>
                                          <p:spTgt spid="161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utoUpdateAnimBg="0"/>
      <p:bldP spid="16179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818" name="Group 2"/>
          <p:cNvGrpSpPr>
            <a:grpSpLocks/>
          </p:cNvGrpSpPr>
          <p:nvPr/>
        </p:nvGrpSpPr>
        <p:grpSpPr bwMode="auto">
          <a:xfrm>
            <a:off x="4343400" y="4495800"/>
            <a:ext cx="1066800" cy="609600"/>
            <a:chOff x="2544" y="3600"/>
            <a:chExt cx="672" cy="384"/>
          </a:xfrm>
        </p:grpSpPr>
        <p:sp>
          <p:nvSpPr>
            <p:cNvPr id="162819" name="Rectangle 3"/>
            <p:cNvSpPr>
              <a:spLocks noChangeArrowheads="1"/>
            </p:cNvSpPr>
            <p:nvPr/>
          </p:nvSpPr>
          <p:spPr bwMode="auto">
            <a:xfrm>
              <a:off x="2544" y="3600"/>
              <a:ext cx="672" cy="384"/>
            </a:xfrm>
            <a:prstGeom prst="rect">
              <a:avLst/>
            </a:prstGeom>
            <a:solidFill>
              <a:srgbClr val="FFCC99">
                <a:alpha val="50000"/>
              </a:srgbClr>
            </a:solidFill>
            <a:ln w="254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b="1">
                  <a:solidFill>
                    <a:srgbClr val="990000"/>
                  </a:solidFill>
                  <a:latin typeface="Times New Roman" pitchFamily="18" charset="0"/>
                  <a:ea typeface="宋体" pitchFamily="2" charset="-122"/>
                </a:rPr>
                <a:t> e</a:t>
              </a:r>
              <a:endParaRPr kumimoji="1" lang="en-US" altLang="zh-CN" sz="3600">
                <a:latin typeface="Times New Roman" pitchFamily="18" charset="0"/>
                <a:ea typeface="宋体" pitchFamily="2" charset="-122"/>
              </a:endParaRPr>
            </a:p>
          </p:txBody>
        </p:sp>
        <p:sp>
          <p:nvSpPr>
            <p:cNvPr id="162820" name="Line 4"/>
            <p:cNvSpPr>
              <a:spLocks noChangeShapeType="1"/>
            </p:cNvSpPr>
            <p:nvPr/>
          </p:nvSpPr>
          <p:spPr bwMode="auto">
            <a:xfrm>
              <a:off x="3024" y="3600"/>
              <a:ext cx="0" cy="384"/>
            </a:xfrm>
            <a:prstGeom prst="line">
              <a:avLst/>
            </a:prstGeom>
            <a:noFill/>
            <a:ln w="2540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2821" name="Group 5"/>
          <p:cNvGrpSpPr>
            <a:grpSpLocks/>
          </p:cNvGrpSpPr>
          <p:nvPr/>
        </p:nvGrpSpPr>
        <p:grpSpPr bwMode="auto">
          <a:xfrm>
            <a:off x="1676400" y="3352800"/>
            <a:ext cx="1981200" cy="609600"/>
            <a:chOff x="864" y="2784"/>
            <a:chExt cx="1248" cy="384"/>
          </a:xfrm>
        </p:grpSpPr>
        <p:sp>
          <p:nvSpPr>
            <p:cNvPr id="162822" name="Rectangle 6"/>
            <p:cNvSpPr>
              <a:spLocks noChangeArrowheads="1"/>
            </p:cNvSpPr>
            <p:nvPr/>
          </p:nvSpPr>
          <p:spPr bwMode="auto">
            <a:xfrm>
              <a:off x="1440" y="2784"/>
              <a:ext cx="672" cy="384"/>
            </a:xfrm>
            <a:prstGeom prst="rect">
              <a:avLst/>
            </a:prstGeom>
            <a:solidFill>
              <a:srgbClr val="99CCFF">
                <a:alpha val="50000"/>
              </a:srgbClr>
            </a:solidFill>
            <a:ln w="222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b="1">
                  <a:solidFill>
                    <a:srgbClr val="000099"/>
                  </a:solidFill>
                  <a:latin typeface="Times New Roman" pitchFamily="18" charset="0"/>
                  <a:ea typeface="宋体" pitchFamily="2" charset="-122"/>
                </a:rPr>
                <a:t>a</a:t>
              </a:r>
              <a:r>
                <a:rPr kumimoji="1" lang="en-US" altLang="zh-CN" sz="3600" b="1" baseline="-25000">
                  <a:solidFill>
                    <a:srgbClr val="000099"/>
                  </a:solidFill>
                  <a:latin typeface="Times New Roman" pitchFamily="18" charset="0"/>
                  <a:ea typeface="宋体" pitchFamily="2" charset="-122"/>
                </a:rPr>
                <a:t>i-1</a:t>
              </a:r>
              <a:endParaRPr kumimoji="1" lang="en-US" altLang="zh-CN" sz="3600">
                <a:latin typeface="Times New Roman" pitchFamily="18" charset="0"/>
                <a:ea typeface="宋体" pitchFamily="2" charset="-122"/>
              </a:endParaRPr>
            </a:p>
          </p:txBody>
        </p:sp>
        <p:sp>
          <p:nvSpPr>
            <p:cNvPr id="162823" name="Line 7"/>
            <p:cNvSpPr>
              <a:spLocks noChangeShapeType="1"/>
            </p:cNvSpPr>
            <p:nvPr/>
          </p:nvSpPr>
          <p:spPr bwMode="auto">
            <a:xfrm>
              <a:off x="1920" y="2784"/>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4" name="Line 8"/>
            <p:cNvSpPr>
              <a:spLocks noChangeShapeType="1"/>
            </p:cNvSpPr>
            <p:nvPr/>
          </p:nvSpPr>
          <p:spPr bwMode="auto">
            <a:xfrm>
              <a:off x="864" y="2976"/>
              <a:ext cx="576" cy="0"/>
            </a:xfrm>
            <a:prstGeom prst="line">
              <a:avLst/>
            </a:prstGeom>
            <a:noFill/>
            <a:ln w="31750">
              <a:solidFill>
                <a:srgbClr val="000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2825" name="Group 9"/>
          <p:cNvGrpSpPr>
            <a:grpSpLocks/>
          </p:cNvGrpSpPr>
          <p:nvPr/>
        </p:nvGrpSpPr>
        <p:grpSpPr bwMode="auto">
          <a:xfrm>
            <a:off x="3505200" y="3352800"/>
            <a:ext cx="3886200" cy="609600"/>
            <a:chOff x="2016" y="2784"/>
            <a:chExt cx="2448" cy="384"/>
          </a:xfrm>
        </p:grpSpPr>
        <p:sp>
          <p:nvSpPr>
            <p:cNvPr id="162826" name="Rectangle 10"/>
            <p:cNvSpPr>
              <a:spLocks noChangeArrowheads="1"/>
            </p:cNvSpPr>
            <p:nvPr/>
          </p:nvSpPr>
          <p:spPr bwMode="auto">
            <a:xfrm>
              <a:off x="3360" y="2784"/>
              <a:ext cx="672" cy="384"/>
            </a:xfrm>
            <a:prstGeom prst="rect">
              <a:avLst/>
            </a:prstGeom>
            <a:solidFill>
              <a:srgbClr val="99CCFF">
                <a:alpha val="50000"/>
              </a:srgbClr>
            </a:solidFill>
            <a:ln w="222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b="1">
                  <a:solidFill>
                    <a:srgbClr val="000099"/>
                  </a:solidFill>
                  <a:latin typeface="Times New Roman" pitchFamily="18" charset="0"/>
                  <a:ea typeface="宋体" pitchFamily="2" charset="-122"/>
                </a:rPr>
                <a:t>a</a:t>
              </a:r>
              <a:r>
                <a:rPr kumimoji="1" lang="en-US" altLang="zh-CN" sz="3600" b="1" baseline="-25000">
                  <a:solidFill>
                    <a:srgbClr val="000099"/>
                  </a:solidFill>
                  <a:latin typeface="Times New Roman" pitchFamily="18" charset="0"/>
                  <a:ea typeface="宋体" pitchFamily="2" charset="-122"/>
                </a:rPr>
                <a:t>i</a:t>
              </a:r>
              <a:endParaRPr kumimoji="1" lang="en-US" altLang="zh-CN" sz="3600">
                <a:latin typeface="Times New Roman" pitchFamily="18" charset="0"/>
                <a:ea typeface="宋体" pitchFamily="2" charset="-122"/>
              </a:endParaRPr>
            </a:p>
          </p:txBody>
        </p:sp>
        <p:sp>
          <p:nvSpPr>
            <p:cNvPr id="162827" name="Line 11"/>
            <p:cNvSpPr>
              <a:spLocks noChangeShapeType="1"/>
            </p:cNvSpPr>
            <p:nvPr/>
          </p:nvSpPr>
          <p:spPr bwMode="auto">
            <a:xfrm>
              <a:off x="3840" y="2784"/>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8" name="Line 12"/>
            <p:cNvSpPr>
              <a:spLocks noChangeShapeType="1"/>
            </p:cNvSpPr>
            <p:nvPr/>
          </p:nvSpPr>
          <p:spPr bwMode="auto">
            <a:xfrm>
              <a:off x="2016" y="2976"/>
              <a:ext cx="1344" cy="0"/>
            </a:xfrm>
            <a:prstGeom prst="line">
              <a:avLst/>
            </a:prstGeom>
            <a:noFill/>
            <a:ln w="31750">
              <a:solidFill>
                <a:srgbClr val="000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9" name="Line 13"/>
            <p:cNvSpPr>
              <a:spLocks noChangeShapeType="1"/>
            </p:cNvSpPr>
            <p:nvPr/>
          </p:nvSpPr>
          <p:spPr bwMode="auto">
            <a:xfrm>
              <a:off x="3936" y="2976"/>
              <a:ext cx="528" cy="0"/>
            </a:xfrm>
            <a:prstGeom prst="line">
              <a:avLst/>
            </a:prstGeom>
            <a:noFill/>
            <a:ln w="31750">
              <a:solidFill>
                <a:srgbClr val="000080"/>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162830" name="Rectangle 14"/>
          <p:cNvSpPr>
            <a:spLocks noChangeArrowheads="1"/>
          </p:cNvSpPr>
          <p:nvPr/>
        </p:nvSpPr>
        <p:spPr bwMode="auto">
          <a:xfrm>
            <a:off x="3505200" y="3581400"/>
            <a:ext cx="2133600" cy="152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2831" name="Group 15"/>
          <p:cNvGrpSpPr>
            <a:grpSpLocks/>
          </p:cNvGrpSpPr>
          <p:nvPr/>
        </p:nvGrpSpPr>
        <p:grpSpPr bwMode="auto">
          <a:xfrm>
            <a:off x="2590800" y="3352800"/>
            <a:ext cx="1066800" cy="609600"/>
            <a:chOff x="1440" y="3504"/>
            <a:chExt cx="672" cy="384"/>
          </a:xfrm>
        </p:grpSpPr>
        <p:sp>
          <p:nvSpPr>
            <p:cNvPr id="162832" name="Rectangle 16"/>
            <p:cNvSpPr>
              <a:spLocks noChangeArrowheads="1"/>
            </p:cNvSpPr>
            <p:nvPr/>
          </p:nvSpPr>
          <p:spPr bwMode="auto">
            <a:xfrm>
              <a:off x="1440" y="3504"/>
              <a:ext cx="672" cy="384"/>
            </a:xfrm>
            <a:prstGeom prst="rect">
              <a:avLst/>
            </a:prstGeom>
            <a:solidFill>
              <a:srgbClr val="99CCFF">
                <a:alpha val="50000"/>
              </a:srgbClr>
            </a:solidFill>
            <a:ln w="222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b="1">
                  <a:solidFill>
                    <a:srgbClr val="000099"/>
                  </a:solidFill>
                  <a:latin typeface="Times New Roman" pitchFamily="18" charset="0"/>
                  <a:ea typeface="宋体" pitchFamily="2" charset="-122"/>
                </a:rPr>
                <a:t>a</a:t>
              </a:r>
              <a:r>
                <a:rPr kumimoji="1" lang="en-US" altLang="zh-CN" sz="3600" b="1" baseline="-25000">
                  <a:solidFill>
                    <a:srgbClr val="000099"/>
                  </a:solidFill>
                  <a:latin typeface="Times New Roman" pitchFamily="18" charset="0"/>
                  <a:ea typeface="宋体" pitchFamily="2" charset="-122"/>
                </a:rPr>
                <a:t>i-1</a:t>
              </a:r>
              <a:endParaRPr kumimoji="1" lang="en-US" altLang="zh-CN" sz="3600">
                <a:latin typeface="Times New Roman" pitchFamily="18" charset="0"/>
                <a:ea typeface="宋体" pitchFamily="2" charset="-122"/>
              </a:endParaRPr>
            </a:p>
          </p:txBody>
        </p:sp>
        <p:sp>
          <p:nvSpPr>
            <p:cNvPr id="162833" name="Line 17"/>
            <p:cNvSpPr>
              <a:spLocks noChangeShapeType="1"/>
            </p:cNvSpPr>
            <p:nvPr/>
          </p:nvSpPr>
          <p:spPr bwMode="auto">
            <a:xfrm>
              <a:off x="1920" y="3504"/>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162834" name="AutoShape 18"/>
          <p:cNvCxnSpPr>
            <a:cxnSpLocks noChangeShapeType="1"/>
          </p:cNvCxnSpPr>
          <p:nvPr/>
        </p:nvCxnSpPr>
        <p:spPr bwMode="auto">
          <a:xfrm rot="5400000" flipV="1">
            <a:off x="3326606" y="3806032"/>
            <a:ext cx="1152525" cy="855662"/>
          </a:xfrm>
          <a:prstGeom prst="bentConnector4">
            <a:avLst>
              <a:gd name="adj1" fmla="val -5"/>
              <a:gd name="adj2" fmla="val 62708"/>
            </a:avLst>
          </a:prstGeom>
          <a:noFill/>
          <a:ln w="31750">
            <a:solidFill>
              <a:srgbClr val="008080"/>
            </a:solidFill>
            <a:miter lim="800000"/>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35" name="AutoShape 19"/>
          <p:cNvCxnSpPr>
            <a:cxnSpLocks noChangeShapeType="1"/>
            <a:endCxn id="162826" idx="2"/>
          </p:cNvCxnSpPr>
          <p:nvPr/>
        </p:nvCxnSpPr>
        <p:spPr bwMode="auto">
          <a:xfrm flipV="1">
            <a:off x="5241925" y="3973513"/>
            <a:ext cx="930275" cy="827087"/>
          </a:xfrm>
          <a:prstGeom prst="bentConnector2">
            <a:avLst/>
          </a:prstGeom>
          <a:noFill/>
          <a:ln w="31750">
            <a:solidFill>
              <a:srgbClr val="008080"/>
            </a:solidFill>
            <a:miter lim="800000"/>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2836" name="AutoShape 20"/>
          <p:cNvSpPr>
            <a:spLocks noChangeArrowheads="1"/>
          </p:cNvSpPr>
          <p:nvPr/>
        </p:nvSpPr>
        <p:spPr bwMode="auto">
          <a:xfrm>
            <a:off x="2943225" y="4876800"/>
            <a:ext cx="1371600" cy="381000"/>
          </a:xfrm>
          <a:prstGeom prst="rightArrowCallout">
            <a:avLst>
              <a:gd name="adj1" fmla="val 25000"/>
              <a:gd name="adj2" fmla="val 26667"/>
              <a:gd name="adj3" fmla="val 105000"/>
              <a:gd name="adj4" fmla="val 33333"/>
            </a:avLst>
          </a:prstGeom>
          <a:solidFill>
            <a:srgbClr val="FFFF99">
              <a:alpha val="50000"/>
            </a:srgbClr>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660033"/>
                </a:solidFill>
                <a:latin typeface="Times New Roman" pitchFamily="18" charset="0"/>
                <a:ea typeface="宋体" pitchFamily="2" charset="-122"/>
              </a:rPr>
              <a:t>s</a:t>
            </a:r>
            <a:endParaRPr kumimoji="1" lang="en-US" altLang="zh-CN" sz="3600">
              <a:latin typeface="Times New Roman" pitchFamily="18" charset="0"/>
              <a:ea typeface="宋体" pitchFamily="2" charset="-122"/>
            </a:endParaRPr>
          </a:p>
        </p:txBody>
      </p:sp>
      <p:sp>
        <p:nvSpPr>
          <p:cNvPr id="162837" name="AutoShape 21"/>
          <p:cNvSpPr>
            <a:spLocks noChangeArrowheads="1"/>
          </p:cNvSpPr>
          <p:nvPr/>
        </p:nvSpPr>
        <p:spPr bwMode="auto">
          <a:xfrm>
            <a:off x="1438275" y="3190875"/>
            <a:ext cx="1143000" cy="381000"/>
          </a:xfrm>
          <a:prstGeom prst="rightArrowCallout">
            <a:avLst>
              <a:gd name="adj1" fmla="val 25000"/>
              <a:gd name="adj2" fmla="val 25000"/>
              <a:gd name="adj3" fmla="val 50000"/>
              <a:gd name="adj4" fmla="val 36667"/>
            </a:avLst>
          </a:prstGeom>
          <a:solidFill>
            <a:srgbClr val="CC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宋体" pitchFamily="2" charset="-122"/>
              </a:rPr>
              <a:t>p</a:t>
            </a:r>
            <a:endParaRPr kumimoji="1" lang="en-US" altLang="zh-CN" sz="3600">
              <a:latin typeface="Times New Roman" pitchFamily="18" charset="0"/>
              <a:ea typeface="宋体" pitchFamily="2" charset="-122"/>
            </a:endParaRPr>
          </a:p>
        </p:txBody>
      </p:sp>
      <p:grpSp>
        <p:nvGrpSpPr>
          <p:cNvPr id="162838" name="Group 22"/>
          <p:cNvGrpSpPr>
            <a:grpSpLocks/>
          </p:cNvGrpSpPr>
          <p:nvPr/>
        </p:nvGrpSpPr>
        <p:grpSpPr bwMode="auto">
          <a:xfrm>
            <a:off x="-609600" y="1143000"/>
            <a:ext cx="6400800" cy="685800"/>
            <a:chOff x="-384" y="720"/>
            <a:chExt cx="4032" cy="432"/>
          </a:xfrm>
        </p:grpSpPr>
        <p:sp>
          <p:nvSpPr>
            <p:cNvPr id="162839" name="Line 23"/>
            <p:cNvSpPr>
              <a:spLocks noChangeShapeType="1"/>
            </p:cNvSpPr>
            <p:nvPr/>
          </p:nvSpPr>
          <p:spPr bwMode="auto">
            <a:xfrm>
              <a:off x="912" y="1152"/>
              <a:ext cx="2112"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40" name="Text Box 24"/>
            <p:cNvSpPr txBox="1">
              <a:spLocks noChangeArrowheads="1"/>
            </p:cNvSpPr>
            <p:nvPr/>
          </p:nvSpPr>
          <p:spPr bwMode="auto">
            <a:xfrm>
              <a:off x="-384" y="720"/>
              <a:ext cx="4032" cy="40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3600">
                  <a:solidFill>
                    <a:srgbClr val="6600CC"/>
                  </a:solidFill>
                  <a:latin typeface="Times New Roman" pitchFamily="18" charset="0"/>
                  <a:ea typeface="宋体" pitchFamily="2" charset="-122"/>
                </a:rPr>
                <a:t>          s-&gt;next = p-&gt;next;  </a:t>
              </a:r>
            </a:p>
          </p:txBody>
        </p:sp>
      </p:grpSp>
      <p:grpSp>
        <p:nvGrpSpPr>
          <p:cNvPr id="162841" name="Group 25"/>
          <p:cNvGrpSpPr>
            <a:grpSpLocks/>
          </p:cNvGrpSpPr>
          <p:nvPr/>
        </p:nvGrpSpPr>
        <p:grpSpPr bwMode="auto">
          <a:xfrm>
            <a:off x="-228600" y="2057400"/>
            <a:ext cx="5562600" cy="1054100"/>
            <a:chOff x="-144" y="1296"/>
            <a:chExt cx="3504" cy="664"/>
          </a:xfrm>
        </p:grpSpPr>
        <p:sp>
          <p:nvSpPr>
            <p:cNvPr id="162842" name="Line 26"/>
            <p:cNvSpPr>
              <a:spLocks noChangeShapeType="1"/>
            </p:cNvSpPr>
            <p:nvPr/>
          </p:nvSpPr>
          <p:spPr bwMode="auto">
            <a:xfrm>
              <a:off x="912" y="1776"/>
              <a:ext cx="1344" cy="0"/>
            </a:xfrm>
            <a:prstGeom prst="line">
              <a:avLst/>
            </a:prstGeom>
            <a:noFill/>
            <a:ln w="571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43" name="Text Box 27"/>
            <p:cNvSpPr txBox="1">
              <a:spLocks noChangeArrowheads="1"/>
            </p:cNvSpPr>
            <p:nvPr/>
          </p:nvSpPr>
          <p:spPr bwMode="auto">
            <a:xfrm>
              <a:off x="-144" y="1296"/>
              <a:ext cx="3504" cy="66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3600">
                  <a:solidFill>
                    <a:srgbClr val="6600CC"/>
                  </a:solidFill>
                  <a:latin typeface="Times New Roman" pitchFamily="18" charset="0"/>
                  <a:ea typeface="宋体" pitchFamily="2" charset="-122"/>
                </a:rPr>
                <a:t>p</a:t>
              </a:r>
              <a:r>
                <a:rPr kumimoji="1" lang="en-US" altLang="zh-CN" sz="3600" b="1">
                  <a:solidFill>
                    <a:srgbClr val="6600CC"/>
                  </a:solidFill>
                  <a:latin typeface="Times New Roman" pitchFamily="18" charset="0"/>
                  <a:ea typeface="宋体" pitchFamily="2" charset="-122"/>
                </a:rPr>
                <a:t>-&gt;</a:t>
              </a:r>
              <a:r>
                <a:rPr kumimoji="1" lang="en-US" altLang="zh-CN" sz="3600">
                  <a:solidFill>
                    <a:srgbClr val="6600CC"/>
                  </a:solidFill>
                  <a:latin typeface="Times New Roman" pitchFamily="18" charset="0"/>
                  <a:ea typeface="宋体" pitchFamily="2" charset="-122"/>
                </a:rPr>
                <a:t>next = s;</a:t>
              </a:r>
            </a:p>
            <a:p>
              <a:pPr algn="ctr">
                <a:spcBef>
                  <a:spcPct val="50000"/>
                </a:spcBef>
              </a:pPr>
              <a:endParaRPr lang="en-US" altLang="zh-CN">
                <a:latin typeface="Comic Sans MS" pitchFamily="66" charset="0"/>
                <a:ea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2821"/>
                                        </p:tgtEl>
                                        <p:attrNameLst>
                                          <p:attrName>style.visibility</p:attrName>
                                        </p:attrNameLst>
                                      </p:cBhvr>
                                      <p:to>
                                        <p:strVal val="visible"/>
                                      </p:to>
                                    </p:set>
                                    <p:animEffect transition="in" filter="wipe(left)">
                                      <p:cBhvr>
                                        <p:cTn id="7" dur="500"/>
                                        <p:tgtEl>
                                          <p:spTgt spid="16282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62825"/>
                                        </p:tgtEl>
                                        <p:attrNameLst>
                                          <p:attrName>style.visibility</p:attrName>
                                        </p:attrNameLst>
                                      </p:cBhvr>
                                      <p:to>
                                        <p:strVal val="visible"/>
                                      </p:to>
                                    </p:set>
                                    <p:animEffect transition="in" filter="wipe(left)">
                                      <p:cBhvr>
                                        <p:cTn id="11" dur="500"/>
                                        <p:tgtEl>
                                          <p:spTgt spid="16282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2836"/>
                                        </p:tgtEl>
                                        <p:attrNameLst>
                                          <p:attrName>style.visibility</p:attrName>
                                        </p:attrNameLst>
                                      </p:cBhvr>
                                      <p:to>
                                        <p:strVal val="visible"/>
                                      </p:to>
                                    </p:set>
                                    <p:animEffect transition="in" filter="wipe(left)">
                                      <p:cBhvr>
                                        <p:cTn id="16" dur="500"/>
                                        <p:tgtEl>
                                          <p:spTgt spid="162836"/>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62818"/>
                                        </p:tgtEl>
                                        <p:attrNameLst>
                                          <p:attrName>style.visibility</p:attrName>
                                        </p:attrNameLst>
                                      </p:cBhvr>
                                      <p:to>
                                        <p:strVal val="visible"/>
                                      </p:to>
                                    </p:set>
                                    <p:animEffect transition="in" filter="wipe(left)">
                                      <p:cBhvr>
                                        <p:cTn id="20" dur="500"/>
                                        <p:tgtEl>
                                          <p:spTgt spid="1628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2837"/>
                                        </p:tgtEl>
                                        <p:attrNameLst>
                                          <p:attrName>style.visibility</p:attrName>
                                        </p:attrNameLst>
                                      </p:cBhvr>
                                      <p:to>
                                        <p:strVal val="visible"/>
                                      </p:to>
                                    </p:set>
                                    <p:animEffect transition="in" filter="wipe(left)">
                                      <p:cBhvr>
                                        <p:cTn id="25" dur="500"/>
                                        <p:tgtEl>
                                          <p:spTgt spid="16283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62835"/>
                                        </p:tgtEl>
                                        <p:attrNameLst>
                                          <p:attrName>style.visibility</p:attrName>
                                        </p:attrNameLst>
                                      </p:cBhvr>
                                      <p:to>
                                        <p:strVal val="visible"/>
                                      </p:to>
                                    </p:set>
                                    <p:animEffect transition="in" filter="wipe(left)">
                                      <p:cBhvr>
                                        <p:cTn id="30" dur="500"/>
                                        <p:tgtEl>
                                          <p:spTgt spid="16283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5" fill="hold" nodeType="clickEffect">
                                  <p:stCondLst>
                                    <p:cond delay="0"/>
                                  </p:stCondLst>
                                  <p:childTnLst>
                                    <p:set>
                                      <p:cBhvr>
                                        <p:cTn id="34" dur="1" fill="hold">
                                          <p:stCondLst>
                                            <p:cond delay="0"/>
                                          </p:stCondLst>
                                        </p:cTn>
                                        <p:tgtEl>
                                          <p:spTgt spid="162838"/>
                                        </p:tgtEl>
                                        <p:attrNameLst>
                                          <p:attrName>style.visibility</p:attrName>
                                        </p:attrNameLst>
                                      </p:cBhvr>
                                      <p:to>
                                        <p:strVal val="visible"/>
                                      </p:to>
                                    </p:set>
                                    <p:animEffect transition="in" filter="blinds(vertical)">
                                      <p:cBhvr>
                                        <p:cTn id="35" dur="500"/>
                                        <p:tgtEl>
                                          <p:spTgt spid="16283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162830"/>
                                        </p:tgtEl>
                                        <p:attrNameLst>
                                          <p:attrName>style.visibility</p:attrName>
                                        </p:attrNameLst>
                                      </p:cBhvr>
                                      <p:to>
                                        <p:strVal val="visible"/>
                                      </p:to>
                                    </p:set>
                                    <p:animEffect transition="in" filter="wipe(right)">
                                      <p:cBhvr>
                                        <p:cTn id="40" dur="500"/>
                                        <p:tgtEl>
                                          <p:spTgt spid="162830"/>
                                        </p:tgtEl>
                                      </p:cBhvr>
                                    </p:animEffect>
                                  </p:childTnLst>
                                </p:cTn>
                              </p:par>
                            </p:childTnLst>
                          </p:cTn>
                        </p:par>
                        <p:par>
                          <p:cTn id="41" fill="hold" nodeType="afterGroup">
                            <p:stCondLst>
                              <p:cond delay="500"/>
                            </p:stCondLst>
                            <p:childTnLst>
                              <p:par>
                                <p:cTn id="42" presetID="1" presetClass="entr" presetSubtype="0" fill="hold" nodeType="afterEffect">
                                  <p:stCondLst>
                                    <p:cond delay="0"/>
                                  </p:stCondLst>
                                  <p:childTnLst>
                                    <p:set>
                                      <p:cBhvr>
                                        <p:cTn id="43" dur="1" fill="hold">
                                          <p:stCondLst>
                                            <p:cond delay="499"/>
                                          </p:stCondLst>
                                        </p:cTn>
                                        <p:tgtEl>
                                          <p:spTgt spid="16283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5" fill="hold" nodeType="clickEffect">
                                  <p:stCondLst>
                                    <p:cond delay="0"/>
                                  </p:stCondLst>
                                  <p:childTnLst>
                                    <p:set>
                                      <p:cBhvr>
                                        <p:cTn id="47" dur="1" fill="hold">
                                          <p:stCondLst>
                                            <p:cond delay="0"/>
                                          </p:stCondLst>
                                        </p:cTn>
                                        <p:tgtEl>
                                          <p:spTgt spid="162841"/>
                                        </p:tgtEl>
                                        <p:attrNameLst>
                                          <p:attrName>style.visibility</p:attrName>
                                        </p:attrNameLst>
                                      </p:cBhvr>
                                      <p:to>
                                        <p:strVal val="visible"/>
                                      </p:to>
                                    </p:set>
                                    <p:animEffect transition="in" filter="blinds(vertical)">
                                      <p:cBhvr>
                                        <p:cTn id="48" dur="500"/>
                                        <p:tgtEl>
                                          <p:spTgt spid="162841"/>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162834"/>
                                        </p:tgtEl>
                                        <p:attrNameLst>
                                          <p:attrName>style.visibility</p:attrName>
                                        </p:attrNameLst>
                                      </p:cBhvr>
                                      <p:to>
                                        <p:strVal val="visible"/>
                                      </p:to>
                                    </p:set>
                                    <p:animEffect transition="in" filter="wipe(left)">
                                      <p:cBhvr>
                                        <p:cTn id="52" dur="500"/>
                                        <p:tgtEl>
                                          <p:spTgt spid="162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30" grpId="0" animBg="1"/>
      <p:bldP spid="162836" grpId="0" animBg="1" autoUpdateAnimBg="0"/>
      <p:bldP spid="16283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4258" name="Group 2"/>
          <p:cNvGrpSpPr>
            <a:grpSpLocks/>
          </p:cNvGrpSpPr>
          <p:nvPr/>
        </p:nvGrpSpPr>
        <p:grpSpPr bwMode="auto">
          <a:xfrm>
            <a:off x="755650" y="1482725"/>
            <a:ext cx="7777163" cy="4610100"/>
            <a:chOff x="1086" y="300"/>
            <a:chExt cx="4356" cy="2904"/>
          </a:xfrm>
        </p:grpSpPr>
        <p:sp>
          <p:nvSpPr>
            <p:cNvPr id="224259" name="Rectangle 3"/>
            <p:cNvSpPr>
              <a:spLocks noChangeArrowheads="1"/>
            </p:cNvSpPr>
            <p:nvPr/>
          </p:nvSpPr>
          <p:spPr bwMode="auto">
            <a:xfrm>
              <a:off x="2562" y="300"/>
              <a:ext cx="1344" cy="432"/>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imes New Roman" pitchFamily="18" charset="0"/>
                  <a:ea typeface="宋体" pitchFamily="2" charset="-122"/>
                </a:rPr>
                <a:t>Linear Lists</a:t>
              </a:r>
            </a:p>
          </p:txBody>
        </p:sp>
        <p:sp>
          <p:nvSpPr>
            <p:cNvPr id="224260" name="Line 4"/>
            <p:cNvSpPr>
              <a:spLocks noChangeShapeType="1"/>
            </p:cNvSpPr>
            <p:nvPr/>
          </p:nvSpPr>
          <p:spPr bwMode="auto">
            <a:xfrm>
              <a:off x="3186" y="732"/>
              <a:ext cx="1"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4261" name="Line 5"/>
            <p:cNvSpPr>
              <a:spLocks noChangeShapeType="1"/>
            </p:cNvSpPr>
            <p:nvPr/>
          </p:nvSpPr>
          <p:spPr bwMode="auto">
            <a:xfrm>
              <a:off x="2085" y="1014"/>
              <a:ext cx="2388"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4262" name="Line 6"/>
            <p:cNvSpPr>
              <a:spLocks noChangeShapeType="1"/>
            </p:cNvSpPr>
            <p:nvPr/>
          </p:nvSpPr>
          <p:spPr bwMode="auto">
            <a:xfrm>
              <a:off x="2070" y="1020"/>
              <a:ext cx="1"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4263" name="Rectangle 7"/>
            <p:cNvSpPr>
              <a:spLocks noChangeArrowheads="1"/>
            </p:cNvSpPr>
            <p:nvPr/>
          </p:nvSpPr>
          <p:spPr bwMode="auto">
            <a:xfrm>
              <a:off x="1494" y="1548"/>
              <a:ext cx="1056" cy="528"/>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imes New Roman" pitchFamily="18" charset="0"/>
                  <a:ea typeface="宋体" pitchFamily="2" charset="-122"/>
                </a:rPr>
                <a:t>General</a:t>
              </a:r>
            </a:p>
          </p:txBody>
        </p:sp>
        <p:sp>
          <p:nvSpPr>
            <p:cNvPr id="224264" name="Rectangle 8"/>
            <p:cNvSpPr>
              <a:spLocks noChangeArrowheads="1"/>
            </p:cNvSpPr>
            <p:nvPr/>
          </p:nvSpPr>
          <p:spPr bwMode="auto">
            <a:xfrm>
              <a:off x="3990" y="1572"/>
              <a:ext cx="960" cy="480"/>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imes New Roman" pitchFamily="18" charset="0"/>
                  <a:ea typeface="宋体" pitchFamily="2" charset="-122"/>
                </a:rPr>
                <a:t>Restricted</a:t>
              </a:r>
            </a:p>
            <a:p>
              <a:pPr algn="ctr"/>
              <a:r>
                <a:rPr kumimoji="1" lang="zh-CN" altLang="en-US" sz="2400">
                  <a:solidFill>
                    <a:srgbClr val="000000"/>
                  </a:solidFill>
                  <a:latin typeface="Times New Roman" pitchFamily="18" charset="0"/>
                  <a:ea typeface="宋体" pitchFamily="2" charset="-122"/>
                </a:rPr>
                <a:t>（有约束的）</a:t>
              </a:r>
            </a:p>
          </p:txBody>
        </p:sp>
        <p:sp>
          <p:nvSpPr>
            <p:cNvPr id="224265" name="Line 9"/>
            <p:cNvSpPr>
              <a:spLocks noChangeShapeType="1"/>
            </p:cNvSpPr>
            <p:nvPr/>
          </p:nvSpPr>
          <p:spPr bwMode="auto">
            <a:xfrm>
              <a:off x="2082" y="2076"/>
              <a:ext cx="1"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4266" name="Line 10"/>
            <p:cNvSpPr>
              <a:spLocks noChangeShapeType="1"/>
            </p:cNvSpPr>
            <p:nvPr/>
          </p:nvSpPr>
          <p:spPr bwMode="auto">
            <a:xfrm>
              <a:off x="1554" y="2412"/>
              <a:ext cx="1008"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4267" name="Line 11"/>
            <p:cNvSpPr>
              <a:spLocks noChangeShapeType="1"/>
            </p:cNvSpPr>
            <p:nvPr/>
          </p:nvSpPr>
          <p:spPr bwMode="auto">
            <a:xfrm>
              <a:off x="1554" y="2412"/>
              <a:ext cx="1"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4268" name="Line 12"/>
            <p:cNvSpPr>
              <a:spLocks noChangeShapeType="1"/>
            </p:cNvSpPr>
            <p:nvPr/>
          </p:nvSpPr>
          <p:spPr bwMode="auto">
            <a:xfrm>
              <a:off x="2550" y="2412"/>
              <a:ext cx="1"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4269" name="Line 13"/>
            <p:cNvSpPr>
              <a:spLocks noChangeShapeType="1"/>
            </p:cNvSpPr>
            <p:nvPr/>
          </p:nvSpPr>
          <p:spPr bwMode="auto">
            <a:xfrm>
              <a:off x="4494" y="2052"/>
              <a:ext cx="1"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4270" name="Line 14"/>
            <p:cNvSpPr>
              <a:spLocks noChangeShapeType="1"/>
            </p:cNvSpPr>
            <p:nvPr/>
          </p:nvSpPr>
          <p:spPr bwMode="auto">
            <a:xfrm>
              <a:off x="3966" y="2388"/>
              <a:ext cx="1008"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4271" name="Line 15"/>
            <p:cNvSpPr>
              <a:spLocks noChangeShapeType="1"/>
            </p:cNvSpPr>
            <p:nvPr/>
          </p:nvSpPr>
          <p:spPr bwMode="auto">
            <a:xfrm>
              <a:off x="3966" y="2388"/>
              <a:ext cx="1"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4272" name="Line 16"/>
            <p:cNvSpPr>
              <a:spLocks noChangeShapeType="1"/>
            </p:cNvSpPr>
            <p:nvPr/>
          </p:nvSpPr>
          <p:spPr bwMode="auto">
            <a:xfrm>
              <a:off x="4962" y="2388"/>
              <a:ext cx="1"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4273" name="Rectangle 17"/>
            <p:cNvSpPr>
              <a:spLocks noChangeArrowheads="1"/>
            </p:cNvSpPr>
            <p:nvPr/>
          </p:nvSpPr>
          <p:spPr bwMode="auto">
            <a:xfrm>
              <a:off x="1086" y="2664"/>
              <a:ext cx="948" cy="528"/>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imes New Roman" pitchFamily="18" charset="0"/>
                  <a:ea typeface="宋体" pitchFamily="2" charset="-122"/>
                </a:rPr>
                <a:t>Ordered</a:t>
              </a:r>
            </a:p>
            <a:p>
              <a:pPr algn="ctr"/>
              <a:r>
                <a:rPr kumimoji="1" lang="en-US" altLang="zh-CN" sz="2400">
                  <a:solidFill>
                    <a:srgbClr val="000000"/>
                  </a:solidFill>
                  <a:latin typeface="Times New Roman" pitchFamily="18" charset="0"/>
                  <a:ea typeface="宋体" pitchFamily="2" charset="-122"/>
                </a:rPr>
                <a:t>(array)</a:t>
              </a:r>
            </a:p>
          </p:txBody>
        </p:sp>
        <p:sp>
          <p:nvSpPr>
            <p:cNvPr id="224274" name="Rectangle 18"/>
            <p:cNvSpPr>
              <a:spLocks noChangeArrowheads="1"/>
            </p:cNvSpPr>
            <p:nvPr/>
          </p:nvSpPr>
          <p:spPr bwMode="auto">
            <a:xfrm>
              <a:off x="2178" y="2676"/>
              <a:ext cx="864" cy="528"/>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imes New Roman" pitchFamily="18" charset="0"/>
                  <a:ea typeface="宋体" pitchFamily="2" charset="-122"/>
                </a:rPr>
                <a:t>Unordered</a:t>
              </a:r>
            </a:p>
            <a:p>
              <a:pPr algn="ctr"/>
              <a:r>
                <a:rPr kumimoji="1" lang="en-US" altLang="zh-CN" sz="2400">
                  <a:solidFill>
                    <a:srgbClr val="000000"/>
                  </a:solidFill>
                  <a:latin typeface="Times New Roman" pitchFamily="18" charset="0"/>
                  <a:ea typeface="宋体" pitchFamily="2" charset="-122"/>
                </a:rPr>
                <a:t>(linked list)</a:t>
              </a:r>
            </a:p>
          </p:txBody>
        </p:sp>
        <p:sp>
          <p:nvSpPr>
            <p:cNvPr id="224275" name="Rectangle 19"/>
            <p:cNvSpPr>
              <a:spLocks noChangeArrowheads="1"/>
            </p:cNvSpPr>
            <p:nvPr/>
          </p:nvSpPr>
          <p:spPr bwMode="auto">
            <a:xfrm>
              <a:off x="3570" y="2676"/>
              <a:ext cx="864" cy="528"/>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imes New Roman" pitchFamily="18" charset="0"/>
                  <a:ea typeface="宋体" pitchFamily="2" charset="-122"/>
                </a:rPr>
                <a:t>FIFO</a:t>
              </a:r>
            </a:p>
            <a:p>
              <a:pPr algn="ctr"/>
              <a:r>
                <a:rPr kumimoji="1" lang="en-US" altLang="zh-CN" sz="2400">
                  <a:solidFill>
                    <a:srgbClr val="000000"/>
                  </a:solidFill>
                  <a:latin typeface="Times New Roman" pitchFamily="18" charset="0"/>
                  <a:ea typeface="宋体" pitchFamily="2" charset="-122"/>
                </a:rPr>
                <a:t>(queue)</a:t>
              </a:r>
            </a:p>
          </p:txBody>
        </p:sp>
        <p:sp>
          <p:nvSpPr>
            <p:cNvPr id="224276" name="Rectangle 20"/>
            <p:cNvSpPr>
              <a:spLocks noChangeArrowheads="1"/>
            </p:cNvSpPr>
            <p:nvPr/>
          </p:nvSpPr>
          <p:spPr bwMode="auto">
            <a:xfrm>
              <a:off x="4578" y="2676"/>
              <a:ext cx="864" cy="528"/>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imes New Roman" pitchFamily="18" charset="0"/>
                  <a:ea typeface="宋体" pitchFamily="2" charset="-122"/>
                </a:rPr>
                <a:t>LIFO</a:t>
              </a:r>
            </a:p>
            <a:p>
              <a:pPr algn="ctr"/>
              <a:r>
                <a:rPr kumimoji="1" lang="en-US" altLang="zh-CN" sz="2400">
                  <a:solidFill>
                    <a:srgbClr val="000000"/>
                  </a:solidFill>
                  <a:latin typeface="Times New Roman" pitchFamily="18" charset="0"/>
                  <a:ea typeface="宋体" pitchFamily="2" charset="-122"/>
                </a:rPr>
                <a:t>(stack)</a:t>
              </a:r>
            </a:p>
          </p:txBody>
        </p:sp>
        <p:sp>
          <p:nvSpPr>
            <p:cNvPr id="224277" name="Line 21"/>
            <p:cNvSpPr>
              <a:spLocks noChangeShapeType="1"/>
            </p:cNvSpPr>
            <p:nvPr/>
          </p:nvSpPr>
          <p:spPr bwMode="auto">
            <a:xfrm>
              <a:off x="4458" y="1020"/>
              <a:ext cx="1"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4278" name="Rectangle 22"/>
          <p:cNvSpPr>
            <a:spLocks noGrp="1" noChangeArrowheads="1"/>
          </p:cNvSpPr>
          <p:nvPr>
            <p:ph type="title"/>
          </p:nvPr>
        </p:nvSpPr>
        <p:spPr>
          <a:xfrm>
            <a:off x="381000" y="152400"/>
            <a:ext cx="7391400" cy="422275"/>
          </a:xfrm>
          <a:noFill/>
          <a:ln/>
        </p:spPr>
        <p:txBody>
          <a:bodyPr/>
          <a:lstStyle/>
          <a:p>
            <a:r>
              <a:rPr lang="en-US" altLang="zh-CN">
                <a:ea typeface="宋体" pitchFamily="2" charset="-122"/>
              </a:rPr>
              <a:t>Classification of Linear List</a:t>
            </a:r>
          </a:p>
        </p:txBody>
      </p:sp>
      <p:sp>
        <p:nvSpPr>
          <p:cNvPr id="224279" name="AutoShape 23"/>
          <p:cNvSpPr>
            <a:spLocks noChangeArrowheads="1"/>
          </p:cNvSpPr>
          <p:nvPr/>
        </p:nvSpPr>
        <p:spPr bwMode="auto">
          <a:xfrm>
            <a:off x="152400" y="1295400"/>
            <a:ext cx="3200400" cy="1676400"/>
          </a:xfrm>
          <a:prstGeom prst="wedgeRoundRectCallout">
            <a:avLst>
              <a:gd name="adj1" fmla="val 33977"/>
              <a:gd name="adj2" fmla="val 8030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ct val="50000"/>
              </a:spcBef>
              <a:buClr>
                <a:schemeClr val="accent2"/>
              </a:buClr>
              <a:buSzPct val="80000"/>
              <a:buFont typeface="Wingdings" pitchFamily="2" charset="2"/>
              <a:buChar char="¨"/>
            </a:pPr>
            <a:r>
              <a:rPr lang="en-US" altLang="zh-CN" sz="2000">
                <a:solidFill>
                  <a:srgbClr val="000000"/>
                </a:solidFill>
                <a:ea typeface="宋体" pitchFamily="2" charset="-122"/>
              </a:rPr>
              <a:t>Data can be inserted and deleted anywhere </a:t>
            </a:r>
          </a:p>
          <a:p>
            <a:pPr>
              <a:lnSpc>
                <a:spcPct val="90000"/>
              </a:lnSpc>
              <a:spcBef>
                <a:spcPct val="50000"/>
              </a:spcBef>
              <a:buClr>
                <a:schemeClr val="accent2"/>
              </a:buClr>
              <a:buSzPct val="80000"/>
              <a:buFont typeface="Wingdings" pitchFamily="2" charset="2"/>
              <a:buChar char="¨"/>
            </a:pPr>
            <a:r>
              <a:rPr lang="en-US" altLang="zh-CN" sz="2000">
                <a:solidFill>
                  <a:srgbClr val="000000"/>
                </a:solidFill>
                <a:ea typeface="宋体" pitchFamily="2" charset="-122"/>
              </a:rPr>
              <a:t>no restrictions on the operations that can be used to process the list</a:t>
            </a:r>
          </a:p>
          <a:p>
            <a:pPr algn="ctr"/>
            <a:endParaRPr lang="en-US" altLang="zh-CN" sz="2000">
              <a:solidFill>
                <a:srgbClr val="000000"/>
              </a:solidFill>
              <a:ea typeface="宋体" pitchFamily="2" charset="-122"/>
            </a:endParaRPr>
          </a:p>
        </p:txBody>
      </p:sp>
      <p:sp>
        <p:nvSpPr>
          <p:cNvPr id="224280" name="AutoShape 24"/>
          <p:cNvSpPr>
            <a:spLocks noChangeArrowheads="1"/>
          </p:cNvSpPr>
          <p:nvPr/>
        </p:nvSpPr>
        <p:spPr bwMode="auto">
          <a:xfrm>
            <a:off x="4648200" y="1143000"/>
            <a:ext cx="4495800" cy="1828800"/>
          </a:xfrm>
          <a:prstGeom prst="wedgeRoundRectCallout">
            <a:avLst>
              <a:gd name="adj1" fmla="val 4273"/>
              <a:gd name="adj2" fmla="val 7613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spcBef>
                <a:spcPct val="20000"/>
              </a:spcBef>
              <a:buClr>
                <a:schemeClr val="accent2"/>
              </a:buClr>
              <a:buSzPct val="80000"/>
              <a:buFont typeface="Wingdings" pitchFamily="2" charset="2"/>
              <a:buChar char="¨"/>
            </a:pPr>
            <a:r>
              <a:rPr lang="en-US" altLang="zh-CN" sz="2000">
                <a:solidFill>
                  <a:srgbClr val="000000"/>
                </a:solidFill>
                <a:ea typeface="宋体" pitchFamily="2" charset="-122"/>
              </a:rPr>
              <a:t>Data can only be added or deleted at the ends of the structure</a:t>
            </a:r>
          </a:p>
          <a:p>
            <a:pPr>
              <a:spcBef>
                <a:spcPct val="20000"/>
              </a:spcBef>
              <a:buClr>
                <a:schemeClr val="accent2"/>
              </a:buClr>
              <a:buSzPct val="80000"/>
              <a:buFont typeface="Wingdings" pitchFamily="2" charset="2"/>
              <a:buChar char="¨"/>
            </a:pPr>
            <a:r>
              <a:rPr lang="en-US" altLang="zh-CN" sz="2000">
                <a:solidFill>
                  <a:srgbClr val="000000"/>
                </a:solidFill>
                <a:ea typeface="宋体" pitchFamily="2" charset="-122"/>
              </a:rPr>
              <a:t>processing is restricted to operations on the data at the ends of the list</a:t>
            </a:r>
          </a:p>
          <a:p>
            <a:pPr algn="ctr"/>
            <a:endParaRPr lang="en-US" altLang="zh-CN" sz="2000">
              <a:solidFill>
                <a:srgbClr val="0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4258"/>
                                        </p:tgtEl>
                                        <p:attrNameLst>
                                          <p:attrName>style.visibility</p:attrName>
                                        </p:attrNameLst>
                                      </p:cBhvr>
                                      <p:to>
                                        <p:strVal val="visible"/>
                                      </p:to>
                                    </p:set>
                                    <p:animEffect transition="in" filter="blinds(horizontal)">
                                      <p:cBhvr>
                                        <p:cTn id="7" dur="500"/>
                                        <p:tgtEl>
                                          <p:spTgt spid="224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4279"/>
                                        </p:tgtEl>
                                        <p:attrNameLst>
                                          <p:attrName>style.visibility</p:attrName>
                                        </p:attrNameLst>
                                      </p:cBhvr>
                                      <p:to>
                                        <p:strVal val="visible"/>
                                      </p:to>
                                    </p:set>
                                    <p:animEffect transition="in" filter="blinds(horizontal)">
                                      <p:cBhvr>
                                        <p:cTn id="12" dur="500"/>
                                        <p:tgtEl>
                                          <p:spTgt spid="2242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4280"/>
                                        </p:tgtEl>
                                        <p:attrNameLst>
                                          <p:attrName>style.visibility</p:attrName>
                                        </p:attrNameLst>
                                      </p:cBhvr>
                                      <p:to>
                                        <p:strVal val="visible"/>
                                      </p:to>
                                    </p:set>
                                    <p:animEffect transition="in" filter="blinds(horizontal)">
                                      <p:cBhvr>
                                        <p:cTn id="17" dur="500"/>
                                        <p:tgtEl>
                                          <p:spTgt spid="22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79" grpId="0" animBg="1" autoUpdateAnimBg="0"/>
      <p:bldP spid="224280"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409575" y="2801938"/>
            <a:ext cx="82359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en-US" altLang="zh-CN" sz="2800">
                <a:solidFill>
                  <a:srgbClr val="333399"/>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因此，在单链表中第 </a:t>
            </a:r>
            <a:r>
              <a:rPr kumimoji="1" lang="en-US" altLang="zh-CN" sz="2800">
                <a:solidFill>
                  <a:srgbClr val="000000"/>
                </a:solidFill>
                <a:latin typeface="Times New Roman" pitchFamily="18" charset="0"/>
                <a:ea typeface="宋体" pitchFamily="2" charset="-122"/>
              </a:rPr>
              <a:t>i </a:t>
            </a:r>
            <a:r>
              <a:rPr kumimoji="1" lang="zh-CN" altLang="en-US" sz="2800">
                <a:solidFill>
                  <a:srgbClr val="000000"/>
                </a:solidFill>
                <a:latin typeface="Times New Roman" pitchFamily="18" charset="0"/>
                <a:ea typeface="宋体" pitchFamily="2" charset="-122"/>
              </a:rPr>
              <a:t>个结点之前进行插入的基本操作为</a:t>
            </a:r>
            <a:r>
              <a:rPr kumimoji="1" lang="en-US" altLang="zh-CN" sz="2800">
                <a:solidFill>
                  <a:srgbClr val="000000"/>
                </a:solidFill>
                <a:latin typeface="Times New Roman" pitchFamily="18" charset="0"/>
                <a:ea typeface="宋体" pitchFamily="2" charset="-122"/>
              </a:rPr>
              <a:t>:</a:t>
            </a:r>
          </a:p>
          <a:p>
            <a:pPr>
              <a:lnSpc>
                <a:spcPct val="125000"/>
              </a:lnSpc>
            </a:pPr>
            <a:r>
              <a:rPr kumimoji="1" lang="en-US" altLang="zh-CN" sz="2800">
                <a:latin typeface="Times New Roman" pitchFamily="18" charset="0"/>
                <a:ea typeface="宋体" pitchFamily="2" charset="-122"/>
              </a:rPr>
              <a:t>        </a:t>
            </a:r>
            <a:r>
              <a:rPr kumimoji="1" lang="zh-CN" altLang="en-US" sz="2800">
                <a:solidFill>
                  <a:srgbClr val="FF0000"/>
                </a:solidFill>
                <a:latin typeface="Times New Roman" pitchFamily="18" charset="0"/>
                <a:ea typeface="宋体" pitchFamily="2" charset="-122"/>
              </a:rPr>
              <a:t>找到线性表中第</a:t>
            </a:r>
            <a:r>
              <a:rPr kumimoji="1" lang="en-US" altLang="zh-CN" sz="2800">
                <a:solidFill>
                  <a:srgbClr val="FF0000"/>
                </a:solidFill>
                <a:latin typeface="Times New Roman" pitchFamily="18" charset="0"/>
                <a:ea typeface="宋体" pitchFamily="2" charset="-122"/>
              </a:rPr>
              <a:t>i-1</a:t>
            </a:r>
            <a:r>
              <a:rPr kumimoji="1" lang="zh-CN" altLang="en-US" sz="2800">
                <a:solidFill>
                  <a:srgbClr val="FF0000"/>
                </a:solidFill>
                <a:latin typeface="Times New Roman" pitchFamily="18" charset="0"/>
                <a:ea typeface="宋体" pitchFamily="2" charset="-122"/>
              </a:rPr>
              <a:t>个结点，然后修改其指向后继的指针。</a:t>
            </a:r>
          </a:p>
        </p:txBody>
      </p:sp>
      <p:sp>
        <p:nvSpPr>
          <p:cNvPr id="163843" name="Text Box 3"/>
          <p:cNvSpPr txBox="1">
            <a:spLocks noChangeArrowheads="1"/>
          </p:cNvSpPr>
          <p:nvPr/>
        </p:nvSpPr>
        <p:spPr bwMode="auto">
          <a:xfrm>
            <a:off x="457200" y="1144588"/>
            <a:ext cx="8218488"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kumimoji="1" lang="en-US" altLang="zh-CN" sz="2800">
                <a:solidFill>
                  <a:srgbClr val="660033"/>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可见，在链表中插入结点只需要修改指针。但是，如果要在第 </a:t>
            </a:r>
            <a:r>
              <a:rPr kumimoji="1" lang="en-US" altLang="zh-CN" sz="2800">
                <a:solidFill>
                  <a:srgbClr val="000000"/>
                </a:solidFill>
                <a:latin typeface="Times New Roman" pitchFamily="18" charset="0"/>
                <a:ea typeface="宋体" pitchFamily="2" charset="-122"/>
              </a:rPr>
              <a:t>i </a:t>
            </a:r>
            <a:r>
              <a:rPr kumimoji="1" lang="zh-CN" altLang="en-US" sz="2800">
                <a:solidFill>
                  <a:srgbClr val="000000"/>
                </a:solidFill>
                <a:latin typeface="Times New Roman" pitchFamily="18" charset="0"/>
                <a:ea typeface="宋体" pitchFamily="2" charset="-122"/>
              </a:rPr>
              <a:t>个结点之前插入元素，</a:t>
            </a:r>
            <a:r>
              <a:rPr kumimoji="1" lang="zh-CN" altLang="en-US" sz="2800">
                <a:solidFill>
                  <a:srgbClr val="FF0000"/>
                </a:solidFill>
                <a:latin typeface="Times New Roman" pitchFamily="18" charset="0"/>
                <a:ea typeface="宋体" pitchFamily="2" charset="-122"/>
              </a:rPr>
              <a:t>修改的是第 </a:t>
            </a:r>
            <a:r>
              <a:rPr kumimoji="1" lang="en-US" altLang="zh-CN" sz="2800">
                <a:solidFill>
                  <a:srgbClr val="FF0000"/>
                </a:solidFill>
                <a:latin typeface="Times New Roman" pitchFamily="18" charset="0"/>
                <a:ea typeface="宋体" pitchFamily="2" charset="-122"/>
              </a:rPr>
              <a:t>i-1 </a:t>
            </a:r>
            <a:r>
              <a:rPr kumimoji="1" lang="zh-CN" altLang="en-US" sz="2800">
                <a:solidFill>
                  <a:srgbClr val="FF0000"/>
                </a:solidFill>
                <a:latin typeface="Times New Roman" pitchFamily="18" charset="0"/>
                <a:ea typeface="宋体" pitchFamily="2" charset="-122"/>
              </a:rPr>
              <a:t>个结点的指针。</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blinds(vertical)">
                                      <p:cBhvr>
                                        <p:cTn id="7" dur="500"/>
                                        <p:tgtEl>
                                          <p:spTgt spid="163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0" y="238125"/>
            <a:ext cx="7878763" cy="543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b="1">
                <a:latin typeface="Times New Roman" pitchFamily="18" charset="0"/>
                <a:ea typeface="宋体" pitchFamily="2" charset="-122"/>
              </a:rPr>
              <a:t> </a:t>
            </a:r>
            <a:r>
              <a:rPr kumimoji="1" lang="en-US" altLang="zh-CN" sz="2800" b="1">
                <a:solidFill>
                  <a:schemeClr val="bg1"/>
                </a:solidFill>
                <a:latin typeface="Times New Roman" pitchFamily="18" charset="0"/>
                <a:ea typeface="宋体" pitchFamily="2" charset="-122"/>
              </a:rPr>
              <a:t>Status ListInsert_L(LinkList L, int i, ElemType e)</a:t>
            </a:r>
          </a:p>
          <a:p>
            <a:pPr>
              <a:lnSpc>
                <a:spcPct val="120000"/>
              </a:lnSpc>
              <a:spcBef>
                <a:spcPct val="50000"/>
              </a:spcBef>
            </a:pPr>
            <a:r>
              <a:rPr kumimoji="1" lang="en-US" altLang="zh-CN" sz="2800" b="1">
                <a:solidFill>
                  <a:srgbClr val="000000"/>
                </a:solidFill>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L </a:t>
            </a:r>
            <a:r>
              <a:rPr kumimoji="1" lang="zh-CN" altLang="en-US" sz="2400">
                <a:solidFill>
                  <a:srgbClr val="000000"/>
                </a:solidFill>
                <a:latin typeface="Times New Roman" pitchFamily="18" charset="0"/>
                <a:ea typeface="宋体" pitchFamily="2" charset="-122"/>
              </a:rPr>
              <a:t>为带头结点的单链表的头指针，本算法在链表中</a:t>
            </a:r>
          </a:p>
          <a:p>
            <a:pPr>
              <a:lnSpc>
                <a:spcPct val="120000"/>
              </a:lnSpc>
            </a:pPr>
            <a:r>
              <a:rPr kumimoji="1" lang="zh-CN" altLang="en-US" sz="2800">
                <a:solidFill>
                  <a:srgbClr val="000000"/>
                </a:solidFill>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a:t>
            </a:r>
            <a:r>
              <a:rPr kumimoji="1" lang="zh-CN" altLang="en-US" sz="2400">
                <a:solidFill>
                  <a:srgbClr val="000000"/>
                </a:solidFill>
                <a:latin typeface="Times New Roman" pitchFamily="18" charset="0"/>
                <a:ea typeface="宋体" pitchFamily="2" charset="-122"/>
              </a:rPr>
              <a:t>第</a:t>
            </a:r>
            <a:r>
              <a:rPr kumimoji="1" lang="en-US" altLang="zh-CN" sz="2400">
                <a:solidFill>
                  <a:srgbClr val="000000"/>
                </a:solidFill>
                <a:latin typeface="Times New Roman" pitchFamily="18" charset="0"/>
                <a:ea typeface="宋体" pitchFamily="2" charset="-122"/>
              </a:rPr>
              <a:t>i </a:t>
            </a:r>
            <a:r>
              <a:rPr kumimoji="1" lang="zh-CN" altLang="en-US" sz="2400">
                <a:solidFill>
                  <a:srgbClr val="000000"/>
                </a:solidFill>
                <a:latin typeface="Times New Roman" pitchFamily="18" charset="0"/>
                <a:ea typeface="宋体" pitchFamily="2" charset="-122"/>
              </a:rPr>
              <a:t>个结点之前插入新的元素 </a:t>
            </a:r>
            <a:r>
              <a:rPr kumimoji="1" lang="en-US" altLang="zh-CN" sz="2400">
                <a:solidFill>
                  <a:srgbClr val="000000"/>
                </a:solidFill>
                <a:latin typeface="Times New Roman" pitchFamily="18" charset="0"/>
                <a:ea typeface="宋体" pitchFamily="2" charset="-122"/>
              </a:rPr>
              <a:t>e</a:t>
            </a:r>
          </a:p>
          <a:p>
            <a:pPr>
              <a:lnSpc>
                <a:spcPct val="120000"/>
              </a:lnSpc>
            </a:pPr>
            <a:r>
              <a:rPr kumimoji="1" lang="en-US" altLang="zh-CN" sz="2800">
                <a:solidFill>
                  <a:srgbClr val="000000"/>
                </a:solidFill>
                <a:latin typeface="Times New Roman" pitchFamily="18" charset="0"/>
                <a:ea typeface="宋体" pitchFamily="2" charset="-122"/>
              </a:rPr>
              <a:t>     </a:t>
            </a:r>
          </a:p>
          <a:p>
            <a:pPr>
              <a:lnSpc>
                <a:spcPct val="120000"/>
              </a:lnSpc>
            </a:pPr>
            <a:endParaRPr kumimoji="1" lang="en-US" altLang="zh-CN" sz="2800">
              <a:solidFill>
                <a:srgbClr val="000000"/>
              </a:solidFill>
              <a:latin typeface="Times New Roman" pitchFamily="18" charset="0"/>
              <a:ea typeface="宋体" pitchFamily="2" charset="-122"/>
            </a:endParaRPr>
          </a:p>
          <a:p>
            <a:pPr>
              <a:lnSpc>
                <a:spcPct val="120000"/>
              </a:lnSpc>
            </a:pPr>
            <a:endParaRPr kumimoji="1" lang="en-US" altLang="zh-CN" sz="2800">
              <a:solidFill>
                <a:srgbClr val="000000"/>
              </a:solidFill>
              <a:latin typeface="Times New Roman" pitchFamily="18" charset="0"/>
              <a:ea typeface="宋体" pitchFamily="2" charset="-122"/>
            </a:endParaRPr>
          </a:p>
          <a:p>
            <a:pPr>
              <a:lnSpc>
                <a:spcPct val="120000"/>
              </a:lnSpc>
            </a:pPr>
            <a:endParaRPr kumimoji="1" lang="en-US" altLang="zh-CN" sz="2800">
              <a:solidFill>
                <a:srgbClr val="000000"/>
              </a:solidFill>
              <a:latin typeface="Times New Roman" pitchFamily="18" charset="0"/>
              <a:ea typeface="宋体" pitchFamily="2" charset="-122"/>
            </a:endParaRPr>
          </a:p>
          <a:p>
            <a:pPr>
              <a:lnSpc>
                <a:spcPct val="120000"/>
              </a:lnSpc>
            </a:pPr>
            <a:endParaRPr kumimoji="1" lang="en-US" altLang="zh-CN" sz="2800">
              <a:latin typeface="Times New Roman" pitchFamily="18" charset="0"/>
              <a:ea typeface="宋体" pitchFamily="2" charset="-122"/>
            </a:endParaRPr>
          </a:p>
          <a:p>
            <a:pPr>
              <a:lnSpc>
                <a:spcPct val="120000"/>
              </a:lnSpc>
            </a:pPr>
            <a:endParaRPr kumimoji="1" lang="en-US" altLang="zh-CN" sz="2800" b="1">
              <a:latin typeface="Times New Roman" pitchFamily="18" charset="0"/>
              <a:ea typeface="宋体" pitchFamily="2" charset="-122"/>
            </a:endParaRPr>
          </a:p>
          <a:p>
            <a:pPr>
              <a:lnSpc>
                <a:spcPct val="120000"/>
              </a:lnSpc>
            </a:pPr>
            <a:r>
              <a:rPr kumimoji="1" lang="en-US" altLang="zh-CN" sz="2800" b="1">
                <a:latin typeface="Times New Roman" pitchFamily="18" charset="0"/>
                <a:ea typeface="宋体" pitchFamily="2" charset="-122"/>
              </a:rPr>
              <a:t> </a:t>
            </a:r>
          </a:p>
        </p:txBody>
      </p:sp>
      <p:sp>
        <p:nvSpPr>
          <p:cNvPr id="164867" name="Text Box 3">
            <a:hlinkClick r:id="" action="ppaction://hlinkshowjump?jump=nextslide"/>
          </p:cNvPr>
          <p:cNvSpPr txBox="1">
            <a:spLocks noChangeArrowheads="1"/>
          </p:cNvSpPr>
          <p:nvPr/>
        </p:nvSpPr>
        <p:spPr bwMode="auto">
          <a:xfrm>
            <a:off x="360363" y="5441950"/>
            <a:ext cx="7448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solidFill>
                  <a:srgbClr val="000000"/>
                </a:solidFill>
                <a:latin typeface="Times New Roman" pitchFamily="18" charset="0"/>
                <a:ea typeface="宋体" pitchFamily="2" charset="-122"/>
              </a:rPr>
              <a:t>S=(LinkList)malloc(sizeof(LNode));</a:t>
            </a:r>
            <a:r>
              <a:rPr kumimoji="1" lang="en-US" altLang="zh-CN" sz="2800">
                <a:solidFill>
                  <a:srgbClr val="6600CC"/>
                </a:solidFill>
                <a:latin typeface="Times New Roman" pitchFamily="18" charset="0"/>
                <a:ea typeface="宋体" pitchFamily="2" charset="-122"/>
              </a:rPr>
              <a:t> </a:t>
            </a:r>
            <a:endParaRPr kumimoji="1" lang="en-US" altLang="zh-CN" sz="2800">
              <a:solidFill>
                <a:srgbClr val="000099"/>
              </a:solidFill>
              <a:latin typeface="Times New Roman" pitchFamily="18" charset="0"/>
              <a:ea typeface="宋体" pitchFamily="2" charset="-122"/>
            </a:endParaRPr>
          </a:p>
        </p:txBody>
      </p:sp>
      <p:sp>
        <p:nvSpPr>
          <p:cNvPr id="164868" name="Rectangle 4"/>
          <p:cNvSpPr>
            <a:spLocks noChangeArrowheads="1"/>
          </p:cNvSpPr>
          <p:nvPr/>
        </p:nvSpPr>
        <p:spPr bwMode="auto">
          <a:xfrm>
            <a:off x="407988" y="2235200"/>
            <a:ext cx="6453187"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b="1">
                <a:solidFill>
                  <a:srgbClr val="000000"/>
                </a:solidFill>
                <a:latin typeface="Times New Roman" pitchFamily="18" charset="0"/>
                <a:ea typeface="宋体" pitchFamily="2" charset="-122"/>
              </a:rPr>
              <a:t>p = L;    j = 0;</a:t>
            </a:r>
          </a:p>
          <a:p>
            <a:pPr>
              <a:lnSpc>
                <a:spcPct val="120000"/>
              </a:lnSpc>
            </a:pPr>
            <a:r>
              <a:rPr kumimoji="1" lang="en-US" altLang="zh-CN" sz="2800" b="1">
                <a:solidFill>
                  <a:srgbClr val="6600CC"/>
                </a:solidFill>
                <a:latin typeface="Times New Roman" pitchFamily="18" charset="0"/>
                <a:ea typeface="宋体" pitchFamily="2" charset="-122"/>
              </a:rPr>
              <a:t>while </a:t>
            </a:r>
            <a:r>
              <a:rPr kumimoji="1" lang="en-US" altLang="zh-CN" sz="2800">
                <a:solidFill>
                  <a:srgbClr val="6600CC"/>
                </a:solidFill>
                <a:latin typeface="Times New Roman" pitchFamily="18" charset="0"/>
                <a:ea typeface="宋体" pitchFamily="2" charset="-122"/>
              </a:rPr>
              <a:t>(p </a:t>
            </a:r>
            <a:r>
              <a:rPr kumimoji="1" lang="en-US" altLang="zh-CN" sz="2800" b="1">
                <a:solidFill>
                  <a:srgbClr val="6600CC"/>
                </a:solidFill>
                <a:latin typeface="Times New Roman" pitchFamily="18" charset="0"/>
                <a:ea typeface="宋体" pitchFamily="2" charset="-122"/>
              </a:rPr>
              <a:t>&amp;&amp;</a:t>
            </a:r>
            <a:r>
              <a:rPr kumimoji="1" lang="en-US" altLang="zh-CN" sz="2800">
                <a:solidFill>
                  <a:srgbClr val="6600CC"/>
                </a:solidFill>
                <a:latin typeface="Times New Roman" pitchFamily="18" charset="0"/>
                <a:ea typeface="宋体" pitchFamily="2" charset="-122"/>
              </a:rPr>
              <a:t> j &lt; </a:t>
            </a:r>
            <a:r>
              <a:rPr kumimoji="1" lang="en-US" altLang="zh-CN" sz="2800">
                <a:solidFill>
                  <a:srgbClr val="000000"/>
                </a:solidFill>
                <a:latin typeface="Times New Roman" pitchFamily="18" charset="0"/>
                <a:ea typeface="宋体" pitchFamily="2" charset="-122"/>
              </a:rPr>
              <a:t>i-1</a:t>
            </a:r>
            <a:r>
              <a:rPr kumimoji="1" lang="en-US" altLang="zh-CN" sz="2800">
                <a:solidFill>
                  <a:srgbClr val="6600CC"/>
                </a:solidFill>
                <a:latin typeface="Times New Roman" pitchFamily="18" charset="0"/>
                <a:ea typeface="宋体" pitchFamily="2" charset="-122"/>
              </a:rPr>
              <a:t>) </a:t>
            </a:r>
          </a:p>
          <a:p>
            <a:pPr>
              <a:lnSpc>
                <a:spcPct val="120000"/>
              </a:lnSpc>
            </a:pPr>
            <a:r>
              <a:rPr kumimoji="1" lang="en-US" altLang="zh-CN" sz="2800">
                <a:solidFill>
                  <a:srgbClr val="6600CC"/>
                </a:solidFill>
                <a:latin typeface="Times New Roman" pitchFamily="18" charset="0"/>
                <a:ea typeface="宋体" pitchFamily="2" charset="-122"/>
              </a:rPr>
              <a:t>     </a:t>
            </a:r>
            <a:r>
              <a:rPr kumimoji="1" lang="en-US" altLang="zh-CN" sz="2800" b="1">
                <a:solidFill>
                  <a:srgbClr val="6600CC"/>
                </a:solidFill>
                <a:latin typeface="Times New Roman" pitchFamily="18" charset="0"/>
                <a:ea typeface="宋体" pitchFamily="2" charset="-122"/>
              </a:rPr>
              <a:t>{ </a:t>
            </a:r>
            <a:r>
              <a:rPr kumimoji="1" lang="en-US" altLang="zh-CN" sz="2800">
                <a:solidFill>
                  <a:srgbClr val="6600CC"/>
                </a:solidFill>
                <a:latin typeface="Times New Roman" pitchFamily="18" charset="0"/>
                <a:ea typeface="宋体" pitchFamily="2" charset="-122"/>
              </a:rPr>
              <a:t>p = p-&gt;next;  ++j; </a:t>
            </a:r>
            <a:r>
              <a:rPr kumimoji="1" lang="en-US" altLang="zh-CN" sz="2800" b="1">
                <a:solidFill>
                  <a:srgbClr val="6600CC"/>
                </a:solidFill>
                <a:latin typeface="Times New Roman" pitchFamily="18" charset="0"/>
                <a:ea typeface="宋体" pitchFamily="2" charset="-122"/>
              </a:rPr>
              <a:t>}</a:t>
            </a:r>
            <a:r>
              <a:rPr kumimoji="1" lang="en-US" altLang="zh-CN" sz="2800" b="1">
                <a:latin typeface="Times New Roman" pitchFamily="18" charset="0"/>
                <a:ea typeface="宋体" pitchFamily="2" charset="-122"/>
              </a:rPr>
              <a:t> </a:t>
            </a:r>
            <a:r>
              <a:rPr kumimoji="1" lang="en-US" altLang="zh-CN" sz="2800">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a:t>
            </a:r>
            <a:r>
              <a:rPr kumimoji="1" lang="zh-CN" altLang="en-US" sz="2400">
                <a:solidFill>
                  <a:srgbClr val="000000"/>
                </a:solidFill>
                <a:latin typeface="Times New Roman" pitchFamily="18" charset="0"/>
                <a:ea typeface="宋体" pitchFamily="2" charset="-122"/>
              </a:rPr>
              <a:t>寻找第 </a:t>
            </a:r>
            <a:r>
              <a:rPr kumimoji="1" lang="en-US" altLang="zh-CN" sz="2400">
                <a:solidFill>
                  <a:srgbClr val="000000"/>
                </a:solidFill>
                <a:latin typeface="Times New Roman" pitchFamily="18" charset="0"/>
                <a:ea typeface="宋体" pitchFamily="2" charset="-122"/>
              </a:rPr>
              <a:t>i-1 </a:t>
            </a:r>
            <a:r>
              <a:rPr kumimoji="1" lang="zh-CN" altLang="en-US" sz="2400">
                <a:solidFill>
                  <a:srgbClr val="000000"/>
                </a:solidFill>
                <a:latin typeface="Times New Roman" pitchFamily="18" charset="0"/>
                <a:ea typeface="宋体" pitchFamily="2" charset="-122"/>
              </a:rPr>
              <a:t>个结点</a:t>
            </a:r>
          </a:p>
        </p:txBody>
      </p:sp>
      <p:sp>
        <p:nvSpPr>
          <p:cNvPr id="164869" name="Rectangle 5"/>
          <p:cNvSpPr>
            <a:spLocks noChangeArrowheads="1"/>
          </p:cNvSpPr>
          <p:nvPr/>
        </p:nvSpPr>
        <p:spPr bwMode="auto">
          <a:xfrm>
            <a:off x="350838" y="4014788"/>
            <a:ext cx="8610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a:solidFill>
                  <a:srgbClr val="000000"/>
                </a:solidFill>
                <a:latin typeface="Times New Roman" pitchFamily="18" charset="0"/>
                <a:ea typeface="宋体" pitchFamily="2" charset="-122"/>
              </a:rPr>
              <a:t>if</a:t>
            </a:r>
            <a:r>
              <a:rPr kumimoji="1" lang="en-US" altLang="zh-CN" sz="2800">
                <a:solidFill>
                  <a:srgbClr val="000000"/>
                </a:solidFill>
                <a:latin typeface="Times New Roman" pitchFamily="18" charset="0"/>
                <a:ea typeface="宋体" pitchFamily="2" charset="-122"/>
              </a:rPr>
              <a:t> (</a:t>
            </a:r>
            <a:r>
              <a:rPr kumimoji="1" lang="en-US" altLang="zh-CN" sz="2800" b="1">
                <a:solidFill>
                  <a:srgbClr val="000000"/>
                </a:solidFill>
                <a:latin typeface="Times New Roman" pitchFamily="18" charset="0"/>
                <a:ea typeface="宋体" pitchFamily="2" charset="-122"/>
              </a:rPr>
              <a:t>!</a:t>
            </a:r>
            <a:r>
              <a:rPr kumimoji="1" lang="en-US" altLang="zh-CN" sz="2800">
                <a:solidFill>
                  <a:srgbClr val="000000"/>
                </a:solidFill>
                <a:latin typeface="Times New Roman" pitchFamily="18" charset="0"/>
                <a:ea typeface="宋体" pitchFamily="2" charset="-122"/>
              </a:rPr>
              <a:t>p</a:t>
            </a:r>
            <a:r>
              <a:rPr kumimoji="1" lang="en-US" altLang="zh-CN" sz="2800" b="1">
                <a:solidFill>
                  <a:srgbClr val="000000"/>
                </a:solidFill>
                <a:latin typeface="Times New Roman" pitchFamily="18" charset="0"/>
                <a:ea typeface="宋体" pitchFamily="2" charset="-122"/>
              </a:rPr>
              <a:t> || </a:t>
            </a:r>
            <a:r>
              <a:rPr kumimoji="1" lang="en-US" altLang="zh-CN" sz="2800">
                <a:solidFill>
                  <a:srgbClr val="000000"/>
                </a:solidFill>
                <a:latin typeface="Times New Roman" pitchFamily="18" charset="0"/>
                <a:ea typeface="宋体" pitchFamily="2" charset="-122"/>
              </a:rPr>
              <a:t>j &gt; i-1)</a:t>
            </a:r>
          </a:p>
          <a:p>
            <a:pPr>
              <a:lnSpc>
                <a:spcPct val="120000"/>
              </a:lnSpc>
            </a:pPr>
            <a:r>
              <a:rPr kumimoji="1" lang="en-US" altLang="zh-CN" sz="2800">
                <a:solidFill>
                  <a:srgbClr val="000000"/>
                </a:solidFill>
                <a:latin typeface="Times New Roman" pitchFamily="18" charset="0"/>
                <a:ea typeface="宋体" pitchFamily="2" charset="-122"/>
              </a:rPr>
              <a:t>      </a:t>
            </a:r>
            <a:r>
              <a:rPr kumimoji="1" lang="en-US" altLang="zh-CN" sz="2800" b="1">
                <a:solidFill>
                  <a:srgbClr val="000000"/>
                </a:solidFill>
                <a:latin typeface="Times New Roman" pitchFamily="18" charset="0"/>
                <a:ea typeface="宋体" pitchFamily="2" charset="-122"/>
              </a:rPr>
              <a:t>return</a:t>
            </a:r>
            <a:r>
              <a:rPr kumimoji="1" lang="en-US" altLang="zh-CN" sz="2800">
                <a:solidFill>
                  <a:srgbClr val="000000"/>
                </a:solidFill>
                <a:latin typeface="Times New Roman" pitchFamily="18" charset="0"/>
                <a:ea typeface="宋体" pitchFamily="2" charset="-122"/>
              </a:rPr>
              <a:t> ERROR;</a:t>
            </a:r>
            <a:r>
              <a:rPr kumimoji="1" lang="en-US" altLang="zh-CN" sz="2800">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i </a:t>
            </a:r>
            <a:r>
              <a:rPr kumimoji="1" lang="zh-CN" altLang="en-US" sz="2400">
                <a:solidFill>
                  <a:srgbClr val="000000"/>
                </a:solidFill>
                <a:latin typeface="Times New Roman" pitchFamily="18" charset="0"/>
                <a:ea typeface="宋体" pitchFamily="2" charset="-122"/>
              </a:rPr>
              <a:t>大于表长或者小于</a:t>
            </a:r>
            <a:r>
              <a:rPr kumimoji="1" lang="en-US" altLang="zh-CN" sz="2400">
                <a:solidFill>
                  <a:srgbClr val="000000"/>
                </a:solidFill>
                <a:latin typeface="Times New Roman" pitchFamily="18" charset="0"/>
                <a:ea typeface="宋体" pitchFamily="2" charset="-122"/>
              </a:rPr>
              <a:t>1 </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4866"/>
                                        </p:tgtEl>
                                        <p:attrNameLst>
                                          <p:attrName>style.visibility</p:attrName>
                                        </p:attrNameLst>
                                      </p:cBhvr>
                                      <p:to>
                                        <p:strVal val="visible"/>
                                      </p:to>
                                    </p:set>
                                    <p:animEffect transition="in" filter="wipe(left)">
                                      <p:cBhvr>
                                        <p:cTn id="7" dur="500"/>
                                        <p:tgtEl>
                                          <p:spTgt spid="164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64868"/>
                                        </p:tgtEl>
                                        <p:attrNameLst>
                                          <p:attrName>style.visibility</p:attrName>
                                        </p:attrNameLst>
                                      </p:cBhvr>
                                      <p:to>
                                        <p:strVal val="visible"/>
                                      </p:to>
                                    </p:set>
                                    <p:animEffect transition="in" filter="wipe(left)">
                                      <p:cBhvr>
                                        <p:cTn id="12" dur="300"/>
                                        <p:tgtEl>
                                          <p:spTgt spid="1648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4869"/>
                                        </p:tgtEl>
                                        <p:attrNameLst>
                                          <p:attrName>style.visibility</p:attrName>
                                        </p:attrNameLst>
                                      </p:cBhvr>
                                      <p:to>
                                        <p:strVal val="visible"/>
                                      </p:to>
                                    </p:set>
                                    <p:animEffect transition="in" filter="wipe(left)">
                                      <p:cBhvr>
                                        <p:cTn id="17" dur="500"/>
                                        <p:tgtEl>
                                          <p:spTgt spid="1648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type="wd">
                                    <p:tmAbs val="300"/>
                                  </p:iterate>
                                  <p:childTnLst>
                                    <p:set>
                                      <p:cBhvr>
                                        <p:cTn id="21" dur="1" fill="hold">
                                          <p:stCondLst>
                                            <p:cond delay="299"/>
                                          </p:stCondLst>
                                        </p:cTn>
                                        <p:tgtEl>
                                          <p:spTgt spid="164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utoUpdateAnimBg="0"/>
      <p:bldP spid="164867" grpId="0" autoUpdateAnimBg="0"/>
      <p:bldP spid="164868" grpId="0" autoUpdateAnimBg="0"/>
      <p:bldP spid="164869"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762000" y="1295400"/>
            <a:ext cx="80772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a:solidFill>
                  <a:srgbClr val="6600CC"/>
                </a:solidFill>
                <a:latin typeface="Times New Roman" pitchFamily="18" charset="0"/>
                <a:ea typeface="宋体" pitchFamily="2" charset="-122"/>
              </a:rPr>
              <a:t>s-&gt;data = e; </a:t>
            </a:r>
          </a:p>
          <a:p>
            <a:pPr>
              <a:lnSpc>
                <a:spcPct val="120000"/>
              </a:lnSpc>
            </a:pPr>
            <a:r>
              <a:rPr kumimoji="1" lang="en-US" altLang="zh-CN" sz="2800" b="1">
                <a:solidFill>
                  <a:srgbClr val="6600CC"/>
                </a:solidFill>
                <a:latin typeface="Times New Roman" pitchFamily="18" charset="0"/>
                <a:ea typeface="宋体" pitchFamily="2" charset="-122"/>
              </a:rPr>
              <a:t>s-&gt;next = p-&gt;next;      p-&gt;next = s;</a:t>
            </a:r>
            <a:r>
              <a:rPr kumimoji="1" lang="en-US" altLang="zh-CN" sz="2800">
                <a:solidFill>
                  <a:srgbClr val="000099"/>
                </a:solidFill>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a:t>
            </a:r>
            <a:r>
              <a:rPr kumimoji="1" lang="zh-CN" altLang="en-US" sz="2400">
                <a:solidFill>
                  <a:srgbClr val="000000"/>
                </a:solidFill>
                <a:latin typeface="Times New Roman" pitchFamily="18" charset="0"/>
                <a:ea typeface="宋体" pitchFamily="2" charset="-122"/>
              </a:rPr>
              <a:t>插入</a:t>
            </a:r>
          </a:p>
          <a:p>
            <a:pPr>
              <a:lnSpc>
                <a:spcPct val="120000"/>
              </a:lnSpc>
            </a:pPr>
            <a:r>
              <a:rPr kumimoji="1" lang="en-US" altLang="zh-CN" sz="2800" b="1">
                <a:solidFill>
                  <a:srgbClr val="000000"/>
                </a:solidFill>
                <a:latin typeface="Times New Roman" pitchFamily="18" charset="0"/>
                <a:ea typeface="宋体" pitchFamily="2" charset="-122"/>
              </a:rPr>
              <a:t>return</a:t>
            </a:r>
            <a:r>
              <a:rPr kumimoji="1" lang="en-US" altLang="zh-CN" sz="2800">
                <a:solidFill>
                  <a:srgbClr val="000000"/>
                </a:solidFill>
                <a:latin typeface="Times New Roman" pitchFamily="18" charset="0"/>
                <a:ea typeface="宋体" pitchFamily="2" charset="-122"/>
              </a:rPr>
              <a:t> OK;</a:t>
            </a:r>
          </a:p>
          <a:p>
            <a:pPr>
              <a:lnSpc>
                <a:spcPct val="120000"/>
              </a:lnSpc>
            </a:pPr>
            <a:r>
              <a:rPr kumimoji="1" lang="en-US" altLang="zh-CN" sz="2800" b="1">
                <a:solidFill>
                  <a:srgbClr val="000000"/>
                </a:solidFill>
                <a:latin typeface="Times New Roman" pitchFamily="18" charset="0"/>
                <a:ea typeface="宋体" pitchFamily="2" charset="-122"/>
              </a:rPr>
              <a:t>}</a:t>
            </a:r>
            <a:r>
              <a:rPr kumimoji="1" lang="en-US" altLang="zh-CN" sz="2800">
                <a:solidFill>
                  <a:srgbClr val="000000"/>
                </a:solidFill>
                <a:latin typeface="Times New Roman" pitchFamily="18" charset="0"/>
                <a:ea typeface="宋体" pitchFamily="2" charset="-122"/>
              </a:rPr>
              <a:t> // LinstInsert_L</a:t>
            </a:r>
          </a:p>
          <a:p>
            <a:pPr>
              <a:lnSpc>
                <a:spcPct val="120000"/>
              </a:lnSpc>
            </a:pPr>
            <a:endParaRPr kumimoji="1" lang="en-US" altLang="zh-CN" sz="2800">
              <a:solidFill>
                <a:srgbClr val="000000"/>
              </a:solidFill>
              <a:latin typeface="Times New Roman" pitchFamily="18" charset="0"/>
              <a:ea typeface="宋体" pitchFamily="2" charset="-122"/>
            </a:endParaRPr>
          </a:p>
        </p:txBody>
      </p:sp>
      <p:sp>
        <p:nvSpPr>
          <p:cNvPr id="165891" name="Text Box 3"/>
          <p:cNvSpPr txBox="1">
            <a:spLocks noChangeArrowheads="1"/>
          </p:cNvSpPr>
          <p:nvPr/>
        </p:nvSpPr>
        <p:spPr bwMode="auto">
          <a:xfrm>
            <a:off x="623888" y="4038600"/>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hlink"/>
                </a:solidFill>
                <a:latin typeface="Times New Roman" pitchFamily="18" charset="0"/>
                <a:ea typeface="宋体" pitchFamily="2" charset="-122"/>
              </a:rPr>
              <a:t>算法的时间复杂度为：</a:t>
            </a:r>
          </a:p>
        </p:txBody>
      </p:sp>
      <p:sp>
        <p:nvSpPr>
          <p:cNvPr id="165892" name="Text Box 4"/>
          <p:cNvSpPr txBox="1">
            <a:spLocks noChangeArrowheads="1"/>
          </p:cNvSpPr>
          <p:nvPr/>
        </p:nvSpPr>
        <p:spPr bwMode="auto">
          <a:xfrm>
            <a:off x="1949450" y="4729163"/>
            <a:ext cx="2833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0000"/>
                </a:solidFill>
                <a:latin typeface="Times New Roman" pitchFamily="18" charset="0"/>
                <a:ea typeface="宋体" pitchFamily="2" charset="-122"/>
              </a:rPr>
              <a:t>O</a:t>
            </a:r>
            <a:r>
              <a:rPr kumimoji="1" lang="en-US" altLang="zh-CN" sz="2800" b="1">
                <a:solidFill>
                  <a:srgbClr val="FF0000"/>
                </a:solidFill>
                <a:latin typeface="Times New Roman" pitchFamily="18" charset="0"/>
                <a:ea typeface="宋体" pitchFamily="2" charset="-122"/>
              </a:rPr>
              <a:t>(ListLength(L))</a:t>
            </a:r>
            <a:endParaRPr kumimoji="1" lang="en-US" altLang="zh-CN" sz="2800">
              <a:solidFill>
                <a:srgbClr val="FF0000"/>
              </a:solidFill>
              <a:latin typeface="Times New Roman" pitchFamily="18" charset="0"/>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 calcmode="lin" valueType="num">
                                      <p:cBhvr additive="base">
                                        <p:cTn id="7" dur="500" fill="hold"/>
                                        <p:tgtEl>
                                          <p:spTgt spid="165891"/>
                                        </p:tgtEl>
                                        <p:attrNameLst>
                                          <p:attrName>ppt_x</p:attrName>
                                        </p:attrNameLst>
                                      </p:cBhvr>
                                      <p:tavLst>
                                        <p:tav tm="0">
                                          <p:val>
                                            <p:strVal val="0-#ppt_w/2"/>
                                          </p:val>
                                        </p:tav>
                                        <p:tav tm="100000">
                                          <p:val>
                                            <p:strVal val="#ppt_x"/>
                                          </p:val>
                                        </p:tav>
                                      </p:tavLst>
                                    </p:anim>
                                    <p:anim calcmode="lin" valueType="num">
                                      <p:cBhvr additive="base">
                                        <p:cTn id="8" dur="500" fill="hold"/>
                                        <p:tgtEl>
                                          <p:spTgt spid="1658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5892"/>
                                        </p:tgtEl>
                                        <p:attrNameLst>
                                          <p:attrName>style.visibility</p:attrName>
                                        </p:attrNameLst>
                                      </p:cBhvr>
                                      <p:to>
                                        <p:strVal val="visible"/>
                                      </p:to>
                                    </p:set>
                                    <p:animEffect transition="in" filter="wipe(left)">
                                      <p:cBhvr>
                                        <p:cTn id="13" dur="500"/>
                                        <p:tgtEl>
                                          <p:spTgt spid="16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autoUpdateAnimBg="0"/>
      <p:bldP spid="165892"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455613" y="2800350"/>
            <a:ext cx="8159750" cy="18002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itchFamily="18" charset="0"/>
                <a:ea typeface="宋体" pitchFamily="2" charset="-122"/>
              </a:rPr>
              <a:t>       </a:t>
            </a:r>
            <a:r>
              <a:rPr kumimoji="1" lang="zh-CN" altLang="en-US" sz="2800">
                <a:solidFill>
                  <a:srgbClr val="FF0000"/>
                </a:solidFill>
                <a:latin typeface="Times New Roman" pitchFamily="18" charset="0"/>
                <a:ea typeface="宋体" pitchFamily="2" charset="-122"/>
              </a:rPr>
              <a:t>不行</a:t>
            </a:r>
            <a:r>
              <a:rPr kumimoji="1" lang="en-US" altLang="zh-CN" sz="2800">
                <a:solidFill>
                  <a:srgbClr val="FF0000"/>
                </a:solidFill>
                <a:latin typeface="Times New Roman" pitchFamily="18" charset="0"/>
                <a:ea typeface="宋体" pitchFamily="2" charset="-122"/>
              </a:rPr>
              <a:t>!</a:t>
            </a:r>
            <a:r>
              <a:rPr kumimoji="1" lang="zh-CN" altLang="en-US" sz="2800">
                <a:solidFill>
                  <a:srgbClr val="000000"/>
                </a:solidFill>
                <a:latin typeface="Times New Roman" pitchFamily="18" charset="0"/>
                <a:ea typeface="宋体" pitchFamily="2" charset="-122"/>
              </a:rPr>
              <a:t>因为插入时修改的是前驱结点的指针，因此算法中的目标是找第 </a:t>
            </a:r>
            <a:r>
              <a:rPr kumimoji="1" lang="en-US" altLang="zh-CN" sz="2800">
                <a:solidFill>
                  <a:srgbClr val="000000"/>
                </a:solidFill>
                <a:latin typeface="Times New Roman" pitchFamily="18" charset="0"/>
                <a:ea typeface="宋体" pitchFamily="2" charset="-122"/>
              </a:rPr>
              <a:t>i</a:t>
            </a:r>
            <a:r>
              <a:rPr kumimoji="1" lang="zh-CN" altLang="en-US" sz="2800">
                <a:solidFill>
                  <a:srgbClr val="000000"/>
                </a:solidFill>
                <a:latin typeface="Times New Roman" pitchFamily="18" charset="0"/>
                <a:ea typeface="宋体" pitchFamily="2" charset="-122"/>
              </a:rPr>
              <a:t>个结点的前驱，如果一开始，</a:t>
            </a:r>
            <a:r>
              <a:rPr kumimoji="1" lang="en-US" altLang="zh-CN" sz="2800">
                <a:solidFill>
                  <a:srgbClr val="000000"/>
                </a:solidFill>
                <a:latin typeface="Times New Roman" pitchFamily="18" charset="0"/>
                <a:ea typeface="宋体" pitchFamily="2" charset="-122"/>
              </a:rPr>
              <a:t>p </a:t>
            </a:r>
            <a:r>
              <a:rPr kumimoji="1" lang="zh-CN" altLang="en-US" sz="2800">
                <a:solidFill>
                  <a:srgbClr val="000000"/>
                </a:solidFill>
                <a:latin typeface="Times New Roman" pitchFamily="18" charset="0"/>
                <a:ea typeface="宋体" pitchFamily="2" charset="-122"/>
              </a:rPr>
              <a:t>就指向第一个结点，那么当</a:t>
            </a:r>
            <a:r>
              <a:rPr kumimoji="1" lang="en-US" altLang="zh-CN" sz="2800">
                <a:solidFill>
                  <a:srgbClr val="000000"/>
                </a:solidFill>
                <a:latin typeface="Times New Roman" pitchFamily="18" charset="0"/>
                <a:ea typeface="宋体" pitchFamily="2" charset="-122"/>
              </a:rPr>
              <a:t>i=1</a:t>
            </a:r>
            <a:r>
              <a:rPr kumimoji="1" lang="zh-CN" altLang="en-US" sz="2800">
                <a:solidFill>
                  <a:srgbClr val="000000"/>
                </a:solidFill>
                <a:latin typeface="Times New Roman" pitchFamily="18" charset="0"/>
                <a:ea typeface="宋体" pitchFamily="2" charset="-122"/>
              </a:rPr>
              <a:t>时就找不到它的前驱了。</a:t>
            </a:r>
          </a:p>
        </p:txBody>
      </p:sp>
      <p:sp>
        <p:nvSpPr>
          <p:cNvPr id="166915" name="Text Box 3"/>
          <p:cNvSpPr txBox="1">
            <a:spLocks noChangeArrowheads="1"/>
          </p:cNvSpPr>
          <p:nvPr/>
        </p:nvSpPr>
        <p:spPr bwMode="auto">
          <a:xfrm>
            <a:off x="685800" y="5784850"/>
            <a:ext cx="7772400" cy="5191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800">
              <a:latin typeface="Times New Roman" pitchFamily="18" charset="0"/>
              <a:ea typeface="宋体" pitchFamily="2" charset="-122"/>
            </a:endParaRPr>
          </a:p>
        </p:txBody>
      </p:sp>
      <p:sp>
        <p:nvSpPr>
          <p:cNvPr id="166916" name="Text Box 4"/>
          <p:cNvSpPr txBox="1">
            <a:spLocks noChangeArrowheads="1"/>
          </p:cNvSpPr>
          <p:nvPr/>
        </p:nvSpPr>
        <p:spPr bwMode="auto">
          <a:xfrm>
            <a:off x="523875" y="4891088"/>
            <a:ext cx="8072438" cy="9461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itchFamily="18" charset="0"/>
                <a:ea typeface="宋体" pitchFamily="2" charset="-122"/>
              </a:rPr>
              <a:t>       </a:t>
            </a:r>
            <a:r>
              <a:rPr kumimoji="1" lang="zh-CN" altLang="en-US" sz="2800">
                <a:solidFill>
                  <a:srgbClr val="FF0000"/>
                </a:solidFill>
                <a:latin typeface="Times New Roman" pitchFamily="18" charset="0"/>
                <a:ea typeface="宋体" pitchFamily="2" charset="-122"/>
              </a:rPr>
              <a:t>如果单链表没有头结点，则需对在第一个结点之前进行插入的情况单独进行处理。</a:t>
            </a:r>
            <a:endParaRPr lang="zh-CN" altLang="en-US" sz="2800">
              <a:solidFill>
                <a:srgbClr val="FF0000"/>
              </a:solidFill>
              <a:latin typeface="Times New Roman" pitchFamily="18" charset="0"/>
              <a:ea typeface="宋体" pitchFamily="2" charset="-122"/>
            </a:endParaRPr>
          </a:p>
        </p:txBody>
      </p:sp>
      <p:sp>
        <p:nvSpPr>
          <p:cNvPr id="166917" name="AutoShape 5"/>
          <p:cNvSpPr>
            <a:spLocks noChangeArrowheads="1"/>
          </p:cNvSpPr>
          <p:nvPr/>
        </p:nvSpPr>
        <p:spPr bwMode="auto">
          <a:xfrm>
            <a:off x="585788" y="1223963"/>
            <a:ext cx="8078787" cy="1408112"/>
          </a:xfrm>
          <a:prstGeom prst="cloudCallout">
            <a:avLst>
              <a:gd name="adj1" fmla="val -49648"/>
              <a:gd name="adj2" fmla="val 26889"/>
            </a:avLst>
          </a:prstGeom>
          <a:solidFill>
            <a:srgbClr val="CCFFCC"/>
          </a:solidFill>
          <a:ln w="952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endParaRPr kumimoji="1" lang="en-US" altLang="zh-CN" sz="2800" b="1">
              <a:latin typeface="Times New Roman" pitchFamily="18" charset="0"/>
              <a:ea typeface="宋体" pitchFamily="2" charset="-122"/>
            </a:endParaRPr>
          </a:p>
          <a:p>
            <a:pPr algn="ctr"/>
            <a:r>
              <a:rPr kumimoji="1" lang="zh-CN" altLang="en-US" sz="2800">
                <a:solidFill>
                  <a:srgbClr val="000000"/>
                </a:solidFill>
                <a:latin typeface="Times New Roman" pitchFamily="18" charset="0"/>
                <a:ea typeface="宋体" pitchFamily="2" charset="-122"/>
              </a:rPr>
              <a:t>这里的变量初始化能否改为</a:t>
            </a:r>
            <a:r>
              <a:rPr kumimoji="1" lang="zh-CN" altLang="en-US" sz="2800" b="1">
                <a:latin typeface="Times New Roman" pitchFamily="18" charset="0"/>
                <a:ea typeface="宋体" pitchFamily="2" charset="-122"/>
              </a:rPr>
              <a:t> </a:t>
            </a:r>
            <a:br>
              <a:rPr kumimoji="1" lang="zh-CN" altLang="en-US" sz="2800" b="1">
                <a:latin typeface="Times New Roman" pitchFamily="18" charset="0"/>
                <a:ea typeface="宋体" pitchFamily="2" charset="-122"/>
              </a:rPr>
            </a:br>
            <a:r>
              <a:rPr kumimoji="1" lang="en-US" altLang="zh-CN" sz="2800" b="1">
                <a:solidFill>
                  <a:srgbClr val="FF0000"/>
                </a:solidFill>
                <a:latin typeface="Times New Roman" pitchFamily="18" charset="0"/>
                <a:ea typeface="宋体" pitchFamily="2" charset="-122"/>
              </a:rPr>
              <a:t>p=L-&gt;next; j=1;</a:t>
            </a:r>
            <a:r>
              <a:rPr kumimoji="1" lang="en-US" altLang="zh-CN" sz="2800" b="1">
                <a:solidFill>
                  <a:srgbClr val="008080"/>
                </a:solidFill>
                <a:latin typeface="Times New Roman" pitchFamily="18" charset="0"/>
                <a:ea typeface="宋体" pitchFamily="2" charset="-122"/>
              </a:rPr>
              <a:t>  </a:t>
            </a:r>
            <a:r>
              <a:rPr kumimoji="1" lang="en-US" altLang="zh-CN" sz="2800" b="1">
                <a:solidFill>
                  <a:srgbClr val="000000"/>
                </a:solidFill>
                <a:latin typeface="Times New Roman" pitchFamily="18" charset="0"/>
                <a:ea typeface="宋体" pitchFamily="2" charset="-122"/>
              </a:rPr>
              <a:t>?</a:t>
            </a:r>
          </a:p>
          <a:p>
            <a:pPr algn="ctr"/>
            <a:endParaRPr lang="en-US" altLang="zh-CN" sz="2800">
              <a:latin typeface="Times New Roman"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6917"/>
                                        </p:tgtEl>
                                        <p:attrNameLst>
                                          <p:attrName>style.visibility</p:attrName>
                                        </p:attrNameLst>
                                      </p:cBhvr>
                                      <p:to>
                                        <p:strVal val="visible"/>
                                      </p:to>
                                    </p:set>
                                    <p:animEffect transition="in" filter="dissolve">
                                      <p:cBhvr>
                                        <p:cTn id="7" dur="500"/>
                                        <p:tgtEl>
                                          <p:spTgt spid="1669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66914"/>
                                        </p:tgtEl>
                                        <p:attrNameLst>
                                          <p:attrName>style.visibility</p:attrName>
                                        </p:attrNameLst>
                                      </p:cBhvr>
                                      <p:to>
                                        <p:strVal val="visible"/>
                                      </p:to>
                                    </p:set>
                                    <p:animEffect transition="in" filter="blinds(vertical)">
                                      <p:cBhvr>
                                        <p:cTn id="12" dur="500"/>
                                        <p:tgtEl>
                                          <p:spTgt spid="1669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6916"/>
                                        </p:tgtEl>
                                        <p:attrNameLst>
                                          <p:attrName>style.visibility</p:attrName>
                                        </p:attrNameLst>
                                      </p:cBhvr>
                                      <p:to>
                                        <p:strVal val="visible"/>
                                      </p:to>
                                    </p:set>
                                    <p:animEffect transition="in" filter="box(out)">
                                      <p:cBhvr>
                                        <p:cTn id="17" dur="500"/>
                                        <p:tgtEl>
                                          <p:spTgt spid="166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utoUpdateAnimBg="0"/>
      <p:bldP spid="166916" grpId="0" autoUpdateAnimBg="0"/>
      <p:bldP spid="166917"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7958" name="Rectangle 22"/>
          <p:cNvSpPr>
            <a:spLocks noChangeArrowheads="1"/>
          </p:cNvSpPr>
          <p:nvPr/>
        </p:nvSpPr>
        <p:spPr bwMode="auto">
          <a:xfrm>
            <a:off x="3962400" y="4648200"/>
            <a:ext cx="2057400" cy="762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38" name="Text Box 2"/>
          <p:cNvSpPr txBox="1">
            <a:spLocks noChangeArrowheads="1"/>
          </p:cNvSpPr>
          <p:nvPr/>
        </p:nvSpPr>
        <p:spPr bwMode="auto">
          <a:xfrm>
            <a:off x="392113" y="1238250"/>
            <a:ext cx="779145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latin typeface="Times New Roman" pitchFamily="18" charset="0"/>
                <a:ea typeface="宋体" pitchFamily="2" charset="-122"/>
              </a:rPr>
              <a:t>        </a:t>
            </a:r>
            <a:r>
              <a:rPr kumimoji="1" lang="zh-CN" altLang="en-US" sz="2800">
                <a:solidFill>
                  <a:srgbClr val="000000"/>
                </a:solidFill>
                <a:latin typeface="宋体" pitchFamily="2" charset="-122"/>
                <a:ea typeface="宋体" pitchFamily="2" charset="-122"/>
              </a:rPr>
              <a:t>线性表的操作</a:t>
            </a:r>
            <a:r>
              <a:rPr kumimoji="1" lang="en-US" altLang="zh-CN" sz="3200" b="1">
                <a:solidFill>
                  <a:srgbClr val="6600CC"/>
                </a:solidFill>
                <a:latin typeface="Times New Roman" pitchFamily="18" charset="0"/>
                <a:ea typeface="宋体" pitchFamily="2" charset="-122"/>
              </a:rPr>
              <a:t>ListDelete (&amp;L, i, &amp;e)</a:t>
            </a:r>
            <a:r>
              <a:rPr kumimoji="1" lang="zh-CN" altLang="en-US" sz="2800">
                <a:solidFill>
                  <a:srgbClr val="000000"/>
                </a:solidFill>
                <a:latin typeface="宋体" pitchFamily="2" charset="-122"/>
                <a:ea typeface="宋体" pitchFamily="2" charset="-122"/>
              </a:rPr>
              <a:t>在链表中的实现：</a:t>
            </a:r>
          </a:p>
        </p:txBody>
      </p:sp>
      <p:sp>
        <p:nvSpPr>
          <p:cNvPr id="167939" name="Text Box 3"/>
          <p:cNvSpPr txBox="1">
            <a:spLocks noChangeArrowheads="1"/>
          </p:cNvSpPr>
          <p:nvPr/>
        </p:nvSpPr>
        <p:spPr bwMode="auto">
          <a:xfrm>
            <a:off x="1074738" y="2413000"/>
            <a:ext cx="603567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zh-CN" altLang="en-US" sz="2800">
                <a:solidFill>
                  <a:srgbClr val="000000"/>
                </a:solidFill>
                <a:latin typeface="宋体" pitchFamily="2" charset="-122"/>
                <a:ea typeface="宋体" pitchFamily="2" charset="-122"/>
              </a:rPr>
              <a:t>有序对</a:t>
            </a:r>
            <a:r>
              <a:rPr kumimoji="1" lang="en-US" altLang="zh-CN" sz="3200" b="1">
                <a:solidFill>
                  <a:schemeClr val="hlink"/>
                </a:solidFill>
                <a:latin typeface="楷体_GB2312" pitchFamily="49" charset="-122"/>
              </a:rPr>
              <a:t>&lt;</a:t>
            </a:r>
            <a:r>
              <a:rPr kumimoji="1" lang="en-US" altLang="zh-CN" sz="3200" b="1">
                <a:solidFill>
                  <a:schemeClr val="hlink"/>
                </a:solidFill>
                <a:latin typeface="Times New Roman" pitchFamily="18" charset="0"/>
              </a:rPr>
              <a:t>a</a:t>
            </a:r>
            <a:r>
              <a:rPr kumimoji="1" lang="en-US" altLang="zh-CN" sz="3200" b="1" baseline="-25000">
                <a:solidFill>
                  <a:schemeClr val="hlink"/>
                </a:solidFill>
                <a:latin typeface="Times New Roman" pitchFamily="18" charset="0"/>
              </a:rPr>
              <a:t>i-1</a:t>
            </a:r>
            <a:r>
              <a:rPr kumimoji="1" lang="en-US" altLang="zh-CN" sz="3200" b="1">
                <a:solidFill>
                  <a:schemeClr val="hlink"/>
                </a:solidFill>
                <a:latin typeface="Times New Roman" pitchFamily="18" charset="0"/>
              </a:rPr>
              <a:t>, a</a:t>
            </a:r>
            <a:r>
              <a:rPr kumimoji="1" lang="en-US" altLang="zh-CN" sz="3200" b="1" baseline="-25000">
                <a:solidFill>
                  <a:schemeClr val="hlink"/>
                </a:solidFill>
                <a:latin typeface="Times New Roman" pitchFamily="18" charset="0"/>
              </a:rPr>
              <a:t>i</a:t>
            </a:r>
            <a:r>
              <a:rPr kumimoji="1" lang="en-US" altLang="zh-CN" sz="3200" b="1">
                <a:solidFill>
                  <a:schemeClr val="hlink"/>
                </a:solidFill>
                <a:latin typeface="楷体_GB2312" pitchFamily="49" charset="-122"/>
              </a:rPr>
              <a:t>&gt;</a:t>
            </a:r>
            <a:r>
              <a:rPr kumimoji="1" lang="en-US" altLang="zh-CN" sz="3600" b="1">
                <a:solidFill>
                  <a:srgbClr val="000099"/>
                </a:solidFill>
                <a:latin typeface="楷体_GB2312" pitchFamily="49" charset="-122"/>
              </a:rPr>
              <a:t> </a:t>
            </a:r>
            <a:r>
              <a:rPr kumimoji="1" lang="zh-CN" altLang="en-US" sz="2800">
                <a:solidFill>
                  <a:srgbClr val="000000"/>
                </a:solidFill>
                <a:latin typeface="宋体" pitchFamily="2" charset="-122"/>
                <a:ea typeface="宋体" pitchFamily="2" charset="-122"/>
              </a:rPr>
              <a:t>和</a:t>
            </a:r>
            <a:r>
              <a:rPr kumimoji="1" lang="zh-CN" altLang="en-US" sz="3600" b="1">
                <a:solidFill>
                  <a:srgbClr val="000099"/>
                </a:solidFill>
                <a:latin typeface="楷体_GB2312" pitchFamily="49" charset="-122"/>
              </a:rPr>
              <a:t> </a:t>
            </a:r>
            <a:r>
              <a:rPr kumimoji="1" lang="en-US" altLang="zh-CN" sz="3200" b="1">
                <a:solidFill>
                  <a:schemeClr val="hlink"/>
                </a:solidFill>
                <a:latin typeface="楷体_GB2312" pitchFamily="49" charset="-122"/>
              </a:rPr>
              <a:t>&lt;</a:t>
            </a:r>
            <a:r>
              <a:rPr kumimoji="1" lang="en-US" altLang="zh-CN" sz="3200" b="1">
                <a:solidFill>
                  <a:schemeClr val="hlink"/>
                </a:solidFill>
                <a:latin typeface="Times New Roman" pitchFamily="18" charset="0"/>
              </a:rPr>
              <a:t>a</a:t>
            </a:r>
            <a:r>
              <a:rPr kumimoji="1" lang="en-US" altLang="zh-CN" sz="3200" b="1" baseline="-25000">
                <a:solidFill>
                  <a:schemeClr val="hlink"/>
                </a:solidFill>
                <a:latin typeface="Times New Roman" pitchFamily="18" charset="0"/>
              </a:rPr>
              <a:t>i</a:t>
            </a:r>
            <a:r>
              <a:rPr kumimoji="1" lang="en-US" altLang="zh-CN" sz="3200" b="1">
                <a:solidFill>
                  <a:schemeClr val="hlink"/>
                </a:solidFill>
                <a:latin typeface="Times New Roman" pitchFamily="18" charset="0"/>
              </a:rPr>
              <a:t>, a</a:t>
            </a:r>
            <a:r>
              <a:rPr kumimoji="1" lang="en-US" altLang="zh-CN" sz="3200" b="1" baseline="-25000">
                <a:solidFill>
                  <a:schemeClr val="hlink"/>
                </a:solidFill>
                <a:latin typeface="Times New Roman" pitchFamily="18" charset="0"/>
              </a:rPr>
              <a:t>i+1</a:t>
            </a:r>
            <a:r>
              <a:rPr kumimoji="1" lang="en-US" altLang="zh-CN" sz="3200" b="1">
                <a:solidFill>
                  <a:schemeClr val="hlink"/>
                </a:solidFill>
                <a:latin typeface="楷体_GB2312" pitchFamily="49" charset="-122"/>
              </a:rPr>
              <a:t>&gt;</a:t>
            </a:r>
            <a:r>
              <a:rPr kumimoji="1" lang="en-US" altLang="zh-CN" sz="3600" b="1">
                <a:solidFill>
                  <a:srgbClr val="000099"/>
                </a:solidFill>
                <a:latin typeface="楷体_GB2312" pitchFamily="49" charset="-122"/>
              </a:rPr>
              <a:t> </a:t>
            </a:r>
          </a:p>
          <a:p>
            <a:pPr>
              <a:lnSpc>
                <a:spcPct val="140000"/>
              </a:lnSpc>
            </a:pPr>
            <a:r>
              <a:rPr kumimoji="1" lang="en-US" altLang="zh-CN" sz="3600" b="1">
                <a:solidFill>
                  <a:srgbClr val="000099"/>
                </a:solidFill>
                <a:latin typeface="楷体_GB2312" pitchFamily="49" charset="-122"/>
              </a:rPr>
              <a:t>   </a:t>
            </a:r>
            <a:r>
              <a:rPr kumimoji="1" lang="zh-CN" altLang="en-US" sz="2800">
                <a:solidFill>
                  <a:srgbClr val="000000"/>
                </a:solidFill>
                <a:latin typeface="宋体" pitchFamily="2" charset="-122"/>
                <a:ea typeface="宋体" pitchFamily="2" charset="-122"/>
              </a:rPr>
              <a:t>改变为</a:t>
            </a:r>
            <a:r>
              <a:rPr kumimoji="1" lang="zh-CN" altLang="en-US" sz="3600" b="1">
                <a:solidFill>
                  <a:srgbClr val="000099"/>
                </a:solidFill>
                <a:latin typeface="楷体_GB2312" pitchFamily="49" charset="-122"/>
              </a:rPr>
              <a:t> </a:t>
            </a:r>
            <a:r>
              <a:rPr kumimoji="1" lang="en-US" altLang="zh-CN" sz="3200" b="1">
                <a:solidFill>
                  <a:schemeClr val="hlink"/>
                </a:solidFill>
                <a:latin typeface="楷体_GB2312" pitchFamily="49" charset="-122"/>
              </a:rPr>
              <a:t>&lt;</a:t>
            </a:r>
            <a:r>
              <a:rPr kumimoji="1" lang="en-US" altLang="zh-CN" sz="3200" b="1">
                <a:solidFill>
                  <a:schemeClr val="hlink"/>
                </a:solidFill>
                <a:latin typeface="Times New Roman" pitchFamily="18" charset="0"/>
              </a:rPr>
              <a:t>a</a:t>
            </a:r>
            <a:r>
              <a:rPr kumimoji="1" lang="en-US" altLang="zh-CN" sz="3200" b="1" baseline="-25000">
                <a:solidFill>
                  <a:schemeClr val="hlink"/>
                </a:solidFill>
                <a:latin typeface="Times New Roman" pitchFamily="18" charset="0"/>
              </a:rPr>
              <a:t>i-1</a:t>
            </a:r>
            <a:r>
              <a:rPr kumimoji="1" lang="en-US" altLang="zh-CN" sz="3200" b="1">
                <a:solidFill>
                  <a:schemeClr val="hlink"/>
                </a:solidFill>
                <a:latin typeface="Times New Roman" pitchFamily="18" charset="0"/>
              </a:rPr>
              <a:t>, a</a:t>
            </a:r>
            <a:r>
              <a:rPr kumimoji="1" lang="en-US" altLang="zh-CN" sz="3200" b="1" baseline="-25000">
                <a:solidFill>
                  <a:schemeClr val="hlink"/>
                </a:solidFill>
                <a:latin typeface="Times New Roman" pitchFamily="18" charset="0"/>
              </a:rPr>
              <a:t>i+1</a:t>
            </a:r>
            <a:r>
              <a:rPr kumimoji="1" lang="en-US" altLang="zh-CN" sz="3200" b="1">
                <a:solidFill>
                  <a:schemeClr val="hlink"/>
                </a:solidFill>
                <a:latin typeface="楷体_GB2312" pitchFamily="49" charset="-122"/>
              </a:rPr>
              <a:t>&gt;</a:t>
            </a:r>
          </a:p>
        </p:txBody>
      </p:sp>
      <p:grpSp>
        <p:nvGrpSpPr>
          <p:cNvPr id="167940" name="Group 4"/>
          <p:cNvGrpSpPr>
            <a:grpSpLocks/>
          </p:cNvGrpSpPr>
          <p:nvPr/>
        </p:nvGrpSpPr>
        <p:grpSpPr bwMode="auto">
          <a:xfrm>
            <a:off x="1066800" y="4724400"/>
            <a:ext cx="2057400" cy="609600"/>
            <a:chOff x="672" y="2976"/>
            <a:chExt cx="1296" cy="384"/>
          </a:xfrm>
        </p:grpSpPr>
        <p:sp>
          <p:nvSpPr>
            <p:cNvPr id="167941" name="Rectangle 5"/>
            <p:cNvSpPr>
              <a:spLocks noChangeArrowheads="1"/>
            </p:cNvSpPr>
            <p:nvPr/>
          </p:nvSpPr>
          <p:spPr bwMode="auto">
            <a:xfrm>
              <a:off x="1296" y="2976"/>
              <a:ext cx="672" cy="384"/>
            </a:xfrm>
            <a:prstGeom prst="rect">
              <a:avLst/>
            </a:prstGeom>
            <a:solidFill>
              <a:srgbClr val="99CCFF">
                <a:alpha val="50000"/>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b="1">
                  <a:solidFill>
                    <a:srgbClr val="000099"/>
                  </a:solidFill>
                  <a:latin typeface="Times New Roman" pitchFamily="18" charset="0"/>
                  <a:ea typeface="宋体" pitchFamily="2" charset="-122"/>
                </a:rPr>
                <a:t>a</a:t>
              </a:r>
              <a:r>
                <a:rPr kumimoji="1" lang="en-US" altLang="zh-CN" sz="3600" b="1" baseline="-25000">
                  <a:solidFill>
                    <a:srgbClr val="000099"/>
                  </a:solidFill>
                  <a:latin typeface="Times New Roman" pitchFamily="18" charset="0"/>
                  <a:ea typeface="宋体" pitchFamily="2" charset="-122"/>
                </a:rPr>
                <a:t>i-1</a:t>
              </a:r>
              <a:endParaRPr kumimoji="1" lang="en-US" altLang="zh-CN" sz="3600">
                <a:latin typeface="Times New Roman" pitchFamily="18" charset="0"/>
                <a:ea typeface="宋体" pitchFamily="2" charset="-122"/>
              </a:endParaRPr>
            </a:p>
          </p:txBody>
        </p:sp>
        <p:sp>
          <p:nvSpPr>
            <p:cNvPr id="167942" name="Line 6"/>
            <p:cNvSpPr>
              <a:spLocks noChangeShapeType="1"/>
            </p:cNvSpPr>
            <p:nvPr/>
          </p:nvSpPr>
          <p:spPr bwMode="auto">
            <a:xfrm>
              <a:off x="1776" y="2976"/>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43" name="Line 7"/>
            <p:cNvSpPr>
              <a:spLocks noChangeShapeType="1"/>
            </p:cNvSpPr>
            <p:nvPr/>
          </p:nvSpPr>
          <p:spPr bwMode="auto">
            <a:xfrm>
              <a:off x="672" y="3168"/>
              <a:ext cx="624"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7944" name="Group 8"/>
          <p:cNvGrpSpPr>
            <a:grpSpLocks/>
          </p:cNvGrpSpPr>
          <p:nvPr/>
        </p:nvGrpSpPr>
        <p:grpSpPr bwMode="auto">
          <a:xfrm>
            <a:off x="2971800" y="4724400"/>
            <a:ext cx="2133600" cy="609600"/>
            <a:chOff x="1872" y="2976"/>
            <a:chExt cx="1344" cy="384"/>
          </a:xfrm>
        </p:grpSpPr>
        <p:sp>
          <p:nvSpPr>
            <p:cNvPr id="167945" name="Rectangle 9"/>
            <p:cNvSpPr>
              <a:spLocks noChangeArrowheads="1"/>
            </p:cNvSpPr>
            <p:nvPr/>
          </p:nvSpPr>
          <p:spPr bwMode="auto">
            <a:xfrm>
              <a:off x="2544" y="2976"/>
              <a:ext cx="672" cy="384"/>
            </a:xfrm>
            <a:prstGeom prst="rect">
              <a:avLst/>
            </a:prstGeom>
            <a:solidFill>
              <a:srgbClr val="99CCFF">
                <a:alpha val="50000"/>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b="1">
                  <a:solidFill>
                    <a:srgbClr val="000099"/>
                  </a:solidFill>
                  <a:latin typeface="Times New Roman" pitchFamily="18" charset="0"/>
                  <a:ea typeface="宋体" pitchFamily="2" charset="-122"/>
                </a:rPr>
                <a:t>a</a:t>
              </a:r>
              <a:r>
                <a:rPr kumimoji="1" lang="en-US" altLang="zh-CN" sz="3600" b="1" baseline="-25000">
                  <a:solidFill>
                    <a:srgbClr val="000099"/>
                  </a:solidFill>
                  <a:latin typeface="Times New Roman" pitchFamily="18" charset="0"/>
                  <a:ea typeface="宋体" pitchFamily="2" charset="-122"/>
                </a:rPr>
                <a:t>i</a:t>
              </a:r>
              <a:endParaRPr kumimoji="1" lang="en-US" altLang="zh-CN" sz="3600">
                <a:latin typeface="Times New Roman" pitchFamily="18" charset="0"/>
                <a:ea typeface="宋体" pitchFamily="2" charset="-122"/>
              </a:endParaRPr>
            </a:p>
          </p:txBody>
        </p:sp>
        <p:sp>
          <p:nvSpPr>
            <p:cNvPr id="167946" name="Line 10"/>
            <p:cNvSpPr>
              <a:spLocks noChangeShapeType="1"/>
            </p:cNvSpPr>
            <p:nvPr/>
          </p:nvSpPr>
          <p:spPr bwMode="auto">
            <a:xfrm>
              <a:off x="3024" y="2976"/>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47" name="Line 11"/>
            <p:cNvSpPr>
              <a:spLocks noChangeShapeType="1"/>
            </p:cNvSpPr>
            <p:nvPr/>
          </p:nvSpPr>
          <p:spPr bwMode="auto">
            <a:xfrm>
              <a:off x="1872" y="3168"/>
              <a:ext cx="672"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7948" name="Group 12"/>
          <p:cNvGrpSpPr>
            <a:grpSpLocks/>
          </p:cNvGrpSpPr>
          <p:nvPr/>
        </p:nvGrpSpPr>
        <p:grpSpPr bwMode="auto">
          <a:xfrm>
            <a:off x="4953000" y="4724400"/>
            <a:ext cx="3048000" cy="609600"/>
            <a:chOff x="3120" y="2976"/>
            <a:chExt cx="1920" cy="384"/>
          </a:xfrm>
        </p:grpSpPr>
        <p:sp>
          <p:nvSpPr>
            <p:cNvPr id="167949" name="Rectangle 13"/>
            <p:cNvSpPr>
              <a:spLocks noChangeArrowheads="1"/>
            </p:cNvSpPr>
            <p:nvPr/>
          </p:nvSpPr>
          <p:spPr bwMode="auto">
            <a:xfrm>
              <a:off x="3792" y="2976"/>
              <a:ext cx="672" cy="384"/>
            </a:xfrm>
            <a:prstGeom prst="rect">
              <a:avLst/>
            </a:prstGeom>
            <a:solidFill>
              <a:srgbClr val="99CCFF">
                <a:alpha val="50000"/>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b="1">
                  <a:solidFill>
                    <a:srgbClr val="000099"/>
                  </a:solidFill>
                  <a:latin typeface="Times New Roman" pitchFamily="18" charset="0"/>
                  <a:ea typeface="宋体" pitchFamily="2" charset="-122"/>
                </a:rPr>
                <a:t>a</a:t>
              </a:r>
              <a:r>
                <a:rPr kumimoji="1" lang="en-US" altLang="zh-CN" sz="3600" b="1" baseline="-25000">
                  <a:solidFill>
                    <a:srgbClr val="000099"/>
                  </a:solidFill>
                  <a:latin typeface="Times New Roman" pitchFamily="18" charset="0"/>
                  <a:ea typeface="宋体" pitchFamily="2" charset="-122"/>
                </a:rPr>
                <a:t>i+1</a:t>
              </a:r>
              <a:endParaRPr kumimoji="1" lang="en-US" altLang="zh-CN" sz="3600">
                <a:latin typeface="Times New Roman" pitchFamily="18" charset="0"/>
                <a:ea typeface="宋体" pitchFamily="2" charset="-122"/>
              </a:endParaRPr>
            </a:p>
          </p:txBody>
        </p:sp>
        <p:sp>
          <p:nvSpPr>
            <p:cNvPr id="167950" name="Line 14"/>
            <p:cNvSpPr>
              <a:spLocks noChangeShapeType="1"/>
            </p:cNvSpPr>
            <p:nvPr/>
          </p:nvSpPr>
          <p:spPr bwMode="auto">
            <a:xfrm>
              <a:off x="4272" y="2976"/>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51" name="Line 15"/>
            <p:cNvSpPr>
              <a:spLocks noChangeShapeType="1"/>
            </p:cNvSpPr>
            <p:nvPr/>
          </p:nvSpPr>
          <p:spPr bwMode="auto">
            <a:xfrm>
              <a:off x="3120" y="3168"/>
              <a:ext cx="672"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52" name="Line 16"/>
            <p:cNvSpPr>
              <a:spLocks noChangeShapeType="1"/>
            </p:cNvSpPr>
            <p:nvPr/>
          </p:nvSpPr>
          <p:spPr bwMode="auto">
            <a:xfrm>
              <a:off x="4368" y="3168"/>
              <a:ext cx="672"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167953" name="Rectangle 17"/>
          <p:cNvSpPr>
            <a:spLocks noChangeArrowheads="1"/>
          </p:cNvSpPr>
          <p:nvPr/>
        </p:nvSpPr>
        <p:spPr bwMode="auto">
          <a:xfrm>
            <a:off x="2895600" y="4953000"/>
            <a:ext cx="1143000" cy="228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7954" name="Group 18"/>
          <p:cNvGrpSpPr>
            <a:grpSpLocks/>
          </p:cNvGrpSpPr>
          <p:nvPr/>
        </p:nvGrpSpPr>
        <p:grpSpPr bwMode="auto">
          <a:xfrm>
            <a:off x="2057400" y="4724400"/>
            <a:ext cx="1066800" cy="609600"/>
            <a:chOff x="1296" y="2976"/>
            <a:chExt cx="672" cy="384"/>
          </a:xfrm>
        </p:grpSpPr>
        <p:sp>
          <p:nvSpPr>
            <p:cNvPr id="167955" name="Rectangle 19"/>
            <p:cNvSpPr>
              <a:spLocks noChangeArrowheads="1"/>
            </p:cNvSpPr>
            <p:nvPr/>
          </p:nvSpPr>
          <p:spPr bwMode="auto">
            <a:xfrm>
              <a:off x="1296" y="2976"/>
              <a:ext cx="672" cy="384"/>
            </a:xfrm>
            <a:prstGeom prst="rect">
              <a:avLst/>
            </a:prstGeom>
            <a:solidFill>
              <a:srgbClr val="99CCFF">
                <a:alpha val="50000"/>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b="1">
                  <a:solidFill>
                    <a:srgbClr val="000099"/>
                  </a:solidFill>
                  <a:latin typeface="Times New Roman" pitchFamily="18" charset="0"/>
                  <a:ea typeface="宋体" pitchFamily="2" charset="-122"/>
                </a:rPr>
                <a:t>a</a:t>
              </a:r>
              <a:r>
                <a:rPr kumimoji="1" lang="en-US" altLang="zh-CN" sz="3600" b="1" baseline="-25000">
                  <a:solidFill>
                    <a:srgbClr val="000099"/>
                  </a:solidFill>
                  <a:latin typeface="Times New Roman" pitchFamily="18" charset="0"/>
                  <a:ea typeface="宋体" pitchFamily="2" charset="-122"/>
                </a:rPr>
                <a:t>i-1</a:t>
              </a:r>
              <a:endParaRPr kumimoji="1" lang="en-US" altLang="zh-CN" sz="3600">
                <a:latin typeface="Times New Roman" pitchFamily="18" charset="0"/>
                <a:ea typeface="宋体" pitchFamily="2" charset="-122"/>
              </a:endParaRPr>
            </a:p>
          </p:txBody>
        </p:sp>
        <p:sp>
          <p:nvSpPr>
            <p:cNvPr id="167956" name="Line 20"/>
            <p:cNvSpPr>
              <a:spLocks noChangeShapeType="1"/>
            </p:cNvSpPr>
            <p:nvPr/>
          </p:nvSpPr>
          <p:spPr bwMode="auto">
            <a:xfrm>
              <a:off x="1776" y="2976"/>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167957" name="AutoShape 21"/>
          <p:cNvCxnSpPr>
            <a:cxnSpLocks noChangeShapeType="1"/>
            <a:endCxn id="167949" idx="2"/>
          </p:cNvCxnSpPr>
          <p:nvPr/>
        </p:nvCxnSpPr>
        <p:spPr bwMode="auto">
          <a:xfrm>
            <a:off x="3025775" y="5049838"/>
            <a:ext cx="3527425" cy="298450"/>
          </a:xfrm>
          <a:prstGeom prst="bentConnector4">
            <a:avLst>
              <a:gd name="adj1" fmla="val 14491"/>
              <a:gd name="adj2" fmla="val 171810"/>
            </a:avLst>
          </a:prstGeom>
          <a:noFill/>
          <a:ln w="31750">
            <a:solidFill>
              <a:srgbClr val="008080"/>
            </a:solidFill>
            <a:miter lim="800000"/>
            <a:headEnd type="oval"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7938"/>
                                        </p:tgtEl>
                                        <p:attrNameLst>
                                          <p:attrName>style.visibility</p:attrName>
                                        </p:attrNameLst>
                                      </p:cBhvr>
                                      <p:to>
                                        <p:strVal val="visible"/>
                                      </p:to>
                                    </p:set>
                                    <p:animEffect transition="in" filter="wipe(left)">
                                      <p:cBhvr>
                                        <p:cTn id="7" dur="500"/>
                                        <p:tgtEl>
                                          <p:spTgt spid="167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67939"/>
                                        </p:tgtEl>
                                        <p:attrNameLst>
                                          <p:attrName>style.visibility</p:attrName>
                                        </p:attrNameLst>
                                      </p:cBhvr>
                                      <p:to>
                                        <p:strVal val="visible"/>
                                      </p:to>
                                    </p:set>
                                    <p:animEffect transition="in" filter="barn(outVertical)">
                                      <p:cBhvr>
                                        <p:cTn id="12" dur="500"/>
                                        <p:tgtEl>
                                          <p:spTgt spid="1679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7940"/>
                                        </p:tgtEl>
                                        <p:attrNameLst>
                                          <p:attrName>style.visibility</p:attrName>
                                        </p:attrNameLst>
                                      </p:cBhvr>
                                      <p:to>
                                        <p:strVal val="visible"/>
                                      </p:to>
                                    </p:set>
                                    <p:animEffect transition="in" filter="wipe(left)">
                                      <p:cBhvr>
                                        <p:cTn id="17" dur="500"/>
                                        <p:tgtEl>
                                          <p:spTgt spid="167940"/>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67944"/>
                                        </p:tgtEl>
                                        <p:attrNameLst>
                                          <p:attrName>style.visibility</p:attrName>
                                        </p:attrNameLst>
                                      </p:cBhvr>
                                      <p:to>
                                        <p:strVal val="visible"/>
                                      </p:to>
                                    </p:set>
                                    <p:animEffect transition="in" filter="wipe(left)">
                                      <p:cBhvr>
                                        <p:cTn id="21" dur="500"/>
                                        <p:tgtEl>
                                          <p:spTgt spid="167944"/>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167948"/>
                                        </p:tgtEl>
                                        <p:attrNameLst>
                                          <p:attrName>style.visibility</p:attrName>
                                        </p:attrNameLst>
                                      </p:cBhvr>
                                      <p:to>
                                        <p:strVal val="visible"/>
                                      </p:to>
                                    </p:set>
                                    <p:animEffect transition="in" filter="wipe(left)">
                                      <p:cBhvr>
                                        <p:cTn id="25" dur="500"/>
                                        <p:tgtEl>
                                          <p:spTgt spid="16794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67953"/>
                                        </p:tgtEl>
                                        <p:attrNameLst>
                                          <p:attrName>style.visibility</p:attrName>
                                        </p:attrNameLst>
                                      </p:cBhvr>
                                      <p:to>
                                        <p:strVal val="visible"/>
                                      </p:to>
                                    </p:set>
                                    <p:animEffect transition="in" filter="wipe(right)">
                                      <p:cBhvr>
                                        <p:cTn id="30" dur="500"/>
                                        <p:tgtEl>
                                          <p:spTgt spid="167953"/>
                                        </p:tgtEl>
                                      </p:cBhvr>
                                    </p:animEffect>
                                  </p:child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499"/>
                                          </p:stCondLst>
                                        </p:cTn>
                                        <p:tgtEl>
                                          <p:spTgt spid="167954"/>
                                        </p:tgtEl>
                                        <p:attrNameLst>
                                          <p:attrName>style.visibility</p:attrName>
                                        </p:attrNameLst>
                                      </p:cBhvr>
                                      <p:to>
                                        <p:strVal val="visible"/>
                                      </p:to>
                                    </p:se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167957"/>
                                        </p:tgtEl>
                                        <p:attrNameLst>
                                          <p:attrName>style.visibility</p:attrName>
                                        </p:attrNameLst>
                                      </p:cBhvr>
                                      <p:to>
                                        <p:strVal val="visible"/>
                                      </p:to>
                                    </p:set>
                                    <p:animEffect transition="in" filter="wipe(left)">
                                      <p:cBhvr>
                                        <p:cTn id="37" dur="500"/>
                                        <p:tgtEl>
                                          <p:spTgt spid="1679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7958"/>
                                        </p:tgtEl>
                                        <p:attrNameLst>
                                          <p:attrName>style.visibility</p:attrName>
                                        </p:attrNameLst>
                                      </p:cBhvr>
                                      <p:to>
                                        <p:strVal val="visible"/>
                                      </p:to>
                                    </p:set>
                                    <p:animEffect transition="in" filter="wipe(left)">
                                      <p:cBhvr>
                                        <p:cTn id="42" dur="500"/>
                                        <p:tgtEl>
                                          <p:spTgt spid="167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8" grpId="0" animBg="1"/>
      <p:bldP spid="167938" grpId="0" autoUpdateAnimBg="0"/>
      <p:bldP spid="167939" grpId="0" autoUpdateAnimBg="0"/>
      <p:bldP spid="16795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8967" name="Group 7"/>
          <p:cNvGrpSpPr>
            <a:grpSpLocks/>
          </p:cNvGrpSpPr>
          <p:nvPr/>
        </p:nvGrpSpPr>
        <p:grpSpPr bwMode="auto">
          <a:xfrm>
            <a:off x="2971800" y="5029200"/>
            <a:ext cx="2133600" cy="609600"/>
            <a:chOff x="1872" y="3168"/>
            <a:chExt cx="1344" cy="384"/>
          </a:xfrm>
        </p:grpSpPr>
        <p:sp>
          <p:nvSpPr>
            <p:cNvPr id="168968" name="Rectangle 8"/>
            <p:cNvSpPr>
              <a:spLocks noChangeArrowheads="1"/>
            </p:cNvSpPr>
            <p:nvPr/>
          </p:nvSpPr>
          <p:spPr bwMode="auto">
            <a:xfrm>
              <a:off x="2544" y="3168"/>
              <a:ext cx="672" cy="384"/>
            </a:xfrm>
            <a:prstGeom prst="rect">
              <a:avLst/>
            </a:prstGeom>
            <a:solidFill>
              <a:srgbClr val="99CCFF">
                <a:alpha val="50000"/>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b="1">
                  <a:solidFill>
                    <a:srgbClr val="000099"/>
                  </a:solidFill>
                  <a:latin typeface="Times New Roman" pitchFamily="18" charset="0"/>
                  <a:ea typeface="宋体" pitchFamily="2" charset="-122"/>
                </a:rPr>
                <a:t>a</a:t>
              </a:r>
              <a:r>
                <a:rPr kumimoji="1" lang="en-US" altLang="zh-CN" sz="3600" b="1" baseline="-25000">
                  <a:solidFill>
                    <a:srgbClr val="000099"/>
                  </a:solidFill>
                  <a:latin typeface="Times New Roman" pitchFamily="18" charset="0"/>
                  <a:ea typeface="宋体" pitchFamily="2" charset="-122"/>
                </a:rPr>
                <a:t>i</a:t>
              </a:r>
              <a:endParaRPr kumimoji="1" lang="en-US" altLang="zh-CN" sz="3600">
                <a:latin typeface="Times New Roman" pitchFamily="18" charset="0"/>
                <a:ea typeface="宋体" pitchFamily="2" charset="-122"/>
              </a:endParaRPr>
            </a:p>
          </p:txBody>
        </p:sp>
        <p:sp>
          <p:nvSpPr>
            <p:cNvPr id="168969" name="Line 9"/>
            <p:cNvSpPr>
              <a:spLocks noChangeShapeType="1"/>
            </p:cNvSpPr>
            <p:nvPr/>
          </p:nvSpPr>
          <p:spPr bwMode="auto">
            <a:xfrm>
              <a:off x="3024" y="3168"/>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0" name="Line 10"/>
            <p:cNvSpPr>
              <a:spLocks noChangeShapeType="1"/>
            </p:cNvSpPr>
            <p:nvPr/>
          </p:nvSpPr>
          <p:spPr bwMode="auto">
            <a:xfrm>
              <a:off x="1872" y="3360"/>
              <a:ext cx="672"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168981" name="Rectangle 21"/>
          <p:cNvSpPr>
            <a:spLocks noChangeArrowheads="1"/>
          </p:cNvSpPr>
          <p:nvPr/>
        </p:nvSpPr>
        <p:spPr bwMode="auto">
          <a:xfrm>
            <a:off x="3962400" y="4953000"/>
            <a:ext cx="20574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62" name="Text Box 2"/>
          <p:cNvSpPr txBox="1">
            <a:spLocks noChangeArrowheads="1"/>
          </p:cNvSpPr>
          <p:nvPr/>
        </p:nvSpPr>
        <p:spPr bwMode="auto">
          <a:xfrm>
            <a:off x="188913" y="892175"/>
            <a:ext cx="8245475"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en-US" altLang="zh-CN" sz="4000">
                <a:solidFill>
                  <a:srgbClr val="9900CC"/>
                </a:solidFill>
                <a:latin typeface="楷体_GB2312" pitchFamily="49" charset="-122"/>
              </a:rPr>
              <a:t>   </a:t>
            </a:r>
            <a:r>
              <a:rPr kumimoji="1" lang="zh-CN" altLang="en-US" sz="2800">
                <a:solidFill>
                  <a:srgbClr val="000000"/>
                </a:solidFill>
                <a:latin typeface="Times New Roman" pitchFamily="18" charset="0"/>
                <a:ea typeface="宋体" pitchFamily="2" charset="-122"/>
              </a:rPr>
              <a:t>在单链表中删除第 </a:t>
            </a:r>
            <a:r>
              <a:rPr kumimoji="1" lang="en-US" altLang="zh-CN" sz="2800">
                <a:solidFill>
                  <a:srgbClr val="000000"/>
                </a:solidFill>
                <a:latin typeface="Times New Roman" pitchFamily="18" charset="0"/>
                <a:ea typeface="宋体" pitchFamily="2" charset="-122"/>
              </a:rPr>
              <a:t>i </a:t>
            </a:r>
            <a:r>
              <a:rPr kumimoji="1" lang="zh-CN" altLang="en-US" sz="2800">
                <a:solidFill>
                  <a:srgbClr val="000000"/>
                </a:solidFill>
                <a:latin typeface="Times New Roman" pitchFamily="18" charset="0"/>
                <a:ea typeface="宋体" pitchFamily="2" charset="-122"/>
              </a:rPr>
              <a:t>个结点的基本操作为：找到线性表中第</a:t>
            </a:r>
            <a:r>
              <a:rPr kumimoji="1" lang="en-US" altLang="zh-CN" sz="2800">
                <a:solidFill>
                  <a:srgbClr val="000000"/>
                </a:solidFill>
                <a:latin typeface="Times New Roman" pitchFamily="18" charset="0"/>
                <a:ea typeface="宋体" pitchFamily="2" charset="-122"/>
              </a:rPr>
              <a:t>i-1</a:t>
            </a:r>
            <a:r>
              <a:rPr kumimoji="1" lang="zh-CN" altLang="en-US" sz="2800">
                <a:solidFill>
                  <a:srgbClr val="000000"/>
                </a:solidFill>
                <a:latin typeface="Times New Roman" pitchFamily="18" charset="0"/>
                <a:ea typeface="宋体" pitchFamily="2" charset="-122"/>
              </a:rPr>
              <a:t>个结点，修改其指向后继的指针。</a:t>
            </a:r>
          </a:p>
        </p:txBody>
      </p:sp>
      <p:grpSp>
        <p:nvGrpSpPr>
          <p:cNvPr id="168963" name="Group 3"/>
          <p:cNvGrpSpPr>
            <a:grpSpLocks/>
          </p:cNvGrpSpPr>
          <p:nvPr/>
        </p:nvGrpSpPr>
        <p:grpSpPr bwMode="auto">
          <a:xfrm>
            <a:off x="1066800" y="5029200"/>
            <a:ext cx="2057400" cy="609600"/>
            <a:chOff x="672" y="3168"/>
            <a:chExt cx="1296" cy="384"/>
          </a:xfrm>
        </p:grpSpPr>
        <p:sp>
          <p:nvSpPr>
            <p:cNvPr id="168964" name="Rectangle 4"/>
            <p:cNvSpPr>
              <a:spLocks noChangeArrowheads="1"/>
            </p:cNvSpPr>
            <p:nvPr/>
          </p:nvSpPr>
          <p:spPr bwMode="auto">
            <a:xfrm>
              <a:off x="1296" y="3168"/>
              <a:ext cx="672" cy="384"/>
            </a:xfrm>
            <a:prstGeom prst="rect">
              <a:avLst/>
            </a:prstGeom>
            <a:solidFill>
              <a:srgbClr val="99CCFF">
                <a:alpha val="50000"/>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b="1">
                  <a:solidFill>
                    <a:srgbClr val="000099"/>
                  </a:solidFill>
                  <a:latin typeface="Times New Roman" pitchFamily="18" charset="0"/>
                  <a:ea typeface="宋体" pitchFamily="2" charset="-122"/>
                </a:rPr>
                <a:t>a</a:t>
              </a:r>
              <a:r>
                <a:rPr kumimoji="1" lang="en-US" altLang="zh-CN" sz="3600" b="1" baseline="-25000">
                  <a:solidFill>
                    <a:srgbClr val="000099"/>
                  </a:solidFill>
                  <a:latin typeface="Times New Roman" pitchFamily="18" charset="0"/>
                  <a:ea typeface="宋体" pitchFamily="2" charset="-122"/>
                </a:rPr>
                <a:t>i-1</a:t>
              </a:r>
              <a:endParaRPr kumimoji="1" lang="en-US" altLang="zh-CN" sz="3600">
                <a:latin typeface="Times New Roman" pitchFamily="18" charset="0"/>
                <a:ea typeface="宋体" pitchFamily="2" charset="-122"/>
              </a:endParaRPr>
            </a:p>
          </p:txBody>
        </p:sp>
        <p:sp>
          <p:nvSpPr>
            <p:cNvPr id="168965" name="Line 5"/>
            <p:cNvSpPr>
              <a:spLocks noChangeShapeType="1"/>
            </p:cNvSpPr>
            <p:nvPr/>
          </p:nvSpPr>
          <p:spPr bwMode="auto">
            <a:xfrm>
              <a:off x="1776" y="3168"/>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66" name="Line 6"/>
            <p:cNvSpPr>
              <a:spLocks noChangeShapeType="1"/>
            </p:cNvSpPr>
            <p:nvPr/>
          </p:nvSpPr>
          <p:spPr bwMode="auto">
            <a:xfrm>
              <a:off x="672" y="3360"/>
              <a:ext cx="624"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8971" name="Group 11"/>
          <p:cNvGrpSpPr>
            <a:grpSpLocks/>
          </p:cNvGrpSpPr>
          <p:nvPr/>
        </p:nvGrpSpPr>
        <p:grpSpPr bwMode="auto">
          <a:xfrm>
            <a:off x="4953000" y="5029200"/>
            <a:ext cx="3048000" cy="609600"/>
            <a:chOff x="3120" y="3168"/>
            <a:chExt cx="1920" cy="384"/>
          </a:xfrm>
        </p:grpSpPr>
        <p:sp>
          <p:nvSpPr>
            <p:cNvPr id="168972" name="Rectangle 12"/>
            <p:cNvSpPr>
              <a:spLocks noChangeArrowheads="1"/>
            </p:cNvSpPr>
            <p:nvPr/>
          </p:nvSpPr>
          <p:spPr bwMode="auto">
            <a:xfrm>
              <a:off x="3792" y="3168"/>
              <a:ext cx="672" cy="384"/>
            </a:xfrm>
            <a:prstGeom prst="rect">
              <a:avLst/>
            </a:prstGeom>
            <a:solidFill>
              <a:srgbClr val="99CCFF">
                <a:alpha val="50000"/>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b="1">
                  <a:solidFill>
                    <a:srgbClr val="000099"/>
                  </a:solidFill>
                  <a:latin typeface="Times New Roman" pitchFamily="18" charset="0"/>
                  <a:ea typeface="宋体" pitchFamily="2" charset="-122"/>
                </a:rPr>
                <a:t>a</a:t>
              </a:r>
              <a:r>
                <a:rPr kumimoji="1" lang="en-US" altLang="zh-CN" sz="3600" b="1" baseline="-25000">
                  <a:solidFill>
                    <a:srgbClr val="000099"/>
                  </a:solidFill>
                  <a:latin typeface="Times New Roman" pitchFamily="18" charset="0"/>
                  <a:ea typeface="宋体" pitchFamily="2" charset="-122"/>
                </a:rPr>
                <a:t>i+1</a:t>
              </a:r>
              <a:endParaRPr kumimoji="1" lang="en-US" altLang="zh-CN" sz="3600">
                <a:latin typeface="Times New Roman" pitchFamily="18" charset="0"/>
                <a:ea typeface="宋体" pitchFamily="2" charset="-122"/>
              </a:endParaRPr>
            </a:p>
          </p:txBody>
        </p:sp>
        <p:sp>
          <p:nvSpPr>
            <p:cNvPr id="168973" name="Line 13"/>
            <p:cNvSpPr>
              <a:spLocks noChangeShapeType="1"/>
            </p:cNvSpPr>
            <p:nvPr/>
          </p:nvSpPr>
          <p:spPr bwMode="auto">
            <a:xfrm>
              <a:off x="4272" y="3168"/>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4" name="Line 14"/>
            <p:cNvSpPr>
              <a:spLocks noChangeShapeType="1"/>
            </p:cNvSpPr>
            <p:nvPr/>
          </p:nvSpPr>
          <p:spPr bwMode="auto">
            <a:xfrm>
              <a:off x="3120" y="3360"/>
              <a:ext cx="672"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5" name="Line 15"/>
            <p:cNvSpPr>
              <a:spLocks noChangeShapeType="1"/>
            </p:cNvSpPr>
            <p:nvPr/>
          </p:nvSpPr>
          <p:spPr bwMode="auto">
            <a:xfrm>
              <a:off x="4368" y="3360"/>
              <a:ext cx="672" cy="0"/>
            </a:xfrm>
            <a:prstGeom prst="line">
              <a:avLst/>
            </a:prstGeom>
            <a:noFill/>
            <a:ln w="31750">
              <a:solidFill>
                <a:srgbClr val="0000FF"/>
              </a:solidFill>
              <a:round/>
              <a:headEnd type="oval"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168976" name="Rectangle 16"/>
          <p:cNvSpPr>
            <a:spLocks noChangeArrowheads="1"/>
          </p:cNvSpPr>
          <p:nvPr/>
        </p:nvSpPr>
        <p:spPr bwMode="auto">
          <a:xfrm>
            <a:off x="2895600" y="5257800"/>
            <a:ext cx="1143000" cy="228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8977" name="Group 17"/>
          <p:cNvGrpSpPr>
            <a:grpSpLocks/>
          </p:cNvGrpSpPr>
          <p:nvPr/>
        </p:nvGrpSpPr>
        <p:grpSpPr bwMode="auto">
          <a:xfrm>
            <a:off x="2047875" y="5029200"/>
            <a:ext cx="1066800" cy="609600"/>
            <a:chOff x="1296" y="2976"/>
            <a:chExt cx="672" cy="384"/>
          </a:xfrm>
        </p:grpSpPr>
        <p:sp>
          <p:nvSpPr>
            <p:cNvPr id="168978" name="Rectangle 18"/>
            <p:cNvSpPr>
              <a:spLocks noChangeArrowheads="1"/>
            </p:cNvSpPr>
            <p:nvPr/>
          </p:nvSpPr>
          <p:spPr bwMode="auto">
            <a:xfrm>
              <a:off x="1296" y="2976"/>
              <a:ext cx="672" cy="384"/>
            </a:xfrm>
            <a:prstGeom prst="rect">
              <a:avLst/>
            </a:prstGeom>
            <a:solidFill>
              <a:srgbClr val="99CCFF">
                <a:alpha val="50000"/>
              </a:srgbClr>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600" b="1">
                  <a:solidFill>
                    <a:srgbClr val="000099"/>
                  </a:solidFill>
                  <a:latin typeface="Times New Roman" pitchFamily="18" charset="0"/>
                  <a:ea typeface="宋体" pitchFamily="2" charset="-122"/>
                </a:rPr>
                <a:t>a</a:t>
              </a:r>
              <a:r>
                <a:rPr kumimoji="1" lang="en-US" altLang="zh-CN" sz="3600" b="1" baseline="-25000">
                  <a:solidFill>
                    <a:srgbClr val="000099"/>
                  </a:solidFill>
                  <a:latin typeface="Times New Roman" pitchFamily="18" charset="0"/>
                  <a:ea typeface="宋体" pitchFamily="2" charset="-122"/>
                </a:rPr>
                <a:t>i-1</a:t>
              </a:r>
              <a:endParaRPr kumimoji="1" lang="en-US" altLang="zh-CN" sz="3600">
                <a:latin typeface="Times New Roman" pitchFamily="18" charset="0"/>
                <a:ea typeface="宋体" pitchFamily="2" charset="-122"/>
              </a:endParaRPr>
            </a:p>
          </p:txBody>
        </p:sp>
        <p:sp>
          <p:nvSpPr>
            <p:cNvPr id="168979" name="Line 19"/>
            <p:cNvSpPr>
              <a:spLocks noChangeShapeType="1"/>
            </p:cNvSpPr>
            <p:nvPr/>
          </p:nvSpPr>
          <p:spPr bwMode="auto">
            <a:xfrm>
              <a:off x="1776" y="2976"/>
              <a:ext cx="0" cy="384"/>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168980" name="AutoShape 20"/>
          <p:cNvCxnSpPr>
            <a:cxnSpLocks noChangeShapeType="1"/>
            <a:endCxn id="168981" idx="3"/>
          </p:cNvCxnSpPr>
          <p:nvPr/>
        </p:nvCxnSpPr>
        <p:spPr bwMode="auto">
          <a:xfrm>
            <a:off x="2982913" y="5334000"/>
            <a:ext cx="3036887" cy="38100"/>
          </a:xfrm>
          <a:prstGeom prst="bentConnector5">
            <a:avLst>
              <a:gd name="adj1" fmla="val 16102"/>
              <a:gd name="adj2" fmla="val 1800000"/>
              <a:gd name="adj3" fmla="val 86671"/>
            </a:avLst>
          </a:prstGeom>
          <a:noFill/>
          <a:ln w="31750">
            <a:solidFill>
              <a:srgbClr val="0000FF"/>
            </a:solidFill>
            <a:miter lim="800000"/>
            <a:headEnd type="oval"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8982" name="Rectangle 22"/>
          <p:cNvSpPr>
            <a:spLocks noChangeArrowheads="1"/>
          </p:cNvSpPr>
          <p:nvPr/>
        </p:nvSpPr>
        <p:spPr bwMode="auto">
          <a:xfrm>
            <a:off x="1614488" y="2422525"/>
            <a:ext cx="5346700"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kumimoji="1" lang="en-US" altLang="zh-CN" sz="2800" b="1">
                <a:solidFill>
                  <a:srgbClr val="9900CC"/>
                </a:solidFill>
                <a:latin typeface="Times New Roman" pitchFamily="18" charset="0"/>
                <a:ea typeface="宋体" pitchFamily="2" charset="-122"/>
              </a:rPr>
              <a:t>q = p-&gt;next;   p-&gt;next = q-&gt;next;</a:t>
            </a:r>
            <a:r>
              <a:rPr kumimoji="1" lang="en-US" altLang="zh-CN" sz="2800">
                <a:latin typeface="Times New Roman" pitchFamily="18" charset="0"/>
                <a:ea typeface="宋体" pitchFamily="2" charset="-122"/>
              </a:rPr>
              <a:t>  </a:t>
            </a:r>
          </a:p>
          <a:p>
            <a:pPr>
              <a:lnSpc>
                <a:spcPct val="150000"/>
              </a:lnSpc>
            </a:pPr>
            <a:r>
              <a:rPr kumimoji="1" lang="en-US" altLang="zh-CN" sz="2800">
                <a:latin typeface="Times New Roman" pitchFamily="18" charset="0"/>
                <a:ea typeface="宋体" pitchFamily="2" charset="-122"/>
              </a:rPr>
              <a:t>e = q-&gt;data;    </a:t>
            </a:r>
            <a:r>
              <a:rPr kumimoji="1" lang="en-US" altLang="zh-CN" sz="2800" b="1" i="1">
                <a:solidFill>
                  <a:srgbClr val="000099"/>
                </a:solidFill>
                <a:latin typeface="Times New Roman" pitchFamily="18" charset="0"/>
                <a:ea typeface="宋体" pitchFamily="2" charset="-122"/>
              </a:rPr>
              <a:t>free(q);</a:t>
            </a:r>
          </a:p>
        </p:txBody>
      </p:sp>
      <p:sp>
        <p:nvSpPr>
          <p:cNvPr id="168983" name="Line 23"/>
          <p:cNvSpPr>
            <a:spLocks noChangeShapeType="1"/>
          </p:cNvSpPr>
          <p:nvPr/>
        </p:nvSpPr>
        <p:spPr bwMode="auto">
          <a:xfrm>
            <a:off x="1371600" y="4572000"/>
            <a:ext cx="685800" cy="457200"/>
          </a:xfrm>
          <a:prstGeom prst="line">
            <a:avLst/>
          </a:prstGeom>
          <a:noFill/>
          <a:ln w="38100">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4" name="Text Box 24"/>
          <p:cNvSpPr txBox="1">
            <a:spLocks noChangeArrowheads="1"/>
          </p:cNvSpPr>
          <p:nvPr/>
        </p:nvSpPr>
        <p:spPr bwMode="auto">
          <a:xfrm>
            <a:off x="1050925" y="4057650"/>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0000"/>
                </a:solidFill>
                <a:latin typeface="Times New Roman" pitchFamily="18" charset="0"/>
                <a:ea typeface="宋体" pitchFamily="2" charset="-122"/>
              </a:rPr>
              <a:t>p</a:t>
            </a:r>
            <a:endParaRPr kumimoji="1" lang="en-US" altLang="zh-CN" sz="3200">
              <a:solidFill>
                <a:srgbClr val="FF0000"/>
              </a:solidFill>
              <a:latin typeface="Times New Roman" pitchFamily="18" charset="0"/>
              <a:ea typeface="宋体" pitchFamily="2" charset="-122"/>
            </a:endParaRPr>
          </a:p>
        </p:txBody>
      </p:sp>
      <p:sp>
        <p:nvSpPr>
          <p:cNvPr id="168985" name="Line 25"/>
          <p:cNvSpPr>
            <a:spLocks noChangeShapeType="1"/>
          </p:cNvSpPr>
          <p:nvPr/>
        </p:nvSpPr>
        <p:spPr bwMode="auto">
          <a:xfrm>
            <a:off x="3733800" y="4572000"/>
            <a:ext cx="685800" cy="457200"/>
          </a:xfrm>
          <a:prstGeom prst="line">
            <a:avLst/>
          </a:prstGeom>
          <a:noFill/>
          <a:ln w="38100">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6" name="Text Box 26"/>
          <p:cNvSpPr txBox="1">
            <a:spLocks noChangeArrowheads="1"/>
          </p:cNvSpPr>
          <p:nvPr/>
        </p:nvSpPr>
        <p:spPr bwMode="auto">
          <a:xfrm>
            <a:off x="3371850" y="4133850"/>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0000"/>
                </a:solidFill>
                <a:latin typeface="Times New Roman" pitchFamily="18" charset="0"/>
                <a:ea typeface="宋体" pitchFamily="2" charset="-122"/>
              </a:rPr>
              <a:t>q</a:t>
            </a:r>
            <a:endParaRPr kumimoji="1" lang="en-US" altLang="zh-CN" sz="3200">
              <a:solidFill>
                <a:srgbClr val="FF0000"/>
              </a:solidFill>
              <a:latin typeface="Times New Roman" pitchFamily="18" charset="0"/>
              <a:ea typeface="宋体" pitchFamily="2" charset="-122"/>
            </a:endParaRPr>
          </a:p>
        </p:txBody>
      </p:sp>
      <p:sp>
        <p:nvSpPr>
          <p:cNvPr id="168987" name="Line 27"/>
          <p:cNvSpPr>
            <a:spLocks noChangeShapeType="1"/>
          </p:cNvSpPr>
          <p:nvPr/>
        </p:nvSpPr>
        <p:spPr bwMode="auto">
          <a:xfrm flipV="1">
            <a:off x="1676400" y="3186113"/>
            <a:ext cx="1843088" cy="14287"/>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8" name="Line 28"/>
          <p:cNvSpPr>
            <a:spLocks noChangeShapeType="1"/>
          </p:cNvSpPr>
          <p:nvPr/>
        </p:nvSpPr>
        <p:spPr bwMode="auto">
          <a:xfrm>
            <a:off x="3824288" y="3186113"/>
            <a:ext cx="2870200"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9" name="Line 29"/>
          <p:cNvSpPr>
            <a:spLocks noChangeShapeType="1"/>
          </p:cNvSpPr>
          <p:nvPr/>
        </p:nvSpPr>
        <p:spPr bwMode="auto">
          <a:xfrm>
            <a:off x="3671888" y="3773488"/>
            <a:ext cx="1230312"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68962"/>
                                        </p:tgtEl>
                                        <p:attrNameLst>
                                          <p:attrName>style.visibility</p:attrName>
                                        </p:attrNameLst>
                                      </p:cBhvr>
                                      <p:to>
                                        <p:strVal val="visible"/>
                                      </p:to>
                                    </p:set>
                                    <p:animEffect transition="in" filter="barn(outVertical)">
                                      <p:cBhvr>
                                        <p:cTn id="7" dur="500"/>
                                        <p:tgtEl>
                                          <p:spTgt spid="168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8982"/>
                                        </p:tgtEl>
                                        <p:attrNameLst>
                                          <p:attrName>style.visibility</p:attrName>
                                        </p:attrNameLst>
                                      </p:cBhvr>
                                      <p:to>
                                        <p:strVal val="visible"/>
                                      </p:to>
                                    </p:set>
                                    <p:animEffect transition="in" filter="strips(downRight)">
                                      <p:cBhvr>
                                        <p:cTn id="12" dur="500"/>
                                        <p:tgtEl>
                                          <p:spTgt spid="1689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8963"/>
                                        </p:tgtEl>
                                        <p:attrNameLst>
                                          <p:attrName>style.visibility</p:attrName>
                                        </p:attrNameLst>
                                      </p:cBhvr>
                                      <p:to>
                                        <p:strVal val="visible"/>
                                      </p:to>
                                    </p:set>
                                    <p:animEffect transition="in" filter="wipe(left)">
                                      <p:cBhvr>
                                        <p:cTn id="17" dur="500"/>
                                        <p:tgtEl>
                                          <p:spTgt spid="168963"/>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68967"/>
                                        </p:tgtEl>
                                        <p:attrNameLst>
                                          <p:attrName>style.visibility</p:attrName>
                                        </p:attrNameLst>
                                      </p:cBhvr>
                                      <p:to>
                                        <p:strVal val="visible"/>
                                      </p:to>
                                    </p:set>
                                    <p:animEffect transition="in" filter="wipe(left)">
                                      <p:cBhvr>
                                        <p:cTn id="21" dur="500"/>
                                        <p:tgtEl>
                                          <p:spTgt spid="168967"/>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168971"/>
                                        </p:tgtEl>
                                        <p:attrNameLst>
                                          <p:attrName>style.visibility</p:attrName>
                                        </p:attrNameLst>
                                      </p:cBhvr>
                                      <p:to>
                                        <p:strVal val="visible"/>
                                      </p:to>
                                    </p:set>
                                    <p:animEffect transition="in" filter="wipe(left)">
                                      <p:cBhvr>
                                        <p:cTn id="25" dur="500"/>
                                        <p:tgtEl>
                                          <p:spTgt spid="16897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8984"/>
                                        </p:tgtEl>
                                        <p:attrNameLst>
                                          <p:attrName>style.visibility</p:attrName>
                                        </p:attrNameLst>
                                      </p:cBhvr>
                                      <p:to>
                                        <p:strVal val="visible"/>
                                      </p:to>
                                    </p:set>
                                    <p:animEffect transition="in" filter="wipe(left)">
                                      <p:cBhvr>
                                        <p:cTn id="30" dur="500"/>
                                        <p:tgtEl>
                                          <p:spTgt spid="168984"/>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68983"/>
                                        </p:tgtEl>
                                        <p:attrNameLst>
                                          <p:attrName>style.visibility</p:attrName>
                                        </p:attrNameLst>
                                      </p:cBhvr>
                                      <p:to>
                                        <p:strVal val="visible"/>
                                      </p:to>
                                    </p:set>
                                    <p:animEffect transition="in" filter="wipe(left)">
                                      <p:cBhvr>
                                        <p:cTn id="34" dur="500"/>
                                        <p:tgtEl>
                                          <p:spTgt spid="16898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68987"/>
                                        </p:tgtEl>
                                        <p:attrNameLst>
                                          <p:attrName>style.visibility</p:attrName>
                                        </p:attrNameLst>
                                      </p:cBhvr>
                                      <p:to>
                                        <p:strVal val="visible"/>
                                      </p:to>
                                    </p:set>
                                    <p:anim calcmode="lin" valueType="num">
                                      <p:cBhvr>
                                        <p:cTn id="39" dur="500" fill="hold"/>
                                        <p:tgtEl>
                                          <p:spTgt spid="168987"/>
                                        </p:tgtEl>
                                        <p:attrNameLst>
                                          <p:attrName>ppt_x</p:attrName>
                                        </p:attrNameLst>
                                      </p:cBhvr>
                                      <p:tavLst>
                                        <p:tav tm="0">
                                          <p:val>
                                            <p:strVal val="#ppt_x-#ppt_w/2"/>
                                          </p:val>
                                        </p:tav>
                                        <p:tav tm="100000">
                                          <p:val>
                                            <p:strVal val="#ppt_x"/>
                                          </p:val>
                                        </p:tav>
                                      </p:tavLst>
                                    </p:anim>
                                    <p:anim calcmode="lin" valueType="num">
                                      <p:cBhvr>
                                        <p:cTn id="40" dur="500" fill="hold"/>
                                        <p:tgtEl>
                                          <p:spTgt spid="168987"/>
                                        </p:tgtEl>
                                        <p:attrNameLst>
                                          <p:attrName>ppt_y</p:attrName>
                                        </p:attrNameLst>
                                      </p:cBhvr>
                                      <p:tavLst>
                                        <p:tav tm="0">
                                          <p:val>
                                            <p:strVal val="#ppt_y"/>
                                          </p:val>
                                        </p:tav>
                                        <p:tav tm="100000">
                                          <p:val>
                                            <p:strVal val="#ppt_y"/>
                                          </p:val>
                                        </p:tav>
                                      </p:tavLst>
                                    </p:anim>
                                    <p:anim calcmode="lin" valueType="num">
                                      <p:cBhvr>
                                        <p:cTn id="41" dur="500" fill="hold"/>
                                        <p:tgtEl>
                                          <p:spTgt spid="168987"/>
                                        </p:tgtEl>
                                        <p:attrNameLst>
                                          <p:attrName>ppt_w</p:attrName>
                                        </p:attrNameLst>
                                      </p:cBhvr>
                                      <p:tavLst>
                                        <p:tav tm="0">
                                          <p:val>
                                            <p:fltVal val="0"/>
                                          </p:val>
                                        </p:tav>
                                        <p:tav tm="100000">
                                          <p:val>
                                            <p:strVal val="#ppt_w"/>
                                          </p:val>
                                        </p:tav>
                                      </p:tavLst>
                                    </p:anim>
                                    <p:anim calcmode="lin" valueType="num">
                                      <p:cBhvr>
                                        <p:cTn id="42" dur="500" fill="hold"/>
                                        <p:tgtEl>
                                          <p:spTgt spid="168987"/>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8986"/>
                                        </p:tgtEl>
                                        <p:attrNameLst>
                                          <p:attrName>style.visibility</p:attrName>
                                        </p:attrNameLst>
                                      </p:cBhvr>
                                      <p:to>
                                        <p:strVal val="visible"/>
                                      </p:to>
                                    </p:set>
                                    <p:animEffect transition="in" filter="wipe(left)">
                                      <p:cBhvr>
                                        <p:cTn id="47" dur="500"/>
                                        <p:tgtEl>
                                          <p:spTgt spid="168986"/>
                                        </p:tgtEl>
                                      </p:cBhvr>
                                    </p:animEffect>
                                  </p:childTnLst>
                                </p:cTn>
                              </p:par>
                            </p:childTnLst>
                          </p:cTn>
                        </p:par>
                        <p:par>
                          <p:cTn id="48" fill="hold" nodeType="afterGroup">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68985"/>
                                        </p:tgtEl>
                                        <p:attrNameLst>
                                          <p:attrName>style.visibility</p:attrName>
                                        </p:attrNameLst>
                                      </p:cBhvr>
                                      <p:to>
                                        <p:strVal val="visible"/>
                                      </p:to>
                                    </p:set>
                                    <p:animEffect transition="in" filter="wipe(left)">
                                      <p:cBhvr>
                                        <p:cTn id="51" dur="500"/>
                                        <p:tgtEl>
                                          <p:spTgt spid="16898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8" fill="hold" grpId="0" nodeType="clickEffect">
                                  <p:stCondLst>
                                    <p:cond delay="0"/>
                                  </p:stCondLst>
                                  <p:childTnLst>
                                    <p:set>
                                      <p:cBhvr>
                                        <p:cTn id="55" dur="1" fill="hold">
                                          <p:stCondLst>
                                            <p:cond delay="0"/>
                                          </p:stCondLst>
                                        </p:cTn>
                                        <p:tgtEl>
                                          <p:spTgt spid="168988"/>
                                        </p:tgtEl>
                                        <p:attrNameLst>
                                          <p:attrName>style.visibility</p:attrName>
                                        </p:attrNameLst>
                                      </p:cBhvr>
                                      <p:to>
                                        <p:strVal val="visible"/>
                                      </p:to>
                                    </p:set>
                                    <p:anim calcmode="lin" valueType="num">
                                      <p:cBhvr>
                                        <p:cTn id="56" dur="500" fill="hold"/>
                                        <p:tgtEl>
                                          <p:spTgt spid="168988"/>
                                        </p:tgtEl>
                                        <p:attrNameLst>
                                          <p:attrName>ppt_x</p:attrName>
                                        </p:attrNameLst>
                                      </p:cBhvr>
                                      <p:tavLst>
                                        <p:tav tm="0">
                                          <p:val>
                                            <p:strVal val="#ppt_x-#ppt_w/2"/>
                                          </p:val>
                                        </p:tav>
                                        <p:tav tm="100000">
                                          <p:val>
                                            <p:strVal val="#ppt_x"/>
                                          </p:val>
                                        </p:tav>
                                      </p:tavLst>
                                    </p:anim>
                                    <p:anim calcmode="lin" valueType="num">
                                      <p:cBhvr>
                                        <p:cTn id="57" dur="500" fill="hold"/>
                                        <p:tgtEl>
                                          <p:spTgt spid="168988"/>
                                        </p:tgtEl>
                                        <p:attrNameLst>
                                          <p:attrName>ppt_y</p:attrName>
                                        </p:attrNameLst>
                                      </p:cBhvr>
                                      <p:tavLst>
                                        <p:tav tm="0">
                                          <p:val>
                                            <p:strVal val="#ppt_y"/>
                                          </p:val>
                                        </p:tav>
                                        <p:tav tm="100000">
                                          <p:val>
                                            <p:strVal val="#ppt_y"/>
                                          </p:val>
                                        </p:tav>
                                      </p:tavLst>
                                    </p:anim>
                                    <p:anim calcmode="lin" valueType="num">
                                      <p:cBhvr>
                                        <p:cTn id="58" dur="500" fill="hold"/>
                                        <p:tgtEl>
                                          <p:spTgt spid="168988"/>
                                        </p:tgtEl>
                                        <p:attrNameLst>
                                          <p:attrName>ppt_w</p:attrName>
                                        </p:attrNameLst>
                                      </p:cBhvr>
                                      <p:tavLst>
                                        <p:tav tm="0">
                                          <p:val>
                                            <p:fltVal val="0"/>
                                          </p:val>
                                        </p:tav>
                                        <p:tav tm="100000">
                                          <p:val>
                                            <p:strVal val="#ppt_w"/>
                                          </p:val>
                                        </p:tav>
                                      </p:tavLst>
                                    </p:anim>
                                    <p:anim calcmode="lin" valueType="num">
                                      <p:cBhvr>
                                        <p:cTn id="59" dur="500" fill="hold"/>
                                        <p:tgtEl>
                                          <p:spTgt spid="168988"/>
                                        </p:tgtEl>
                                        <p:attrNameLst>
                                          <p:attrName>ppt_h</p:attrName>
                                        </p:attrNameLst>
                                      </p:cBhvr>
                                      <p:tavLst>
                                        <p:tav tm="0">
                                          <p:val>
                                            <p:strVal val="#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68976"/>
                                        </p:tgtEl>
                                        <p:attrNameLst>
                                          <p:attrName>style.visibility</p:attrName>
                                        </p:attrNameLst>
                                      </p:cBhvr>
                                      <p:to>
                                        <p:strVal val="visible"/>
                                      </p:to>
                                    </p:set>
                                    <p:animEffect transition="in" filter="wipe(up)">
                                      <p:cBhvr>
                                        <p:cTn id="64" dur="500"/>
                                        <p:tgtEl>
                                          <p:spTgt spid="168976"/>
                                        </p:tgtEl>
                                      </p:cBhvr>
                                    </p:animEffect>
                                  </p:childTnLst>
                                </p:cTn>
                              </p:par>
                            </p:childTnLst>
                          </p:cTn>
                        </p:par>
                        <p:par>
                          <p:cTn id="65" fill="hold" nodeType="afterGroup">
                            <p:stCondLst>
                              <p:cond delay="500"/>
                            </p:stCondLst>
                            <p:childTnLst>
                              <p:par>
                                <p:cTn id="66" presetID="1" presetClass="entr" presetSubtype="0" fill="hold" nodeType="afterEffect">
                                  <p:stCondLst>
                                    <p:cond delay="0"/>
                                  </p:stCondLst>
                                  <p:childTnLst>
                                    <p:set>
                                      <p:cBhvr>
                                        <p:cTn id="67" dur="1" fill="hold">
                                          <p:stCondLst>
                                            <p:cond delay="499"/>
                                          </p:stCondLst>
                                        </p:cTn>
                                        <p:tgtEl>
                                          <p:spTgt spid="168977"/>
                                        </p:tgtEl>
                                        <p:attrNameLst>
                                          <p:attrName>style.visibility</p:attrName>
                                        </p:attrNameLst>
                                      </p:cBhvr>
                                      <p:to>
                                        <p:strVal val="visible"/>
                                      </p:to>
                                    </p:set>
                                  </p:childTnLst>
                                </p:cTn>
                              </p:par>
                            </p:childTnLst>
                          </p:cTn>
                        </p:par>
                        <p:par>
                          <p:cTn id="68" fill="hold" nodeType="afterGroup">
                            <p:stCondLst>
                              <p:cond delay="1000"/>
                            </p:stCondLst>
                            <p:childTnLst>
                              <p:par>
                                <p:cTn id="69" presetID="22" presetClass="entr" presetSubtype="8" fill="hold" nodeType="afterEffect">
                                  <p:stCondLst>
                                    <p:cond delay="0"/>
                                  </p:stCondLst>
                                  <p:childTnLst>
                                    <p:set>
                                      <p:cBhvr>
                                        <p:cTn id="70" dur="1" fill="hold">
                                          <p:stCondLst>
                                            <p:cond delay="0"/>
                                          </p:stCondLst>
                                        </p:cTn>
                                        <p:tgtEl>
                                          <p:spTgt spid="168980"/>
                                        </p:tgtEl>
                                        <p:attrNameLst>
                                          <p:attrName>style.visibility</p:attrName>
                                        </p:attrNameLst>
                                      </p:cBhvr>
                                      <p:to>
                                        <p:strVal val="visible"/>
                                      </p:to>
                                    </p:set>
                                    <p:animEffect transition="in" filter="wipe(left)">
                                      <p:cBhvr>
                                        <p:cTn id="71" dur="500"/>
                                        <p:tgtEl>
                                          <p:spTgt spid="16898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8" fill="hold" grpId="0" nodeType="clickEffect">
                                  <p:stCondLst>
                                    <p:cond delay="0"/>
                                  </p:stCondLst>
                                  <p:childTnLst>
                                    <p:set>
                                      <p:cBhvr>
                                        <p:cTn id="75" dur="1" fill="hold">
                                          <p:stCondLst>
                                            <p:cond delay="0"/>
                                          </p:stCondLst>
                                        </p:cTn>
                                        <p:tgtEl>
                                          <p:spTgt spid="168989"/>
                                        </p:tgtEl>
                                        <p:attrNameLst>
                                          <p:attrName>style.visibility</p:attrName>
                                        </p:attrNameLst>
                                      </p:cBhvr>
                                      <p:to>
                                        <p:strVal val="visible"/>
                                      </p:to>
                                    </p:set>
                                    <p:anim calcmode="lin" valueType="num">
                                      <p:cBhvr>
                                        <p:cTn id="76" dur="500" fill="hold"/>
                                        <p:tgtEl>
                                          <p:spTgt spid="168989"/>
                                        </p:tgtEl>
                                        <p:attrNameLst>
                                          <p:attrName>ppt_x</p:attrName>
                                        </p:attrNameLst>
                                      </p:cBhvr>
                                      <p:tavLst>
                                        <p:tav tm="0">
                                          <p:val>
                                            <p:strVal val="#ppt_x-#ppt_w/2"/>
                                          </p:val>
                                        </p:tav>
                                        <p:tav tm="100000">
                                          <p:val>
                                            <p:strVal val="#ppt_x"/>
                                          </p:val>
                                        </p:tav>
                                      </p:tavLst>
                                    </p:anim>
                                    <p:anim calcmode="lin" valueType="num">
                                      <p:cBhvr>
                                        <p:cTn id="77" dur="500" fill="hold"/>
                                        <p:tgtEl>
                                          <p:spTgt spid="168989"/>
                                        </p:tgtEl>
                                        <p:attrNameLst>
                                          <p:attrName>ppt_y</p:attrName>
                                        </p:attrNameLst>
                                      </p:cBhvr>
                                      <p:tavLst>
                                        <p:tav tm="0">
                                          <p:val>
                                            <p:strVal val="#ppt_y"/>
                                          </p:val>
                                        </p:tav>
                                        <p:tav tm="100000">
                                          <p:val>
                                            <p:strVal val="#ppt_y"/>
                                          </p:val>
                                        </p:tav>
                                      </p:tavLst>
                                    </p:anim>
                                    <p:anim calcmode="lin" valueType="num">
                                      <p:cBhvr>
                                        <p:cTn id="78" dur="500" fill="hold"/>
                                        <p:tgtEl>
                                          <p:spTgt spid="168989"/>
                                        </p:tgtEl>
                                        <p:attrNameLst>
                                          <p:attrName>ppt_w</p:attrName>
                                        </p:attrNameLst>
                                      </p:cBhvr>
                                      <p:tavLst>
                                        <p:tav tm="0">
                                          <p:val>
                                            <p:fltVal val="0"/>
                                          </p:val>
                                        </p:tav>
                                        <p:tav tm="100000">
                                          <p:val>
                                            <p:strVal val="#ppt_w"/>
                                          </p:val>
                                        </p:tav>
                                      </p:tavLst>
                                    </p:anim>
                                    <p:anim calcmode="lin" valueType="num">
                                      <p:cBhvr>
                                        <p:cTn id="79" dur="500" fill="hold"/>
                                        <p:tgtEl>
                                          <p:spTgt spid="168989"/>
                                        </p:tgtEl>
                                        <p:attrNameLst>
                                          <p:attrName>ppt_h</p:attrName>
                                        </p:attrNameLst>
                                      </p:cBhvr>
                                      <p:tavLst>
                                        <p:tav tm="0">
                                          <p:val>
                                            <p:strVal val="#ppt_h"/>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68981"/>
                                        </p:tgtEl>
                                        <p:attrNameLst>
                                          <p:attrName>style.visibility</p:attrName>
                                        </p:attrNameLst>
                                      </p:cBhvr>
                                      <p:to>
                                        <p:strVal val="visible"/>
                                      </p:to>
                                    </p:set>
                                    <p:animEffect transition="in" filter="wipe(left)">
                                      <p:cBhvr>
                                        <p:cTn id="84" dur="500"/>
                                        <p:tgtEl>
                                          <p:spTgt spid="168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81" grpId="0" animBg="1"/>
      <p:bldP spid="168962" grpId="0" autoUpdateAnimBg="0"/>
      <p:bldP spid="168976" grpId="0" animBg="1"/>
      <p:bldP spid="168982" grpId="0" autoUpdateAnimBg="0"/>
      <p:bldP spid="168983" grpId="0" animBg="1"/>
      <p:bldP spid="168984" grpId="0" autoUpdateAnimBg="0"/>
      <p:bldP spid="168985" grpId="0" animBg="1"/>
      <p:bldP spid="168986" grpId="0" autoUpdateAnimBg="0"/>
      <p:bldP spid="168987" grpId="0" animBg="1"/>
      <p:bldP spid="168988" grpId="0" animBg="1"/>
      <p:bldP spid="16898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0" y="303213"/>
            <a:ext cx="7935913"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en-US" altLang="zh-CN" sz="2800" b="1">
                <a:latin typeface="Times New Roman" pitchFamily="18" charset="0"/>
                <a:ea typeface="宋体" pitchFamily="2" charset="-122"/>
              </a:rPr>
              <a:t> </a:t>
            </a:r>
            <a:r>
              <a:rPr kumimoji="1" lang="en-US" altLang="zh-CN" sz="2800" b="1">
                <a:solidFill>
                  <a:schemeClr val="bg1"/>
                </a:solidFill>
                <a:latin typeface="Times New Roman" pitchFamily="18" charset="0"/>
                <a:ea typeface="宋体" pitchFamily="2" charset="-122"/>
              </a:rPr>
              <a:t>Status</a:t>
            </a:r>
            <a:r>
              <a:rPr kumimoji="1" lang="en-US" altLang="zh-CN" sz="2800">
                <a:solidFill>
                  <a:schemeClr val="bg1"/>
                </a:solidFill>
                <a:latin typeface="Times New Roman" pitchFamily="18" charset="0"/>
                <a:ea typeface="宋体" pitchFamily="2" charset="-122"/>
              </a:rPr>
              <a:t> ListDelete_L(LinkList L, </a:t>
            </a:r>
            <a:r>
              <a:rPr kumimoji="1" lang="en-US" altLang="zh-CN" sz="2800" b="1">
                <a:solidFill>
                  <a:schemeClr val="bg1"/>
                </a:solidFill>
                <a:latin typeface="Times New Roman" pitchFamily="18" charset="0"/>
                <a:ea typeface="宋体" pitchFamily="2" charset="-122"/>
              </a:rPr>
              <a:t>int</a:t>
            </a:r>
            <a:r>
              <a:rPr kumimoji="1" lang="en-US" altLang="zh-CN" sz="2800">
                <a:solidFill>
                  <a:schemeClr val="bg1"/>
                </a:solidFill>
                <a:latin typeface="Times New Roman" pitchFamily="18" charset="0"/>
                <a:ea typeface="宋体" pitchFamily="2" charset="-122"/>
              </a:rPr>
              <a:t> i, ElemType </a:t>
            </a:r>
            <a:r>
              <a:rPr kumimoji="1" lang="en-US" altLang="zh-CN" sz="2800" b="1">
                <a:solidFill>
                  <a:schemeClr val="bg1"/>
                </a:solidFill>
                <a:latin typeface="Times New Roman" pitchFamily="18" charset="0"/>
                <a:ea typeface="宋体" pitchFamily="2" charset="-122"/>
              </a:rPr>
              <a:t>&amp;</a:t>
            </a:r>
            <a:r>
              <a:rPr kumimoji="1" lang="en-US" altLang="zh-CN" sz="2800">
                <a:solidFill>
                  <a:schemeClr val="bg1"/>
                </a:solidFill>
                <a:latin typeface="Times New Roman" pitchFamily="18" charset="0"/>
                <a:ea typeface="宋体" pitchFamily="2" charset="-122"/>
              </a:rPr>
              <a:t>e)</a:t>
            </a:r>
          </a:p>
          <a:p>
            <a:pPr>
              <a:lnSpc>
                <a:spcPct val="110000"/>
              </a:lnSpc>
              <a:spcBef>
                <a:spcPct val="50000"/>
              </a:spcBef>
            </a:pPr>
            <a:r>
              <a:rPr kumimoji="1" lang="en-US" altLang="zh-CN" sz="2800">
                <a:latin typeface="Times New Roman" pitchFamily="18" charset="0"/>
                <a:ea typeface="宋体" pitchFamily="2" charset="-122"/>
              </a:rPr>
              <a:t> </a:t>
            </a:r>
            <a:r>
              <a:rPr kumimoji="1" lang="en-US" altLang="zh-CN" sz="2800" b="1">
                <a:solidFill>
                  <a:srgbClr val="000000"/>
                </a:solidFill>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a:t>
            </a:r>
            <a:r>
              <a:rPr kumimoji="1" lang="zh-CN" altLang="en-US" sz="2400">
                <a:solidFill>
                  <a:srgbClr val="000000"/>
                </a:solidFill>
                <a:latin typeface="Times New Roman" pitchFamily="18" charset="0"/>
                <a:ea typeface="宋体" pitchFamily="2" charset="-122"/>
              </a:rPr>
              <a:t>删除以 </a:t>
            </a:r>
            <a:r>
              <a:rPr kumimoji="1" lang="en-US" altLang="zh-CN" sz="2400">
                <a:solidFill>
                  <a:srgbClr val="000000"/>
                </a:solidFill>
                <a:latin typeface="Times New Roman" pitchFamily="18" charset="0"/>
                <a:ea typeface="宋体" pitchFamily="2" charset="-122"/>
              </a:rPr>
              <a:t>L </a:t>
            </a:r>
            <a:r>
              <a:rPr kumimoji="1" lang="zh-CN" altLang="en-US" sz="2400">
                <a:solidFill>
                  <a:srgbClr val="000000"/>
                </a:solidFill>
                <a:latin typeface="Times New Roman" pitchFamily="18" charset="0"/>
                <a:ea typeface="宋体" pitchFamily="2" charset="-122"/>
              </a:rPr>
              <a:t>为头指针</a:t>
            </a:r>
            <a:r>
              <a:rPr kumimoji="1" lang="en-US" altLang="zh-CN" sz="2400">
                <a:solidFill>
                  <a:srgbClr val="000000"/>
                </a:solidFill>
                <a:latin typeface="Times New Roman" pitchFamily="18" charset="0"/>
                <a:ea typeface="宋体" pitchFamily="2" charset="-122"/>
              </a:rPr>
              <a:t>(</a:t>
            </a:r>
            <a:r>
              <a:rPr kumimoji="1" lang="zh-CN" altLang="en-US" sz="2400">
                <a:solidFill>
                  <a:srgbClr val="000000"/>
                </a:solidFill>
                <a:latin typeface="Times New Roman" pitchFamily="18" charset="0"/>
                <a:ea typeface="宋体" pitchFamily="2" charset="-122"/>
              </a:rPr>
              <a:t>带头结点</a:t>
            </a:r>
            <a:r>
              <a:rPr kumimoji="1" lang="en-US" altLang="zh-CN" sz="2400">
                <a:solidFill>
                  <a:srgbClr val="000000"/>
                </a:solidFill>
                <a:latin typeface="Times New Roman" pitchFamily="18" charset="0"/>
                <a:ea typeface="宋体" pitchFamily="2" charset="-122"/>
              </a:rPr>
              <a:t>)</a:t>
            </a:r>
            <a:r>
              <a:rPr kumimoji="1" lang="zh-CN" altLang="en-US" sz="2400">
                <a:solidFill>
                  <a:srgbClr val="000000"/>
                </a:solidFill>
                <a:latin typeface="Times New Roman" pitchFamily="18" charset="0"/>
                <a:ea typeface="宋体" pitchFamily="2" charset="-122"/>
              </a:rPr>
              <a:t>的单链表中第 </a:t>
            </a:r>
            <a:r>
              <a:rPr kumimoji="1" lang="en-US" altLang="zh-CN" sz="2400">
                <a:solidFill>
                  <a:srgbClr val="000000"/>
                </a:solidFill>
                <a:latin typeface="Times New Roman" pitchFamily="18" charset="0"/>
                <a:ea typeface="宋体" pitchFamily="2" charset="-122"/>
              </a:rPr>
              <a:t>i </a:t>
            </a:r>
            <a:r>
              <a:rPr kumimoji="1" lang="zh-CN" altLang="en-US" sz="2400">
                <a:solidFill>
                  <a:srgbClr val="000000"/>
                </a:solidFill>
                <a:latin typeface="Times New Roman" pitchFamily="18" charset="0"/>
                <a:ea typeface="宋体" pitchFamily="2" charset="-122"/>
              </a:rPr>
              <a:t>个结点</a:t>
            </a:r>
            <a:endParaRPr kumimoji="1" lang="zh-CN" altLang="en-US" sz="2400" b="1">
              <a:solidFill>
                <a:srgbClr val="000000"/>
              </a:solidFill>
              <a:latin typeface="Times New Roman" pitchFamily="18" charset="0"/>
              <a:ea typeface="宋体" pitchFamily="2" charset="-122"/>
            </a:endParaRPr>
          </a:p>
          <a:p>
            <a:pPr>
              <a:lnSpc>
                <a:spcPct val="110000"/>
              </a:lnSpc>
            </a:pPr>
            <a:endParaRPr kumimoji="1" lang="zh-CN" altLang="en-US" sz="2800" b="1">
              <a:solidFill>
                <a:srgbClr val="000000"/>
              </a:solidFill>
              <a:latin typeface="Times New Roman" pitchFamily="18" charset="0"/>
              <a:ea typeface="宋体" pitchFamily="2" charset="-122"/>
            </a:endParaRPr>
          </a:p>
          <a:p>
            <a:pPr>
              <a:lnSpc>
                <a:spcPct val="110000"/>
              </a:lnSpc>
            </a:pPr>
            <a:endParaRPr kumimoji="1" lang="zh-CN" altLang="en-US" sz="2800" b="1">
              <a:solidFill>
                <a:srgbClr val="000000"/>
              </a:solidFill>
              <a:latin typeface="Times New Roman" pitchFamily="18" charset="0"/>
              <a:ea typeface="宋体" pitchFamily="2" charset="-122"/>
            </a:endParaRPr>
          </a:p>
          <a:p>
            <a:pPr>
              <a:lnSpc>
                <a:spcPct val="110000"/>
              </a:lnSpc>
            </a:pPr>
            <a:endParaRPr kumimoji="1" lang="zh-CN" altLang="en-US" sz="2800" b="1">
              <a:solidFill>
                <a:srgbClr val="000000"/>
              </a:solidFill>
              <a:latin typeface="Times New Roman" pitchFamily="18" charset="0"/>
              <a:ea typeface="宋体" pitchFamily="2" charset="-122"/>
            </a:endParaRPr>
          </a:p>
          <a:p>
            <a:pPr>
              <a:lnSpc>
                <a:spcPct val="110000"/>
              </a:lnSpc>
            </a:pPr>
            <a:endParaRPr kumimoji="1" lang="zh-CN" altLang="en-US" sz="2800" b="1">
              <a:solidFill>
                <a:srgbClr val="000000"/>
              </a:solidFill>
              <a:latin typeface="Times New Roman" pitchFamily="18" charset="0"/>
              <a:ea typeface="宋体" pitchFamily="2" charset="-122"/>
            </a:endParaRPr>
          </a:p>
          <a:p>
            <a:pPr>
              <a:lnSpc>
                <a:spcPct val="110000"/>
              </a:lnSpc>
            </a:pPr>
            <a:endParaRPr kumimoji="1" lang="zh-CN" altLang="en-US" sz="2800" b="1">
              <a:solidFill>
                <a:srgbClr val="000000"/>
              </a:solidFill>
              <a:latin typeface="Times New Roman" pitchFamily="18" charset="0"/>
              <a:ea typeface="宋体" pitchFamily="2" charset="-122"/>
            </a:endParaRPr>
          </a:p>
          <a:p>
            <a:pPr>
              <a:lnSpc>
                <a:spcPct val="110000"/>
              </a:lnSpc>
            </a:pPr>
            <a:endParaRPr kumimoji="1" lang="zh-CN" altLang="en-US" sz="2800" b="1">
              <a:solidFill>
                <a:srgbClr val="000000"/>
              </a:solidFill>
              <a:latin typeface="Times New Roman" pitchFamily="18" charset="0"/>
              <a:ea typeface="宋体" pitchFamily="2" charset="-122"/>
            </a:endParaRPr>
          </a:p>
          <a:p>
            <a:pPr>
              <a:lnSpc>
                <a:spcPct val="110000"/>
              </a:lnSpc>
            </a:pPr>
            <a:endParaRPr kumimoji="1" lang="zh-CN" altLang="en-US" sz="2800" b="1">
              <a:solidFill>
                <a:srgbClr val="000000"/>
              </a:solidFill>
              <a:latin typeface="Times New Roman" pitchFamily="18" charset="0"/>
              <a:ea typeface="宋体" pitchFamily="2" charset="-122"/>
            </a:endParaRPr>
          </a:p>
          <a:p>
            <a:pPr>
              <a:lnSpc>
                <a:spcPct val="110000"/>
              </a:lnSpc>
            </a:pPr>
            <a:endParaRPr kumimoji="1" lang="zh-CN" altLang="en-US" sz="2800" b="1">
              <a:solidFill>
                <a:srgbClr val="000000"/>
              </a:solidFill>
              <a:latin typeface="Times New Roman" pitchFamily="18" charset="0"/>
              <a:ea typeface="宋体" pitchFamily="2" charset="-122"/>
            </a:endParaRPr>
          </a:p>
          <a:p>
            <a:pPr>
              <a:lnSpc>
                <a:spcPct val="110000"/>
              </a:lnSpc>
              <a:spcBef>
                <a:spcPct val="50000"/>
              </a:spcBef>
            </a:pPr>
            <a:r>
              <a:rPr kumimoji="1" lang="zh-CN" altLang="en-US" sz="2800" b="1">
                <a:solidFill>
                  <a:srgbClr val="000000"/>
                </a:solidFill>
                <a:latin typeface="Times New Roman" pitchFamily="18" charset="0"/>
                <a:ea typeface="宋体" pitchFamily="2" charset="-122"/>
              </a:rPr>
              <a:t> </a:t>
            </a:r>
            <a:r>
              <a:rPr kumimoji="1" lang="en-US" altLang="zh-CN" sz="2800" b="1">
                <a:solidFill>
                  <a:srgbClr val="000000"/>
                </a:solidFill>
                <a:latin typeface="Times New Roman" pitchFamily="18" charset="0"/>
                <a:ea typeface="宋体" pitchFamily="2" charset="-122"/>
              </a:rPr>
              <a:t>}</a:t>
            </a:r>
            <a:r>
              <a:rPr kumimoji="1" lang="en-US" altLang="zh-CN" sz="2800">
                <a:solidFill>
                  <a:srgbClr val="000000"/>
                </a:solidFill>
                <a:latin typeface="Times New Roman" pitchFamily="18" charset="0"/>
                <a:ea typeface="宋体" pitchFamily="2" charset="-122"/>
              </a:rPr>
              <a:t> // ListDelete_L</a:t>
            </a:r>
          </a:p>
        </p:txBody>
      </p:sp>
      <p:sp>
        <p:nvSpPr>
          <p:cNvPr id="169987" name="Text Box 3"/>
          <p:cNvSpPr txBox="1">
            <a:spLocks noChangeArrowheads="1"/>
          </p:cNvSpPr>
          <p:nvPr/>
        </p:nvSpPr>
        <p:spPr bwMode="auto">
          <a:xfrm>
            <a:off x="479425" y="6032500"/>
            <a:ext cx="3752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hlink"/>
                </a:solidFill>
                <a:latin typeface="Times New Roman" pitchFamily="18" charset="0"/>
                <a:ea typeface="宋体" pitchFamily="2" charset="-122"/>
              </a:rPr>
              <a:t>算法的时间复杂度</a:t>
            </a:r>
            <a:r>
              <a:rPr kumimoji="1" lang="zh-CN" altLang="en-US" sz="2800">
                <a:solidFill>
                  <a:schemeClr val="hlink"/>
                </a:solidFill>
                <a:latin typeface="Times New Roman" pitchFamily="18" charset="0"/>
                <a:ea typeface="宋体" pitchFamily="2" charset="-122"/>
              </a:rPr>
              <a:t>为：</a:t>
            </a:r>
          </a:p>
        </p:txBody>
      </p:sp>
      <p:sp>
        <p:nvSpPr>
          <p:cNvPr id="169988" name="Text Box 4"/>
          <p:cNvSpPr txBox="1">
            <a:spLocks noChangeArrowheads="1"/>
          </p:cNvSpPr>
          <p:nvPr/>
        </p:nvSpPr>
        <p:spPr bwMode="auto">
          <a:xfrm>
            <a:off x="3979863" y="6075363"/>
            <a:ext cx="2833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0000"/>
                </a:solidFill>
                <a:latin typeface="Times New Roman" pitchFamily="18" charset="0"/>
                <a:ea typeface="宋体" pitchFamily="2" charset="-122"/>
              </a:rPr>
              <a:t>O</a:t>
            </a:r>
            <a:r>
              <a:rPr kumimoji="1" lang="en-US" altLang="zh-CN" sz="2800" b="1">
                <a:solidFill>
                  <a:srgbClr val="FF0000"/>
                </a:solidFill>
                <a:latin typeface="Times New Roman" pitchFamily="18" charset="0"/>
                <a:ea typeface="宋体" pitchFamily="2" charset="-122"/>
              </a:rPr>
              <a:t>(ListLength(L))</a:t>
            </a:r>
            <a:endParaRPr kumimoji="1" lang="en-US" altLang="zh-CN" sz="2800">
              <a:solidFill>
                <a:srgbClr val="FF0000"/>
              </a:solidFill>
              <a:latin typeface="Times New Roman" pitchFamily="18" charset="0"/>
              <a:ea typeface="宋体" pitchFamily="2" charset="-122"/>
            </a:endParaRPr>
          </a:p>
        </p:txBody>
      </p:sp>
      <p:sp>
        <p:nvSpPr>
          <p:cNvPr id="169989" name="Rectangle 5"/>
          <p:cNvSpPr>
            <a:spLocks noChangeArrowheads="1"/>
          </p:cNvSpPr>
          <p:nvPr/>
        </p:nvSpPr>
        <p:spPr bwMode="auto">
          <a:xfrm>
            <a:off x="663575" y="1468438"/>
            <a:ext cx="7421563"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en-US" altLang="zh-CN" sz="2800">
                <a:latin typeface="Times New Roman" pitchFamily="18" charset="0"/>
                <a:ea typeface="宋体" pitchFamily="2" charset="-122"/>
              </a:rPr>
              <a:t>p = L;    j = 0;</a:t>
            </a:r>
          </a:p>
          <a:p>
            <a:pPr>
              <a:lnSpc>
                <a:spcPct val="110000"/>
              </a:lnSpc>
            </a:pPr>
            <a:r>
              <a:rPr kumimoji="1" lang="en-US" altLang="zh-CN" sz="2800" b="1">
                <a:solidFill>
                  <a:srgbClr val="6600CC"/>
                </a:solidFill>
                <a:latin typeface="Times New Roman" pitchFamily="18" charset="0"/>
                <a:ea typeface="宋体" pitchFamily="2" charset="-122"/>
              </a:rPr>
              <a:t>while</a:t>
            </a:r>
            <a:r>
              <a:rPr kumimoji="1" lang="en-US" altLang="zh-CN" sz="2800">
                <a:solidFill>
                  <a:srgbClr val="6600CC"/>
                </a:solidFill>
                <a:latin typeface="Times New Roman" pitchFamily="18" charset="0"/>
                <a:ea typeface="宋体" pitchFamily="2" charset="-122"/>
              </a:rPr>
              <a:t> (</a:t>
            </a:r>
            <a:r>
              <a:rPr kumimoji="1" lang="en-US" altLang="zh-CN" sz="2800">
                <a:solidFill>
                  <a:schemeClr val="tx2"/>
                </a:solidFill>
                <a:latin typeface="Times New Roman" pitchFamily="18" charset="0"/>
                <a:ea typeface="宋体" pitchFamily="2" charset="-122"/>
              </a:rPr>
              <a:t>p-&gt;next</a:t>
            </a:r>
            <a:r>
              <a:rPr kumimoji="1" lang="en-US" altLang="zh-CN" sz="2800">
                <a:solidFill>
                  <a:srgbClr val="6600CC"/>
                </a:solidFill>
                <a:latin typeface="Times New Roman" pitchFamily="18" charset="0"/>
                <a:ea typeface="宋体" pitchFamily="2" charset="-122"/>
              </a:rPr>
              <a:t> </a:t>
            </a:r>
            <a:r>
              <a:rPr kumimoji="1" lang="en-US" altLang="zh-CN" sz="2800" b="1">
                <a:solidFill>
                  <a:srgbClr val="6600CC"/>
                </a:solidFill>
                <a:latin typeface="Times New Roman" pitchFamily="18" charset="0"/>
                <a:ea typeface="宋体" pitchFamily="2" charset="-122"/>
              </a:rPr>
              <a:t>&amp;&amp;</a:t>
            </a:r>
            <a:r>
              <a:rPr kumimoji="1" lang="en-US" altLang="zh-CN" sz="2800">
                <a:solidFill>
                  <a:srgbClr val="6600CC"/>
                </a:solidFill>
                <a:latin typeface="Times New Roman" pitchFamily="18" charset="0"/>
                <a:ea typeface="宋体" pitchFamily="2" charset="-122"/>
              </a:rPr>
              <a:t> j &lt; </a:t>
            </a:r>
            <a:r>
              <a:rPr kumimoji="1" lang="en-US" altLang="zh-CN" sz="2800">
                <a:solidFill>
                  <a:schemeClr val="tx2"/>
                </a:solidFill>
                <a:latin typeface="Times New Roman" pitchFamily="18" charset="0"/>
                <a:ea typeface="宋体" pitchFamily="2" charset="-122"/>
              </a:rPr>
              <a:t>i-1</a:t>
            </a:r>
            <a:r>
              <a:rPr kumimoji="1" lang="en-US" altLang="zh-CN" sz="2800">
                <a:solidFill>
                  <a:srgbClr val="6600CC"/>
                </a:solidFill>
                <a:latin typeface="Times New Roman" pitchFamily="18" charset="0"/>
                <a:ea typeface="宋体" pitchFamily="2" charset="-122"/>
              </a:rPr>
              <a:t>) </a:t>
            </a:r>
            <a:r>
              <a:rPr kumimoji="1" lang="en-US" altLang="zh-CN" sz="2800" b="1">
                <a:solidFill>
                  <a:srgbClr val="6600CC"/>
                </a:solidFill>
                <a:latin typeface="Times New Roman" pitchFamily="18" charset="0"/>
                <a:ea typeface="宋体" pitchFamily="2" charset="-122"/>
              </a:rPr>
              <a:t>{</a:t>
            </a:r>
            <a:r>
              <a:rPr kumimoji="1" lang="en-US" altLang="zh-CN" sz="2800">
                <a:solidFill>
                  <a:srgbClr val="6600CC"/>
                </a:solidFill>
                <a:latin typeface="Times New Roman" pitchFamily="18" charset="0"/>
                <a:ea typeface="宋体" pitchFamily="2" charset="-122"/>
              </a:rPr>
              <a:t>  p = p-&gt;next;   ++j; </a:t>
            </a:r>
            <a:r>
              <a:rPr kumimoji="1" lang="en-US" altLang="zh-CN" sz="2800" b="1">
                <a:solidFill>
                  <a:srgbClr val="6600CC"/>
                </a:solidFill>
                <a:latin typeface="Times New Roman" pitchFamily="18" charset="0"/>
                <a:ea typeface="宋体" pitchFamily="2" charset="-122"/>
              </a:rPr>
              <a:t>}</a:t>
            </a:r>
            <a:r>
              <a:rPr kumimoji="1" lang="en-US" altLang="zh-CN" sz="2800" b="1">
                <a:solidFill>
                  <a:srgbClr val="FF0000"/>
                </a:solidFill>
                <a:latin typeface="Times New Roman" pitchFamily="18" charset="0"/>
                <a:ea typeface="宋体" pitchFamily="2" charset="-122"/>
              </a:rPr>
              <a:t> </a:t>
            </a:r>
          </a:p>
          <a:p>
            <a:pPr>
              <a:lnSpc>
                <a:spcPct val="110000"/>
              </a:lnSpc>
            </a:pPr>
            <a:r>
              <a:rPr kumimoji="1" lang="en-US" altLang="zh-CN" sz="2400">
                <a:solidFill>
                  <a:srgbClr val="000000"/>
                </a:solidFill>
                <a:latin typeface="Times New Roman" pitchFamily="18" charset="0"/>
                <a:ea typeface="宋体" pitchFamily="2" charset="-122"/>
              </a:rPr>
              <a:t>                           // </a:t>
            </a:r>
            <a:r>
              <a:rPr kumimoji="1" lang="zh-CN" altLang="en-US" sz="2400">
                <a:solidFill>
                  <a:srgbClr val="000000"/>
                </a:solidFill>
                <a:latin typeface="Times New Roman" pitchFamily="18" charset="0"/>
                <a:ea typeface="宋体" pitchFamily="2" charset="-122"/>
              </a:rPr>
              <a:t>寻找</a:t>
            </a:r>
            <a:r>
              <a:rPr kumimoji="1" lang="zh-CN" altLang="en-US" sz="2400">
                <a:solidFill>
                  <a:srgbClr val="FF0000"/>
                </a:solidFill>
                <a:latin typeface="Times New Roman" pitchFamily="18" charset="0"/>
                <a:ea typeface="宋体" pitchFamily="2" charset="-122"/>
              </a:rPr>
              <a:t>第 </a:t>
            </a:r>
            <a:r>
              <a:rPr kumimoji="1" lang="en-US" altLang="zh-CN" sz="2400">
                <a:solidFill>
                  <a:srgbClr val="FF0000"/>
                </a:solidFill>
                <a:latin typeface="Times New Roman" pitchFamily="18" charset="0"/>
                <a:ea typeface="宋体" pitchFamily="2" charset="-122"/>
              </a:rPr>
              <a:t>i </a:t>
            </a:r>
            <a:r>
              <a:rPr kumimoji="1" lang="zh-CN" altLang="en-US" sz="2400">
                <a:solidFill>
                  <a:srgbClr val="FF0000"/>
                </a:solidFill>
                <a:latin typeface="Times New Roman" pitchFamily="18" charset="0"/>
                <a:ea typeface="宋体" pitchFamily="2" charset="-122"/>
              </a:rPr>
              <a:t>个结点</a:t>
            </a:r>
            <a:r>
              <a:rPr kumimoji="1" lang="zh-CN" altLang="en-US" sz="2400">
                <a:solidFill>
                  <a:srgbClr val="000000"/>
                </a:solidFill>
                <a:latin typeface="Times New Roman" pitchFamily="18" charset="0"/>
                <a:ea typeface="宋体" pitchFamily="2" charset="-122"/>
              </a:rPr>
              <a:t>，并令 </a:t>
            </a:r>
            <a:r>
              <a:rPr kumimoji="1" lang="en-US" altLang="zh-CN" sz="2400">
                <a:solidFill>
                  <a:srgbClr val="FF0000"/>
                </a:solidFill>
                <a:latin typeface="Times New Roman" pitchFamily="18" charset="0"/>
                <a:ea typeface="宋体" pitchFamily="2" charset="-122"/>
              </a:rPr>
              <a:t>p </a:t>
            </a:r>
            <a:r>
              <a:rPr kumimoji="1" lang="zh-CN" altLang="en-US" sz="2400">
                <a:solidFill>
                  <a:srgbClr val="FF0000"/>
                </a:solidFill>
                <a:latin typeface="Times New Roman" pitchFamily="18" charset="0"/>
                <a:ea typeface="宋体" pitchFamily="2" charset="-122"/>
              </a:rPr>
              <a:t>指向其前驱</a:t>
            </a:r>
          </a:p>
        </p:txBody>
      </p:sp>
      <p:sp>
        <p:nvSpPr>
          <p:cNvPr id="169990" name="Rectangle 6"/>
          <p:cNvSpPr>
            <a:spLocks noChangeArrowheads="1"/>
          </p:cNvSpPr>
          <p:nvPr/>
        </p:nvSpPr>
        <p:spPr bwMode="auto">
          <a:xfrm>
            <a:off x="482600" y="3992563"/>
            <a:ext cx="7724775"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en-US" altLang="zh-CN" sz="2800" b="1">
                <a:solidFill>
                  <a:srgbClr val="9900CC"/>
                </a:solidFill>
                <a:latin typeface="Times New Roman" pitchFamily="18" charset="0"/>
                <a:ea typeface="宋体" pitchFamily="2" charset="-122"/>
              </a:rPr>
              <a:t>q = p-&gt;next;   p-&gt;next = q-&gt;next;</a:t>
            </a:r>
            <a:r>
              <a:rPr kumimoji="1" lang="en-US" altLang="zh-CN" sz="2800">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a:t>
            </a:r>
            <a:r>
              <a:rPr kumimoji="1" lang="zh-CN" altLang="en-US" sz="2400">
                <a:solidFill>
                  <a:srgbClr val="000000"/>
                </a:solidFill>
                <a:latin typeface="Times New Roman" pitchFamily="18" charset="0"/>
                <a:ea typeface="宋体" pitchFamily="2" charset="-122"/>
              </a:rPr>
              <a:t>删除并释放结点</a:t>
            </a:r>
          </a:p>
          <a:p>
            <a:pPr>
              <a:lnSpc>
                <a:spcPct val="110000"/>
              </a:lnSpc>
            </a:pPr>
            <a:r>
              <a:rPr kumimoji="1" lang="en-US" altLang="zh-CN" sz="2800">
                <a:solidFill>
                  <a:srgbClr val="000000"/>
                </a:solidFill>
                <a:latin typeface="Times New Roman" pitchFamily="18" charset="0"/>
                <a:ea typeface="宋体" pitchFamily="2" charset="-122"/>
              </a:rPr>
              <a:t>e = q-&gt;data;   </a:t>
            </a:r>
            <a:r>
              <a:rPr kumimoji="1" lang="en-US" altLang="zh-CN" sz="2800" b="1" i="1" u="sng">
                <a:solidFill>
                  <a:srgbClr val="FF0000"/>
                </a:solidFill>
                <a:latin typeface="Times New Roman" pitchFamily="18" charset="0"/>
                <a:ea typeface="宋体" pitchFamily="2" charset="-122"/>
              </a:rPr>
              <a:t>free(q);</a:t>
            </a:r>
            <a:endParaRPr kumimoji="1" lang="en-US" altLang="zh-CN" sz="2800" i="1">
              <a:solidFill>
                <a:srgbClr val="FF0000"/>
              </a:solidFill>
              <a:latin typeface="Times New Roman" pitchFamily="18" charset="0"/>
              <a:ea typeface="宋体" pitchFamily="2" charset="-122"/>
            </a:endParaRPr>
          </a:p>
          <a:p>
            <a:pPr>
              <a:lnSpc>
                <a:spcPct val="110000"/>
              </a:lnSpc>
            </a:pPr>
            <a:r>
              <a:rPr kumimoji="1" lang="en-US" altLang="zh-CN" sz="2800" b="1">
                <a:solidFill>
                  <a:srgbClr val="000000"/>
                </a:solidFill>
                <a:latin typeface="Times New Roman" pitchFamily="18" charset="0"/>
                <a:ea typeface="宋体" pitchFamily="2" charset="-122"/>
              </a:rPr>
              <a:t>return</a:t>
            </a:r>
            <a:r>
              <a:rPr kumimoji="1" lang="en-US" altLang="zh-CN" sz="2800">
                <a:solidFill>
                  <a:srgbClr val="000000"/>
                </a:solidFill>
                <a:latin typeface="Times New Roman" pitchFamily="18" charset="0"/>
                <a:ea typeface="宋体" pitchFamily="2" charset="-122"/>
              </a:rPr>
              <a:t> OK;</a:t>
            </a:r>
          </a:p>
        </p:txBody>
      </p:sp>
      <p:sp>
        <p:nvSpPr>
          <p:cNvPr id="169991" name="Rectangle 7"/>
          <p:cNvSpPr>
            <a:spLocks noChangeArrowheads="1"/>
          </p:cNvSpPr>
          <p:nvPr/>
        </p:nvSpPr>
        <p:spPr bwMode="auto">
          <a:xfrm>
            <a:off x="587375" y="2970213"/>
            <a:ext cx="64770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en-US" altLang="zh-CN" sz="2800" b="1">
                <a:latin typeface="Times New Roman" pitchFamily="18" charset="0"/>
                <a:ea typeface="宋体" pitchFamily="2" charset="-122"/>
              </a:rPr>
              <a:t>if</a:t>
            </a:r>
            <a:r>
              <a:rPr kumimoji="1" lang="en-US" altLang="zh-CN" sz="2800">
                <a:latin typeface="Times New Roman" pitchFamily="18" charset="0"/>
                <a:ea typeface="宋体" pitchFamily="2" charset="-122"/>
              </a:rPr>
              <a:t>  (</a:t>
            </a:r>
            <a:r>
              <a:rPr kumimoji="1" lang="en-US" altLang="zh-CN" sz="2800" b="1">
                <a:solidFill>
                  <a:schemeClr val="tx2"/>
                </a:solidFill>
                <a:latin typeface="Times New Roman" pitchFamily="18" charset="0"/>
                <a:ea typeface="宋体" pitchFamily="2" charset="-122"/>
              </a:rPr>
              <a:t>!</a:t>
            </a:r>
            <a:r>
              <a:rPr kumimoji="1" lang="en-US" altLang="zh-CN" sz="2800">
                <a:solidFill>
                  <a:schemeClr val="tx2"/>
                </a:solidFill>
                <a:latin typeface="Times New Roman" pitchFamily="18" charset="0"/>
                <a:ea typeface="宋体" pitchFamily="2" charset="-122"/>
              </a:rPr>
              <a:t>(p-&gt;next)</a:t>
            </a:r>
            <a:r>
              <a:rPr kumimoji="1" lang="en-US" altLang="zh-CN" sz="2800">
                <a:latin typeface="Times New Roman" pitchFamily="18" charset="0"/>
                <a:ea typeface="宋体" pitchFamily="2" charset="-122"/>
              </a:rPr>
              <a:t> || j &gt; i-1)</a:t>
            </a:r>
            <a:r>
              <a:rPr kumimoji="1" lang="en-US" altLang="zh-CN" sz="2800" b="1">
                <a:latin typeface="Times New Roman" pitchFamily="18" charset="0"/>
                <a:ea typeface="宋体" pitchFamily="2" charset="-122"/>
              </a:rPr>
              <a:t> </a:t>
            </a:r>
          </a:p>
          <a:p>
            <a:pPr>
              <a:lnSpc>
                <a:spcPct val="110000"/>
              </a:lnSpc>
            </a:pPr>
            <a:r>
              <a:rPr kumimoji="1" lang="en-US" altLang="zh-CN" sz="2800" b="1">
                <a:latin typeface="Times New Roman" pitchFamily="18" charset="0"/>
                <a:ea typeface="宋体" pitchFamily="2" charset="-122"/>
              </a:rPr>
              <a:t>    </a:t>
            </a:r>
            <a:r>
              <a:rPr kumimoji="1" lang="en-US" altLang="zh-CN" sz="2800" b="1">
                <a:solidFill>
                  <a:srgbClr val="000000"/>
                </a:solidFill>
                <a:latin typeface="Times New Roman" pitchFamily="18" charset="0"/>
                <a:ea typeface="宋体" pitchFamily="2" charset="-122"/>
              </a:rPr>
              <a:t>return </a:t>
            </a:r>
            <a:r>
              <a:rPr kumimoji="1" lang="en-US" altLang="zh-CN" sz="2800">
                <a:solidFill>
                  <a:srgbClr val="000000"/>
                </a:solidFill>
                <a:latin typeface="Times New Roman" pitchFamily="18" charset="0"/>
                <a:ea typeface="宋体" pitchFamily="2" charset="-122"/>
              </a:rPr>
              <a:t>ERROR;</a:t>
            </a:r>
            <a:r>
              <a:rPr kumimoji="1" lang="en-US" altLang="zh-CN" sz="2800">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a:t>
            </a:r>
            <a:r>
              <a:rPr kumimoji="1" lang="zh-CN" altLang="en-US" sz="2400">
                <a:solidFill>
                  <a:srgbClr val="000000"/>
                </a:solidFill>
                <a:latin typeface="Times New Roman" pitchFamily="18" charset="0"/>
                <a:ea typeface="宋体" pitchFamily="2" charset="-122"/>
              </a:rPr>
              <a:t>删除位置不合理</a:t>
            </a:r>
          </a:p>
        </p:txBody>
      </p:sp>
      <p:pic>
        <p:nvPicPr>
          <p:cNvPr id="169993" name="Picture 9" descr="back3">
            <a:hlinkClick r:id="rId2" action="ppaction://hlinksldjump" highlightClick="1"/>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3238" y="5584825"/>
            <a:ext cx="787400" cy="44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69986"/>
                                        </p:tgtEl>
                                        <p:attrNameLst>
                                          <p:attrName>style.visibility</p:attrName>
                                        </p:attrNameLst>
                                      </p:cBhvr>
                                      <p:to>
                                        <p:strVal val="visible"/>
                                      </p:to>
                                    </p:set>
                                    <p:animEffect transition="in" filter="strips(downRight)">
                                      <p:cBhvr>
                                        <p:cTn id="7" dur="500"/>
                                        <p:tgtEl>
                                          <p:spTgt spid="169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9989"/>
                                        </p:tgtEl>
                                        <p:attrNameLst>
                                          <p:attrName>style.visibility</p:attrName>
                                        </p:attrNameLst>
                                      </p:cBhvr>
                                      <p:to>
                                        <p:strVal val="visible"/>
                                      </p:to>
                                    </p:set>
                                    <p:animEffect transition="in" filter="strips(downRight)">
                                      <p:cBhvr>
                                        <p:cTn id="12" dur="500"/>
                                        <p:tgtEl>
                                          <p:spTgt spid="1699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9990"/>
                                        </p:tgtEl>
                                        <p:attrNameLst>
                                          <p:attrName>style.visibility</p:attrName>
                                        </p:attrNameLst>
                                      </p:cBhvr>
                                      <p:to>
                                        <p:strVal val="visible"/>
                                      </p:to>
                                    </p:set>
                                    <p:animEffect transition="in" filter="strips(downRight)">
                                      <p:cBhvr>
                                        <p:cTn id="17" dur="500"/>
                                        <p:tgtEl>
                                          <p:spTgt spid="1699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9991"/>
                                        </p:tgtEl>
                                        <p:attrNameLst>
                                          <p:attrName>style.visibility</p:attrName>
                                        </p:attrNameLst>
                                      </p:cBhvr>
                                      <p:to>
                                        <p:strVal val="visible"/>
                                      </p:to>
                                    </p:set>
                                    <p:animEffect transition="in" filter="wipe(left)">
                                      <p:cBhvr>
                                        <p:cTn id="22" dur="500"/>
                                        <p:tgtEl>
                                          <p:spTgt spid="1699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9987"/>
                                        </p:tgtEl>
                                        <p:attrNameLst>
                                          <p:attrName>style.visibility</p:attrName>
                                        </p:attrNameLst>
                                      </p:cBhvr>
                                      <p:to>
                                        <p:strVal val="visible"/>
                                      </p:to>
                                    </p:set>
                                    <p:anim calcmode="lin" valueType="num">
                                      <p:cBhvr additive="base">
                                        <p:cTn id="27" dur="500" fill="hold"/>
                                        <p:tgtEl>
                                          <p:spTgt spid="169987"/>
                                        </p:tgtEl>
                                        <p:attrNameLst>
                                          <p:attrName>ppt_x</p:attrName>
                                        </p:attrNameLst>
                                      </p:cBhvr>
                                      <p:tavLst>
                                        <p:tav tm="0">
                                          <p:val>
                                            <p:strVal val="#ppt_x"/>
                                          </p:val>
                                        </p:tav>
                                        <p:tav tm="100000">
                                          <p:val>
                                            <p:strVal val="#ppt_x"/>
                                          </p:val>
                                        </p:tav>
                                      </p:tavLst>
                                    </p:anim>
                                    <p:anim calcmode="lin" valueType="num">
                                      <p:cBhvr additive="base">
                                        <p:cTn id="28" dur="500" fill="hold"/>
                                        <p:tgtEl>
                                          <p:spTgt spid="169987"/>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69988"/>
                                        </p:tgtEl>
                                        <p:attrNameLst>
                                          <p:attrName>style.visibility</p:attrName>
                                        </p:attrNameLst>
                                      </p:cBhvr>
                                      <p:to>
                                        <p:strVal val="visible"/>
                                      </p:to>
                                    </p:set>
                                    <p:animEffect transition="in" filter="wipe(left)">
                                      <p:cBhvr>
                                        <p:cTn id="33" dur="500"/>
                                        <p:tgtEl>
                                          <p:spTgt spid="169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autoUpdateAnimBg="0"/>
      <p:bldP spid="169987" grpId="0" autoUpdateAnimBg="0"/>
      <p:bldP spid="169988" grpId="0" autoUpdateAnimBg="0"/>
      <p:bldP spid="169989" grpId="0" autoUpdateAnimBg="0"/>
      <p:bldP spid="169990" grpId="0" autoUpdateAnimBg="0"/>
      <p:bldP spid="169991"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AutoShape 2"/>
          <p:cNvSpPr>
            <a:spLocks noChangeArrowheads="1"/>
          </p:cNvSpPr>
          <p:nvPr/>
        </p:nvSpPr>
        <p:spPr bwMode="auto">
          <a:xfrm>
            <a:off x="174625" y="1162050"/>
            <a:ext cx="7339013" cy="1462088"/>
          </a:xfrm>
          <a:prstGeom prst="cloudCallout">
            <a:avLst>
              <a:gd name="adj1" fmla="val 54542"/>
              <a:gd name="adj2" fmla="val 23509"/>
            </a:avLst>
          </a:prstGeom>
          <a:solidFill>
            <a:srgbClr val="CCFFCC"/>
          </a:solidFill>
          <a:ln w="952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720000" bIns="360000" anchor="ctr"/>
          <a:lstStyle/>
          <a:p>
            <a:pPr>
              <a:spcBef>
                <a:spcPct val="100000"/>
              </a:spcBef>
            </a:pPr>
            <a:r>
              <a:rPr kumimoji="1" lang="zh-CN" altLang="en-US" sz="2400" b="1">
                <a:solidFill>
                  <a:schemeClr val="hlink"/>
                </a:solidFill>
                <a:latin typeface="Times New Roman" pitchFamily="18" charset="0"/>
                <a:ea typeface="宋体" pitchFamily="2" charset="-122"/>
              </a:rPr>
              <a:t>在删除算法中参数不合理的判断条件和插入的情况不同？为什么？</a:t>
            </a:r>
          </a:p>
          <a:p>
            <a:pPr algn="ctr"/>
            <a:endParaRPr lang="en-US" altLang="zh-CN" sz="2800">
              <a:solidFill>
                <a:srgbClr val="000000"/>
              </a:solidFill>
              <a:latin typeface="Times New Roman" pitchFamily="18" charset="0"/>
              <a:ea typeface="宋体" pitchFamily="2" charset="-122"/>
            </a:endParaRPr>
          </a:p>
        </p:txBody>
      </p:sp>
      <p:sp>
        <p:nvSpPr>
          <p:cNvPr id="171011" name="Text Box 3"/>
          <p:cNvSpPr txBox="1">
            <a:spLocks noChangeArrowheads="1"/>
          </p:cNvSpPr>
          <p:nvPr/>
        </p:nvSpPr>
        <p:spPr bwMode="auto">
          <a:xfrm>
            <a:off x="827088" y="3284538"/>
            <a:ext cx="7796212" cy="137318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solidFill>
                  <a:srgbClr val="000000"/>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因为对插入而言，只要</a:t>
            </a:r>
            <a:r>
              <a:rPr kumimoji="1" lang="en-US" altLang="zh-CN" sz="2800">
                <a:solidFill>
                  <a:srgbClr val="000000"/>
                </a:solidFill>
                <a:latin typeface="Times New Roman" pitchFamily="18" charset="0"/>
                <a:ea typeface="宋体" pitchFamily="2" charset="-122"/>
              </a:rPr>
              <a:t>"</a:t>
            </a:r>
            <a:r>
              <a:rPr kumimoji="1" lang="zh-CN" altLang="en-US" sz="2800">
                <a:solidFill>
                  <a:srgbClr val="000000"/>
                </a:solidFill>
                <a:latin typeface="Times New Roman" pitchFamily="18" charset="0"/>
                <a:ea typeface="宋体" pitchFamily="2" charset="-122"/>
              </a:rPr>
              <a:t>前驱</a:t>
            </a:r>
            <a:r>
              <a:rPr kumimoji="1" lang="en-US" altLang="zh-CN" sz="2800">
                <a:solidFill>
                  <a:srgbClr val="000000"/>
                </a:solidFill>
                <a:latin typeface="Times New Roman" pitchFamily="18" charset="0"/>
                <a:ea typeface="宋体" pitchFamily="2" charset="-122"/>
              </a:rPr>
              <a:t>"</a:t>
            </a:r>
            <a:r>
              <a:rPr kumimoji="1" lang="zh-CN" altLang="en-US" sz="2800">
                <a:solidFill>
                  <a:srgbClr val="000000"/>
                </a:solidFill>
                <a:latin typeface="Times New Roman" pitchFamily="18" charset="0"/>
                <a:ea typeface="宋体" pitchFamily="2" charset="-122"/>
              </a:rPr>
              <a:t>存在即可，而对删除而言，不仅</a:t>
            </a:r>
            <a:r>
              <a:rPr kumimoji="1" lang="en-US" altLang="zh-CN" sz="2800">
                <a:solidFill>
                  <a:srgbClr val="000000"/>
                </a:solidFill>
                <a:latin typeface="Times New Roman" pitchFamily="18" charset="0"/>
                <a:ea typeface="宋体" pitchFamily="2" charset="-122"/>
              </a:rPr>
              <a:t>"</a:t>
            </a:r>
            <a:r>
              <a:rPr kumimoji="1" lang="zh-CN" altLang="en-US" sz="2800">
                <a:solidFill>
                  <a:srgbClr val="000000"/>
                </a:solidFill>
                <a:latin typeface="Times New Roman" pitchFamily="18" charset="0"/>
                <a:ea typeface="宋体" pitchFamily="2" charset="-122"/>
              </a:rPr>
              <a:t>前驱</a:t>
            </a:r>
            <a:r>
              <a:rPr kumimoji="1" lang="en-US" altLang="zh-CN" sz="2800">
                <a:solidFill>
                  <a:srgbClr val="000000"/>
                </a:solidFill>
                <a:latin typeface="Times New Roman" pitchFamily="18" charset="0"/>
                <a:ea typeface="宋体" pitchFamily="2" charset="-122"/>
              </a:rPr>
              <a:t>"</a:t>
            </a:r>
            <a:r>
              <a:rPr kumimoji="1" lang="zh-CN" altLang="en-US" sz="2800">
                <a:solidFill>
                  <a:srgbClr val="000000"/>
                </a:solidFill>
                <a:latin typeface="Times New Roman" pitchFamily="18" charset="0"/>
                <a:ea typeface="宋体" pitchFamily="2" charset="-122"/>
              </a:rPr>
              <a:t>要存在，被删结点也必须存在。</a:t>
            </a:r>
          </a:p>
        </p:txBody>
      </p:sp>
      <p:sp>
        <p:nvSpPr>
          <p:cNvPr id="171014" name="Text Box 6"/>
          <p:cNvSpPr txBox="1">
            <a:spLocks noChangeArrowheads="1"/>
          </p:cNvSpPr>
          <p:nvPr/>
        </p:nvSpPr>
        <p:spPr bwMode="auto">
          <a:xfrm>
            <a:off x="784225" y="4811713"/>
            <a:ext cx="7580313" cy="9461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a:solidFill>
                  <a:srgbClr val="000000"/>
                </a:solidFill>
                <a:latin typeface="Times New Roman" pitchFamily="18" charset="0"/>
                <a:ea typeface="宋体" pitchFamily="2" charset="-122"/>
              </a:rPr>
              <a:t>       </a:t>
            </a:r>
            <a:r>
              <a:rPr kumimoji="1" lang="zh-CN" altLang="en-US" sz="2800">
                <a:solidFill>
                  <a:srgbClr val="FF0000"/>
                </a:solidFill>
                <a:latin typeface="Times New Roman" pitchFamily="18" charset="0"/>
                <a:ea typeface="宋体" pitchFamily="2" charset="-122"/>
              </a:rPr>
              <a:t>如果单链表没有头结点，需对删除第一个结点的情况进行单独处理。</a:t>
            </a:r>
          </a:p>
        </p:txBody>
      </p:sp>
      <p:sp>
        <p:nvSpPr>
          <p:cNvPr id="171015" name="Text Box 7"/>
          <p:cNvSpPr txBox="1">
            <a:spLocks noChangeArrowheads="1"/>
          </p:cNvSpPr>
          <p:nvPr/>
        </p:nvSpPr>
        <p:spPr bwMode="auto">
          <a:xfrm>
            <a:off x="7766050" y="1655763"/>
            <a:ext cx="900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en-US" sz="2400">
                <a:hlinkClick r:id="rId2" action="ppaction://hlinksldjump"/>
              </a:rPr>
              <a:t>插入</a:t>
            </a:r>
            <a:endParaRPr lang="zh-CN" altLang="en-US" sz="2400"/>
          </a:p>
        </p:txBody>
      </p:sp>
      <p:sp>
        <p:nvSpPr>
          <p:cNvPr id="171016" name="Text Box 8"/>
          <p:cNvSpPr txBox="1">
            <a:spLocks noChangeArrowheads="1"/>
          </p:cNvSpPr>
          <p:nvPr/>
        </p:nvSpPr>
        <p:spPr bwMode="auto">
          <a:xfrm>
            <a:off x="7807325" y="2336800"/>
            <a:ext cx="98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en-US" sz="2400">
                <a:hlinkClick r:id="rId3" action="ppaction://hlinksldjump"/>
              </a:rPr>
              <a:t>删除</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71010"/>
                                        </p:tgtEl>
                                        <p:attrNameLst>
                                          <p:attrName>style.visibility</p:attrName>
                                        </p:attrNameLst>
                                      </p:cBhvr>
                                      <p:to>
                                        <p:strVal val="visible"/>
                                      </p:to>
                                    </p:set>
                                    <p:anim calcmode="lin" valueType="num">
                                      <p:cBhvr>
                                        <p:cTn id="7" dur="1000" fill="hold"/>
                                        <p:tgtEl>
                                          <p:spTgt spid="171010"/>
                                        </p:tgtEl>
                                        <p:attrNameLst>
                                          <p:attrName>ppt_w</p:attrName>
                                        </p:attrNameLst>
                                      </p:cBhvr>
                                      <p:tavLst>
                                        <p:tav tm="0">
                                          <p:val>
                                            <p:fltVal val="0"/>
                                          </p:val>
                                        </p:tav>
                                        <p:tav tm="100000">
                                          <p:val>
                                            <p:strVal val="#ppt_w"/>
                                          </p:val>
                                        </p:tav>
                                      </p:tavLst>
                                    </p:anim>
                                    <p:anim calcmode="lin" valueType="num">
                                      <p:cBhvr>
                                        <p:cTn id="8" dur="1000" fill="hold"/>
                                        <p:tgtEl>
                                          <p:spTgt spid="171010"/>
                                        </p:tgtEl>
                                        <p:attrNameLst>
                                          <p:attrName>ppt_h</p:attrName>
                                        </p:attrNameLst>
                                      </p:cBhvr>
                                      <p:tavLst>
                                        <p:tav tm="0">
                                          <p:val>
                                            <p:fltVal val="0"/>
                                          </p:val>
                                        </p:tav>
                                        <p:tav tm="100000">
                                          <p:val>
                                            <p:strVal val="#ppt_h"/>
                                          </p:val>
                                        </p:tav>
                                      </p:tavLst>
                                    </p:anim>
                                    <p:anim calcmode="lin" valueType="num">
                                      <p:cBhvr>
                                        <p:cTn id="9" dur="1000" fill="hold"/>
                                        <p:tgtEl>
                                          <p:spTgt spid="17101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710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5" fill="hold" grpId="0" nodeType="clickEffect">
                                  <p:stCondLst>
                                    <p:cond delay="0"/>
                                  </p:stCondLst>
                                  <p:childTnLst>
                                    <p:set>
                                      <p:cBhvr>
                                        <p:cTn id="22" dur="1" fill="hold">
                                          <p:stCondLst>
                                            <p:cond delay="0"/>
                                          </p:stCondLst>
                                        </p:cTn>
                                        <p:tgtEl>
                                          <p:spTgt spid="171011"/>
                                        </p:tgtEl>
                                        <p:attrNameLst>
                                          <p:attrName>style.visibility</p:attrName>
                                        </p:attrNameLst>
                                      </p:cBhvr>
                                      <p:to>
                                        <p:strVal val="visible"/>
                                      </p:to>
                                    </p:set>
                                    <p:animEffect transition="in" filter="blinds(vertical)">
                                      <p:cBhvr>
                                        <p:cTn id="23" dur="500"/>
                                        <p:tgtEl>
                                          <p:spTgt spid="1710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1014"/>
                                        </p:tgtEl>
                                        <p:attrNameLst>
                                          <p:attrName>style.visibility</p:attrName>
                                        </p:attrNameLst>
                                      </p:cBhvr>
                                      <p:to>
                                        <p:strVal val="visible"/>
                                      </p:to>
                                    </p:set>
                                    <p:animEffect transition="in" filter="blinds(horizontal)">
                                      <p:cBhvr>
                                        <p:cTn id="28" dur="500"/>
                                        <p:tgtEl>
                                          <p:spTgt spid="171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animBg="1" autoUpdateAnimBg="0"/>
      <p:bldP spid="171011" grpId="0" autoUpdateAnimBg="0"/>
      <p:bldP spid="171014" grpId="0" autoUpdateAnimBg="0"/>
      <p:bldP spid="171015" grpId="0"/>
      <p:bldP spid="1710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771525" y="1135063"/>
            <a:ext cx="6446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000000"/>
                </a:solidFill>
                <a:latin typeface="Times New Roman" pitchFamily="18" charset="0"/>
                <a:ea typeface="宋体" pitchFamily="2" charset="-122"/>
              </a:rPr>
              <a:t>操作</a:t>
            </a:r>
            <a:r>
              <a:rPr kumimoji="1" lang="zh-CN" altLang="en-US" sz="2800">
                <a:latin typeface="Times New Roman" pitchFamily="18" charset="0"/>
                <a:ea typeface="宋体" pitchFamily="2" charset="-122"/>
              </a:rPr>
              <a:t> </a:t>
            </a:r>
            <a:r>
              <a:rPr kumimoji="1" lang="en-US" altLang="zh-CN" sz="3200" b="1">
                <a:solidFill>
                  <a:schemeClr val="hlink"/>
                </a:solidFill>
                <a:latin typeface="Times New Roman" pitchFamily="18" charset="0"/>
                <a:ea typeface="宋体" pitchFamily="2" charset="-122"/>
              </a:rPr>
              <a:t>ClearList(&amp;L)</a:t>
            </a:r>
            <a:r>
              <a:rPr kumimoji="1" lang="en-US" altLang="zh-CN" sz="2800" b="1">
                <a:solidFill>
                  <a:srgbClr val="003399"/>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在链表中的实现：</a:t>
            </a:r>
          </a:p>
        </p:txBody>
      </p:sp>
      <p:sp>
        <p:nvSpPr>
          <p:cNvPr id="172035" name="Text Box 3"/>
          <p:cNvSpPr txBox="1">
            <a:spLocks noChangeArrowheads="1"/>
          </p:cNvSpPr>
          <p:nvPr/>
        </p:nvSpPr>
        <p:spPr bwMode="auto">
          <a:xfrm>
            <a:off x="1231900" y="1843088"/>
            <a:ext cx="5689600" cy="368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b="1">
                <a:latin typeface="Times New Roman" pitchFamily="18" charset="0"/>
                <a:ea typeface="宋体" pitchFamily="2" charset="-122"/>
              </a:rPr>
              <a:t>void</a:t>
            </a:r>
            <a:r>
              <a:rPr kumimoji="1" lang="en-US" altLang="zh-CN" sz="2800">
                <a:latin typeface="Times New Roman" pitchFamily="18" charset="0"/>
                <a:ea typeface="宋体" pitchFamily="2" charset="-122"/>
              </a:rPr>
              <a:t> ClearList(</a:t>
            </a:r>
            <a:r>
              <a:rPr kumimoji="1" lang="en-US" altLang="zh-CN" sz="2800" b="1">
                <a:latin typeface="Times New Roman" pitchFamily="18" charset="0"/>
                <a:ea typeface="宋体" pitchFamily="2" charset="-122"/>
              </a:rPr>
              <a:t>&amp;</a:t>
            </a:r>
            <a:r>
              <a:rPr kumimoji="1" lang="en-US" altLang="zh-CN" sz="2800">
                <a:latin typeface="Times New Roman" pitchFamily="18" charset="0"/>
                <a:ea typeface="宋体" pitchFamily="2" charset="-122"/>
              </a:rPr>
              <a:t>L) </a:t>
            </a:r>
          </a:p>
          <a:p>
            <a:pPr>
              <a:lnSpc>
                <a:spcPct val="120000"/>
              </a:lnSpc>
            </a:pPr>
            <a:r>
              <a:rPr kumimoji="1" lang="en-US" altLang="zh-CN" sz="2800" b="1">
                <a:latin typeface="Times New Roman" pitchFamily="18" charset="0"/>
                <a:ea typeface="宋体" pitchFamily="2" charset="-122"/>
              </a:rPr>
              <a:t>{</a:t>
            </a:r>
            <a:r>
              <a:rPr kumimoji="1" lang="en-US" altLang="zh-CN" sz="2800">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a:t>
            </a:r>
            <a:r>
              <a:rPr kumimoji="1" lang="zh-CN" altLang="zh-CN" sz="2400">
                <a:solidFill>
                  <a:srgbClr val="000000"/>
                </a:solidFill>
                <a:latin typeface="Times New Roman" pitchFamily="18" charset="0"/>
                <a:ea typeface="宋体" pitchFamily="2" charset="-122"/>
              </a:rPr>
              <a:t>将单链表重新置为一个空表</a:t>
            </a:r>
            <a:endParaRPr kumimoji="1" lang="zh-CN" altLang="en-US" sz="2400">
              <a:solidFill>
                <a:srgbClr val="000000"/>
              </a:solidFill>
              <a:latin typeface="Times New Roman" pitchFamily="18" charset="0"/>
              <a:ea typeface="宋体" pitchFamily="2" charset="-122"/>
            </a:endParaRPr>
          </a:p>
          <a:p>
            <a:pPr>
              <a:lnSpc>
                <a:spcPct val="120000"/>
              </a:lnSpc>
            </a:pPr>
            <a:r>
              <a:rPr kumimoji="1" lang="zh-CN" altLang="en-US" sz="2800">
                <a:latin typeface="Times New Roman" pitchFamily="18" charset="0"/>
                <a:ea typeface="宋体" pitchFamily="2" charset="-122"/>
              </a:rPr>
              <a:t>    </a:t>
            </a:r>
            <a:r>
              <a:rPr kumimoji="1" lang="en-US" altLang="zh-CN" sz="2800" b="1">
                <a:solidFill>
                  <a:srgbClr val="FF0000"/>
                </a:solidFill>
                <a:latin typeface="Times New Roman" pitchFamily="18" charset="0"/>
                <a:ea typeface="宋体" pitchFamily="2" charset="-122"/>
              </a:rPr>
              <a:t>while</a:t>
            </a:r>
            <a:r>
              <a:rPr kumimoji="1" lang="en-US" altLang="zh-CN" sz="2800">
                <a:solidFill>
                  <a:srgbClr val="FF0000"/>
                </a:solidFill>
                <a:latin typeface="Times New Roman" pitchFamily="18" charset="0"/>
                <a:ea typeface="宋体" pitchFamily="2" charset="-122"/>
              </a:rPr>
              <a:t> (L-&gt;next) </a:t>
            </a:r>
            <a:r>
              <a:rPr kumimoji="1" lang="en-US" altLang="zh-CN" sz="2800" b="1">
                <a:solidFill>
                  <a:srgbClr val="FF0000"/>
                </a:solidFill>
                <a:latin typeface="Times New Roman" pitchFamily="18" charset="0"/>
                <a:ea typeface="宋体" pitchFamily="2" charset="-122"/>
              </a:rPr>
              <a:t>{</a:t>
            </a:r>
            <a:endParaRPr kumimoji="1" lang="en-US" altLang="zh-CN" sz="2800">
              <a:latin typeface="Times New Roman" pitchFamily="18" charset="0"/>
              <a:ea typeface="宋体" pitchFamily="2" charset="-122"/>
            </a:endParaRPr>
          </a:p>
          <a:p>
            <a:pPr>
              <a:lnSpc>
                <a:spcPct val="120000"/>
              </a:lnSpc>
            </a:pPr>
            <a:r>
              <a:rPr kumimoji="1" lang="en-US" altLang="zh-CN" sz="2800">
                <a:latin typeface="Times New Roman" pitchFamily="18" charset="0"/>
                <a:ea typeface="宋体" pitchFamily="2" charset="-122"/>
              </a:rPr>
              <a:t>        </a:t>
            </a:r>
            <a:r>
              <a:rPr kumimoji="1" lang="en-US" altLang="zh-CN" sz="2800" b="1">
                <a:solidFill>
                  <a:srgbClr val="9900CC"/>
                </a:solidFill>
                <a:latin typeface="Times New Roman" pitchFamily="18" charset="0"/>
                <a:ea typeface="宋体" pitchFamily="2" charset="-122"/>
              </a:rPr>
              <a:t>p=L-&gt;next;    L-&gt;next=p-&gt;next;</a:t>
            </a:r>
            <a:endParaRPr kumimoji="1" lang="en-US" altLang="zh-CN" sz="2800">
              <a:latin typeface="Times New Roman" pitchFamily="18" charset="0"/>
              <a:ea typeface="宋体" pitchFamily="2" charset="-122"/>
            </a:endParaRPr>
          </a:p>
          <a:p>
            <a:pPr>
              <a:lnSpc>
                <a:spcPct val="120000"/>
              </a:lnSpc>
            </a:pPr>
            <a:r>
              <a:rPr kumimoji="1" lang="en-US" altLang="zh-CN" sz="2800">
                <a:latin typeface="Times New Roman" pitchFamily="18" charset="0"/>
                <a:ea typeface="宋体" pitchFamily="2" charset="-122"/>
              </a:rPr>
              <a:t>        </a:t>
            </a:r>
          </a:p>
          <a:p>
            <a:pPr>
              <a:lnSpc>
                <a:spcPct val="120000"/>
              </a:lnSpc>
            </a:pPr>
            <a:r>
              <a:rPr kumimoji="1" lang="en-US" altLang="zh-CN" sz="2800">
                <a:latin typeface="Times New Roman" pitchFamily="18" charset="0"/>
                <a:ea typeface="宋体" pitchFamily="2" charset="-122"/>
              </a:rPr>
              <a:t>    </a:t>
            </a:r>
            <a:r>
              <a:rPr kumimoji="1" lang="en-US" altLang="zh-CN" sz="2800" b="1">
                <a:solidFill>
                  <a:srgbClr val="FF0000"/>
                </a:solidFill>
                <a:latin typeface="Times New Roman" pitchFamily="18" charset="0"/>
                <a:ea typeface="宋体" pitchFamily="2" charset="-122"/>
              </a:rPr>
              <a:t>}</a:t>
            </a:r>
            <a:endParaRPr kumimoji="1" lang="en-US" altLang="zh-CN" sz="2800" b="1">
              <a:latin typeface="Times New Roman" pitchFamily="18" charset="0"/>
              <a:ea typeface="宋体" pitchFamily="2" charset="-122"/>
            </a:endParaRPr>
          </a:p>
          <a:p>
            <a:pPr>
              <a:lnSpc>
                <a:spcPct val="120000"/>
              </a:lnSpc>
            </a:pPr>
            <a:r>
              <a:rPr kumimoji="1" lang="en-US" altLang="zh-CN" sz="2800" b="1">
                <a:latin typeface="Times New Roman" pitchFamily="18" charset="0"/>
                <a:ea typeface="宋体" pitchFamily="2" charset="-122"/>
              </a:rPr>
              <a:t>}</a:t>
            </a:r>
            <a:r>
              <a:rPr kumimoji="1" lang="en-US" altLang="zh-CN" sz="2800">
                <a:latin typeface="Times New Roman" pitchFamily="18" charset="0"/>
                <a:ea typeface="宋体" pitchFamily="2" charset="-122"/>
              </a:rPr>
              <a:t> // ClearList</a:t>
            </a:r>
          </a:p>
        </p:txBody>
      </p:sp>
      <p:sp>
        <p:nvSpPr>
          <p:cNvPr id="172036" name="Text Box 4"/>
          <p:cNvSpPr txBox="1">
            <a:spLocks noChangeArrowheads="1"/>
          </p:cNvSpPr>
          <p:nvPr/>
        </p:nvSpPr>
        <p:spPr bwMode="auto">
          <a:xfrm>
            <a:off x="1995488" y="3959225"/>
            <a:ext cx="1290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u="sng">
                <a:solidFill>
                  <a:srgbClr val="000099"/>
                </a:solidFill>
                <a:latin typeface="Times New Roman" pitchFamily="18" charset="0"/>
                <a:ea typeface="宋体" pitchFamily="2" charset="-122"/>
              </a:rPr>
              <a:t>free(p);</a:t>
            </a:r>
          </a:p>
        </p:txBody>
      </p:sp>
      <p:sp>
        <p:nvSpPr>
          <p:cNvPr id="172037" name="Text Box 5"/>
          <p:cNvSpPr txBox="1">
            <a:spLocks noChangeArrowheads="1"/>
          </p:cNvSpPr>
          <p:nvPr/>
        </p:nvSpPr>
        <p:spPr bwMode="auto">
          <a:xfrm>
            <a:off x="901700" y="5710238"/>
            <a:ext cx="3041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hlink"/>
                </a:solidFill>
                <a:latin typeface="Times New Roman" pitchFamily="18" charset="0"/>
                <a:ea typeface="宋体" pitchFamily="2" charset="-122"/>
              </a:rPr>
              <a:t>算法时间复杂度：</a:t>
            </a:r>
          </a:p>
        </p:txBody>
      </p:sp>
      <p:sp>
        <p:nvSpPr>
          <p:cNvPr id="172038" name="Text Box 6"/>
          <p:cNvSpPr txBox="1">
            <a:spLocks noChangeArrowheads="1"/>
          </p:cNvSpPr>
          <p:nvPr/>
        </p:nvSpPr>
        <p:spPr bwMode="auto">
          <a:xfrm>
            <a:off x="3908425" y="5740400"/>
            <a:ext cx="2833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0000"/>
                </a:solidFill>
                <a:latin typeface="Times New Roman" pitchFamily="18" charset="0"/>
                <a:ea typeface="宋体" pitchFamily="2" charset="-122"/>
              </a:rPr>
              <a:t>O</a:t>
            </a:r>
            <a:r>
              <a:rPr kumimoji="1" lang="en-US" altLang="zh-CN" sz="2800" b="1">
                <a:solidFill>
                  <a:srgbClr val="FF0000"/>
                </a:solidFill>
                <a:latin typeface="Times New Roman" pitchFamily="18" charset="0"/>
                <a:ea typeface="宋体" pitchFamily="2" charset="-122"/>
              </a:rPr>
              <a:t>(ListLength(L))</a:t>
            </a:r>
            <a:endParaRPr kumimoji="1" lang="en-US" altLang="zh-CN" sz="2800">
              <a:solidFill>
                <a:srgbClr val="FF0000"/>
              </a:solidFill>
              <a:latin typeface="Times New Roman" pitchFamily="18" charset="0"/>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72035"/>
                                        </p:tgtEl>
                                        <p:attrNameLst>
                                          <p:attrName>style.visibility</p:attrName>
                                        </p:attrNameLst>
                                      </p:cBhvr>
                                      <p:to>
                                        <p:strVal val="visible"/>
                                      </p:to>
                                    </p:set>
                                    <p:animEffect transition="in" filter="strips(upRight)">
                                      <p:cBhvr>
                                        <p:cTn id="7" dur="500"/>
                                        <p:tgtEl>
                                          <p:spTgt spid="172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72036"/>
                                        </p:tgtEl>
                                        <p:attrNameLst>
                                          <p:attrName>style.visibility</p:attrName>
                                        </p:attrNameLst>
                                      </p:cBhvr>
                                      <p:to>
                                        <p:strVal val="visible"/>
                                      </p:to>
                                    </p:set>
                                    <p:animEffect transition="in" filter="slide(fromLeft)">
                                      <p:cBhvr>
                                        <p:cTn id="12" dur="500"/>
                                        <p:tgtEl>
                                          <p:spTgt spid="1720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2037"/>
                                        </p:tgtEl>
                                        <p:attrNameLst>
                                          <p:attrName>style.visibility</p:attrName>
                                        </p:attrNameLst>
                                      </p:cBhvr>
                                      <p:to>
                                        <p:strVal val="visible"/>
                                      </p:to>
                                    </p:set>
                                    <p:anim calcmode="lin" valueType="num">
                                      <p:cBhvr additive="base">
                                        <p:cTn id="17" dur="500" fill="hold"/>
                                        <p:tgtEl>
                                          <p:spTgt spid="172037"/>
                                        </p:tgtEl>
                                        <p:attrNameLst>
                                          <p:attrName>ppt_x</p:attrName>
                                        </p:attrNameLst>
                                      </p:cBhvr>
                                      <p:tavLst>
                                        <p:tav tm="0">
                                          <p:val>
                                            <p:strVal val="0-#ppt_w/2"/>
                                          </p:val>
                                        </p:tav>
                                        <p:tav tm="100000">
                                          <p:val>
                                            <p:strVal val="#ppt_x"/>
                                          </p:val>
                                        </p:tav>
                                      </p:tavLst>
                                    </p:anim>
                                    <p:anim calcmode="lin" valueType="num">
                                      <p:cBhvr additive="base">
                                        <p:cTn id="18" dur="500" fill="hold"/>
                                        <p:tgtEl>
                                          <p:spTgt spid="17203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2038"/>
                                        </p:tgtEl>
                                        <p:attrNameLst>
                                          <p:attrName>style.visibility</p:attrName>
                                        </p:attrNameLst>
                                      </p:cBhvr>
                                      <p:to>
                                        <p:strVal val="visible"/>
                                      </p:to>
                                    </p:set>
                                    <p:animEffect transition="in" filter="wipe(left)">
                                      <p:cBhvr>
                                        <p:cTn id="23" dur="500"/>
                                        <p:tgtEl>
                                          <p:spTgt spid="172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autoUpdateAnimBg="0"/>
      <p:bldP spid="172036" grpId="0" autoUpdateAnimBg="0"/>
      <p:bldP spid="172037" grpId="0" autoUpdateAnimBg="0"/>
      <p:bldP spid="172038"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1763713" y="1825625"/>
            <a:ext cx="447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hlink"/>
                </a:solidFill>
                <a:latin typeface="Times New Roman" pitchFamily="18" charset="0"/>
                <a:ea typeface="宋体" pitchFamily="2" charset="-122"/>
              </a:rPr>
              <a:t>如何从线性表得到单链表？</a:t>
            </a:r>
          </a:p>
        </p:txBody>
      </p:sp>
      <p:sp>
        <p:nvSpPr>
          <p:cNvPr id="173059" name="Text Box 3"/>
          <p:cNvSpPr txBox="1">
            <a:spLocks noChangeArrowheads="1"/>
          </p:cNvSpPr>
          <p:nvPr/>
        </p:nvSpPr>
        <p:spPr bwMode="auto">
          <a:xfrm>
            <a:off x="971550" y="3284538"/>
            <a:ext cx="76327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2800" b="1">
                <a:latin typeface="Times New Roman" pitchFamily="18" charset="0"/>
                <a:ea typeface="宋体" pitchFamily="2" charset="-122"/>
              </a:rPr>
              <a:t>        </a:t>
            </a:r>
            <a:r>
              <a:rPr kumimoji="1" lang="zh-CN" altLang="en-US" sz="2800" b="1">
                <a:solidFill>
                  <a:srgbClr val="000000"/>
                </a:solidFill>
                <a:latin typeface="Times New Roman" pitchFamily="18" charset="0"/>
                <a:ea typeface="宋体" pitchFamily="2" charset="-122"/>
              </a:rPr>
              <a:t>链表是一个动态的结构，</a:t>
            </a:r>
            <a:r>
              <a:rPr kumimoji="1" lang="zh-CN" altLang="en-US" sz="2800" b="1">
                <a:solidFill>
                  <a:srgbClr val="FF0000"/>
                </a:solidFill>
                <a:latin typeface="Times New Roman" pitchFamily="18" charset="0"/>
                <a:ea typeface="宋体" pitchFamily="2" charset="-122"/>
              </a:rPr>
              <a:t>生成链表的过程</a:t>
            </a:r>
            <a:r>
              <a:rPr kumimoji="1" lang="zh-CN" altLang="en-US" sz="2800" b="1">
                <a:solidFill>
                  <a:srgbClr val="000000"/>
                </a:solidFill>
                <a:latin typeface="Times New Roman" pitchFamily="18" charset="0"/>
                <a:ea typeface="宋体" pitchFamily="2" charset="-122"/>
              </a:rPr>
              <a:t>是一个结点“</a:t>
            </a:r>
            <a:r>
              <a:rPr kumimoji="1" lang="zh-CN" altLang="en-US" sz="2800" b="1">
                <a:solidFill>
                  <a:srgbClr val="FF0000"/>
                </a:solidFill>
                <a:latin typeface="Times New Roman" pitchFamily="18" charset="0"/>
                <a:ea typeface="宋体" pitchFamily="2" charset="-122"/>
              </a:rPr>
              <a:t>逐个插入</a:t>
            </a:r>
            <a:r>
              <a:rPr kumimoji="1" lang="zh-CN" altLang="en-US" sz="2800" b="1">
                <a:solidFill>
                  <a:srgbClr val="000000"/>
                </a:solidFill>
                <a:latin typeface="Times New Roman" pitchFamily="18" charset="0"/>
                <a:ea typeface="宋体" pitchFamily="2" charset="-122"/>
              </a:rPr>
              <a:t>” 的过程。</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3059"/>
                                        </p:tgtEl>
                                        <p:attrNameLst>
                                          <p:attrName>style.visibility</p:attrName>
                                        </p:attrNameLst>
                                      </p:cBhvr>
                                      <p:to>
                                        <p:strVal val="visible"/>
                                      </p:to>
                                    </p:set>
                                    <p:animEffect transition="in" filter="slide(fromBottom)">
                                      <p:cBhvr>
                                        <p:cTn id="7" dur="500"/>
                                        <p:tgtEl>
                                          <p:spTgt spid="173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463550" y="144463"/>
            <a:ext cx="5670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bg1"/>
                </a:solidFill>
                <a:latin typeface="黑体" pitchFamily="2" charset="-122"/>
                <a:ea typeface="黑体" pitchFamily="2" charset="-122"/>
              </a:rPr>
              <a:t>抽象数据类型线性表的定义</a:t>
            </a:r>
          </a:p>
        </p:txBody>
      </p:sp>
      <p:sp>
        <p:nvSpPr>
          <p:cNvPr id="107523" name="Text Box 3"/>
          <p:cNvSpPr txBox="1">
            <a:spLocks noChangeArrowheads="1"/>
          </p:cNvSpPr>
          <p:nvPr/>
        </p:nvSpPr>
        <p:spPr bwMode="auto">
          <a:xfrm>
            <a:off x="314325" y="1149350"/>
            <a:ext cx="2557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a:solidFill>
                  <a:srgbClr val="000000"/>
                </a:solidFill>
                <a:latin typeface="Times New Roman" pitchFamily="18" charset="0"/>
                <a:ea typeface="宋体" pitchFamily="2" charset="-122"/>
              </a:rPr>
              <a:t>ADT List {</a:t>
            </a:r>
            <a:endParaRPr kumimoji="1" lang="en-US" altLang="zh-CN" sz="2800">
              <a:solidFill>
                <a:srgbClr val="000000"/>
              </a:solidFill>
              <a:latin typeface="Times New Roman" pitchFamily="18" charset="0"/>
              <a:ea typeface="宋体" pitchFamily="2" charset="-122"/>
            </a:endParaRPr>
          </a:p>
        </p:txBody>
      </p:sp>
      <p:sp>
        <p:nvSpPr>
          <p:cNvPr id="107524" name="Text Box 4"/>
          <p:cNvSpPr txBox="1">
            <a:spLocks noChangeArrowheads="1"/>
          </p:cNvSpPr>
          <p:nvPr/>
        </p:nvSpPr>
        <p:spPr bwMode="auto">
          <a:xfrm>
            <a:off x="739775" y="1604963"/>
            <a:ext cx="2057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00"/>
                </a:solidFill>
                <a:latin typeface="Times New Roman" pitchFamily="18" charset="0"/>
                <a:ea typeface="宋体" pitchFamily="2" charset="-122"/>
              </a:rPr>
              <a:t> </a:t>
            </a:r>
            <a:r>
              <a:rPr kumimoji="1" lang="zh-CN" altLang="en-US" sz="2800" b="1">
                <a:solidFill>
                  <a:schemeClr val="hlink"/>
                </a:solidFill>
                <a:latin typeface="Times New Roman" pitchFamily="18" charset="0"/>
                <a:ea typeface="宋体" pitchFamily="2" charset="-122"/>
              </a:rPr>
              <a:t>数据对象</a:t>
            </a:r>
            <a:r>
              <a:rPr kumimoji="1" lang="zh-CN" altLang="en-US" sz="2800">
                <a:solidFill>
                  <a:schemeClr val="hlink"/>
                </a:solidFill>
                <a:latin typeface="Times New Roman" pitchFamily="18" charset="0"/>
                <a:ea typeface="宋体" pitchFamily="2" charset="-122"/>
              </a:rPr>
              <a:t>：</a:t>
            </a:r>
          </a:p>
        </p:txBody>
      </p:sp>
      <p:sp>
        <p:nvSpPr>
          <p:cNvPr id="107525" name="Text Box 5"/>
          <p:cNvSpPr txBox="1">
            <a:spLocks noChangeArrowheads="1"/>
          </p:cNvSpPr>
          <p:nvPr/>
        </p:nvSpPr>
        <p:spPr bwMode="auto">
          <a:xfrm>
            <a:off x="1184275" y="2098675"/>
            <a:ext cx="618331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a:solidFill>
                  <a:srgbClr val="000000"/>
                </a:solidFill>
                <a:latin typeface="Times New Roman" pitchFamily="18" charset="0"/>
                <a:ea typeface="宋体" pitchFamily="2" charset="-122"/>
              </a:rPr>
              <a:t>D</a:t>
            </a:r>
            <a:r>
              <a:rPr kumimoji="1" lang="zh-CN" altLang="en-US" sz="2800">
                <a:solidFill>
                  <a:srgbClr val="000000"/>
                </a:solidFill>
                <a:latin typeface="Times New Roman" pitchFamily="18" charset="0"/>
                <a:ea typeface="宋体" pitchFamily="2" charset="-122"/>
              </a:rPr>
              <a:t>＝</a:t>
            </a:r>
            <a:r>
              <a:rPr kumimoji="1" lang="en-US" altLang="zh-CN" sz="2800">
                <a:solidFill>
                  <a:srgbClr val="000000"/>
                </a:solidFill>
                <a:latin typeface="Times New Roman" pitchFamily="18" charset="0"/>
                <a:ea typeface="宋体" pitchFamily="2" charset="-122"/>
              </a:rPr>
              <a:t>{ a</a:t>
            </a:r>
            <a:r>
              <a:rPr kumimoji="1" lang="en-US" altLang="zh-CN" sz="2800" baseline="-25000">
                <a:solidFill>
                  <a:srgbClr val="000000"/>
                </a:solidFill>
                <a:latin typeface="Times New Roman" pitchFamily="18" charset="0"/>
                <a:ea typeface="宋体" pitchFamily="2" charset="-122"/>
              </a:rPr>
              <a:t>i</a:t>
            </a:r>
            <a:r>
              <a:rPr kumimoji="1" lang="en-US" altLang="zh-CN" sz="2800">
                <a:solidFill>
                  <a:srgbClr val="000000"/>
                </a:solidFill>
                <a:latin typeface="Times New Roman" pitchFamily="18" charset="0"/>
                <a:ea typeface="宋体" pitchFamily="2" charset="-122"/>
              </a:rPr>
              <a:t> | a</a:t>
            </a:r>
            <a:r>
              <a:rPr kumimoji="1" lang="en-US" altLang="zh-CN" sz="2800" baseline="-25000">
                <a:solidFill>
                  <a:srgbClr val="000000"/>
                </a:solidFill>
                <a:latin typeface="Times New Roman" pitchFamily="18" charset="0"/>
                <a:ea typeface="宋体" pitchFamily="2" charset="-122"/>
              </a:rPr>
              <a:t>i</a:t>
            </a:r>
            <a:r>
              <a:rPr kumimoji="1" lang="en-US" altLang="zh-CN" sz="2800">
                <a:solidFill>
                  <a:srgbClr val="000000"/>
                </a:solidFill>
                <a:latin typeface="Times New Roman" pitchFamily="18" charset="0"/>
                <a:ea typeface="宋体" pitchFamily="2" charset="-122"/>
              </a:rPr>
              <a:t> ∈ElemSet, i=1,2,...,n,  n≥0 }</a:t>
            </a:r>
          </a:p>
          <a:p>
            <a:pPr>
              <a:lnSpc>
                <a:spcPct val="120000"/>
              </a:lnSpc>
            </a:pPr>
            <a:r>
              <a:rPr kumimoji="1" lang="en-US" altLang="zh-CN" sz="2800">
                <a:solidFill>
                  <a:srgbClr val="000000"/>
                </a:solidFill>
                <a:latin typeface="Times New Roman" pitchFamily="18" charset="0"/>
                <a:ea typeface="宋体" pitchFamily="2" charset="-122"/>
              </a:rPr>
              <a:t>             </a:t>
            </a:r>
          </a:p>
        </p:txBody>
      </p:sp>
      <p:sp>
        <p:nvSpPr>
          <p:cNvPr id="107526" name="Text Box 6"/>
          <p:cNvSpPr txBox="1">
            <a:spLocks noChangeArrowheads="1"/>
          </p:cNvSpPr>
          <p:nvPr/>
        </p:nvSpPr>
        <p:spPr bwMode="auto">
          <a:xfrm>
            <a:off x="817563" y="2809875"/>
            <a:ext cx="1968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hlink"/>
                </a:solidFill>
                <a:latin typeface="Times New Roman" pitchFamily="18" charset="0"/>
                <a:ea typeface="宋体" pitchFamily="2" charset="-122"/>
              </a:rPr>
              <a:t>数据关系</a:t>
            </a:r>
            <a:r>
              <a:rPr kumimoji="1" lang="zh-CN" altLang="en-US" sz="2800">
                <a:solidFill>
                  <a:schemeClr val="hlink"/>
                </a:solidFill>
                <a:latin typeface="Times New Roman" pitchFamily="18" charset="0"/>
                <a:ea typeface="宋体" pitchFamily="2" charset="-122"/>
              </a:rPr>
              <a:t>：</a:t>
            </a:r>
          </a:p>
        </p:txBody>
      </p:sp>
      <p:sp>
        <p:nvSpPr>
          <p:cNvPr id="107527" name="Text Box 7"/>
          <p:cNvSpPr txBox="1">
            <a:spLocks noChangeArrowheads="1"/>
          </p:cNvSpPr>
          <p:nvPr/>
        </p:nvSpPr>
        <p:spPr bwMode="auto">
          <a:xfrm>
            <a:off x="1181100" y="3325813"/>
            <a:ext cx="5667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00"/>
                </a:solidFill>
                <a:latin typeface="Times New Roman" pitchFamily="18" charset="0"/>
                <a:ea typeface="宋体" pitchFamily="2" charset="-122"/>
              </a:rPr>
              <a:t>R1</a:t>
            </a:r>
            <a:r>
              <a:rPr kumimoji="1" lang="zh-CN" altLang="en-US" sz="2800">
                <a:solidFill>
                  <a:srgbClr val="000000"/>
                </a:solidFill>
                <a:latin typeface="Times New Roman" pitchFamily="18" charset="0"/>
                <a:ea typeface="宋体" pitchFamily="2" charset="-122"/>
              </a:rPr>
              <a:t>＝</a:t>
            </a:r>
            <a:r>
              <a:rPr kumimoji="1" lang="en-US" altLang="zh-CN" sz="2800">
                <a:solidFill>
                  <a:srgbClr val="000000"/>
                </a:solidFill>
                <a:latin typeface="Times New Roman" pitchFamily="18" charset="0"/>
                <a:ea typeface="宋体" pitchFamily="2" charset="-122"/>
              </a:rPr>
              <a:t>{ &lt;a</a:t>
            </a:r>
            <a:r>
              <a:rPr kumimoji="1" lang="en-US" altLang="zh-CN" sz="2800" baseline="-25000">
                <a:solidFill>
                  <a:srgbClr val="000000"/>
                </a:solidFill>
                <a:latin typeface="Times New Roman" pitchFamily="18" charset="0"/>
                <a:ea typeface="宋体" pitchFamily="2" charset="-122"/>
              </a:rPr>
              <a:t>i-1</a:t>
            </a:r>
            <a:r>
              <a:rPr kumimoji="1" lang="en-US" altLang="zh-CN" sz="2800">
                <a:solidFill>
                  <a:srgbClr val="000000"/>
                </a:solidFill>
                <a:latin typeface="Times New Roman" pitchFamily="18" charset="0"/>
                <a:ea typeface="宋体" pitchFamily="2" charset="-122"/>
              </a:rPr>
              <a:t>, a</a:t>
            </a:r>
            <a:r>
              <a:rPr kumimoji="1" lang="en-US" altLang="zh-CN" sz="2800" baseline="-25000">
                <a:solidFill>
                  <a:srgbClr val="000000"/>
                </a:solidFill>
                <a:latin typeface="Times New Roman" pitchFamily="18" charset="0"/>
                <a:ea typeface="宋体" pitchFamily="2" charset="-122"/>
              </a:rPr>
              <a:t>i</a:t>
            </a:r>
            <a:r>
              <a:rPr kumimoji="1" lang="en-US" altLang="zh-CN" sz="2800">
                <a:solidFill>
                  <a:srgbClr val="000000"/>
                </a:solidFill>
                <a:latin typeface="Times New Roman" pitchFamily="18" charset="0"/>
                <a:ea typeface="宋体" pitchFamily="2" charset="-122"/>
              </a:rPr>
              <a:t> &gt;|a</a:t>
            </a:r>
            <a:r>
              <a:rPr kumimoji="1" lang="en-US" altLang="zh-CN" sz="2800" baseline="-25000">
                <a:solidFill>
                  <a:srgbClr val="000000"/>
                </a:solidFill>
                <a:latin typeface="Times New Roman" pitchFamily="18" charset="0"/>
                <a:ea typeface="宋体" pitchFamily="2" charset="-122"/>
              </a:rPr>
              <a:t>i-1</a:t>
            </a:r>
            <a:r>
              <a:rPr kumimoji="1" lang="en-US" altLang="zh-CN" sz="2800">
                <a:solidFill>
                  <a:srgbClr val="000000"/>
                </a:solidFill>
                <a:latin typeface="Times New Roman" pitchFamily="18" charset="0"/>
                <a:ea typeface="宋体" pitchFamily="2" charset="-122"/>
              </a:rPr>
              <a:t>, a</a:t>
            </a:r>
            <a:r>
              <a:rPr kumimoji="1" lang="en-US" altLang="zh-CN" sz="2800" baseline="-25000">
                <a:solidFill>
                  <a:srgbClr val="000000"/>
                </a:solidFill>
                <a:latin typeface="Times New Roman" pitchFamily="18" charset="0"/>
                <a:ea typeface="宋体" pitchFamily="2" charset="-122"/>
              </a:rPr>
              <a:t>i</a:t>
            </a:r>
            <a:r>
              <a:rPr kumimoji="1" lang="en-US" altLang="zh-CN" sz="2800">
                <a:solidFill>
                  <a:srgbClr val="000000"/>
                </a:solidFill>
                <a:latin typeface="Times New Roman" pitchFamily="18" charset="0"/>
                <a:ea typeface="宋体" pitchFamily="2" charset="-122"/>
              </a:rPr>
              <a:t>∈D,  i=2,...,n }</a:t>
            </a:r>
          </a:p>
        </p:txBody>
      </p:sp>
      <p:sp>
        <p:nvSpPr>
          <p:cNvPr id="107528" name="Text Box 8"/>
          <p:cNvSpPr txBox="1">
            <a:spLocks noChangeArrowheads="1"/>
          </p:cNvSpPr>
          <p:nvPr/>
        </p:nvSpPr>
        <p:spPr bwMode="auto">
          <a:xfrm>
            <a:off x="831850" y="3910013"/>
            <a:ext cx="1968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hlink"/>
                </a:solidFill>
                <a:latin typeface="Times New Roman" pitchFamily="18" charset="0"/>
                <a:ea typeface="宋体" pitchFamily="2" charset="-122"/>
              </a:rPr>
              <a:t>基本操作</a:t>
            </a:r>
            <a:r>
              <a:rPr kumimoji="1" lang="zh-CN" altLang="en-US" sz="2800">
                <a:solidFill>
                  <a:schemeClr val="hlink"/>
                </a:solidFill>
                <a:latin typeface="Times New Roman" pitchFamily="18" charset="0"/>
                <a:ea typeface="宋体" pitchFamily="2" charset="-122"/>
              </a:rPr>
              <a:t>：</a:t>
            </a:r>
          </a:p>
        </p:txBody>
      </p:sp>
      <p:sp>
        <p:nvSpPr>
          <p:cNvPr id="107529" name="Text Box 9"/>
          <p:cNvSpPr txBox="1">
            <a:spLocks noChangeArrowheads="1"/>
          </p:cNvSpPr>
          <p:nvPr/>
        </p:nvSpPr>
        <p:spPr bwMode="auto">
          <a:xfrm>
            <a:off x="3482975" y="4646613"/>
            <a:ext cx="243205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楷体_GB2312" pitchFamily="49" charset="-122"/>
              </a:rPr>
              <a:t> </a:t>
            </a:r>
            <a:r>
              <a:rPr kumimoji="1" lang="en-US" altLang="zh-CN" sz="2800" b="1">
                <a:solidFill>
                  <a:srgbClr val="333399"/>
                </a:solidFill>
                <a:latin typeface="Times New Roman" pitchFamily="18" charset="0"/>
              </a:rPr>
              <a:t>InitList( &amp;L )</a:t>
            </a:r>
            <a:endParaRPr kumimoji="1" lang="en-US" altLang="zh-CN" sz="2800">
              <a:latin typeface="Times New Roman" pitchFamily="18" charset="0"/>
            </a:endParaRPr>
          </a:p>
          <a:p>
            <a:endParaRPr kumimoji="1" lang="en-US" altLang="zh-CN" sz="2400">
              <a:latin typeface="Times New Roman" pitchFamily="18" charset="0"/>
              <a:ea typeface="宋体" pitchFamily="2" charset="-122"/>
            </a:endParaRPr>
          </a:p>
        </p:txBody>
      </p:sp>
      <p:sp>
        <p:nvSpPr>
          <p:cNvPr id="107530" name="Text Box 10"/>
          <p:cNvSpPr txBox="1">
            <a:spLocks noChangeArrowheads="1"/>
          </p:cNvSpPr>
          <p:nvPr/>
        </p:nvSpPr>
        <p:spPr bwMode="auto">
          <a:xfrm>
            <a:off x="1782763" y="5256213"/>
            <a:ext cx="197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FF0000"/>
                </a:solidFill>
                <a:latin typeface="楷体_GB2312" pitchFamily="49" charset="-122"/>
              </a:rPr>
              <a:t>操作结果：</a:t>
            </a:r>
            <a:endParaRPr kumimoji="1" lang="zh-CN" altLang="en-US" sz="2800">
              <a:latin typeface="楷体_GB2312" pitchFamily="49" charset="-122"/>
            </a:endParaRPr>
          </a:p>
        </p:txBody>
      </p:sp>
      <p:sp>
        <p:nvSpPr>
          <p:cNvPr id="107531" name="Text Box 11"/>
          <p:cNvSpPr txBox="1">
            <a:spLocks noChangeArrowheads="1"/>
          </p:cNvSpPr>
          <p:nvPr/>
        </p:nvSpPr>
        <p:spPr bwMode="auto">
          <a:xfrm>
            <a:off x="3598863" y="5291138"/>
            <a:ext cx="4135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楷体_GB2312" pitchFamily="49" charset="-122"/>
              </a:rPr>
              <a:t>构造一个空的线性表 </a:t>
            </a:r>
            <a:r>
              <a:rPr kumimoji="1" lang="en-US" altLang="zh-CN" sz="2800">
                <a:latin typeface="Times New Roman" pitchFamily="18" charset="0"/>
              </a:rPr>
              <a:t>L</a:t>
            </a:r>
            <a:r>
              <a:rPr kumimoji="1" lang="zh-CN" altLang="en-US" sz="2800">
                <a:latin typeface="楷体_GB2312" pitchFamily="49" charset="-122"/>
              </a:rPr>
              <a:t>。</a:t>
            </a:r>
          </a:p>
        </p:txBody>
      </p:sp>
      <p:sp>
        <p:nvSpPr>
          <p:cNvPr id="107532" name="Text Box 12"/>
          <p:cNvSpPr txBox="1">
            <a:spLocks noChangeArrowheads="1"/>
          </p:cNvSpPr>
          <p:nvPr/>
        </p:nvSpPr>
        <p:spPr bwMode="auto">
          <a:xfrm>
            <a:off x="1258888" y="4576763"/>
            <a:ext cx="2224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00"/>
                </a:solidFill>
                <a:latin typeface="隶书" pitchFamily="49" charset="-122"/>
                <a:ea typeface="隶书" pitchFamily="49" charset="-122"/>
              </a:rPr>
              <a:t>初始化操作</a:t>
            </a:r>
            <a:endParaRPr kumimoji="1" lang="zh-CN" altLang="en-US" sz="3200">
              <a:solidFill>
                <a:srgbClr val="000000"/>
              </a:solidFill>
              <a:latin typeface="Times New Roman" pitchFamily="18" charset="0"/>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107523"/>
                                        </p:tgtEl>
                                        <p:attrNameLst>
                                          <p:attrName>style.visibility</p:attrName>
                                        </p:attrNameLst>
                                      </p:cBhvr>
                                      <p:to>
                                        <p:strVal val="visible"/>
                                      </p:to>
                                    </p:set>
                                    <p:anim calcmode="lin" valueType="num">
                                      <p:cBhvr>
                                        <p:cTn id="7" dur="500" fill="hold"/>
                                        <p:tgtEl>
                                          <p:spTgt spid="107523"/>
                                        </p:tgtEl>
                                        <p:attrNameLst>
                                          <p:attrName>ppt_x</p:attrName>
                                        </p:attrNameLst>
                                      </p:cBhvr>
                                      <p:tavLst>
                                        <p:tav tm="0">
                                          <p:val>
                                            <p:strVal val="#ppt_x+#ppt_w/2"/>
                                          </p:val>
                                        </p:tav>
                                        <p:tav tm="100000">
                                          <p:val>
                                            <p:strVal val="#ppt_x"/>
                                          </p:val>
                                        </p:tav>
                                      </p:tavLst>
                                    </p:anim>
                                    <p:anim calcmode="lin" valueType="num">
                                      <p:cBhvr>
                                        <p:cTn id="8" dur="500" fill="hold"/>
                                        <p:tgtEl>
                                          <p:spTgt spid="107523"/>
                                        </p:tgtEl>
                                        <p:attrNameLst>
                                          <p:attrName>ppt_y</p:attrName>
                                        </p:attrNameLst>
                                      </p:cBhvr>
                                      <p:tavLst>
                                        <p:tav tm="0">
                                          <p:val>
                                            <p:strVal val="#ppt_y"/>
                                          </p:val>
                                        </p:tav>
                                        <p:tav tm="100000">
                                          <p:val>
                                            <p:strVal val="#ppt_y"/>
                                          </p:val>
                                        </p:tav>
                                      </p:tavLst>
                                    </p:anim>
                                    <p:anim calcmode="lin" valueType="num">
                                      <p:cBhvr>
                                        <p:cTn id="9" dur="500" fill="hold"/>
                                        <p:tgtEl>
                                          <p:spTgt spid="107523"/>
                                        </p:tgtEl>
                                        <p:attrNameLst>
                                          <p:attrName>ppt_w</p:attrName>
                                        </p:attrNameLst>
                                      </p:cBhvr>
                                      <p:tavLst>
                                        <p:tav tm="0">
                                          <p:val>
                                            <p:fltVal val="0"/>
                                          </p:val>
                                        </p:tav>
                                        <p:tav tm="100000">
                                          <p:val>
                                            <p:strVal val="#ppt_w"/>
                                          </p:val>
                                        </p:tav>
                                      </p:tavLst>
                                    </p:anim>
                                    <p:anim calcmode="lin" valueType="num">
                                      <p:cBhvr>
                                        <p:cTn id="10" dur="500" fill="hold"/>
                                        <p:tgtEl>
                                          <p:spTgt spid="107523"/>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107524"/>
                                        </p:tgtEl>
                                        <p:attrNameLst>
                                          <p:attrName>style.visibility</p:attrName>
                                        </p:attrNameLst>
                                      </p:cBhvr>
                                      <p:to>
                                        <p:strVal val="visible"/>
                                      </p:to>
                                    </p:set>
                                    <p:animEffect transition="in" filter="barn(outHorizontal)">
                                      <p:cBhvr>
                                        <p:cTn id="15" dur="500"/>
                                        <p:tgtEl>
                                          <p:spTgt spid="1075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7525"/>
                                        </p:tgtEl>
                                        <p:attrNameLst>
                                          <p:attrName>style.visibility</p:attrName>
                                        </p:attrNameLst>
                                      </p:cBhvr>
                                      <p:to>
                                        <p:strVal val="visible"/>
                                      </p:to>
                                    </p:set>
                                    <p:animEffect transition="in" filter="wipe(left)">
                                      <p:cBhvr>
                                        <p:cTn id="20" dur="500"/>
                                        <p:tgtEl>
                                          <p:spTgt spid="10752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107526"/>
                                        </p:tgtEl>
                                        <p:attrNameLst>
                                          <p:attrName>style.visibility</p:attrName>
                                        </p:attrNameLst>
                                      </p:cBhvr>
                                      <p:to>
                                        <p:strVal val="visible"/>
                                      </p:to>
                                    </p:set>
                                    <p:animEffect transition="in" filter="barn(outHorizontal)">
                                      <p:cBhvr>
                                        <p:cTn id="25" dur="500"/>
                                        <p:tgtEl>
                                          <p:spTgt spid="1075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7527"/>
                                        </p:tgtEl>
                                        <p:attrNameLst>
                                          <p:attrName>style.visibility</p:attrName>
                                        </p:attrNameLst>
                                      </p:cBhvr>
                                      <p:to>
                                        <p:strVal val="visible"/>
                                      </p:to>
                                    </p:set>
                                    <p:animEffect transition="in" filter="wipe(left)">
                                      <p:cBhvr>
                                        <p:cTn id="30" dur="500"/>
                                        <p:tgtEl>
                                          <p:spTgt spid="10752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42" fill="hold" grpId="0" nodeType="clickEffect">
                                  <p:stCondLst>
                                    <p:cond delay="0"/>
                                  </p:stCondLst>
                                  <p:childTnLst>
                                    <p:set>
                                      <p:cBhvr>
                                        <p:cTn id="34" dur="1" fill="hold">
                                          <p:stCondLst>
                                            <p:cond delay="0"/>
                                          </p:stCondLst>
                                        </p:cTn>
                                        <p:tgtEl>
                                          <p:spTgt spid="107528"/>
                                        </p:tgtEl>
                                        <p:attrNameLst>
                                          <p:attrName>style.visibility</p:attrName>
                                        </p:attrNameLst>
                                      </p:cBhvr>
                                      <p:to>
                                        <p:strVal val="visible"/>
                                      </p:to>
                                    </p:set>
                                    <p:animEffect transition="in" filter="barn(outHorizontal)">
                                      <p:cBhvr>
                                        <p:cTn id="35" dur="500"/>
                                        <p:tgtEl>
                                          <p:spTgt spid="10752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7532"/>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07529"/>
                                        </p:tgtEl>
                                        <p:attrNameLst>
                                          <p:attrName>style.visibility</p:attrName>
                                        </p:attrNameLst>
                                      </p:cBhvr>
                                      <p:to>
                                        <p:strVal val="visible"/>
                                      </p:to>
                                    </p:set>
                                    <p:anim calcmode="lin" valueType="num">
                                      <p:cBhvr additive="base">
                                        <p:cTn id="44" dur="500" fill="hold"/>
                                        <p:tgtEl>
                                          <p:spTgt spid="107529"/>
                                        </p:tgtEl>
                                        <p:attrNameLst>
                                          <p:attrName>ppt_x</p:attrName>
                                        </p:attrNameLst>
                                      </p:cBhvr>
                                      <p:tavLst>
                                        <p:tav tm="0">
                                          <p:val>
                                            <p:strVal val="#ppt_x"/>
                                          </p:val>
                                        </p:tav>
                                        <p:tav tm="100000">
                                          <p:val>
                                            <p:strVal val="#ppt_x"/>
                                          </p:val>
                                        </p:tav>
                                      </p:tavLst>
                                    </p:anim>
                                    <p:anim calcmode="lin" valueType="num">
                                      <p:cBhvr additive="base">
                                        <p:cTn id="45" dur="500" fill="hold"/>
                                        <p:tgtEl>
                                          <p:spTgt spid="107529"/>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42" fill="hold" grpId="0" nodeType="clickEffect">
                                  <p:stCondLst>
                                    <p:cond delay="0"/>
                                  </p:stCondLst>
                                  <p:childTnLst>
                                    <p:set>
                                      <p:cBhvr>
                                        <p:cTn id="49" dur="1" fill="hold">
                                          <p:stCondLst>
                                            <p:cond delay="0"/>
                                          </p:stCondLst>
                                        </p:cTn>
                                        <p:tgtEl>
                                          <p:spTgt spid="107530"/>
                                        </p:tgtEl>
                                        <p:attrNameLst>
                                          <p:attrName>style.visibility</p:attrName>
                                        </p:attrNameLst>
                                      </p:cBhvr>
                                      <p:to>
                                        <p:strVal val="visible"/>
                                      </p:to>
                                    </p:set>
                                    <p:animEffect transition="in" filter="barn(outHorizontal)">
                                      <p:cBhvr>
                                        <p:cTn id="50" dur="500"/>
                                        <p:tgtEl>
                                          <p:spTgt spid="10753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7531"/>
                                        </p:tgtEl>
                                        <p:attrNameLst>
                                          <p:attrName>style.visibility</p:attrName>
                                        </p:attrNameLst>
                                      </p:cBhvr>
                                      <p:to>
                                        <p:strVal val="visible"/>
                                      </p:to>
                                    </p:set>
                                    <p:animEffect transition="in" filter="wipe(left)">
                                      <p:cBhvr>
                                        <p:cTn id="55" dur="500"/>
                                        <p:tgtEl>
                                          <p:spTgt spid="107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autoUpdateAnimBg="0"/>
      <p:bldP spid="107524" grpId="0" autoUpdateAnimBg="0"/>
      <p:bldP spid="107525" grpId="0" autoUpdateAnimBg="0"/>
      <p:bldP spid="107526" grpId="0" autoUpdateAnimBg="0"/>
      <p:bldP spid="107527" grpId="0" autoUpdateAnimBg="0"/>
      <p:bldP spid="107528" grpId="0" autoUpdateAnimBg="0"/>
      <p:bldP spid="107529" grpId="0" autoUpdateAnimBg="0"/>
      <p:bldP spid="107530" grpId="0" autoUpdateAnimBg="0"/>
      <p:bldP spid="107531" grpId="0" autoUpdateAnimBg="0"/>
      <p:bldP spid="10753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0" y="1016000"/>
            <a:ext cx="88868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a:solidFill>
                  <a:srgbClr val="000000"/>
                </a:solidFill>
                <a:latin typeface="Times New Roman" pitchFamily="18" charset="0"/>
                <a:ea typeface="宋体" pitchFamily="2" charset="-122"/>
              </a:rPr>
              <a:t>例如：逆位序输入 </a:t>
            </a:r>
            <a:r>
              <a:rPr kumimoji="1" lang="en-US" altLang="zh-CN" sz="2800">
                <a:solidFill>
                  <a:srgbClr val="000000"/>
                </a:solidFill>
                <a:latin typeface="Times New Roman" pitchFamily="18" charset="0"/>
                <a:ea typeface="宋体" pitchFamily="2" charset="-122"/>
              </a:rPr>
              <a:t>n </a:t>
            </a:r>
            <a:r>
              <a:rPr kumimoji="1" lang="zh-CN" altLang="en-US" sz="2800">
                <a:solidFill>
                  <a:srgbClr val="000000"/>
                </a:solidFill>
                <a:latin typeface="Times New Roman" pitchFamily="18" charset="0"/>
                <a:ea typeface="宋体" pitchFamily="2" charset="-122"/>
              </a:rPr>
              <a:t>个数据元素的值，建立带</a:t>
            </a:r>
          </a:p>
          <a:p>
            <a:pPr>
              <a:lnSpc>
                <a:spcPct val="120000"/>
              </a:lnSpc>
            </a:pPr>
            <a:r>
              <a:rPr kumimoji="1" lang="zh-CN" altLang="en-US" sz="2800">
                <a:solidFill>
                  <a:srgbClr val="000000"/>
                </a:solidFill>
                <a:latin typeface="Times New Roman" pitchFamily="18" charset="0"/>
                <a:ea typeface="宋体" pitchFamily="2" charset="-122"/>
              </a:rPr>
              <a:t>头结点的单链表。</a:t>
            </a:r>
          </a:p>
        </p:txBody>
      </p:sp>
      <p:sp>
        <p:nvSpPr>
          <p:cNvPr id="174083" name="Text Box 3"/>
          <p:cNvSpPr txBox="1">
            <a:spLocks noChangeArrowheads="1"/>
          </p:cNvSpPr>
          <p:nvPr/>
        </p:nvSpPr>
        <p:spPr bwMode="auto">
          <a:xfrm>
            <a:off x="285750" y="2173288"/>
            <a:ext cx="1970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6600CC"/>
                </a:solidFill>
                <a:latin typeface="Times New Roman" pitchFamily="18" charset="0"/>
                <a:ea typeface="宋体" pitchFamily="2" charset="-122"/>
              </a:rPr>
              <a:t>操作步骤：</a:t>
            </a:r>
            <a:endParaRPr kumimoji="1" lang="zh-CN" altLang="en-US" sz="2800" b="1">
              <a:latin typeface="Times New Roman" pitchFamily="18" charset="0"/>
              <a:ea typeface="宋体" pitchFamily="2" charset="-122"/>
            </a:endParaRPr>
          </a:p>
        </p:txBody>
      </p:sp>
      <p:sp>
        <p:nvSpPr>
          <p:cNvPr id="174084" name="Text Box 4"/>
          <p:cNvSpPr txBox="1">
            <a:spLocks noChangeArrowheads="1"/>
          </p:cNvSpPr>
          <p:nvPr/>
        </p:nvSpPr>
        <p:spPr bwMode="auto">
          <a:xfrm>
            <a:off x="334963" y="2794000"/>
            <a:ext cx="37417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Blip>
                <a:blip r:embed="rId2"/>
              </a:buBlip>
            </a:pPr>
            <a:r>
              <a:rPr kumimoji="1" lang="en-US" altLang="zh-CN" sz="2800">
                <a:solidFill>
                  <a:srgbClr val="000000"/>
                </a:solidFill>
                <a:latin typeface="Times New Roman" pitchFamily="18" charset="0"/>
                <a:ea typeface="宋体" pitchFamily="2" charset="-122"/>
              </a:rPr>
              <a:t> </a:t>
            </a:r>
            <a:r>
              <a:rPr kumimoji="1" lang="zh-CN" altLang="en-US" sz="2800" b="1">
                <a:solidFill>
                  <a:srgbClr val="0000FF"/>
                </a:solidFill>
                <a:latin typeface="Times New Roman" pitchFamily="18" charset="0"/>
                <a:ea typeface="宋体" pitchFamily="2" charset="-122"/>
              </a:rPr>
              <a:t>建立一个“空表”；</a:t>
            </a:r>
          </a:p>
        </p:txBody>
      </p:sp>
      <p:sp>
        <p:nvSpPr>
          <p:cNvPr id="174085" name="Text Box 5"/>
          <p:cNvSpPr txBox="1">
            <a:spLocks noChangeArrowheads="1"/>
          </p:cNvSpPr>
          <p:nvPr/>
        </p:nvSpPr>
        <p:spPr bwMode="auto">
          <a:xfrm>
            <a:off x="347663" y="3441700"/>
            <a:ext cx="54133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Blip>
                <a:blip r:embed="rId2"/>
              </a:buBlip>
            </a:pPr>
            <a:r>
              <a:rPr kumimoji="1" lang="en-US" altLang="zh-CN" sz="2800">
                <a:solidFill>
                  <a:srgbClr val="000000"/>
                </a:solidFill>
                <a:latin typeface="Times New Roman" pitchFamily="18" charset="0"/>
                <a:ea typeface="宋体" pitchFamily="2" charset="-122"/>
              </a:rPr>
              <a:t> </a:t>
            </a:r>
            <a:r>
              <a:rPr kumimoji="1" lang="zh-CN" altLang="en-US" sz="2800" b="1">
                <a:solidFill>
                  <a:srgbClr val="0000FF"/>
                </a:solidFill>
                <a:latin typeface="Times New Roman" pitchFamily="18" charset="0"/>
                <a:ea typeface="宋体" pitchFamily="2" charset="-122"/>
              </a:rPr>
              <a:t>输入数据元素</a:t>
            </a:r>
            <a:r>
              <a:rPr kumimoji="1" lang="en-US" altLang="zh-CN" sz="2800" b="1">
                <a:solidFill>
                  <a:srgbClr val="0000FF"/>
                </a:solidFill>
                <a:latin typeface="Times New Roman" pitchFamily="18" charset="0"/>
                <a:ea typeface="宋体" pitchFamily="2" charset="-122"/>
              </a:rPr>
              <a:t>a</a:t>
            </a:r>
            <a:r>
              <a:rPr kumimoji="1" lang="en-US" altLang="zh-CN" sz="2800" b="1" baseline="-25000">
                <a:solidFill>
                  <a:srgbClr val="0000FF"/>
                </a:solidFill>
                <a:latin typeface="Times New Roman" pitchFamily="18" charset="0"/>
                <a:ea typeface="宋体" pitchFamily="2" charset="-122"/>
              </a:rPr>
              <a:t>n</a:t>
            </a:r>
            <a:r>
              <a:rPr kumimoji="1" lang="zh-CN" altLang="en-US" sz="2800" b="1">
                <a:solidFill>
                  <a:srgbClr val="0000FF"/>
                </a:solidFill>
                <a:latin typeface="Times New Roman" pitchFamily="18" charset="0"/>
                <a:ea typeface="宋体" pitchFamily="2" charset="-122"/>
              </a:rPr>
              <a:t>，</a:t>
            </a:r>
          </a:p>
          <a:p>
            <a:r>
              <a:rPr kumimoji="1" lang="zh-CN" altLang="en-US" sz="2800" b="1">
                <a:solidFill>
                  <a:srgbClr val="0000FF"/>
                </a:solidFill>
                <a:latin typeface="Times New Roman" pitchFamily="18" charset="0"/>
                <a:ea typeface="宋体" pitchFamily="2" charset="-122"/>
              </a:rPr>
              <a:t>       建立结点并插入；</a:t>
            </a:r>
          </a:p>
        </p:txBody>
      </p:sp>
      <p:sp>
        <p:nvSpPr>
          <p:cNvPr id="174086" name="Text Box 6"/>
          <p:cNvSpPr txBox="1">
            <a:spLocks noChangeArrowheads="1"/>
          </p:cNvSpPr>
          <p:nvPr/>
        </p:nvSpPr>
        <p:spPr bwMode="auto">
          <a:xfrm>
            <a:off x="336550" y="4492625"/>
            <a:ext cx="54133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Blip>
                <a:blip r:embed="rId2"/>
              </a:buBlip>
            </a:pPr>
            <a:r>
              <a:rPr kumimoji="1" lang="en-US" altLang="zh-CN" sz="2800">
                <a:solidFill>
                  <a:srgbClr val="000000"/>
                </a:solidFill>
                <a:latin typeface="Times New Roman" pitchFamily="18" charset="0"/>
                <a:ea typeface="宋体" pitchFamily="2" charset="-122"/>
              </a:rPr>
              <a:t> </a:t>
            </a:r>
            <a:r>
              <a:rPr kumimoji="1" lang="zh-CN" altLang="en-US" sz="2800" b="1">
                <a:solidFill>
                  <a:srgbClr val="0000FF"/>
                </a:solidFill>
                <a:latin typeface="Times New Roman" pitchFamily="18" charset="0"/>
                <a:ea typeface="宋体" pitchFamily="2" charset="-122"/>
              </a:rPr>
              <a:t>输入数据元素</a:t>
            </a:r>
            <a:r>
              <a:rPr kumimoji="1" lang="en-US" altLang="zh-CN" sz="2800" b="1">
                <a:solidFill>
                  <a:srgbClr val="0000FF"/>
                </a:solidFill>
                <a:latin typeface="Times New Roman" pitchFamily="18" charset="0"/>
                <a:ea typeface="宋体" pitchFamily="2" charset="-122"/>
              </a:rPr>
              <a:t>a</a:t>
            </a:r>
            <a:r>
              <a:rPr kumimoji="1" lang="en-US" altLang="zh-CN" sz="2800" b="1" baseline="-25000">
                <a:solidFill>
                  <a:srgbClr val="0000FF"/>
                </a:solidFill>
                <a:latin typeface="Times New Roman" pitchFamily="18" charset="0"/>
                <a:ea typeface="宋体" pitchFamily="2" charset="-122"/>
              </a:rPr>
              <a:t>n-1</a:t>
            </a:r>
            <a:r>
              <a:rPr kumimoji="1" lang="zh-CN" altLang="en-US" sz="2800" b="1">
                <a:solidFill>
                  <a:srgbClr val="0000FF"/>
                </a:solidFill>
                <a:latin typeface="Times New Roman" pitchFamily="18" charset="0"/>
                <a:ea typeface="宋体" pitchFamily="2" charset="-122"/>
              </a:rPr>
              <a:t>，</a:t>
            </a:r>
          </a:p>
          <a:p>
            <a:r>
              <a:rPr kumimoji="1" lang="zh-CN" altLang="en-US" sz="2800" b="1">
                <a:solidFill>
                  <a:srgbClr val="0000FF"/>
                </a:solidFill>
                <a:latin typeface="Times New Roman" pitchFamily="18" charset="0"/>
                <a:ea typeface="宋体" pitchFamily="2" charset="-122"/>
              </a:rPr>
              <a:t>       建立结点并插入；</a:t>
            </a:r>
          </a:p>
        </p:txBody>
      </p:sp>
      <p:sp>
        <p:nvSpPr>
          <p:cNvPr id="174087" name="Rectangle 7"/>
          <p:cNvSpPr>
            <a:spLocks noChangeArrowheads="1"/>
          </p:cNvSpPr>
          <p:nvPr/>
        </p:nvSpPr>
        <p:spPr bwMode="auto">
          <a:xfrm>
            <a:off x="6400800" y="2514600"/>
            <a:ext cx="762000" cy="3810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88" name="Line 8"/>
          <p:cNvSpPr>
            <a:spLocks noChangeShapeType="1"/>
          </p:cNvSpPr>
          <p:nvPr/>
        </p:nvSpPr>
        <p:spPr bwMode="auto">
          <a:xfrm>
            <a:off x="6858000" y="2514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89" name="Line 9"/>
          <p:cNvSpPr>
            <a:spLocks noChangeShapeType="1"/>
          </p:cNvSpPr>
          <p:nvPr/>
        </p:nvSpPr>
        <p:spPr bwMode="auto">
          <a:xfrm>
            <a:off x="6172200" y="2667000"/>
            <a:ext cx="228600"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0" name="Line 10"/>
          <p:cNvSpPr>
            <a:spLocks noChangeShapeType="1"/>
          </p:cNvSpPr>
          <p:nvPr/>
        </p:nvSpPr>
        <p:spPr bwMode="auto">
          <a:xfrm>
            <a:off x="6172200" y="2286000"/>
            <a:ext cx="0" cy="3810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1" name="Line 11"/>
          <p:cNvSpPr>
            <a:spLocks noChangeShapeType="1"/>
          </p:cNvSpPr>
          <p:nvPr/>
        </p:nvSpPr>
        <p:spPr bwMode="auto">
          <a:xfrm flipH="1">
            <a:off x="6934200" y="25908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2" name="Line 12"/>
          <p:cNvSpPr>
            <a:spLocks noChangeShapeType="1"/>
          </p:cNvSpPr>
          <p:nvPr/>
        </p:nvSpPr>
        <p:spPr bwMode="auto">
          <a:xfrm>
            <a:off x="7010400" y="25908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3" name="Rectangle 13"/>
          <p:cNvSpPr>
            <a:spLocks noChangeArrowheads="1"/>
          </p:cNvSpPr>
          <p:nvPr/>
        </p:nvSpPr>
        <p:spPr bwMode="auto">
          <a:xfrm>
            <a:off x="6324600" y="3581400"/>
            <a:ext cx="762000" cy="3810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4" name="Line 14"/>
          <p:cNvSpPr>
            <a:spLocks noChangeShapeType="1"/>
          </p:cNvSpPr>
          <p:nvPr/>
        </p:nvSpPr>
        <p:spPr bwMode="auto">
          <a:xfrm>
            <a:off x="6781800" y="3581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5" name="Line 15"/>
          <p:cNvSpPr>
            <a:spLocks noChangeShapeType="1"/>
          </p:cNvSpPr>
          <p:nvPr/>
        </p:nvSpPr>
        <p:spPr bwMode="auto">
          <a:xfrm>
            <a:off x="6096000" y="3733800"/>
            <a:ext cx="228600"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6" name="Line 16"/>
          <p:cNvSpPr>
            <a:spLocks noChangeShapeType="1"/>
          </p:cNvSpPr>
          <p:nvPr/>
        </p:nvSpPr>
        <p:spPr bwMode="auto">
          <a:xfrm>
            <a:off x="6096000" y="3352800"/>
            <a:ext cx="0" cy="3810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7" name="Line 17"/>
          <p:cNvSpPr>
            <a:spLocks noChangeShapeType="1"/>
          </p:cNvSpPr>
          <p:nvPr/>
        </p:nvSpPr>
        <p:spPr bwMode="auto">
          <a:xfrm flipH="1">
            <a:off x="8001000" y="3657600"/>
            <a:ext cx="7620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8" name="Line 18"/>
          <p:cNvSpPr>
            <a:spLocks noChangeShapeType="1"/>
          </p:cNvSpPr>
          <p:nvPr/>
        </p:nvSpPr>
        <p:spPr bwMode="auto">
          <a:xfrm>
            <a:off x="8077200" y="3657600"/>
            <a:ext cx="7620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099" name="Rectangle 19"/>
          <p:cNvSpPr>
            <a:spLocks noChangeArrowheads="1"/>
          </p:cNvSpPr>
          <p:nvPr/>
        </p:nvSpPr>
        <p:spPr bwMode="auto">
          <a:xfrm>
            <a:off x="7467600" y="3581400"/>
            <a:ext cx="762000" cy="381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0" name="Line 20"/>
          <p:cNvSpPr>
            <a:spLocks noChangeShapeType="1"/>
          </p:cNvSpPr>
          <p:nvPr/>
        </p:nvSpPr>
        <p:spPr bwMode="auto">
          <a:xfrm>
            <a:off x="7924800" y="3581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1" name="Line 21"/>
          <p:cNvSpPr>
            <a:spLocks noChangeShapeType="1"/>
          </p:cNvSpPr>
          <p:nvPr/>
        </p:nvSpPr>
        <p:spPr bwMode="auto">
          <a:xfrm>
            <a:off x="6934200" y="3810000"/>
            <a:ext cx="533400" cy="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2" name="Text Box 22"/>
          <p:cNvSpPr txBox="1">
            <a:spLocks noChangeArrowheads="1"/>
          </p:cNvSpPr>
          <p:nvPr/>
        </p:nvSpPr>
        <p:spPr bwMode="auto">
          <a:xfrm>
            <a:off x="7483475" y="3459163"/>
            <a:ext cx="479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latin typeface="Times New Roman" pitchFamily="18" charset="0"/>
                <a:ea typeface="宋体" pitchFamily="2" charset="-122"/>
              </a:rPr>
              <a:t>a</a:t>
            </a:r>
            <a:r>
              <a:rPr kumimoji="1" lang="en-US" altLang="zh-CN">
                <a:latin typeface="Times New Roman" pitchFamily="18" charset="0"/>
                <a:ea typeface="宋体" pitchFamily="2" charset="-122"/>
              </a:rPr>
              <a:t>n</a:t>
            </a:r>
            <a:endParaRPr kumimoji="1" lang="en-US" altLang="zh-CN" sz="2400">
              <a:latin typeface="Times New Roman" pitchFamily="18" charset="0"/>
              <a:ea typeface="宋体" pitchFamily="2" charset="-122"/>
            </a:endParaRPr>
          </a:p>
        </p:txBody>
      </p:sp>
      <p:sp>
        <p:nvSpPr>
          <p:cNvPr id="174103" name="Rectangle 23"/>
          <p:cNvSpPr>
            <a:spLocks noChangeArrowheads="1"/>
          </p:cNvSpPr>
          <p:nvPr/>
        </p:nvSpPr>
        <p:spPr bwMode="auto">
          <a:xfrm>
            <a:off x="6324600" y="4572000"/>
            <a:ext cx="762000" cy="3810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4" name="Line 24"/>
          <p:cNvSpPr>
            <a:spLocks noChangeShapeType="1"/>
          </p:cNvSpPr>
          <p:nvPr/>
        </p:nvSpPr>
        <p:spPr bwMode="auto">
          <a:xfrm>
            <a:off x="6781800" y="4572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5" name="Line 25"/>
          <p:cNvSpPr>
            <a:spLocks noChangeShapeType="1"/>
          </p:cNvSpPr>
          <p:nvPr/>
        </p:nvSpPr>
        <p:spPr bwMode="auto">
          <a:xfrm>
            <a:off x="6096000" y="4724400"/>
            <a:ext cx="228600"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6" name="Line 26"/>
          <p:cNvSpPr>
            <a:spLocks noChangeShapeType="1"/>
          </p:cNvSpPr>
          <p:nvPr/>
        </p:nvSpPr>
        <p:spPr bwMode="auto">
          <a:xfrm>
            <a:off x="6096000" y="4343400"/>
            <a:ext cx="0" cy="3810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7" name="Line 27"/>
          <p:cNvSpPr>
            <a:spLocks noChangeShapeType="1"/>
          </p:cNvSpPr>
          <p:nvPr/>
        </p:nvSpPr>
        <p:spPr bwMode="auto">
          <a:xfrm flipH="1">
            <a:off x="8001000" y="4648200"/>
            <a:ext cx="7620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8" name="Line 28"/>
          <p:cNvSpPr>
            <a:spLocks noChangeShapeType="1"/>
          </p:cNvSpPr>
          <p:nvPr/>
        </p:nvSpPr>
        <p:spPr bwMode="auto">
          <a:xfrm>
            <a:off x="8077200" y="4648200"/>
            <a:ext cx="76200" cy="228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09" name="Rectangle 29"/>
          <p:cNvSpPr>
            <a:spLocks noChangeArrowheads="1"/>
          </p:cNvSpPr>
          <p:nvPr/>
        </p:nvSpPr>
        <p:spPr bwMode="auto">
          <a:xfrm>
            <a:off x="7467600" y="4572000"/>
            <a:ext cx="762000" cy="381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10" name="Line 30"/>
          <p:cNvSpPr>
            <a:spLocks noChangeShapeType="1"/>
          </p:cNvSpPr>
          <p:nvPr/>
        </p:nvSpPr>
        <p:spPr bwMode="auto">
          <a:xfrm>
            <a:off x="7924800" y="4572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11" name="Line 31"/>
          <p:cNvSpPr>
            <a:spLocks noChangeShapeType="1"/>
          </p:cNvSpPr>
          <p:nvPr/>
        </p:nvSpPr>
        <p:spPr bwMode="auto">
          <a:xfrm>
            <a:off x="6934200" y="4800600"/>
            <a:ext cx="533400" cy="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12" name="Text Box 32"/>
          <p:cNvSpPr txBox="1">
            <a:spLocks noChangeArrowheads="1"/>
          </p:cNvSpPr>
          <p:nvPr/>
        </p:nvSpPr>
        <p:spPr bwMode="auto">
          <a:xfrm>
            <a:off x="7483475" y="4449763"/>
            <a:ext cx="479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latin typeface="Times New Roman" pitchFamily="18" charset="0"/>
                <a:ea typeface="宋体" pitchFamily="2" charset="-122"/>
              </a:rPr>
              <a:t>a</a:t>
            </a:r>
            <a:r>
              <a:rPr kumimoji="1" lang="en-US" altLang="zh-CN">
                <a:latin typeface="Times New Roman" pitchFamily="18" charset="0"/>
                <a:ea typeface="宋体" pitchFamily="2" charset="-122"/>
              </a:rPr>
              <a:t>n</a:t>
            </a:r>
            <a:endParaRPr kumimoji="1" lang="en-US" altLang="zh-CN" sz="2400">
              <a:latin typeface="Times New Roman" pitchFamily="18" charset="0"/>
              <a:ea typeface="宋体" pitchFamily="2" charset="-122"/>
            </a:endParaRPr>
          </a:p>
        </p:txBody>
      </p:sp>
      <p:sp>
        <p:nvSpPr>
          <p:cNvPr id="174113" name="Rectangle 33"/>
          <p:cNvSpPr>
            <a:spLocks noChangeArrowheads="1"/>
          </p:cNvSpPr>
          <p:nvPr/>
        </p:nvSpPr>
        <p:spPr bwMode="auto">
          <a:xfrm>
            <a:off x="7010400" y="5181600"/>
            <a:ext cx="762000" cy="381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14" name="Text Box 34"/>
          <p:cNvSpPr txBox="1">
            <a:spLocks noChangeArrowheads="1"/>
          </p:cNvSpPr>
          <p:nvPr/>
        </p:nvSpPr>
        <p:spPr bwMode="auto">
          <a:xfrm>
            <a:off x="6934200" y="5059363"/>
            <a:ext cx="669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latin typeface="Times New Roman" pitchFamily="18" charset="0"/>
                <a:ea typeface="宋体" pitchFamily="2" charset="-122"/>
              </a:rPr>
              <a:t>a</a:t>
            </a:r>
            <a:r>
              <a:rPr kumimoji="1" lang="en-US" altLang="zh-CN">
                <a:latin typeface="Times New Roman" pitchFamily="18" charset="0"/>
                <a:ea typeface="宋体" pitchFamily="2" charset="-122"/>
              </a:rPr>
              <a:t>n-1</a:t>
            </a:r>
            <a:endParaRPr kumimoji="1" lang="en-US" altLang="zh-CN" sz="2400">
              <a:latin typeface="Times New Roman" pitchFamily="18" charset="0"/>
              <a:ea typeface="宋体" pitchFamily="2" charset="-122"/>
            </a:endParaRPr>
          </a:p>
        </p:txBody>
      </p:sp>
      <p:sp>
        <p:nvSpPr>
          <p:cNvPr id="174115" name="Line 35"/>
          <p:cNvSpPr>
            <a:spLocks noChangeShapeType="1"/>
          </p:cNvSpPr>
          <p:nvPr/>
        </p:nvSpPr>
        <p:spPr bwMode="auto">
          <a:xfrm>
            <a:off x="7543800" y="5181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16" name="Line 36"/>
          <p:cNvSpPr>
            <a:spLocks noChangeShapeType="1"/>
          </p:cNvSpPr>
          <p:nvPr/>
        </p:nvSpPr>
        <p:spPr bwMode="auto">
          <a:xfrm>
            <a:off x="7696200" y="5410200"/>
            <a:ext cx="304800" cy="0"/>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17" name="Line 37"/>
          <p:cNvSpPr>
            <a:spLocks noChangeShapeType="1"/>
          </p:cNvSpPr>
          <p:nvPr/>
        </p:nvSpPr>
        <p:spPr bwMode="auto">
          <a:xfrm flipH="1" flipV="1">
            <a:off x="7772400" y="4953000"/>
            <a:ext cx="228600" cy="45720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18" name="Line 38"/>
          <p:cNvSpPr>
            <a:spLocks noChangeShapeType="1"/>
          </p:cNvSpPr>
          <p:nvPr/>
        </p:nvSpPr>
        <p:spPr bwMode="auto">
          <a:xfrm flipH="1">
            <a:off x="6477000" y="4800600"/>
            <a:ext cx="411163" cy="609600"/>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19" name="Line 39"/>
          <p:cNvSpPr>
            <a:spLocks noChangeShapeType="1"/>
          </p:cNvSpPr>
          <p:nvPr/>
        </p:nvSpPr>
        <p:spPr bwMode="auto">
          <a:xfrm>
            <a:off x="6477000" y="5410200"/>
            <a:ext cx="533400" cy="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20" name="Text Box 40"/>
          <p:cNvSpPr txBox="1">
            <a:spLocks noChangeArrowheads="1"/>
          </p:cNvSpPr>
          <p:nvPr/>
        </p:nvSpPr>
        <p:spPr bwMode="auto">
          <a:xfrm>
            <a:off x="334963" y="5561013"/>
            <a:ext cx="5111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Blip>
                <a:blip r:embed="rId2"/>
              </a:buBlip>
            </a:pPr>
            <a:r>
              <a:rPr kumimoji="1" lang="en-US" altLang="zh-CN" sz="2800">
                <a:solidFill>
                  <a:srgbClr val="000000"/>
                </a:solidFill>
                <a:latin typeface="Times New Roman" pitchFamily="18" charset="0"/>
                <a:ea typeface="宋体" pitchFamily="2" charset="-122"/>
              </a:rPr>
              <a:t> </a:t>
            </a:r>
            <a:r>
              <a:rPr kumimoji="1" lang="zh-CN" altLang="en-US" sz="2800" b="1">
                <a:solidFill>
                  <a:srgbClr val="0000FF"/>
                </a:solidFill>
                <a:latin typeface="Times New Roman" pitchFamily="18" charset="0"/>
                <a:ea typeface="宋体" pitchFamily="2" charset="-122"/>
              </a:rPr>
              <a:t>依次类推，直至输入</a:t>
            </a:r>
            <a:r>
              <a:rPr kumimoji="1" lang="en-US" altLang="zh-CN" sz="2800" b="1">
                <a:solidFill>
                  <a:srgbClr val="0000FF"/>
                </a:solidFill>
                <a:latin typeface="Times New Roman" pitchFamily="18" charset="0"/>
                <a:ea typeface="宋体" pitchFamily="2" charset="-122"/>
              </a:rPr>
              <a:t>a</a:t>
            </a:r>
            <a:r>
              <a:rPr kumimoji="1" lang="en-US" altLang="zh-CN" sz="2800" b="1" baseline="-25000">
                <a:solidFill>
                  <a:srgbClr val="0000FF"/>
                </a:solidFill>
                <a:latin typeface="Times New Roman" pitchFamily="18" charset="0"/>
                <a:ea typeface="宋体" pitchFamily="2" charset="-122"/>
              </a:rPr>
              <a:t>1</a:t>
            </a:r>
            <a:r>
              <a:rPr kumimoji="1" lang="zh-CN" altLang="en-US" sz="2800" b="1">
                <a:solidFill>
                  <a:srgbClr val="0000FF"/>
                </a:solidFill>
                <a:latin typeface="Times New Roman" pitchFamily="18" charset="0"/>
                <a:ea typeface="宋体" pitchFamily="2" charset="-122"/>
              </a:rPr>
              <a:t>为止。</a:t>
            </a:r>
          </a:p>
        </p:txBody>
      </p:sp>
      <p:sp useBgFill="1">
        <p:nvSpPr>
          <p:cNvPr id="174121" name="Rectangle 41"/>
          <p:cNvSpPr>
            <a:spLocks noChangeArrowheads="1"/>
          </p:cNvSpPr>
          <p:nvPr/>
        </p:nvSpPr>
        <p:spPr bwMode="auto">
          <a:xfrm>
            <a:off x="6781800" y="6019800"/>
            <a:ext cx="381000" cy="152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22" name="Text Box 42"/>
          <p:cNvSpPr txBox="1">
            <a:spLocks noChangeArrowheads="1"/>
          </p:cNvSpPr>
          <p:nvPr/>
        </p:nvSpPr>
        <p:spPr bwMode="auto">
          <a:xfrm>
            <a:off x="7086600" y="4572000"/>
            <a:ext cx="381000" cy="3667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a:latin typeface="Comic Sans MS" pitchFamily="66" charset="0"/>
              <a:ea typeface="宋体" pitchFamily="2" charset="-122"/>
            </a:endParaRPr>
          </a:p>
        </p:txBody>
      </p:sp>
      <p:sp useBgFill="1">
        <p:nvSpPr>
          <p:cNvPr id="174123" name="Rectangle 43"/>
          <p:cNvSpPr>
            <a:spLocks noChangeArrowheads="1"/>
          </p:cNvSpPr>
          <p:nvPr/>
        </p:nvSpPr>
        <p:spPr bwMode="auto">
          <a:xfrm>
            <a:off x="7086600" y="4648200"/>
            <a:ext cx="381000" cy="228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74083"/>
                                        </p:tgtEl>
                                        <p:attrNameLst>
                                          <p:attrName>style.visibility</p:attrName>
                                        </p:attrNameLst>
                                      </p:cBhvr>
                                      <p:to>
                                        <p:strVal val="visible"/>
                                      </p:to>
                                    </p:set>
                                    <p:animEffect transition="in" filter="slide(fromLeft)">
                                      <p:cBhvr>
                                        <p:cTn id="7" dur="500"/>
                                        <p:tgtEl>
                                          <p:spTgt spid="174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084"/>
                                        </p:tgtEl>
                                        <p:attrNameLst>
                                          <p:attrName>style.visibility</p:attrName>
                                        </p:attrNameLst>
                                      </p:cBhvr>
                                      <p:to>
                                        <p:strVal val="visible"/>
                                      </p:to>
                                    </p:set>
                                    <p:animEffect transition="in" filter="wipe(left)">
                                      <p:cBhvr>
                                        <p:cTn id="12" dur="500"/>
                                        <p:tgtEl>
                                          <p:spTgt spid="1740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4090"/>
                                        </p:tgtEl>
                                        <p:attrNameLst>
                                          <p:attrName>style.visibility</p:attrName>
                                        </p:attrNameLst>
                                      </p:cBhvr>
                                      <p:to>
                                        <p:strVal val="visible"/>
                                      </p:to>
                                    </p:set>
                                    <p:animEffect transition="in" filter="wipe(up)">
                                      <p:cBhvr>
                                        <p:cTn id="17" dur="500"/>
                                        <p:tgtEl>
                                          <p:spTgt spid="174090"/>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74089"/>
                                        </p:tgtEl>
                                        <p:attrNameLst>
                                          <p:attrName>style.visibility</p:attrName>
                                        </p:attrNameLst>
                                      </p:cBhvr>
                                      <p:to>
                                        <p:strVal val="visible"/>
                                      </p:to>
                                    </p:set>
                                    <p:animEffect transition="in" filter="wipe(left)">
                                      <p:cBhvr>
                                        <p:cTn id="21" dur="500"/>
                                        <p:tgtEl>
                                          <p:spTgt spid="174089"/>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74087"/>
                                        </p:tgtEl>
                                        <p:attrNameLst>
                                          <p:attrName>style.visibility</p:attrName>
                                        </p:attrNameLst>
                                      </p:cBhvr>
                                      <p:to>
                                        <p:strVal val="visible"/>
                                      </p:to>
                                    </p:set>
                                    <p:animEffect transition="in" filter="wipe(left)">
                                      <p:cBhvr>
                                        <p:cTn id="25" dur="500"/>
                                        <p:tgtEl>
                                          <p:spTgt spid="174087"/>
                                        </p:tgtEl>
                                      </p:cBhvr>
                                    </p:animEffect>
                                  </p:childTnLst>
                                </p:cTn>
                              </p:par>
                            </p:childTnLst>
                          </p:cTn>
                        </p:par>
                        <p:par>
                          <p:cTn id="26" fill="hold" nodeType="afterGroup">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74088"/>
                                        </p:tgtEl>
                                        <p:attrNameLst>
                                          <p:attrName>style.visibility</p:attrName>
                                        </p:attrNameLst>
                                      </p:cBhvr>
                                      <p:to>
                                        <p:strVal val="visible"/>
                                      </p:to>
                                    </p:set>
                                    <p:animEffect transition="in" filter="wipe(left)">
                                      <p:cBhvr>
                                        <p:cTn id="29" dur="500"/>
                                        <p:tgtEl>
                                          <p:spTgt spid="174088"/>
                                        </p:tgtEl>
                                      </p:cBhvr>
                                    </p:animEffect>
                                  </p:childTnLst>
                                </p:cTn>
                              </p:par>
                            </p:childTnLst>
                          </p:cTn>
                        </p:par>
                        <p:par>
                          <p:cTn id="30" fill="hold" nodeType="afterGroup">
                            <p:stCondLst>
                              <p:cond delay="2000"/>
                            </p:stCondLst>
                            <p:childTnLst>
                              <p:par>
                                <p:cTn id="31" presetID="1" presetClass="entr" presetSubtype="0" fill="hold" grpId="0" nodeType="afterEffect">
                                  <p:stCondLst>
                                    <p:cond delay="0"/>
                                  </p:stCondLst>
                                  <p:childTnLst>
                                    <p:set>
                                      <p:cBhvr>
                                        <p:cTn id="32" dur="1" fill="hold">
                                          <p:stCondLst>
                                            <p:cond delay="499"/>
                                          </p:stCondLst>
                                        </p:cTn>
                                        <p:tgtEl>
                                          <p:spTgt spid="174091"/>
                                        </p:tgtEl>
                                        <p:attrNameLst>
                                          <p:attrName>style.visibility</p:attrName>
                                        </p:attrNameLst>
                                      </p:cBhvr>
                                      <p:to>
                                        <p:strVal val="visible"/>
                                      </p:to>
                                    </p:set>
                                  </p:childTnLst>
                                </p:cTn>
                              </p:par>
                            </p:childTnLst>
                          </p:cTn>
                        </p:par>
                        <p:par>
                          <p:cTn id="33" fill="hold" nodeType="afterGroup">
                            <p:stCondLst>
                              <p:cond delay="2500"/>
                            </p:stCondLst>
                            <p:childTnLst>
                              <p:par>
                                <p:cTn id="34" presetID="1" presetClass="entr" presetSubtype="0" fill="hold" grpId="0" nodeType="afterEffect">
                                  <p:stCondLst>
                                    <p:cond delay="0"/>
                                  </p:stCondLst>
                                  <p:childTnLst>
                                    <p:set>
                                      <p:cBhvr>
                                        <p:cTn id="35" dur="1" fill="hold">
                                          <p:stCondLst>
                                            <p:cond delay="499"/>
                                          </p:stCondLst>
                                        </p:cTn>
                                        <p:tgtEl>
                                          <p:spTgt spid="17409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74085"/>
                                        </p:tgtEl>
                                        <p:attrNameLst>
                                          <p:attrName>style.visibility</p:attrName>
                                        </p:attrNameLst>
                                      </p:cBhvr>
                                      <p:to>
                                        <p:strVal val="visible"/>
                                      </p:to>
                                    </p:set>
                                    <p:animEffect transition="in" filter="wipe(left)">
                                      <p:cBhvr>
                                        <p:cTn id="40" dur="500"/>
                                        <p:tgtEl>
                                          <p:spTgt spid="174085"/>
                                        </p:tgtEl>
                                      </p:cBhvr>
                                    </p:animEffect>
                                  </p:childTnLst>
                                </p:cTn>
                              </p:par>
                            </p:childTnLst>
                          </p:cTn>
                        </p:par>
                        <p:par>
                          <p:cTn id="41" fill="hold" nodeType="afterGroup">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174096"/>
                                        </p:tgtEl>
                                        <p:attrNameLst>
                                          <p:attrName>style.visibility</p:attrName>
                                        </p:attrNameLst>
                                      </p:cBhvr>
                                      <p:to>
                                        <p:strVal val="visible"/>
                                      </p:to>
                                    </p:set>
                                    <p:animEffect transition="in" filter="wipe(up)">
                                      <p:cBhvr>
                                        <p:cTn id="44" dur="500"/>
                                        <p:tgtEl>
                                          <p:spTgt spid="174096"/>
                                        </p:tgtEl>
                                      </p:cBhvr>
                                    </p:animEffect>
                                  </p:childTnLst>
                                </p:cTn>
                              </p:par>
                            </p:childTnLst>
                          </p:cTn>
                        </p:par>
                        <p:par>
                          <p:cTn id="45" fill="hold" nodeType="afterGroup">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174095"/>
                                        </p:tgtEl>
                                        <p:attrNameLst>
                                          <p:attrName>style.visibility</p:attrName>
                                        </p:attrNameLst>
                                      </p:cBhvr>
                                      <p:to>
                                        <p:strVal val="visible"/>
                                      </p:to>
                                    </p:set>
                                    <p:animEffect transition="in" filter="wipe(left)">
                                      <p:cBhvr>
                                        <p:cTn id="48" dur="500"/>
                                        <p:tgtEl>
                                          <p:spTgt spid="174095"/>
                                        </p:tgtEl>
                                      </p:cBhvr>
                                    </p:animEffect>
                                  </p:childTnLst>
                                </p:cTn>
                              </p:par>
                            </p:childTnLst>
                          </p:cTn>
                        </p:par>
                        <p:par>
                          <p:cTn id="49" fill="hold" nodeType="afterGroup">
                            <p:stCondLst>
                              <p:cond delay="1500"/>
                            </p:stCondLst>
                            <p:childTnLst>
                              <p:par>
                                <p:cTn id="50" presetID="1" presetClass="entr" presetSubtype="0" fill="hold" grpId="0" nodeType="afterEffect">
                                  <p:stCondLst>
                                    <p:cond delay="0"/>
                                  </p:stCondLst>
                                  <p:childTnLst>
                                    <p:set>
                                      <p:cBhvr>
                                        <p:cTn id="51" dur="1" fill="hold">
                                          <p:stCondLst>
                                            <p:cond delay="499"/>
                                          </p:stCondLst>
                                        </p:cTn>
                                        <p:tgtEl>
                                          <p:spTgt spid="174093"/>
                                        </p:tgtEl>
                                        <p:attrNameLst>
                                          <p:attrName>style.visibility</p:attrName>
                                        </p:attrNameLst>
                                      </p:cBhvr>
                                      <p:to>
                                        <p:strVal val="visible"/>
                                      </p:to>
                                    </p:set>
                                  </p:childTnLst>
                                </p:cTn>
                              </p:par>
                            </p:childTnLst>
                          </p:cTn>
                        </p:par>
                        <p:par>
                          <p:cTn id="52" fill="hold" nodeType="afterGroup">
                            <p:stCondLst>
                              <p:cond delay="2000"/>
                            </p:stCondLst>
                            <p:childTnLst>
                              <p:par>
                                <p:cTn id="53" presetID="1" presetClass="entr" presetSubtype="0" fill="hold" grpId="0" nodeType="afterEffect">
                                  <p:stCondLst>
                                    <p:cond delay="0"/>
                                  </p:stCondLst>
                                  <p:childTnLst>
                                    <p:set>
                                      <p:cBhvr>
                                        <p:cTn id="54" dur="1" fill="hold">
                                          <p:stCondLst>
                                            <p:cond delay="499"/>
                                          </p:stCondLst>
                                        </p:cTn>
                                        <p:tgtEl>
                                          <p:spTgt spid="17409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74099"/>
                                        </p:tgtEl>
                                        <p:attrNameLst>
                                          <p:attrName>style.visibility</p:attrName>
                                        </p:attrNameLst>
                                      </p:cBhvr>
                                      <p:to>
                                        <p:strVal val="visible"/>
                                      </p:to>
                                    </p:set>
                                    <p:animEffect transition="in" filter="wipe(left)">
                                      <p:cBhvr>
                                        <p:cTn id="59" dur="500"/>
                                        <p:tgtEl>
                                          <p:spTgt spid="174099"/>
                                        </p:tgtEl>
                                      </p:cBhvr>
                                    </p:animEffect>
                                  </p:childTnLst>
                                </p:cTn>
                              </p:par>
                            </p:childTnLst>
                          </p:cTn>
                        </p:par>
                        <p:par>
                          <p:cTn id="60" fill="hold" nodeType="afterGroup">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174100"/>
                                        </p:tgtEl>
                                        <p:attrNameLst>
                                          <p:attrName>style.visibility</p:attrName>
                                        </p:attrNameLst>
                                      </p:cBhvr>
                                      <p:to>
                                        <p:strVal val="visible"/>
                                      </p:to>
                                    </p:set>
                                    <p:animEffect transition="in" filter="wipe(left)">
                                      <p:cBhvr>
                                        <p:cTn id="63" dur="500"/>
                                        <p:tgtEl>
                                          <p:spTgt spid="174100"/>
                                        </p:tgtEl>
                                      </p:cBhvr>
                                    </p:animEffect>
                                  </p:childTnLst>
                                </p:cTn>
                              </p:par>
                            </p:childTnLst>
                          </p:cTn>
                        </p:par>
                        <p:par>
                          <p:cTn id="64" fill="hold" nodeType="afterGroup">
                            <p:stCondLst>
                              <p:cond delay="1000"/>
                            </p:stCondLst>
                            <p:childTnLst>
                              <p:par>
                                <p:cTn id="65" presetID="1" presetClass="entr" presetSubtype="0" fill="hold" grpId="0" nodeType="afterEffect">
                                  <p:stCondLst>
                                    <p:cond delay="0"/>
                                  </p:stCondLst>
                                  <p:childTnLst>
                                    <p:set>
                                      <p:cBhvr>
                                        <p:cTn id="66" dur="1" fill="hold">
                                          <p:stCondLst>
                                            <p:cond delay="499"/>
                                          </p:stCondLst>
                                        </p:cTn>
                                        <p:tgtEl>
                                          <p:spTgt spid="17410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74097"/>
                                        </p:tgtEl>
                                        <p:attrNameLst>
                                          <p:attrName>style.visibility</p:attrName>
                                        </p:attrNameLst>
                                      </p:cBhvr>
                                      <p:to>
                                        <p:strVal val="visible"/>
                                      </p:to>
                                    </p:set>
                                  </p:childTnLst>
                                </p:cTn>
                              </p:par>
                            </p:childTnLst>
                          </p:cTn>
                        </p:par>
                        <p:par>
                          <p:cTn id="71" fill="hold" nodeType="afterGroup">
                            <p:stCondLst>
                              <p:cond delay="500"/>
                            </p:stCondLst>
                            <p:childTnLst>
                              <p:par>
                                <p:cTn id="72" presetID="1" presetClass="entr" presetSubtype="0" fill="hold" grpId="0" nodeType="afterEffect">
                                  <p:stCondLst>
                                    <p:cond delay="0"/>
                                  </p:stCondLst>
                                  <p:childTnLst>
                                    <p:set>
                                      <p:cBhvr>
                                        <p:cTn id="73" dur="1" fill="hold">
                                          <p:stCondLst>
                                            <p:cond delay="499"/>
                                          </p:stCondLst>
                                        </p:cTn>
                                        <p:tgtEl>
                                          <p:spTgt spid="174098"/>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7" presetClass="entr" presetSubtype="8" fill="hold" grpId="0" nodeType="clickEffect">
                                  <p:stCondLst>
                                    <p:cond delay="0"/>
                                  </p:stCondLst>
                                  <p:childTnLst>
                                    <p:set>
                                      <p:cBhvr>
                                        <p:cTn id="77" dur="1" fill="hold">
                                          <p:stCondLst>
                                            <p:cond delay="0"/>
                                          </p:stCondLst>
                                        </p:cTn>
                                        <p:tgtEl>
                                          <p:spTgt spid="174101"/>
                                        </p:tgtEl>
                                        <p:attrNameLst>
                                          <p:attrName>style.visibility</p:attrName>
                                        </p:attrNameLst>
                                      </p:cBhvr>
                                      <p:to>
                                        <p:strVal val="visible"/>
                                      </p:to>
                                    </p:set>
                                    <p:anim calcmode="lin" valueType="num">
                                      <p:cBhvr>
                                        <p:cTn id="78" dur="500" fill="hold"/>
                                        <p:tgtEl>
                                          <p:spTgt spid="174101"/>
                                        </p:tgtEl>
                                        <p:attrNameLst>
                                          <p:attrName>ppt_x</p:attrName>
                                        </p:attrNameLst>
                                      </p:cBhvr>
                                      <p:tavLst>
                                        <p:tav tm="0">
                                          <p:val>
                                            <p:strVal val="#ppt_x-#ppt_w/2"/>
                                          </p:val>
                                        </p:tav>
                                        <p:tav tm="100000">
                                          <p:val>
                                            <p:strVal val="#ppt_x"/>
                                          </p:val>
                                        </p:tav>
                                      </p:tavLst>
                                    </p:anim>
                                    <p:anim calcmode="lin" valueType="num">
                                      <p:cBhvr>
                                        <p:cTn id="79" dur="500" fill="hold"/>
                                        <p:tgtEl>
                                          <p:spTgt spid="174101"/>
                                        </p:tgtEl>
                                        <p:attrNameLst>
                                          <p:attrName>ppt_y</p:attrName>
                                        </p:attrNameLst>
                                      </p:cBhvr>
                                      <p:tavLst>
                                        <p:tav tm="0">
                                          <p:val>
                                            <p:strVal val="#ppt_y"/>
                                          </p:val>
                                        </p:tav>
                                        <p:tav tm="100000">
                                          <p:val>
                                            <p:strVal val="#ppt_y"/>
                                          </p:val>
                                        </p:tav>
                                      </p:tavLst>
                                    </p:anim>
                                    <p:anim calcmode="lin" valueType="num">
                                      <p:cBhvr>
                                        <p:cTn id="80" dur="500" fill="hold"/>
                                        <p:tgtEl>
                                          <p:spTgt spid="174101"/>
                                        </p:tgtEl>
                                        <p:attrNameLst>
                                          <p:attrName>ppt_w</p:attrName>
                                        </p:attrNameLst>
                                      </p:cBhvr>
                                      <p:tavLst>
                                        <p:tav tm="0">
                                          <p:val>
                                            <p:fltVal val="0"/>
                                          </p:val>
                                        </p:tav>
                                        <p:tav tm="100000">
                                          <p:val>
                                            <p:strVal val="#ppt_w"/>
                                          </p:val>
                                        </p:tav>
                                      </p:tavLst>
                                    </p:anim>
                                    <p:anim calcmode="lin" valueType="num">
                                      <p:cBhvr>
                                        <p:cTn id="81" dur="500" fill="hold"/>
                                        <p:tgtEl>
                                          <p:spTgt spid="174101"/>
                                        </p:tgtEl>
                                        <p:attrNameLst>
                                          <p:attrName>ppt_h</p:attrName>
                                        </p:attrNameLst>
                                      </p:cBhvr>
                                      <p:tavLst>
                                        <p:tav tm="0">
                                          <p:val>
                                            <p:strVal val="#ppt_h"/>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74086"/>
                                        </p:tgtEl>
                                        <p:attrNameLst>
                                          <p:attrName>style.visibility</p:attrName>
                                        </p:attrNameLst>
                                      </p:cBhvr>
                                      <p:to>
                                        <p:strVal val="visible"/>
                                      </p:to>
                                    </p:set>
                                    <p:animEffect transition="in" filter="wipe(left)">
                                      <p:cBhvr>
                                        <p:cTn id="86" dur="500"/>
                                        <p:tgtEl>
                                          <p:spTgt spid="17408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174106"/>
                                        </p:tgtEl>
                                        <p:attrNameLst>
                                          <p:attrName>style.visibility</p:attrName>
                                        </p:attrNameLst>
                                      </p:cBhvr>
                                      <p:to>
                                        <p:strVal val="visible"/>
                                      </p:to>
                                    </p:set>
                                    <p:animEffect transition="in" filter="wipe(up)">
                                      <p:cBhvr>
                                        <p:cTn id="91" dur="500"/>
                                        <p:tgtEl>
                                          <p:spTgt spid="174106"/>
                                        </p:tgtEl>
                                      </p:cBhvr>
                                    </p:animEffect>
                                  </p:childTnLst>
                                </p:cTn>
                              </p:par>
                            </p:childTnLst>
                          </p:cTn>
                        </p:par>
                        <p:par>
                          <p:cTn id="92" fill="hold" nodeType="afterGroup">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174105"/>
                                        </p:tgtEl>
                                        <p:attrNameLst>
                                          <p:attrName>style.visibility</p:attrName>
                                        </p:attrNameLst>
                                      </p:cBhvr>
                                      <p:to>
                                        <p:strVal val="visible"/>
                                      </p:to>
                                    </p:set>
                                    <p:animEffect transition="in" filter="wipe(left)">
                                      <p:cBhvr>
                                        <p:cTn id="95" dur="500"/>
                                        <p:tgtEl>
                                          <p:spTgt spid="174105"/>
                                        </p:tgtEl>
                                      </p:cBhvr>
                                    </p:animEffect>
                                  </p:childTnLst>
                                </p:cTn>
                              </p:par>
                            </p:childTnLst>
                          </p:cTn>
                        </p:par>
                        <p:par>
                          <p:cTn id="96" fill="hold" nodeType="afterGroup">
                            <p:stCondLst>
                              <p:cond delay="1000"/>
                            </p:stCondLst>
                            <p:childTnLst>
                              <p:par>
                                <p:cTn id="97" presetID="22" presetClass="entr" presetSubtype="8" fill="hold" grpId="0" nodeType="afterEffect">
                                  <p:stCondLst>
                                    <p:cond delay="0"/>
                                  </p:stCondLst>
                                  <p:childTnLst>
                                    <p:set>
                                      <p:cBhvr>
                                        <p:cTn id="98" dur="1" fill="hold">
                                          <p:stCondLst>
                                            <p:cond delay="0"/>
                                          </p:stCondLst>
                                        </p:cTn>
                                        <p:tgtEl>
                                          <p:spTgt spid="174103"/>
                                        </p:tgtEl>
                                        <p:attrNameLst>
                                          <p:attrName>style.visibility</p:attrName>
                                        </p:attrNameLst>
                                      </p:cBhvr>
                                      <p:to>
                                        <p:strVal val="visible"/>
                                      </p:to>
                                    </p:set>
                                    <p:animEffect transition="in" filter="wipe(left)">
                                      <p:cBhvr>
                                        <p:cTn id="99" dur="500"/>
                                        <p:tgtEl>
                                          <p:spTgt spid="174103"/>
                                        </p:tgtEl>
                                      </p:cBhvr>
                                    </p:animEffect>
                                  </p:childTnLst>
                                </p:cTn>
                              </p:par>
                            </p:childTnLst>
                          </p:cTn>
                        </p:par>
                        <p:par>
                          <p:cTn id="100" fill="hold" nodeType="afterGroup">
                            <p:stCondLst>
                              <p:cond delay="1500"/>
                            </p:stCondLst>
                            <p:childTnLst>
                              <p:par>
                                <p:cTn id="101" presetID="22" presetClass="entr" presetSubtype="8" fill="hold" grpId="0" nodeType="afterEffect">
                                  <p:stCondLst>
                                    <p:cond delay="0"/>
                                  </p:stCondLst>
                                  <p:childTnLst>
                                    <p:set>
                                      <p:cBhvr>
                                        <p:cTn id="102" dur="1" fill="hold">
                                          <p:stCondLst>
                                            <p:cond delay="0"/>
                                          </p:stCondLst>
                                        </p:cTn>
                                        <p:tgtEl>
                                          <p:spTgt spid="174104"/>
                                        </p:tgtEl>
                                        <p:attrNameLst>
                                          <p:attrName>style.visibility</p:attrName>
                                        </p:attrNameLst>
                                      </p:cBhvr>
                                      <p:to>
                                        <p:strVal val="visible"/>
                                      </p:to>
                                    </p:set>
                                    <p:animEffect transition="in" filter="wipe(left)">
                                      <p:cBhvr>
                                        <p:cTn id="103" dur="500"/>
                                        <p:tgtEl>
                                          <p:spTgt spid="174104"/>
                                        </p:tgtEl>
                                      </p:cBhvr>
                                    </p:animEffect>
                                  </p:childTnLst>
                                </p:cTn>
                              </p:par>
                            </p:childTnLst>
                          </p:cTn>
                        </p:par>
                        <p:par>
                          <p:cTn id="104" fill="hold" nodeType="afterGroup">
                            <p:stCondLst>
                              <p:cond delay="2000"/>
                            </p:stCondLst>
                            <p:childTnLst>
                              <p:par>
                                <p:cTn id="105" presetID="22" presetClass="entr" presetSubtype="8" fill="hold" grpId="0" nodeType="afterEffect">
                                  <p:stCondLst>
                                    <p:cond delay="0"/>
                                  </p:stCondLst>
                                  <p:childTnLst>
                                    <p:set>
                                      <p:cBhvr>
                                        <p:cTn id="106" dur="1" fill="hold">
                                          <p:stCondLst>
                                            <p:cond delay="0"/>
                                          </p:stCondLst>
                                        </p:cTn>
                                        <p:tgtEl>
                                          <p:spTgt spid="174111"/>
                                        </p:tgtEl>
                                        <p:attrNameLst>
                                          <p:attrName>style.visibility</p:attrName>
                                        </p:attrNameLst>
                                      </p:cBhvr>
                                      <p:to>
                                        <p:strVal val="visible"/>
                                      </p:to>
                                    </p:set>
                                    <p:animEffect transition="in" filter="wipe(left)">
                                      <p:cBhvr>
                                        <p:cTn id="107" dur="500"/>
                                        <p:tgtEl>
                                          <p:spTgt spid="174111"/>
                                        </p:tgtEl>
                                      </p:cBhvr>
                                    </p:animEffect>
                                  </p:childTnLst>
                                </p:cTn>
                              </p:par>
                            </p:childTnLst>
                          </p:cTn>
                        </p:par>
                        <p:par>
                          <p:cTn id="108" fill="hold" nodeType="afterGroup">
                            <p:stCondLst>
                              <p:cond delay="2500"/>
                            </p:stCondLst>
                            <p:childTnLst>
                              <p:par>
                                <p:cTn id="109" presetID="22" presetClass="entr" presetSubtype="8" fill="hold" grpId="0" nodeType="afterEffect">
                                  <p:stCondLst>
                                    <p:cond delay="0"/>
                                  </p:stCondLst>
                                  <p:childTnLst>
                                    <p:set>
                                      <p:cBhvr>
                                        <p:cTn id="110" dur="1" fill="hold">
                                          <p:stCondLst>
                                            <p:cond delay="0"/>
                                          </p:stCondLst>
                                        </p:cTn>
                                        <p:tgtEl>
                                          <p:spTgt spid="174109"/>
                                        </p:tgtEl>
                                        <p:attrNameLst>
                                          <p:attrName>style.visibility</p:attrName>
                                        </p:attrNameLst>
                                      </p:cBhvr>
                                      <p:to>
                                        <p:strVal val="visible"/>
                                      </p:to>
                                    </p:set>
                                    <p:animEffect transition="in" filter="wipe(left)">
                                      <p:cBhvr>
                                        <p:cTn id="111" dur="500"/>
                                        <p:tgtEl>
                                          <p:spTgt spid="174109"/>
                                        </p:tgtEl>
                                      </p:cBhvr>
                                    </p:animEffect>
                                  </p:childTnLst>
                                </p:cTn>
                              </p:par>
                            </p:childTnLst>
                          </p:cTn>
                        </p:par>
                        <p:par>
                          <p:cTn id="112" fill="hold" nodeType="afterGroup">
                            <p:stCondLst>
                              <p:cond delay="3000"/>
                            </p:stCondLst>
                            <p:childTnLst>
                              <p:par>
                                <p:cTn id="113" presetID="22" presetClass="entr" presetSubtype="8" fill="hold" grpId="0" nodeType="afterEffect">
                                  <p:stCondLst>
                                    <p:cond delay="0"/>
                                  </p:stCondLst>
                                  <p:childTnLst>
                                    <p:set>
                                      <p:cBhvr>
                                        <p:cTn id="114" dur="1" fill="hold">
                                          <p:stCondLst>
                                            <p:cond delay="0"/>
                                          </p:stCondLst>
                                        </p:cTn>
                                        <p:tgtEl>
                                          <p:spTgt spid="174110"/>
                                        </p:tgtEl>
                                        <p:attrNameLst>
                                          <p:attrName>style.visibility</p:attrName>
                                        </p:attrNameLst>
                                      </p:cBhvr>
                                      <p:to>
                                        <p:strVal val="visible"/>
                                      </p:to>
                                    </p:set>
                                    <p:animEffect transition="in" filter="wipe(left)">
                                      <p:cBhvr>
                                        <p:cTn id="115" dur="500"/>
                                        <p:tgtEl>
                                          <p:spTgt spid="174110"/>
                                        </p:tgtEl>
                                      </p:cBhvr>
                                    </p:animEffect>
                                  </p:childTnLst>
                                </p:cTn>
                              </p:par>
                            </p:childTnLst>
                          </p:cTn>
                        </p:par>
                        <p:par>
                          <p:cTn id="116" fill="hold" nodeType="afterGroup">
                            <p:stCondLst>
                              <p:cond delay="3500"/>
                            </p:stCondLst>
                            <p:childTnLst>
                              <p:par>
                                <p:cTn id="117" presetID="22" presetClass="entr" presetSubtype="8" fill="hold" grpId="0" nodeType="afterEffect">
                                  <p:stCondLst>
                                    <p:cond delay="0"/>
                                  </p:stCondLst>
                                  <p:childTnLst>
                                    <p:set>
                                      <p:cBhvr>
                                        <p:cTn id="118" dur="1" fill="hold">
                                          <p:stCondLst>
                                            <p:cond delay="0"/>
                                          </p:stCondLst>
                                        </p:cTn>
                                        <p:tgtEl>
                                          <p:spTgt spid="174112"/>
                                        </p:tgtEl>
                                        <p:attrNameLst>
                                          <p:attrName>style.visibility</p:attrName>
                                        </p:attrNameLst>
                                      </p:cBhvr>
                                      <p:to>
                                        <p:strVal val="visible"/>
                                      </p:to>
                                    </p:set>
                                    <p:animEffect transition="in" filter="wipe(left)">
                                      <p:cBhvr>
                                        <p:cTn id="119" dur="500"/>
                                        <p:tgtEl>
                                          <p:spTgt spid="174112"/>
                                        </p:tgtEl>
                                      </p:cBhvr>
                                    </p:animEffect>
                                  </p:childTnLst>
                                </p:cTn>
                              </p:par>
                            </p:childTnLst>
                          </p:cTn>
                        </p:par>
                        <p:par>
                          <p:cTn id="120" fill="hold" nodeType="afterGroup">
                            <p:stCondLst>
                              <p:cond delay="4000"/>
                            </p:stCondLst>
                            <p:childTnLst>
                              <p:par>
                                <p:cTn id="121" presetID="1" presetClass="entr" presetSubtype="0" fill="hold" grpId="0" nodeType="afterEffect">
                                  <p:stCondLst>
                                    <p:cond delay="0"/>
                                  </p:stCondLst>
                                  <p:childTnLst>
                                    <p:set>
                                      <p:cBhvr>
                                        <p:cTn id="122" dur="1" fill="hold">
                                          <p:stCondLst>
                                            <p:cond delay="499"/>
                                          </p:stCondLst>
                                        </p:cTn>
                                        <p:tgtEl>
                                          <p:spTgt spid="174107"/>
                                        </p:tgtEl>
                                        <p:attrNameLst>
                                          <p:attrName>style.visibility</p:attrName>
                                        </p:attrNameLst>
                                      </p:cBhvr>
                                      <p:to>
                                        <p:strVal val="visible"/>
                                      </p:to>
                                    </p:set>
                                  </p:childTnLst>
                                </p:cTn>
                              </p:par>
                            </p:childTnLst>
                          </p:cTn>
                        </p:par>
                        <p:par>
                          <p:cTn id="123" fill="hold" nodeType="afterGroup">
                            <p:stCondLst>
                              <p:cond delay="4500"/>
                            </p:stCondLst>
                            <p:childTnLst>
                              <p:par>
                                <p:cTn id="124" presetID="1" presetClass="entr" presetSubtype="0" fill="hold" grpId="0" nodeType="afterEffect">
                                  <p:stCondLst>
                                    <p:cond delay="0"/>
                                  </p:stCondLst>
                                  <p:childTnLst>
                                    <p:set>
                                      <p:cBhvr>
                                        <p:cTn id="125" dur="1" fill="hold">
                                          <p:stCondLst>
                                            <p:cond delay="499"/>
                                          </p:stCondLst>
                                        </p:cTn>
                                        <p:tgtEl>
                                          <p:spTgt spid="174108"/>
                                        </p:tgtEl>
                                        <p:attrNameLst>
                                          <p:attrName>style.visibility</p:attrName>
                                        </p:attrNameLst>
                                      </p:cBhvr>
                                      <p:to>
                                        <p:strVal val="visibl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174113"/>
                                        </p:tgtEl>
                                        <p:attrNameLst>
                                          <p:attrName>style.visibility</p:attrName>
                                        </p:attrNameLst>
                                      </p:cBhvr>
                                      <p:to>
                                        <p:strVal val="visible"/>
                                      </p:to>
                                    </p:set>
                                    <p:animEffect transition="in" filter="wipe(left)">
                                      <p:cBhvr>
                                        <p:cTn id="130" dur="500"/>
                                        <p:tgtEl>
                                          <p:spTgt spid="174113"/>
                                        </p:tgtEl>
                                      </p:cBhvr>
                                    </p:animEffect>
                                  </p:childTnLst>
                                </p:cTn>
                              </p:par>
                            </p:childTnLst>
                          </p:cTn>
                        </p:par>
                        <p:par>
                          <p:cTn id="131" fill="hold" nodeType="afterGroup">
                            <p:stCondLst>
                              <p:cond delay="500"/>
                            </p:stCondLst>
                            <p:childTnLst>
                              <p:par>
                                <p:cTn id="132" presetID="22" presetClass="entr" presetSubtype="8" fill="hold" grpId="0" nodeType="afterEffect">
                                  <p:stCondLst>
                                    <p:cond delay="0"/>
                                  </p:stCondLst>
                                  <p:childTnLst>
                                    <p:set>
                                      <p:cBhvr>
                                        <p:cTn id="133" dur="1" fill="hold">
                                          <p:stCondLst>
                                            <p:cond delay="0"/>
                                          </p:stCondLst>
                                        </p:cTn>
                                        <p:tgtEl>
                                          <p:spTgt spid="174115"/>
                                        </p:tgtEl>
                                        <p:attrNameLst>
                                          <p:attrName>style.visibility</p:attrName>
                                        </p:attrNameLst>
                                      </p:cBhvr>
                                      <p:to>
                                        <p:strVal val="visible"/>
                                      </p:to>
                                    </p:set>
                                    <p:animEffect transition="in" filter="wipe(left)">
                                      <p:cBhvr>
                                        <p:cTn id="134" dur="500"/>
                                        <p:tgtEl>
                                          <p:spTgt spid="174115"/>
                                        </p:tgtEl>
                                      </p:cBhvr>
                                    </p:animEffect>
                                  </p:childTnLst>
                                </p:cTn>
                              </p:par>
                            </p:childTnLst>
                          </p:cTn>
                        </p:par>
                        <p:par>
                          <p:cTn id="135" fill="hold" nodeType="afterGroup">
                            <p:stCondLst>
                              <p:cond delay="1000"/>
                            </p:stCondLst>
                            <p:childTnLst>
                              <p:par>
                                <p:cTn id="136" presetID="22" presetClass="entr" presetSubtype="8" fill="hold" grpId="0" nodeType="afterEffect">
                                  <p:stCondLst>
                                    <p:cond delay="0"/>
                                  </p:stCondLst>
                                  <p:childTnLst>
                                    <p:set>
                                      <p:cBhvr>
                                        <p:cTn id="137" dur="1" fill="hold">
                                          <p:stCondLst>
                                            <p:cond delay="0"/>
                                          </p:stCondLst>
                                        </p:cTn>
                                        <p:tgtEl>
                                          <p:spTgt spid="174114"/>
                                        </p:tgtEl>
                                        <p:attrNameLst>
                                          <p:attrName>style.visibility</p:attrName>
                                        </p:attrNameLst>
                                      </p:cBhvr>
                                      <p:to>
                                        <p:strVal val="visible"/>
                                      </p:to>
                                    </p:set>
                                    <p:animEffect transition="in" filter="wipe(left)">
                                      <p:cBhvr>
                                        <p:cTn id="138" dur="500"/>
                                        <p:tgtEl>
                                          <p:spTgt spid="174114"/>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174116"/>
                                        </p:tgtEl>
                                        <p:attrNameLst>
                                          <p:attrName>style.visibility</p:attrName>
                                        </p:attrNameLst>
                                      </p:cBhvr>
                                      <p:to>
                                        <p:strVal val="visible"/>
                                      </p:to>
                                    </p:set>
                                    <p:animEffect transition="in" filter="wipe(left)">
                                      <p:cBhvr>
                                        <p:cTn id="143" dur="500"/>
                                        <p:tgtEl>
                                          <p:spTgt spid="174116"/>
                                        </p:tgtEl>
                                      </p:cBhvr>
                                    </p:animEffect>
                                  </p:childTnLst>
                                </p:cTn>
                              </p:par>
                            </p:childTnLst>
                          </p:cTn>
                        </p:par>
                        <p:par>
                          <p:cTn id="144" fill="hold" nodeType="afterGroup">
                            <p:stCondLst>
                              <p:cond delay="500"/>
                            </p:stCondLst>
                            <p:childTnLst>
                              <p:par>
                                <p:cTn id="145" presetID="22" presetClass="entr" presetSubtype="4" fill="hold" grpId="0" nodeType="afterEffect">
                                  <p:stCondLst>
                                    <p:cond delay="0"/>
                                  </p:stCondLst>
                                  <p:childTnLst>
                                    <p:set>
                                      <p:cBhvr>
                                        <p:cTn id="146" dur="1" fill="hold">
                                          <p:stCondLst>
                                            <p:cond delay="0"/>
                                          </p:stCondLst>
                                        </p:cTn>
                                        <p:tgtEl>
                                          <p:spTgt spid="174117"/>
                                        </p:tgtEl>
                                        <p:attrNameLst>
                                          <p:attrName>style.visibility</p:attrName>
                                        </p:attrNameLst>
                                      </p:cBhvr>
                                      <p:to>
                                        <p:strVal val="visible"/>
                                      </p:to>
                                    </p:set>
                                    <p:animEffect transition="in" filter="wipe(down)">
                                      <p:cBhvr>
                                        <p:cTn id="147" dur="500"/>
                                        <p:tgtEl>
                                          <p:spTgt spid="174117"/>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 presetClass="entr" presetSubtype="0" fill="hold" grpId="0" nodeType="clickEffect">
                                  <p:stCondLst>
                                    <p:cond delay="0"/>
                                  </p:stCondLst>
                                  <p:childTnLst>
                                    <p:set>
                                      <p:cBhvr>
                                        <p:cTn id="151" dur="1" fill="hold">
                                          <p:stCondLst>
                                            <p:cond delay="499"/>
                                          </p:stCondLst>
                                        </p:cTn>
                                        <p:tgtEl>
                                          <p:spTgt spid="174121"/>
                                        </p:tgtEl>
                                        <p:attrNameLst>
                                          <p:attrName>style.visibility</p:attrName>
                                        </p:attrNameLst>
                                      </p:cBhvr>
                                      <p:to>
                                        <p:strVal val="visible"/>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174123"/>
                                        </p:tgtEl>
                                        <p:attrNameLst>
                                          <p:attrName>style.visibility</p:attrName>
                                        </p:attrNameLst>
                                      </p:cBhvr>
                                      <p:to>
                                        <p:strVal val="visible"/>
                                      </p:to>
                                    </p:set>
                                  </p:childTnLst>
                                </p:cTn>
                              </p:par>
                            </p:childTnLst>
                          </p:cTn>
                        </p:par>
                        <p:par>
                          <p:cTn id="156" fill="hold" nodeType="afterGroup">
                            <p:stCondLst>
                              <p:cond delay="500"/>
                            </p:stCondLst>
                            <p:childTnLst>
                              <p:par>
                                <p:cTn id="157" presetID="22" presetClass="entr" presetSubtype="1" fill="hold" grpId="0" nodeType="afterEffect">
                                  <p:stCondLst>
                                    <p:cond delay="0"/>
                                  </p:stCondLst>
                                  <p:childTnLst>
                                    <p:set>
                                      <p:cBhvr>
                                        <p:cTn id="158" dur="1" fill="hold">
                                          <p:stCondLst>
                                            <p:cond delay="0"/>
                                          </p:stCondLst>
                                        </p:cTn>
                                        <p:tgtEl>
                                          <p:spTgt spid="174118"/>
                                        </p:tgtEl>
                                        <p:attrNameLst>
                                          <p:attrName>style.visibility</p:attrName>
                                        </p:attrNameLst>
                                      </p:cBhvr>
                                      <p:to>
                                        <p:strVal val="visible"/>
                                      </p:to>
                                    </p:set>
                                    <p:animEffect transition="in" filter="wipe(up)">
                                      <p:cBhvr>
                                        <p:cTn id="159" dur="500"/>
                                        <p:tgtEl>
                                          <p:spTgt spid="174118"/>
                                        </p:tgtEl>
                                      </p:cBhvr>
                                    </p:animEffect>
                                  </p:childTnLst>
                                </p:cTn>
                              </p:par>
                            </p:childTnLst>
                          </p:cTn>
                        </p:par>
                        <p:par>
                          <p:cTn id="160" fill="hold" nodeType="afterGroup">
                            <p:stCondLst>
                              <p:cond delay="1000"/>
                            </p:stCondLst>
                            <p:childTnLst>
                              <p:par>
                                <p:cTn id="161" presetID="22" presetClass="entr" presetSubtype="8" fill="hold" grpId="0" nodeType="afterEffect">
                                  <p:stCondLst>
                                    <p:cond delay="0"/>
                                  </p:stCondLst>
                                  <p:childTnLst>
                                    <p:set>
                                      <p:cBhvr>
                                        <p:cTn id="162" dur="1" fill="hold">
                                          <p:stCondLst>
                                            <p:cond delay="0"/>
                                          </p:stCondLst>
                                        </p:cTn>
                                        <p:tgtEl>
                                          <p:spTgt spid="174119"/>
                                        </p:tgtEl>
                                        <p:attrNameLst>
                                          <p:attrName>style.visibility</p:attrName>
                                        </p:attrNameLst>
                                      </p:cBhvr>
                                      <p:to>
                                        <p:strVal val="visible"/>
                                      </p:to>
                                    </p:set>
                                    <p:animEffect transition="in" filter="wipe(left)">
                                      <p:cBhvr>
                                        <p:cTn id="163" dur="500"/>
                                        <p:tgtEl>
                                          <p:spTgt spid="174119"/>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 presetClass="entr" presetSubtype="0" fill="hold" grpId="0" nodeType="clickEffect" nodePh="1">
                                  <p:stCondLst>
                                    <p:cond delay="0"/>
                                  </p:stCondLst>
                                  <p:endCondLst>
                                    <p:cond evt="begin" delay="0">
                                      <p:tn val="166"/>
                                    </p:cond>
                                  </p:endCondLst>
                                  <p:childTnLst>
                                    <p:set>
                                      <p:cBhvr>
                                        <p:cTn id="167" dur="1" fill="hold">
                                          <p:stCondLst>
                                            <p:cond delay="499"/>
                                          </p:stCondLst>
                                        </p:cTn>
                                        <p:tgtEl>
                                          <p:spTgt spid="174122"/>
                                        </p:tgtEl>
                                        <p:attrNameLst>
                                          <p:attrName>style.visibility</p:attrName>
                                        </p:attrNameLst>
                                      </p:cBhvr>
                                      <p:to>
                                        <p:strVal val="visible"/>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174120"/>
                                        </p:tgtEl>
                                        <p:attrNameLst>
                                          <p:attrName>style.visibility</p:attrName>
                                        </p:attrNameLst>
                                      </p:cBhvr>
                                      <p:to>
                                        <p:strVal val="visible"/>
                                      </p:to>
                                    </p:set>
                                    <p:animEffect transition="in" filter="wipe(left)">
                                      <p:cBhvr>
                                        <p:cTn id="172" dur="500"/>
                                        <p:tgtEl>
                                          <p:spTgt spid="174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utoUpdateAnimBg="0"/>
      <p:bldP spid="174084" grpId="0" autoUpdateAnimBg="0"/>
      <p:bldP spid="174085" grpId="0" autoUpdateAnimBg="0"/>
      <p:bldP spid="174086" grpId="0" autoUpdateAnimBg="0"/>
      <p:bldP spid="174087" grpId="0" animBg="1"/>
      <p:bldP spid="174088" grpId="0" animBg="1"/>
      <p:bldP spid="174089" grpId="0" animBg="1"/>
      <p:bldP spid="174090" grpId="0" animBg="1"/>
      <p:bldP spid="174091" grpId="0" animBg="1"/>
      <p:bldP spid="174092" grpId="0" animBg="1"/>
      <p:bldP spid="174093" grpId="0" animBg="1"/>
      <p:bldP spid="174094" grpId="0" animBg="1"/>
      <p:bldP spid="174095" grpId="0" animBg="1"/>
      <p:bldP spid="174096" grpId="0" animBg="1"/>
      <p:bldP spid="174097" grpId="0" animBg="1"/>
      <p:bldP spid="174098" grpId="0" animBg="1"/>
      <p:bldP spid="174099" grpId="0" animBg="1"/>
      <p:bldP spid="174100" grpId="0" animBg="1"/>
      <p:bldP spid="174101" grpId="0" animBg="1"/>
      <p:bldP spid="174102" grpId="0" autoUpdateAnimBg="0"/>
      <p:bldP spid="174103" grpId="0" animBg="1"/>
      <p:bldP spid="174104" grpId="0" animBg="1"/>
      <p:bldP spid="174105" grpId="0" animBg="1"/>
      <p:bldP spid="174106" grpId="0" animBg="1"/>
      <p:bldP spid="174107" grpId="0" animBg="1"/>
      <p:bldP spid="174108" grpId="0" animBg="1"/>
      <p:bldP spid="174109" grpId="0" animBg="1"/>
      <p:bldP spid="174110" grpId="0" animBg="1"/>
      <p:bldP spid="174111" grpId="0" animBg="1"/>
      <p:bldP spid="174112" grpId="0" autoUpdateAnimBg="0"/>
      <p:bldP spid="174113" grpId="0" animBg="1"/>
      <p:bldP spid="174114" grpId="0" autoUpdateAnimBg="0"/>
      <p:bldP spid="174115" grpId="0" animBg="1"/>
      <p:bldP spid="174116" grpId="0" animBg="1"/>
      <p:bldP spid="174117" grpId="0" animBg="1"/>
      <p:bldP spid="174118" grpId="0" animBg="1"/>
      <p:bldP spid="174119" grpId="0" animBg="1"/>
      <p:bldP spid="174120" grpId="0" autoUpdateAnimBg="0"/>
      <p:bldP spid="174121" grpId="0" animBg="1"/>
      <p:bldP spid="174122" grpId="0" autoUpdateAnimBg="0"/>
      <p:bldP spid="17412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471488" y="280988"/>
            <a:ext cx="8686800" cy="559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en-US" altLang="zh-CN" sz="2800" b="1">
                <a:solidFill>
                  <a:schemeClr val="bg1"/>
                </a:solidFill>
                <a:latin typeface="Times New Roman" pitchFamily="18" charset="0"/>
                <a:ea typeface="宋体" pitchFamily="2" charset="-122"/>
              </a:rPr>
              <a:t>void CreateList_L(LinkList &amp;L, int n) </a:t>
            </a:r>
          </a:p>
          <a:p>
            <a:pPr>
              <a:lnSpc>
                <a:spcPct val="105000"/>
              </a:lnSpc>
              <a:spcBef>
                <a:spcPct val="80000"/>
              </a:spcBef>
            </a:pPr>
            <a:r>
              <a:rPr kumimoji="1" lang="en-US" altLang="zh-CN" sz="2800" b="1">
                <a:solidFill>
                  <a:srgbClr val="000000"/>
                </a:solidFill>
                <a:latin typeface="Times New Roman" pitchFamily="18" charset="0"/>
                <a:ea typeface="宋体" pitchFamily="2" charset="-122"/>
              </a:rPr>
              <a:t>{</a:t>
            </a:r>
            <a:r>
              <a:rPr kumimoji="1" lang="en-US" altLang="zh-CN" sz="2800">
                <a:solidFill>
                  <a:srgbClr val="000000"/>
                </a:solidFill>
                <a:latin typeface="Times New Roman" pitchFamily="18" charset="0"/>
                <a:ea typeface="宋体" pitchFamily="2" charset="-122"/>
              </a:rPr>
              <a:t>    </a:t>
            </a:r>
            <a:r>
              <a:rPr kumimoji="1" lang="en-US" altLang="zh-CN" sz="2400">
                <a:solidFill>
                  <a:srgbClr val="000000"/>
                </a:solidFill>
                <a:latin typeface="Times New Roman" pitchFamily="18" charset="0"/>
                <a:ea typeface="宋体" pitchFamily="2" charset="-122"/>
              </a:rPr>
              <a:t>// </a:t>
            </a:r>
            <a:r>
              <a:rPr kumimoji="1" lang="zh-CN" altLang="en-US" sz="2400">
                <a:solidFill>
                  <a:srgbClr val="000000"/>
                </a:solidFill>
                <a:latin typeface="Times New Roman" pitchFamily="18" charset="0"/>
                <a:ea typeface="宋体" pitchFamily="2" charset="-122"/>
              </a:rPr>
              <a:t>逆序输入 </a:t>
            </a:r>
            <a:r>
              <a:rPr kumimoji="1" lang="en-US" altLang="zh-CN" sz="2400">
                <a:solidFill>
                  <a:srgbClr val="000000"/>
                </a:solidFill>
                <a:latin typeface="Times New Roman" pitchFamily="18" charset="0"/>
                <a:ea typeface="宋体" pitchFamily="2" charset="-122"/>
              </a:rPr>
              <a:t>n </a:t>
            </a:r>
            <a:r>
              <a:rPr kumimoji="1" lang="zh-CN" altLang="en-US" sz="2400">
                <a:solidFill>
                  <a:srgbClr val="000000"/>
                </a:solidFill>
                <a:latin typeface="Times New Roman" pitchFamily="18" charset="0"/>
                <a:ea typeface="宋体" pitchFamily="2" charset="-122"/>
              </a:rPr>
              <a:t>个数据元素，建立带头结点的单链表</a:t>
            </a:r>
            <a:endParaRPr kumimoji="1" lang="zh-CN" altLang="en-US" sz="2400" b="1">
              <a:solidFill>
                <a:srgbClr val="000000"/>
              </a:solidFill>
              <a:latin typeface="Times New Roman" pitchFamily="18" charset="0"/>
              <a:ea typeface="宋体" pitchFamily="2" charset="-122"/>
            </a:endParaRPr>
          </a:p>
          <a:p>
            <a:pPr>
              <a:lnSpc>
                <a:spcPct val="125000"/>
              </a:lnSpc>
            </a:pPr>
            <a:endParaRPr kumimoji="1" lang="zh-CN" altLang="en-US" sz="2800" b="1">
              <a:solidFill>
                <a:srgbClr val="000000"/>
              </a:solidFill>
              <a:latin typeface="Times New Roman" pitchFamily="18" charset="0"/>
              <a:ea typeface="宋体" pitchFamily="2" charset="-122"/>
            </a:endParaRPr>
          </a:p>
          <a:p>
            <a:pPr>
              <a:lnSpc>
                <a:spcPct val="125000"/>
              </a:lnSpc>
            </a:pPr>
            <a:endParaRPr kumimoji="1" lang="zh-CN" altLang="en-US" sz="2800" b="1">
              <a:solidFill>
                <a:srgbClr val="000000"/>
              </a:solidFill>
              <a:latin typeface="Times New Roman" pitchFamily="18" charset="0"/>
              <a:ea typeface="宋体" pitchFamily="2" charset="-122"/>
            </a:endParaRPr>
          </a:p>
          <a:p>
            <a:pPr>
              <a:lnSpc>
                <a:spcPct val="125000"/>
              </a:lnSpc>
            </a:pPr>
            <a:endParaRPr kumimoji="1" lang="zh-CN" altLang="en-US" sz="2800" b="1">
              <a:solidFill>
                <a:srgbClr val="000000"/>
              </a:solidFill>
              <a:latin typeface="Times New Roman" pitchFamily="18" charset="0"/>
              <a:ea typeface="宋体" pitchFamily="2" charset="-122"/>
            </a:endParaRPr>
          </a:p>
          <a:p>
            <a:pPr>
              <a:lnSpc>
                <a:spcPct val="125000"/>
              </a:lnSpc>
            </a:pPr>
            <a:endParaRPr kumimoji="1" lang="zh-CN" altLang="en-US" sz="2800" b="1">
              <a:solidFill>
                <a:srgbClr val="000000"/>
              </a:solidFill>
              <a:latin typeface="Times New Roman" pitchFamily="18" charset="0"/>
              <a:ea typeface="宋体" pitchFamily="2" charset="-122"/>
            </a:endParaRPr>
          </a:p>
          <a:p>
            <a:pPr>
              <a:lnSpc>
                <a:spcPct val="125000"/>
              </a:lnSpc>
            </a:pPr>
            <a:endParaRPr kumimoji="1" lang="zh-CN" altLang="en-US" sz="2800" b="1">
              <a:solidFill>
                <a:srgbClr val="000000"/>
              </a:solidFill>
              <a:latin typeface="Times New Roman" pitchFamily="18" charset="0"/>
              <a:ea typeface="宋体" pitchFamily="2" charset="-122"/>
            </a:endParaRPr>
          </a:p>
          <a:p>
            <a:pPr>
              <a:lnSpc>
                <a:spcPct val="125000"/>
              </a:lnSpc>
            </a:pPr>
            <a:endParaRPr kumimoji="1" lang="zh-CN" altLang="en-US" sz="2800" b="1">
              <a:solidFill>
                <a:srgbClr val="000000"/>
              </a:solidFill>
              <a:latin typeface="Times New Roman" pitchFamily="18" charset="0"/>
              <a:ea typeface="宋体" pitchFamily="2" charset="-122"/>
            </a:endParaRPr>
          </a:p>
          <a:p>
            <a:pPr>
              <a:lnSpc>
                <a:spcPct val="125000"/>
              </a:lnSpc>
            </a:pPr>
            <a:endParaRPr kumimoji="1" lang="zh-CN" altLang="en-US" sz="2800" b="1">
              <a:solidFill>
                <a:srgbClr val="000000"/>
              </a:solidFill>
              <a:latin typeface="Times New Roman" pitchFamily="18" charset="0"/>
              <a:ea typeface="宋体" pitchFamily="2" charset="-122"/>
            </a:endParaRPr>
          </a:p>
          <a:p>
            <a:pPr>
              <a:lnSpc>
                <a:spcPct val="125000"/>
              </a:lnSpc>
            </a:pPr>
            <a:r>
              <a:rPr kumimoji="1" lang="en-US" altLang="zh-CN" sz="2800" b="1">
                <a:solidFill>
                  <a:srgbClr val="000000"/>
                </a:solidFill>
                <a:latin typeface="Times New Roman" pitchFamily="18" charset="0"/>
                <a:ea typeface="宋体" pitchFamily="2" charset="-122"/>
              </a:rPr>
              <a:t>}</a:t>
            </a:r>
            <a:r>
              <a:rPr kumimoji="1" lang="en-US" altLang="zh-CN" sz="2800">
                <a:solidFill>
                  <a:srgbClr val="000000"/>
                </a:solidFill>
                <a:latin typeface="Times New Roman" pitchFamily="18" charset="0"/>
                <a:ea typeface="宋体" pitchFamily="2" charset="-122"/>
              </a:rPr>
              <a:t> // CreateList_L</a:t>
            </a:r>
          </a:p>
        </p:txBody>
      </p:sp>
      <p:sp>
        <p:nvSpPr>
          <p:cNvPr id="175107" name="Text Box 3"/>
          <p:cNvSpPr txBox="1">
            <a:spLocks noChangeArrowheads="1"/>
          </p:cNvSpPr>
          <p:nvPr/>
        </p:nvSpPr>
        <p:spPr bwMode="auto">
          <a:xfrm>
            <a:off x="749300" y="6002338"/>
            <a:ext cx="3516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hlink"/>
                </a:solidFill>
                <a:latin typeface="Times New Roman" pitchFamily="18" charset="0"/>
                <a:ea typeface="宋体" pitchFamily="2" charset="-122"/>
              </a:rPr>
              <a:t>算法的时间复杂度</a:t>
            </a:r>
            <a:r>
              <a:rPr kumimoji="1" lang="zh-CN" altLang="en-US" sz="2800">
                <a:solidFill>
                  <a:schemeClr val="hlink"/>
                </a:solidFill>
                <a:latin typeface="Times New Roman" pitchFamily="18" charset="0"/>
                <a:ea typeface="宋体" pitchFamily="2" charset="-122"/>
              </a:rPr>
              <a:t>为</a:t>
            </a:r>
            <a:r>
              <a:rPr kumimoji="1" lang="en-US" altLang="zh-CN" sz="2800" b="1">
                <a:solidFill>
                  <a:schemeClr val="hlink"/>
                </a:solidFill>
                <a:latin typeface="Times New Roman" pitchFamily="18" charset="0"/>
                <a:ea typeface="宋体" pitchFamily="2" charset="-122"/>
              </a:rPr>
              <a:t>:</a:t>
            </a:r>
          </a:p>
        </p:txBody>
      </p:sp>
      <p:sp>
        <p:nvSpPr>
          <p:cNvPr id="175108" name="Text Box 4"/>
          <p:cNvSpPr txBox="1">
            <a:spLocks noChangeArrowheads="1"/>
          </p:cNvSpPr>
          <p:nvPr/>
        </p:nvSpPr>
        <p:spPr bwMode="auto">
          <a:xfrm>
            <a:off x="4411663" y="6008688"/>
            <a:ext cx="2833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i="1">
                <a:solidFill>
                  <a:srgbClr val="FF0000"/>
                </a:solidFill>
                <a:latin typeface="Times New Roman" pitchFamily="18" charset="0"/>
                <a:ea typeface="宋体" pitchFamily="2" charset="-122"/>
              </a:rPr>
              <a:t>O</a:t>
            </a:r>
            <a:r>
              <a:rPr kumimoji="1" lang="en-US" altLang="zh-CN" sz="2800" b="1">
                <a:solidFill>
                  <a:srgbClr val="FF0000"/>
                </a:solidFill>
                <a:latin typeface="Times New Roman" pitchFamily="18" charset="0"/>
                <a:ea typeface="宋体" pitchFamily="2" charset="-122"/>
              </a:rPr>
              <a:t>(ListLength(L))</a:t>
            </a:r>
            <a:endParaRPr kumimoji="1" lang="en-US" altLang="zh-CN" sz="2800">
              <a:solidFill>
                <a:srgbClr val="FF0000"/>
              </a:solidFill>
              <a:latin typeface="Times New Roman" pitchFamily="18" charset="0"/>
              <a:ea typeface="宋体" pitchFamily="2" charset="-122"/>
            </a:endParaRPr>
          </a:p>
        </p:txBody>
      </p:sp>
      <p:sp>
        <p:nvSpPr>
          <p:cNvPr id="175109" name="Text Box 5"/>
          <p:cNvSpPr txBox="1">
            <a:spLocks noChangeArrowheads="1"/>
          </p:cNvSpPr>
          <p:nvPr/>
        </p:nvSpPr>
        <p:spPr bwMode="auto">
          <a:xfrm>
            <a:off x="904875" y="1727200"/>
            <a:ext cx="72167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solidFill>
                  <a:srgbClr val="6600CC"/>
                </a:solidFill>
                <a:latin typeface="Times New Roman" pitchFamily="18" charset="0"/>
                <a:ea typeface="宋体" pitchFamily="2" charset="-122"/>
              </a:rPr>
              <a:t>L = (LinkList)malloc(sizeof(LNode)); </a:t>
            </a:r>
            <a:endParaRPr kumimoji="1" lang="en-US" altLang="zh-CN" sz="2800">
              <a:solidFill>
                <a:srgbClr val="000099"/>
              </a:solidFill>
              <a:latin typeface="Times New Roman" pitchFamily="18" charset="0"/>
              <a:ea typeface="宋体" pitchFamily="2" charset="-122"/>
            </a:endParaRPr>
          </a:p>
          <a:p>
            <a:pPr>
              <a:lnSpc>
                <a:spcPct val="120000"/>
              </a:lnSpc>
            </a:pPr>
            <a:r>
              <a:rPr kumimoji="1" lang="en-US" altLang="zh-CN" sz="2800">
                <a:solidFill>
                  <a:srgbClr val="6600CC"/>
                </a:solidFill>
                <a:latin typeface="Times New Roman" pitchFamily="18" charset="0"/>
                <a:ea typeface="宋体" pitchFamily="2" charset="-122"/>
              </a:rPr>
              <a:t>L-&gt;next = NULL;</a:t>
            </a:r>
            <a:r>
              <a:rPr kumimoji="1" lang="en-US" altLang="zh-CN" sz="2800">
                <a:latin typeface="Times New Roman" pitchFamily="18" charset="0"/>
                <a:ea typeface="宋体" pitchFamily="2" charset="-122"/>
              </a:rPr>
              <a:t>                   </a:t>
            </a:r>
          </a:p>
        </p:txBody>
      </p:sp>
      <p:sp>
        <p:nvSpPr>
          <p:cNvPr id="175110" name="Text Box 6"/>
          <p:cNvSpPr txBox="1">
            <a:spLocks noChangeArrowheads="1"/>
          </p:cNvSpPr>
          <p:nvPr/>
        </p:nvSpPr>
        <p:spPr bwMode="auto">
          <a:xfrm>
            <a:off x="862013" y="2997200"/>
            <a:ext cx="628332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0000"/>
                </a:solidFill>
                <a:latin typeface="Times New Roman" pitchFamily="18" charset="0"/>
                <a:ea typeface="宋体" pitchFamily="2" charset="-122"/>
              </a:rPr>
              <a:t>for</a:t>
            </a:r>
            <a:r>
              <a:rPr kumimoji="1" lang="en-US" altLang="zh-CN" sz="2800">
                <a:solidFill>
                  <a:srgbClr val="FF0000"/>
                </a:solidFill>
                <a:latin typeface="Times New Roman" pitchFamily="18" charset="0"/>
                <a:ea typeface="宋体" pitchFamily="2" charset="-122"/>
              </a:rPr>
              <a:t> (i = n; i &gt; 0; --i) </a:t>
            </a:r>
            <a:r>
              <a:rPr kumimoji="1" lang="en-US" altLang="zh-CN" sz="2800" b="1">
                <a:solidFill>
                  <a:srgbClr val="FF0000"/>
                </a:solidFill>
                <a:latin typeface="Times New Roman" pitchFamily="18" charset="0"/>
                <a:ea typeface="宋体" pitchFamily="2" charset="-122"/>
              </a:rPr>
              <a:t>{</a:t>
            </a:r>
            <a:endParaRPr kumimoji="1" lang="en-US" altLang="zh-CN" sz="2800">
              <a:solidFill>
                <a:srgbClr val="FF0000"/>
              </a:solidFill>
              <a:latin typeface="Times New Roman" pitchFamily="18" charset="0"/>
              <a:ea typeface="宋体" pitchFamily="2" charset="-122"/>
            </a:endParaRPr>
          </a:p>
          <a:p>
            <a:r>
              <a:rPr kumimoji="1" lang="en-US" altLang="zh-CN" sz="2800">
                <a:latin typeface="Times New Roman" pitchFamily="18" charset="0"/>
                <a:ea typeface="宋体" pitchFamily="2" charset="-122"/>
              </a:rPr>
              <a:t>    p = </a:t>
            </a:r>
            <a:r>
              <a:rPr kumimoji="1" lang="en-US" altLang="zh-CN" sz="2800">
                <a:solidFill>
                  <a:srgbClr val="6600CC"/>
                </a:solidFill>
                <a:latin typeface="Times New Roman" pitchFamily="18" charset="0"/>
                <a:ea typeface="宋体" pitchFamily="2" charset="-122"/>
              </a:rPr>
              <a:t>(LinkList)malloc(sizeof(LNode)); </a:t>
            </a:r>
            <a:endParaRPr kumimoji="1" lang="en-US" altLang="zh-CN" sz="2800">
              <a:solidFill>
                <a:srgbClr val="000099"/>
              </a:solidFill>
              <a:latin typeface="Times New Roman" pitchFamily="18" charset="0"/>
              <a:ea typeface="宋体" pitchFamily="2" charset="-122"/>
            </a:endParaRPr>
          </a:p>
          <a:p>
            <a:r>
              <a:rPr kumimoji="1" lang="en-US" altLang="zh-CN" sz="2800">
                <a:latin typeface="Times New Roman" pitchFamily="18" charset="0"/>
                <a:ea typeface="宋体" pitchFamily="2" charset="-122"/>
              </a:rPr>
              <a:t>    </a:t>
            </a:r>
            <a:r>
              <a:rPr kumimoji="1" lang="en-US" altLang="zh-CN" sz="2800">
                <a:solidFill>
                  <a:srgbClr val="000000"/>
                </a:solidFill>
                <a:latin typeface="Times New Roman" pitchFamily="18" charset="0"/>
                <a:ea typeface="宋体" pitchFamily="2" charset="-122"/>
              </a:rPr>
              <a:t>scanf(&amp;p-&gt;data);    </a:t>
            </a:r>
            <a:r>
              <a:rPr kumimoji="1" lang="en-US" altLang="zh-CN" sz="2400">
                <a:solidFill>
                  <a:srgbClr val="000000"/>
                </a:solidFill>
                <a:latin typeface="Times New Roman" pitchFamily="18" charset="0"/>
                <a:ea typeface="宋体" pitchFamily="2" charset="-122"/>
              </a:rPr>
              <a:t>// </a:t>
            </a:r>
            <a:r>
              <a:rPr kumimoji="1" lang="zh-CN" altLang="en-US" sz="2400">
                <a:solidFill>
                  <a:srgbClr val="000000"/>
                </a:solidFill>
                <a:latin typeface="Times New Roman" pitchFamily="18" charset="0"/>
                <a:ea typeface="宋体" pitchFamily="2" charset="-122"/>
              </a:rPr>
              <a:t>输入元素值</a:t>
            </a:r>
          </a:p>
          <a:p>
            <a:r>
              <a:rPr kumimoji="1" lang="zh-CN" altLang="en-US" sz="2800">
                <a:solidFill>
                  <a:srgbClr val="9900CC"/>
                </a:solidFill>
                <a:latin typeface="Times New Roman" pitchFamily="18" charset="0"/>
                <a:ea typeface="宋体" pitchFamily="2" charset="-122"/>
              </a:rPr>
              <a:t>    </a:t>
            </a:r>
            <a:r>
              <a:rPr kumimoji="1" lang="en-US" altLang="zh-CN" sz="2800">
                <a:solidFill>
                  <a:srgbClr val="9900CC"/>
                </a:solidFill>
                <a:latin typeface="Times New Roman" pitchFamily="18" charset="0"/>
                <a:ea typeface="宋体" pitchFamily="2" charset="-122"/>
              </a:rPr>
              <a:t>p-&gt;next = L-&gt;next;  L-&gt;next = p;  </a:t>
            </a:r>
            <a:r>
              <a:rPr kumimoji="1" lang="en-US" altLang="zh-CN" sz="2400">
                <a:solidFill>
                  <a:srgbClr val="000000"/>
                </a:solidFill>
                <a:latin typeface="Times New Roman" pitchFamily="18" charset="0"/>
                <a:ea typeface="宋体" pitchFamily="2" charset="-122"/>
              </a:rPr>
              <a:t>// </a:t>
            </a:r>
            <a:r>
              <a:rPr kumimoji="1" lang="zh-CN" altLang="en-US" sz="2400">
                <a:solidFill>
                  <a:srgbClr val="000000"/>
                </a:solidFill>
                <a:latin typeface="Times New Roman" pitchFamily="18" charset="0"/>
                <a:ea typeface="宋体" pitchFamily="2" charset="-122"/>
              </a:rPr>
              <a:t>插入</a:t>
            </a:r>
          </a:p>
          <a:p>
            <a:r>
              <a:rPr kumimoji="1" lang="en-US" altLang="zh-CN" sz="2800" b="1">
                <a:solidFill>
                  <a:srgbClr val="FF0000"/>
                </a:solidFill>
                <a:latin typeface="Times New Roman" pitchFamily="18" charset="0"/>
                <a:ea typeface="宋体" pitchFamily="2" charset="-122"/>
              </a:rPr>
              <a: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5109"/>
                                        </p:tgtEl>
                                        <p:attrNameLst>
                                          <p:attrName>style.visibility</p:attrName>
                                        </p:attrNameLst>
                                      </p:cBhvr>
                                      <p:to>
                                        <p:strVal val="visible"/>
                                      </p:to>
                                    </p:set>
                                    <p:animEffect transition="in" filter="wipe(left)">
                                      <p:cBhvr>
                                        <p:cTn id="7" dur="75"/>
                                        <p:tgtEl>
                                          <p:spTgt spid="175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75110"/>
                                        </p:tgtEl>
                                        <p:attrNameLst>
                                          <p:attrName>style.visibility</p:attrName>
                                        </p:attrNameLst>
                                      </p:cBhvr>
                                      <p:to>
                                        <p:strVal val="visible"/>
                                      </p:to>
                                    </p:set>
                                    <p:animEffect transition="in" filter="wipe(left)">
                                      <p:cBhvr>
                                        <p:cTn id="12" dur="75"/>
                                        <p:tgtEl>
                                          <p:spTgt spid="1751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5107"/>
                                        </p:tgtEl>
                                        <p:attrNameLst>
                                          <p:attrName>style.visibility</p:attrName>
                                        </p:attrNameLst>
                                      </p:cBhvr>
                                      <p:to>
                                        <p:strVal val="visible"/>
                                      </p:to>
                                    </p:set>
                                    <p:anim calcmode="lin" valueType="num">
                                      <p:cBhvr additive="base">
                                        <p:cTn id="17" dur="500" fill="hold"/>
                                        <p:tgtEl>
                                          <p:spTgt spid="175107"/>
                                        </p:tgtEl>
                                        <p:attrNameLst>
                                          <p:attrName>ppt_x</p:attrName>
                                        </p:attrNameLst>
                                      </p:cBhvr>
                                      <p:tavLst>
                                        <p:tav tm="0">
                                          <p:val>
                                            <p:strVal val="#ppt_x"/>
                                          </p:val>
                                        </p:tav>
                                        <p:tav tm="100000">
                                          <p:val>
                                            <p:strVal val="#ppt_x"/>
                                          </p:val>
                                        </p:tav>
                                      </p:tavLst>
                                    </p:anim>
                                    <p:anim calcmode="lin" valueType="num">
                                      <p:cBhvr additive="base">
                                        <p:cTn id="18" dur="500" fill="hold"/>
                                        <p:tgtEl>
                                          <p:spTgt spid="17510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5108"/>
                                        </p:tgtEl>
                                        <p:attrNameLst>
                                          <p:attrName>style.visibility</p:attrName>
                                        </p:attrNameLst>
                                      </p:cBhvr>
                                      <p:to>
                                        <p:strVal val="visible"/>
                                      </p:to>
                                    </p:set>
                                    <p:animEffect transition="in" filter="wipe(left)">
                                      <p:cBhvr>
                                        <p:cTn id="23" dur="500"/>
                                        <p:tgtEl>
                                          <p:spTgt spid="175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autoUpdateAnimBg="0"/>
      <p:bldP spid="175108" grpId="0" autoUpdateAnimBg="0"/>
      <p:bldP spid="175109" grpId="0" autoUpdateAnimBg="0"/>
      <p:bldP spid="175110"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body" idx="1"/>
          </p:nvPr>
        </p:nvSpPr>
        <p:spPr>
          <a:xfrm>
            <a:off x="573088" y="2066925"/>
            <a:ext cx="7837487" cy="2084388"/>
          </a:xfrm>
        </p:spPr>
        <p:txBody>
          <a:bodyPr/>
          <a:lstStyle/>
          <a:p>
            <a:pPr>
              <a:buFont typeface="Wingdings" pitchFamily="2" charset="2"/>
              <a:buBlip>
                <a:blip r:embed="rId2"/>
              </a:buBlip>
            </a:pPr>
            <a:r>
              <a:rPr lang="zh-CN" altLang="en-US" sz="3200" b="0">
                <a:solidFill>
                  <a:srgbClr val="000000"/>
                </a:solidFill>
                <a:ea typeface="楷体_GB2312" pitchFamily="49" charset="-122"/>
              </a:rPr>
              <a:t>假设线性表中结点的数据类型是字符，我们逐个输入这些字符型的结点，并以换行符</a:t>
            </a:r>
            <a:r>
              <a:rPr lang="en-US" altLang="zh-CN" sz="3200" b="0">
                <a:solidFill>
                  <a:srgbClr val="000000"/>
                </a:solidFill>
                <a:ea typeface="楷体_GB2312" pitchFamily="49" charset="-122"/>
              </a:rPr>
              <a:t>'\n'</a:t>
            </a:r>
            <a:r>
              <a:rPr lang="zh-CN" altLang="en-US" sz="3200" b="0">
                <a:solidFill>
                  <a:srgbClr val="000000"/>
                </a:solidFill>
                <a:ea typeface="楷体_GB2312" pitchFamily="49" charset="-122"/>
              </a:rPr>
              <a:t>为输入结束标记。动态地建立单链表的常用方法有如下两种：</a:t>
            </a:r>
          </a:p>
        </p:txBody>
      </p:sp>
      <p:sp>
        <p:nvSpPr>
          <p:cNvPr id="176131" name="Text Box 3"/>
          <p:cNvSpPr txBox="1">
            <a:spLocks noChangeArrowheads="1"/>
          </p:cNvSpPr>
          <p:nvPr/>
        </p:nvSpPr>
        <p:spPr bwMode="auto">
          <a:xfrm>
            <a:off x="247650" y="260350"/>
            <a:ext cx="50403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20000"/>
              </a:spcBef>
              <a:buClr>
                <a:schemeClr val="accent2"/>
              </a:buClr>
              <a:buSzPct val="80000"/>
              <a:buFont typeface="Wingdings" pitchFamily="2" charset="2"/>
              <a:buNone/>
            </a:pPr>
            <a:r>
              <a:rPr lang="zh-CN" altLang="en-US" sz="3600">
                <a:solidFill>
                  <a:schemeClr val="bg1"/>
                </a:solidFill>
                <a:latin typeface="Times New Roman" pitchFamily="18" charset="0"/>
                <a:ea typeface="黑体" pitchFamily="2" charset="-122"/>
              </a:rPr>
              <a:t>建立单链表例题</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463550" y="1585913"/>
            <a:ext cx="763270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kumimoji="1" lang="en-US" altLang="zh-CN" sz="3200" b="1">
                <a:solidFill>
                  <a:schemeClr val="hlink"/>
                </a:solidFill>
                <a:latin typeface="Times New Roman" pitchFamily="18" charset="0"/>
              </a:rPr>
              <a:t>1</a:t>
            </a:r>
            <a:r>
              <a:rPr kumimoji="1" lang="zh-CN" altLang="en-US" sz="3200" b="1">
                <a:solidFill>
                  <a:schemeClr val="hlink"/>
                </a:solidFill>
                <a:latin typeface="Times New Roman" pitchFamily="18" charset="0"/>
              </a:rPr>
              <a:t>、头插法建表</a:t>
            </a:r>
          </a:p>
          <a:p>
            <a:endParaRPr kumimoji="1" lang="zh-CN" altLang="en-US" sz="3200" b="1">
              <a:solidFill>
                <a:schemeClr val="hlink"/>
              </a:solidFill>
              <a:latin typeface="Times New Roman" pitchFamily="18" charset="0"/>
            </a:endParaRPr>
          </a:p>
          <a:p>
            <a:r>
              <a:rPr kumimoji="1" lang="zh-CN" altLang="en-US" sz="3200" b="1">
                <a:latin typeface="Times New Roman" pitchFamily="18" charset="0"/>
              </a:rPr>
              <a:t>       </a:t>
            </a:r>
            <a:r>
              <a:rPr kumimoji="1" lang="zh-CN" altLang="en-US" sz="2800">
                <a:solidFill>
                  <a:srgbClr val="000000"/>
                </a:solidFill>
                <a:latin typeface="Times New Roman" pitchFamily="18" charset="0"/>
                <a:ea typeface="宋体" pitchFamily="2" charset="-122"/>
              </a:rPr>
              <a:t>该方法从一个空表开始，重复读入数据，生成新结点，将读入的数据存放到新结点的数据域中，然后将新结点插入到当前链表的表头上，直到读入结束标志为止。</a:t>
            </a:r>
          </a:p>
          <a:p>
            <a:pPr>
              <a:spcBef>
                <a:spcPct val="50000"/>
              </a:spcBef>
            </a:pPr>
            <a:endParaRPr kumimoji="1" lang="en-US" altLang="zh-CN" sz="2800">
              <a:solidFill>
                <a:srgbClr val="000000"/>
              </a:solidFill>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0" y="244475"/>
            <a:ext cx="7772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None/>
            </a:pPr>
            <a:r>
              <a:rPr lang="en-US" altLang="zh-CN" sz="2800">
                <a:solidFill>
                  <a:schemeClr val="tx2"/>
                </a:solidFill>
                <a:latin typeface="Times New Roman" pitchFamily="18" charset="0"/>
                <a:ea typeface="宋体" pitchFamily="2" charset="-122"/>
              </a:rPr>
              <a:t>  </a:t>
            </a:r>
            <a:r>
              <a:rPr kumimoji="1" lang="en-US" altLang="zh-CN" sz="3200" b="1">
                <a:solidFill>
                  <a:schemeClr val="bg1"/>
                </a:solidFill>
                <a:latin typeface="Times New Roman" pitchFamily="18" charset="0"/>
                <a:ea typeface="宋体" pitchFamily="2" charset="-122"/>
              </a:rPr>
              <a:t>linklist  createlist_f(</a:t>
            </a:r>
            <a:r>
              <a:rPr kumimoji="1" lang="en-US" altLang="zh-CN" sz="3200" b="1">
                <a:solidFill>
                  <a:srgbClr val="FF0000"/>
                </a:solidFill>
                <a:latin typeface="Times New Roman" pitchFamily="18" charset="0"/>
                <a:ea typeface="宋体" pitchFamily="2" charset="-122"/>
              </a:rPr>
              <a:t>void</a:t>
            </a:r>
            <a:r>
              <a:rPr kumimoji="1" lang="en-US" altLang="zh-CN" sz="3200" b="1">
                <a:solidFill>
                  <a:schemeClr val="bg1"/>
                </a:solidFill>
                <a:latin typeface="Times New Roman" pitchFamily="18" charset="0"/>
                <a:ea typeface="宋体" pitchFamily="2" charset="-122"/>
              </a:rPr>
              <a:t>)</a:t>
            </a:r>
          </a:p>
          <a:p>
            <a:pPr marL="342900" indent="-342900">
              <a:spcBef>
                <a:spcPct val="80000"/>
              </a:spcBef>
              <a:buClr>
                <a:schemeClr val="hlink"/>
              </a:buClr>
              <a:buFont typeface="Wingdings" pitchFamily="2" charset="2"/>
              <a:buNone/>
            </a:pPr>
            <a:r>
              <a:rPr lang="en-US" altLang="zh-CN" sz="2800">
                <a:solidFill>
                  <a:schemeClr val="tx2"/>
                </a:solidFill>
                <a:latin typeface="Times New Roman" pitchFamily="18" charset="0"/>
                <a:ea typeface="宋体" pitchFamily="2" charset="-122"/>
              </a:rPr>
              <a:t>  </a:t>
            </a:r>
            <a:r>
              <a:rPr lang="en-US" altLang="zh-CN" sz="2800">
                <a:solidFill>
                  <a:srgbClr val="000000"/>
                </a:solidFill>
                <a:latin typeface="Times New Roman" pitchFamily="18" charset="0"/>
                <a:ea typeface="宋体" pitchFamily="2" charset="-122"/>
              </a:rPr>
              <a:t>{</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char ch;</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linklist  head;</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listnode  *p;</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head=null;</a:t>
            </a:r>
          </a:p>
          <a:p>
            <a:pPr marL="342900" indent="-342900">
              <a:spcBef>
                <a:spcPct val="20000"/>
              </a:spcBef>
              <a:buClr>
                <a:schemeClr val="hlink"/>
              </a:buClr>
              <a:buFont typeface="Wingdings" pitchFamily="2" charset="2"/>
              <a:buNone/>
            </a:pPr>
            <a:r>
              <a:rPr lang="en-US" altLang="zh-CN" sz="2800">
                <a:solidFill>
                  <a:schemeClr val="tx2"/>
                </a:solidFill>
                <a:latin typeface="Times New Roman" pitchFamily="18" charset="0"/>
                <a:ea typeface="宋体" pitchFamily="2" charset="-122"/>
              </a:rPr>
              <a:t>      </a:t>
            </a:r>
            <a:r>
              <a:rPr lang="en-US" altLang="zh-CN" sz="2800">
                <a:solidFill>
                  <a:schemeClr val="hlink"/>
                </a:solidFill>
                <a:latin typeface="Times New Roman" pitchFamily="18" charset="0"/>
                <a:ea typeface="宋体" pitchFamily="2" charset="-122"/>
              </a:rPr>
              <a:t>ch=getchar( );</a:t>
            </a:r>
          </a:p>
          <a:p>
            <a:pPr marL="342900" indent="-342900">
              <a:spcBef>
                <a:spcPct val="20000"/>
              </a:spcBef>
              <a:buClr>
                <a:schemeClr val="hlink"/>
              </a:buClr>
              <a:buFont typeface="Wingdings" pitchFamily="2" charset="2"/>
              <a:buNone/>
            </a:pPr>
            <a:r>
              <a:rPr lang="en-US" altLang="zh-CN" sz="2800">
                <a:solidFill>
                  <a:schemeClr val="tx2"/>
                </a:solidFill>
                <a:latin typeface="Times New Roman" pitchFamily="18" charset="0"/>
                <a:ea typeface="宋体" pitchFamily="2" charset="-122"/>
              </a:rPr>
              <a:t>      </a:t>
            </a:r>
            <a:r>
              <a:rPr lang="en-US" altLang="zh-CN" sz="2800">
                <a:solidFill>
                  <a:srgbClr val="FF0000"/>
                </a:solidFill>
                <a:latin typeface="Times New Roman" pitchFamily="18" charset="0"/>
                <a:ea typeface="宋体" pitchFamily="2" charset="-122"/>
              </a:rPr>
              <a:t>while (ch!='\n')</a:t>
            </a:r>
            <a:r>
              <a:rPr lang="en-US" altLang="zh-CN" sz="2800">
                <a:solidFill>
                  <a:schemeClr val="tx2"/>
                </a:solidFill>
                <a:latin typeface="Times New Roman" pitchFamily="18" charset="0"/>
                <a:ea typeface="宋体" pitchFamily="2" charset="-122"/>
              </a:rPr>
              <a:t> </a:t>
            </a:r>
            <a:r>
              <a:rPr lang="en-US" altLang="zh-CN" sz="2800">
                <a:solidFill>
                  <a:srgbClr val="000000"/>
                </a:solidFill>
                <a:latin typeface="Times New Roman" pitchFamily="18" charset="0"/>
                <a:ea typeface="宋体" pitchFamily="2" charset="-122"/>
              </a:rPr>
              <a:t>{</a:t>
            </a:r>
          </a:p>
          <a:p>
            <a:pPr marL="342900" indent="-342900">
              <a:spcBef>
                <a:spcPct val="20000"/>
              </a:spcBef>
              <a:buClr>
                <a:schemeClr val="hlink"/>
              </a:buClr>
              <a:buFont typeface="Wingdings" pitchFamily="2" charset="2"/>
              <a:buNone/>
            </a:pPr>
            <a:r>
              <a:rPr lang="en-US" altLang="zh-CN" sz="2800">
                <a:solidFill>
                  <a:schemeClr val="tx2"/>
                </a:solidFill>
                <a:latin typeface="Times New Roman" pitchFamily="18" charset="0"/>
                <a:ea typeface="宋体" pitchFamily="2" charset="-122"/>
              </a:rPr>
              <a:t>           </a:t>
            </a:r>
            <a:r>
              <a:rPr lang="en-US" altLang="zh-CN" sz="2800">
                <a:solidFill>
                  <a:srgbClr val="000000"/>
                </a:solidFill>
                <a:latin typeface="Times New Roman" pitchFamily="18" charset="0"/>
                <a:ea typeface="宋体" pitchFamily="2" charset="-122"/>
              </a:rPr>
              <a:t>p=(listnode*)malloc(sizeof(listnode));</a:t>
            </a:r>
          </a:p>
          <a:p>
            <a:pPr marL="342900" indent="-342900">
              <a:spcBef>
                <a:spcPct val="20000"/>
              </a:spcBef>
              <a:buClr>
                <a:schemeClr val="hlink"/>
              </a:buClr>
              <a:buFont typeface="Wingdings" pitchFamily="2" charset="2"/>
              <a:buNone/>
            </a:pPr>
            <a:r>
              <a:rPr lang="en-US" altLang="zh-CN" sz="2800">
                <a:solidFill>
                  <a:schemeClr val="tx2"/>
                </a:solidFill>
                <a:latin typeface="Times New Roman" pitchFamily="18" charset="0"/>
                <a:ea typeface="宋体" pitchFamily="2" charset="-122"/>
              </a:rPr>
              <a:t>           </a:t>
            </a:r>
            <a:r>
              <a:rPr lang="en-US" altLang="zh-CN" sz="2800">
                <a:solidFill>
                  <a:schemeClr val="hlink"/>
                </a:solidFill>
                <a:latin typeface="Times New Roman" pitchFamily="18" charset="0"/>
                <a:ea typeface="宋体" pitchFamily="2" charset="-122"/>
              </a:rPr>
              <a:t>p–&gt;data=ch;</a:t>
            </a:r>
          </a:p>
          <a:p>
            <a:pPr marL="342900" indent="-342900">
              <a:spcBef>
                <a:spcPct val="20000"/>
              </a:spcBef>
              <a:buClr>
                <a:schemeClr val="hlink"/>
              </a:buClr>
              <a:buFont typeface="Wingdings" pitchFamily="2" charset="2"/>
              <a:buNone/>
            </a:pPr>
            <a:r>
              <a:rPr lang="en-US" altLang="zh-CN" sz="2800">
                <a:solidFill>
                  <a:schemeClr val="tx2"/>
                </a:solidFill>
                <a:latin typeface="Times New Roman" pitchFamily="18" charset="0"/>
                <a:ea typeface="宋体" pitchFamily="2" charset="-122"/>
              </a:rPr>
              <a:t>           </a:t>
            </a:r>
            <a:r>
              <a:rPr lang="en-US" altLang="zh-CN" sz="2800">
                <a:solidFill>
                  <a:srgbClr val="000000"/>
                </a:solidFill>
                <a:latin typeface="Times New Roman" pitchFamily="18" charset="0"/>
                <a:ea typeface="宋体" pitchFamily="2" charset="-122"/>
              </a:rPr>
              <a:t>p–&gt;next=head;</a:t>
            </a:r>
            <a:r>
              <a:rPr lang="en-US" altLang="zh-CN" sz="2800">
                <a:solidFill>
                  <a:schemeClr val="tx2"/>
                </a:solidFill>
                <a:latin typeface="Times New Roman" pitchFamily="18" charset="0"/>
                <a:ea typeface="宋体" pitchFamily="2" charset="-122"/>
              </a:rPr>
              <a:t>      </a:t>
            </a:r>
          </a:p>
        </p:txBody>
      </p:sp>
      <p:sp>
        <p:nvSpPr>
          <p:cNvPr id="178179" name="Rectangle 3"/>
          <p:cNvSpPr>
            <a:spLocks noChangeArrowheads="1"/>
          </p:cNvSpPr>
          <p:nvPr/>
        </p:nvSpPr>
        <p:spPr bwMode="auto">
          <a:xfrm>
            <a:off x="5018088" y="1536700"/>
            <a:ext cx="3600450" cy="2905125"/>
          </a:xfrm>
          <a:prstGeom prst="rect">
            <a:avLst/>
          </a:prstGeom>
          <a:noFill/>
          <a:ln w="22225" cmpd="thinThick">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None/>
            </a:pPr>
            <a:r>
              <a:rPr lang="en-US" altLang="zh-CN" sz="2800">
                <a:solidFill>
                  <a:schemeClr val="tx2"/>
                </a:solidFill>
                <a:latin typeface="Times New Roman" pitchFamily="18" charset="0"/>
                <a:ea typeface="宋体" pitchFamily="2" charset="-122"/>
              </a:rPr>
              <a:t>       </a:t>
            </a:r>
            <a:r>
              <a:rPr lang="en-US" altLang="zh-CN" sz="2800">
                <a:solidFill>
                  <a:srgbClr val="000000"/>
                </a:solidFill>
                <a:latin typeface="Times New Roman" pitchFamily="18" charset="0"/>
                <a:ea typeface="宋体" pitchFamily="2" charset="-122"/>
              </a:rPr>
              <a:t>head=p;</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a:t>
            </a:r>
            <a:r>
              <a:rPr lang="en-US" altLang="zh-CN" sz="2800">
                <a:solidFill>
                  <a:schemeClr val="hlink"/>
                </a:solidFill>
                <a:latin typeface="Times New Roman" pitchFamily="18" charset="0"/>
                <a:ea typeface="宋体" pitchFamily="2" charset="-122"/>
              </a:rPr>
              <a:t>ch=getchar( );</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return (head);</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a:t>
            </a:r>
          </a:p>
          <a:p>
            <a:pPr marL="342900" indent="-342900">
              <a:spcBef>
                <a:spcPct val="20000"/>
              </a:spcBef>
              <a:buClr>
                <a:schemeClr val="hlink"/>
              </a:buClr>
              <a:buFont typeface="Wingdings" pitchFamily="2" charset="2"/>
              <a:buNone/>
            </a:pPr>
            <a:endParaRPr lang="en-US" altLang="zh-CN" sz="2800">
              <a:solidFill>
                <a:srgbClr val="000000"/>
              </a:solidFill>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9"/>
                                        </p:tgtEl>
                                        <p:attrNameLst>
                                          <p:attrName>style.visibility</p:attrName>
                                        </p:attrNameLst>
                                      </p:cBhvr>
                                      <p:to>
                                        <p:strVal val="visible"/>
                                      </p:to>
                                    </p:set>
                                    <p:animEffect transition="in" filter="blinds(horizontal)">
                                      <p:cBhvr>
                                        <p:cTn id="7" dur="500"/>
                                        <p:tgtEl>
                                          <p:spTgt spid="178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ChangeArrowheads="1"/>
          </p:cNvSpPr>
          <p:nvPr/>
        </p:nvSpPr>
        <p:spPr bwMode="auto">
          <a:xfrm>
            <a:off x="0" y="246063"/>
            <a:ext cx="7772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Clr>
                <a:schemeClr val="hlink"/>
              </a:buClr>
              <a:buFont typeface="Wingdings" pitchFamily="2" charset="2"/>
              <a:buNone/>
            </a:pPr>
            <a:r>
              <a:rPr lang="en-US" altLang="zh-CN" sz="2800">
                <a:solidFill>
                  <a:schemeClr val="tx2"/>
                </a:solidFill>
                <a:latin typeface="Times New Roman" pitchFamily="18" charset="0"/>
                <a:ea typeface="宋体" pitchFamily="2" charset="-122"/>
              </a:rPr>
              <a:t>     </a:t>
            </a:r>
            <a:r>
              <a:rPr kumimoji="1" lang="en-US" altLang="zh-CN" sz="3200" b="1">
                <a:solidFill>
                  <a:schemeClr val="bg1"/>
                </a:solidFill>
                <a:latin typeface="Times New Roman" pitchFamily="18" charset="0"/>
                <a:ea typeface="宋体" pitchFamily="2" charset="-122"/>
              </a:rPr>
              <a:t>listlink  createlist_f( </a:t>
            </a:r>
            <a:r>
              <a:rPr kumimoji="1" lang="en-US" altLang="zh-CN" sz="3200" b="1">
                <a:solidFill>
                  <a:srgbClr val="FF0000"/>
                </a:solidFill>
                <a:latin typeface="Times New Roman" pitchFamily="18" charset="0"/>
                <a:ea typeface="宋体" pitchFamily="2" charset="-122"/>
              </a:rPr>
              <a:t>int n</a:t>
            </a:r>
            <a:r>
              <a:rPr kumimoji="1" lang="en-US" altLang="zh-CN" sz="3200" b="1">
                <a:solidFill>
                  <a:schemeClr val="bg1"/>
                </a:solidFill>
                <a:latin typeface="Times New Roman" pitchFamily="18" charset="0"/>
                <a:ea typeface="宋体" pitchFamily="2" charset="-122"/>
              </a:rPr>
              <a:t>)</a:t>
            </a:r>
          </a:p>
          <a:p>
            <a:pPr marL="342900" indent="-342900">
              <a:buClr>
                <a:schemeClr val="hlink"/>
              </a:buClr>
              <a:buFont typeface="Wingdings" pitchFamily="2" charset="2"/>
              <a:buNone/>
            </a:pPr>
            <a:endParaRPr kumimoji="1" lang="en-US" altLang="zh-CN" sz="3200" b="1">
              <a:solidFill>
                <a:schemeClr val="bg1"/>
              </a:solidFill>
              <a:latin typeface="Times New Roman" pitchFamily="18" charset="0"/>
              <a:ea typeface="宋体" pitchFamily="2" charset="-122"/>
            </a:endParaRPr>
          </a:p>
          <a:p>
            <a:pPr marL="342900" indent="-342900">
              <a:buClr>
                <a:schemeClr val="hlink"/>
              </a:buClr>
              <a:buFont typeface="Wingdings" pitchFamily="2" charset="2"/>
              <a:buNone/>
            </a:pPr>
            <a:r>
              <a:rPr lang="en-US" altLang="zh-CN" sz="2800">
                <a:solidFill>
                  <a:schemeClr val="tx2"/>
                </a:solidFill>
                <a:latin typeface="Times New Roman" pitchFamily="18" charset="0"/>
                <a:ea typeface="宋体" pitchFamily="2" charset="-122"/>
              </a:rPr>
              <a:t>     </a:t>
            </a:r>
            <a:r>
              <a:rPr lang="en-US" altLang="zh-CN" sz="2800">
                <a:solidFill>
                  <a:srgbClr val="000000"/>
                </a:solidFill>
                <a:latin typeface="Times New Roman" pitchFamily="18" charset="0"/>
                <a:ea typeface="宋体" pitchFamily="2" charset="-122"/>
              </a:rPr>
              <a:t>{   int data;</a:t>
            </a:r>
          </a:p>
          <a:p>
            <a:pPr marL="342900" indent="-342900">
              <a:buClr>
                <a:schemeClr val="hlink"/>
              </a:buClr>
              <a:buFont typeface="Wingdings" pitchFamily="2" charset="2"/>
              <a:buNone/>
            </a:pPr>
            <a:r>
              <a:rPr lang="en-US" altLang="zh-CN" sz="2800">
                <a:solidFill>
                  <a:srgbClr val="000000"/>
                </a:solidFill>
                <a:latin typeface="Times New Roman" pitchFamily="18" charset="0"/>
                <a:ea typeface="宋体" pitchFamily="2" charset="-122"/>
              </a:rPr>
              <a:t>          linklist  head;</a:t>
            </a:r>
          </a:p>
          <a:p>
            <a:pPr marL="342900" indent="-342900">
              <a:buClr>
                <a:schemeClr val="hlink"/>
              </a:buClr>
              <a:buFont typeface="Wingdings" pitchFamily="2" charset="2"/>
              <a:buNone/>
            </a:pPr>
            <a:r>
              <a:rPr lang="en-US" altLang="zh-CN" sz="2800">
                <a:solidFill>
                  <a:srgbClr val="000000"/>
                </a:solidFill>
                <a:latin typeface="Times New Roman" pitchFamily="18" charset="0"/>
                <a:ea typeface="宋体" pitchFamily="2" charset="-122"/>
              </a:rPr>
              <a:t>          listnode *p;</a:t>
            </a:r>
          </a:p>
          <a:p>
            <a:pPr marL="342900" indent="-342900">
              <a:buClr>
                <a:schemeClr val="hlink"/>
              </a:buClr>
              <a:buFont typeface="Wingdings" pitchFamily="2" charset="2"/>
              <a:buNone/>
            </a:pPr>
            <a:r>
              <a:rPr lang="en-US" altLang="zh-CN" sz="2800">
                <a:solidFill>
                  <a:srgbClr val="000000"/>
                </a:solidFill>
                <a:latin typeface="Times New Roman" pitchFamily="18" charset="0"/>
                <a:ea typeface="宋体" pitchFamily="2" charset="-122"/>
              </a:rPr>
              <a:t>          head=null;</a:t>
            </a:r>
          </a:p>
          <a:p>
            <a:pPr marL="342900" indent="-342900">
              <a:buClr>
                <a:schemeClr val="hlink"/>
              </a:buClr>
              <a:buFont typeface="Wingdings" pitchFamily="2" charset="2"/>
              <a:buNone/>
            </a:pPr>
            <a:r>
              <a:rPr lang="en-US" altLang="zh-CN" sz="2800">
                <a:solidFill>
                  <a:schemeClr val="tx2"/>
                </a:solidFill>
                <a:latin typeface="Times New Roman" pitchFamily="18" charset="0"/>
                <a:ea typeface="宋体" pitchFamily="2" charset="-122"/>
              </a:rPr>
              <a:t>          </a:t>
            </a:r>
            <a:r>
              <a:rPr lang="en-US" altLang="zh-CN" sz="2800">
                <a:solidFill>
                  <a:srgbClr val="FF0000"/>
                </a:solidFill>
                <a:latin typeface="Times New Roman" pitchFamily="18" charset="0"/>
                <a:ea typeface="宋体" pitchFamily="2" charset="-122"/>
              </a:rPr>
              <a:t>for(i=n;i&gt;0;--i)</a:t>
            </a:r>
          </a:p>
          <a:p>
            <a:pPr marL="342900" indent="-342900">
              <a:buClr>
                <a:schemeClr val="hlink"/>
              </a:buClr>
              <a:buFont typeface="Wingdings" pitchFamily="2" charset="2"/>
              <a:buNone/>
            </a:pPr>
            <a:r>
              <a:rPr lang="en-US" altLang="zh-CN" sz="2800">
                <a:solidFill>
                  <a:schemeClr val="tx2"/>
                </a:solidFill>
                <a:latin typeface="Times New Roman" pitchFamily="18" charset="0"/>
                <a:ea typeface="宋体" pitchFamily="2" charset="-122"/>
              </a:rPr>
              <a:t>          </a:t>
            </a:r>
            <a:r>
              <a:rPr lang="en-US" altLang="zh-CN" sz="2800">
                <a:solidFill>
                  <a:srgbClr val="000000"/>
                </a:solidFill>
                <a:latin typeface="Times New Roman" pitchFamily="18" charset="0"/>
                <a:ea typeface="宋体" pitchFamily="2" charset="-122"/>
              </a:rPr>
              <a:t>{ p=(listnode*)malloc(sizeof(listnode));</a:t>
            </a:r>
          </a:p>
          <a:p>
            <a:pPr marL="342900" indent="-342900">
              <a:buClr>
                <a:schemeClr val="hlink"/>
              </a:buClr>
              <a:buFont typeface="Wingdings" pitchFamily="2" charset="2"/>
              <a:buNone/>
            </a:pPr>
            <a:r>
              <a:rPr lang="en-US" altLang="zh-CN" sz="2800">
                <a:solidFill>
                  <a:schemeClr val="tx2"/>
                </a:solidFill>
                <a:latin typeface="Times New Roman" pitchFamily="18" charset="0"/>
                <a:ea typeface="宋体" pitchFamily="2" charset="-122"/>
              </a:rPr>
              <a:t>             </a:t>
            </a:r>
            <a:r>
              <a:rPr lang="en-US" altLang="zh-CN" sz="2800">
                <a:solidFill>
                  <a:srgbClr val="9900FF"/>
                </a:solidFill>
                <a:latin typeface="Times New Roman" pitchFamily="18" charset="0"/>
                <a:ea typeface="宋体" pitchFamily="2" charset="-122"/>
              </a:rPr>
              <a:t>scanf(("%d"</a:t>
            </a:r>
            <a:r>
              <a:rPr lang="zh-CN" altLang="en-US" sz="2800">
                <a:solidFill>
                  <a:srgbClr val="9900FF"/>
                </a:solidFill>
                <a:latin typeface="Times New Roman" pitchFamily="18" charset="0"/>
                <a:ea typeface="宋体" pitchFamily="2" charset="-122"/>
              </a:rPr>
              <a:t>，</a:t>
            </a:r>
            <a:r>
              <a:rPr lang="en-US" altLang="zh-CN" sz="2800">
                <a:solidFill>
                  <a:srgbClr val="9900FF"/>
                </a:solidFill>
                <a:latin typeface="Times New Roman" pitchFamily="18" charset="0"/>
                <a:ea typeface="宋体" pitchFamily="2" charset="-122"/>
              </a:rPr>
              <a:t>&amp;p–&gt;data);</a:t>
            </a:r>
            <a:r>
              <a:rPr lang="en-US" altLang="zh-CN" sz="2800">
                <a:solidFill>
                  <a:schemeClr val="tx2"/>
                </a:solidFill>
                <a:latin typeface="Times New Roman" pitchFamily="18" charset="0"/>
                <a:ea typeface="宋体" pitchFamily="2" charset="-122"/>
              </a:rPr>
              <a:t>            </a:t>
            </a:r>
          </a:p>
          <a:p>
            <a:pPr marL="342900" indent="-342900">
              <a:buClr>
                <a:schemeClr val="hlink"/>
              </a:buClr>
              <a:buFont typeface="Wingdings" pitchFamily="2" charset="2"/>
              <a:buNone/>
            </a:pPr>
            <a:r>
              <a:rPr lang="en-US" altLang="zh-CN" sz="2800">
                <a:solidFill>
                  <a:schemeClr val="tx2"/>
                </a:solidFill>
                <a:latin typeface="Times New Roman" pitchFamily="18" charset="0"/>
                <a:ea typeface="宋体" pitchFamily="2" charset="-122"/>
              </a:rPr>
              <a:t>             </a:t>
            </a:r>
            <a:r>
              <a:rPr lang="en-US" altLang="zh-CN" sz="2800">
                <a:solidFill>
                  <a:srgbClr val="000000"/>
                </a:solidFill>
                <a:latin typeface="Times New Roman" pitchFamily="18" charset="0"/>
                <a:ea typeface="宋体" pitchFamily="2" charset="-122"/>
              </a:rPr>
              <a:t>p–&gt;next=head;</a:t>
            </a:r>
          </a:p>
          <a:p>
            <a:pPr marL="342900" indent="-342900">
              <a:buClr>
                <a:schemeClr val="hlink"/>
              </a:buClr>
              <a:buFont typeface="Wingdings" pitchFamily="2" charset="2"/>
              <a:buNone/>
            </a:pPr>
            <a:r>
              <a:rPr lang="en-US" altLang="zh-CN" sz="2800">
                <a:solidFill>
                  <a:srgbClr val="000000"/>
                </a:solidFill>
                <a:latin typeface="Times New Roman" pitchFamily="18" charset="0"/>
                <a:ea typeface="宋体" pitchFamily="2" charset="-122"/>
              </a:rPr>
              <a:t>             head=p;</a:t>
            </a:r>
          </a:p>
          <a:p>
            <a:pPr marL="342900" indent="-342900">
              <a:buClr>
                <a:schemeClr val="hlink"/>
              </a:buClr>
              <a:buFont typeface="Wingdings" pitchFamily="2" charset="2"/>
              <a:buNone/>
            </a:pPr>
            <a:r>
              <a:rPr lang="en-US" altLang="zh-CN" sz="2800">
                <a:solidFill>
                  <a:srgbClr val="000000"/>
                </a:solidFill>
                <a:latin typeface="Times New Roman" pitchFamily="18" charset="0"/>
                <a:ea typeface="宋体" pitchFamily="2" charset="-122"/>
              </a:rPr>
              <a:t>          }</a:t>
            </a:r>
          </a:p>
          <a:p>
            <a:pPr marL="342900" indent="-342900">
              <a:buClr>
                <a:schemeClr val="hlink"/>
              </a:buClr>
              <a:buFont typeface="Wingdings" pitchFamily="2" charset="2"/>
              <a:buNone/>
            </a:pPr>
            <a:r>
              <a:rPr lang="en-US" altLang="zh-CN" sz="2800">
                <a:solidFill>
                  <a:srgbClr val="000000"/>
                </a:solidFill>
                <a:latin typeface="Times New Roman" pitchFamily="18" charset="0"/>
                <a:ea typeface="宋体" pitchFamily="2" charset="-122"/>
              </a:rPr>
              <a:t>         return (head);</a:t>
            </a:r>
          </a:p>
          <a:p>
            <a:pPr marL="342900" indent="-342900">
              <a:buClr>
                <a:schemeClr val="hlink"/>
              </a:buClr>
              <a:buFont typeface="Wingdings" pitchFamily="2" charset="2"/>
              <a:buNone/>
            </a:pPr>
            <a:r>
              <a:rPr lang="en-US" altLang="zh-CN" sz="2800">
                <a:solidFill>
                  <a:srgbClr val="000000"/>
                </a:solidFill>
                <a:latin typeface="Times New Roman" pitchFamily="18" charset="0"/>
                <a:ea typeface="宋体" pitchFamily="2" charset="-122"/>
              </a:rPr>
              <a:t>    }</a:t>
            </a:r>
          </a:p>
          <a:p>
            <a:pPr marL="342900" indent="-342900">
              <a:buClr>
                <a:schemeClr val="hlink"/>
              </a:buClr>
              <a:buFont typeface="Wingdings" pitchFamily="2" charset="2"/>
              <a:buNone/>
            </a:pPr>
            <a:endParaRPr lang="en-US" altLang="zh-CN" sz="2800">
              <a:solidFill>
                <a:srgbClr val="000000"/>
              </a:solidFill>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392113" y="1676400"/>
            <a:ext cx="77724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None/>
            </a:pPr>
            <a:r>
              <a:rPr kumimoji="1" lang="en-US" altLang="zh-CN" sz="3200" b="1">
                <a:solidFill>
                  <a:schemeClr val="hlink"/>
                </a:solidFill>
                <a:latin typeface="Times New Roman" pitchFamily="18" charset="0"/>
              </a:rPr>
              <a:t>2</a:t>
            </a:r>
            <a:r>
              <a:rPr kumimoji="1" lang="zh-CN" altLang="en-US" sz="3200" b="1">
                <a:solidFill>
                  <a:schemeClr val="hlink"/>
                </a:solidFill>
                <a:latin typeface="Times New Roman" pitchFamily="18" charset="0"/>
              </a:rPr>
              <a:t>、尾插法建表</a:t>
            </a:r>
          </a:p>
          <a:p>
            <a:pPr marL="342900" indent="-342900">
              <a:spcBef>
                <a:spcPct val="20000"/>
              </a:spcBef>
              <a:buClr>
                <a:schemeClr val="hlink"/>
              </a:buClr>
              <a:buFont typeface="Wingdings" pitchFamily="2" charset="2"/>
              <a:buNone/>
            </a:pPr>
            <a:r>
              <a:rPr lang="zh-CN" altLang="en-US" sz="2800">
                <a:solidFill>
                  <a:schemeClr val="tx2"/>
                </a:solidFill>
                <a:latin typeface="Verdana" pitchFamily="34" charset="0"/>
              </a:rPr>
              <a:t>        </a:t>
            </a:r>
            <a:r>
              <a:rPr lang="zh-CN" altLang="en-US" sz="2800">
                <a:solidFill>
                  <a:srgbClr val="FF0000"/>
                </a:solidFill>
                <a:latin typeface="楷体_GB2312" pitchFamily="49" charset="-122"/>
              </a:rPr>
              <a:t>头插法</a:t>
            </a:r>
            <a:r>
              <a:rPr lang="zh-CN" altLang="en-US" sz="2800">
                <a:solidFill>
                  <a:srgbClr val="000000"/>
                </a:solidFill>
                <a:latin typeface="楷体_GB2312" pitchFamily="49" charset="-122"/>
              </a:rPr>
              <a:t>建立链表虽然算法简单，但生成的链表中</a:t>
            </a:r>
            <a:r>
              <a:rPr lang="zh-CN" altLang="en-US" sz="2800">
                <a:solidFill>
                  <a:srgbClr val="FF0000"/>
                </a:solidFill>
                <a:latin typeface="楷体_GB2312" pitchFamily="49" charset="-122"/>
              </a:rPr>
              <a:t>结点的次序和输入的顺序相反</a:t>
            </a:r>
            <a:r>
              <a:rPr lang="zh-CN" altLang="en-US" sz="2800">
                <a:solidFill>
                  <a:srgbClr val="000000"/>
                </a:solidFill>
                <a:latin typeface="楷体_GB2312" pitchFamily="49" charset="-122"/>
              </a:rPr>
              <a:t>。若希望二者次序一致，可采用</a:t>
            </a:r>
            <a:r>
              <a:rPr lang="zh-CN" altLang="en-US" sz="2800">
                <a:solidFill>
                  <a:schemeClr val="hlink"/>
                </a:solidFill>
                <a:latin typeface="楷体_GB2312" pitchFamily="49" charset="-122"/>
              </a:rPr>
              <a:t>尾插法</a:t>
            </a:r>
            <a:r>
              <a:rPr lang="zh-CN" altLang="en-US" sz="2800">
                <a:solidFill>
                  <a:srgbClr val="000000"/>
                </a:solidFill>
                <a:latin typeface="楷体_GB2312" pitchFamily="49" charset="-122"/>
              </a:rPr>
              <a:t>建表。该方法是将新结点插入到当前链表的表尾上，为此</a:t>
            </a:r>
            <a:r>
              <a:rPr lang="zh-CN" altLang="en-US" sz="2800">
                <a:solidFill>
                  <a:schemeClr val="hlink"/>
                </a:solidFill>
                <a:latin typeface="楷体_GB2312" pitchFamily="49" charset="-122"/>
              </a:rPr>
              <a:t>必须增加一个尾指针</a:t>
            </a:r>
            <a:r>
              <a:rPr lang="en-US" altLang="zh-CN" sz="2800">
                <a:solidFill>
                  <a:schemeClr val="hlink"/>
                </a:solidFill>
                <a:latin typeface="楷体_GB2312" pitchFamily="49" charset="-122"/>
              </a:rPr>
              <a:t>r</a:t>
            </a:r>
            <a:r>
              <a:rPr lang="zh-CN" altLang="en-US" sz="2800">
                <a:solidFill>
                  <a:srgbClr val="000000"/>
                </a:solidFill>
                <a:latin typeface="楷体_GB2312" pitchFamily="49" charset="-122"/>
              </a:rPr>
              <a:t>，使其始终指向当前链表的尾结点。</a:t>
            </a:r>
            <a:endParaRPr lang="zh-CN" altLang="en-US" sz="2800">
              <a:solidFill>
                <a:srgbClr val="000000"/>
              </a:solidFill>
              <a:latin typeface="Verdana" pitchFamily="34"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185738" y="1125538"/>
            <a:ext cx="5480050" cy="55308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char  ch;</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linklist  head;</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listnode  *p</a:t>
            </a:r>
            <a:r>
              <a:rPr lang="zh-CN" altLang="en-US" sz="2800">
                <a:solidFill>
                  <a:srgbClr val="000000"/>
                </a:solidFill>
                <a:latin typeface="Times New Roman" pitchFamily="18" charset="0"/>
                <a:ea typeface="宋体" pitchFamily="2" charset="-122"/>
              </a:rPr>
              <a:t>，*</a:t>
            </a:r>
            <a:r>
              <a:rPr lang="en-US" altLang="zh-CN" sz="2800">
                <a:solidFill>
                  <a:srgbClr val="000000"/>
                </a:solidFill>
                <a:latin typeface="Times New Roman" pitchFamily="18" charset="0"/>
                <a:ea typeface="宋体" pitchFamily="2" charset="-122"/>
              </a:rPr>
              <a:t>r;       </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head=NULL; r=NULL;</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while((ch=getchar( )!='\n')</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a:t>
            </a:r>
            <a:r>
              <a:rPr lang="en-US" altLang="zh-CN" sz="2600">
                <a:solidFill>
                  <a:srgbClr val="000000"/>
                </a:solidFill>
                <a:latin typeface="Times New Roman" pitchFamily="18" charset="0"/>
                <a:ea typeface="宋体" pitchFamily="2" charset="-122"/>
              </a:rPr>
              <a:t>p=(listnode *)malloc(sizeof(listnode));</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p–&gt;data=ch;</a:t>
            </a:r>
          </a:p>
          <a:p>
            <a:pPr marL="342900" indent="-342900">
              <a:spcBef>
                <a:spcPct val="20000"/>
              </a:spcBef>
              <a:buClr>
                <a:schemeClr val="hlink"/>
              </a:buClr>
              <a:buFont typeface="Wingdings" pitchFamily="2" charset="2"/>
              <a:buNone/>
            </a:pPr>
            <a:r>
              <a:rPr lang="en-US" altLang="zh-CN" sz="2800">
                <a:solidFill>
                  <a:schemeClr val="tx2"/>
                </a:solidFill>
                <a:latin typeface="Times New Roman" pitchFamily="18" charset="0"/>
                <a:ea typeface="宋体" pitchFamily="2" charset="-122"/>
              </a:rPr>
              <a:t>        </a:t>
            </a:r>
            <a:r>
              <a:rPr lang="en-US" altLang="zh-CN" sz="2800">
                <a:solidFill>
                  <a:srgbClr val="FF0000"/>
                </a:solidFill>
                <a:latin typeface="Times New Roman" pitchFamily="18" charset="0"/>
                <a:ea typeface="宋体" pitchFamily="2" charset="-122"/>
              </a:rPr>
              <a:t>if(head=NULL)</a:t>
            </a:r>
          </a:p>
          <a:p>
            <a:pPr marL="342900" indent="-342900">
              <a:spcBef>
                <a:spcPct val="20000"/>
              </a:spcBef>
              <a:buClr>
                <a:schemeClr val="hlink"/>
              </a:buClr>
              <a:buFont typeface="Wingdings" pitchFamily="2" charset="2"/>
              <a:buNone/>
            </a:pPr>
            <a:r>
              <a:rPr lang="en-US" altLang="zh-CN" sz="2800">
                <a:solidFill>
                  <a:schemeClr val="tx2"/>
                </a:solidFill>
                <a:latin typeface="Times New Roman" pitchFamily="18" charset="0"/>
                <a:ea typeface="宋体" pitchFamily="2" charset="-122"/>
              </a:rPr>
              <a:t>         </a:t>
            </a:r>
            <a:r>
              <a:rPr lang="en-US" altLang="zh-CN" sz="2800">
                <a:solidFill>
                  <a:srgbClr val="000000"/>
                </a:solidFill>
                <a:latin typeface="Times New Roman" pitchFamily="18" charset="0"/>
                <a:ea typeface="宋体" pitchFamily="2" charset="-122"/>
              </a:rPr>
              <a:t>{</a:t>
            </a:r>
            <a:r>
              <a:rPr lang="en-US" altLang="zh-CN" sz="2800">
                <a:solidFill>
                  <a:schemeClr val="tx2"/>
                </a:solidFill>
                <a:latin typeface="Times New Roman" pitchFamily="18" charset="0"/>
                <a:ea typeface="宋体" pitchFamily="2" charset="-122"/>
              </a:rPr>
              <a:t>  </a:t>
            </a:r>
            <a:r>
              <a:rPr lang="en-US" altLang="zh-CN" sz="2800">
                <a:solidFill>
                  <a:srgbClr val="000000"/>
                </a:solidFill>
                <a:latin typeface="Times New Roman" pitchFamily="18" charset="0"/>
                <a:ea typeface="宋体" pitchFamily="2" charset="-122"/>
              </a:rPr>
              <a:t>head=p;  r=p;  }</a:t>
            </a:r>
          </a:p>
          <a:p>
            <a:pPr marL="342900" indent="-342900">
              <a:spcBef>
                <a:spcPct val="20000"/>
              </a:spcBef>
              <a:buClr>
                <a:schemeClr val="hlink"/>
              </a:buClr>
              <a:buFont typeface="Wingdings" pitchFamily="2" charset="2"/>
              <a:buNone/>
            </a:pPr>
            <a:r>
              <a:rPr lang="en-US" altLang="zh-CN" sz="2800">
                <a:solidFill>
                  <a:schemeClr val="tx2"/>
                </a:solidFill>
                <a:latin typeface="Times New Roman" pitchFamily="18" charset="0"/>
                <a:ea typeface="宋体" pitchFamily="2" charset="-122"/>
              </a:rPr>
              <a:t>        </a:t>
            </a:r>
            <a:r>
              <a:rPr lang="en-US" altLang="zh-CN" sz="2800">
                <a:solidFill>
                  <a:srgbClr val="FF0000"/>
                </a:solidFill>
                <a:latin typeface="Times New Roman" pitchFamily="18" charset="0"/>
                <a:ea typeface="宋体" pitchFamily="2" charset="-122"/>
              </a:rPr>
              <a:t>else </a:t>
            </a:r>
            <a:r>
              <a:rPr lang="en-US" altLang="zh-CN" sz="2800">
                <a:solidFill>
                  <a:schemeClr val="tx2"/>
                </a:solidFill>
                <a:latin typeface="Times New Roman" pitchFamily="18" charset="0"/>
                <a:ea typeface="宋体" pitchFamily="2" charset="-122"/>
              </a:rPr>
              <a:t>  </a:t>
            </a:r>
            <a:r>
              <a:rPr lang="en-US" altLang="zh-CN" sz="2400" b="1">
                <a:solidFill>
                  <a:schemeClr val="tx2"/>
                </a:solidFill>
                <a:latin typeface="Times New Roman" pitchFamily="18" charset="0"/>
                <a:ea typeface="宋体" pitchFamily="2" charset="-122"/>
              </a:rPr>
              <a:t>       </a:t>
            </a:r>
          </a:p>
        </p:txBody>
      </p:sp>
      <p:sp>
        <p:nvSpPr>
          <p:cNvPr id="181251" name="Rectangle 3"/>
          <p:cNvSpPr>
            <a:spLocks noChangeArrowheads="1"/>
          </p:cNvSpPr>
          <p:nvPr/>
        </p:nvSpPr>
        <p:spPr bwMode="auto">
          <a:xfrm>
            <a:off x="5848350" y="1120775"/>
            <a:ext cx="3295650" cy="26717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rPr>
              <a:t>r–&gt;next=p;</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rPr>
              <a:t>r=p;        }</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rPr>
              <a:t>if (r!=NULL)</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rPr>
              <a:t>      r–&gt;next=NULL;</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rPr>
              <a:t>return(head);   }</a:t>
            </a:r>
            <a:endParaRPr lang="en-US" altLang="zh-CN" sz="2400" b="1">
              <a:solidFill>
                <a:schemeClr val="tx2"/>
              </a:solidFill>
              <a:latin typeface="Verdana" pitchFamily="34" charset="0"/>
            </a:endParaRPr>
          </a:p>
        </p:txBody>
      </p:sp>
      <p:sp>
        <p:nvSpPr>
          <p:cNvPr id="181254" name="Rectangle 6"/>
          <p:cNvSpPr>
            <a:spLocks noChangeArrowheads="1"/>
          </p:cNvSpPr>
          <p:nvPr/>
        </p:nvSpPr>
        <p:spPr bwMode="auto">
          <a:xfrm>
            <a:off x="400050" y="201613"/>
            <a:ext cx="41195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spcBef>
                <a:spcPct val="20000"/>
              </a:spcBef>
              <a:buClr>
                <a:schemeClr val="hlink"/>
              </a:buClr>
              <a:buFont typeface="Wingdings" pitchFamily="2" charset="2"/>
              <a:buNone/>
            </a:pPr>
            <a:r>
              <a:rPr kumimoji="1" lang="en-US" altLang="zh-CN" sz="3200" b="1">
                <a:solidFill>
                  <a:schemeClr val="bg1"/>
                </a:solidFill>
                <a:latin typeface="Times New Roman" pitchFamily="18" charset="0"/>
                <a:ea typeface="宋体" pitchFamily="2" charset="-122"/>
              </a:rPr>
              <a:t>linklist  createlist_r(   )</a:t>
            </a:r>
          </a:p>
        </p:txBody>
      </p:sp>
      <p:sp>
        <p:nvSpPr>
          <p:cNvPr id="181255" name="Text Box 7"/>
          <p:cNvSpPr txBox="1">
            <a:spLocks noChangeArrowheads="1"/>
          </p:cNvSpPr>
          <p:nvPr/>
        </p:nvSpPr>
        <p:spPr bwMode="auto">
          <a:xfrm>
            <a:off x="4999038" y="4225925"/>
            <a:ext cx="4144962" cy="2451100"/>
          </a:xfrm>
          <a:prstGeom prst="rect">
            <a:avLst/>
          </a:prstGeom>
          <a:solidFill>
            <a:srgbClr val="99CCFF"/>
          </a:solidFill>
          <a:ln w="127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2000" b="1">
                <a:solidFill>
                  <a:srgbClr val="000000"/>
                </a:solidFill>
                <a:latin typeface="Times New Roman" pitchFamily="18" charset="0"/>
                <a:ea typeface="宋体" pitchFamily="2" charset="-122"/>
              </a:rPr>
              <a:t>说明：第一个生成的结点是开始结点，将开始结点插入到空表中，是在当前链表的第一个位置上插入，该位置上的插入操作和链表中其它位置上的插入操作处理是不一样的，原因是开始结点的位置是存放在头指针（指针变量）中，而其余结点的位置是在其前驱结点的指针域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1255"/>
                                        </p:tgtEl>
                                        <p:attrNameLst>
                                          <p:attrName>style.visibility</p:attrName>
                                        </p:attrNameLst>
                                      </p:cBhvr>
                                      <p:to>
                                        <p:strVal val="visible"/>
                                      </p:to>
                                    </p:set>
                                    <p:animEffect transition="in" filter="blinds(horizontal)">
                                      <p:cBhvr>
                                        <p:cTn id="7" dur="500"/>
                                        <p:tgtEl>
                                          <p:spTgt spid="181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title"/>
          </p:nvPr>
        </p:nvSpPr>
        <p:spPr/>
        <p:txBody>
          <a:bodyPr/>
          <a:lstStyle/>
          <a:p>
            <a:endParaRPr lang="zh-CN" altLang="zh-CN">
              <a:ea typeface="宋体" pitchFamily="2" charset="-122"/>
            </a:endParaRPr>
          </a:p>
        </p:txBody>
      </p:sp>
      <p:sp>
        <p:nvSpPr>
          <p:cNvPr id="183300" name="Rectangle 4"/>
          <p:cNvSpPr>
            <a:spLocks noGrp="1" noChangeArrowheads="1"/>
          </p:cNvSpPr>
          <p:nvPr>
            <p:ph type="body" idx="1"/>
          </p:nvPr>
        </p:nvSpPr>
        <p:spPr>
          <a:xfrm>
            <a:off x="215900" y="1136650"/>
            <a:ext cx="8470900" cy="5353050"/>
          </a:xfrm>
        </p:spPr>
        <p:txBody>
          <a:bodyPr/>
          <a:lstStyle/>
          <a:p>
            <a:r>
              <a:rPr lang="zh-CN" altLang="en-US" b="0">
                <a:solidFill>
                  <a:srgbClr val="000000"/>
                </a:solidFill>
                <a:latin typeface="Times New Roman" pitchFamily="18" charset="0"/>
                <a:ea typeface="宋体" pitchFamily="2" charset="-122"/>
              </a:rPr>
              <a:t>第一个</a:t>
            </a:r>
            <a:r>
              <a:rPr lang="en-US" altLang="zh-CN" b="0">
                <a:solidFill>
                  <a:srgbClr val="000000"/>
                </a:solidFill>
                <a:latin typeface="Times New Roman" pitchFamily="18" charset="0"/>
                <a:ea typeface="宋体" pitchFamily="2" charset="-122"/>
              </a:rPr>
              <a:t>if</a:t>
            </a:r>
            <a:r>
              <a:rPr lang="zh-CN" altLang="en-US" b="0">
                <a:solidFill>
                  <a:srgbClr val="000000"/>
                </a:solidFill>
                <a:latin typeface="Times New Roman" pitchFamily="18" charset="0"/>
                <a:ea typeface="宋体" pitchFamily="2" charset="-122"/>
              </a:rPr>
              <a:t>语句用来对第一个位置上的插入操作做特殊处理。</a:t>
            </a:r>
          </a:p>
          <a:p>
            <a:r>
              <a:rPr lang="zh-CN" altLang="en-US" b="0">
                <a:solidFill>
                  <a:srgbClr val="000000"/>
                </a:solidFill>
                <a:latin typeface="Times New Roman" pitchFamily="18" charset="0"/>
                <a:ea typeface="宋体" pitchFamily="2" charset="-122"/>
              </a:rPr>
              <a:t>第二个</a:t>
            </a:r>
            <a:r>
              <a:rPr lang="en-US" altLang="zh-CN" b="0">
                <a:solidFill>
                  <a:srgbClr val="000000"/>
                </a:solidFill>
                <a:latin typeface="Times New Roman" pitchFamily="18" charset="0"/>
                <a:ea typeface="宋体" pitchFamily="2" charset="-122"/>
              </a:rPr>
              <a:t>if</a:t>
            </a:r>
            <a:r>
              <a:rPr lang="zh-CN" altLang="en-US" b="0">
                <a:solidFill>
                  <a:srgbClr val="000000"/>
                </a:solidFill>
                <a:latin typeface="Times New Roman" pitchFamily="18" charset="0"/>
                <a:ea typeface="宋体" pitchFamily="2" charset="-122"/>
              </a:rPr>
              <a:t>语句的作用是：</a:t>
            </a:r>
            <a:r>
              <a:rPr lang="zh-CN" altLang="en-US" b="0">
                <a:solidFill>
                  <a:srgbClr val="FF0000"/>
                </a:solidFill>
                <a:latin typeface="Times New Roman" pitchFamily="18" charset="0"/>
                <a:ea typeface="宋体" pitchFamily="2" charset="-122"/>
              </a:rPr>
              <a:t>分别处理空表和非空表</a:t>
            </a:r>
          </a:p>
          <a:p>
            <a:r>
              <a:rPr lang="zh-CN" altLang="en-US" b="0">
                <a:solidFill>
                  <a:srgbClr val="990099"/>
                </a:solidFill>
                <a:latin typeface="Times New Roman" pitchFamily="18" charset="0"/>
                <a:ea typeface="宋体" pitchFamily="2" charset="-122"/>
              </a:rPr>
              <a:t>如果</a:t>
            </a:r>
            <a:r>
              <a:rPr lang="zh-CN" altLang="en-US" b="0">
                <a:solidFill>
                  <a:srgbClr val="000000"/>
                </a:solidFill>
                <a:latin typeface="Times New Roman" pitchFamily="18" charset="0"/>
                <a:ea typeface="宋体" pitchFamily="2" charset="-122"/>
              </a:rPr>
              <a:t>我们在链表的开始结点之前</a:t>
            </a:r>
            <a:r>
              <a:rPr lang="zh-CN" altLang="en-US" b="0">
                <a:solidFill>
                  <a:srgbClr val="990099"/>
                </a:solidFill>
                <a:latin typeface="Times New Roman" pitchFamily="18" charset="0"/>
                <a:ea typeface="宋体" pitchFamily="2" charset="-122"/>
              </a:rPr>
              <a:t>附加</a:t>
            </a:r>
            <a:r>
              <a:rPr lang="zh-CN" altLang="en-US" b="0">
                <a:solidFill>
                  <a:srgbClr val="000000"/>
                </a:solidFill>
                <a:latin typeface="Times New Roman" pitchFamily="18" charset="0"/>
                <a:ea typeface="宋体" pitchFamily="2" charset="-122"/>
              </a:rPr>
              <a:t>一个结点，并称它为</a:t>
            </a:r>
            <a:r>
              <a:rPr lang="zh-CN" altLang="en-US" b="0">
                <a:solidFill>
                  <a:srgbClr val="990099"/>
                </a:solidFill>
                <a:latin typeface="Times New Roman" pitchFamily="18" charset="0"/>
                <a:ea typeface="宋体" pitchFamily="2" charset="-122"/>
              </a:rPr>
              <a:t>头结点</a:t>
            </a:r>
            <a:r>
              <a:rPr lang="zh-CN" altLang="en-US" b="0">
                <a:solidFill>
                  <a:srgbClr val="000000"/>
                </a:solidFill>
                <a:latin typeface="Times New Roman" pitchFamily="18" charset="0"/>
                <a:ea typeface="宋体" pitchFamily="2" charset="-122"/>
              </a:rPr>
              <a:t>，那么会带来以下两个优点：</a:t>
            </a:r>
          </a:p>
          <a:p>
            <a:pPr lvl="1"/>
            <a:r>
              <a:rPr lang="zh-CN" altLang="en-US" sz="2400" b="1">
                <a:solidFill>
                  <a:srgbClr val="000000"/>
                </a:solidFill>
                <a:latin typeface="Times New Roman" pitchFamily="18" charset="0"/>
                <a:ea typeface="宋体" pitchFamily="2" charset="-122"/>
              </a:rPr>
              <a:t>由于开始结点的位置被存放在头结点的指针域中，所以在链表的第一个位置上的操作就和在表的其它位置上的操作一致，无需进行特殊处理；</a:t>
            </a:r>
          </a:p>
          <a:p>
            <a:pPr lvl="1"/>
            <a:r>
              <a:rPr lang="zh-CN" altLang="en-US" sz="2400" b="1">
                <a:solidFill>
                  <a:srgbClr val="000000"/>
                </a:solidFill>
                <a:latin typeface="Times New Roman" pitchFamily="18" charset="0"/>
                <a:ea typeface="宋体" pitchFamily="2" charset="-122"/>
              </a:rPr>
              <a:t>论链表是否为空，其头指针是指向头结点      所在的非空指针（空表中头结点的指针域为空），因此空表和非空表的处理也就统一了。</a:t>
            </a:r>
            <a:endParaRPr lang="zh-CN" altLang="en-US" sz="24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3300">
                                            <p:txEl>
                                              <p:pRg st="0" end="0"/>
                                            </p:txEl>
                                          </p:spTgt>
                                        </p:tgtEl>
                                        <p:attrNameLst>
                                          <p:attrName>style.visibility</p:attrName>
                                        </p:attrNameLst>
                                      </p:cBhvr>
                                      <p:to>
                                        <p:strVal val="visible"/>
                                      </p:to>
                                    </p:set>
                                    <p:animEffect transition="in" filter="blinds(horizontal)">
                                      <p:cBhvr>
                                        <p:cTn id="7" dur="500"/>
                                        <p:tgtEl>
                                          <p:spTgt spid="1833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3300">
                                            <p:txEl>
                                              <p:pRg st="1" end="1"/>
                                            </p:txEl>
                                          </p:spTgt>
                                        </p:tgtEl>
                                        <p:attrNameLst>
                                          <p:attrName>style.visibility</p:attrName>
                                        </p:attrNameLst>
                                      </p:cBhvr>
                                      <p:to>
                                        <p:strVal val="visible"/>
                                      </p:to>
                                    </p:set>
                                    <p:animEffect transition="in" filter="blinds(horizontal)">
                                      <p:cBhvr>
                                        <p:cTn id="12" dur="500"/>
                                        <p:tgtEl>
                                          <p:spTgt spid="1833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3300">
                                            <p:txEl>
                                              <p:pRg st="2" end="2"/>
                                            </p:txEl>
                                          </p:spTgt>
                                        </p:tgtEl>
                                        <p:attrNameLst>
                                          <p:attrName>style.visibility</p:attrName>
                                        </p:attrNameLst>
                                      </p:cBhvr>
                                      <p:to>
                                        <p:strVal val="visible"/>
                                      </p:to>
                                    </p:set>
                                    <p:animEffect transition="in" filter="blinds(horizontal)">
                                      <p:cBhvr>
                                        <p:cTn id="17" dur="500"/>
                                        <p:tgtEl>
                                          <p:spTgt spid="18330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3300">
                                            <p:txEl>
                                              <p:pRg st="3" end="3"/>
                                            </p:txEl>
                                          </p:spTgt>
                                        </p:tgtEl>
                                        <p:attrNameLst>
                                          <p:attrName>style.visibility</p:attrName>
                                        </p:attrNameLst>
                                      </p:cBhvr>
                                      <p:to>
                                        <p:strVal val="visible"/>
                                      </p:to>
                                    </p:set>
                                    <p:animEffect transition="in" filter="blinds(horizontal)">
                                      <p:cBhvr>
                                        <p:cTn id="22" dur="500"/>
                                        <p:tgtEl>
                                          <p:spTgt spid="18330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3300">
                                            <p:txEl>
                                              <p:pRg st="4" end="4"/>
                                            </p:txEl>
                                          </p:spTgt>
                                        </p:tgtEl>
                                        <p:attrNameLst>
                                          <p:attrName>style.visibility</p:attrName>
                                        </p:attrNameLst>
                                      </p:cBhvr>
                                      <p:to>
                                        <p:strVal val="visible"/>
                                      </p:to>
                                    </p:set>
                                    <p:animEffect transition="in" filter="blinds(horizontal)">
                                      <p:cBhvr>
                                        <p:cTn id="27" dur="500"/>
                                        <p:tgtEl>
                                          <p:spTgt spid="1833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build="p" bldLvl="2"/>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ChangeArrowheads="1"/>
          </p:cNvSpPr>
          <p:nvPr/>
        </p:nvSpPr>
        <p:spPr bwMode="auto">
          <a:xfrm>
            <a:off x="246063" y="1139825"/>
            <a:ext cx="8091487" cy="548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linklist createlist_r(  )</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char  ch;</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linklist head=(linklist)malloc(sizeof(listnode));</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listnode  *p</a:t>
            </a:r>
            <a:r>
              <a:rPr lang="zh-CN" altLang="en-US" sz="2800">
                <a:solidFill>
                  <a:srgbClr val="000000"/>
                </a:solidFill>
                <a:latin typeface="Times New Roman" pitchFamily="18" charset="0"/>
                <a:ea typeface="宋体" pitchFamily="2" charset="-122"/>
              </a:rPr>
              <a:t>，*</a:t>
            </a:r>
            <a:r>
              <a:rPr lang="en-US" altLang="zh-CN" sz="2800">
                <a:solidFill>
                  <a:srgbClr val="000000"/>
                </a:solidFill>
                <a:latin typeface="Times New Roman" pitchFamily="18" charset="0"/>
                <a:ea typeface="宋体" pitchFamily="2" charset="-122"/>
              </a:rPr>
              <a:t>r;</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r=head;</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while((ch=getchar( ))!='\n')</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   p=(listnode*)malloc(sizeof(listnode));</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p–&gt;data=ch;           r–&gt;next=p;              r=p;     }</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r–&gt;next=NULL;</a:t>
            </a:r>
          </a:p>
          <a:p>
            <a:pPr marL="342900" indent="-342900">
              <a:spcBef>
                <a:spcPct val="20000"/>
              </a:spcBef>
              <a:buClr>
                <a:schemeClr val="hlink"/>
              </a:buClr>
              <a:buFont typeface="Wingdings" pitchFamily="2" charset="2"/>
              <a:buNone/>
            </a:pPr>
            <a:r>
              <a:rPr lang="en-US" altLang="zh-CN" sz="2800">
                <a:solidFill>
                  <a:srgbClr val="000000"/>
                </a:solidFill>
                <a:latin typeface="Times New Roman" pitchFamily="18" charset="0"/>
                <a:ea typeface="宋体" pitchFamily="2" charset="-122"/>
              </a:rPr>
              <a:t>     return(head);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1" name="Text Box 7"/>
          <p:cNvSpPr txBox="1">
            <a:spLocks noChangeArrowheads="1"/>
          </p:cNvSpPr>
          <p:nvPr/>
        </p:nvSpPr>
        <p:spPr bwMode="auto">
          <a:xfrm>
            <a:off x="306388" y="1252538"/>
            <a:ext cx="27082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itchFamily="18" charset="0"/>
              </a:rPr>
              <a:t> </a:t>
            </a:r>
            <a:r>
              <a:rPr kumimoji="1" lang="zh-CN" altLang="en-US" sz="3200" b="1">
                <a:solidFill>
                  <a:srgbClr val="000000"/>
                </a:solidFill>
                <a:latin typeface="Times New Roman" pitchFamily="18" charset="0"/>
                <a:ea typeface="隶书" pitchFamily="49" charset="-122"/>
              </a:rPr>
              <a:t>结构销毁操作</a:t>
            </a:r>
          </a:p>
        </p:txBody>
      </p:sp>
      <p:sp>
        <p:nvSpPr>
          <p:cNvPr id="108552" name="Text Box 8"/>
          <p:cNvSpPr txBox="1">
            <a:spLocks noChangeArrowheads="1"/>
          </p:cNvSpPr>
          <p:nvPr/>
        </p:nvSpPr>
        <p:spPr bwMode="auto">
          <a:xfrm>
            <a:off x="3206750" y="1296988"/>
            <a:ext cx="2909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333399"/>
                </a:solidFill>
                <a:latin typeface="Times New Roman" pitchFamily="18" charset="0"/>
              </a:rPr>
              <a:t>DestroyList( &amp;L )</a:t>
            </a:r>
          </a:p>
        </p:txBody>
      </p:sp>
      <p:sp>
        <p:nvSpPr>
          <p:cNvPr id="108553" name="Text Box 9"/>
          <p:cNvSpPr txBox="1">
            <a:spLocks noChangeArrowheads="1"/>
          </p:cNvSpPr>
          <p:nvPr/>
        </p:nvSpPr>
        <p:spPr bwMode="auto">
          <a:xfrm>
            <a:off x="887413" y="1797050"/>
            <a:ext cx="1970087"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50000"/>
              </a:spcAft>
            </a:pPr>
            <a:r>
              <a:rPr kumimoji="1" lang="zh-CN" altLang="en-US" sz="2800" b="1">
                <a:solidFill>
                  <a:srgbClr val="FF0000"/>
                </a:solidFill>
                <a:latin typeface="Times New Roman" pitchFamily="18" charset="0"/>
              </a:rPr>
              <a:t>初始条件：</a:t>
            </a:r>
            <a:endParaRPr kumimoji="1" lang="zh-CN" altLang="en-US" sz="4400">
              <a:latin typeface="Times New Roman" pitchFamily="18" charset="0"/>
            </a:endParaRPr>
          </a:p>
          <a:p>
            <a:pPr>
              <a:spcAft>
                <a:spcPct val="50000"/>
              </a:spcAft>
            </a:pPr>
            <a:r>
              <a:rPr kumimoji="1" lang="zh-CN" altLang="en-US" sz="2800" b="1">
                <a:solidFill>
                  <a:srgbClr val="FF0000"/>
                </a:solidFill>
                <a:latin typeface="Times New Roman" pitchFamily="18" charset="0"/>
              </a:rPr>
              <a:t>操作结果：</a:t>
            </a:r>
          </a:p>
        </p:txBody>
      </p:sp>
      <p:sp>
        <p:nvSpPr>
          <p:cNvPr id="108554" name="Text Box 10"/>
          <p:cNvSpPr txBox="1">
            <a:spLocks noChangeArrowheads="1"/>
          </p:cNvSpPr>
          <p:nvPr/>
        </p:nvSpPr>
        <p:spPr bwMode="auto">
          <a:xfrm>
            <a:off x="2744788" y="1820863"/>
            <a:ext cx="30686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imes New Roman" pitchFamily="18" charset="0"/>
              </a:rPr>
              <a:t>线性表 </a:t>
            </a:r>
            <a:r>
              <a:rPr kumimoji="1" lang="en-US" altLang="zh-CN" sz="2800">
                <a:latin typeface="Times New Roman" pitchFamily="18" charset="0"/>
              </a:rPr>
              <a:t>L </a:t>
            </a:r>
            <a:r>
              <a:rPr kumimoji="1" lang="zh-CN" altLang="en-US" sz="2800">
                <a:latin typeface="Times New Roman" pitchFamily="18" charset="0"/>
              </a:rPr>
              <a:t>已存在。</a:t>
            </a:r>
          </a:p>
        </p:txBody>
      </p:sp>
      <p:sp>
        <p:nvSpPr>
          <p:cNvPr id="108555" name="Text Box 11"/>
          <p:cNvSpPr txBox="1">
            <a:spLocks noChangeArrowheads="1"/>
          </p:cNvSpPr>
          <p:nvPr/>
        </p:nvSpPr>
        <p:spPr bwMode="auto">
          <a:xfrm>
            <a:off x="2786063" y="2476500"/>
            <a:ext cx="2624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imes New Roman" pitchFamily="18" charset="0"/>
              </a:rPr>
              <a:t>销毁线性表 </a:t>
            </a:r>
            <a:r>
              <a:rPr kumimoji="1" lang="en-US" altLang="zh-CN" sz="2800">
                <a:latin typeface="Times New Roman" pitchFamily="18" charset="0"/>
              </a:rPr>
              <a:t>L</a:t>
            </a:r>
            <a:r>
              <a:rPr kumimoji="1" lang="zh-CN" altLang="en-US" sz="2800">
                <a:latin typeface="Times New Roman" pitchFamily="18" charset="0"/>
              </a:rPr>
              <a:t>。</a:t>
            </a:r>
          </a:p>
        </p:txBody>
      </p:sp>
      <p:sp>
        <p:nvSpPr>
          <p:cNvPr id="108556" name="Text Box 12"/>
          <p:cNvSpPr txBox="1">
            <a:spLocks noChangeArrowheads="1"/>
          </p:cNvSpPr>
          <p:nvPr/>
        </p:nvSpPr>
        <p:spPr bwMode="auto">
          <a:xfrm>
            <a:off x="3441700" y="3330575"/>
            <a:ext cx="25336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itchFamily="18" charset="0"/>
              </a:rPr>
              <a:t> </a:t>
            </a:r>
            <a:r>
              <a:rPr kumimoji="1" lang="en-US" altLang="zh-CN" sz="2800" b="1">
                <a:solidFill>
                  <a:srgbClr val="333399"/>
                </a:solidFill>
                <a:latin typeface="Times New Roman" pitchFamily="18" charset="0"/>
              </a:rPr>
              <a:t>ListEmpty( L )</a:t>
            </a:r>
          </a:p>
          <a:p>
            <a:endParaRPr kumimoji="1" lang="en-US" altLang="zh-CN" sz="2800" b="1">
              <a:solidFill>
                <a:srgbClr val="333399"/>
              </a:solidFill>
              <a:latin typeface="Times New Roman" pitchFamily="18" charset="0"/>
            </a:endParaRPr>
          </a:p>
        </p:txBody>
      </p:sp>
      <p:sp>
        <p:nvSpPr>
          <p:cNvPr id="108557" name="Text Box 13"/>
          <p:cNvSpPr txBox="1">
            <a:spLocks noChangeArrowheads="1"/>
          </p:cNvSpPr>
          <p:nvPr/>
        </p:nvSpPr>
        <p:spPr bwMode="auto">
          <a:xfrm>
            <a:off x="1025525" y="3967163"/>
            <a:ext cx="2112963"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FF0000"/>
                </a:solidFill>
                <a:latin typeface="Times New Roman" pitchFamily="18" charset="0"/>
              </a:rPr>
              <a:t>初始条件：</a:t>
            </a:r>
          </a:p>
          <a:p>
            <a:endParaRPr kumimoji="1" lang="zh-CN" altLang="en-US" sz="2800" b="1">
              <a:solidFill>
                <a:srgbClr val="FF0000"/>
              </a:solidFill>
              <a:latin typeface="Times New Roman" pitchFamily="18" charset="0"/>
            </a:endParaRPr>
          </a:p>
          <a:p>
            <a:r>
              <a:rPr kumimoji="1" lang="zh-CN" altLang="en-US" sz="2800" b="1">
                <a:solidFill>
                  <a:srgbClr val="FF0000"/>
                </a:solidFill>
                <a:latin typeface="Times New Roman" pitchFamily="18" charset="0"/>
              </a:rPr>
              <a:t>操作结果：</a:t>
            </a:r>
          </a:p>
        </p:txBody>
      </p:sp>
      <p:sp>
        <p:nvSpPr>
          <p:cNvPr id="108558" name="Text Box 14"/>
          <p:cNvSpPr txBox="1">
            <a:spLocks noChangeArrowheads="1"/>
          </p:cNvSpPr>
          <p:nvPr/>
        </p:nvSpPr>
        <p:spPr bwMode="auto">
          <a:xfrm>
            <a:off x="2824163" y="3819525"/>
            <a:ext cx="32210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imes New Roman" pitchFamily="18" charset="0"/>
              </a:rPr>
              <a:t>线性表 </a:t>
            </a:r>
            <a:r>
              <a:rPr kumimoji="1" lang="en-US" altLang="zh-CN" sz="2800">
                <a:latin typeface="Times New Roman" pitchFamily="18" charset="0"/>
              </a:rPr>
              <a:t>L </a:t>
            </a:r>
            <a:r>
              <a:rPr kumimoji="1" lang="zh-CN" altLang="en-US" sz="2800">
                <a:latin typeface="Times New Roman" pitchFamily="18" charset="0"/>
              </a:rPr>
              <a:t>已存在</a:t>
            </a:r>
            <a:r>
              <a:rPr kumimoji="1" lang="zh-CN" altLang="en-US" sz="4000">
                <a:latin typeface="Times New Roman" pitchFamily="18" charset="0"/>
              </a:rPr>
              <a:t>。</a:t>
            </a:r>
            <a:endParaRPr kumimoji="1" lang="zh-CN" altLang="en-US" sz="2400">
              <a:latin typeface="Times New Roman" pitchFamily="18" charset="0"/>
            </a:endParaRPr>
          </a:p>
        </p:txBody>
      </p:sp>
      <p:sp>
        <p:nvSpPr>
          <p:cNvPr id="108559" name="Text Box 15"/>
          <p:cNvSpPr txBox="1">
            <a:spLocks noChangeArrowheads="1"/>
          </p:cNvSpPr>
          <p:nvPr/>
        </p:nvSpPr>
        <p:spPr bwMode="auto">
          <a:xfrm>
            <a:off x="2849563" y="4581525"/>
            <a:ext cx="57689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a:latin typeface="Times New Roman" pitchFamily="18" charset="0"/>
              </a:rPr>
              <a:t>若 </a:t>
            </a:r>
            <a:r>
              <a:rPr kumimoji="1" lang="en-US" altLang="zh-CN" sz="2800">
                <a:latin typeface="Times New Roman" pitchFamily="18" charset="0"/>
              </a:rPr>
              <a:t>L </a:t>
            </a:r>
            <a:r>
              <a:rPr kumimoji="1" lang="zh-CN" altLang="en-US" sz="2800">
                <a:latin typeface="Times New Roman" pitchFamily="18" charset="0"/>
              </a:rPr>
              <a:t>为空表，则返回</a:t>
            </a:r>
          </a:p>
          <a:p>
            <a:pPr>
              <a:lnSpc>
                <a:spcPct val="120000"/>
              </a:lnSpc>
            </a:pPr>
            <a:r>
              <a:rPr kumimoji="1" lang="en-US" altLang="zh-CN" sz="2800">
                <a:latin typeface="Times New Roman" pitchFamily="18" charset="0"/>
              </a:rPr>
              <a:t>TRUE</a:t>
            </a:r>
            <a:r>
              <a:rPr kumimoji="1" lang="zh-CN" altLang="en-US" sz="2800">
                <a:latin typeface="Times New Roman" pitchFamily="18" charset="0"/>
              </a:rPr>
              <a:t>，否则</a:t>
            </a:r>
            <a:r>
              <a:rPr kumimoji="1" lang="en-US" altLang="zh-CN" sz="2800">
                <a:latin typeface="Times New Roman" pitchFamily="18" charset="0"/>
              </a:rPr>
              <a:t>FALSE</a:t>
            </a:r>
            <a:r>
              <a:rPr kumimoji="1" lang="zh-CN" altLang="en-US" sz="2800">
                <a:latin typeface="Times New Roman" pitchFamily="18" charset="0"/>
              </a:rPr>
              <a:t>。</a:t>
            </a:r>
          </a:p>
        </p:txBody>
      </p:sp>
      <p:sp>
        <p:nvSpPr>
          <p:cNvPr id="108560" name="Text Box 16"/>
          <p:cNvSpPr txBox="1">
            <a:spLocks noChangeArrowheads="1"/>
          </p:cNvSpPr>
          <p:nvPr/>
        </p:nvSpPr>
        <p:spPr bwMode="auto">
          <a:xfrm>
            <a:off x="463550" y="3313113"/>
            <a:ext cx="3163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00000"/>
                </a:solidFill>
                <a:latin typeface="Times New Roman" pitchFamily="18" charset="0"/>
                <a:ea typeface="隶书" pitchFamily="49" charset="-122"/>
              </a:rPr>
              <a:t>线性表判空操作</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2" fill="hold" grpId="0" nodeType="clickEffect">
                                  <p:stCondLst>
                                    <p:cond delay="0"/>
                                  </p:stCondLst>
                                  <p:childTnLst>
                                    <p:set>
                                      <p:cBhvr>
                                        <p:cTn id="10" dur="1" fill="hold">
                                          <p:stCondLst>
                                            <p:cond delay="0"/>
                                          </p:stCondLst>
                                        </p:cTn>
                                        <p:tgtEl>
                                          <p:spTgt spid="108552"/>
                                        </p:tgtEl>
                                        <p:attrNameLst>
                                          <p:attrName>style.visibility</p:attrName>
                                        </p:attrNameLst>
                                      </p:cBhvr>
                                      <p:to>
                                        <p:strVal val="visible"/>
                                      </p:to>
                                    </p:set>
                                    <p:anim calcmode="lin" valueType="num">
                                      <p:cBhvr>
                                        <p:cTn id="11" dur="500" fill="hold"/>
                                        <p:tgtEl>
                                          <p:spTgt spid="108552"/>
                                        </p:tgtEl>
                                        <p:attrNameLst>
                                          <p:attrName>ppt_x</p:attrName>
                                        </p:attrNameLst>
                                      </p:cBhvr>
                                      <p:tavLst>
                                        <p:tav tm="0">
                                          <p:val>
                                            <p:strVal val="#ppt_x+#ppt_w/2"/>
                                          </p:val>
                                        </p:tav>
                                        <p:tav tm="100000">
                                          <p:val>
                                            <p:strVal val="#ppt_x"/>
                                          </p:val>
                                        </p:tav>
                                      </p:tavLst>
                                    </p:anim>
                                    <p:anim calcmode="lin" valueType="num">
                                      <p:cBhvr>
                                        <p:cTn id="12" dur="500" fill="hold"/>
                                        <p:tgtEl>
                                          <p:spTgt spid="108552"/>
                                        </p:tgtEl>
                                        <p:attrNameLst>
                                          <p:attrName>ppt_y</p:attrName>
                                        </p:attrNameLst>
                                      </p:cBhvr>
                                      <p:tavLst>
                                        <p:tav tm="0">
                                          <p:val>
                                            <p:strVal val="#ppt_y"/>
                                          </p:val>
                                        </p:tav>
                                        <p:tav tm="100000">
                                          <p:val>
                                            <p:strVal val="#ppt_y"/>
                                          </p:val>
                                        </p:tav>
                                      </p:tavLst>
                                    </p:anim>
                                    <p:anim calcmode="lin" valueType="num">
                                      <p:cBhvr>
                                        <p:cTn id="13" dur="500" fill="hold"/>
                                        <p:tgtEl>
                                          <p:spTgt spid="108552"/>
                                        </p:tgtEl>
                                        <p:attrNameLst>
                                          <p:attrName>ppt_w</p:attrName>
                                        </p:attrNameLst>
                                      </p:cBhvr>
                                      <p:tavLst>
                                        <p:tav tm="0">
                                          <p:val>
                                            <p:fltVal val="0"/>
                                          </p:val>
                                        </p:tav>
                                        <p:tav tm="100000">
                                          <p:val>
                                            <p:strVal val="#ppt_w"/>
                                          </p:val>
                                        </p:tav>
                                      </p:tavLst>
                                    </p:anim>
                                    <p:anim calcmode="lin" valueType="num">
                                      <p:cBhvr>
                                        <p:cTn id="14" dur="500" fill="hold"/>
                                        <p:tgtEl>
                                          <p:spTgt spid="108552"/>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42" fill="hold" grpId="0" nodeType="clickEffect">
                                  <p:stCondLst>
                                    <p:cond delay="0"/>
                                  </p:stCondLst>
                                  <p:childTnLst>
                                    <p:set>
                                      <p:cBhvr>
                                        <p:cTn id="18" dur="1" fill="hold">
                                          <p:stCondLst>
                                            <p:cond delay="0"/>
                                          </p:stCondLst>
                                        </p:cTn>
                                        <p:tgtEl>
                                          <p:spTgt spid="108553"/>
                                        </p:tgtEl>
                                        <p:attrNameLst>
                                          <p:attrName>style.visibility</p:attrName>
                                        </p:attrNameLst>
                                      </p:cBhvr>
                                      <p:to>
                                        <p:strVal val="visible"/>
                                      </p:to>
                                    </p:set>
                                    <p:animEffect transition="in" filter="barn(outHorizontal)">
                                      <p:cBhvr>
                                        <p:cTn id="19" dur="500"/>
                                        <p:tgtEl>
                                          <p:spTgt spid="10855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8554"/>
                                        </p:tgtEl>
                                        <p:attrNameLst>
                                          <p:attrName>style.visibility</p:attrName>
                                        </p:attrNameLst>
                                      </p:cBhvr>
                                      <p:to>
                                        <p:strVal val="visible"/>
                                      </p:to>
                                    </p:set>
                                    <p:animEffect transition="in" filter="wipe(left)">
                                      <p:cBhvr>
                                        <p:cTn id="24" dur="500"/>
                                        <p:tgtEl>
                                          <p:spTgt spid="10855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8555"/>
                                        </p:tgtEl>
                                        <p:attrNameLst>
                                          <p:attrName>style.visibility</p:attrName>
                                        </p:attrNameLst>
                                      </p:cBhvr>
                                      <p:to>
                                        <p:strVal val="visible"/>
                                      </p:to>
                                    </p:set>
                                    <p:animEffect transition="in" filter="wipe(left)">
                                      <p:cBhvr>
                                        <p:cTn id="29" dur="500"/>
                                        <p:tgtEl>
                                          <p:spTgt spid="10855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8560"/>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855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108557"/>
                                        </p:tgtEl>
                                        <p:attrNameLst>
                                          <p:attrName>style.visibility</p:attrName>
                                        </p:attrNameLst>
                                      </p:cBhvr>
                                      <p:to>
                                        <p:strVal val="visible"/>
                                      </p:to>
                                    </p:set>
                                    <p:animEffect transition="in" filter="barn(outHorizontal)">
                                      <p:cBhvr>
                                        <p:cTn id="42" dur="500"/>
                                        <p:tgtEl>
                                          <p:spTgt spid="1085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8558"/>
                                        </p:tgtEl>
                                        <p:attrNameLst>
                                          <p:attrName>style.visibility</p:attrName>
                                        </p:attrNameLst>
                                      </p:cBhvr>
                                      <p:to>
                                        <p:strVal val="visible"/>
                                      </p:to>
                                    </p:set>
                                    <p:animEffect transition="in" filter="wipe(left)">
                                      <p:cBhvr>
                                        <p:cTn id="47" dur="500"/>
                                        <p:tgtEl>
                                          <p:spTgt spid="10855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8559"/>
                                        </p:tgtEl>
                                        <p:attrNameLst>
                                          <p:attrName>style.visibility</p:attrName>
                                        </p:attrNameLst>
                                      </p:cBhvr>
                                      <p:to>
                                        <p:strVal val="visible"/>
                                      </p:to>
                                    </p:set>
                                    <p:animEffect transition="in" filter="wipe(left)">
                                      <p:cBhvr>
                                        <p:cTn id="52" dur="500"/>
                                        <p:tgtEl>
                                          <p:spTgt spid="108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1" grpId="0"/>
      <p:bldP spid="108552" grpId="0" autoUpdateAnimBg="0"/>
      <p:bldP spid="108553" grpId="0" autoUpdateAnimBg="0"/>
      <p:bldP spid="108554" grpId="0" autoUpdateAnimBg="0"/>
      <p:bldP spid="108555" grpId="0" autoUpdateAnimBg="0"/>
      <p:bldP spid="108556" grpId="0"/>
      <p:bldP spid="108557" grpId="0" autoUpdateAnimBg="0"/>
      <p:bldP spid="108558" grpId="0" autoUpdateAnimBg="0"/>
      <p:bldP spid="108559" grpId="0" autoUpdateAnimBg="0"/>
      <p:bldP spid="10856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452438" y="1631950"/>
            <a:ext cx="8035925" cy="946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solidFill>
                  <a:srgbClr val="99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solidFill>
                  <a:schemeClr val="hlink"/>
                </a:solidFill>
                <a:latin typeface="Times New Roman" pitchFamily="18" charset="0"/>
                <a:ea typeface="宋体" pitchFamily="2" charset="-122"/>
              </a:rPr>
              <a:t>编写算法删除单链表中“多余”的数据元素，即使得操作之后的单链表中所有元素的值都不相同。</a:t>
            </a:r>
            <a:endParaRPr lang="zh-CN" altLang="en-US" sz="2800" b="1">
              <a:solidFill>
                <a:schemeClr val="hlink"/>
              </a:solidFill>
              <a:latin typeface="Times New Roman" pitchFamily="18" charset="0"/>
              <a:ea typeface="宋体" pitchFamily="2" charset="-122"/>
            </a:endParaRPr>
          </a:p>
        </p:txBody>
      </p:sp>
      <p:sp>
        <p:nvSpPr>
          <p:cNvPr id="186371" name="Text Box 3"/>
          <p:cNvSpPr txBox="1">
            <a:spLocks noChangeArrowheads="1"/>
          </p:cNvSpPr>
          <p:nvPr/>
        </p:nvSpPr>
        <p:spPr bwMode="auto">
          <a:xfrm>
            <a:off x="903288" y="3243263"/>
            <a:ext cx="7524750" cy="22272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a:solidFill>
                  <a:srgbClr val="000000"/>
                </a:solidFill>
                <a:latin typeface="Times New Roman" pitchFamily="18" charset="0"/>
                <a:ea typeface="宋体" pitchFamily="2" charset="-122"/>
              </a:rPr>
              <a:t>解题分析：</a:t>
            </a:r>
            <a:br>
              <a:rPr kumimoji="1" lang="zh-CN" altLang="en-US" sz="2800">
                <a:solidFill>
                  <a:srgbClr val="000000"/>
                </a:solidFill>
                <a:latin typeface="Times New Roman" pitchFamily="18" charset="0"/>
                <a:ea typeface="宋体" pitchFamily="2" charset="-122"/>
              </a:rPr>
            </a:br>
            <a:r>
              <a:rPr kumimoji="1" lang="zh-CN" altLang="en-US" sz="2800">
                <a:solidFill>
                  <a:srgbClr val="000000"/>
                </a:solidFill>
                <a:latin typeface="Times New Roman" pitchFamily="18" charset="0"/>
                <a:ea typeface="宋体" pitchFamily="2" charset="-122"/>
              </a:rPr>
              <a:t>　   设想新建一个链表，然后顺序考察原链表中每一个结点的数据元素，在</a:t>
            </a:r>
            <a:r>
              <a:rPr kumimoji="1" lang="en-US" altLang="zh-CN" sz="2800">
                <a:solidFill>
                  <a:srgbClr val="000000"/>
                </a:solidFill>
                <a:latin typeface="Times New Roman" pitchFamily="18" charset="0"/>
                <a:ea typeface="宋体" pitchFamily="2" charset="-122"/>
              </a:rPr>
              <a:t>"</a:t>
            </a:r>
            <a:r>
              <a:rPr kumimoji="1" lang="zh-CN" altLang="en-US" sz="2800">
                <a:solidFill>
                  <a:srgbClr val="000000"/>
                </a:solidFill>
                <a:latin typeface="Times New Roman" pitchFamily="18" charset="0"/>
                <a:ea typeface="宋体" pitchFamily="2" charset="-122"/>
              </a:rPr>
              <a:t>新表</a:t>
            </a:r>
            <a:r>
              <a:rPr kumimoji="1" lang="en-US" altLang="zh-CN" sz="2800">
                <a:solidFill>
                  <a:srgbClr val="000000"/>
                </a:solidFill>
                <a:latin typeface="Times New Roman" pitchFamily="18" charset="0"/>
                <a:ea typeface="宋体" pitchFamily="2" charset="-122"/>
              </a:rPr>
              <a:t>"</a:t>
            </a:r>
            <a:r>
              <a:rPr kumimoji="1" lang="zh-CN" altLang="en-US" sz="2800">
                <a:solidFill>
                  <a:srgbClr val="000000"/>
                </a:solidFill>
                <a:latin typeface="Times New Roman" pitchFamily="18" charset="0"/>
                <a:ea typeface="宋体" pitchFamily="2" charset="-122"/>
              </a:rPr>
              <a:t>中进行查找，如果有相同的则舍弃之，否则就插入到新表中。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6371"/>
                                        </p:tgtEl>
                                        <p:attrNameLst>
                                          <p:attrName>style.visibility</p:attrName>
                                        </p:attrNameLst>
                                      </p:cBhvr>
                                      <p:to>
                                        <p:strVal val="visible"/>
                                      </p:to>
                                    </p:set>
                                    <p:animEffect transition="in" filter="blinds(vertical)">
                                      <p:cBhvr>
                                        <p:cTn id="7" dur="500"/>
                                        <p:tgtEl>
                                          <p:spTgt spid="186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39843"/>
            <a:ext cx="8229600" cy="6249858"/>
          </a:xfrm>
        </p:spPr>
        <p:txBody>
          <a:bodyPr/>
          <a:lstStyle/>
          <a:p>
            <a:pPr marL="0" indent="0">
              <a:buNone/>
            </a:pPr>
            <a:r>
              <a:rPr kumimoji="1" lang="en-US" altLang="zh-CN" dirty="0">
                <a:solidFill>
                  <a:schemeClr val="bg1"/>
                </a:solidFill>
                <a:latin typeface="Times New Roman" pitchFamily="18" charset="0"/>
                <a:ea typeface="宋体" pitchFamily="2" charset="-122"/>
              </a:rPr>
              <a:t>void purge_L(LinkList &amp;L </a:t>
            </a:r>
            <a:r>
              <a:rPr kumimoji="1" lang="en-US" altLang="zh-CN" dirty="0" smtClean="0">
                <a:solidFill>
                  <a:schemeClr val="bg1"/>
                </a:solidFill>
                <a:latin typeface="Times New Roman" pitchFamily="18" charset="0"/>
                <a:ea typeface="宋体" pitchFamily="2" charset="-122"/>
              </a:rPr>
              <a:t>)</a:t>
            </a:r>
          </a:p>
          <a:p>
            <a:pPr marL="0" indent="0">
              <a:buNone/>
            </a:pPr>
            <a:endParaRPr kumimoji="1" lang="en-US" altLang="zh-CN" dirty="0">
              <a:solidFill>
                <a:schemeClr val="bg1"/>
              </a:solidFill>
              <a:latin typeface="Times New Roman" pitchFamily="18" charset="0"/>
              <a:ea typeface="宋体" pitchFamily="2" charset="-122"/>
            </a:endParaRPr>
          </a:p>
          <a:p>
            <a:pPr marL="0" indent="0">
              <a:buNone/>
            </a:pPr>
            <a:r>
              <a:rPr kumimoji="1" lang="en-US" altLang="zh-CN" dirty="0" smtClean="0">
                <a:solidFill>
                  <a:srgbClr val="000000"/>
                </a:solidFill>
                <a:latin typeface="Times New Roman" pitchFamily="18" charset="0"/>
                <a:ea typeface="宋体" pitchFamily="2" charset="-122"/>
              </a:rPr>
              <a:t>{</a:t>
            </a:r>
          </a:p>
          <a:p>
            <a:pPr marL="0" indent="0">
              <a:buNone/>
            </a:pPr>
            <a:r>
              <a:rPr kumimoji="1" lang="en-US" altLang="zh-CN" dirty="0">
                <a:solidFill>
                  <a:srgbClr val="000000"/>
                </a:solidFill>
                <a:latin typeface="Times New Roman" pitchFamily="18" charset="0"/>
                <a:ea typeface="宋体" pitchFamily="2" charset="-122"/>
              </a:rPr>
              <a:t>p = L-&gt;next;</a:t>
            </a:r>
            <a:br>
              <a:rPr kumimoji="1" lang="en-US" altLang="zh-CN" dirty="0">
                <a:solidFill>
                  <a:srgbClr val="000000"/>
                </a:solidFill>
                <a:latin typeface="Times New Roman" pitchFamily="18" charset="0"/>
                <a:ea typeface="宋体" pitchFamily="2" charset="-122"/>
              </a:rPr>
            </a:br>
            <a:r>
              <a:rPr kumimoji="1" lang="en-US" altLang="zh-CN" dirty="0">
                <a:solidFill>
                  <a:srgbClr val="000000"/>
                </a:solidFill>
                <a:latin typeface="Times New Roman" pitchFamily="18" charset="0"/>
                <a:ea typeface="宋体" pitchFamily="2" charset="-122"/>
              </a:rPr>
              <a:t>  </a:t>
            </a:r>
            <a:r>
              <a:rPr kumimoji="1" lang="en-US" altLang="zh-CN" dirty="0">
                <a:solidFill>
                  <a:srgbClr val="FF5555"/>
                </a:solidFill>
                <a:latin typeface="Times New Roman" pitchFamily="18" charset="0"/>
                <a:ea typeface="宋体" pitchFamily="2" charset="-122"/>
              </a:rPr>
              <a:t>L-&gt;next = NULL;</a:t>
            </a:r>
            <a:r>
              <a:rPr kumimoji="1" lang="zh-CN" altLang="en-US" dirty="0">
                <a:latin typeface="Times New Roman" pitchFamily="18" charset="0"/>
                <a:ea typeface="宋体" pitchFamily="2" charset="-122"/>
              </a:rPr>
              <a:t>　</a:t>
            </a:r>
            <a:r>
              <a:rPr kumimoji="1" lang="en-US" altLang="zh-CN" sz="2400" dirty="0">
                <a:latin typeface="Times New Roman" pitchFamily="18" charset="0"/>
                <a:ea typeface="宋体" pitchFamily="2" charset="-122"/>
              </a:rPr>
              <a:t>// </a:t>
            </a:r>
            <a:r>
              <a:rPr kumimoji="1" lang="zh-CN" altLang="en-US" sz="2400" dirty="0">
                <a:solidFill>
                  <a:srgbClr val="000000"/>
                </a:solidFill>
                <a:latin typeface="Times New Roman" pitchFamily="18" charset="0"/>
                <a:ea typeface="宋体" pitchFamily="2" charset="-122"/>
              </a:rPr>
              <a:t>设</a:t>
            </a:r>
            <a:r>
              <a:rPr kumimoji="1" lang="zh-CN" altLang="en-US" sz="2400" dirty="0">
                <a:solidFill>
                  <a:srgbClr val="FF0000"/>
                </a:solidFill>
                <a:latin typeface="Times New Roman" pitchFamily="18" charset="0"/>
                <a:ea typeface="宋体" pitchFamily="2" charset="-122"/>
              </a:rPr>
              <a:t>新表</a:t>
            </a:r>
            <a:r>
              <a:rPr kumimoji="1" lang="zh-CN" altLang="en-US" sz="2400" dirty="0">
                <a:solidFill>
                  <a:srgbClr val="000000"/>
                </a:solidFill>
                <a:latin typeface="Times New Roman" pitchFamily="18" charset="0"/>
                <a:ea typeface="宋体" pitchFamily="2" charset="-122"/>
              </a:rPr>
              <a:t>为空表</a:t>
            </a:r>
            <a:br>
              <a:rPr kumimoji="1" lang="zh-CN" altLang="en-US" sz="2400" dirty="0">
                <a:solidFill>
                  <a:srgbClr val="000000"/>
                </a:solidFill>
                <a:latin typeface="Times New Roman" pitchFamily="18" charset="0"/>
                <a:ea typeface="宋体" pitchFamily="2" charset="-122"/>
              </a:rPr>
            </a:br>
            <a:r>
              <a:rPr kumimoji="1" lang="zh-CN" altLang="en-US" sz="2400" dirty="0">
                <a:solidFill>
                  <a:srgbClr val="000000"/>
                </a:solidFill>
                <a:latin typeface="Times New Roman" pitchFamily="18" charset="0"/>
                <a:ea typeface="宋体" pitchFamily="2" charset="-122"/>
              </a:rPr>
              <a:t>  </a:t>
            </a:r>
            <a:r>
              <a:rPr kumimoji="1" lang="en-US" altLang="zh-CN" dirty="0">
                <a:solidFill>
                  <a:srgbClr val="000000"/>
                </a:solidFill>
                <a:latin typeface="Times New Roman" pitchFamily="18" charset="0"/>
                <a:ea typeface="宋体" pitchFamily="2" charset="-122"/>
              </a:rPr>
              <a:t>while ( p )</a:t>
            </a:r>
            <a:r>
              <a:rPr kumimoji="1" lang="zh-CN" altLang="en-US" dirty="0">
                <a:solidFill>
                  <a:srgbClr val="000000"/>
                </a:solidFill>
                <a:latin typeface="Times New Roman" pitchFamily="18" charset="0"/>
                <a:ea typeface="宋体" pitchFamily="2" charset="-122"/>
              </a:rPr>
              <a:t>　　　   </a:t>
            </a:r>
            <a:r>
              <a:rPr kumimoji="1" lang="en-US" altLang="zh-CN" sz="2400" dirty="0">
                <a:solidFill>
                  <a:srgbClr val="000000"/>
                </a:solidFill>
                <a:latin typeface="Times New Roman" pitchFamily="18" charset="0"/>
                <a:ea typeface="宋体" pitchFamily="2" charset="-122"/>
              </a:rPr>
              <a:t>// </a:t>
            </a:r>
            <a:r>
              <a:rPr kumimoji="1" lang="zh-CN" altLang="en-US" sz="2400" dirty="0">
                <a:solidFill>
                  <a:srgbClr val="000000"/>
                </a:solidFill>
                <a:latin typeface="Times New Roman" pitchFamily="18" charset="0"/>
                <a:ea typeface="宋体" pitchFamily="2" charset="-122"/>
              </a:rPr>
              <a:t>顺序考察</a:t>
            </a:r>
            <a:r>
              <a:rPr kumimoji="1" lang="zh-CN" altLang="en-US" sz="2400" dirty="0">
                <a:solidFill>
                  <a:srgbClr val="FF0000"/>
                </a:solidFill>
                <a:latin typeface="Times New Roman" pitchFamily="18" charset="0"/>
                <a:ea typeface="宋体" pitchFamily="2" charset="-122"/>
              </a:rPr>
              <a:t>原表</a:t>
            </a:r>
            <a:r>
              <a:rPr kumimoji="1" lang="zh-CN" altLang="en-US" sz="2400" dirty="0">
                <a:solidFill>
                  <a:srgbClr val="000000"/>
                </a:solidFill>
                <a:latin typeface="Times New Roman" pitchFamily="18" charset="0"/>
                <a:ea typeface="宋体" pitchFamily="2" charset="-122"/>
              </a:rPr>
              <a:t>中每个元素</a:t>
            </a:r>
            <a:r>
              <a:rPr kumimoji="1" lang="zh-CN" altLang="en-US" sz="2400" dirty="0">
                <a:latin typeface="Times New Roman" pitchFamily="18" charset="0"/>
                <a:ea typeface="宋体" pitchFamily="2" charset="-122"/>
              </a:rPr>
              <a:t/>
            </a:r>
            <a:br>
              <a:rPr kumimoji="1" lang="zh-CN" altLang="en-US" sz="2400" dirty="0">
                <a:latin typeface="Times New Roman" pitchFamily="18" charset="0"/>
                <a:ea typeface="宋体" pitchFamily="2" charset="-122"/>
              </a:rPr>
            </a:br>
            <a:r>
              <a:rPr kumimoji="1" lang="zh-CN" altLang="en-US" sz="2400" dirty="0">
                <a:latin typeface="Times New Roman" pitchFamily="18" charset="0"/>
                <a:ea typeface="宋体" pitchFamily="2" charset="-122"/>
              </a:rPr>
              <a:t>  </a:t>
            </a:r>
            <a:r>
              <a:rPr kumimoji="1" lang="en-US" altLang="zh-CN" dirty="0">
                <a:latin typeface="Times New Roman" pitchFamily="18" charset="0"/>
                <a:ea typeface="宋体" pitchFamily="2" charset="-122"/>
              </a:rPr>
              <a:t>{</a:t>
            </a:r>
            <a:br>
              <a:rPr kumimoji="1" lang="en-US" altLang="zh-CN" dirty="0">
                <a:latin typeface="Times New Roman" pitchFamily="18" charset="0"/>
                <a:ea typeface="宋体" pitchFamily="2" charset="-122"/>
              </a:rPr>
            </a:br>
            <a:r>
              <a:rPr kumimoji="1" lang="en-US" altLang="zh-CN" dirty="0">
                <a:latin typeface="Times New Roman" pitchFamily="18" charset="0"/>
                <a:ea typeface="宋体" pitchFamily="2" charset="-122"/>
              </a:rPr>
              <a:t>   </a:t>
            </a:r>
            <a:r>
              <a:rPr kumimoji="1" lang="en-US" altLang="zh-CN" dirty="0">
                <a:solidFill>
                  <a:schemeClr val="hlink"/>
                </a:solidFill>
                <a:latin typeface="Times New Roman" pitchFamily="18" charset="0"/>
                <a:ea typeface="宋体" pitchFamily="2" charset="-122"/>
              </a:rPr>
              <a:t>succ = p-&gt;next;</a:t>
            </a:r>
            <a:r>
              <a:rPr kumimoji="1" lang="zh-CN" altLang="en-US" dirty="0">
                <a:latin typeface="Times New Roman" pitchFamily="18" charset="0"/>
                <a:ea typeface="宋体" pitchFamily="2" charset="-122"/>
              </a:rPr>
              <a:t>　</a:t>
            </a:r>
            <a:r>
              <a:rPr kumimoji="1" lang="en-US" altLang="zh-CN" dirty="0">
                <a:latin typeface="Times New Roman" pitchFamily="18" charset="0"/>
                <a:ea typeface="宋体" pitchFamily="2" charset="-122"/>
              </a:rPr>
              <a:t>// </a:t>
            </a:r>
            <a:r>
              <a:rPr kumimoji="1" lang="zh-CN" altLang="en-US" sz="2400" dirty="0">
                <a:solidFill>
                  <a:schemeClr val="hlink"/>
                </a:solidFill>
                <a:latin typeface="Times New Roman" pitchFamily="18" charset="0"/>
                <a:ea typeface="宋体" pitchFamily="2" charset="-122"/>
              </a:rPr>
              <a:t>记下结点 *</a:t>
            </a:r>
            <a:r>
              <a:rPr kumimoji="1" lang="en-US" altLang="zh-CN" sz="2400" dirty="0">
                <a:solidFill>
                  <a:schemeClr val="hlink"/>
                </a:solidFill>
                <a:latin typeface="Times New Roman" pitchFamily="18" charset="0"/>
                <a:ea typeface="宋体" pitchFamily="2" charset="-122"/>
              </a:rPr>
              <a:t>p </a:t>
            </a:r>
            <a:r>
              <a:rPr kumimoji="1" lang="zh-CN" altLang="en-US" sz="2400" dirty="0">
                <a:solidFill>
                  <a:schemeClr val="hlink"/>
                </a:solidFill>
                <a:latin typeface="Times New Roman" pitchFamily="18" charset="0"/>
                <a:ea typeface="宋体" pitchFamily="2" charset="-122"/>
              </a:rPr>
              <a:t>的后继</a:t>
            </a:r>
            <a:r>
              <a:rPr kumimoji="1" lang="zh-CN" altLang="en-US" dirty="0">
                <a:latin typeface="Times New Roman" pitchFamily="18" charset="0"/>
                <a:ea typeface="宋体" pitchFamily="2" charset="-122"/>
              </a:rPr>
              <a:t/>
            </a:r>
            <a:br>
              <a:rPr kumimoji="1" lang="zh-CN" altLang="en-US" dirty="0">
                <a:latin typeface="Times New Roman" pitchFamily="18" charset="0"/>
                <a:ea typeface="宋体" pitchFamily="2" charset="-122"/>
              </a:rPr>
            </a:br>
            <a:r>
              <a:rPr kumimoji="1" lang="zh-CN" altLang="en-US" dirty="0">
                <a:latin typeface="Times New Roman" pitchFamily="18" charset="0"/>
                <a:ea typeface="宋体" pitchFamily="2" charset="-122"/>
              </a:rPr>
              <a:t>   </a:t>
            </a:r>
            <a:r>
              <a:rPr kumimoji="1" lang="en-US" altLang="zh-CN" dirty="0">
                <a:solidFill>
                  <a:srgbClr val="FF0000"/>
                </a:solidFill>
                <a:latin typeface="Times New Roman" pitchFamily="18" charset="0"/>
                <a:ea typeface="宋体" pitchFamily="2" charset="-122"/>
              </a:rPr>
              <a:t>q</a:t>
            </a:r>
            <a:r>
              <a:rPr kumimoji="1" lang="en-US" altLang="zh-CN" dirty="0">
                <a:solidFill>
                  <a:srgbClr val="FF5555"/>
                </a:solidFill>
                <a:latin typeface="Times New Roman" pitchFamily="18" charset="0"/>
                <a:ea typeface="宋体" pitchFamily="2" charset="-122"/>
              </a:rPr>
              <a:t> </a:t>
            </a:r>
            <a:r>
              <a:rPr kumimoji="1" lang="en-US" altLang="zh-CN" dirty="0">
                <a:solidFill>
                  <a:srgbClr val="000000"/>
                </a:solidFill>
                <a:latin typeface="Times New Roman" pitchFamily="18" charset="0"/>
                <a:ea typeface="宋体" pitchFamily="2" charset="-122"/>
              </a:rPr>
              <a:t>= L-&gt;next;</a:t>
            </a:r>
            <a:r>
              <a:rPr kumimoji="1" lang="zh-CN" altLang="en-US" dirty="0">
                <a:solidFill>
                  <a:srgbClr val="000000"/>
                </a:solidFill>
                <a:latin typeface="Times New Roman" pitchFamily="18" charset="0"/>
                <a:ea typeface="宋体" pitchFamily="2" charset="-122"/>
              </a:rPr>
              <a:t>　　</a:t>
            </a:r>
            <a:r>
              <a:rPr kumimoji="1" lang="en-US" altLang="zh-CN" sz="2400" dirty="0">
                <a:solidFill>
                  <a:srgbClr val="000000"/>
                </a:solidFill>
                <a:latin typeface="Times New Roman" pitchFamily="18" charset="0"/>
                <a:ea typeface="宋体" pitchFamily="2" charset="-122"/>
              </a:rPr>
              <a:t>// q </a:t>
            </a:r>
            <a:r>
              <a:rPr kumimoji="1" lang="zh-CN" altLang="en-US" sz="2400" dirty="0">
                <a:solidFill>
                  <a:srgbClr val="000000"/>
                </a:solidFill>
                <a:latin typeface="Times New Roman" pitchFamily="18" charset="0"/>
                <a:ea typeface="宋体" pitchFamily="2" charset="-122"/>
              </a:rPr>
              <a:t>指向</a:t>
            </a:r>
            <a:r>
              <a:rPr kumimoji="1" lang="zh-CN" altLang="en-US" sz="2400" dirty="0">
                <a:solidFill>
                  <a:srgbClr val="FF0000"/>
                </a:solidFill>
                <a:latin typeface="Times New Roman" pitchFamily="18" charset="0"/>
                <a:ea typeface="宋体" pitchFamily="2" charset="-122"/>
              </a:rPr>
              <a:t>新表</a:t>
            </a:r>
            <a:r>
              <a:rPr kumimoji="1" lang="zh-CN" altLang="en-US" sz="2400" dirty="0">
                <a:solidFill>
                  <a:srgbClr val="000000"/>
                </a:solidFill>
                <a:latin typeface="Times New Roman" pitchFamily="18" charset="0"/>
                <a:ea typeface="宋体" pitchFamily="2" charset="-122"/>
              </a:rPr>
              <a:t>的第一个结点</a:t>
            </a:r>
            <a:br>
              <a:rPr kumimoji="1" lang="zh-CN" altLang="en-US" sz="2400" dirty="0">
                <a:solidFill>
                  <a:srgbClr val="000000"/>
                </a:solidFill>
                <a:latin typeface="Times New Roman" pitchFamily="18" charset="0"/>
                <a:ea typeface="宋体" pitchFamily="2" charset="-122"/>
              </a:rPr>
            </a:br>
            <a:r>
              <a:rPr kumimoji="1" lang="zh-CN" altLang="en-US" dirty="0">
                <a:latin typeface="Times New Roman" pitchFamily="18" charset="0"/>
                <a:ea typeface="宋体" pitchFamily="2" charset="-122"/>
              </a:rPr>
              <a:t>   </a:t>
            </a:r>
            <a:r>
              <a:rPr kumimoji="1" lang="en-US" altLang="zh-CN" dirty="0">
                <a:solidFill>
                  <a:srgbClr val="000000"/>
                </a:solidFill>
                <a:latin typeface="Times New Roman" pitchFamily="18" charset="0"/>
                <a:ea typeface="宋体" pitchFamily="2" charset="-122"/>
              </a:rPr>
              <a:t>while( </a:t>
            </a:r>
            <a:r>
              <a:rPr kumimoji="1" lang="en-US" altLang="zh-CN" dirty="0">
                <a:solidFill>
                  <a:schemeClr val="hlink"/>
                </a:solidFill>
                <a:latin typeface="Times New Roman" pitchFamily="18" charset="0"/>
                <a:ea typeface="宋体" pitchFamily="2" charset="-122"/>
              </a:rPr>
              <a:t>q &amp;&amp; p-&gt;data!=q-&gt;data</a:t>
            </a:r>
            <a:r>
              <a:rPr kumimoji="1" lang="en-US" altLang="zh-CN" dirty="0">
                <a:solidFill>
                  <a:srgbClr val="000000"/>
                </a:solidFill>
                <a:latin typeface="Times New Roman" pitchFamily="18" charset="0"/>
                <a:ea typeface="宋体" pitchFamily="2" charset="-122"/>
              </a:rPr>
              <a:t> ) </a:t>
            </a:r>
            <a:r>
              <a:rPr kumimoji="1" lang="en-US" altLang="zh-CN" dirty="0">
                <a:solidFill>
                  <a:schemeClr val="hlink"/>
                </a:solidFill>
                <a:latin typeface="Times New Roman" pitchFamily="18" charset="0"/>
                <a:ea typeface="宋体" pitchFamily="2" charset="-122"/>
              </a:rPr>
              <a:t>q = q-&gt;next</a:t>
            </a:r>
            <a:r>
              <a:rPr kumimoji="1" lang="en-US" altLang="zh-CN" dirty="0">
                <a:solidFill>
                  <a:srgbClr val="000000"/>
                </a:solidFill>
                <a:latin typeface="Times New Roman" pitchFamily="18" charset="0"/>
                <a:ea typeface="宋体" pitchFamily="2" charset="-122"/>
              </a:rPr>
              <a:t>; </a:t>
            </a:r>
            <a:br>
              <a:rPr kumimoji="1" lang="en-US" altLang="zh-CN" dirty="0">
                <a:solidFill>
                  <a:srgbClr val="000000"/>
                </a:solidFill>
                <a:latin typeface="Times New Roman" pitchFamily="18" charset="0"/>
                <a:ea typeface="宋体" pitchFamily="2" charset="-122"/>
              </a:rPr>
            </a:br>
            <a:r>
              <a:rPr kumimoji="1" lang="en-US" altLang="zh-CN" dirty="0">
                <a:latin typeface="Times New Roman" pitchFamily="18" charset="0"/>
                <a:ea typeface="宋体" pitchFamily="2" charset="-122"/>
              </a:rPr>
              <a:t>   </a:t>
            </a:r>
            <a:r>
              <a:rPr kumimoji="1" lang="en-US" altLang="zh-CN" sz="2400" dirty="0">
                <a:solidFill>
                  <a:srgbClr val="000000"/>
                </a:solidFill>
                <a:latin typeface="Times New Roman" pitchFamily="18" charset="0"/>
                <a:ea typeface="宋体" pitchFamily="2" charset="-122"/>
              </a:rPr>
              <a:t>// </a:t>
            </a:r>
            <a:r>
              <a:rPr kumimoji="1" lang="zh-CN" altLang="en-US" sz="2400" dirty="0">
                <a:solidFill>
                  <a:srgbClr val="000000"/>
                </a:solidFill>
                <a:latin typeface="Times New Roman" pitchFamily="18" charset="0"/>
                <a:ea typeface="宋体" pitchFamily="2" charset="-122"/>
              </a:rPr>
              <a:t>在</a:t>
            </a:r>
            <a:r>
              <a:rPr kumimoji="1" lang="zh-CN" altLang="en-US" sz="2400" dirty="0">
                <a:solidFill>
                  <a:srgbClr val="FF0000"/>
                </a:solidFill>
                <a:latin typeface="Times New Roman" pitchFamily="18" charset="0"/>
                <a:ea typeface="宋体" pitchFamily="2" charset="-122"/>
              </a:rPr>
              <a:t>新表</a:t>
            </a:r>
            <a:r>
              <a:rPr kumimoji="1" lang="zh-CN" altLang="en-US" sz="2400" dirty="0">
                <a:solidFill>
                  <a:srgbClr val="000000"/>
                </a:solidFill>
                <a:latin typeface="Times New Roman" pitchFamily="18" charset="0"/>
                <a:ea typeface="宋体" pitchFamily="2" charset="-122"/>
              </a:rPr>
              <a:t>中查询是否存在和</a:t>
            </a:r>
            <a:r>
              <a:rPr kumimoji="1" lang="en-US" altLang="zh-CN" sz="2400" dirty="0">
                <a:solidFill>
                  <a:srgbClr val="000000"/>
                </a:solidFill>
                <a:latin typeface="Times New Roman" pitchFamily="18" charset="0"/>
                <a:ea typeface="宋体" pitchFamily="2" charset="-122"/>
              </a:rPr>
              <a:t>p-&gt;data</a:t>
            </a:r>
            <a:r>
              <a:rPr kumimoji="1" lang="zh-CN" altLang="en-US" sz="2400" dirty="0">
                <a:solidFill>
                  <a:srgbClr val="000000"/>
                </a:solidFill>
                <a:latin typeface="Times New Roman" pitchFamily="18" charset="0"/>
                <a:ea typeface="宋体" pitchFamily="2" charset="-122"/>
              </a:rPr>
              <a:t>相同的元素</a:t>
            </a:r>
            <a:endParaRPr lang="zh-CN" altLang="en-US" sz="2400" dirty="0">
              <a:solidFill>
                <a:srgbClr val="000000"/>
              </a:solidFill>
              <a:latin typeface="Times New Roman" pitchFamily="18" charset="0"/>
              <a:ea typeface="宋体" pitchFamily="2" charset="-122"/>
            </a:endParaRPr>
          </a:p>
          <a:p>
            <a:pPr marL="0" indent="0">
              <a:buNone/>
            </a:pPr>
            <a:endParaRPr lang="zh-CN" altLang="en-US" dirty="0"/>
          </a:p>
        </p:txBody>
      </p:sp>
    </p:spTree>
    <p:extLst>
      <p:ext uri="{BB962C8B-B14F-4D97-AF65-F5344CB8AC3E}">
        <p14:creationId xmlns:p14="http://schemas.microsoft.com/office/powerpoint/2010/main" val="31181003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a:xfrm>
            <a:off x="442210" y="1136495"/>
            <a:ext cx="8229600" cy="4334916"/>
          </a:xfrm>
        </p:spPr>
        <p:txBody>
          <a:bodyPr/>
          <a:lstStyle/>
          <a:p>
            <a:pPr marL="0" indent="0">
              <a:spcBef>
                <a:spcPct val="50000"/>
              </a:spcBef>
              <a:buNone/>
            </a:pPr>
            <a:r>
              <a:rPr kumimoji="1" lang="en-US" altLang="zh-CN" dirty="0">
                <a:solidFill>
                  <a:schemeClr val="hlink"/>
                </a:solidFill>
                <a:latin typeface="Times New Roman" pitchFamily="18" charset="0"/>
                <a:ea typeface="宋体" pitchFamily="2" charset="-122"/>
              </a:rPr>
              <a:t>if ( !q )</a:t>
            </a:r>
            <a:r>
              <a:rPr kumimoji="1" lang="zh-CN" altLang="en-US" dirty="0">
                <a:solidFill>
                  <a:schemeClr val="hlink"/>
                </a:solidFill>
                <a:latin typeface="Times New Roman" pitchFamily="18" charset="0"/>
                <a:ea typeface="宋体" pitchFamily="2" charset="-122"/>
              </a:rPr>
              <a:t>　　</a:t>
            </a:r>
            <a:r>
              <a:rPr kumimoji="1" lang="en-US" altLang="zh-CN" sz="2400" dirty="0">
                <a:solidFill>
                  <a:schemeClr val="hlink"/>
                </a:solidFill>
                <a:latin typeface="Times New Roman" pitchFamily="18" charset="0"/>
                <a:ea typeface="宋体" pitchFamily="2" charset="-122"/>
              </a:rPr>
              <a:t>// </a:t>
            </a:r>
            <a:r>
              <a:rPr kumimoji="1" lang="zh-CN" altLang="en-US" sz="2400" dirty="0">
                <a:solidFill>
                  <a:schemeClr val="hlink"/>
                </a:solidFill>
                <a:latin typeface="Times New Roman" pitchFamily="18" charset="0"/>
                <a:ea typeface="宋体" pitchFamily="2" charset="-122"/>
              </a:rPr>
              <a:t>将结点 *</a:t>
            </a:r>
            <a:r>
              <a:rPr kumimoji="1" lang="en-US" altLang="zh-CN" sz="2400" dirty="0">
                <a:solidFill>
                  <a:schemeClr val="hlink"/>
                </a:solidFill>
                <a:latin typeface="Times New Roman" pitchFamily="18" charset="0"/>
                <a:ea typeface="宋体" pitchFamily="2" charset="-122"/>
              </a:rPr>
              <a:t>p </a:t>
            </a:r>
            <a:r>
              <a:rPr kumimoji="1" lang="zh-CN" altLang="en-US" sz="2400" dirty="0">
                <a:solidFill>
                  <a:schemeClr val="hlink"/>
                </a:solidFill>
                <a:latin typeface="Times New Roman" pitchFamily="18" charset="0"/>
                <a:ea typeface="宋体" pitchFamily="2" charset="-122"/>
              </a:rPr>
              <a:t>插入到新的表中</a:t>
            </a:r>
            <a:br>
              <a:rPr kumimoji="1" lang="zh-CN" altLang="en-US" sz="2400" dirty="0">
                <a:solidFill>
                  <a:schemeClr val="hlink"/>
                </a:solidFill>
                <a:latin typeface="Times New Roman" pitchFamily="18" charset="0"/>
                <a:ea typeface="宋体" pitchFamily="2" charset="-122"/>
              </a:rPr>
            </a:br>
            <a:r>
              <a:rPr kumimoji="1" lang="zh-CN" altLang="en-US" dirty="0">
                <a:latin typeface="Times New Roman" pitchFamily="18" charset="0"/>
                <a:ea typeface="宋体" pitchFamily="2" charset="-122"/>
              </a:rPr>
              <a:t>　　　</a:t>
            </a:r>
            <a:r>
              <a:rPr kumimoji="1" lang="en-US" altLang="zh-CN" dirty="0">
                <a:solidFill>
                  <a:srgbClr val="000000"/>
                </a:solidFill>
                <a:latin typeface="Times New Roman" pitchFamily="18" charset="0"/>
                <a:ea typeface="宋体" pitchFamily="2" charset="-122"/>
              </a:rPr>
              <a:t>{</a:t>
            </a:r>
            <a:br>
              <a:rPr kumimoji="1" lang="en-US" altLang="zh-CN" dirty="0">
                <a:solidFill>
                  <a:srgbClr val="000000"/>
                </a:solidFill>
                <a:latin typeface="Times New Roman" pitchFamily="18" charset="0"/>
                <a:ea typeface="宋体" pitchFamily="2" charset="-122"/>
              </a:rPr>
            </a:br>
            <a:r>
              <a:rPr kumimoji="1" lang="zh-CN" altLang="en-US" dirty="0">
                <a:solidFill>
                  <a:srgbClr val="000000"/>
                </a:solidFill>
                <a:latin typeface="Times New Roman" pitchFamily="18" charset="0"/>
                <a:ea typeface="宋体" pitchFamily="2" charset="-122"/>
              </a:rPr>
              <a:t>　　　　</a:t>
            </a:r>
            <a:r>
              <a:rPr kumimoji="1" lang="en-US" altLang="zh-CN" dirty="0">
                <a:solidFill>
                  <a:srgbClr val="000000"/>
                </a:solidFill>
                <a:latin typeface="Times New Roman" pitchFamily="18" charset="0"/>
                <a:ea typeface="宋体" pitchFamily="2" charset="-122"/>
              </a:rPr>
              <a:t>p-&gt;next = L-&gt;next;</a:t>
            </a:r>
            <a:br>
              <a:rPr kumimoji="1" lang="en-US" altLang="zh-CN" dirty="0">
                <a:solidFill>
                  <a:srgbClr val="000000"/>
                </a:solidFill>
                <a:latin typeface="Times New Roman" pitchFamily="18" charset="0"/>
                <a:ea typeface="宋体" pitchFamily="2" charset="-122"/>
              </a:rPr>
            </a:br>
            <a:r>
              <a:rPr kumimoji="1" lang="zh-CN" altLang="en-US" dirty="0">
                <a:solidFill>
                  <a:srgbClr val="000000"/>
                </a:solidFill>
                <a:latin typeface="Times New Roman" pitchFamily="18" charset="0"/>
                <a:ea typeface="宋体" pitchFamily="2" charset="-122"/>
              </a:rPr>
              <a:t>　　　　</a:t>
            </a:r>
            <a:r>
              <a:rPr kumimoji="1" lang="en-US" altLang="zh-CN" dirty="0">
                <a:solidFill>
                  <a:srgbClr val="000000"/>
                </a:solidFill>
                <a:latin typeface="Times New Roman" pitchFamily="18" charset="0"/>
                <a:ea typeface="宋体" pitchFamily="2" charset="-122"/>
              </a:rPr>
              <a:t>L-&gt;next = p;</a:t>
            </a:r>
            <a:br>
              <a:rPr kumimoji="1" lang="en-US" altLang="zh-CN" dirty="0">
                <a:solidFill>
                  <a:srgbClr val="000000"/>
                </a:solidFill>
                <a:latin typeface="Times New Roman" pitchFamily="18" charset="0"/>
                <a:ea typeface="宋体" pitchFamily="2" charset="-122"/>
              </a:rPr>
            </a:br>
            <a:r>
              <a:rPr kumimoji="1" lang="zh-CN" altLang="en-US" dirty="0">
                <a:solidFill>
                  <a:srgbClr val="000000"/>
                </a:solidFill>
                <a:latin typeface="Times New Roman" pitchFamily="18" charset="0"/>
                <a:ea typeface="宋体" pitchFamily="2" charset="-122"/>
              </a:rPr>
              <a:t>　　　</a:t>
            </a:r>
            <a:r>
              <a:rPr kumimoji="1" lang="en-US" altLang="zh-CN" dirty="0">
                <a:solidFill>
                  <a:srgbClr val="000000"/>
                </a:solidFill>
                <a:latin typeface="Times New Roman" pitchFamily="18" charset="0"/>
                <a:ea typeface="宋体" pitchFamily="2" charset="-122"/>
              </a:rPr>
              <a:t>}</a:t>
            </a:r>
            <a:br>
              <a:rPr kumimoji="1" lang="en-US" altLang="zh-CN" dirty="0">
                <a:solidFill>
                  <a:srgbClr val="000000"/>
                </a:solidFill>
                <a:latin typeface="Times New Roman" pitchFamily="18" charset="0"/>
                <a:ea typeface="宋体" pitchFamily="2" charset="-122"/>
              </a:rPr>
            </a:br>
            <a:r>
              <a:rPr kumimoji="1" lang="en-US" altLang="zh-CN" dirty="0">
                <a:solidFill>
                  <a:srgbClr val="000000"/>
                </a:solidFill>
                <a:latin typeface="Times New Roman" pitchFamily="18" charset="0"/>
                <a:ea typeface="宋体" pitchFamily="2" charset="-122"/>
              </a:rPr>
              <a:t>     else free( </a:t>
            </a:r>
            <a:r>
              <a:rPr kumimoji="1" lang="en-US" altLang="zh-CN" dirty="0">
                <a:solidFill>
                  <a:schemeClr val="hlink"/>
                </a:solidFill>
                <a:latin typeface="Times New Roman" pitchFamily="18" charset="0"/>
                <a:ea typeface="宋体" pitchFamily="2" charset="-122"/>
              </a:rPr>
              <a:t>p</a:t>
            </a:r>
            <a:r>
              <a:rPr kumimoji="1" lang="en-US" altLang="zh-CN" dirty="0">
                <a:solidFill>
                  <a:srgbClr val="000000"/>
                </a:solidFill>
                <a:latin typeface="Times New Roman" pitchFamily="18" charset="0"/>
                <a:ea typeface="宋体" pitchFamily="2" charset="-122"/>
              </a:rPr>
              <a:t>);</a:t>
            </a:r>
            <a:r>
              <a:rPr kumimoji="1" lang="zh-CN" altLang="en-US" dirty="0">
                <a:solidFill>
                  <a:srgbClr val="000000"/>
                </a:solidFill>
                <a:latin typeface="Times New Roman" pitchFamily="18" charset="0"/>
                <a:ea typeface="宋体" pitchFamily="2" charset="-122"/>
              </a:rPr>
              <a:t>　</a:t>
            </a:r>
            <a:r>
              <a:rPr kumimoji="1" lang="en-US" altLang="zh-CN" sz="2400" dirty="0">
                <a:solidFill>
                  <a:srgbClr val="000000"/>
                </a:solidFill>
                <a:latin typeface="Times New Roman" pitchFamily="18" charset="0"/>
                <a:ea typeface="宋体" pitchFamily="2" charset="-122"/>
              </a:rPr>
              <a:t>// </a:t>
            </a:r>
            <a:r>
              <a:rPr kumimoji="1" lang="zh-CN" altLang="en-US" sz="2400" dirty="0">
                <a:solidFill>
                  <a:srgbClr val="000000"/>
                </a:solidFill>
                <a:latin typeface="Times New Roman" pitchFamily="18" charset="0"/>
                <a:ea typeface="宋体" pitchFamily="2" charset="-122"/>
              </a:rPr>
              <a:t>释放结点 *</a:t>
            </a:r>
            <a:r>
              <a:rPr kumimoji="1" lang="en-US" altLang="zh-CN" sz="2400" dirty="0">
                <a:solidFill>
                  <a:srgbClr val="000000"/>
                </a:solidFill>
                <a:latin typeface="Times New Roman" pitchFamily="18" charset="0"/>
                <a:ea typeface="宋体" pitchFamily="2" charset="-122"/>
              </a:rPr>
              <a:t>p</a:t>
            </a:r>
            <a:br>
              <a:rPr kumimoji="1" lang="en-US" altLang="zh-CN" sz="2400" dirty="0">
                <a:solidFill>
                  <a:srgbClr val="000000"/>
                </a:solidFill>
                <a:latin typeface="Times New Roman" pitchFamily="18" charset="0"/>
                <a:ea typeface="宋体" pitchFamily="2" charset="-122"/>
              </a:rPr>
            </a:br>
            <a:r>
              <a:rPr kumimoji="1" lang="en-US" altLang="zh-CN" dirty="0">
                <a:latin typeface="Times New Roman" pitchFamily="18" charset="0"/>
                <a:ea typeface="宋体" pitchFamily="2" charset="-122"/>
              </a:rPr>
              <a:t>     </a:t>
            </a:r>
            <a:r>
              <a:rPr kumimoji="1" lang="en-US" altLang="zh-CN" dirty="0">
                <a:solidFill>
                  <a:srgbClr val="FF0000"/>
                </a:solidFill>
                <a:latin typeface="Times New Roman" pitchFamily="18" charset="0"/>
                <a:ea typeface="宋体" pitchFamily="2" charset="-122"/>
              </a:rPr>
              <a:t>p = succ;</a:t>
            </a:r>
            <a:br>
              <a:rPr kumimoji="1" lang="en-US" altLang="zh-CN" dirty="0">
                <a:solidFill>
                  <a:srgbClr val="FF0000"/>
                </a:solidFill>
                <a:latin typeface="Times New Roman" pitchFamily="18" charset="0"/>
                <a:ea typeface="宋体" pitchFamily="2" charset="-122"/>
              </a:rPr>
            </a:br>
            <a:r>
              <a:rPr kumimoji="1" lang="en-US" altLang="zh-CN" dirty="0">
                <a:solidFill>
                  <a:srgbClr val="FF0000"/>
                </a:solidFill>
                <a:latin typeface="Times New Roman" pitchFamily="18" charset="0"/>
                <a:ea typeface="宋体" pitchFamily="2" charset="-122"/>
              </a:rPr>
              <a:t>  </a:t>
            </a:r>
            <a:r>
              <a:rPr kumimoji="1" lang="en-US" altLang="zh-CN" dirty="0">
                <a:solidFill>
                  <a:srgbClr val="000000"/>
                </a:solidFill>
                <a:latin typeface="Times New Roman" pitchFamily="18" charset="0"/>
                <a:ea typeface="宋体" pitchFamily="2" charset="-122"/>
              </a:rPr>
              <a:t>} // for</a:t>
            </a:r>
          </a:p>
          <a:p>
            <a:pPr marL="0" indent="0">
              <a:spcBef>
                <a:spcPct val="50000"/>
              </a:spcBef>
              <a:buNone/>
            </a:pPr>
            <a:r>
              <a:rPr kumimoji="1" lang="en-US" altLang="zh-CN" dirty="0">
                <a:solidFill>
                  <a:srgbClr val="000000"/>
                </a:solidFill>
                <a:latin typeface="Times New Roman" pitchFamily="18" charset="0"/>
                <a:ea typeface="宋体" pitchFamily="2" charset="-122"/>
              </a:rPr>
              <a:t>} // purge_L</a:t>
            </a:r>
            <a:endParaRPr lang="zh-CN" altLang="en-US" dirty="0"/>
          </a:p>
        </p:txBody>
      </p:sp>
      <p:sp>
        <p:nvSpPr>
          <p:cNvPr id="6" name="TextBox 5"/>
          <p:cNvSpPr txBox="1"/>
          <p:nvPr/>
        </p:nvSpPr>
        <p:spPr>
          <a:xfrm>
            <a:off x="674557" y="5726243"/>
            <a:ext cx="3372787" cy="461665"/>
          </a:xfrm>
          <a:prstGeom prst="rect">
            <a:avLst/>
          </a:prstGeom>
          <a:noFill/>
        </p:spPr>
        <p:txBody>
          <a:bodyPr wrap="square" rtlCol="0">
            <a:spAutoFit/>
          </a:bodyPr>
          <a:lstStyle/>
          <a:p>
            <a:r>
              <a:rPr kumimoji="1" lang="zh-CN" altLang="en-US" sz="2400" b="1" dirty="0">
                <a:solidFill>
                  <a:schemeClr val="hlink"/>
                </a:solidFill>
                <a:latin typeface="Times New Roman" pitchFamily="18" charset="0"/>
                <a:ea typeface="宋体" pitchFamily="2" charset="-122"/>
              </a:rPr>
              <a:t>算法的时间复杂度为</a:t>
            </a:r>
            <a:r>
              <a:rPr kumimoji="1" lang="en-US" altLang="zh-CN" sz="2400" b="1" dirty="0" smtClean="0">
                <a:solidFill>
                  <a:schemeClr val="hlink"/>
                </a:solidFill>
                <a:latin typeface="Times New Roman" pitchFamily="18" charset="0"/>
                <a:ea typeface="宋体" pitchFamily="2" charset="-122"/>
              </a:rPr>
              <a:t>:</a:t>
            </a:r>
            <a:endParaRPr kumimoji="1" lang="en-US" altLang="zh-CN" sz="2400" b="1" dirty="0">
              <a:solidFill>
                <a:schemeClr val="hlink"/>
              </a:solidFill>
              <a:latin typeface="Times New Roman" pitchFamily="18" charset="0"/>
              <a:ea typeface="宋体" pitchFamily="2" charset="-122"/>
            </a:endParaRPr>
          </a:p>
        </p:txBody>
      </p:sp>
      <p:sp>
        <p:nvSpPr>
          <p:cNvPr id="7" name="TextBox 6"/>
          <p:cNvSpPr txBox="1"/>
          <p:nvPr/>
        </p:nvSpPr>
        <p:spPr>
          <a:xfrm>
            <a:off x="3837482" y="5726243"/>
            <a:ext cx="3327816" cy="523220"/>
          </a:xfrm>
          <a:prstGeom prst="rect">
            <a:avLst/>
          </a:prstGeom>
          <a:noFill/>
        </p:spPr>
        <p:txBody>
          <a:bodyPr wrap="square" rtlCol="0">
            <a:spAutoFit/>
          </a:bodyPr>
          <a:lstStyle/>
          <a:p>
            <a:r>
              <a:rPr lang="en-US" altLang="zh-CN" sz="2800" b="1" dirty="0">
                <a:solidFill>
                  <a:srgbClr val="FF0000"/>
                </a:solidFill>
                <a:latin typeface="Times New Roman" pitchFamily="18" charset="0"/>
                <a:cs typeface="Times New Roman" pitchFamily="18" charset="0"/>
              </a:rPr>
              <a:t>O (ListLength</a:t>
            </a:r>
            <a:r>
              <a:rPr lang="en-US" altLang="zh-CN" sz="2800" b="1" baseline="30000" dirty="0">
                <a:solidFill>
                  <a:srgbClr val="FF0000"/>
                </a:solidFill>
                <a:latin typeface="Times New Roman" pitchFamily="18" charset="0"/>
                <a:cs typeface="Times New Roman" pitchFamily="18" charset="0"/>
              </a:rPr>
              <a:t>2</a:t>
            </a:r>
            <a:r>
              <a:rPr lang="en-US" altLang="zh-CN" sz="2800" b="1" dirty="0">
                <a:solidFill>
                  <a:srgbClr val="FF0000"/>
                </a:solidFill>
                <a:latin typeface="Times New Roman" pitchFamily="18" charset="0"/>
                <a:cs typeface="Times New Roman" pitchFamily="18" charset="0"/>
              </a:rPr>
              <a:t>(L))</a:t>
            </a:r>
            <a:endParaRPr lang="zh-CN" altLang="en-US" sz="28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4662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290513" y="1085850"/>
            <a:ext cx="75438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800">
                <a:solidFill>
                  <a:srgbClr val="000000"/>
                </a:solidFill>
                <a:latin typeface="Times New Roman" pitchFamily="18" charset="0"/>
                <a:ea typeface="宋体" pitchFamily="2" charset="-122"/>
              </a:rPr>
              <a:t>最后一个结点的指针域的指针又指回第一个结点的链表。</a:t>
            </a:r>
          </a:p>
        </p:txBody>
      </p:sp>
      <p:sp>
        <p:nvSpPr>
          <p:cNvPr id="189443" name="Text Box 3"/>
          <p:cNvSpPr txBox="1">
            <a:spLocks noChangeArrowheads="1"/>
          </p:cNvSpPr>
          <p:nvPr/>
        </p:nvSpPr>
        <p:spPr bwMode="auto">
          <a:xfrm>
            <a:off x="652463" y="215900"/>
            <a:ext cx="7423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bg1"/>
                </a:solidFill>
                <a:latin typeface="Times New Roman" pitchFamily="18" charset="0"/>
                <a:ea typeface="黑体" pitchFamily="2" charset="-122"/>
              </a:rPr>
              <a:t>循环链表（ </a:t>
            </a:r>
            <a:r>
              <a:rPr lang="en-US" altLang="zh-CN" sz="3600">
                <a:solidFill>
                  <a:schemeClr val="bg1"/>
                </a:solidFill>
                <a:latin typeface="Times New Roman" pitchFamily="18" charset="0"/>
                <a:ea typeface="黑体" pitchFamily="2" charset="-122"/>
              </a:rPr>
              <a:t>Circularly Linked Lists </a:t>
            </a:r>
            <a:r>
              <a:rPr lang="zh-CN" altLang="en-US" sz="3600">
                <a:solidFill>
                  <a:schemeClr val="bg1"/>
                </a:solidFill>
                <a:latin typeface="Times New Roman" pitchFamily="18" charset="0"/>
                <a:ea typeface="黑体" pitchFamily="2" charset="-122"/>
              </a:rPr>
              <a:t>）</a:t>
            </a:r>
          </a:p>
        </p:txBody>
      </p:sp>
      <p:grpSp>
        <p:nvGrpSpPr>
          <p:cNvPr id="189444" name="Group 4"/>
          <p:cNvGrpSpPr>
            <a:grpSpLocks/>
          </p:cNvGrpSpPr>
          <p:nvPr/>
        </p:nvGrpSpPr>
        <p:grpSpPr bwMode="auto">
          <a:xfrm>
            <a:off x="585788" y="2722563"/>
            <a:ext cx="8610600" cy="1493837"/>
            <a:chOff x="288" y="1920"/>
            <a:chExt cx="5424" cy="941"/>
          </a:xfrm>
        </p:grpSpPr>
        <p:sp>
          <p:nvSpPr>
            <p:cNvPr id="189445" name="Text Box 5"/>
            <p:cNvSpPr txBox="1">
              <a:spLocks noChangeArrowheads="1"/>
            </p:cNvSpPr>
            <p:nvPr/>
          </p:nvSpPr>
          <p:spPr bwMode="auto">
            <a:xfrm>
              <a:off x="1344" y="2112"/>
              <a:ext cx="4368"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800">
                  <a:latin typeface="Times New Roman" pitchFamily="18" charset="0"/>
                </a:rPr>
                <a:t>   a</a:t>
              </a:r>
              <a:r>
                <a:rPr kumimoji="1" lang="en-US" altLang="zh-CN" sz="4800" baseline="-25000">
                  <a:latin typeface="Times New Roman" pitchFamily="18" charset="0"/>
                </a:rPr>
                <a:t>1</a:t>
              </a:r>
              <a:r>
                <a:rPr kumimoji="1" lang="en-US" altLang="zh-CN" sz="4800">
                  <a:latin typeface="Times New Roman" pitchFamily="18" charset="0"/>
                </a:rPr>
                <a:t>       a</a:t>
              </a:r>
              <a:r>
                <a:rPr kumimoji="1" lang="en-US" altLang="zh-CN" sz="4800" baseline="-25000">
                  <a:latin typeface="Times New Roman" pitchFamily="18" charset="0"/>
                </a:rPr>
                <a:t>2</a:t>
              </a:r>
              <a:r>
                <a:rPr kumimoji="1" lang="en-US" altLang="zh-CN" sz="4800">
                  <a:latin typeface="Times New Roman" pitchFamily="18" charset="0"/>
                </a:rPr>
                <a:t>      … ...    a</a:t>
              </a:r>
              <a:r>
                <a:rPr kumimoji="1" lang="en-US" altLang="zh-CN" sz="4800" baseline="-25000">
                  <a:latin typeface="Times New Roman" pitchFamily="18" charset="0"/>
                </a:rPr>
                <a:t>n  </a:t>
              </a:r>
            </a:p>
            <a:p>
              <a:endParaRPr kumimoji="1" lang="en-US" altLang="zh-CN" sz="2400">
                <a:latin typeface="Times New Roman" pitchFamily="18" charset="0"/>
                <a:ea typeface="宋体" pitchFamily="2" charset="-122"/>
              </a:endParaRPr>
            </a:p>
          </p:txBody>
        </p:sp>
        <p:sp>
          <p:nvSpPr>
            <p:cNvPr id="189446" name="Line 6"/>
            <p:cNvSpPr>
              <a:spLocks noChangeShapeType="1"/>
            </p:cNvSpPr>
            <p:nvPr/>
          </p:nvSpPr>
          <p:spPr bwMode="auto">
            <a:xfrm>
              <a:off x="576" y="2256"/>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47" name="Line 7"/>
            <p:cNvSpPr>
              <a:spLocks noChangeShapeType="1"/>
            </p:cNvSpPr>
            <p:nvPr/>
          </p:nvSpPr>
          <p:spPr bwMode="auto">
            <a:xfrm>
              <a:off x="576" y="2640"/>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48" name="Line 8"/>
            <p:cNvSpPr>
              <a:spLocks noChangeShapeType="1"/>
            </p:cNvSpPr>
            <p:nvPr/>
          </p:nvSpPr>
          <p:spPr bwMode="auto">
            <a:xfrm>
              <a:off x="1248"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49" name="Line 9"/>
            <p:cNvSpPr>
              <a:spLocks noChangeShapeType="1"/>
            </p:cNvSpPr>
            <p:nvPr/>
          </p:nvSpPr>
          <p:spPr bwMode="auto">
            <a:xfrm>
              <a:off x="576"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0" name="Line 10"/>
            <p:cNvSpPr>
              <a:spLocks noChangeShapeType="1"/>
            </p:cNvSpPr>
            <p:nvPr/>
          </p:nvSpPr>
          <p:spPr bwMode="auto">
            <a:xfrm flipH="1">
              <a:off x="1056"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1" name="Line 11"/>
            <p:cNvSpPr>
              <a:spLocks noChangeShapeType="1"/>
            </p:cNvSpPr>
            <p:nvPr/>
          </p:nvSpPr>
          <p:spPr bwMode="auto">
            <a:xfrm>
              <a:off x="1536" y="2256"/>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2" name="Line 12"/>
            <p:cNvSpPr>
              <a:spLocks noChangeShapeType="1"/>
            </p:cNvSpPr>
            <p:nvPr/>
          </p:nvSpPr>
          <p:spPr bwMode="auto">
            <a:xfrm>
              <a:off x="1536" y="2640"/>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3" name="Line 13"/>
            <p:cNvSpPr>
              <a:spLocks noChangeShapeType="1"/>
            </p:cNvSpPr>
            <p:nvPr/>
          </p:nvSpPr>
          <p:spPr bwMode="auto">
            <a:xfrm>
              <a:off x="2208"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4" name="Line 14"/>
            <p:cNvSpPr>
              <a:spLocks noChangeShapeType="1"/>
            </p:cNvSpPr>
            <p:nvPr/>
          </p:nvSpPr>
          <p:spPr bwMode="auto">
            <a:xfrm>
              <a:off x="1536"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5" name="Line 15"/>
            <p:cNvSpPr>
              <a:spLocks noChangeShapeType="1"/>
            </p:cNvSpPr>
            <p:nvPr/>
          </p:nvSpPr>
          <p:spPr bwMode="auto">
            <a:xfrm>
              <a:off x="2016"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6" name="Line 16"/>
            <p:cNvSpPr>
              <a:spLocks noChangeShapeType="1"/>
            </p:cNvSpPr>
            <p:nvPr/>
          </p:nvSpPr>
          <p:spPr bwMode="auto">
            <a:xfrm>
              <a:off x="1152" y="2448"/>
              <a:ext cx="384"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7" name="Line 17"/>
            <p:cNvSpPr>
              <a:spLocks noChangeShapeType="1"/>
            </p:cNvSpPr>
            <p:nvPr/>
          </p:nvSpPr>
          <p:spPr bwMode="auto">
            <a:xfrm>
              <a:off x="2160" y="2448"/>
              <a:ext cx="384"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8" name="Line 18"/>
            <p:cNvSpPr>
              <a:spLocks noChangeShapeType="1"/>
            </p:cNvSpPr>
            <p:nvPr/>
          </p:nvSpPr>
          <p:spPr bwMode="auto">
            <a:xfrm>
              <a:off x="2544" y="2256"/>
              <a:ext cx="7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9" name="Line 19"/>
            <p:cNvSpPr>
              <a:spLocks noChangeShapeType="1"/>
            </p:cNvSpPr>
            <p:nvPr/>
          </p:nvSpPr>
          <p:spPr bwMode="auto">
            <a:xfrm>
              <a:off x="2544"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0" name="Line 20"/>
            <p:cNvSpPr>
              <a:spLocks noChangeShapeType="1"/>
            </p:cNvSpPr>
            <p:nvPr/>
          </p:nvSpPr>
          <p:spPr bwMode="auto">
            <a:xfrm>
              <a:off x="3264"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1" name="Line 21"/>
            <p:cNvSpPr>
              <a:spLocks noChangeShapeType="1"/>
            </p:cNvSpPr>
            <p:nvPr/>
          </p:nvSpPr>
          <p:spPr bwMode="auto">
            <a:xfrm>
              <a:off x="3024"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2" name="Line 22"/>
            <p:cNvSpPr>
              <a:spLocks noChangeShapeType="1"/>
            </p:cNvSpPr>
            <p:nvPr/>
          </p:nvSpPr>
          <p:spPr bwMode="auto">
            <a:xfrm>
              <a:off x="3168" y="2448"/>
              <a:ext cx="288"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3" name="Line 23"/>
            <p:cNvSpPr>
              <a:spLocks noChangeShapeType="1"/>
            </p:cNvSpPr>
            <p:nvPr/>
          </p:nvSpPr>
          <p:spPr bwMode="auto">
            <a:xfrm>
              <a:off x="2544" y="2640"/>
              <a:ext cx="7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4" name="Line 24"/>
            <p:cNvSpPr>
              <a:spLocks noChangeShapeType="1"/>
            </p:cNvSpPr>
            <p:nvPr/>
          </p:nvSpPr>
          <p:spPr bwMode="auto">
            <a:xfrm>
              <a:off x="4560" y="2640"/>
              <a:ext cx="7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5" name="Line 25"/>
            <p:cNvSpPr>
              <a:spLocks noChangeShapeType="1"/>
            </p:cNvSpPr>
            <p:nvPr/>
          </p:nvSpPr>
          <p:spPr bwMode="auto">
            <a:xfrm>
              <a:off x="4560" y="2256"/>
              <a:ext cx="7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6" name="Line 26"/>
            <p:cNvSpPr>
              <a:spLocks noChangeShapeType="1"/>
            </p:cNvSpPr>
            <p:nvPr/>
          </p:nvSpPr>
          <p:spPr bwMode="auto">
            <a:xfrm>
              <a:off x="4560"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7" name="Line 27"/>
            <p:cNvSpPr>
              <a:spLocks noChangeShapeType="1"/>
            </p:cNvSpPr>
            <p:nvPr/>
          </p:nvSpPr>
          <p:spPr bwMode="auto">
            <a:xfrm>
              <a:off x="5280"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8" name="Line 28"/>
            <p:cNvSpPr>
              <a:spLocks noChangeShapeType="1"/>
            </p:cNvSpPr>
            <p:nvPr/>
          </p:nvSpPr>
          <p:spPr bwMode="auto">
            <a:xfrm>
              <a:off x="5040" y="225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9" name="Line 29"/>
            <p:cNvSpPr>
              <a:spLocks noChangeShapeType="1"/>
            </p:cNvSpPr>
            <p:nvPr/>
          </p:nvSpPr>
          <p:spPr bwMode="auto">
            <a:xfrm>
              <a:off x="4320" y="2448"/>
              <a:ext cx="24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70" name="Line 30"/>
            <p:cNvSpPr>
              <a:spLocks noChangeShapeType="1"/>
            </p:cNvSpPr>
            <p:nvPr/>
          </p:nvSpPr>
          <p:spPr bwMode="auto">
            <a:xfrm>
              <a:off x="288" y="2400"/>
              <a:ext cx="288"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71" name="Line 31"/>
            <p:cNvSpPr>
              <a:spLocks noChangeShapeType="1"/>
            </p:cNvSpPr>
            <p:nvPr/>
          </p:nvSpPr>
          <p:spPr bwMode="auto">
            <a:xfrm>
              <a:off x="288" y="1920"/>
              <a:ext cx="0" cy="48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72" name="Line 32"/>
            <p:cNvSpPr>
              <a:spLocks noChangeShapeType="1"/>
            </p:cNvSpPr>
            <p:nvPr/>
          </p:nvSpPr>
          <p:spPr bwMode="auto">
            <a:xfrm flipV="1">
              <a:off x="5184" y="2448"/>
              <a:ext cx="2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73" name="Line 33"/>
            <p:cNvSpPr>
              <a:spLocks noChangeShapeType="1"/>
            </p:cNvSpPr>
            <p:nvPr/>
          </p:nvSpPr>
          <p:spPr bwMode="auto">
            <a:xfrm>
              <a:off x="5472" y="2448"/>
              <a:ext cx="0" cy="38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74" name="Line 34"/>
            <p:cNvSpPr>
              <a:spLocks noChangeShapeType="1"/>
            </p:cNvSpPr>
            <p:nvPr/>
          </p:nvSpPr>
          <p:spPr bwMode="auto">
            <a:xfrm flipH="1">
              <a:off x="288" y="2832"/>
              <a:ext cx="518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75" name="Line 35"/>
            <p:cNvSpPr>
              <a:spLocks noChangeShapeType="1"/>
            </p:cNvSpPr>
            <p:nvPr/>
          </p:nvSpPr>
          <p:spPr bwMode="auto">
            <a:xfrm flipV="1">
              <a:off x="288" y="2496"/>
              <a:ext cx="0" cy="33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76" name="Line 36"/>
            <p:cNvSpPr>
              <a:spLocks noChangeShapeType="1"/>
            </p:cNvSpPr>
            <p:nvPr/>
          </p:nvSpPr>
          <p:spPr bwMode="auto">
            <a:xfrm>
              <a:off x="288" y="2496"/>
              <a:ext cx="336"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77" name="Rectangle 37"/>
            <p:cNvSpPr>
              <a:spLocks noChangeArrowheads="1"/>
            </p:cNvSpPr>
            <p:nvPr/>
          </p:nvSpPr>
          <p:spPr bwMode="auto">
            <a:xfrm>
              <a:off x="576" y="2256"/>
              <a:ext cx="480" cy="384"/>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9495" name="Group 55"/>
          <p:cNvGrpSpPr>
            <a:grpSpLocks noChangeAspect="1"/>
          </p:cNvGrpSpPr>
          <p:nvPr/>
        </p:nvGrpSpPr>
        <p:grpSpPr bwMode="auto">
          <a:xfrm>
            <a:off x="4979988" y="4391025"/>
            <a:ext cx="3530600" cy="2139950"/>
            <a:chOff x="3412" y="890"/>
            <a:chExt cx="3600" cy="2184"/>
          </a:xfrm>
        </p:grpSpPr>
        <p:sp>
          <p:nvSpPr>
            <p:cNvPr id="189496" name="AutoShape 56"/>
            <p:cNvSpPr>
              <a:spLocks noChangeAspect="1" noChangeArrowheads="1"/>
            </p:cNvSpPr>
            <p:nvPr/>
          </p:nvSpPr>
          <p:spPr bwMode="auto">
            <a:xfrm>
              <a:off x="3412" y="890"/>
              <a:ext cx="3600" cy="2184"/>
            </a:xfrm>
            <a:prstGeom prst="rect">
              <a:avLst/>
            </a:prstGeom>
            <a:solidFill>
              <a:srgbClr val="66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9497" name="Line 57"/>
            <p:cNvSpPr>
              <a:spLocks noChangeShapeType="1"/>
            </p:cNvSpPr>
            <p:nvPr/>
          </p:nvSpPr>
          <p:spPr bwMode="auto">
            <a:xfrm>
              <a:off x="5759" y="1522"/>
              <a:ext cx="0" cy="62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89498" name="Group 58"/>
            <p:cNvGrpSpPr>
              <a:grpSpLocks/>
            </p:cNvGrpSpPr>
            <p:nvPr/>
          </p:nvGrpSpPr>
          <p:grpSpPr bwMode="auto">
            <a:xfrm>
              <a:off x="3960" y="2142"/>
              <a:ext cx="2339" cy="468"/>
              <a:chOff x="3771" y="5442"/>
              <a:chExt cx="2034" cy="407"/>
            </a:xfrm>
          </p:grpSpPr>
          <p:sp>
            <p:nvSpPr>
              <p:cNvPr id="189499" name="Rectangle 59"/>
              <p:cNvSpPr>
                <a:spLocks noChangeArrowheads="1"/>
              </p:cNvSpPr>
              <p:nvPr/>
            </p:nvSpPr>
            <p:spPr bwMode="auto">
              <a:xfrm>
                <a:off x="3771" y="5442"/>
                <a:ext cx="2034" cy="407"/>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9500" name="Line 60"/>
              <p:cNvSpPr>
                <a:spLocks noChangeShapeType="1"/>
              </p:cNvSpPr>
              <p:nvPr/>
            </p:nvSpPr>
            <p:spPr bwMode="auto">
              <a:xfrm>
                <a:off x="5023" y="5442"/>
                <a:ext cx="0" cy="40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89501" name="Group 61"/>
            <p:cNvGrpSpPr>
              <a:grpSpLocks/>
            </p:cNvGrpSpPr>
            <p:nvPr/>
          </p:nvGrpSpPr>
          <p:grpSpPr bwMode="auto">
            <a:xfrm>
              <a:off x="3600" y="2302"/>
              <a:ext cx="3060" cy="542"/>
              <a:chOff x="3600" y="2302"/>
              <a:chExt cx="3060" cy="542"/>
            </a:xfrm>
          </p:grpSpPr>
          <p:sp>
            <p:nvSpPr>
              <p:cNvPr id="189502" name="Line 62"/>
              <p:cNvSpPr>
                <a:spLocks noChangeShapeType="1"/>
              </p:cNvSpPr>
              <p:nvPr/>
            </p:nvSpPr>
            <p:spPr bwMode="auto">
              <a:xfrm>
                <a:off x="5941" y="2376"/>
                <a:ext cx="719"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9503" name="Oval 63"/>
              <p:cNvSpPr>
                <a:spLocks noChangeArrowheads="1"/>
              </p:cNvSpPr>
              <p:nvPr/>
            </p:nvSpPr>
            <p:spPr bwMode="auto">
              <a:xfrm>
                <a:off x="5760" y="2302"/>
                <a:ext cx="179" cy="156"/>
              </a:xfrm>
              <a:prstGeom prst="ellipse">
                <a:avLst/>
              </a:prstGeom>
              <a:solidFill>
                <a:srgbClr val="000000"/>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9504" name="Line 64"/>
              <p:cNvSpPr>
                <a:spLocks noChangeShapeType="1"/>
              </p:cNvSpPr>
              <p:nvPr/>
            </p:nvSpPr>
            <p:spPr bwMode="auto">
              <a:xfrm>
                <a:off x="6660" y="2376"/>
                <a:ext cx="0" cy="4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9505" name="Line 65"/>
              <p:cNvSpPr>
                <a:spLocks noChangeShapeType="1"/>
              </p:cNvSpPr>
              <p:nvPr/>
            </p:nvSpPr>
            <p:spPr bwMode="auto">
              <a:xfrm flipH="1">
                <a:off x="3600" y="2844"/>
                <a:ext cx="30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9506" name="Line 66"/>
              <p:cNvSpPr>
                <a:spLocks noChangeShapeType="1"/>
              </p:cNvSpPr>
              <p:nvPr/>
            </p:nvSpPr>
            <p:spPr bwMode="auto">
              <a:xfrm flipV="1">
                <a:off x="3600" y="2376"/>
                <a:ext cx="0" cy="4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9507" name="Line 67"/>
              <p:cNvSpPr>
                <a:spLocks noChangeShapeType="1"/>
              </p:cNvSpPr>
              <p:nvPr/>
            </p:nvSpPr>
            <p:spPr bwMode="auto">
              <a:xfrm>
                <a:off x="3600" y="2376"/>
                <a:ext cx="36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89508" name="Text Box 68"/>
            <p:cNvSpPr txBox="1">
              <a:spLocks noChangeArrowheads="1"/>
            </p:cNvSpPr>
            <p:nvPr/>
          </p:nvSpPr>
          <p:spPr bwMode="auto">
            <a:xfrm>
              <a:off x="5752" y="1358"/>
              <a:ext cx="1081"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b="1">
                  <a:solidFill>
                    <a:srgbClr val="000000"/>
                  </a:solidFill>
                  <a:latin typeface="Times New Roman" pitchFamily="18" charset="0"/>
                  <a:ea typeface="宋体" pitchFamily="2" charset="-122"/>
                </a:rPr>
                <a:t>头指针</a:t>
              </a:r>
              <a:endParaRPr lang="zh-CN" altLang="en-US">
                <a:solidFill>
                  <a:srgbClr val="000000"/>
                </a:solidFill>
              </a:endParaRPr>
            </a:p>
          </p:txBody>
        </p:sp>
        <p:sp>
          <p:nvSpPr>
            <p:cNvPr id="189509" name="Text Box 69"/>
            <p:cNvSpPr txBox="1">
              <a:spLocks noChangeArrowheads="1"/>
            </p:cNvSpPr>
            <p:nvPr/>
          </p:nvSpPr>
          <p:spPr bwMode="auto">
            <a:xfrm>
              <a:off x="3592" y="1046"/>
              <a:ext cx="1620"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b="1">
                  <a:solidFill>
                    <a:srgbClr val="000000"/>
                  </a:solidFill>
                  <a:latin typeface="Times New Roman" pitchFamily="18" charset="0"/>
                  <a:ea typeface="宋体" pitchFamily="2" charset="-122"/>
                </a:rPr>
                <a:t>空的循环链表</a:t>
              </a:r>
            </a:p>
            <a:p>
              <a:endParaRPr lang="en-US" altLang="zh-CN"/>
            </a:p>
          </p:txBody>
        </p:sp>
        <p:sp>
          <p:nvSpPr>
            <p:cNvPr id="189510" name="Text Box 70"/>
            <p:cNvSpPr txBox="1">
              <a:spLocks noChangeArrowheads="1"/>
            </p:cNvSpPr>
            <p:nvPr/>
          </p:nvSpPr>
          <p:spPr bwMode="auto">
            <a:xfrm>
              <a:off x="4131" y="1514"/>
              <a:ext cx="1081"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b="1">
                  <a:solidFill>
                    <a:srgbClr val="000000"/>
                  </a:solidFill>
                  <a:latin typeface="Times New Roman" pitchFamily="18" charset="0"/>
                  <a:ea typeface="宋体" pitchFamily="2" charset="-122"/>
                </a:rPr>
                <a:t>头结点</a:t>
              </a:r>
            </a:p>
            <a:p>
              <a:endParaRPr lang="en-US" altLang="zh-CN"/>
            </a:p>
          </p:txBody>
        </p:sp>
      </p:grpSp>
      <p:sp>
        <p:nvSpPr>
          <p:cNvPr id="189512" name="Rectangle 72"/>
          <p:cNvSpPr>
            <a:spLocks noChangeArrowheads="1"/>
          </p:cNvSpPr>
          <p:nvPr/>
        </p:nvSpPr>
        <p:spPr bwMode="auto">
          <a:xfrm>
            <a:off x="225425" y="4502150"/>
            <a:ext cx="4572000" cy="160496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spcBef>
                <a:spcPct val="20000"/>
              </a:spcBef>
              <a:buClr>
                <a:schemeClr val="bg2"/>
              </a:buClr>
              <a:buSzPct val="75000"/>
              <a:buFont typeface="Wingdings" pitchFamily="2" charset="2"/>
              <a:buChar char="n"/>
            </a:pPr>
            <a:r>
              <a:rPr lang="en-US" altLang="zh-CN" sz="3200">
                <a:solidFill>
                  <a:srgbClr val="000000"/>
                </a:solidFill>
                <a:ea typeface="宋体" pitchFamily="2" charset="-122"/>
              </a:rPr>
              <a:t>For the end of the list</a:t>
            </a:r>
          </a:p>
          <a:p>
            <a:pPr lvl="1">
              <a:spcBef>
                <a:spcPct val="20000"/>
              </a:spcBef>
              <a:buClr>
                <a:schemeClr val="accent2"/>
              </a:buClr>
              <a:buSzPct val="80000"/>
              <a:buFont typeface="Wingdings" pitchFamily="2" charset="2"/>
              <a:buChar char="¨"/>
            </a:pPr>
            <a:r>
              <a:rPr lang="en-US" altLang="zh-CN" sz="2800">
                <a:solidFill>
                  <a:srgbClr val="000000"/>
                </a:solidFill>
                <a:ea typeface="宋体" pitchFamily="2" charset="-122"/>
              </a:rPr>
              <a:t>Not pointer==NULL</a:t>
            </a:r>
          </a:p>
          <a:p>
            <a:pPr lvl="1">
              <a:spcBef>
                <a:spcPct val="20000"/>
              </a:spcBef>
              <a:buClr>
                <a:schemeClr val="accent2"/>
              </a:buClr>
              <a:buSzPct val="80000"/>
              <a:buFont typeface="Wingdings" pitchFamily="2" charset="2"/>
              <a:buChar char="¨"/>
            </a:pPr>
            <a:r>
              <a:rPr lang="en-US" altLang="zh-CN" sz="2800">
                <a:solidFill>
                  <a:srgbClr val="000000"/>
                </a:solidFill>
                <a:ea typeface="宋体" pitchFamily="2" charset="-122"/>
              </a:rPr>
              <a:t>But pointer==head</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89442"/>
                                        </p:tgtEl>
                                        <p:attrNameLst>
                                          <p:attrName>style.visibility</p:attrName>
                                        </p:attrNameLst>
                                      </p:cBhvr>
                                      <p:to>
                                        <p:strVal val="visible"/>
                                      </p:to>
                                    </p:set>
                                    <p:animEffect transition="in" filter="blinds(vertical)">
                                      <p:cBhvr>
                                        <p:cTn id="7" dur="500"/>
                                        <p:tgtEl>
                                          <p:spTgt spid="189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8944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189495"/>
                                        </p:tgtEl>
                                        <p:attrNameLst>
                                          <p:attrName>style.visibility</p:attrName>
                                        </p:attrNameLst>
                                      </p:cBhvr>
                                      <p:to>
                                        <p:strVal val="visible"/>
                                      </p:to>
                                    </p:set>
                                    <p:animEffect transition="in" filter="box(in)">
                                      <p:cBhvr>
                                        <p:cTn id="16" dur="500"/>
                                        <p:tgtEl>
                                          <p:spTgt spid="18949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89512"/>
                                        </p:tgtEl>
                                        <p:attrNameLst>
                                          <p:attrName>style.visibility</p:attrName>
                                        </p:attrNameLst>
                                      </p:cBhvr>
                                      <p:to>
                                        <p:strVal val="visible"/>
                                      </p:to>
                                    </p:set>
                                    <p:animEffect transition="in" filter="blinds(horizontal)">
                                      <p:cBhvr>
                                        <p:cTn id="21" dur="500"/>
                                        <p:tgtEl>
                                          <p:spTgt spid="189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utoUpdateAnimBg="0"/>
      <p:bldP spid="18951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ChangeArrowheads="1"/>
          </p:cNvSpPr>
          <p:nvPr/>
        </p:nvSpPr>
        <p:spPr bwMode="auto">
          <a:xfrm>
            <a:off x="238125" y="1519238"/>
            <a:ext cx="8229600" cy="312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spcBef>
                <a:spcPct val="20000"/>
              </a:spcBef>
            </a:pPr>
            <a:r>
              <a:rPr lang="en-US" altLang="zh-CN" sz="2800">
                <a:latin typeface="Times New Roman" pitchFamily="18" charset="0"/>
                <a:ea typeface="宋体" pitchFamily="2" charset="-122"/>
              </a:rPr>
              <a:t>           </a:t>
            </a:r>
            <a:r>
              <a:rPr lang="zh-CN" altLang="en-US" sz="2800">
                <a:solidFill>
                  <a:srgbClr val="000000"/>
                </a:solidFill>
                <a:latin typeface="Times New Roman" pitchFamily="18" charset="0"/>
                <a:ea typeface="宋体" pitchFamily="2" charset="-122"/>
              </a:rPr>
              <a:t>由于</a:t>
            </a:r>
            <a:r>
              <a:rPr lang="zh-CN" altLang="en-US" sz="2800">
                <a:solidFill>
                  <a:srgbClr val="FF0000"/>
                </a:solidFill>
                <a:latin typeface="Times New Roman" pitchFamily="18" charset="0"/>
                <a:ea typeface="宋体" pitchFamily="2" charset="-122"/>
              </a:rPr>
              <a:t>循环链表</a:t>
            </a:r>
            <a:r>
              <a:rPr lang="zh-CN" altLang="en-US" sz="2800">
                <a:solidFill>
                  <a:srgbClr val="000000"/>
                </a:solidFill>
                <a:latin typeface="Times New Roman" pitchFamily="18" charset="0"/>
                <a:ea typeface="宋体" pitchFamily="2" charset="-122"/>
              </a:rPr>
              <a:t>中</a:t>
            </a:r>
            <a:r>
              <a:rPr lang="zh-CN" altLang="en-US" sz="2800">
                <a:solidFill>
                  <a:srgbClr val="FF0000"/>
                </a:solidFill>
                <a:latin typeface="Times New Roman" pitchFamily="18" charset="0"/>
                <a:ea typeface="宋体" pitchFamily="2" charset="-122"/>
              </a:rPr>
              <a:t>没有</a:t>
            </a:r>
            <a:r>
              <a:rPr lang="en-US" altLang="zh-CN" sz="2800">
                <a:solidFill>
                  <a:srgbClr val="FF0000"/>
                </a:solidFill>
                <a:latin typeface="Times New Roman" pitchFamily="18" charset="0"/>
                <a:ea typeface="宋体" pitchFamily="2" charset="-122"/>
              </a:rPr>
              <a:t>NULL</a:t>
            </a:r>
            <a:r>
              <a:rPr lang="zh-CN" altLang="en-US" sz="2800">
                <a:solidFill>
                  <a:srgbClr val="FF0000"/>
                </a:solidFill>
                <a:latin typeface="Times New Roman" pitchFamily="18" charset="0"/>
                <a:ea typeface="宋体" pitchFamily="2" charset="-122"/>
              </a:rPr>
              <a:t>指针</a:t>
            </a:r>
            <a:r>
              <a:rPr lang="zh-CN" altLang="en-US" sz="2800">
                <a:solidFill>
                  <a:srgbClr val="000000"/>
                </a:solidFill>
                <a:latin typeface="Times New Roman" pitchFamily="18" charset="0"/>
                <a:ea typeface="宋体" pitchFamily="2" charset="-122"/>
              </a:rPr>
              <a:t>，故涉及</a:t>
            </a:r>
            <a:r>
              <a:rPr lang="zh-CN" altLang="en-US" sz="2800">
                <a:solidFill>
                  <a:srgbClr val="FF0000"/>
                </a:solidFill>
                <a:latin typeface="Times New Roman" pitchFamily="18" charset="0"/>
                <a:ea typeface="宋体" pitchFamily="2" charset="-122"/>
              </a:rPr>
              <a:t>遍历</a:t>
            </a:r>
            <a:r>
              <a:rPr lang="zh-CN" altLang="en-US" sz="2800">
                <a:solidFill>
                  <a:srgbClr val="000000"/>
                </a:solidFill>
                <a:latin typeface="Times New Roman" pitchFamily="18" charset="0"/>
                <a:ea typeface="宋体" pitchFamily="2" charset="-122"/>
              </a:rPr>
              <a:t>操作时，其</a:t>
            </a:r>
            <a:r>
              <a:rPr lang="zh-CN" altLang="en-US" sz="2800">
                <a:solidFill>
                  <a:srgbClr val="FF0000"/>
                </a:solidFill>
                <a:latin typeface="Times New Roman" pitchFamily="18" charset="0"/>
                <a:ea typeface="宋体" pitchFamily="2" charset="-122"/>
              </a:rPr>
              <a:t>终止条件</a:t>
            </a:r>
            <a:r>
              <a:rPr lang="zh-CN" altLang="en-US" sz="2800">
                <a:solidFill>
                  <a:srgbClr val="000000"/>
                </a:solidFill>
                <a:latin typeface="Times New Roman" pitchFamily="18" charset="0"/>
                <a:ea typeface="宋体" pitchFamily="2" charset="-122"/>
              </a:rPr>
              <a:t>就不再像非循环链表那样判断</a:t>
            </a:r>
            <a:r>
              <a:rPr lang="en-US" altLang="zh-CN" sz="2800">
                <a:solidFill>
                  <a:srgbClr val="000000"/>
                </a:solidFill>
                <a:latin typeface="Times New Roman" pitchFamily="18" charset="0"/>
                <a:ea typeface="宋体" pitchFamily="2" charset="-122"/>
              </a:rPr>
              <a:t>p</a:t>
            </a:r>
            <a:r>
              <a:rPr lang="zh-CN" altLang="en-US" sz="2800">
                <a:solidFill>
                  <a:srgbClr val="000000"/>
                </a:solidFill>
                <a:latin typeface="Times New Roman" pitchFamily="18" charset="0"/>
                <a:ea typeface="宋体" pitchFamily="2" charset="-122"/>
              </a:rPr>
              <a:t>或</a:t>
            </a:r>
            <a:r>
              <a:rPr lang="en-US" altLang="zh-CN" sz="2800">
                <a:solidFill>
                  <a:srgbClr val="000000"/>
                </a:solidFill>
                <a:latin typeface="Times New Roman" pitchFamily="18" charset="0"/>
                <a:ea typeface="宋体" pitchFamily="2" charset="-122"/>
              </a:rPr>
              <a:t>p—&gt;next</a:t>
            </a:r>
            <a:r>
              <a:rPr lang="zh-CN" altLang="en-US" sz="2800">
                <a:solidFill>
                  <a:srgbClr val="000000"/>
                </a:solidFill>
                <a:latin typeface="Times New Roman" pitchFamily="18" charset="0"/>
                <a:ea typeface="宋体" pitchFamily="2" charset="-122"/>
              </a:rPr>
              <a:t>是否为空，而是</a:t>
            </a:r>
            <a:r>
              <a:rPr lang="zh-CN" altLang="en-US" sz="2800">
                <a:solidFill>
                  <a:srgbClr val="FF0000"/>
                </a:solidFill>
                <a:latin typeface="Times New Roman" pitchFamily="18" charset="0"/>
                <a:ea typeface="宋体" pitchFamily="2" charset="-122"/>
              </a:rPr>
              <a:t>判断它们是否等于某一指定指针，如头指针或尾指针等。</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292100" y="1363663"/>
            <a:ext cx="8418513" cy="31416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3200">
                <a:latin typeface="Comic Sans MS" pitchFamily="66" charset="0"/>
              </a:rPr>
              <a:t>      </a:t>
            </a:r>
            <a:r>
              <a:rPr lang="zh-CN" altLang="en-US" sz="2800">
                <a:solidFill>
                  <a:srgbClr val="000000"/>
                </a:solidFill>
                <a:latin typeface="Times New Roman" pitchFamily="18" charset="0"/>
                <a:ea typeface="宋体" pitchFamily="2" charset="-122"/>
              </a:rPr>
              <a:t>在很多实际问题中，表的操作常常是在表的首尾位置上进行，此时头指针表示的单向循环链表就显得不够方便。如果改用尾指针</a:t>
            </a:r>
            <a:r>
              <a:rPr lang="en-US" altLang="zh-CN" sz="2800">
                <a:solidFill>
                  <a:srgbClr val="000000"/>
                </a:solidFill>
                <a:latin typeface="Times New Roman" pitchFamily="18" charset="0"/>
                <a:ea typeface="宋体" pitchFamily="2" charset="-122"/>
              </a:rPr>
              <a:t>rear</a:t>
            </a:r>
            <a:r>
              <a:rPr lang="zh-CN" altLang="en-US" sz="2800">
                <a:solidFill>
                  <a:srgbClr val="000000"/>
                </a:solidFill>
                <a:latin typeface="Times New Roman" pitchFamily="18" charset="0"/>
                <a:ea typeface="宋体" pitchFamily="2" charset="-122"/>
              </a:rPr>
              <a:t>来表示单向循环链表，则查找</a:t>
            </a:r>
            <a:r>
              <a:rPr lang="zh-CN" altLang="en-US" sz="2800">
                <a:solidFill>
                  <a:srgbClr val="FF0000"/>
                </a:solidFill>
                <a:latin typeface="Times New Roman" pitchFamily="18" charset="0"/>
                <a:ea typeface="宋体" pitchFamily="2" charset="-122"/>
              </a:rPr>
              <a:t>开始结点</a:t>
            </a:r>
            <a:r>
              <a:rPr lang="en-US" altLang="zh-CN" sz="2800">
                <a:solidFill>
                  <a:srgbClr val="FF0000"/>
                </a:solidFill>
                <a:latin typeface="Times New Roman" pitchFamily="18" charset="0"/>
                <a:ea typeface="宋体" pitchFamily="2" charset="-122"/>
              </a:rPr>
              <a:t>a</a:t>
            </a:r>
            <a:r>
              <a:rPr lang="en-US" altLang="zh-CN" sz="2800" baseline="-16000">
                <a:solidFill>
                  <a:srgbClr val="FF0000"/>
                </a:solidFill>
                <a:latin typeface="Times New Roman" pitchFamily="18" charset="0"/>
                <a:ea typeface="宋体" pitchFamily="2" charset="-122"/>
              </a:rPr>
              <a:t>1</a:t>
            </a:r>
            <a:r>
              <a:rPr lang="zh-CN" altLang="en-US" sz="2800">
                <a:solidFill>
                  <a:srgbClr val="000000"/>
                </a:solidFill>
                <a:latin typeface="Times New Roman" pitchFamily="18" charset="0"/>
                <a:ea typeface="宋体" pitchFamily="2" charset="-122"/>
              </a:rPr>
              <a:t>和</a:t>
            </a:r>
            <a:r>
              <a:rPr lang="zh-CN" altLang="en-US" sz="2800">
                <a:solidFill>
                  <a:schemeClr val="hlink"/>
                </a:solidFill>
                <a:latin typeface="Times New Roman" pitchFamily="18" charset="0"/>
                <a:ea typeface="宋体" pitchFamily="2" charset="-122"/>
              </a:rPr>
              <a:t>终端结点</a:t>
            </a:r>
            <a:r>
              <a:rPr lang="en-US" altLang="zh-CN" sz="2800">
                <a:solidFill>
                  <a:schemeClr val="hlink"/>
                </a:solidFill>
                <a:latin typeface="Times New Roman" pitchFamily="18" charset="0"/>
                <a:ea typeface="宋体" pitchFamily="2" charset="-122"/>
              </a:rPr>
              <a:t>a</a:t>
            </a:r>
            <a:r>
              <a:rPr lang="en-US" altLang="zh-CN" sz="2800" baseline="-18000">
                <a:solidFill>
                  <a:schemeClr val="hlink"/>
                </a:solidFill>
                <a:latin typeface="Times New Roman" pitchFamily="18" charset="0"/>
                <a:ea typeface="宋体" pitchFamily="2" charset="-122"/>
              </a:rPr>
              <a:t>n</a:t>
            </a:r>
            <a:r>
              <a:rPr lang="zh-CN" altLang="en-US" sz="2800">
                <a:solidFill>
                  <a:srgbClr val="000000"/>
                </a:solidFill>
                <a:latin typeface="Times New Roman" pitchFamily="18" charset="0"/>
                <a:ea typeface="宋体" pitchFamily="2" charset="-122"/>
              </a:rPr>
              <a:t>都很方便，它们的存储位置分别是</a:t>
            </a:r>
            <a:r>
              <a:rPr lang="en-US" altLang="zh-CN" sz="2800">
                <a:solidFill>
                  <a:srgbClr val="FF0000"/>
                </a:solidFill>
                <a:latin typeface="Times New Roman" pitchFamily="18" charset="0"/>
                <a:ea typeface="宋体" pitchFamily="2" charset="-122"/>
              </a:rPr>
              <a:t>(rear–&gt;next) —&gt;next</a:t>
            </a:r>
            <a:r>
              <a:rPr lang="zh-CN" altLang="en-US" sz="2800">
                <a:solidFill>
                  <a:srgbClr val="000000"/>
                </a:solidFill>
                <a:latin typeface="Times New Roman" pitchFamily="18" charset="0"/>
                <a:ea typeface="宋体" pitchFamily="2" charset="-122"/>
              </a:rPr>
              <a:t>和</a:t>
            </a:r>
            <a:r>
              <a:rPr lang="en-US" altLang="zh-CN" sz="2800">
                <a:solidFill>
                  <a:schemeClr val="hlink"/>
                </a:solidFill>
                <a:latin typeface="Times New Roman" pitchFamily="18" charset="0"/>
                <a:ea typeface="宋体" pitchFamily="2" charset="-122"/>
              </a:rPr>
              <a:t>rear</a:t>
            </a:r>
            <a:r>
              <a:rPr lang="zh-CN" altLang="en-US" sz="2800">
                <a:solidFill>
                  <a:srgbClr val="000000"/>
                </a:solidFill>
                <a:latin typeface="Times New Roman" pitchFamily="18" charset="0"/>
                <a:ea typeface="宋体" pitchFamily="2" charset="-122"/>
              </a:rPr>
              <a:t>，显然，查找时间都是</a:t>
            </a:r>
            <a:r>
              <a:rPr lang="en-US" altLang="zh-CN" sz="2800">
                <a:solidFill>
                  <a:srgbClr val="FF0000"/>
                </a:solidFill>
                <a:latin typeface="Times New Roman" pitchFamily="18" charset="0"/>
                <a:ea typeface="宋体" pitchFamily="2" charset="-122"/>
              </a:rPr>
              <a:t>O(1)</a:t>
            </a:r>
            <a:r>
              <a:rPr lang="zh-CN" altLang="en-US" sz="2800">
                <a:solidFill>
                  <a:srgbClr val="000000"/>
                </a:solidFill>
                <a:latin typeface="Times New Roman" pitchFamily="18" charset="0"/>
                <a:ea typeface="宋体" pitchFamily="2" charset="-122"/>
              </a:rPr>
              <a:t>。因此，实际中大多采用尾指针表示单向循环链表。</a:t>
            </a:r>
          </a:p>
        </p:txBody>
      </p:sp>
      <p:sp>
        <p:nvSpPr>
          <p:cNvPr id="191491" name="Text Box 3"/>
          <p:cNvSpPr txBox="1">
            <a:spLocks noChangeArrowheads="1"/>
          </p:cNvSpPr>
          <p:nvPr/>
        </p:nvSpPr>
        <p:spPr bwMode="auto">
          <a:xfrm>
            <a:off x="1860550" y="4749800"/>
            <a:ext cx="69342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800">
                <a:latin typeface="Times New Roman" pitchFamily="18" charset="0"/>
              </a:rPr>
              <a:t>   </a:t>
            </a:r>
            <a:r>
              <a:rPr kumimoji="1" lang="en-US" altLang="zh-CN" sz="4000">
                <a:latin typeface="Times New Roman" pitchFamily="18" charset="0"/>
              </a:rPr>
              <a:t>a</a:t>
            </a:r>
            <a:r>
              <a:rPr kumimoji="1" lang="en-US" altLang="zh-CN" sz="4000" baseline="-25000">
                <a:latin typeface="Times New Roman" pitchFamily="18" charset="0"/>
              </a:rPr>
              <a:t>1</a:t>
            </a:r>
            <a:r>
              <a:rPr kumimoji="1" lang="en-US" altLang="zh-CN" sz="4000">
                <a:latin typeface="Times New Roman" pitchFamily="18" charset="0"/>
              </a:rPr>
              <a:t>         a</a:t>
            </a:r>
            <a:r>
              <a:rPr kumimoji="1" lang="en-US" altLang="zh-CN" sz="4000" baseline="-25000">
                <a:latin typeface="Times New Roman" pitchFamily="18" charset="0"/>
              </a:rPr>
              <a:t>2</a:t>
            </a:r>
            <a:r>
              <a:rPr kumimoji="1" lang="en-US" altLang="zh-CN" sz="4000">
                <a:latin typeface="Times New Roman" pitchFamily="18" charset="0"/>
              </a:rPr>
              <a:t>        … ...      a</a:t>
            </a:r>
            <a:r>
              <a:rPr kumimoji="1" lang="en-US" altLang="zh-CN" sz="4000" baseline="-25000">
                <a:latin typeface="Times New Roman" pitchFamily="18" charset="0"/>
              </a:rPr>
              <a:t>n</a:t>
            </a:r>
            <a:r>
              <a:rPr kumimoji="1" lang="en-US" altLang="zh-CN" sz="4800" baseline="-25000">
                <a:latin typeface="Times New Roman" pitchFamily="18" charset="0"/>
              </a:rPr>
              <a:t>  </a:t>
            </a:r>
          </a:p>
          <a:p>
            <a:endParaRPr kumimoji="1" lang="en-US" altLang="zh-CN" sz="2400">
              <a:latin typeface="Times New Roman" pitchFamily="18" charset="0"/>
              <a:ea typeface="宋体" pitchFamily="2" charset="-122"/>
            </a:endParaRPr>
          </a:p>
        </p:txBody>
      </p:sp>
      <p:grpSp>
        <p:nvGrpSpPr>
          <p:cNvPr id="191492" name="Group 4"/>
          <p:cNvGrpSpPr>
            <a:grpSpLocks/>
          </p:cNvGrpSpPr>
          <p:nvPr/>
        </p:nvGrpSpPr>
        <p:grpSpPr bwMode="auto">
          <a:xfrm>
            <a:off x="184150" y="4978400"/>
            <a:ext cx="8229600" cy="914400"/>
            <a:chOff x="144" y="3312"/>
            <a:chExt cx="5184" cy="576"/>
          </a:xfrm>
        </p:grpSpPr>
        <p:sp>
          <p:nvSpPr>
            <p:cNvPr id="191493" name="Line 5"/>
            <p:cNvSpPr>
              <a:spLocks noChangeShapeType="1"/>
            </p:cNvSpPr>
            <p:nvPr/>
          </p:nvSpPr>
          <p:spPr bwMode="auto">
            <a:xfrm>
              <a:off x="432" y="3312"/>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494" name="Line 6"/>
            <p:cNvSpPr>
              <a:spLocks noChangeShapeType="1"/>
            </p:cNvSpPr>
            <p:nvPr/>
          </p:nvSpPr>
          <p:spPr bwMode="auto">
            <a:xfrm>
              <a:off x="432" y="3696"/>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495" name="Line 7"/>
            <p:cNvSpPr>
              <a:spLocks noChangeShapeType="1"/>
            </p:cNvSpPr>
            <p:nvPr/>
          </p:nvSpPr>
          <p:spPr bwMode="auto">
            <a:xfrm>
              <a:off x="1104" y="331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496" name="Line 8"/>
            <p:cNvSpPr>
              <a:spLocks noChangeShapeType="1"/>
            </p:cNvSpPr>
            <p:nvPr/>
          </p:nvSpPr>
          <p:spPr bwMode="auto">
            <a:xfrm>
              <a:off x="432" y="331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497" name="Line 9"/>
            <p:cNvSpPr>
              <a:spLocks noChangeShapeType="1"/>
            </p:cNvSpPr>
            <p:nvPr/>
          </p:nvSpPr>
          <p:spPr bwMode="auto">
            <a:xfrm flipH="1">
              <a:off x="912" y="331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498" name="Line 10"/>
            <p:cNvSpPr>
              <a:spLocks noChangeShapeType="1"/>
            </p:cNvSpPr>
            <p:nvPr/>
          </p:nvSpPr>
          <p:spPr bwMode="auto">
            <a:xfrm>
              <a:off x="1392" y="3312"/>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499" name="Line 11"/>
            <p:cNvSpPr>
              <a:spLocks noChangeShapeType="1"/>
            </p:cNvSpPr>
            <p:nvPr/>
          </p:nvSpPr>
          <p:spPr bwMode="auto">
            <a:xfrm>
              <a:off x="1392" y="3696"/>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0" name="Line 12"/>
            <p:cNvSpPr>
              <a:spLocks noChangeShapeType="1"/>
            </p:cNvSpPr>
            <p:nvPr/>
          </p:nvSpPr>
          <p:spPr bwMode="auto">
            <a:xfrm>
              <a:off x="2064" y="331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1" name="Line 13"/>
            <p:cNvSpPr>
              <a:spLocks noChangeShapeType="1"/>
            </p:cNvSpPr>
            <p:nvPr/>
          </p:nvSpPr>
          <p:spPr bwMode="auto">
            <a:xfrm>
              <a:off x="1392" y="331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2" name="Line 14"/>
            <p:cNvSpPr>
              <a:spLocks noChangeShapeType="1"/>
            </p:cNvSpPr>
            <p:nvPr/>
          </p:nvSpPr>
          <p:spPr bwMode="auto">
            <a:xfrm>
              <a:off x="1872" y="331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3" name="Line 15"/>
            <p:cNvSpPr>
              <a:spLocks noChangeShapeType="1"/>
            </p:cNvSpPr>
            <p:nvPr/>
          </p:nvSpPr>
          <p:spPr bwMode="auto">
            <a:xfrm>
              <a:off x="1008" y="3504"/>
              <a:ext cx="384"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4" name="Line 16"/>
            <p:cNvSpPr>
              <a:spLocks noChangeShapeType="1"/>
            </p:cNvSpPr>
            <p:nvPr/>
          </p:nvSpPr>
          <p:spPr bwMode="auto">
            <a:xfrm>
              <a:off x="2016" y="3504"/>
              <a:ext cx="384"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5" name="Line 17"/>
            <p:cNvSpPr>
              <a:spLocks noChangeShapeType="1"/>
            </p:cNvSpPr>
            <p:nvPr/>
          </p:nvSpPr>
          <p:spPr bwMode="auto">
            <a:xfrm>
              <a:off x="2400" y="3312"/>
              <a:ext cx="7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6" name="Line 18"/>
            <p:cNvSpPr>
              <a:spLocks noChangeShapeType="1"/>
            </p:cNvSpPr>
            <p:nvPr/>
          </p:nvSpPr>
          <p:spPr bwMode="auto">
            <a:xfrm>
              <a:off x="2400" y="331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7" name="Line 19"/>
            <p:cNvSpPr>
              <a:spLocks noChangeShapeType="1"/>
            </p:cNvSpPr>
            <p:nvPr/>
          </p:nvSpPr>
          <p:spPr bwMode="auto">
            <a:xfrm>
              <a:off x="3120" y="331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8" name="Line 20"/>
            <p:cNvSpPr>
              <a:spLocks noChangeShapeType="1"/>
            </p:cNvSpPr>
            <p:nvPr/>
          </p:nvSpPr>
          <p:spPr bwMode="auto">
            <a:xfrm>
              <a:off x="2880" y="331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09" name="Line 21"/>
            <p:cNvSpPr>
              <a:spLocks noChangeShapeType="1"/>
            </p:cNvSpPr>
            <p:nvPr/>
          </p:nvSpPr>
          <p:spPr bwMode="auto">
            <a:xfrm>
              <a:off x="3024" y="3504"/>
              <a:ext cx="288"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10" name="Line 22"/>
            <p:cNvSpPr>
              <a:spLocks noChangeShapeType="1"/>
            </p:cNvSpPr>
            <p:nvPr/>
          </p:nvSpPr>
          <p:spPr bwMode="auto">
            <a:xfrm>
              <a:off x="2400" y="3696"/>
              <a:ext cx="7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11" name="Line 23"/>
            <p:cNvSpPr>
              <a:spLocks noChangeShapeType="1"/>
            </p:cNvSpPr>
            <p:nvPr/>
          </p:nvSpPr>
          <p:spPr bwMode="auto">
            <a:xfrm>
              <a:off x="4416" y="3696"/>
              <a:ext cx="7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12" name="Line 24"/>
            <p:cNvSpPr>
              <a:spLocks noChangeShapeType="1"/>
            </p:cNvSpPr>
            <p:nvPr/>
          </p:nvSpPr>
          <p:spPr bwMode="auto">
            <a:xfrm>
              <a:off x="4416" y="3312"/>
              <a:ext cx="7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13" name="Line 25"/>
            <p:cNvSpPr>
              <a:spLocks noChangeShapeType="1"/>
            </p:cNvSpPr>
            <p:nvPr/>
          </p:nvSpPr>
          <p:spPr bwMode="auto">
            <a:xfrm>
              <a:off x="4416" y="331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14" name="Line 26"/>
            <p:cNvSpPr>
              <a:spLocks noChangeShapeType="1"/>
            </p:cNvSpPr>
            <p:nvPr/>
          </p:nvSpPr>
          <p:spPr bwMode="auto">
            <a:xfrm>
              <a:off x="5136" y="331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15" name="Line 27"/>
            <p:cNvSpPr>
              <a:spLocks noChangeShapeType="1"/>
            </p:cNvSpPr>
            <p:nvPr/>
          </p:nvSpPr>
          <p:spPr bwMode="auto">
            <a:xfrm>
              <a:off x="4896" y="3312"/>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16" name="Line 28"/>
            <p:cNvSpPr>
              <a:spLocks noChangeShapeType="1"/>
            </p:cNvSpPr>
            <p:nvPr/>
          </p:nvSpPr>
          <p:spPr bwMode="auto">
            <a:xfrm>
              <a:off x="4176" y="3504"/>
              <a:ext cx="240"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17" name="Line 29"/>
            <p:cNvSpPr>
              <a:spLocks noChangeShapeType="1"/>
            </p:cNvSpPr>
            <p:nvPr/>
          </p:nvSpPr>
          <p:spPr bwMode="auto">
            <a:xfrm flipV="1">
              <a:off x="5040" y="3504"/>
              <a:ext cx="2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18" name="Line 30"/>
            <p:cNvSpPr>
              <a:spLocks noChangeShapeType="1"/>
            </p:cNvSpPr>
            <p:nvPr/>
          </p:nvSpPr>
          <p:spPr bwMode="auto">
            <a:xfrm>
              <a:off x="5328" y="3504"/>
              <a:ext cx="0" cy="38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19" name="Line 31"/>
            <p:cNvSpPr>
              <a:spLocks noChangeShapeType="1"/>
            </p:cNvSpPr>
            <p:nvPr/>
          </p:nvSpPr>
          <p:spPr bwMode="auto">
            <a:xfrm flipH="1">
              <a:off x="144" y="3888"/>
              <a:ext cx="518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20" name="Line 32"/>
            <p:cNvSpPr>
              <a:spLocks noChangeShapeType="1"/>
            </p:cNvSpPr>
            <p:nvPr/>
          </p:nvSpPr>
          <p:spPr bwMode="auto">
            <a:xfrm flipV="1">
              <a:off x="144" y="3552"/>
              <a:ext cx="0" cy="33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21" name="Line 33"/>
            <p:cNvSpPr>
              <a:spLocks noChangeShapeType="1"/>
            </p:cNvSpPr>
            <p:nvPr/>
          </p:nvSpPr>
          <p:spPr bwMode="auto">
            <a:xfrm>
              <a:off x="144" y="3552"/>
              <a:ext cx="336"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22" name="Rectangle 34"/>
            <p:cNvSpPr>
              <a:spLocks noChangeArrowheads="1"/>
            </p:cNvSpPr>
            <p:nvPr/>
          </p:nvSpPr>
          <p:spPr bwMode="auto">
            <a:xfrm>
              <a:off x="432" y="3312"/>
              <a:ext cx="480" cy="384"/>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1523" name="Group 35"/>
          <p:cNvGrpSpPr>
            <a:grpSpLocks/>
          </p:cNvGrpSpPr>
          <p:nvPr/>
        </p:nvGrpSpPr>
        <p:grpSpPr bwMode="auto">
          <a:xfrm>
            <a:off x="7346950" y="4216400"/>
            <a:ext cx="1219200" cy="762000"/>
            <a:chOff x="4656" y="2832"/>
            <a:chExt cx="768" cy="480"/>
          </a:xfrm>
        </p:grpSpPr>
        <p:sp>
          <p:nvSpPr>
            <p:cNvPr id="191524" name="Line 36"/>
            <p:cNvSpPr>
              <a:spLocks noChangeShapeType="1"/>
            </p:cNvSpPr>
            <p:nvPr/>
          </p:nvSpPr>
          <p:spPr bwMode="auto">
            <a:xfrm>
              <a:off x="4704" y="2832"/>
              <a:ext cx="0" cy="480"/>
            </a:xfrm>
            <a:prstGeom prst="line">
              <a:avLst/>
            </a:prstGeom>
            <a:noFill/>
            <a:ln w="38100">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25" name="Text Box 37"/>
            <p:cNvSpPr txBox="1">
              <a:spLocks noChangeArrowheads="1"/>
            </p:cNvSpPr>
            <p:nvPr/>
          </p:nvSpPr>
          <p:spPr bwMode="auto">
            <a:xfrm>
              <a:off x="4656" y="2832"/>
              <a:ext cx="768" cy="36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200">
                  <a:solidFill>
                    <a:schemeClr val="tx2"/>
                  </a:solidFill>
                  <a:latin typeface="Times New Roman" pitchFamily="18" charset="0"/>
                  <a:ea typeface="宋体" pitchFamily="2" charset="-122"/>
                </a:rPr>
                <a:t>rear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14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914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1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433388" y="2122488"/>
            <a:ext cx="8305800" cy="219868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pPr>
            <a:r>
              <a:rPr lang="zh-CN" altLang="en-US" sz="2800" b="1">
                <a:solidFill>
                  <a:schemeClr val="hlink"/>
                </a:solidFill>
                <a:latin typeface="Times New Roman" pitchFamily="18" charset="0"/>
                <a:ea typeface="宋体" pitchFamily="2" charset="-122"/>
              </a:rPr>
              <a:t>例如：在链表上实现将两个线性表</a:t>
            </a:r>
            <a:r>
              <a:rPr lang="en-US" altLang="zh-CN" sz="2800" b="1">
                <a:solidFill>
                  <a:schemeClr val="hlink"/>
                </a:solidFill>
                <a:latin typeface="Times New Roman" pitchFamily="18" charset="0"/>
                <a:ea typeface="宋体" pitchFamily="2" charset="-122"/>
              </a:rPr>
              <a:t>(a</a:t>
            </a:r>
            <a:r>
              <a:rPr lang="en-US" altLang="zh-CN" sz="2800" b="1" baseline="-25000">
                <a:solidFill>
                  <a:schemeClr val="hlink"/>
                </a:solidFill>
                <a:latin typeface="Times New Roman" pitchFamily="18" charset="0"/>
                <a:ea typeface="宋体" pitchFamily="2" charset="-122"/>
              </a:rPr>
              <a:t>1</a:t>
            </a:r>
            <a:r>
              <a:rPr lang="zh-CN" altLang="en-US" sz="2800" b="1">
                <a:solidFill>
                  <a:schemeClr val="hlink"/>
                </a:solidFill>
                <a:latin typeface="Times New Roman" pitchFamily="18" charset="0"/>
                <a:ea typeface="宋体" pitchFamily="2" charset="-122"/>
              </a:rPr>
              <a:t>，</a:t>
            </a:r>
            <a:r>
              <a:rPr lang="en-US" altLang="zh-CN" sz="2800" b="1">
                <a:solidFill>
                  <a:schemeClr val="hlink"/>
                </a:solidFill>
                <a:latin typeface="Times New Roman" pitchFamily="18" charset="0"/>
                <a:ea typeface="宋体" pitchFamily="2" charset="-122"/>
              </a:rPr>
              <a:t>a</a:t>
            </a:r>
            <a:r>
              <a:rPr lang="en-US" altLang="zh-CN" sz="2800" b="1" baseline="-25000">
                <a:solidFill>
                  <a:schemeClr val="hlink"/>
                </a:solidFill>
                <a:latin typeface="Times New Roman" pitchFamily="18" charset="0"/>
                <a:ea typeface="宋体" pitchFamily="2" charset="-122"/>
              </a:rPr>
              <a:t>2</a:t>
            </a:r>
            <a:r>
              <a:rPr lang="zh-CN" altLang="en-US" sz="2800" b="1">
                <a:solidFill>
                  <a:schemeClr val="hlink"/>
                </a:solidFill>
                <a:latin typeface="Times New Roman" pitchFamily="18" charset="0"/>
                <a:ea typeface="宋体" pitchFamily="2" charset="-122"/>
              </a:rPr>
              <a:t>，</a:t>
            </a:r>
            <a:r>
              <a:rPr lang="en-US" altLang="zh-CN" sz="2800" b="1">
                <a:solidFill>
                  <a:schemeClr val="hlink"/>
                </a:solidFill>
                <a:latin typeface="Times New Roman" pitchFamily="18" charset="0"/>
                <a:ea typeface="宋体" pitchFamily="2" charset="-122"/>
              </a:rPr>
              <a:t>a</a:t>
            </a:r>
            <a:r>
              <a:rPr lang="en-US" altLang="zh-CN" sz="2800" b="1" baseline="-25000">
                <a:solidFill>
                  <a:schemeClr val="hlink"/>
                </a:solidFill>
                <a:latin typeface="Times New Roman" pitchFamily="18" charset="0"/>
                <a:ea typeface="宋体" pitchFamily="2" charset="-122"/>
              </a:rPr>
              <a:t>3</a:t>
            </a:r>
            <a:r>
              <a:rPr lang="zh-CN" altLang="en-US" sz="2800" b="1">
                <a:solidFill>
                  <a:schemeClr val="hlink"/>
                </a:solidFill>
                <a:latin typeface="Times New Roman" pitchFamily="18" charset="0"/>
                <a:ea typeface="宋体" pitchFamily="2" charset="-122"/>
              </a:rPr>
              <a:t>，</a:t>
            </a:r>
            <a:r>
              <a:rPr lang="en-US" altLang="zh-CN" sz="2800" b="1">
                <a:solidFill>
                  <a:schemeClr val="hlink"/>
                </a:solidFill>
                <a:latin typeface="Times New Roman" pitchFamily="18" charset="0"/>
                <a:ea typeface="宋体" pitchFamily="2" charset="-122"/>
              </a:rPr>
              <a:t>…a</a:t>
            </a:r>
            <a:r>
              <a:rPr lang="en-US" altLang="zh-CN" sz="2800" b="1" baseline="-25000">
                <a:solidFill>
                  <a:schemeClr val="hlink"/>
                </a:solidFill>
                <a:latin typeface="Times New Roman" pitchFamily="18" charset="0"/>
                <a:ea typeface="宋体" pitchFamily="2" charset="-122"/>
              </a:rPr>
              <a:t>n</a:t>
            </a:r>
            <a:r>
              <a:rPr lang="en-US" altLang="zh-CN" sz="2800" b="1">
                <a:solidFill>
                  <a:schemeClr val="hlink"/>
                </a:solidFill>
                <a:latin typeface="Times New Roman" pitchFamily="18" charset="0"/>
                <a:ea typeface="宋体" pitchFamily="2" charset="-122"/>
              </a:rPr>
              <a:t>)</a:t>
            </a:r>
            <a:r>
              <a:rPr lang="zh-CN" altLang="en-US" sz="2800" b="1">
                <a:solidFill>
                  <a:schemeClr val="hlink"/>
                </a:solidFill>
                <a:latin typeface="Times New Roman" pitchFamily="18" charset="0"/>
                <a:ea typeface="宋体" pitchFamily="2" charset="-122"/>
              </a:rPr>
              <a:t>和</a:t>
            </a:r>
            <a:r>
              <a:rPr lang="en-US" altLang="zh-CN" sz="2800" b="1">
                <a:solidFill>
                  <a:schemeClr val="hlink"/>
                </a:solidFill>
                <a:latin typeface="Times New Roman" pitchFamily="18" charset="0"/>
                <a:ea typeface="宋体" pitchFamily="2" charset="-122"/>
              </a:rPr>
              <a:t>(b</a:t>
            </a:r>
            <a:r>
              <a:rPr lang="en-US" altLang="zh-CN" sz="2800" b="1" baseline="-2000">
                <a:solidFill>
                  <a:schemeClr val="hlink"/>
                </a:solidFill>
                <a:latin typeface="Times New Roman" pitchFamily="18" charset="0"/>
                <a:ea typeface="宋体" pitchFamily="2" charset="-122"/>
              </a:rPr>
              <a:t>1</a:t>
            </a:r>
            <a:r>
              <a:rPr lang="zh-CN" altLang="en-US" sz="2800" b="1">
                <a:solidFill>
                  <a:schemeClr val="hlink"/>
                </a:solidFill>
                <a:latin typeface="Times New Roman" pitchFamily="18" charset="0"/>
                <a:ea typeface="宋体" pitchFamily="2" charset="-122"/>
              </a:rPr>
              <a:t>，</a:t>
            </a:r>
            <a:r>
              <a:rPr lang="en-US" altLang="zh-CN" sz="2800" b="1">
                <a:solidFill>
                  <a:schemeClr val="hlink"/>
                </a:solidFill>
                <a:latin typeface="Times New Roman" pitchFamily="18" charset="0"/>
                <a:ea typeface="宋体" pitchFamily="2" charset="-122"/>
              </a:rPr>
              <a:t>b</a:t>
            </a:r>
            <a:r>
              <a:rPr lang="en-US" altLang="zh-CN" sz="2800" b="1" baseline="-25000">
                <a:solidFill>
                  <a:schemeClr val="hlink"/>
                </a:solidFill>
                <a:latin typeface="Times New Roman" pitchFamily="18" charset="0"/>
                <a:ea typeface="宋体" pitchFamily="2" charset="-122"/>
              </a:rPr>
              <a:t>2</a:t>
            </a:r>
            <a:r>
              <a:rPr lang="zh-CN" altLang="en-US" sz="2800" b="1">
                <a:solidFill>
                  <a:schemeClr val="hlink"/>
                </a:solidFill>
                <a:latin typeface="Times New Roman" pitchFamily="18" charset="0"/>
                <a:ea typeface="宋体" pitchFamily="2" charset="-122"/>
              </a:rPr>
              <a:t>，</a:t>
            </a:r>
            <a:r>
              <a:rPr lang="en-US" altLang="zh-CN" sz="2800" b="1">
                <a:solidFill>
                  <a:schemeClr val="hlink"/>
                </a:solidFill>
                <a:latin typeface="Times New Roman" pitchFamily="18" charset="0"/>
                <a:ea typeface="宋体" pitchFamily="2" charset="-122"/>
              </a:rPr>
              <a:t>b3</a:t>
            </a:r>
            <a:r>
              <a:rPr lang="zh-CN" altLang="en-US" sz="2800" b="1">
                <a:solidFill>
                  <a:schemeClr val="hlink"/>
                </a:solidFill>
                <a:latin typeface="Times New Roman" pitchFamily="18" charset="0"/>
                <a:ea typeface="宋体" pitchFamily="2" charset="-122"/>
              </a:rPr>
              <a:t>，</a:t>
            </a:r>
            <a:r>
              <a:rPr lang="en-US" altLang="zh-CN" sz="2800" b="1">
                <a:solidFill>
                  <a:schemeClr val="hlink"/>
                </a:solidFill>
                <a:latin typeface="Times New Roman" pitchFamily="18" charset="0"/>
                <a:ea typeface="宋体" pitchFamily="2" charset="-122"/>
              </a:rPr>
              <a:t>…b</a:t>
            </a:r>
            <a:r>
              <a:rPr lang="en-US" altLang="zh-CN" sz="2800" b="1" baseline="-18000">
                <a:solidFill>
                  <a:schemeClr val="hlink"/>
                </a:solidFill>
                <a:latin typeface="Times New Roman" pitchFamily="18" charset="0"/>
                <a:ea typeface="宋体" pitchFamily="2" charset="-122"/>
              </a:rPr>
              <a:t>n</a:t>
            </a:r>
            <a:r>
              <a:rPr lang="en-US" altLang="zh-CN" sz="2800" b="1">
                <a:solidFill>
                  <a:schemeClr val="hlink"/>
                </a:solidFill>
                <a:latin typeface="Times New Roman" pitchFamily="18" charset="0"/>
                <a:ea typeface="宋体" pitchFamily="2" charset="-122"/>
              </a:rPr>
              <a:t>)</a:t>
            </a:r>
            <a:r>
              <a:rPr lang="zh-CN" altLang="en-US" sz="2800" b="1">
                <a:solidFill>
                  <a:schemeClr val="hlink"/>
                </a:solidFill>
                <a:latin typeface="Times New Roman" pitchFamily="18" charset="0"/>
                <a:ea typeface="宋体" pitchFamily="2" charset="-122"/>
              </a:rPr>
              <a:t>链接成一个线性表的运算。</a:t>
            </a:r>
          </a:p>
          <a:p>
            <a:pPr algn="ctr">
              <a:spcBef>
                <a:spcPct val="50000"/>
              </a:spcBef>
            </a:pPr>
            <a:endParaRPr lang="en-US" altLang="zh-CN" sz="3600">
              <a:latin typeface="Comic Sans MS" pitchFamily="66" charset="0"/>
              <a:ea typeface="宋体" pitchFamily="2" charset="-122"/>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2062163" y="1743075"/>
            <a:ext cx="69342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800">
                <a:latin typeface="Times New Roman" pitchFamily="18" charset="0"/>
              </a:rPr>
              <a:t>   </a:t>
            </a:r>
            <a:r>
              <a:rPr kumimoji="1" lang="en-US" altLang="zh-CN" sz="4000">
                <a:latin typeface="Times New Roman" pitchFamily="18" charset="0"/>
              </a:rPr>
              <a:t>a</a:t>
            </a:r>
            <a:r>
              <a:rPr kumimoji="1" lang="en-US" altLang="zh-CN" sz="4000" baseline="-25000">
                <a:latin typeface="Times New Roman" pitchFamily="18" charset="0"/>
              </a:rPr>
              <a:t>1</a:t>
            </a:r>
            <a:r>
              <a:rPr kumimoji="1" lang="en-US" altLang="zh-CN" sz="4000">
                <a:latin typeface="Times New Roman" pitchFamily="18" charset="0"/>
              </a:rPr>
              <a:t>         a</a:t>
            </a:r>
            <a:r>
              <a:rPr kumimoji="1" lang="en-US" altLang="zh-CN" sz="4000" baseline="-25000">
                <a:latin typeface="Times New Roman" pitchFamily="18" charset="0"/>
              </a:rPr>
              <a:t>2   </a:t>
            </a:r>
            <a:r>
              <a:rPr kumimoji="1" lang="en-US" altLang="zh-CN" sz="4000">
                <a:latin typeface="Times New Roman" pitchFamily="18" charset="0"/>
              </a:rPr>
              <a:t>      … ...      a</a:t>
            </a:r>
            <a:r>
              <a:rPr kumimoji="1" lang="en-US" altLang="zh-CN" sz="4000" baseline="-25000">
                <a:latin typeface="Times New Roman" pitchFamily="18" charset="0"/>
              </a:rPr>
              <a:t>n</a:t>
            </a:r>
            <a:r>
              <a:rPr kumimoji="1" lang="en-US" altLang="zh-CN" sz="4800" baseline="-25000">
                <a:latin typeface="Times New Roman" pitchFamily="18" charset="0"/>
              </a:rPr>
              <a:t>  </a:t>
            </a:r>
          </a:p>
          <a:p>
            <a:endParaRPr kumimoji="1" lang="en-US" altLang="zh-CN" sz="2400">
              <a:latin typeface="Times New Roman" pitchFamily="18" charset="0"/>
              <a:ea typeface="宋体" pitchFamily="2" charset="-122"/>
            </a:endParaRPr>
          </a:p>
        </p:txBody>
      </p:sp>
      <p:sp>
        <p:nvSpPr>
          <p:cNvPr id="193539" name="Line 3"/>
          <p:cNvSpPr>
            <a:spLocks noChangeShapeType="1"/>
          </p:cNvSpPr>
          <p:nvPr/>
        </p:nvSpPr>
        <p:spPr bwMode="auto">
          <a:xfrm>
            <a:off x="842963" y="1971675"/>
            <a:ext cx="1066800"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0" name="Line 4"/>
          <p:cNvSpPr>
            <a:spLocks noChangeShapeType="1"/>
          </p:cNvSpPr>
          <p:nvPr/>
        </p:nvSpPr>
        <p:spPr bwMode="auto">
          <a:xfrm>
            <a:off x="842963" y="2581275"/>
            <a:ext cx="1066800"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1" name="Line 5"/>
          <p:cNvSpPr>
            <a:spLocks noChangeShapeType="1"/>
          </p:cNvSpPr>
          <p:nvPr/>
        </p:nvSpPr>
        <p:spPr bwMode="auto">
          <a:xfrm>
            <a:off x="1909763" y="19716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2" name="Line 6"/>
          <p:cNvSpPr>
            <a:spLocks noChangeShapeType="1"/>
          </p:cNvSpPr>
          <p:nvPr/>
        </p:nvSpPr>
        <p:spPr bwMode="auto">
          <a:xfrm>
            <a:off x="842963" y="19716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3" name="Line 7"/>
          <p:cNvSpPr>
            <a:spLocks noChangeShapeType="1"/>
          </p:cNvSpPr>
          <p:nvPr/>
        </p:nvSpPr>
        <p:spPr bwMode="auto">
          <a:xfrm flipH="1">
            <a:off x="1604963" y="19716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4" name="Line 8"/>
          <p:cNvSpPr>
            <a:spLocks noChangeShapeType="1"/>
          </p:cNvSpPr>
          <p:nvPr/>
        </p:nvSpPr>
        <p:spPr bwMode="auto">
          <a:xfrm>
            <a:off x="2366963" y="1971675"/>
            <a:ext cx="1066800"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5" name="Line 9"/>
          <p:cNvSpPr>
            <a:spLocks noChangeShapeType="1"/>
          </p:cNvSpPr>
          <p:nvPr/>
        </p:nvSpPr>
        <p:spPr bwMode="auto">
          <a:xfrm>
            <a:off x="2366963" y="2581275"/>
            <a:ext cx="1066800"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6" name="Line 10"/>
          <p:cNvSpPr>
            <a:spLocks noChangeShapeType="1"/>
          </p:cNvSpPr>
          <p:nvPr/>
        </p:nvSpPr>
        <p:spPr bwMode="auto">
          <a:xfrm>
            <a:off x="3433763" y="19716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7" name="Line 11"/>
          <p:cNvSpPr>
            <a:spLocks noChangeShapeType="1"/>
          </p:cNvSpPr>
          <p:nvPr/>
        </p:nvSpPr>
        <p:spPr bwMode="auto">
          <a:xfrm>
            <a:off x="2366963" y="19716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8" name="Line 12"/>
          <p:cNvSpPr>
            <a:spLocks noChangeShapeType="1"/>
          </p:cNvSpPr>
          <p:nvPr/>
        </p:nvSpPr>
        <p:spPr bwMode="auto">
          <a:xfrm>
            <a:off x="3128963" y="19716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9" name="Line 13"/>
          <p:cNvSpPr>
            <a:spLocks noChangeShapeType="1"/>
          </p:cNvSpPr>
          <p:nvPr/>
        </p:nvSpPr>
        <p:spPr bwMode="auto">
          <a:xfrm>
            <a:off x="1757363" y="2276475"/>
            <a:ext cx="609600" cy="15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0" name="Line 14"/>
          <p:cNvSpPr>
            <a:spLocks noChangeShapeType="1"/>
          </p:cNvSpPr>
          <p:nvPr/>
        </p:nvSpPr>
        <p:spPr bwMode="auto">
          <a:xfrm>
            <a:off x="3357563" y="2276475"/>
            <a:ext cx="609600" cy="15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1" name="Line 15"/>
          <p:cNvSpPr>
            <a:spLocks noChangeShapeType="1"/>
          </p:cNvSpPr>
          <p:nvPr/>
        </p:nvSpPr>
        <p:spPr bwMode="auto">
          <a:xfrm>
            <a:off x="3967163" y="1971675"/>
            <a:ext cx="1143000"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2" name="Line 16"/>
          <p:cNvSpPr>
            <a:spLocks noChangeShapeType="1"/>
          </p:cNvSpPr>
          <p:nvPr/>
        </p:nvSpPr>
        <p:spPr bwMode="auto">
          <a:xfrm>
            <a:off x="3967163" y="19716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3" name="Line 17"/>
          <p:cNvSpPr>
            <a:spLocks noChangeShapeType="1"/>
          </p:cNvSpPr>
          <p:nvPr/>
        </p:nvSpPr>
        <p:spPr bwMode="auto">
          <a:xfrm>
            <a:off x="5110163" y="19716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4" name="Line 18"/>
          <p:cNvSpPr>
            <a:spLocks noChangeShapeType="1"/>
          </p:cNvSpPr>
          <p:nvPr/>
        </p:nvSpPr>
        <p:spPr bwMode="auto">
          <a:xfrm>
            <a:off x="4729163" y="19716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5" name="Line 19"/>
          <p:cNvSpPr>
            <a:spLocks noChangeShapeType="1"/>
          </p:cNvSpPr>
          <p:nvPr/>
        </p:nvSpPr>
        <p:spPr bwMode="auto">
          <a:xfrm>
            <a:off x="4957763" y="2276475"/>
            <a:ext cx="457200" cy="15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6" name="Line 20"/>
          <p:cNvSpPr>
            <a:spLocks noChangeShapeType="1"/>
          </p:cNvSpPr>
          <p:nvPr/>
        </p:nvSpPr>
        <p:spPr bwMode="auto">
          <a:xfrm>
            <a:off x="3967163" y="2581275"/>
            <a:ext cx="1143000"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7" name="Line 21"/>
          <p:cNvSpPr>
            <a:spLocks noChangeShapeType="1"/>
          </p:cNvSpPr>
          <p:nvPr/>
        </p:nvSpPr>
        <p:spPr bwMode="auto">
          <a:xfrm>
            <a:off x="7167563" y="2581275"/>
            <a:ext cx="1143000"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8" name="Line 22"/>
          <p:cNvSpPr>
            <a:spLocks noChangeShapeType="1"/>
          </p:cNvSpPr>
          <p:nvPr/>
        </p:nvSpPr>
        <p:spPr bwMode="auto">
          <a:xfrm>
            <a:off x="7167563" y="1971675"/>
            <a:ext cx="1143000"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9" name="Line 23"/>
          <p:cNvSpPr>
            <a:spLocks noChangeShapeType="1"/>
          </p:cNvSpPr>
          <p:nvPr/>
        </p:nvSpPr>
        <p:spPr bwMode="auto">
          <a:xfrm>
            <a:off x="7167563" y="19716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60" name="Line 24"/>
          <p:cNvSpPr>
            <a:spLocks noChangeShapeType="1"/>
          </p:cNvSpPr>
          <p:nvPr/>
        </p:nvSpPr>
        <p:spPr bwMode="auto">
          <a:xfrm>
            <a:off x="8310563" y="19716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61" name="Line 25"/>
          <p:cNvSpPr>
            <a:spLocks noChangeShapeType="1"/>
          </p:cNvSpPr>
          <p:nvPr/>
        </p:nvSpPr>
        <p:spPr bwMode="auto">
          <a:xfrm>
            <a:off x="7929563" y="19716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62" name="Line 26"/>
          <p:cNvSpPr>
            <a:spLocks noChangeShapeType="1"/>
          </p:cNvSpPr>
          <p:nvPr/>
        </p:nvSpPr>
        <p:spPr bwMode="auto">
          <a:xfrm>
            <a:off x="6786563" y="2276475"/>
            <a:ext cx="381000" cy="1588"/>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3563" name="Group 27"/>
          <p:cNvGrpSpPr>
            <a:grpSpLocks/>
          </p:cNvGrpSpPr>
          <p:nvPr/>
        </p:nvGrpSpPr>
        <p:grpSpPr bwMode="auto">
          <a:xfrm>
            <a:off x="385763" y="2276475"/>
            <a:ext cx="8229600" cy="609600"/>
            <a:chOff x="96" y="1296"/>
            <a:chExt cx="5184" cy="384"/>
          </a:xfrm>
        </p:grpSpPr>
        <p:sp>
          <p:nvSpPr>
            <p:cNvPr id="193564" name="Line 28"/>
            <p:cNvSpPr>
              <a:spLocks noChangeShapeType="1"/>
            </p:cNvSpPr>
            <p:nvPr/>
          </p:nvSpPr>
          <p:spPr bwMode="auto">
            <a:xfrm flipV="1">
              <a:off x="4992" y="1296"/>
              <a:ext cx="2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65" name="Line 29"/>
            <p:cNvSpPr>
              <a:spLocks noChangeShapeType="1"/>
            </p:cNvSpPr>
            <p:nvPr/>
          </p:nvSpPr>
          <p:spPr bwMode="auto">
            <a:xfrm>
              <a:off x="5280" y="1296"/>
              <a:ext cx="0" cy="38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66" name="Line 30"/>
            <p:cNvSpPr>
              <a:spLocks noChangeShapeType="1"/>
            </p:cNvSpPr>
            <p:nvPr/>
          </p:nvSpPr>
          <p:spPr bwMode="auto">
            <a:xfrm flipH="1">
              <a:off x="96" y="1680"/>
              <a:ext cx="518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67" name="Line 31"/>
            <p:cNvSpPr>
              <a:spLocks noChangeShapeType="1"/>
            </p:cNvSpPr>
            <p:nvPr/>
          </p:nvSpPr>
          <p:spPr bwMode="auto">
            <a:xfrm flipV="1">
              <a:off x="96" y="1344"/>
              <a:ext cx="0" cy="33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68" name="Line 32"/>
            <p:cNvSpPr>
              <a:spLocks noChangeShapeType="1"/>
            </p:cNvSpPr>
            <p:nvPr/>
          </p:nvSpPr>
          <p:spPr bwMode="auto">
            <a:xfrm>
              <a:off x="96" y="1344"/>
              <a:ext cx="336"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3569" name="Rectangle 33"/>
          <p:cNvSpPr>
            <a:spLocks noChangeArrowheads="1"/>
          </p:cNvSpPr>
          <p:nvPr/>
        </p:nvSpPr>
        <p:spPr bwMode="auto">
          <a:xfrm>
            <a:off x="842963" y="1971675"/>
            <a:ext cx="762000" cy="6096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70" name="Text Box 34"/>
          <p:cNvSpPr txBox="1">
            <a:spLocks noChangeArrowheads="1"/>
          </p:cNvSpPr>
          <p:nvPr/>
        </p:nvSpPr>
        <p:spPr bwMode="auto">
          <a:xfrm>
            <a:off x="2062163" y="3724275"/>
            <a:ext cx="69342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800">
                <a:latin typeface="Times New Roman" pitchFamily="18" charset="0"/>
              </a:rPr>
              <a:t>   </a:t>
            </a:r>
            <a:r>
              <a:rPr kumimoji="1" lang="en-US" altLang="zh-CN" sz="4000">
                <a:latin typeface="Times New Roman" pitchFamily="18" charset="0"/>
              </a:rPr>
              <a:t>a</a:t>
            </a:r>
            <a:r>
              <a:rPr kumimoji="1" lang="en-US" altLang="zh-CN" sz="4000" baseline="-25000">
                <a:latin typeface="Times New Roman" pitchFamily="18" charset="0"/>
              </a:rPr>
              <a:t>1</a:t>
            </a:r>
            <a:r>
              <a:rPr kumimoji="1" lang="en-US" altLang="zh-CN" sz="4000">
                <a:latin typeface="Times New Roman" pitchFamily="18" charset="0"/>
              </a:rPr>
              <a:t>          a</a:t>
            </a:r>
            <a:r>
              <a:rPr kumimoji="1" lang="en-US" altLang="zh-CN" sz="4000" baseline="-25000">
                <a:latin typeface="Times New Roman" pitchFamily="18" charset="0"/>
              </a:rPr>
              <a:t>2</a:t>
            </a:r>
            <a:r>
              <a:rPr kumimoji="1" lang="en-US" altLang="zh-CN" sz="4000">
                <a:latin typeface="Times New Roman" pitchFamily="18" charset="0"/>
              </a:rPr>
              <a:t>       … ...      a</a:t>
            </a:r>
            <a:r>
              <a:rPr kumimoji="1" lang="en-US" altLang="zh-CN" sz="4000" baseline="-25000">
                <a:latin typeface="Times New Roman" pitchFamily="18" charset="0"/>
              </a:rPr>
              <a:t>n</a:t>
            </a:r>
            <a:r>
              <a:rPr kumimoji="1" lang="en-US" altLang="zh-CN" sz="4800" baseline="-25000">
                <a:latin typeface="Times New Roman" pitchFamily="18" charset="0"/>
              </a:rPr>
              <a:t>  </a:t>
            </a:r>
          </a:p>
          <a:p>
            <a:endParaRPr kumimoji="1" lang="en-US" altLang="zh-CN" sz="2400">
              <a:latin typeface="Times New Roman" pitchFamily="18" charset="0"/>
              <a:ea typeface="宋体" pitchFamily="2" charset="-122"/>
            </a:endParaRPr>
          </a:p>
        </p:txBody>
      </p:sp>
      <p:sp>
        <p:nvSpPr>
          <p:cNvPr id="193571" name="Line 35"/>
          <p:cNvSpPr>
            <a:spLocks noChangeShapeType="1"/>
          </p:cNvSpPr>
          <p:nvPr/>
        </p:nvSpPr>
        <p:spPr bwMode="auto">
          <a:xfrm>
            <a:off x="842963" y="3952875"/>
            <a:ext cx="1066800"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72" name="Line 36"/>
          <p:cNvSpPr>
            <a:spLocks noChangeShapeType="1"/>
          </p:cNvSpPr>
          <p:nvPr/>
        </p:nvSpPr>
        <p:spPr bwMode="auto">
          <a:xfrm>
            <a:off x="842963" y="4633913"/>
            <a:ext cx="1066800" cy="1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73" name="Line 37"/>
          <p:cNvSpPr>
            <a:spLocks noChangeShapeType="1"/>
          </p:cNvSpPr>
          <p:nvPr/>
        </p:nvSpPr>
        <p:spPr bwMode="auto">
          <a:xfrm>
            <a:off x="1909763" y="39528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74" name="Line 38"/>
          <p:cNvSpPr>
            <a:spLocks noChangeShapeType="1"/>
          </p:cNvSpPr>
          <p:nvPr/>
        </p:nvSpPr>
        <p:spPr bwMode="auto">
          <a:xfrm>
            <a:off x="842963" y="39528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75" name="Line 39"/>
          <p:cNvSpPr>
            <a:spLocks noChangeShapeType="1"/>
          </p:cNvSpPr>
          <p:nvPr/>
        </p:nvSpPr>
        <p:spPr bwMode="auto">
          <a:xfrm flipH="1">
            <a:off x="1604963" y="39528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76" name="Line 40"/>
          <p:cNvSpPr>
            <a:spLocks noChangeShapeType="1"/>
          </p:cNvSpPr>
          <p:nvPr/>
        </p:nvSpPr>
        <p:spPr bwMode="auto">
          <a:xfrm>
            <a:off x="2366963" y="3952875"/>
            <a:ext cx="1066800"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77" name="Line 41"/>
          <p:cNvSpPr>
            <a:spLocks noChangeShapeType="1"/>
          </p:cNvSpPr>
          <p:nvPr/>
        </p:nvSpPr>
        <p:spPr bwMode="auto">
          <a:xfrm>
            <a:off x="2366963" y="4633913"/>
            <a:ext cx="1066800" cy="1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78" name="Line 42"/>
          <p:cNvSpPr>
            <a:spLocks noChangeShapeType="1"/>
          </p:cNvSpPr>
          <p:nvPr/>
        </p:nvSpPr>
        <p:spPr bwMode="auto">
          <a:xfrm>
            <a:off x="3433763" y="39528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79" name="Line 43"/>
          <p:cNvSpPr>
            <a:spLocks noChangeShapeType="1"/>
          </p:cNvSpPr>
          <p:nvPr/>
        </p:nvSpPr>
        <p:spPr bwMode="auto">
          <a:xfrm>
            <a:off x="2366963" y="39528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80" name="Line 44"/>
          <p:cNvSpPr>
            <a:spLocks noChangeShapeType="1"/>
          </p:cNvSpPr>
          <p:nvPr/>
        </p:nvSpPr>
        <p:spPr bwMode="auto">
          <a:xfrm>
            <a:off x="3128963" y="39528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81" name="Line 45"/>
          <p:cNvSpPr>
            <a:spLocks noChangeShapeType="1"/>
          </p:cNvSpPr>
          <p:nvPr/>
        </p:nvSpPr>
        <p:spPr bwMode="auto">
          <a:xfrm>
            <a:off x="1757363" y="4329113"/>
            <a:ext cx="609600" cy="15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82" name="Line 46"/>
          <p:cNvSpPr>
            <a:spLocks noChangeShapeType="1"/>
          </p:cNvSpPr>
          <p:nvPr/>
        </p:nvSpPr>
        <p:spPr bwMode="auto">
          <a:xfrm>
            <a:off x="3357563" y="4329113"/>
            <a:ext cx="609600" cy="15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83" name="Line 47"/>
          <p:cNvSpPr>
            <a:spLocks noChangeShapeType="1"/>
          </p:cNvSpPr>
          <p:nvPr/>
        </p:nvSpPr>
        <p:spPr bwMode="auto">
          <a:xfrm>
            <a:off x="3967163" y="3952875"/>
            <a:ext cx="1143000"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84" name="Line 48"/>
          <p:cNvSpPr>
            <a:spLocks noChangeShapeType="1"/>
          </p:cNvSpPr>
          <p:nvPr/>
        </p:nvSpPr>
        <p:spPr bwMode="auto">
          <a:xfrm>
            <a:off x="3967163" y="39528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85" name="Line 49"/>
          <p:cNvSpPr>
            <a:spLocks noChangeShapeType="1"/>
          </p:cNvSpPr>
          <p:nvPr/>
        </p:nvSpPr>
        <p:spPr bwMode="auto">
          <a:xfrm>
            <a:off x="5110163" y="39528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86" name="Line 50"/>
          <p:cNvSpPr>
            <a:spLocks noChangeShapeType="1"/>
          </p:cNvSpPr>
          <p:nvPr/>
        </p:nvSpPr>
        <p:spPr bwMode="auto">
          <a:xfrm>
            <a:off x="4729163" y="39528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87" name="Line 51"/>
          <p:cNvSpPr>
            <a:spLocks noChangeShapeType="1"/>
          </p:cNvSpPr>
          <p:nvPr/>
        </p:nvSpPr>
        <p:spPr bwMode="auto">
          <a:xfrm>
            <a:off x="4957763" y="4329113"/>
            <a:ext cx="457200" cy="15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88" name="Line 52"/>
          <p:cNvSpPr>
            <a:spLocks noChangeShapeType="1"/>
          </p:cNvSpPr>
          <p:nvPr/>
        </p:nvSpPr>
        <p:spPr bwMode="auto">
          <a:xfrm>
            <a:off x="3967163" y="4633913"/>
            <a:ext cx="1143000" cy="1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89" name="Line 53"/>
          <p:cNvSpPr>
            <a:spLocks noChangeShapeType="1"/>
          </p:cNvSpPr>
          <p:nvPr/>
        </p:nvSpPr>
        <p:spPr bwMode="auto">
          <a:xfrm>
            <a:off x="7167563" y="4562475"/>
            <a:ext cx="1143000"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90" name="Line 54"/>
          <p:cNvSpPr>
            <a:spLocks noChangeShapeType="1"/>
          </p:cNvSpPr>
          <p:nvPr/>
        </p:nvSpPr>
        <p:spPr bwMode="auto">
          <a:xfrm>
            <a:off x="7167563" y="3952875"/>
            <a:ext cx="1143000" cy="15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91" name="Line 55"/>
          <p:cNvSpPr>
            <a:spLocks noChangeShapeType="1"/>
          </p:cNvSpPr>
          <p:nvPr/>
        </p:nvSpPr>
        <p:spPr bwMode="auto">
          <a:xfrm>
            <a:off x="7167563" y="39528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92" name="Line 56"/>
          <p:cNvSpPr>
            <a:spLocks noChangeShapeType="1"/>
          </p:cNvSpPr>
          <p:nvPr/>
        </p:nvSpPr>
        <p:spPr bwMode="auto">
          <a:xfrm>
            <a:off x="8310563" y="39528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93" name="Line 57"/>
          <p:cNvSpPr>
            <a:spLocks noChangeShapeType="1"/>
          </p:cNvSpPr>
          <p:nvPr/>
        </p:nvSpPr>
        <p:spPr bwMode="auto">
          <a:xfrm>
            <a:off x="7929563" y="3952875"/>
            <a:ext cx="1587"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94" name="Line 58"/>
          <p:cNvSpPr>
            <a:spLocks noChangeShapeType="1"/>
          </p:cNvSpPr>
          <p:nvPr/>
        </p:nvSpPr>
        <p:spPr bwMode="auto">
          <a:xfrm>
            <a:off x="6786563" y="4329113"/>
            <a:ext cx="381000" cy="1587"/>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3595" name="Group 59"/>
          <p:cNvGrpSpPr>
            <a:grpSpLocks/>
          </p:cNvGrpSpPr>
          <p:nvPr/>
        </p:nvGrpSpPr>
        <p:grpSpPr bwMode="auto">
          <a:xfrm>
            <a:off x="385763" y="4257675"/>
            <a:ext cx="8229600" cy="609600"/>
            <a:chOff x="96" y="2544"/>
            <a:chExt cx="5184" cy="384"/>
          </a:xfrm>
        </p:grpSpPr>
        <p:sp>
          <p:nvSpPr>
            <p:cNvPr id="193596" name="Line 60"/>
            <p:cNvSpPr>
              <a:spLocks noChangeShapeType="1"/>
            </p:cNvSpPr>
            <p:nvPr/>
          </p:nvSpPr>
          <p:spPr bwMode="auto">
            <a:xfrm flipV="1">
              <a:off x="4992" y="2544"/>
              <a:ext cx="2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97" name="Line 61"/>
            <p:cNvSpPr>
              <a:spLocks noChangeShapeType="1"/>
            </p:cNvSpPr>
            <p:nvPr/>
          </p:nvSpPr>
          <p:spPr bwMode="auto">
            <a:xfrm>
              <a:off x="5280" y="2544"/>
              <a:ext cx="0" cy="38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98" name="Line 62"/>
            <p:cNvSpPr>
              <a:spLocks noChangeShapeType="1"/>
            </p:cNvSpPr>
            <p:nvPr/>
          </p:nvSpPr>
          <p:spPr bwMode="auto">
            <a:xfrm flipH="1">
              <a:off x="96" y="2928"/>
              <a:ext cx="5184"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99" name="Line 63"/>
            <p:cNvSpPr>
              <a:spLocks noChangeShapeType="1"/>
            </p:cNvSpPr>
            <p:nvPr/>
          </p:nvSpPr>
          <p:spPr bwMode="auto">
            <a:xfrm flipV="1">
              <a:off x="96" y="2592"/>
              <a:ext cx="0" cy="336"/>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00" name="Line 64"/>
            <p:cNvSpPr>
              <a:spLocks noChangeShapeType="1"/>
            </p:cNvSpPr>
            <p:nvPr/>
          </p:nvSpPr>
          <p:spPr bwMode="auto">
            <a:xfrm>
              <a:off x="96" y="2592"/>
              <a:ext cx="336"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3601" name="Rectangle 65"/>
          <p:cNvSpPr>
            <a:spLocks noChangeArrowheads="1"/>
          </p:cNvSpPr>
          <p:nvPr/>
        </p:nvSpPr>
        <p:spPr bwMode="auto">
          <a:xfrm>
            <a:off x="842963" y="3952875"/>
            <a:ext cx="762000" cy="609600"/>
          </a:xfrm>
          <a:prstGeom prst="rect">
            <a:avLst/>
          </a:prstGeom>
          <a:solidFill>
            <a:srgbClr val="CC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02" name="Line 66"/>
          <p:cNvSpPr>
            <a:spLocks noChangeShapeType="1"/>
          </p:cNvSpPr>
          <p:nvPr/>
        </p:nvSpPr>
        <p:spPr bwMode="auto">
          <a:xfrm>
            <a:off x="7700963" y="1209675"/>
            <a:ext cx="1587" cy="762000"/>
          </a:xfrm>
          <a:prstGeom prst="line">
            <a:avLst/>
          </a:prstGeom>
          <a:noFill/>
          <a:ln w="28575">
            <a:solidFill>
              <a:srgbClr val="FF9933"/>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03" name="Line 67"/>
          <p:cNvSpPr>
            <a:spLocks noChangeShapeType="1"/>
          </p:cNvSpPr>
          <p:nvPr/>
        </p:nvSpPr>
        <p:spPr bwMode="auto">
          <a:xfrm>
            <a:off x="7624763" y="3190875"/>
            <a:ext cx="1587" cy="762000"/>
          </a:xfrm>
          <a:prstGeom prst="line">
            <a:avLst/>
          </a:prstGeom>
          <a:noFill/>
          <a:ln w="28575">
            <a:solidFill>
              <a:srgbClr val="9933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04" name="Text Box 68"/>
          <p:cNvSpPr txBox="1">
            <a:spLocks noChangeArrowheads="1"/>
          </p:cNvSpPr>
          <p:nvPr/>
        </p:nvSpPr>
        <p:spPr bwMode="auto">
          <a:xfrm>
            <a:off x="7777163" y="3114675"/>
            <a:ext cx="762000" cy="6413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600">
                <a:solidFill>
                  <a:srgbClr val="9900FF"/>
                </a:solidFill>
                <a:latin typeface="Times New Roman" pitchFamily="18" charset="0"/>
                <a:ea typeface="宋体" pitchFamily="2" charset="-122"/>
              </a:rPr>
              <a:t>rb</a:t>
            </a:r>
          </a:p>
        </p:txBody>
      </p:sp>
      <p:grpSp>
        <p:nvGrpSpPr>
          <p:cNvPr id="193605" name="Group 69"/>
          <p:cNvGrpSpPr>
            <a:grpSpLocks/>
          </p:cNvGrpSpPr>
          <p:nvPr/>
        </p:nvGrpSpPr>
        <p:grpSpPr bwMode="auto">
          <a:xfrm>
            <a:off x="1223963" y="1209675"/>
            <a:ext cx="762000" cy="762000"/>
            <a:chOff x="624" y="624"/>
            <a:chExt cx="480" cy="480"/>
          </a:xfrm>
        </p:grpSpPr>
        <p:sp>
          <p:nvSpPr>
            <p:cNvPr id="193606" name="Text Box 70"/>
            <p:cNvSpPr txBox="1">
              <a:spLocks noChangeArrowheads="1"/>
            </p:cNvSpPr>
            <p:nvPr/>
          </p:nvSpPr>
          <p:spPr bwMode="auto">
            <a:xfrm>
              <a:off x="624" y="624"/>
              <a:ext cx="480" cy="40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600">
                  <a:solidFill>
                    <a:srgbClr val="990099"/>
                  </a:solidFill>
                  <a:latin typeface="Times New Roman" pitchFamily="18" charset="0"/>
                  <a:ea typeface="宋体" pitchFamily="2" charset="-122"/>
                </a:rPr>
                <a:t>p</a:t>
              </a:r>
            </a:p>
          </p:txBody>
        </p:sp>
        <p:sp>
          <p:nvSpPr>
            <p:cNvPr id="193607" name="Line 71"/>
            <p:cNvSpPr>
              <a:spLocks noChangeShapeType="1"/>
            </p:cNvSpPr>
            <p:nvPr/>
          </p:nvSpPr>
          <p:spPr bwMode="auto">
            <a:xfrm>
              <a:off x="624" y="624"/>
              <a:ext cx="0" cy="480"/>
            </a:xfrm>
            <a:prstGeom prst="line">
              <a:avLst/>
            </a:prstGeom>
            <a:noFill/>
            <a:ln w="28575">
              <a:solidFill>
                <a:srgbClr val="80008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3608" name="Text Box 72"/>
          <p:cNvSpPr txBox="1">
            <a:spLocks noChangeArrowheads="1"/>
          </p:cNvSpPr>
          <p:nvPr/>
        </p:nvSpPr>
        <p:spPr bwMode="auto">
          <a:xfrm>
            <a:off x="7853363" y="1209675"/>
            <a:ext cx="762000" cy="6413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600">
                <a:solidFill>
                  <a:srgbClr val="FF9933"/>
                </a:solidFill>
                <a:latin typeface="Times New Roman" pitchFamily="18" charset="0"/>
                <a:ea typeface="宋体" pitchFamily="2" charset="-122"/>
              </a:rPr>
              <a:t>ra</a:t>
            </a:r>
          </a:p>
        </p:txBody>
      </p:sp>
      <p:sp>
        <p:nvSpPr>
          <p:cNvPr id="193609" name="Text Box 73"/>
          <p:cNvSpPr txBox="1">
            <a:spLocks noChangeArrowheads="1"/>
          </p:cNvSpPr>
          <p:nvPr/>
        </p:nvSpPr>
        <p:spPr bwMode="auto">
          <a:xfrm>
            <a:off x="2076450" y="992188"/>
            <a:ext cx="3581400" cy="122078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3200" b="1">
                <a:latin typeface="Times New Roman" pitchFamily="18" charset="0"/>
              </a:rPr>
              <a:t> </a:t>
            </a:r>
            <a:r>
              <a:rPr lang="en-US" altLang="zh-CN" sz="2800" b="1">
                <a:solidFill>
                  <a:srgbClr val="000000"/>
                </a:solidFill>
                <a:latin typeface="Times New Roman" pitchFamily="18" charset="0"/>
              </a:rPr>
              <a:t>p=ra—&gt;next;</a:t>
            </a:r>
          </a:p>
          <a:p>
            <a:pPr algn="ctr">
              <a:spcBef>
                <a:spcPct val="50000"/>
              </a:spcBef>
            </a:pPr>
            <a:endParaRPr lang="en-US" altLang="zh-CN" sz="2800">
              <a:solidFill>
                <a:srgbClr val="000000"/>
              </a:solidFill>
              <a:latin typeface="Comic Sans MS" pitchFamily="66" charset="0"/>
              <a:ea typeface="宋体" pitchFamily="2" charset="-122"/>
            </a:endParaRPr>
          </a:p>
        </p:txBody>
      </p:sp>
      <p:sp>
        <p:nvSpPr>
          <p:cNvPr id="193610" name="Text Box 74"/>
          <p:cNvSpPr txBox="1">
            <a:spLocks noChangeArrowheads="1"/>
          </p:cNvSpPr>
          <p:nvPr/>
        </p:nvSpPr>
        <p:spPr bwMode="auto">
          <a:xfrm>
            <a:off x="8081963" y="2124075"/>
            <a:ext cx="609600" cy="3667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a:latin typeface="Comic Sans MS" pitchFamily="66" charset="0"/>
              <a:ea typeface="宋体" pitchFamily="2" charset="-122"/>
            </a:endParaRPr>
          </a:p>
        </p:txBody>
      </p:sp>
      <p:grpSp>
        <p:nvGrpSpPr>
          <p:cNvPr id="193611" name="Group 75"/>
          <p:cNvGrpSpPr>
            <a:grpSpLocks/>
          </p:cNvGrpSpPr>
          <p:nvPr/>
        </p:nvGrpSpPr>
        <p:grpSpPr bwMode="auto">
          <a:xfrm>
            <a:off x="0" y="5149850"/>
            <a:ext cx="8534400" cy="914400"/>
            <a:chOff x="0" y="1200"/>
            <a:chExt cx="5376" cy="576"/>
          </a:xfrm>
        </p:grpSpPr>
        <p:sp useBgFill="1">
          <p:nvSpPr>
            <p:cNvPr id="193612" name="AutoShape 76"/>
            <p:cNvSpPr>
              <a:spLocks noChangeArrowheads="1"/>
            </p:cNvSpPr>
            <p:nvPr/>
          </p:nvSpPr>
          <p:spPr bwMode="auto">
            <a:xfrm>
              <a:off x="4944" y="1200"/>
              <a:ext cx="384" cy="144"/>
            </a:xfrm>
            <a:prstGeom prst="flowChartProcess">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3613" name="AutoShape 77"/>
            <p:cNvSpPr>
              <a:spLocks noChangeArrowheads="1"/>
            </p:cNvSpPr>
            <p:nvPr/>
          </p:nvSpPr>
          <p:spPr bwMode="auto">
            <a:xfrm>
              <a:off x="5184" y="1296"/>
              <a:ext cx="192" cy="384"/>
            </a:xfrm>
            <a:prstGeom prst="flowChartProcess">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3614" name="AutoShape 78"/>
            <p:cNvSpPr>
              <a:spLocks noChangeArrowheads="1"/>
            </p:cNvSpPr>
            <p:nvPr/>
          </p:nvSpPr>
          <p:spPr bwMode="auto">
            <a:xfrm>
              <a:off x="0" y="1536"/>
              <a:ext cx="5280" cy="240"/>
            </a:xfrm>
            <a:prstGeom prst="flowChartProcess">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3615" name="AutoShape 79"/>
            <p:cNvSpPr>
              <a:spLocks noChangeArrowheads="1"/>
            </p:cNvSpPr>
            <p:nvPr/>
          </p:nvSpPr>
          <p:spPr bwMode="auto">
            <a:xfrm>
              <a:off x="0" y="1200"/>
              <a:ext cx="384" cy="384"/>
            </a:xfrm>
            <a:prstGeom prst="flowChartProcess">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3616" name="Text Box 80"/>
          <p:cNvSpPr txBox="1">
            <a:spLocks noChangeArrowheads="1"/>
          </p:cNvSpPr>
          <p:nvPr/>
        </p:nvSpPr>
        <p:spPr bwMode="auto">
          <a:xfrm>
            <a:off x="360363" y="5113338"/>
            <a:ext cx="7010400" cy="51911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a:solidFill>
                  <a:srgbClr val="000000"/>
                </a:solidFill>
                <a:latin typeface="Times New Roman" pitchFamily="18" charset="0"/>
              </a:rPr>
              <a:t>ra—&gt;next=(rb—&gt;next)—&gt;next;</a:t>
            </a:r>
          </a:p>
        </p:txBody>
      </p:sp>
      <p:sp useBgFill="1">
        <p:nvSpPr>
          <p:cNvPr id="193617" name="AutoShape 81"/>
          <p:cNvSpPr>
            <a:spLocks noChangeArrowheads="1"/>
          </p:cNvSpPr>
          <p:nvPr/>
        </p:nvSpPr>
        <p:spPr bwMode="auto">
          <a:xfrm>
            <a:off x="766763" y="3495675"/>
            <a:ext cx="1600200" cy="1143000"/>
          </a:xfrm>
          <a:prstGeom prst="flowChartProcess">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18" name="Text Box 82"/>
          <p:cNvSpPr txBox="1">
            <a:spLocks noChangeArrowheads="1"/>
          </p:cNvSpPr>
          <p:nvPr/>
        </p:nvSpPr>
        <p:spPr bwMode="auto">
          <a:xfrm>
            <a:off x="1347788" y="5689600"/>
            <a:ext cx="3429000" cy="5191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800" b="1">
                <a:solidFill>
                  <a:srgbClr val="000000"/>
                </a:solidFill>
                <a:latin typeface="Times New Roman" pitchFamily="18" charset="0"/>
              </a:rPr>
              <a:t>free(rb—&gt;next);</a:t>
            </a:r>
          </a:p>
        </p:txBody>
      </p:sp>
      <p:grpSp>
        <p:nvGrpSpPr>
          <p:cNvPr id="193619" name="Group 83"/>
          <p:cNvGrpSpPr>
            <a:grpSpLocks/>
          </p:cNvGrpSpPr>
          <p:nvPr/>
        </p:nvGrpSpPr>
        <p:grpSpPr bwMode="auto">
          <a:xfrm>
            <a:off x="233363" y="2200275"/>
            <a:ext cx="8534400" cy="914400"/>
            <a:chOff x="0" y="1200"/>
            <a:chExt cx="5376" cy="576"/>
          </a:xfrm>
        </p:grpSpPr>
        <p:sp useBgFill="1">
          <p:nvSpPr>
            <p:cNvPr id="193620" name="AutoShape 84"/>
            <p:cNvSpPr>
              <a:spLocks noChangeArrowheads="1"/>
            </p:cNvSpPr>
            <p:nvPr/>
          </p:nvSpPr>
          <p:spPr bwMode="auto">
            <a:xfrm>
              <a:off x="4944" y="1200"/>
              <a:ext cx="384" cy="144"/>
            </a:xfrm>
            <a:prstGeom prst="flowChartProcess">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3621" name="AutoShape 85"/>
            <p:cNvSpPr>
              <a:spLocks noChangeArrowheads="1"/>
            </p:cNvSpPr>
            <p:nvPr/>
          </p:nvSpPr>
          <p:spPr bwMode="auto">
            <a:xfrm>
              <a:off x="5184" y="1296"/>
              <a:ext cx="192" cy="384"/>
            </a:xfrm>
            <a:prstGeom prst="flowChartProcess">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3622" name="AutoShape 86"/>
            <p:cNvSpPr>
              <a:spLocks noChangeArrowheads="1"/>
            </p:cNvSpPr>
            <p:nvPr/>
          </p:nvSpPr>
          <p:spPr bwMode="auto">
            <a:xfrm>
              <a:off x="0" y="1536"/>
              <a:ext cx="5280" cy="240"/>
            </a:xfrm>
            <a:prstGeom prst="flowChartProcess">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3623" name="AutoShape 87"/>
            <p:cNvSpPr>
              <a:spLocks noChangeArrowheads="1"/>
            </p:cNvSpPr>
            <p:nvPr/>
          </p:nvSpPr>
          <p:spPr bwMode="auto">
            <a:xfrm>
              <a:off x="0" y="1200"/>
              <a:ext cx="384" cy="384"/>
            </a:xfrm>
            <a:prstGeom prst="flowChartProcess">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624" name="Group 88"/>
          <p:cNvGrpSpPr>
            <a:grpSpLocks/>
          </p:cNvGrpSpPr>
          <p:nvPr/>
        </p:nvGrpSpPr>
        <p:grpSpPr bwMode="auto">
          <a:xfrm>
            <a:off x="2062163" y="2276475"/>
            <a:ext cx="6629400" cy="1676400"/>
            <a:chOff x="1152" y="1296"/>
            <a:chExt cx="4176" cy="1056"/>
          </a:xfrm>
        </p:grpSpPr>
        <p:sp>
          <p:nvSpPr>
            <p:cNvPr id="193625" name="Line 89"/>
            <p:cNvSpPr>
              <a:spLocks noChangeShapeType="1"/>
            </p:cNvSpPr>
            <p:nvPr/>
          </p:nvSpPr>
          <p:spPr bwMode="auto">
            <a:xfrm flipV="1">
              <a:off x="5040" y="1296"/>
              <a:ext cx="2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26" name="Line 90"/>
            <p:cNvSpPr>
              <a:spLocks noChangeShapeType="1"/>
            </p:cNvSpPr>
            <p:nvPr/>
          </p:nvSpPr>
          <p:spPr bwMode="auto">
            <a:xfrm>
              <a:off x="5328" y="1296"/>
              <a:ext cx="0" cy="38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27" name="Line 91"/>
            <p:cNvSpPr>
              <a:spLocks noChangeShapeType="1"/>
            </p:cNvSpPr>
            <p:nvPr/>
          </p:nvSpPr>
          <p:spPr bwMode="auto">
            <a:xfrm flipH="1">
              <a:off x="1152" y="1680"/>
              <a:ext cx="417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28" name="Line 92"/>
            <p:cNvSpPr>
              <a:spLocks noChangeShapeType="1"/>
            </p:cNvSpPr>
            <p:nvPr/>
          </p:nvSpPr>
          <p:spPr bwMode="auto">
            <a:xfrm flipV="1">
              <a:off x="1152" y="1680"/>
              <a:ext cx="0" cy="67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29" name="Line 93"/>
            <p:cNvSpPr>
              <a:spLocks noChangeShapeType="1"/>
            </p:cNvSpPr>
            <p:nvPr/>
          </p:nvSpPr>
          <p:spPr bwMode="auto">
            <a:xfrm>
              <a:off x="1152" y="2352"/>
              <a:ext cx="240"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630" name="Group 94"/>
          <p:cNvGrpSpPr>
            <a:grpSpLocks/>
          </p:cNvGrpSpPr>
          <p:nvPr/>
        </p:nvGrpSpPr>
        <p:grpSpPr bwMode="auto">
          <a:xfrm>
            <a:off x="233363" y="4105275"/>
            <a:ext cx="8534400" cy="914400"/>
            <a:chOff x="0" y="1200"/>
            <a:chExt cx="5376" cy="576"/>
          </a:xfrm>
        </p:grpSpPr>
        <p:sp useBgFill="1">
          <p:nvSpPr>
            <p:cNvPr id="193631" name="AutoShape 95"/>
            <p:cNvSpPr>
              <a:spLocks noChangeArrowheads="1"/>
            </p:cNvSpPr>
            <p:nvPr/>
          </p:nvSpPr>
          <p:spPr bwMode="auto">
            <a:xfrm>
              <a:off x="4944" y="1200"/>
              <a:ext cx="384" cy="144"/>
            </a:xfrm>
            <a:prstGeom prst="flowChartProcess">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3632" name="AutoShape 96"/>
            <p:cNvSpPr>
              <a:spLocks noChangeArrowheads="1"/>
            </p:cNvSpPr>
            <p:nvPr/>
          </p:nvSpPr>
          <p:spPr bwMode="auto">
            <a:xfrm>
              <a:off x="5184" y="1296"/>
              <a:ext cx="192" cy="384"/>
            </a:xfrm>
            <a:prstGeom prst="flowChartProcess">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3633" name="AutoShape 97"/>
            <p:cNvSpPr>
              <a:spLocks noChangeArrowheads="1"/>
            </p:cNvSpPr>
            <p:nvPr/>
          </p:nvSpPr>
          <p:spPr bwMode="auto">
            <a:xfrm>
              <a:off x="0" y="1536"/>
              <a:ext cx="5280" cy="240"/>
            </a:xfrm>
            <a:prstGeom prst="flowChartProcess">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3634" name="AutoShape 98"/>
            <p:cNvSpPr>
              <a:spLocks noChangeArrowheads="1"/>
            </p:cNvSpPr>
            <p:nvPr/>
          </p:nvSpPr>
          <p:spPr bwMode="auto">
            <a:xfrm>
              <a:off x="0" y="1200"/>
              <a:ext cx="384" cy="384"/>
            </a:xfrm>
            <a:prstGeom prst="flowChartProcess">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635" name="Group 99"/>
          <p:cNvGrpSpPr>
            <a:grpSpLocks/>
          </p:cNvGrpSpPr>
          <p:nvPr/>
        </p:nvGrpSpPr>
        <p:grpSpPr bwMode="auto">
          <a:xfrm>
            <a:off x="461963" y="2276475"/>
            <a:ext cx="8305800" cy="2743200"/>
            <a:chOff x="144" y="1296"/>
            <a:chExt cx="5232" cy="1728"/>
          </a:xfrm>
        </p:grpSpPr>
        <p:sp>
          <p:nvSpPr>
            <p:cNvPr id="193636" name="Line 100"/>
            <p:cNvSpPr>
              <a:spLocks noChangeShapeType="1"/>
            </p:cNvSpPr>
            <p:nvPr/>
          </p:nvSpPr>
          <p:spPr bwMode="auto">
            <a:xfrm flipV="1">
              <a:off x="5088" y="2640"/>
              <a:ext cx="2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37" name="Line 101"/>
            <p:cNvSpPr>
              <a:spLocks noChangeShapeType="1"/>
            </p:cNvSpPr>
            <p:nvPr/>
          </p:nvSpPr>
          <p:spPr bwMode="auto">
            <a:xfrm>
              <a:off x="5376" y="2640"/>
              <a:ext cx="0" cy="38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38" name="Line 102"/>
            <p:cNvSpPr>
              <a:spLocks noChangeShapeType="1"/>
            </p:cNvSpPr>
            <p:nvPr/>
          </p:nvSpPr>
          <p:spPr bwMode="auto">
            <a:xfrm flipH="1">
              <a:off x="144" y="3024"/>
              <a:ext cx="523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39" name="Line 103"/>
            <p:cNvSpPr>
              <a:spLocks noChangeShapeType="1"/>
            </p:cNvSpPr>
            <p:nvPr/>
          </p:nvSpPr>
          <p:spPr bwMode="auto">
            <a:xfrm flipV="1">
              <a:off x="144" y="1296"/>
              <a:ext cx="0" cy="172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40" name="Line 104"/>
            <p:cNvSpPr>
              <a:spLocks noChangeShapeType="1"/>
            </p:cNvSpPr>
            <p:nvPr/>
          </p:nvSpPr>
          <p:spPr bwMode="auto">
            <a:xfrm>
              <a:off x="144" y="1296"/>
              <a:ext cx="240"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3641" name="Text Box 105"/>
          <p:cNvSpPr txBox="1">
            <a:spLocks noChangeArrowheads="1"/>
          </p:cNvSpPr>
          <p:nvPr/>
        </p:nvSpPr>
        <p:spPr bwMode="auto">
          <a:xfrm>
            <a:off x="1327150" y="6080125"/>
            <a:ext cx="3657600" cy="5191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800" b="1">
                <a:solidFill>
                  <a:srgbClr val="000000"/>
                </a:solidFill>
                <a:latin typeface="Times New Roman" pitchFamily="18" charset="0"/>
              </a:rPr>
              <a:t>rb—&gt;next=p;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36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36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499"/>
                                          </p:stCondLst>
                                        </p:cTn>
                                        <p:tgtEl>
                                          <p:spTgt spid="1936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936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9362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36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36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361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9361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9363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9363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93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609" grpId="0" autoUpdateAnimBg="0"/>
      <p:bldP spid="193610" grpId="0" autoUpdateAnimBg="0"/>
      <p:bldP spid="193616" grpId="0" autoUpdateAnimBg="0"/>
      <p:bldP spid="193617" grpId="0" animBg="1"/>
      <p:bldP spid="193618" grpId="0" autoUpdateAnimBg="0"/>
      <p:bldP spid="193641"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ChangeArrowheads="1"/>
          </p:cNvSpPr>
          <p:nvPr/>
        </p:nvSpPr>
        <p:spPr bwMode="auto">
          <a:xfrm>
            <a:off x="685800" y="1524000"/>
            <a:ext cx="8458200" cy="664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200" b="1">
                <a:solidFill>
                  <a:srgbClr val="000000"/>
                </a:solidFill>
                <a:latin typeface="Times New Roman" pitchFamily="18" charset="0"/>
              </a:rPr>
              <a:t>linklist  connect(linklist &amp;ra</a:t>
            </a:r>
            <a:r>
              <a:rPr lang="zh-CN" altLang="en-US" sz="3200" b="1">
                <a:solidFill>
                  <a:srgbClr val="000000"/>
                </a:solidFill>
                <a:latin typeface="Times New Roman" pitchFamily="18" charset="0"/>
              </a:rPr>
              <a:t>，</a:t>
            </a:r>
            <a:r>
              <a:rPr lang="en-US" altLang="zh-CN" sz="3200" b="1">
                <a:solidFill>
                  <a:srgbClr val="000000"/>
                </a:solidFill>
                <a:latin typeface="Times New Roman" pitchFamily="18" charset="0"/>
              </a:rPr>
              <a:t>linklist &amp;rb)</a:t>
            </a:r>
          </a:p>
          <a:p>
            <a:pPr marL="342900" indent="-342900">
              <a:spcBef>
                <a:spcPct val="20000"/>
              </a:spcBef>
            </a:pPr>
            <a:r>
              <a:rPr lang="en-US" altLang="zh-CN" sz="3200" b="1">
                <a:solidFill>
                  <a:srgbClr val="000000"/>
                </a:solidFill>
                <a:latin typeface="Times New Roman" pitchFamily="18" charset="0"/>
              </a:rPr>
              <a:t>   {</a:t>
            </a:r>
          </a:p>
          <a:p>
            <a:pPr marL="342900" indent="-342900">
              <a:spcBef>
                <a:spcPct val="20000"/>
              </a:spcBef>
            </a:pPr>
            <a:r>
              <a:rPr lang="en-US" altLang="zh-CN" sz="3200" b="1">
                <a:solidFill>
                  <a:srgbClr val="000000"/>
                </a:solidFill>
                <a:latin typeface="Times New Roman" pitchFamily="18" charset="0"/>
              </a:rPr>
              <a:t>       p=ra—&gt;next;</a:t>
            </a:r>
          </a:p>
          <a:p>
            <a:pPr marL="342900" indent="-342900">
              <a:spcBef>
                <a:spcPct val="20000"/>
              </a:spcBef>
            </a:pPr>
            <a:r>
              <a:rPr lang="en-US" altLang="zh-CN" sz="3200" b="1">
                <a:solidFill>
                  <a:srgbClr val="000000"/>
                </a:solidFill>
                <a:latin typeface="Times New Roman" pitchFamily="18" charset="0"/>
              </a:rPr>
              <a:t>       ra—&gt;next=(rb—&gt;next)—&gt;next;</a:t>
            </a:r>
          </a:p>
          <a:p>
            <a:pPr marL="342900" indent="-342900">
              <a:spcBef>
                <a:spcPct val="20000"/>
              </a:spcBef>
            </a:pPr>
            <a:r>
              <a:rPr lang="en-US" altLang="zh-CN" sz="3200" b="1">
                <a:solidFill>
                  <a:srgbClr val="000000"/>
                </a:solidFill>
                <a:latin typeface="Times New Roman" pitchFamily="18" charset="0"/>
              </a:rPr>
              <a:t>       free(rb—&gt;next);</a:t>
            </a:r>
          </a:p>
          <a:p>
            <a:pPr marL="342900" indent="-342900">
              <a:spcBef>
                <a:spcPct val="20000"/>
              </a:spcBef>
            </a:pPr>
            <a:r>
              <a:rPr lang="en-US" altLang="zh-CN" sz="3200" b="1">
                <a:solidFill>
                  <a:srgbClr val="000000"/>
                </a:solidFill>
                <a:latin typeface="Times New Roman" pitchFamily="18" charset="0"/>
              </a:rPr>
              <a:t>       rb—&gt;next=p;</a:t>
            </a:r>
          </a:p>
          <a:p>
            <a:pPr marL="342900" indent="-342900">
              <a:spcBef>
                <a:spcPct val="20000"/>
              </a:spcBef>
            </a:pPr>
            <a:r>
              <a:rPr lang="en-US" altLang="zh-CN" sz="3200" b="1">
                <a:solidFill>
                  <a:srgbClr val="000000"/>
                </a:solidFill>
                <a:latin typeface="Times New Roman" pitchFamily="18" charset="0"/>
              </a:rPr>
              <a:t>   }</a:t>
            </a:r>
            <a:endParaRPr lang="en-US" altLang="zh-CN" sz="3200">
              <a:solidFill>
                <a:srgbClr val="000000"/>
              </a:solidFill>
              <a:latin typeface="Comic Sans MS" pitchFamily="66" charset="0"/>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519113" y="228600"/>
            <a:ext cx="559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bg1"/>
                </a:solidFill>
                <a:latin typeface="Times New Roman" pitchFamily="18" charset="0"/>
                <a:ea typeface="黑体" pitchFamily="2" charset="-122"/>
              </a:rPr>
              <a:t>双向链表</a:t>
            </a:r>
            <a:r>
              <a:rPr lang="en-US" altLang="zh-CN" sz="3600">
                <a:solidFill>
                  <a:schemeClr val="bg1"/>
                </a:solidFill>
                <a:latin typeface="Times New Roman" pitchFamily="18" charset="0"/>
                <a:ea typeface="黑体" pitchFamily="2" charset="-122"/>
              </a:rPr>
              <a:t>(Double linked list)</a:t>
            </a:r>
          </a:p>
        </p:txBody>
      </p:sp>
      <p:sp>
        <p:nvSpPr>
          <p:cNvPr id="195587" name="Text Box 3"/>
          <p:cNvSpPr txBox="1">
            <a:spLocks noChangeArrowheads="1"/>
          </p:cNvSpPr>
          <p:nvPr/>
        </p:nvSpPr>
        <p:spPr bwMode="auto">
          <a:xfrm>
            <a:off x="366713" y="990600"/>
            <a:ext cx="7929562" cy="15208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600">
                <a:solidFill>
                  <a:srgbClr val="000000"/>
                </a:solidFill>
                <a:latin typeface="Times New Roman" pitchFamily="18" charset="0"/>
                <a:ea typeface="宋体" pitchFamily="2" charset="-122"/>
              </a:rPr>
              <a:t>      </a:t>
            </a:r>
            <a:r>
              <a:rPr kumimoji="1" lang="zh-CN" altLang="en-US" sz="2600" b="1">
                <a:solidFill>
                  <a:schemeClr val="hlink"/>
                </a:solidFill>
                <a:latin typeface="Times New Roman" pitchFamily="18" charset="0"/>
                <a:ea typeface="宋体" pitchFamily="2" charset="-122"/>
              </a:rPr>
              <a:t>双向链表：</a:t>
            </a:r>
            <a:r>
              <a:rPr kumimoji="1" lang="zh-CN" altLang="en-US" sz="2600">
                <a:solidFill>
                  <a:srgbClr val="000000"/>
                </a:solidFill>
                <a:latin typeface="Times New Roman" pitchFamily="18" charset="0"/>
                <a:ea typeface="宋体" pitchFamily="2" charset="-122"/>
              </a:rPr>
              <a:t>在单链表的每个结点里再</a:t>
            </a:r>
            <a:r>
              <a:rPr kumimoji="1" lang="zh-CN" altLang="en-US" sz="2600">
                <a:solidFill>
                  <a:srgbClr val="FF0000"/>
                </a:solidFill>
                <a:latin typeface="Times New Roman" pitchFamily="18" charset="0"/>
                <a:ea typeface="宋体" pitchFamily="2" charset="-122"/>
              </a:rPr>
              <a:t>增加一个指向其直接前驱的指针域</a:t>
            </a:r>
            <a:r>
              <a:rPr kumimoji="1" lang="en-US" altLang="zh-CN" sz="2600">
                <a:solidFill>
                  <a:srgbClr val="FF0000"/>
                </a:solidFill>
                <a:latin typeface="Times New Roman" pitchFamily="18" charset="0"/>
                <a:ea typeface="宋体" pitchFamily="2" charset="-122"/>
              </a:rPr>
              <a:t>prior</a:t>
            </a:r>
            <a:r>
              <a:rPr kumimoji="1" lang="zh-CN" altLang="en-US" sz="2600">
                <a:solidFill>
                  <a:srgbClr val="000000"/>
                </a:solidFill>
                <a:latin typeface="Times New Roman" pitchFamily="18" charset="0"/>
                <a:ea typeface="宋体" pitchFamily="2" charset="-122"/>
              </a:rPr>
              <a:t>。这样形成的链表中有两个方向不同的链，故称为双向链表。</a:t>
            </a:r>
          </a:p>
        </p:txBody>
      </p:sp>
      <p:sp>
        <p:nvSpPr>
          <p:cNvPr id="195588" name="Text Box 4"/>
          <p:cNvSpPr txBox="1">
            <a:spLocks noChangeArrowheads="1"/>
          </p:cNvSpPr>
          <p:nvPr/>
        </p:nvSpPr>
        <p:spPr bwMode="auto">
          <a:xfrm>
            <a:off x="1579563" y="3962400"/>
            <a:ext cx="7070725"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en-US" altLang="zh-CN" sz="2800" b="1">
                <a:solidFill>
                  <a:schemeClr val="hlink"/>
                </a:solidFill>
                <a:latin typeface="Times New Roman" pitchFamily="18" charset="0"/>
                <a:ea typeface="宋体" pitchFamily="2" charset="-122"/>
              </a:rPr>
              <a:t>typedef struct</a:t>
            </a:r>
            <a:r>
              <a:rPr kumimoji="1" lang="en-US" altLang="zh-CN" sz="2800">
                <a:solidFill>
                  <a:schemeClr val="hlink"/>
                </a:solidFill>
                <a:latin typeface="Times New Roman" pitchFamily="18" charset="0"/>
                <a:ea typeface="宋体" pitchFamily="2" charset="-122"/>
              </a:rPr>
              <a:t>  DuLNode</a:t>
            </a:r>
          </a:p>
          <a:p>
            <a:pPr>
              <a:lnSpc>
                <a:spcPct val="120000"/>
              </a:lnSpc>
            </a:pPr>
            <a:r>
              <a:rPr kumimoji="1" lang="en-US" altLang="zh-CN" sz="2800" b="1">
                <a:solidFill>
                  <a:schemeClr val="hlink"/>
                </a:solidFill>
                <a:latin typeface="Times New Roman" pitchFamily="18" charset="0"/>
                <a:ea typeface="宋体" pitchFamily="2" charset="-122"/>
              </a:rPr>
              <a:t>{  </a:t>
            </a:r>
            <a:r>
              <a:rPr kumimoji="1" lang="en-US" altLang="zh-CN" sz="2800">
                <a:solidFill>
                  <a:schemeClr val="hlink"/>
                </a:solidFill>
                <a:latin typeface="Times New Roman" pitchFamily="18" charset="0"/>
                <a:ea typeface="宋体" pitchFamily="2" charset="-122"/>
              </a:rPr>
              <a:t>ElemType   data;</a:t>
            </a:r>
            <a:r>
              <a:rPr kumimoji="1" lang="en-US" altLang="zh-CN" sz="2800">
                <a:solidFill>
                  <a:schemeClr val="hlink"/>
                </a:solidFill>
                <a:latin typeface="Times New Roman" pitchFamily="18" charset="0"/>
              </a:rPr>
              <a:t>   </a:t>
            </a:r>
            <a:r>
              <a:rPr kumimoji="1" lang="en-US" altLang="zh-CN" sz="2400">
                <a:solidFill>
                  <a:srgbClr val="000000"/>
                </a:solidFill>
                <a:latin typeface="宋体" pitchFamily="2" charset="-122"/>
                <a:ea typeface="宋体" pitchFamily="2" charset="-122"/>
              </a:rPr>
              <a:t>// </a:t>
            </a:r>
            <a:r>
              <a:rPr kumimoji="1" lang="zh-CN" altLang="en-US" sz="2400">
                <a:solidFill>
                  <a:srgbClr val="000000"/>
                </a:solidFill>
                <a:latin typeface="宋体" pitchFamily="2" charset="-122"/>
                <a:ea typeface="宋体" pitchFamily="2" charset="-122"/>
              </a:rPr>
              <a:t>数据域</a:t>
            </a:r>
          </a:p>
          <a:p>
            <a:pPr>
              <a:lnSpc>
                <a:spcPct val="120000"/>
              </a:lnSpc>
            </a:pPr>
            <a:r>
              <a:rPr kumimoji="1" lang="zh-CN" altLang="en-US" sz="2800">
                <a:solidFill>
                  <a:schemeClr val="hlink"/>
                </a:solidFill>
                <a:latin typeface="Times New Roman" pitchFamily="18" charset="0"/>
                <a:ea typeface="宋体" pitchFamily="2" charset="-122"/>
              </a:rPr>
              <a:t>   </a:t>
            </a:r>
            <a:r>
              <a:rPr kumimoji="1" lang="en-US" altLang="zh-CN" sz="2800" b="1">
                <a:solidFill>
                  <a:schemeClr val="hlink"/>
                </a:solidFill>
                <a:latin typeface="Times New Roman" pitchFamily="18" charset="0"/>
                <a:ea typeface="宋体" pitchFamily="2" charset="-122"/>
              </a:rPr>
              <a:t>struct</a:t>
            </a:r>
            <a:r>
              <a:rPr kumimoji="1" lang="en-US" altLang="zh-CN" sz="2800">
                <a:solidFill>
                  <a:schemeClr val="hlink"/>
                </a:solidFill>
                <a:latin typeface="Times New Roman" pitchFamily="18" charset="0"/>
                <a:ea typeface="宋体" pitchFamily="2" charset="-122"/>
              </a:rPr>
              <a:t> DuLNode   </a:t>
            </a:r>
            <a:r>
              <a:rPr kumimoji="1" lang="en-US" altLang="zh-CN" sz="2800" b="1">
                <a:solidFill>
                  <a:schemeClr val="hlink"/>
                </a:solidFill>
                <a:latin typeface="Times New Roman" pitchFamily="18" charset="0"/>
                <a:ea typeface="宋体" pitchFamily="2" charset="-122"/>
              </a:rPr>
              <a:t>*</a:t>
            </a:r>
            <a:r>
              <a:rPr kumimoji="1" lang="en-US" altLang="zh-CN" sz="2800">
                <a:solidFill>
                  <a:schemeClr val="hlink"/>
                </a:solidFill>
                <a:latin typeface="Times New Roman" pitchFamily="18" charset="0"/>
                <a:ea typeface="宋体" pitchFamily="2" charset="-122"/>
              </a:rPr>
              <a:t>prior;</a:t>
            </a:r>
            <a:r>
              <a:rPr kumimoji="1" lang="en-US" altLang="zh-CN" sz="2800">
                <a:solidFill>
                  <a:schemeClr val="hlink"/>
                </a:solidFill>
                <a:latin typeface="Times New Roman" pitchFamily="18" charset="0"/>
              </a:rPr>
              <a:t> </a:t>
            </a:r>
            <a:r>
              <a:rPr kumimoji="1" lang="en-US" altLang="zh-CN" sz="2400">
                <a:solidFill>
                  <a:srgbClr val="000000"/>
                </a:solidFill>
                <a:latin typeface="宋体" pitchFamily="2" charset="-122"/>
                <a:ea typeface="宋体" pitchFamily="2" charset="-122"/>
              </a:rPr>
              <a:t>// </a:t>
            </a:r>
            <a:r>
              <a:rPr kumimoji="1" lang="zh-CN" altLang="en-US" sz="2400">
                <a:solidFill>
                  <a:srgbClr val="000000"/>
                </a:solidFill>
                <a:latin typeface="宋体" pitchFamily="2" charset="-122"/>
                <a:ea typeface="宋体" pitchFamily="2" charset="-122"/>
              </a:rPr>
              <a:t>指向前驱的指针域</a:t>
            </a:r>
          </a:p>
          <a:p>
            <a:pPr>
              <a:lnSpc>
                <a:spcPct val="120000"/>
              </a:lnSpc>
            </a:pPr>
            <a:r>
              <a:rPr kumimoji="1" lang="zh-CN" altLang="en-US" sz="2800">
                <a:solidFill>
                  <a:schemeClr val="hlink"/>
                </a:solidFill>
                <a:latin typeface="Times New Roman" pitchFamily="18" charset="0"/>
                <a:ea typeface="宋体" pitchFamily="2" charset="-122"/>
              </a:rPr>
              <a:t>   </a:t>
            </a:r>
            <a:r>
              <a:rPr kumimoji="1" lang="en-US" altLang="zh-CN" sz="2800" b="1">
                <a:solidFill>
                  <a:schemeClr val="hlink"/>
                </a:solidFill>
                <a:latin typeface="Times New Roman" pitchFamily="18" charset="0"/>
                <a:ea typeface="宋体" pitchFamily="2" charset="-122"/>
              </a:rPr>
              <a:t>struct</a:t>
            </a:r>
            <a:r>
              <a:rPr kumimoji="1" lang="en-US" altLang="zh-CN" sz="2800">
                <a:solidFill>
                  <a:schemeClr val="hlink"/>
                </a:solidFill>
                <a:latin typeface="Times New Roman" pitchFamily="18" charset="0"/>
                <a:ea typeface="宋体" pitchFamily="2" charset="-122"/>
              </a:rPr>
              <a:t> DuLNode   *next; </a:t>
            </a:r>
            <a:r>
              <a:rPr kumimoji="1" lang="en-US" altLang="zh-CN" sz="2400">
                <a:solidFill>
                  <a:srgbClr val="000000"/>
                </a:solidFill>
                <a:latin typeface="宋体" pitchFamily="2" charset="-122"/>
                <a:ea typeface="宋体" pitchFamily="2" charset="-122"/>
              </a:rPr>
              <a:t>// </a:t>
            </a:r>
            <a:r>
              <a:rPr kumimoji="1" lang="zh-CN" altLang="en-US" sz="2400">
                <a:solidFill>
                  <a:srgbClr val="000000"/>
                </a:solidFill>
                <a:latin typeface="宋体" pitchFamily="2" charset="-122"/>
                <a:ea typeface="宋体" pitchFamily="2" charset="-122"/>
              </a:rPr>
              <a:t>指向后继的指针域</a:t>
            </a:r>
          </a:p>
          <a:p>
            <a:pPr>
              <a:lnSpc>
                <a:spcPct val="120000"/>
              </a:lnSpc>
            </a:pPr>
            <a:r>
              <a:rPr kumimoji="1" lang="en-US" altLang="zh-CN" sz="2800" b="1">
                <a:solidFill>
                  <a:schemeClr val="hlink"/>
                </a:solidFill>
                <a:latin typeface="Times New Roman" pitchFamily="18" charset="0"/>
                <a:ea typeface="宋体" pitchFamily="2" charset="-122"/>
              </a:rPr>
              <a:t>}</a:t>
            </a:r>
            <a:r>
              <a:rPr kumimoji="1" lang="en-US" altLang="zh-CN" sz="2800">
                <a:solidFill>
                  <a:schemeClr val="hlink"/>
                </a:solidFill>
                <a:latin typeface="Times New Roman" pitchFamily="18" charset="0"/>
                <a:ea typeface="宋体" pitchFamily="2" charset="-122"/>
              </a:rPr>
              <a:t> DuLNode, </a:t>
            </a:r>
            <a:r>
              <a:rPr kumimoji="1" lang="en-US" altLang="zh-CN" sz="2800" b="1">
                <a:solidFill>
                  <a:schemeClr val="hlink"/>
                </a:solidFill>
                <a:latin typeface="Times New Roman" pitchFamily="18" charset="0"/>
                <a:ea typeface="宋体" pitchFamily="2" charset="-122"/>
              </a:rPr>
              <a:t>*</a:t>
            </a:r>
            <a:r>
              <a:rPr kumimoji="1" lang="en-US" altLang="zh-CN" sz="2800">
                <a:solidFill>
                  <a:schemeClr val="hlink"/>
                </a:solidFill>
                <a:latin typeface="Times New Roman" pitchFamily="18" charset="0"/>
                <a:ea typeface="宋体" pitchFamily="2" charset="-122"/>
              </a:rPr>
              <a:t>DuLinkList;</a:t>
            </a:r>
          </a:p>
        </p:txBody>
      </p:sp>
      <p:grpSp>
        <p:nvGrpSpPr>
          <p:cNvPr id="195642" name="Group 58"/>
          <p:cNvGrpSpPr>
            <a:grpSpLocks/>
          </p:cNvGrpSpPr>
          <p:nvPr/>
        </p:nvGrpSpPr>
        <p:grpSpPr bwMode="auto">
          <a:xfrm>
            <a:off x="136525" y="2468563"/>
            <a:ext cx="8707438" cy="1644650"/>
            <a:chOff x="86" y="1555"/>
            <a:chExt cx="5485" cy="1036"/>
          </a:xfrm>
        </p:grpSpPr>
        <p:sp>
          <p:nvSpPr>
            <p:cNvPr id="195592" name="Line 8"/>
            <p:cNvSpPr>
              <a:spLocks noChangeShapeType="1"/>
            </p:cNvSpPr>
            <p:nvPr/>
          </p:nvSpPr>
          <p:spPr bwMode="auto">
            <a:xfrm>
              <a:off x="4163" y="1993"/>
              <a:ext cx="214"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593" name="Rectangle 9"/>
            <p:cNvSpPr>
              <a:spLocks noChangeArrowheads="1"/>
            </p:cNvSpPr>
            <p:nvPr/>
          </p:nvSpPr>
          <p:spPr bwMode="auto">
            <a:xfrm>
              <a:off x="100" y="1794"/>
              <a:ext cx="1140" cy="35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4" name="Rectangle 10"/>
            <p:cNvSpPr>
              <a:spLocks noChangeArrowheads="1"/>
            </p:cNvSpPr>
            <p:nvPr/>
          </p:nvSpPr>
          <p:spPr bwMode="auto">
            <a:xfrm>
              <a:off x="196" y="1869"/>
              <a:ext cx="240" cy="1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a:latin typeface="Times New Roman" pitchFamily="18" charset="0"/>
                  <a:ea typeface="宋体" pitchFamily="2" charset="-122"/>
                </a:rPr>
                <a:t>len</a:t>
              </a:r>
            </a:p>
          </p:txBody>
        </p:sp>
        <p:sp>
          <p:nvSpPr>
            <p:cNvPr id="195595" name="Rectangle 11"/>
            <p:cNvSpPr>
              <a:spLocks noChangeArrowheads="1"/>
            </p:cNvSpPr>
            <p:nvPr/>
          </p:nvSpPr>
          <p:spPr bwMode="auto">
            <a:xfrm>
              <a:off x="568" y="1866"/>
              <a:ext cx="240" cy="199"/>
            </a:xfrm>
            <a:prstGeom prst="rect">
              <a:avLst/>
            </a:prstGeom>
            <a:solidFill>
              <a:srgbClr val="FFD5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a:latin typeface="Times New Roman" pitchFamily="18" charset="0"/>
                  <a:ea typeface="宋体" pitchFamily="2" charset="-122"/>
                </a:rPr>
                <a:t>head</a:t>
              </a:r>
            </a:p>
          </p:txBody>
        </p:sp>
        <p:sp>
          <p:nvSpPr>
            <p:cNvPr id="195596" name="Rectangle 12"/>
            <p:cNvSpPr>
              <a:spLocks noChangeArrowheads="1"/>
            </p:cNvSpPr>
            <p:nvPr/>
          </p:nvSpPr>
          <p:spPr bwMode="auto">
            <a:xfrm>
              <a:off x="916" y="1869"/>
              <a:ext cx="240" cy="199"/>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a:latin typeface="Times New Roman" pitchFamily="18" charset="0"/>
                  <a:ea typeface="宋体" pitchFamily="2" charset="-122"/>
                </a:rPr>
                <a:t>rear</a:t>
              </a:r>
            </a:p>
          </p:txBody>
        </p:sp>
        <p:grpSp>
          <p:nvGrpSpPr>
            <p:cNvPr id="195597" name="Group 13"/>
            <p:cNvGrpSpPr>
              <a:grpSpLocks/>
            </p:cNvGrpSpPr>
            <p:nvPr/>
          </p:nvGrpSpPr>
          <p:grpSpPr bwMode="auto">
            <a:xfrm>
              <a:off x="2777" y="1794"/>
              <a:ext cx="1332" cy="358"/>
              <a:chOff x="3120" y="1728"/>
              <a:chExt cx="1332" cy="432"/>
            </a:xfrm>
          </p:grpSpPr>
          <p:sp>
            <p:nvSpPr>
              <p:cNvPr id="195598" name="Rectangle 14"/>
              <p:cNvSpPr>
                <a:spLocks noChangeArrowheads="1"/>
              </p:cNvSpPr>
              <p:nvPr/>
            </p:nvSpPr>
            <p:spPr bwMode="auto">
              <a:xfrm>
                <a:off x="3120" y="1728"/>
                <a:ext cx="1140"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9" name="Rectangle 15"/>
              <p:cNvSpPr>
                <a:spLocks noChangeArrowheads="1"/>
              </p:cNvSpPr>
              <p:nvPr/>
            </p:nvSpPr>
            <p:spPr bwMode="auto">
              <a:xfrm>
                <a:off x="3216" y="1819"/>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itchFamily="18" charset="0"/>
                    <a:ea typeface="宋体" pitchFamily="2" charset="-122"/>
                  </a:rPr>
                  <a:t>10</a:t>
                </a:r>
              </a:p>
            </p:txBody>
          </p:sp>
          <p:sp>
            <p:nvSpPr>
              <p:cNvPr id="195600" name="Rectangle 16"/>
              <p:cNvSpPr>
                <a:spLocks noChangeArrowheads="1"/>
              </p:cNvSpPr>
              <p:nvPr/>
            </p:nvSpPr>
            <p:spPr bwMode="auto">
              <a:xfrm>
                <a:off x="3588" y="1815"/>
                <a:ext cx="240" cy="240"/>
              </a:xfrm>
              <a:prstGeom prst="rect">
                <a:avLst/>
              </a:prstGeom>
              <a:solidFill>
                <a:srgbClr val="FFD5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a typeface="宋体" pitchFamily="2" charset="-122"/>
                </a:endParaRPr>
              </a:p>
            </p:txBody>
          </p:sp>
          <p:sp>
            <p:nvSpPr>
              <p:cNvPr id="195601" name="Rectangle 17"/>
              <p:cNvSpPr>
                <a:spLocks noChangeArrowheads="1"/>
              </p:cNvSpPr>
              <p:nvPr/>
            </p:nvSpPr>
            <p:spPr bwMode="auto">
              <a:xfrm>
                <a:off x="3936" y="1819"/>
                <a:ext cx="240" cy="24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a typeface="宋体" pitchFamily="2" charset="-122"/>
                </a:endParaRPr>
              </a:p>
            </p:txBody>
          </p:sp>
          <p:sp>
            <p:nvSpPr>
              <p:cNvPr id="195602" name="Line 18"/>
              <p:cNvSpPr>
                <a:spLocks noChangeShapeType="1"/>
              </p:cNvSpPr>
              <p:nvPr/>
            </p:nvSpPr>
            <p:spPr bwMode="auto">
              <a:xfrm>
                <a:off x="4116" y="1968"/>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95603" name="Group 19"/>
            <p:cNvGrpSpPr>
              <a:grpSpLocks/>
            </p:cNvGrpSpPr>
            <p:nvPr/>
          </p:nvGrpSpPr>
          <p:grpSpPr bwMode="auto">
            <a:xfrm>
              <a:off x="1440" y="1794"/>
              <a:ext cx="1311" cy="358"/>
              <a:chOff x="1761" y="1728"/>
              <a:chExt cx="1311" cy="432"/>
            </a:xfrm>
          </p:grpSpPr>
          <p:sp>
            <p:nvSpPr>
              <p:cNvPr id="195604" name="Line 20"/>
              <p:cNvSpPr>
                <a:spLocks noChangeShapeType="1"/>
              </p:cNvSpPr>
              <p:nvPr/>
            </p:nvSpPr>
            <p:spPr bwMode="auto">
              <a:xfrm>
                <a:off x="2736" y="192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95605" name="Group 21"/>
              <p:cNvGrpSpPr>
                <a:grpSpLocks/>
              </p:cNvGrpSpPr>
              <p:nvPr/>
            </p:nvGrpSpPr>
            <p:grpSpPr bwMode="auto">
              <a:xfrm>
                <a:off x="1761" y="1728"/>
                <a:ext cx="1140" cy="432"/>
                <a:chOff x="1776" y="1488"/>
                <a:chExt cx="1140" cy="432"/>
              </a:xfrm>
            </p:grpSpPr>
            <p:sp>
              <p:nvSpPr>
                <p:cNvPr id="195606" name="Rectangle 22"/>
                <p:cNvSpPr>
                  <a:spLocks noChangeArrowheads="1"/>
                </p:cNvSpPr>
                <p:nvPr/>
              </p:nvSpPr>
              <p:spPr bwMode="auto">
                <a:xfrm>
                  <a:off x="1776" y="1488"/>
                  <a:ext cx="1140"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7" name="Rectangle 23"/>
                <p:cNvSpPr>
                  <a:spLocks noChangeArrowheads="1"/>
                </p:cNvSpPr>
                <p:nvPr/>
              </p:nvSpPr>
              <p:spPr bwMode="auto">
                <a:xfrm>
                  <a:off x="1872" y="1579"/>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itchFamily="18" charset="0"/>
                      <a:ea typeface="宋体" pitchFamily="2" charset="-122"/>
                    </a:rPr>
                    <a:t>5</a:t>
                  </a:r>
                </a:p>
              </p:txBody>
            </p:sp>
            <p:sp>
              <p:nvSpPr>
                <p:cNvPr id="195608" name="Rectangle 24"/>
                <p:cNvSpPr>
                  <a:spLocks noChangeArrowheads="1"/>
                </p:cNvSpPr>
                <p:nvPr/>
              </p:nvSpPr>
              <p:spPr bwMode="auto">
                <a:xfrm>
                  <a:off x="2244" y="1575"/>
                  <a:ext cx="240" cy="240"/>
                </a:xfrm>
                <a:prstGeom prst="rect">
                  <a:avLst/>
                </a:prstGeom>
                <a:solidFill>
                  <a:srgbClr val="FFD5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a typeface="宋体" pitchFamily="2" charset="-122"/>
                  </a:endParaRPr>
                </a:p>
              </p:txBody>
            </p:sp>
            <p:sp>
              <p:nvSpPr>
                <p:cNvPr id="195609" name="Rectangle 25"/>
                <p:cNvSpPr>
                  <a:spLocks noChangeArrowheads="1"/>
                </p:cNvSpPr>
                <p:nvPr/>
              </p:nvSpPr>
              <p:spPr bwMode="auto">
                <a:xfrm>
                  <a:off x="2592" y="1579"/>
                  <a:ext cx="240" cy="24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a typeface="宋体" pitchFamily="2" charset="-122"/>
                  </a:endParaRPr>
                </a:p>
              </p:txBody>
            </p:sp>
            <p:sp>
              <p:nvSpPr>
                <p:cNvPr id="195610" name="Line 26"/>
                <p:cNvSpPr>
                  <a:spLocks noChangeShapeType="1"/>
                </p:cNvSpPr>
                <p:nvPr/>
              </p:nvSpPr>
              <p:spPr bwMode="auto">
                <a:xfrm flipH="1">
                  <a:off x="2256" y="1584"/>
                  <a:ext cx="252" cy="22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611" name="Line 27"/>
                <p:cNvSpPr>
                  <a:spLocks noChangeShapeType="1"/>
                </p:cNvSpPr>
                <p:nvPr/>
              </p:nvSpPr>
              <p:spPr bwMode="auto">
                <a:xfrm>
                  <a:off x="2256" y="1584"/>
                  <a:ext cx="240" cy="24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195612" name="Group 28"/>
            <p:cNvGrpSpPr>
              <a:grpSpLocks/>
            </p:cNvGrpSpPr>
            <p:nvPr/>
          </p:nvGrpSpPr>
          <p:grpSpPr bwMode="auto">
            <a:xfrm>
              <a:off x="4431" y="1794"/>
              <a:ext cx="1140" cy="358"/>
              <a:chOff x="1824" y="2880"/>
              <a:chExt cx="1140" cy="432"/>
            </a:xfrm>
          </p:grpSpPr>
          <p:sp>
            <p:nvSpPr>
              <p:cNvPr id="195613" name="Rectangle 29"/>
              <p:cNvSpPr>
                <a:spLocks noChangeArrowheads="1"/>
              </p:cNvSpPr>
              <p:nvPr/>
            </p:nvSpPr>
            <p:spPr bwMode="auto">
              <a:xfrm>
                <a:off x="1824" y="2880"/>
                <a:ext cx="1140"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14" name="Rectangle 30"/>
              <p:cNvSpPr>
                <a:spLocks noChangeArrowheads="1"/>
              </p:cNvSpPr>
              <p:nvPr/>
            </p:nvSpPr>
            <p:spPr bwMode="auto">
              <a:xfrm>
                <a:off x="1920" y="2971"/>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itchFamily="18" charset="0"/>
                    <a:ea typeface="宋体" pitchFamily="2" charset="-122"/>
                  </a:rPr>
                  <a:t>95</a:t>
                </a:r>
              </a:p>
            </p:txBody>
          </p:sp>
          <p:sp>
            <p:nvSpPr>
              <p:cNvPr id="195615" name="Rectangle 31"/>
              <p:cNvSpPr>
                <a:spLocks noChangeArrowheads="1"/>
              </p:cNvSpPr>
              <p:nvPr/>
            </p:nvSpPr>
            <p:spPr bwMode="auto">
              <a:xfrm>
                <a:off x="2292" y="2967"/>
                <a:ext cx="240" cy="240"/>
              </a:xfrm>
              <a:prstGeom prst="rect">
                <a:avLst/>
              </a:prstGeom>
              <a:solidFill>
                <a:srgbClr val="FFD5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a typeface="宋体" pitchFamily="2" charset="-122"/>
                </a:endParaRPr>
              </a:p>
            </p:txBody>
          </p:sp>
          <p:sp>
            <p:nvSpPr>
              <p:cNvPr id="195616" name="Rectangle 32"/>
              <p:cNvSpPr>
                <a:spLocks noChangeArrowheads="1"/>
              </p:cNvSpPr>
              <p:nvPr/>
            </p:nvSpPr>
            <p:spPr bwMode="auto">
              <a:xfrm>
                <a:off x="2640" y="2971"/>
                <a:ext cx="240" cy="24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latin typeface="Times New Roman" pitchFamily="18" charset="0"/>
                  <a:ea typeface="宋体" pitchFamily="2" charset="-122"/>
                </a:endParaRPr>
              </a:p>
            </p:txBody>
          </p:sp>
          <p:sp>
            <p:nvSpPr>
              <p:cNvPr id="195617" name="Line 33"/>
              <p:cNvSpPr>
                <a:spLocks noChangeShapeType="1"/>
              </p:cNvSpPr>
              <p:nvPr/>
            </p:nvSpPr>
            <p:spPr bwMode="auto">
              <a:xfrm flipH="1">
                <a:off x="2640" y="2976"/>
                <a:ext cx="252" cy="22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618" name="Line 34"/>
              <p:cNvSpPr>
                <a:spLocks noChangeShapeType="1"/>
              </p:cNvSpPr>
              <p:nvPr/>
            </p:nvSpPr>
            <p:spPr bwMode="auto">
              <a:xfrm>
                <a:off x="2640" y="2976"/>
                <a:ext cx="240" cy="18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5619" name="Line 35"/>
            <p:cNvSpPr>
              <a:spLocks noChangeShapeType="1"/>
            </p:cNvSpPr>
            <p:nvPr/>
          </p:nvSpPr>
          <p:spPr bwMode="auto">
            <a:xfrm>
              <a:off x="681" y="2072"/>
              <a:ext cx="0" cy="2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620" name="Line 36"/>
            <p:cNvSpPr>
              <a:spLocks noChangeShapeType="1"/>
            </p:cNvSpPr>
            <p:nvPr/>
          </p:nvSpPr>
          <p:spPr bwMode="auto">
            <a:xfrm>
              <a:off x="681" y="2351"/>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621" name="Line 37"/>
            <p:cNvSpPr>
              <a:spLocks noChangeShapeType="1"/>
            </p:cNvSpPr>
            <p:nvPr/>
          </p:nvSpPr>
          <p:spPr bwMode="auto">
            <a:xfrm flipV="1">
              <a:off x="1161" y="2152"/>
              <a:ext cx="240" cy="1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622" name="Line 38"/>
            <p:cNvSpPr>
              <a:spLocks noChangeShapeType="1"/>
            </p:cNvSpPr>
            <p:nvPr/>
          </p:nvSpPr>
          <p:spPr bwMode="auto">
            <a:xfrm>
              <a:off x="1017" y="1635"/>
              <a:ext cx="0"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623" name="Line 39"/>
            <p:cNvSpPr>
              <a:spLocks noChangeShapeType="1"/>
            </p:cNvSpPr>
            <p:nvPr/>
          </p:nvSpPr>
          <p:spPr bwMode="auto">
            <a:xfrm>
              <a:off x="1017" y="1635"/>
              <a:ext cx="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624" name="Line 40"/>
            <p:cNvSpPr>
              <a:spLocks noChangeShapeType="1"/>
            </p:cNvSpPr>
            <p:nvPr/>
          </p:nvSpPr>
          <p:spPr bwMode="auto">
            <a:xfrm>
              <a:off x="4617" y="1635"/>
              <a:ext cx="0" cy="1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625" name="Line 41"/>
            <p:cNvSpPr>
              <a:spLocks noChangeShapeType="1"/>
            </p:cNvSpPr>
            <p:nvPr/>
          </p:nvSpPr>
          <p:spPr bwMode="auto">
            <a:xfrm>
              <a:off x="3369" y="2033"/>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626" name="Line 42"/>
            <p:cNvSpPr>
              <a:spLocks noChangeShapeType="1"/>
            </p:cNvSpPr>
            <p:nvPr/>
          </p:nvSpPr>
          <p:spPr bwMode="auto">
            <a:xfrm>
              <a:off x="2889" y="235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627" name="Line 43"/>
            <p:cNvSpPr>
              <a:spLocks noChangeShapeType="1"/>
            </p:cNvSpPr>
            <p:nvPr/>
          </p:nvSpPr>
          <p:spPr bwMode="auto">
            <a:xfrm flipH="1" flipV="1">
              <a:off x="2553" y="2161"/>
              <a:ext cx="336" cy="1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628" name="Line 44"/>
            <p:cNvSpPr>
              <a:spLocks noChangeShapeType="1"/>
            </p:cNvSpPr>
            <p:nvPr/>
          </p:nvSpPr>
          <p:spPr bwMode="auto">
            <a:xfrm>
              <a:off x="4089" y="2351"/>
              <a:ext cx="214"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629" name="Line 45"/>
            <p:cNvSpPr>
              <a:spLocks noChangeShapeType="1"/>
            </p:cNvSpPr>
            <p:nvPr/>
          </p:nvSpPr>
          <p:spPr bwMode="auto">
            <a:xfrm>
              <a:off x="3897" y="2351"/>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630" name="Line 46"/>
            <p:cNvSpPr>
              <a:spLocks noChangeShapeType="1"/>
            </p:cNvSpPr>
            <p:nvPr/>
          </p:nvSpPr>
          <p:spPr bwMode="auto">
            <a:xfrm>
              <a:off x="4444" y="2348"/>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631" name="Line 47"/>
            <p:cNvSpPr>
              <a:spLocks noChangeShapeType="1"/>
            </p:cNvSpPr>
            <p:nvPr/>
          </p:nvSpPr>
          <p:spPr bwMode="auto">
            <a:xfrm>
              <a:off x="5020" y="1987"/>
              <a:ext cx="0" cy="3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632" name="Line 48"/>
            <p:cNvSpPr>
              <a:spLocks noChangeShapeType="1"/>
            </p:cNvSpPr>
            <p:nvPr/>
          </p:nvSpPr>
          <p:spPr bwMode="auto">
            <a:xfrm flipH="1" flipV="1">
              <a:off x="3758" y="2152"/>
              <a:ext cx="139" cy="1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5633" name="Text Box 49"/>
            <p:cNvSpPr txBox="1">
              <a:spLocks noChangeArrowheads="1"/>
            </p:cNvSpPr>
            <p:nvPr/>
          </p:nvSpPr>
          <p:spPr bwMode="auto">
            <a:xfrm>
              <a:off x="1929" y="159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itchFamily="18" charset="0"/>
                  <a:ea typeface="宋体" pitchFamily="2" charset="-122"/>
                </a:rPr>
                <a:t>P</a:t>
              </a:r>
            </a:p>
          </p:txBody>
        </p:sp>
        <p:sp>
          <p:nvSpPr>
            <p:cNvPr id="195634" name="Text Box 50"/>
            <p:cNvSpPr txBox="1">
              <a:spLocks noChangeArrowheads="1"/>
            </p:cNvSpPr>
            <p:nvPr/>
          </p:nvSpPr>
          <p:spPr bwMode="auto">
            <a:xfrm>
              <a:off x="2265" y="159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itchFamily="18" charset="0"/>
                  <a:ea typeface="宋体" pitchFamily="2" charset="-122"/>
                </a:rPr>
                <a:t>N</a:t>
              </a:r>
            </a:p>
          </p:txBody>
        </p:sp>
        <p:sp>
          <p:nvSpPr>
            <p:cNvPr id="195635" name="Text Box 51"/>
            <p:cNvSpPr txBox="1">
              <a:spLocks noChangeArrowheads="1"/>
            </p:cNvSpPr>
            <p:nvPr/>
          </p:nvSpPr>
          <p:spPr bwMode="auto">
            <a:xfrm>
              <a:off x="3273" y="160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itchFamily="18" charset="0"/>
                  <a:ea typeface="宋体" pitchFamily="2" charset="-122"/>
                </a:rPr>
                <a:t>P</a:t>
              </a:r>
            </a:p>
          </p:txBody>
        </p:sp>
        <p:sp>
          <p:nvSpPr>
            <p:cNvPr id="195636" name="Text Box 52"/>
            <p:cNvSpPr txBox="1">
              <a:spLocks noChangeArrowheads="1"/>
            </p:cNvSpPr>
            <p:nvPr/>
          </p:nvSpPr>
          <p:spPr bwMode="auto">
            <a:xfrm>
              <a:off x="3609" y="160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itchFamily="18" charset="0"/>
                  <a:ea typeface="宋体" pitchFamily="2" charset="-122"/>
                </a:rPr>
                <a:t>N</a:t>
              </a:r>
            </a:p>
          </p:txBody>
        </p:sp>
        <p:sp>
          <p:nvSpPr>
            <p:cNvPr id="195637" name="Text Box 53"/>
            <p:cNvSpPr txBox="1">
              <a:spLocks noChangeArrowheads="1"/>
            </p:cNvSpPr>
            <p:nvPr/>
          </p:nvSpPr>
          <p:spPr bwMode="auto">
            <a:xfrm>
              <a:off x="4934" y="161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itchFamily="18" charset="0"/>
                  <a:ea typeface="宋体" pitchFamily="2" charset="-122"/>
                </a:rPr>
                <a:t>P</a:t>
              </a:r>
            </a:p>
          </p:txBody>
        </p:sp>
        <p:sp>
          <p:nvSpPr>
            <p:cNvPr id="195638" name="Text Box 54"/>
            <p:cNvSpPr txBox="1">
              <a:spLocks noChangeArrowheads="1"/>
            </p:cNvSpPr>
            <p:nvPr/>
          </p:nvSpPr>
          <p:spPr bwMode="auto">
            <a:xfrm>
              <a:off x="5270" y="1610"/>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itchFamily="18" charset="0"/>
                  <a:ea typeface="宋体" pitchFamily="2" charset="-122"/>
                </a:rPr>
                <a:t>N</a:t>
              </a:r>
            </a:p>
          </p:txBody>
        </p:sp>
        <p:sp>
          <p:nvSpPr>
            <p:cNvPr id="195639" name="Text Box 55"/>
            <p:cNvSpPr txBox="1">
              <a:spLocks noChangeArrowheads="1"/>
            </p:cNvSpPr>
            <p:nvPr/>
          </p:nvSpPr>
          <p:spPr bwMode="auto">
            <a:xfrm>
              <a:off x="86" y="1555"/>
              <a:ext cx="4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pitchFamily="2" charset="-122"/>
                </a:rPr>
                <a:t>List</a:t>
              </a:r>
            </a:p>
          </p:txBody>
        </p:sp>
        <p:sp>
          <p:nvSpPr>
            <p:cNvPr id="195640" name="Text Box 56"/>
            <p:cNvSpPr txBox="1">
              <a:spLocks noChangeArrowheads="1"/>
            </p:cNvSpPr>
            <p:nvPr/>
          </p:nvSpPr>
          <p:spPr bwMode="auto">
            <a:xfrm>
              <a:off x="201" y="2303"/>
              <a:ext cx="1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Times New Roman" pitchFamily="18" charset="0"/>
                  <a:ea typeface="宋体" pitchFamily="2" charset="-122"/>
                </a:rPr>
                <a:t>P: Prior</a:t>
              </a:r>
            </a:p>
          </p:txBody>
        </p:sp>
        <p:sp>
          <p:nvSpPr>
            <p:cNvPr id="195641" name="Text Box 57"/>
            <p:cNvSpPr txBox="1">
              <a:spLocks noChangeArrowheads="1"/>
            </p:cNvSpPr>
            <p:nvPr/>
          </p:nvSpPr>
          <p:spPr bwMode="auto">
            <a:xfrm>
              <a:off x="2073" y="2307"/>
              <a:ext cx="14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a:latin typeface="Times New Roman" pitchFamily="18" charset="0"/>
                  <a:ea typeface="宋体" pitchFamily="2" charset="-122"/>
                </a:rPr>
                <a:t>N: Next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 calcmode="lin" valueType="num">
                                      <p:cBhvr additive="base">
                                        <p:cTn id="7" dur="500" fill="hold"/>
                                        <p:tgtEl>
                                          <p:spTgt spid="195586"/>
                                        </p:tgtEl>
                                        <p:attrNameLst>
                                          <p:attrName>ppt_x</p:attrName>
                                        </p:attrNameLst>
                                      </p:cBhvr>
                                      <p:tavLst>
                                        <p:tav tm="0">
                                          <p:val>
                                            <p:strVal val="0-#ppt_w/2"/>
                                          </p:val>
                                        </p:tav>
                                        <p:tav tm="100000">
                                          <p:val>
                                            <p:strVal val="#ppt_x"/>
                                          </p:val>
                                        </p:tav>
                                      </p:tavLst>
                                    </p:anim>
                                    <p:anim calcmode="lin" valueType="num">
                                      <p:cBhvr additive="base">
                                        <p:cTn id="8" dur="500" fill="hold"/>
                                        <p:tgtEl>
                                          <p:spTgt spid="1955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195587"/>
                                        </p:tgtEl>
                                        <p:attrNameLst>
                                          <p:attrName>style.visibility</p:attrName>
                                        </p:attrNameLst>
                                      </p:cBhvr>
                                      <p:to>
                                        <p:strVal val="visible"/>
                                      </p:to>
                                    </p:set>
                                    <p:animEffect transition="in" filter="blinds(vertical)">
                                      <p:cBhvr>
                                        <p:cTn id="13" dur="1000"/>
                                        <p:tgtEl>
                                          <p:spTgt spid="19558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95588"/>
                                        </p:tgtEl>
                                        <p:attrNameLst>
                                          <p:attrName>style.visibility</p:attrName>
                                        </p:attrNameLst>
                                      </p:cBhvr>
                                      <p:to>
                                        <p:strVal val="visible"/>
                                      </p:to>
                                    </p:set>
                                    <p:animEffect transition="in" filter="strips(downRight)">
                                      <p:cBhvr>
                                        <p:cTn id="18" dur="500"/>
                                        <p:tgtEl>
                                          <p:spTgt spid="195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P spid="195587" grpId="0"/>
      <p:bldP spid="19558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3511550" y="1320800"/>
            <a:ext cx="2516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333399"/>
                </a:solidFill>
                <a:latin typeface="Times New Roman" pitchFamily="18" charset="0"/>
              </a:rPr>
              <a:t>ListLength( L )</a:t>
            </a:r>
          </a:p>
        </p:txBody>
      </p:sp>
      <p:sp>
        <p:nvSpPr>
          <p:cNvPr id="111619" name="Text Box 3"/>
          <p:cNvSpPr txBox="1">
            <a:spLocks noChangeArrowheads="1"/>
          </p:cNvSpPr>
          <p:nvPr/>
        </p:nvSpPr>
        <p:spPr bwMode="auto">
          <a:xfrm>
            <a:off x="717550" y="1839913"/>
            <a:ext cx="1970088"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ct val="50000"/>
              </a:spcAft>
            </a:pPr>
            <a:r>
              <a:rPr kumimoji="1" lang="zh-CN" altLang="en-US" sz="2800" b="1">
                <a:solidFill>
                  <a:srgbClr val="FF0000"/>
                </a:solidFill>
                <a:latin typeface="Times New Roman" pitchFamily="18" charset="0"/>
              </a:rPr>
              <a:t>初始条件：</a:t>
            </a:r>
          </a:p>
          <a:p>
            <a:pPr>
              <a:spcAft>
                <a:spcPct val="50000"/>
              </a:spcAft>
            </a:pPr>
            <a:r>
              <a:rPr kumimoji="1" lang="zh-CN" altLang="en-US" sz="2800" b="1">
                <a:solidFill>
                  <a:srgbClr val="FF0000"/>
                </a:solidFill>
                <a:latin typeface="Times New Roman" pitchFamily="18" charset="0"/>
              </a:rPr>
              <a:t>操作结果：</a:t>
            </a:r>
          </a:p>
        </p:txBody>
      </p:sp>
      <p:sp>
        <p:nvSpPr>
          <p:cNvPr id="111620" name="Text Box 4"/>
          <p:cNvSpPr txBox="1">
            <a:spLocks noChangeArrowheads="1"/>
          </p:cNvSpPr>
          <p:nvPr/>
        </p:nvSpPr>
        <p:spPr bwMode="auto">
          <a:xfrm>
            <a:off x="2806700" y="1884363"/>
            <a:ext cx="3068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imes New Roman" pitchFamily="18" charset="0"/>
              </a:rPr>
              <a:t>线性表 </a:t>
            </a:r>
            <a:r>
              <a:rPr kumimoji="1" lang="en-US" altLang="zh-CN" sz="2800">
                <a:latin typeface="Times New Roman" pitchFamily="18" charset="0"/>
              </a:rPr>
              <a:t>L </a:t>
            </a:r>
            <a:r>
              <a:rPr kumimoji="1" lang="zh-CN" altLang="en-US" sz="2800">
                <a:latin typeface="Times New Roman" pitchFamily="18" charset="0"/>
              </a:rPr>
              <a:t>已存在。</a:t>
            </a:r>
          </a:p>
        </p:txBody>
      </p:sp>
      <p:sp>
        <p:nvSpPr>
          <p:cNvPr id="111621" name="Text Box 5"/>
          <p:cNvSpPr txBox="1">
            <a:spLocks noChangeArrowheads="1"/>
          </p:cNvSpPr>
          <p:nvPr/>
        </p:nvSpPr>
        <p:spPr bwMode="auto">
          <a:xfrm>
            <a:off x="2847975" y="2468563"/>
            <a:ext cx="518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latin typeface="Times New Roman" pitchFamily="18" charset="0"/>
              </a:rPr>
              <a:t>返回 </a:t>
            </a:r>
            <a:r>
              <a:rPr kumimoji="1" lang="en-US" altLang="zh-CN" sz="2800">
                <a:latin typeface="Times New Roman" pitchFamily="18" charset="0"/>
              </a:rPr>
              <a:t>L </a:t>
            </a:r>
            <a:r>
              <a:rPr kumimoji="1" lang="zh-CN" altLang="en-US" sz="2800">
                <a:latin typeface="Times New Roman" pitchFamily="18" charset="0"/>
              </a:rPr>
              <a:t>中数据元素个数。</a:t>
            </a:r>
          </a:p>
        </p:txBody>
      </p:sp>
      <p:sp>
        <p:nvSpPr>
          <p:cNvPr id="111623" name="Text Box 7"/>
          <p:cNvSpPr txBox="1">
            <a:spLocks noChangeArrowheads="1"/>
          </p:cNvSpPr>
          <p:nvPr/>
        </p:nvSpPr>
        <p:spPr bwMode="auto">
          <a:xfrm>
            <a:off x="203200" y="1236663"/>
            <a:ext cx="3040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00"/>
                </a:solidFill>
                <a:latin typeface="Times New Roman" pitchFamily="18" charset="0"/>
                <a:ea typeface="隶书" pitchFamily="49" charset="-122"/>
              </a:rPr>
              <a:t>求线性表的长度</a:t>
            </a:r>
          </a:p>
        </p:txBody>
      </p:sp>
      <p:sp>
        <p:nvSpPr>
          <p:cNvPr id="111624" name="Text Box 8"/>
          <p:cNvSpPr txBox="1">
            <a:spLocks noChangeArrowheads="1"/>
          </p:cNvSpPr>
          <p:nvPr/>
        </p:nvSpPr>
        <p:spPr bwMode="auto">
          <a:xfrm>
            <a:off x="3652838" y="3194050"/>
            <a:ext cx="4933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楷体_GB2312" pitchFamily="49" charset="-122"/>
              </a:rPr>
              <a:t> </a:t>
            </a:r>
            <a:r>
              <a:rPr kumimoji="1" lang="en-US" altLang="zh-CN" sz="2800" b="1">
                <a:solidFill>
                  <a:srgbClr val="333399"/>
                </a:solidFill>
                <a:latin typeface="Times New Roman" pitchFamily="18" charset="0"/>
              </a:rPr>
              <a:t>PriorElem( L, cur_e, &amp;pre_e )</a:t>
            </a:r>
          </a:p>
          <a:p>
            <a:endParaRPr kumimoji="1" lang="en-US" altLang="zh-CN" sz="2800" b="1">
              <a:solidFill>
                <a:srgbClr val="333399"/>
              </a:solidFill>
              <a:latin typeface="Times New Roman" pitchFamily="18" charset="0"/>
            </a:endParaRPr>
          </a:p>
        </p:txBody>
      </p:sp>
      <p:sp>
        <p:nvSpPr>
          <p:cNvPr id="111625" name="Text Box 9"/>
          <p:cNvSpPr txBox="1">
            <a:spLocks noChangeArrowheads="1"/>
          </p:cNvSpPr>
          <p:nvPr/>
        </p:nvSpPr>
        <p:spPr bwMode="auto">
          <a:xfrm>
            <a:off x="747713" y="3800475"/>
            <a:ext cx="1970087"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FF0000"/>
                </a:solidFill>
                <a:latin typeface="Times New Roman" pitchFamily="18" charset="0"/>
              </a:rPr>
              <a:t>初始条件：</a:t>
            </a:r>
          </a:p>
          <a:p>
            <a:endParaRPr kumimoji="1" lang="zh-CN" altLang="en-US" sz="2800" b="1">
              <a:solidFill>
                <a:srgbClr val="FF0000"/>
              </a:solidFill>
              <a:latin typeface="Times New Roman" pitchFamily="18" charset="0"/>
            </a:endParaRPr>
          </a:p>
          <a:p>
            <a:r>
              <a:rPr kumimoji="1" lang="zh-CN" altLang="en-US" sz="2800" b="1">
                <a:solidFill>
                  <a:srgbClr val="FF0000"/>
                </a:solidFill>
                <a:latin typeface="Times New Roman" pitchFamily="18" charset="0"/>
              </a:rPr>
              <a:t>操作结果：</a:t>
            </a:r>
          </a:p>
        </p:txBody>
      </p:sp>
      <p:sp>
        <p:nvSpPr>
          <p:cNvPr id="111626" name="Text Box 10"/>
          <p:cNvSpPr txBox="1">
            <a:spLocks noChangeArrowheads="1"/>
          </p:cNvSpPr>
          <p:nvPr/>
        </p:nvSpPr>
        <p:spPr bwMode="auto">
          <a:xfrm>
            <a:off x="2824163" y="3838575"/>
            <a:ext cx="3068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latin typeface="Times New Roman" pitchFamily="18" charset="0"/>
              </a:rPr>
              <a:t>线性表 </a:t>
            </a:r>
            <a:r>
              <a:rPr kumimoji="1" lang="en-US" altLang="zh-CN" sz="2800">
                <a:latin typeface="Times New Roman" pitchFamily="18" charset="0"/>
              </a:rPr>
              <a:t>L </a:t>
            </a:r>
            <a:r>
              <a:rPr kumimoji="1" lang="zh-CN" altLang="en-US" sz="2800">
                <a:latin typeface="Times New Roman" pitchFamily="18" charset="0"/>
              </a:rPr>
              <a:t>已存在。</a:t>
            </a:r>
          </a:p>
        </p:txBody>
      </p:sp>
      <p:sp>
        <p:nvSpPr>
          <p:cNvPr id="111627" name="Text Box 11"/>
          <p:cNvSpPr txBox="1">
            <a:spLocks noChangeArrowheads="1"/>
          </p:cNvSpPr>
          <p:nvPr/>
        </p:nvSpPr>
        <p:spPr bwMode="auto">
          <a:xfrm>
            <a:off x="2774950" y="4513263"/>
            <a:ext cx="601980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a:latin typeface="Times New Roman" pitchFamily="18" charset="0"/>
              </a:rPr>
              <a:t>若 </a:t>
            </a:r>
            <a:r>
              <a:rPr kumimoji="1" lang="en-US" altLang="zh-CN" sz="2800">
                <a:latin typeface="Times New Roman" pitchFamily="18" charset="0"/>
              </a:rPr>
              <a:t>cur_e </a:t>
            </a:r>
            <a:r>
              <a:rPr kumimoji="1" lang="zh-CN" altLang="en-US" sz="2800">
                <a:latin typeface="Times New Roman" pitchFamily="18" charset="0"/>
              </a:rPr>
              <a:t>是 </a:t>
            </a:r>
            <a:r>
              <a:rPr kumimoji="1" lang="en-US" altLang="zh-CN" sz="2800">
                <a:latin typeface="Times New Roman" pitchFamily="18" charset="0"/>
              </a:rPr>
              <a:t>L </a:t>
            </a:r>
            <a:r>
              <a:rPr kumimoji="1" lang="zh-CN" altLang="en-US" sz="2800">
                <a:latin typeface="Times New Roman" pitchFamily="18" charset="0"/>
              </a:rPr>
              <a:t>的元素，则用</a:t>
            </a:r>
            <a:r>
              <a:rPr kumimoji="1" lang="en-US" altLang="zh-CN" sz="2800">
                <a:latin typeface="Times New Roman" pitchFamily="18" charset="0"/>
              </a:rPr>
              <a:t>pre_e  </a:t>
            </a:r>
            <a:r>
              <a:rPr kumimoji="1" lang="zh-CN" altLang="en-US" sz="2800">
                <a:latin typeface="Times New Roman" pitchFamily="18" charset="0"/>
              </a:rPr>
              <a:t>返回它的前驱，否则操作失败，</a:t>
            </a:r>
            <a:r>
              <a:rPr kumimoji="1" lang="en-US" altLang="zh-CN" sz="2800">
                <a:latin typeface="Times New Roman" pitchFamily="18" charset="0"/>
              </a:rPr>
              <a:t>pre_e</a:t>
            </a:r>
            <a:r>
              <a:rPr kumimoji="1" lang="zh-CN" altLang="en-US" sz="2800">
                <a:latin typeface="Times New Roman" pitchFamily="18" charset="0"/>
              </a:rPr>
              <a:t>无定义。</a:t>
            </a:r>
          </a:p>
        </p:txBody>
      </p:sp>
      <p:sp>
        <p:nvSpPr>
          <p:cNvPr id="111628" name="Text Box 12"/>
          <p:cNvSpPr txBox="1">
            <a:spLocks noChangeArrowheads="1"/>
          </p:cNvSpPr>
          <p:nvPr/>
        </p:nvSpPr>
        <p:spPr bwMode="auto">
          <a:xfrm>
            <a:off x="261938" y="3113088"/>
            <a:ext cx="3448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000000"/>
                </a:solidFill>
                <a:latin typeface="Times New Roman" pitchFamily="18" charset="0"/>
                <a:ea typeface="隶书" pitchFamily="49" charset="-122"/>
              </a:rPr>
              <a:t>求数据元素的前驱</a:t>
            </a:r>
            <a:endParaRPr kumimoji="1" lang="zh-CN" altLang="en-US" sz="2400">
              <a:latin typeface="Times New Roman" pitchFamily="18" charset="0"/>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111619"/>
                                        </p:tgtEl>
                                        <p:attrNameLst>
                                          <p:attrName>style.visibility</p:attrName>
                                        </p:attrNameLst>
                                      </p:cBhvr>
                                      <p:to>
                                        <p:strVal val="visible"/>
                                      </p:to>
                                    </p:set>
                                    <p:animEffect transition="in" filter="barn(outHorizontal)">
                                      <p:cBhvr>
                                        <p:cTn id="15" dur="500"/>
                                        <p:tgtEl>
                                          <p:spTgt spid="11161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1620"/>
                                        </p:tgtEl>
                                        <p:attrNameLst>
                                          <p:attrName>style.visibility</p:attrName>
                                        </p:attrNameLst>
                                      </p:cBhvr>
                                      <p:to>
                                        <p:strVal val="visible"/>
                                      </p:to>
                                    </p:set>
                                    <p:animEffect transition="in" filter="wipe(left)">
                                      <p:cBhvr>
                                        <p:cTn id="20" dur="500"/>
                                        <p:tgtEl>
                                          <p:spTgt spid="11162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1621"/>
                                        </p:tgtEl>
                                        <p:attrNameLst>
                                          <p:attrName>style.visibility</p:attrName>
                                        </p:attrNameLst>
                                      </p:cBhvr>
                                      <p:to>
                                        <p:strVal val="visible"/>
                                      </p:to>
                                    </p:set>
                                    <p:animEffect transition="in" filter="wipe(left)">
                                      <p:cBhvr>
                                        <p:cTn id="25" dur="500"/>
                                        <p:tgtEl>
                                          <p:spTgt spid="11162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162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162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111625"/>
                                        </p:tgtEl>
                                        <p:attrNameLst>
                                          <p:attrName>style.visibility</p:attrName>
                                        </p:attrNameLst>
                                      </p:cBhvr>
                                      <p:to>
                                        <p:strVal val="visible"/>
                                      </p:to>
                                    </p:set>
                                    <p:animEffect transition="in" filter="barn(outHorizontal)">
                                      <p:cBhvr>
                                        <p:cTn id="38" dur="500"/>
                                        <p:tgtEl>
                                          <p:spTgt spid="11162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1626"/>
                                        </p:tgtEl>
                                        <p:attrNameLst>
                                          <p:attrName>style.visibility</p:attrName>
                                        </p:attrNameLst>
                                      </p:cBhvr>
                                      <p:to>
                                        <p:strVal val="visible"/>
                                      </p:to>
                                    </p:set>
                                    <p:animEffect transition="in" filter="wipe(left)">
                                      <p:cBhvr>
                                        <p:cTn id="43" dur="500"/>
                                        <p:tgtEl>
                                          <p:spTgt spid="11162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1627"/>
                                        </p:tgtEl>
                                        <p:attrNameLst>
                                          <p:attrName>style.visibility</p:attrName>
                                        </p:attrNameLst>
                                      </p:cBhvr>
                                      <p:to>
                                        <p:strVal val="visible"/>
                                      </p:to>
                                    </p:set>
                                    <p:animEffect transition="in" filter="wipe(left)">
                                      <p:cBhvr>
                                        <p:cTn id="48" dur="500"/>
                                        <p:tgtEl>
                                          <p:spTgt spid="111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p:bldP spid="111619" grpId="0" autoUpdateAnimBg="0"/>
      <p:bldP spid="111620" grpId="0" autoUpdateAnimBg="0"/>
      <p:bldP spid="111621" grpId="0" autoUpdateAnimBg="0"/>
      <p:bldP spid="111623" grpId="0"/>
      <p:bldP spid="111624" grpId="0"/>
      <p:bldP spid="111625" grpId="0" autoUpdateAnimBg="0"/>
      <p:bldP spid="111626" grpId="0" autoUpdateAnimBg="0"/>
      <p:bldP spid="111627" grpId="0" autoUpdateAnimBg="0"/>
      <p:bldP spid="11162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204788" y="157163"/>
            <a:ext cx="292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bg1"/>
                </a:solidFill>
                <a:latin typeface="Times New Roman" pitchFamily="18" charset="0"/>
                <a:ea typeface="黑体" pitchFamily="2" charset="-122"/>
              </a:rPr>
              <a:t>双向循环链表</a:t>
            </a:r>
          </a:p>
        </p:txBody>
      </p:sp>
      <p:sp>
        <p:nvSpPr>
          <p:cNvPr id="197635" name="Text Box 3"/>
          <p:cNvSpPr txBox="1">
            <a:spLocks noChangeArrowheads="1"/>
          </p:cNvSpPr>
          <p:nvPr/>
        </p:nvSpPr>
        <p:spPr bwMode="auto">
          <a:xfrm>
            <a:off x="684213" y="1524000"/>
            <a:ext cx="10001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chemeClr val="hlink"/>
                </a:solidFill>
                <a:latin typeface="Times New Roman" pitchFamily="18" charset="0"/>
              </a:rPr>
              <a:t>空表</a:t>
            </a:r>
          </a:p>
        </p:txBody>
      </p:sp>
      <p:sp>
        <p:nvSpPr>
          <p:cNvPr id="197636" name="Text Box 4"/>
          <p:cNvSpPr txBox="1">
            <a:spLocks noChangeArrowheads="1"/>
          </p:cNvSpPr>
          <p:nvPr/>
        </p:nvSpPr>
        <p:spPr bwMode="auto">
          <a:xfrm>
            <a:off x="684213" y="3324225"/>
            <a:ext cx="14081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chemeClr val="hlink"/>
                </a:solidFill>
                <a:latin typeface="Times New Roman" pitchFamily="18" charset="0"/>
              </a:rPr>
              <a:t>非空表</a:t>
            </a:r>
          </a:p>
        </p:txBody>
      </p:sp>
      <p:sp>
        <p:nvSpPr>
          <p:cNvPr id="197637" name="Text Box 5"/>
          <p:cNvSpPr txBox="1">
            <a:spLocks noChangeArrowheads="1"/>
          </p:cNvSpPr>
          <p:nvPr/>
        </p:nvSpPr>
        <p:spPr bwMode="auto">
          <a:xfrm>
            <a:off x="2436813" y="4438650"/>
            <a:ext cx="69342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800">
                <a:latin typeface="Times New Roman" pitchFamily="18" charset="0"/>
              </a:rPr>
              <a:t>   </a:t>
            </a:r>
            <a:r>
              <a:rPr kumimoji="1" lang="en-US" altLang="zh-CN" sz="4000">
                <a:latin typeface="Times New Roman" pitchFamily="18" charset="0"/>
              </a:rPr>
              <a:t>a</a:t>
            </a:r>
            <a:r>
              <a:rPr kumimoji="1" lang="en-US" altLang="zh-CN" sz="4000" baseline="-25000">
                <a:latin typeface="Times New Roman" pitchFamily="18" charset="0"/>
              </a:rPr>
              <a:t>1</a:t>
            </a:r>
            <a:r>
              <a:rPr kumimoji="1" lang="en-US" altLang="zh-CN" sz="4000">
                <a:latin typeface="Times New Roman" pitchFamily="18" charset="0"/>
              </a:rPr>
              <a:t>          a</a:t>
            </a:r>
            <a:r>
              <a:rPr kumimoji="1" lang="en-US" altLang="zh-CN" sz="4000" baseline="-25000">
                <a:latin typeface="Times New Roman" pitchFamily="18" charset="0"/>
              </a:rPr>
              <a:t>2</a:t>
            </a:r>
            <a:r>
              <a:rPr kumimoji="1" lang="en-US" altLang="zh-CN" sz="4000">
                <a:latin typeface="Times New Roman" pitchFamily="18" charset="0"/>
              </a:rPr>
              <a:t>       … ...       a</a:t>
            </a:r>
            <a:r>
              <a:rPr kumimoji="1" lang="en-US" altLang="zh-CN" sz="4000" baseline="-25000">
                <a:latin typeface="Times New Roman" pitchFamily="18" charset="0"/>
              </a:rPr>
              <a:t>n</a:t>
            </a:r>
          </a:p>
          <a:p>
            <a:endParaRPr kumimoji="1" lang="en-US" altLang="zh-CN" sz="2400">
              <a:latin typeface="Times New Roman" pitchFamily="18" charset="0"/>
              <a:ea typeface="宋体" pitchFamily="2" charset="-122"/>
            </a:endParaRPr>
          </a:p>
        </p:txBody>
      </p:sp>
      <p:sp>
        <p:nvSpPr>
          <p:cNvPr id="197638" name="Line 6"/>
          <p:cNvSpPr>
            <a:spLocks noChangeShapeType="1"/>
          </p:cNvSpPr>
          <p:nvPr/>
        </p:nvSpPr>
        <p:spPr bwMode="auto">
          <a:xfrm>
            <a:off x="1217613" y="466725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39" name="Line 7"/>
          <p:cNvSpPr>
            <a:spLocks noChangeShapeType="1"/>
          </p:cNvSpPr>
          <p:nvPr/>
        </p:nvSpPr>
        <p:spPr bwMode="auto">
          <a:xfrm>
            <a:off x="1217613" y="527685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0" name="Line 8"/>
          <p:cNvSpPr>
            <a:spLocks noChangeShapeType="1"/>
          </p:cNvSpPr>
          <p:nvPr/>
        </p:nvSpPr>
        <p:spPr bwMode="auto">
          <a:xfrm>
            <a:off x="2208213" y="4667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1" name="Line 9"/>
          <p:cNvSpPr>
            <a:spLocks noChangeShapeType="1"/>
          </p:cNvSpPr>
          <p:nvPr/>
        </p:nvSpPr>
        <p:spPr bwMode="auto">
          <a:xfrm>
            <a:off x="1217613" y="4667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2" name="Line 10"/>
          <p:cNvSpPr>
            <a:spLocks noChangeShapeType="1"/>
          </p:cNvSpPr>
          <p:nvPr/>
        </p:nvSpPr>
        <p:spPr bwMode="auto">
          <a:xfrm>
            <a:off x="1903413" y="4667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3" name="Line 11"/>
          <p:cNvSpPr>
            <a:spLocks noChangeShapeType="1"/>
          </p:cNvSpPr>
          <p:nvPr/>
        </p:nvSpPr>
        <p:spPr bwMode="auto">
          <a:xfrm>
            <a:off x="2665413" y="466725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4" name="Line 12"/>
          <p:cNvSpPr>
            <a:spLocks noChangeShapeType="1"/>
          </p:cNvSpPr>
          <p:nvPr/>
        </p:nvSpPr>
        <p:spPr bwMode="auto">
          <a:xfrm>
            <a:off x="2665413" y="527685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5" name="Line 13"/>
          <p:cNvSpPr>
            <a:spLocks noChangeShapeType="1"/>
          </p:cNvSpPr>
          <p:nvPr/>
        </p:nvSpPr>
        <p:spPr bwMode="auto">
          <a:xfrm>
            <a:off x="3732213" y="4667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6" name="Line 14"/>
          <p:cNvSpPr>
            <a:spLocks noChangeShapeType="1"/>
          </p:cNvSpPr>
          <p:nvPr/>
        </p:nvSpPr>
        <p:spPr bwMode="auto">
          <a:xfrm>
            <a:off x="2665413" y="4667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7" name="Line 15"/>
          <p:cNvSpPr>
            <a:spLocks noChangeShapeType="1"/>
          </p:cNvSpPr>
          <p:nvPr/>
        </p:nvSpPr>
        <p:spPr bwMode="auto">
          <a:xfrm>
            <a:off x="3427413" y="4667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8" name="Line 16"/>
          <p:cNvSpPr>
            <a:spLocks noChangeShapeType="1"/>
          </p:cNvSpPr>
          <p:nvPr/>
        </p:nvSpPr>
        <p:spPr bwMode="auto">
          <a:xfrm>
            <a:off x="2055813" y="4972050"/>
            <a:ext cx="609600" cy="0"/>
          </a:xfrm>
          <a:prstGeom prst="line">
            <a:avLst/>
          </a:prstGeom>
          <a:noFill/>
          <a:ln w="317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9" name="Line 17"/>
          <p:cNvSpPr>
            <a:spLocks noChangeShapeType="1"/>
          </p:cNvSpPr>
          <p:nvPr/>
        </p:nvSpPr>
        <p:spPr bwMode="auto">
          <a:xfrm>
            <a:off x="3656013" y="4972050"/>
            <a:ext cx="609600" cy="0"/>
          </a:xfrm>
          <a:prstGeom prst="line">
            <a:avLst/>
          </a:prstGeom>
          <a:noFill/>
          <a:ln w="317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0" name="Line 18"/>
          <p:cNvSpPr>
            <a:spLocks noChangeShapeType="1"/>
          </p:cNvSpPr>
          <p:nvPr/>
        </p:nvSpPr>
        <p:spPr bwMode="auto">
          <a:xfrm>
            <a:off x="4265613" y="466725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1" name="Line 19"/>
          <p:cNvSpPr>
            <a:spLocks noChangeShapeType="1"/>
          </p:cNvSpPr>
          <p:nvPr/>
        </p:nvSpPr>
        <p:spPr bwMode="auto">
          <a:xfrm>
            <a:off x="4265613" y="4667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2" name="Line 20"/>
          <p:cNvSpPr>
            <a:spLocks noChangeShapeType="1"/>
          </p:cNvSpPr>
          <p:nvPr/>
        </p:nvSpPr>
        <p:spPr bwMode="auto">
          <a:xfrm>
            <a:off x="5408613" y="4667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3" name="Line 21"/>
          <p:cNvSpPr>
            <a:spLocks noChangeShapeType="1"/>
          </p:cNvSpPr>
          <p:nvPr/>
        </p:nvSpPr>
        <p:spPr bwMode="auto">
          <a:xfrm>
            <a:off x="5103813" y="4667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4" name="Line 22"/>
          <p:cNvSpPr>
            <a:spLocks noChangeShapeType="1"/>
          </p:cNvSpPr>
          <p:nvPr/>
        </p:nvSpPr>
        <p:spPr bwMode="auto">
          <a:xfrm>
            <a:off x="5256213" y="4972050"/>
            <a:ext cx="457200" cy="0"/>
          </a:xfrm>
          <a:prstGeom prst="line">
            <a:avLst/>
          </a:prstGeom>
          <a:noFill/>
          <a:ln w="317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5" name="Line 23"/>
          <p:cNvSpPr>
            <a:spLocks noChangeShapeType="1"/>
          </p:cNvSpPr>
          <p:nvPr/>
        </p:nvSpPr>
        <p:spPr bwMode="auto">
          <a:xfrm>
            <a:off x="4265613" y="527685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6" name="Line 24"/>
          <p:cNvSpPr>
            <a:spLocks noChangeShapeType="1"/>
          </p:cNvSpPr>
          <p:nvPr/>
        </p:nvSpPr>
        <p:spPr bwMode="auto">
          <a:xfrm>
            <a:off x="7466013" y="527685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7" name="Line 25"/>
          <p:cNvSpPr>
            <a:spLocks noChangeShapeType="1"/>
          </p:cNvSpPr>
          <p:nvPr/>
        </p:nvSpPr>
        <p:spPr bwMode="auto">
          <a:xfrm>
            <a:off x="7466013" y="466725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8" name="Line 26"/>
          <p:cNvSpPr>
            <a:spLocks noChangeShapeType="1"/>
          </p:cNvSpPr>
          <p:nvPr/>
        </p:nvSpPr>
        <p:spPr bwMode="auto">
          <a:xfrm>
            <a:off x="7466013" y="4667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9" name="Line 27"/>
          <p:cNvSpPr>
            <a:spLocks noChangeShapeType="1"/>
          </p:cNvSpPr>
          <p:nvPr/>
        </p:nvSpPr>
        <p:spPr bwMode="auto">
          <a:xfrm>
            <a:off x="8609013" y="4667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60" name="Line 28"/>
          <p:cNvSpPr>
            <a:spLocks noChangeShapeType="1"/>
          </p:cNvSpPr>
          <p:nvPr/>
        </p:nvSpPr>
        <p:spPr bwMode="auto">
          <a:xfrm>
            <a:off x="8304213" y="4667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61" name="Line 29"/>
          <p:cNvSpPr>
            <a:spLocks noChangeShapeType="1"/>
          </p:cNvSpPr>
          <p:nvPr/>
        </p:nvSpPr>
        <p:spPr bwMode="auto">
          <a:xfrm>
            <a:off x="7085013" y="4972050"/>
            <a:ext cx="381000" cy="0"/>
          </a:xfrm>
          <a:prstGeom prst="line">
            <a:avLst/>
          </a:prstGeom>
          <a:noFill/>
          <a:ln w="317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62" name="Line 30"/>
          <p:cNvSpPr>
            <a:spLocks noChangeShapeType="1"/>
          </p:cNvSpPr>
          <p:nvPr/>
        </p:nvSpPr>
        <p:spPr bwMode="auto">
          <a:xfrm>
            <a:off x="684213" y="4895850"/>
            <a:ext cx="533400" cy="0"/>
          </a:xfrm>
          <a:prstGeom prst="line">
            <a:avLst/>
          </a:prstGeom>
          <a:noFill/>
          <a:ln w="38100">
            <a:solidFill>
              <a:srgbClr val="FB415C"/>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63" name="Line 31"/>
          <p:cNvSpPr>
            <a:spLocks noChangeShapeType="1"/>
          </p:cNvSpPr>
          <p:nvPr/>
        </p:nvSpPr>
        <p:spPr bwMode="auto">
          <a:xfrm>
            <a:off x="684213" y="3829050"/>
            <a:ext cx="0" cy="1066800"/>
          </a:xfrm>
          <a:prstGeom prst="line">
            <a:avLst/>
          </a:prstGeom>
          <a:noFill/>
          <a:ln w="38100">
            <a:solidFill>
              <a:srgbClr val="FB415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64" name="Line 32"/>
          <p:cNvSpPr>
            <a:spLocks noChangeShapeType="1"/>
          </p:cNvSpPr>
          <p:nvPr/>
        </p:nvSpPr>
        <p:spPr bwMode="auto">
          <a:xfrm>
            <a:off x="8456613" y="4972050"/>
            <a:ext cx="609600"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65" name="Line 33"/>
          <p:cNvSpPr>
            <a:spLocks noChangeShapeType="1"/>
          </p:cNvSpPr>
          <p:nvPr/>
        </p:nvSpPr>
        <p:spPr bwMode="auto">
          <a:xfrm>
            <a:off x="9066213" y="4972050"/>
            <a:ext cx="0" cy="7620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66" name="Line 34"/>
          <p:cNvSpPr>
            <a:spLocks noChangeShapeType="1"/>
          </p:cNvSpPr>
          <p:nvPr/>
        </p:nvSpPr>
        <p:spPr bwMode="auto">
          <a:xfrm flipH="1">
            <a:off x="684213" y="5734050"/>
            <a:ext cx="8382000"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67" name="Line 35"/>
          <p:cNvSpPr>
            <a:spLocks noChangeShapeType="1"/>
          </p:cNvSpPr>
          <p:nvPr/>
        </p:nvSpPr>
        <p:spPr bwMode="auto">
          <a:xfrm flipV="1">
            <a:off x="684213" y="5048250"/>
            <a:ext cx="0" cy="68580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68" name="Line 36"/>
          <p:cNvSpPr>
            <a:spLocks noChangeShapeType="1"/>
          </p:cNvSpPr>
          <p:nvPr/>
        </p:nvSpPr>
        <p:spPr bwMode="auto">
          <a:xfrm>
            <a:off x="684213" y="5048250"/>
            <a:ext cx="533400" cy="0"/>
          </a:xfrm>
          <a:prstGeom prst="line">
            <a:avLst/>
          </a:prstGeom>
          <a:noFill/>
          <a:ln w="317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69" name="Line 37"/>
          <p:cNvSpPr>
            <a:spLocks noChangeShapeType="1"/>
          </p:cNvSpPr>
          <p:nvPr/>
        </p:nvSpPr>
        <p:spPr bwMode="auto">
          <a:xfrm>
            <a:off x="1522413" y="4667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70" name="Line 38"/>
          <p:cNvSpPr>
            <a:spLocks noChangeShapeType="1"/>
          </p:cNvSpPr>
          <p:nvPr/>
        </p:nvSpPr>
        <p:spPr bwMode="auto">
          <a:xfrm>
            <a:off x="7770813" y="4667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71" name="Line 39"/>
          <p:cNvSpPr>
            <a:spLocks noChangeShapeType="1"/>
          </p:cNvSpPr>
          <p:nvPr/>
        </p:nvSpPr>
        <p:spPr bwMode="auto">
          <a:xfrm>
            <a:off x="4570413" y="4667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72" name="Line 40"/>
          <p:cNvSpPr>
            <a:spLocks noChangeShapeType="1"/>
          </p:cNvSpPr>
          <p:nvPr/>
        </p:nvSpPr>
        <p:spPr bwMode="auto">
          <a:xfrm>
            <a:off x="2970213" y="466725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73" name="Line 41"/>
          <p:cNvSpPr>
            <a:spLocks noChangeShapeType="1"/>
          </p:cNvSpPr>
          <p:nvPr/>
        </p:nvSpPr>
        <p:spPr bwMode="auto">
          <a:xfrm flipV="1">
            <a:off x="7618413" y="4362450"/>
            <a:ext cx="0" cy="60960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74" name="Line 42"/>
          <p:cNvSpPr>
            <a:spLocks noChangeShapeType="1"/>
          </p:cNvSpPr>
          <p:nvPr/>
        </p:nvSpPr>
        <p:spPr bwMode="auto">
          <a:xfrm flipH="1">
            <a:off x="7085013" y="4362450"/>
            <a:ext cx="533400" cy="0"/>
          </a:xfrm>
          <a:prstGeom prst="line">
            <a:avLst/>
          </a:prstGeom>
          <a:noFill/>
          <a:ln w="31750">
            <a:solidFill>
              <a:srgbClr val="99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75" name="Line 43"/>
          <p:cNvSpPr>
            <a:spLocks noChangeShapeType="1"/>
          </p:cNvSpPr>
          <p:nvPr/>
        </p:nvSpPr>
        <p:spPr bwMode="auto">
          <a:xfrm flipV="1">
            <a:off x="4418013" y="4362450"/>
            <a:ext cx="0" cy="60960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76" name="Line 44"/>
          <p:cNvSpPr>
            <a:spLocks noChangeShapeType="1"/>
          </p:cNvSpPr>
          <p:nvPr/>
        </p:nvSpPr>
        <p:spPr bwMode="auto">
          <a:xfrm flipH="1">
            <a:off x="3198813" y="4362450"/>
            <a:ext cx="1219200" cy="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77" name="Line 45"/>
          <p:cNvSpPr>
            <a:spLocks noChangeShapeType="1"/>
          </p:cNvSpPr>
          <p:nvPr/>
        </p:nvSpPr>
        <p:spPr bwMode="auto">
          <a:xfrm>
            <a:off x="3198813" y="4362450"/>
            <a:ext cx="0" cy="304800"/>
          </a:xfrm>
          <a:prstGeom prst="line">
            <a:avLst/>
          </a:prstGeom>
          <a:noFill/>
          <a:ln w="31750">
            <a:solidFill>
              <a:srgbClr val="99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78" name="Line 46"/>
          <p:cNvSpPr>
            <a:spLocks noChangeShapeType="1"/>
          </p:cNvSpPr>
          <p:nvPr/>
        </p:nvSpPr>
        <p:spPr bwMode="auto">
          <a:xfrm flipV="1">
            <a:off x="2817813" y="4362450"/>
            <a:ext cx="0" cy="60960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79" name="Line 47"/>
          <p:cNvSpPr>
            <a:spLocks noChangeShapeType="1"/>
          </p:cNvSpPr>
          <p:nvPr/>
        </p:nvSpPr>
        <p:spPr bwMode="auto">
          <a:xfrm flipH="1">
            <a:off x="1751013" y="4362450"/>
            <a:ext cx="1066800" cy="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80" name="Line 48"/>
          <p:cNvSpPr>
            <a:spLocks noChangeShapeType="1"/>
          </p:cNvSpPr>
          <p:nvPr/>
        </p:nvSpPr>
        <p:spPr bwMode="auto">
          <a:xfrm flipH="1">
            <a:off x="1751013" y="4362450"/>
            <a:ext cx="0" cy="304800"/>
          </a:xfrm>
          <a:prstGeom prst="line">
            <a:avLst/>
          </a:prstGeom>
          <a:noFill/>
          <a:ln w="31750">
            <a:solidFill>
              <a:srgbClr val="99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81" name="Line 49"/>
          <p:cNvSpPr>
            <a:spLocks noChangeShapeType="1"/>
          </p:cNvSpPr>
          <p:nvPr/>
        </p:nvSpPr>
        <p:spPr bwMode="auto">
          <a:xfrm flipV="1">
            <a:off x="1370013" y="4210050"/>
            <a:ext cx="0" cy="76200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82" name="Line 50"/>
          <p:cNvSpPr>
            <a:spLocks noChangeShapeType="1"/>
          </p:cNvSpPr>
          <p:nvPr/>
        </p:nvSpPr>
        <p:spPr bwMode="auto">
          <a:xfrm>
            <a:off x="1370013" y="4210050"/>
            <a:ext cx="6629400" cy="0"/>
          </a:xfrm>
          <a:prstGeom prst="line">
            <a:avLst/>
          </a:prstGeom>
          <a:noFill/>
          <a:ln w="3175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83" name="Line 51"/>
          <p:cNvSpPr>
            <a:spLocks noChangeShapeType="1"/>
          </p:cNvSpPr>
          <p:nvPr/>
        </p:nvSpPr>
        <p:spPr bwMode="auto">
          <a:xfrm>
            <a:off x="7999413" y="4210050"/>
            <a:ext cx="0" cy="457200"/>
          </a:xfrm>
          <a:prstGeom prst="line">
            <a:avLst/>
          </a:prstGeom>
          <a:noFill/>
          <a:ln w="31750">
            <a:solidFill>
              <a:srgbClr val="99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84" name="Rectangle 52"/>
          <p:cNvSpPr>
            <a:spLocks noChangeArrowheads="1"/>
          </p:cNvSpPr>
          <p:nvPr/>
        </p:nvSpPr>
        <p:spPr bwMode="auto">
          <a:xfrm>
            <a:off x="3046413" y="2228850"/>
            <a:ext cx="533400" cy="533400"/>
          </a:xfrm>
          <a:prstGeom prst="rect">
            <a:avLst/>
          </a:prstGeom>
          <a:solidFill>
            <a:srgbClr val="CCFFCC"/>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85" name="Rectangle 53"/>
          <p:cNvSpPr>
            <a:spLocks noChangeArrowheads="1"/>
          </p:cNvSpPr>
          <p:nvPr/>
        </p:nvSpPr>
        <p:spPr bwMode="auto">
          <a:xfrm>
            <a:off x="3579813" y="2228850"/>
            <a:ext cx="304800" cy="533400"/>
          </a:xfrm>
          <a:prstGeom prst="rect">
            <a:avLst/>
          </a:prstGeom>
          <a:solidFill>
            <a:srgbClr val="F4E4E4"/>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86" name="Rectangle 54"/>
          <p:cNvSpPr>
            <a:spLocks noChangeArrowheads="1"/>
          </p:cNvSpPr>
          <p:nvPr/>
        </p:nvSpPr>
        <p:spPr bwMode="auto">
          <a:xfrm>
            <a:off x="2741613" y="2228850"/>
            <a:ext cx="304800" cy="533400"/>
          </a:xfrm>
          <a:prstGeom prst="rect">
            <a:avLst/>
          </a:prstGeom>
          <a:solidFill>
            <a:srgbClr val="F4E4E4"/>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87" name="Line 55"/>
          <p:cNvSpPr>
            <a:spLocks noChangeShapeType="1"/>
          </p:cNvSpPr>
          <p:nvPr/>
        </p:nvSpPr>
        <p:spPr bwMode="auto">
          <a:xfrm>
            <a:off x="3732213" y="2457450"/>
            <a:ext cx="457200" cy="0"/>
          </a:xfrm>
          <a:prstGeom prst="line">
            <a:avLst/>
          </a:prstGeom>
          <a:noFill/>
          <a:ln w="3175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88" name="Line 56"/>
          <p:cNvSpPr>
            <a:spLocks noChangeShapeType="1"/>
          </p:cNvSpPr>
          <p:nvPr/>
        </p:nvSpPr>
        <p:spPr bwMode="auto">
          <a:xfrm flipV="1">
            <a:off x="4189413" y="1771650"/>
            <a:ext cx="0" cy="685800"/>
          </a:xfrm>
          <a:prstGeom prst="line">
            <a:avLst/>
          </a:prstGeom>
          <a:noFill/>
          <a:ln w="3175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89" name="Line 57"/>
          <p:cNvSpPr>
            <a:spLocks noChangeShapeType="1"/>
          </p:cNvSpPr>
          <p:nvPr/>
        </p:nvSpPr>
        <p:spPr bwMode="auto">
          <a:xfrm flipH="1">
            <a:off x="3503613" y="1771650"/>
            <a:ext cx="685800" cy="0"/>
          </a:xfrm>
          <a:prstGeom prst="line">
            <a:avLst/>
          </a:prstGeom>
          <a:noFill/>
          <a:ln w="3175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90" name="Line 58"/>
          <p:cNvSpPr>
            <a:spLocks noChangeShapeType="1"/>
          </p:cNvSpPr>
          <p:nvPr/>
        </p:nvSpPr>
        <p:spPr bwMode="auto">
          <a:xfrm>
            <a:off x="3503613" y="1771650"/>
            <a:ext cx="0" cy="457200"/>
          </a:xfrm>
          <a:prstGeom prst="line">
            <a:avLst/>
          </a:prstGeom>
          <a:noFill/>
          <a:ln w="317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91" name="Line 59"/>
          <p:cNvSpPr>
            <a:spLocks noChangeShapeType="1"/>
          </p:cNvSpPr>
          <p:nvPr/>
        </p:nvSpPr>
        <p:spPr bwMode="auto">
          <a:xfrm flipH="1">
            <a:off x="2436813" y="2457450"/>
            <a:ext cx="457200" cy="0"/>
          </a:xfrm>
          <a:prstGeom prst="line">
            <a:avLst/>
          </a:prstGeom>
          <a:noFill/>
          <a:ln w="31750">
            <a:solidFill>
              <a:srgbClr val="99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92" name="Line 60"/>
          <p:cNvSpPr>
            <a:spLocks noChangeShapeType="1"/>
          </p:cNvSpPr>
          <p:nvPr/>
        </p:nvSpPr>
        <p:spPr bwMode="auto">
          <a:xfrm flipV="1">
            <a:off x="2436813" y="1771650"/>
            <a:ext cx="0" cy="685800"/>
          </a:xfrm>
          <a:prstGeom prst="line">
            <a:avLst/>
          </a:prstGeom>
          <a:noFill/>
          <a:ln w="31750">
            <a:solidFill>
              <a:srgbClr val="99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93" name="Line 61"/>
          <p:cNvSpPr>
            <a:spLocks noChangeShapeType="1"/>
          </p:cNvSpPr>
          <p:nvPr/>
        </p:nvSpPr>
        <p:spPr bwMode="auto">
          <a:xfrm>
            <a:off x="2436813" y="1771650"/>
            <a:ext cx="685800" cy="0"/>
          </a:xfrm>
          <a:prstGeom prst="line">
            <a:avLst/>
          </a:prstGeom>
          <a:noFill/>
          <a:ln w="31750">
            <a:solidFill>
              <a:srgbClr val="99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94" name="Line 62"/>
          <p:cNvSpPr>
            <a:spLocks noChangeShapeType="1"/>
          </p:cNvSpPr>
          <p:nvPr/>
        </p:nvSpPr>
        <p:spPr bwMode="auto">
          <a:xfrm>
            <a:off x="3122613" y="1771650"/>
            <a:ext cx="0" cy="457200"/>
          </a:xfrm>
          <a:prstGeom prst="line">
            <a:avLst/>
          </a:prstGeom>
          <a:noFill/>
          <a:ln w="31750">
            <a:solidFill>
              <a:srgbClr val="99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95" name="Rectangle 63"/>
          <p:cNvSpPr>
            <a:spLocks noChangeArrowheads="1"/>
          </p:cNvSpPr>
          <p:nvPr/>
        </p:nvSpPr>
        <p:spPr bwMode="auto">
          <a:xfrm>
            <a:off x="1522413" y="4667250"/>
            <a:ext cx="381000" cy="609600"/>
          </a:xfrm>
          <a:prstGeom prst="rect">
            <a:avLst/>
          </a:prstGeom>
          <a:solidFill>
            <a:srgbClr val="CC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96" name="Line 64"/>
          <p:cNvSpPr>
            <a:spLocks noChangeShapeType="1"/>
          </p:cNvSpPr>
          <p:nvPr/>
        </p:nvSpPr>
        <p:spPr bwMode="auto">
          <a:xfrm>
            <a:off x="2132013" y="2609850"/>
            <a:ext cx="609600" cy="0"/>
          </a:xfrm>
          <a:prstGeom prst="line">
            <a:avLst/>
          </a:prstGeom>
          <a:noFill/>
          <a:ln w="38100">
            <a:solidFill>
              <a:srgbClr val="FB415C"/>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97" name="Line 65"/>
          <p:cNvSpPr>
            <a:spLocks noChangeShapeType="1"/>
          </p:cNvSpPr>
          <p:nvPr/>
        </p:nvSpPr>
        <p:spPr bwMode="auto">
          <a:xfrm>
            <a:off x="2132013" y="1314450"/>
            <a:ext cx="0" cy="1295400"/>
          </a:xfrm>
          <a:prstGeom prst="line">
            <a:avLst/>
          </a:prstGeom>
          <a:noFill/>
          <a:ln w="38100">
            <a:solidFill>
              <a:srgbClr val="FB415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97646"/>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97643"/>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97644"/>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97645"/>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97647"/>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97650"/>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97649"/>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97651"/>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197652"/>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197653"/>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grpId="0" nodeType="afterEffect">
                                  <p:stCondLst>
                                    <p:cond delay="0"/>
                                  </p:stCondLst>
                                  <p:childTnLst>
                                    <p:set>
                                      <p:cBhvr>
                                        <p:cTn id="39" dur="1" fill="hold">
                                          <p:stCondLst>
                                            <p:cond delay="499"/>
                                          </p:stCondLst>
                                        </p:cTn>
                                        <p:tgtEl>
                                          <p:spTgt spid="197654"/>
                                        </p:tgtEl>
                                        <p:attrNameLst>
                                          <p:attrName>style.visibility</p:attrName>
                                        </p:attrNameLst>
                                      </p:cBhvr>
                                      <p:to>
                                        <p:strVal val="visible"/>
                                      </p:to>
                                    </p:set>
                                  </p:childTnLst>
                                </p:cTn>
                              </p:par>
                            </p:childTnLst>
                          </p:cTn>
                        </p:par>
                        <p:par>
                          <p:cTn id="40" fill="hold" nodeType="afterGroup">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197655"/>
                                        </p:tgtEl>
                                        <p:attrNameLst>
                                          <p:attrName>style.visibility</p:attrName>
                                        </p:attrNameLst>
                                      </p:cBhvr>
                                      <p:to>
                                        <p:strVal val="visible"/>
                                      </p:to>
                                    </p:set>
                                  </p:childTnLst>
                                </p:cTn>
                              </p:par>
                            </p:childTnLst>
                          </p:cTn>
                        </p:par>
                        <p:par>
                          <p:cTn id="43" fill="hold" nodeType="afterGroup">
                            <p:stCondLst>
                              <p:cond delay="6500"/>
                            </p:stCondLst>
                            <p:childTnLst>
                              <p:par>
                                <p:cTn id="44" presetID="1" presetClass="entr" presetSubtype="0" fill="hold" grpId="0" nodeType="afterEffect">
                                  <p:stCondLst>
                                    <p:cond delay="0"/>
                                  </p:stCondLst>
                                  <p:childTnLst>
                                    <p:set>
                                      <p:cBhvr>
                                        <p:cTn id="45" dur="1" fill="hold">
                                          <p:stCondLst>
                                            <p:cond delay="499"/>
                                          </p:stCondLst>
                                        </p:cTn>
                                        <p:tgtEl>
                                          <p:spTgt spid="197656"/>
                                        </p:tgtEl>
                                        <p:attrNameLst>
                                          <p:attrName>style.visibility</p:attrName>
                                        </p:attrNameLst>
                                      </p:cBhvr>
                                      <p:to>
                                        <p:strVal val="visible"/>
                                      </p:to>
                                    </p:set>
                                  </p:childTnLst>
                                </p:cTn>
                              </p:par>
                            </p:childTnLst>
                          </p:cTn>
                        </p:par>
                        <p:par>
                          <p:cTn id="46" fill="hold" nodeType="afterGroup">
                            <p:stCondLst>
                              <p:cond delay="7000"/>
                            </p:stCondLst>
                            <p:childTnLst>
                              <p:par>
                                <p:cTn id="47" presetID="1" presetClass="entr" presetSubtype="0" fill="hold" grpId="0" nodeType="afterEffect">
                                  <p:stCondLst>
                                    <p:cond delay="0"/>
                                  </p:stCondLst>
                                  <p:childTnLst>
                                    <p:set>
                                      <p:cBhvr>
                                        <p:cTn id="48" dur="1" fill="hold">
                                          <p:stCondLst>
                                            <p:cond delay="499"/>
                                          </p:stCondLst>
                                        </p:cTn>
                                        <p:tgtEl>
                                          <p:spTgt spid="197657"/>
                                        </p:tgtEl>
                                        <p:attrNameLst>
                                          <p:attrName>style.visibility</p:attrName>
                                        </p:attrNameLst>
                                      </p:cBhvr>
                                      <p:to>
                                        <p:strVal val="visible"/>
                                      </p:to>
                                    </p:set>
                                  </p:childTnLst>
                                </p:cTn>
                              </p:par>
                            </p:childTnLst>
                          </p:cTn>
                        </p:par>
                        <p:par>
                          <p:cTn id="49" fill="hold" nodeType="afterGroup">
                            <p:stCondLst>
                              <p:cond delay="7500"/>
                            </p:stCondLst>
                            <p:childTnLst>
                              <p:par>
                                <p:cTn id="50" presetID="1" presetClass="entr" presetSubtype="0" fill="hold" grpId="0" nodeType="afterEffect">
                                  <p:stCondLst>
                                    <p:cond delay="0"/>
                                  </p:stCondLst>
                                  <p:childTnLst>
                                    <p:set>
                                      <p:cBhvr>
                                        <p:cTn id="51" dur="1" fill="hold">
                                          <p:stCondLst>
                                            <p:cond delay="499"/>
                                          </p:stCondLst>
                                        </p:cTn>
                                        <p:tgtEl>
                                          <p:spTgt spid="197658"/>
                                        </p:tgtEl>
                                        <p:attrNameLst>
                                          <p:attrName>style.visibility</p:attrName>
                                        </p:attrNameLst>
                                      </p:cBhvr>
                                      <p:to>
                                        <p:strVal val="visible"/>
                                      </p:to>
                                    </p:set>
                                  </p:childTnLst>
                                </p:cTn>
                              </p:par>
                            </p:childTnLst>
                          </p:cTn>
                        </p:par>
                        <p:par>
                          <p:cTn id="52" fill="hold" nodeType="afterGroup">
                            <p:stCondLst>
                              <p:cond delay="8000"/>
                            </p:stCondLst>
                            <p:childTnLst>
                              <p:par>
                                <p:cTn id="53" presetID="1" presetClass="entr" presetSubtype="0" fill="hold" grpId="0" nodeType="afterEffect">
                                  <p:stCondLst>
                                    <p:cond delay="0"/>
                                  </p:stCondLst>
                                  <p:childTnLst>
                                    <p:set>
                                      <p:cBhvr>
                                        <p:cTn id="54" dur="1" fill="hold">
                                          <p:stCondLst>
                                            <p:cond delay="499"/>
                                          </p:stCondLst>
                                        </p:cTn>
                                        <p:tgtEl>
                                          <p:spTgt spid="197659"/>
                                        </p:tgtEl>
                                        <p:attrNameLst>
                                          <p:attrName>style.visibility</p:attrName>
                                        </p:attrNameLst>
                                      </p:cBhvr>
                                      <p:to>
                                        <p:strVal val="visible"/>
                                      </p:to>
                                    </p:set>
                                  </p:childTnLst>
                                </p:cTn>
                              </p:par>
                            </p:childTnLst>
                          </p:cTn>
                        </p:par>
                        <p:par>
                          <p:cTn id="55" fill="hold" nodeType="afterGroup">
                            <p:stCondLst>
                              <p:cond delay="8500"/>
                            </p:stCondLst>
                            <p:childTnLst>
                              <p:par>
                                <p:cTn id="56" presetID="1" presetClass="entr" presetSubtype="0" fill="hold" grpId="0" nodeType="afterEffect">
                                  <p:stCondLst>
                                    <p:cond delay="0"/>
                                  </p:stCondLst>
                                  <p:childTnLst>
                                    <p:set>
                                      <p:cBhvr>
                                        <p:cTn id="57" dur="1" fill="hold">
                                          <p:stCondLst>
                                            <p:cond delay="499"/>
                                          </p:stCondLst>
                                        </p:cTn>
                                        <p:tgtEl>
                                          <p:spTgt spid="197660"/>
                                        </p:tgtEl>
                                        <p:attrNameLst>
                                          <p:attrName>style.visibility</p:attrName>
                                        </p:attrNameLst>
                                      </p:cBhvr>
                                      <p:to>
                                        <p:strVal val="visible"/>
                                      </p:to>
                                    </p:set>
                                  </p:childTnLst>
                                </p:cTn>
                              </p:par>
                            </p:childTnLst>
                          </p:cTn>
                        </p:par>
                        <p:par>
                          <p:cTn id="58" fill="hold" nodeType="afterGroup">
                            <p:stCondLst>
                              <p:cond delay="9000"/>
                            </p:stCondLst>
                            <p:childTnLst>
                              <p:par>
                                <p:cTn id="59" presetID="1" presetClass="entr" presetSubtype="0" fill="hold" grpId="0" nodeType="afterEffect">
                                  <p:stCondLst>
                                    <p:cond delay="0"/>
                                  </p:stCondLst>
                                  <p:childTnLst>
                                    <p:set>
                                      <p:cBhvr>
                                        <p:cTn id="60" dur="1" fill="hold">
                                          <p:stCondLst>
                                            <p:cond delay="499"/>
                                          </p:stCondLst>
                                        </p:cTn>
                                        <p:tgtEl>
                                          <p:spTgt spid="197661"/>
                                        </p:tgtEl>
                                        <p:attrNameLst>
                                          <p:attrName>style.visibility</p:attrName>
                                        </p:attrNameLst>
                                      </p:cBhvr>
                                      <p:to>
                                        <p:strVal val="visible"/>
                                      </p:to>
                                    </p:set>
                                  </p:childTnLst>
                                </p:cTn>
                              </p:par>
                            </p:childTnLst>
                          </p:cTn>
                        </p:par>
                        <p:par>
                          <p:cTn id="61" fill="hold" nodeType="afterGroup">
                            <p:stCondLst>
                              <p:cond delay="9500"/>
                            </p:stCondLst>
                            <p:childTnLst>
                              <p:par>
                                <p:cTn id="62" presetID="1" presetClass="entr" presetSubtype="0" fill="hold" grpId="0" nodeType="afterEffect">
                                  <p:stCondLst>
                                    <p:cond delay="0"/>
                                  </p:stCondLst>
                                  <p:childTnLst>
                                    <p:set>
                                      <p:cBhvr>
                                        <p:cTn id="63" dur="1" fill="hold">
                                          <p:stCondLst>
                                            <p:cond delay="499"/>
                                          </p:stCondLst>
                                        </p:cTn>
                                        <p:tgtEl>
                                          <p:spTgt spid="197638"/>
                                        </p:tgtEl>
                                        <p:attrNameLst>
                                          <p:attrName>style.visibility</p:attrName>
                                        </p:attrNameLst>
                                      </p:cBhvr>
                                      <p:to>
                                        <p:strVal val="visible"/>
                                      </p:to>
                                    </p:set>
                                  </p:childTnLst>
                                </p:cTn>
                              </p:par>
                            </p:childTnLst>
                          </p:cTn>
                        </p:par>
                        <p:par>
                          <p:cTn id="64" fill="hold" nodeType="afterGroup">
                            <p:stCondLst>
                              <p:cond delay="10000"/>
                            </p:stCondLst>
                            <p:childTnLst>
                              <p:par>
                                <p:cTn id="65" presetID="1" presetClass="entr" presetSubtype="0" fill="hold" grpId="0" nodeType="afterEffect">
                                  <p:stCondLst>
                                    <p:cond delay="0"/>
                                  </p:stCondLst>
                                  <p:childTnLst>
                                    <p:set>
                                      <p:cBhvr>
                                        <p:cTn id="66" dur="1" fill="hold">
                                          <p:stCondLst>
                                            <p:cond delay="499"/>
                                          </p:stCondLst>
                                        </p:cTn>
                                        <p:tgtEl>
                                          <p:spTgt spid="197639"/>
                                        </p:tgtEl>
                                        <p:attrNameLst>
                                          <p:attrName>style.visibility</p:attrName>
                                        </p:attrNameLst>
                                      </p:cBhvr>
                                      <p:to>
                                        <p:strVal val="visible"/>
                                      </p:to>
                                    </p:set>
                                  </p:childTnLst>
                                </p:cTn>
                              </p:par>
                            </p:childTnLst>
                          </p:cTn>
                        </p:par>
                        <p:par>
                          <p:cTn id="67" fill="hold" nodeType="afterGroup">
                            <p:stCondLst>
                              <p:cond delay="10500"/>
                            </p:stCondLst>
                            <p:childTnLst>
                              <p:par>
                                <p:cTn id="68" presetID="1" presetClass="entr" presetSubtype="0" fill="hold" grpId="0" nodeType="afterEffect">
                                  <p:stCondLst>
                                    <p:cond delay="0"/>
                                  </p:stCondLst>
                                  <p:childTnLst>
                                    <p:set>
                                      <p:cBhvr>
                                        <p:cTn id="69" dur="1" fill="hold">
                                          <p:stCondLst>
                                            <p:cond delay="499"/>
                                          </p:stCondLst>
                                        </p:cTn>
                                        <p:tgtEl>
                                          <p:spTgt spid="197640"/>
                                        </p:tgtEl>
                                        <p:attrNameLst>
                                          <p:attrName>style.visibility</p:attrName>
                                        </p:attrNameLst>
                                      </p:cBhvr>
                                      <p:to>
                                        <p:strVal val="visible"/>
                                      </p:to>
                                    </p:set>
                                  </p:childTnLst>
                                </p:cTn>
                              </p:par>
                            </p:childTnLst>
                          </p:cTn>
                        </p:par>
                        <p:par>
                          <p:cTn id="70" fill="hold" nodeType="afterGroup">
                            <p:stCondLst>
                              <p:cond delay="11000"/>
                            </p:stCondLst>
                            <p:childTnLst>
                              <p:par>
                                <p:cTn id="71" presetID="1" presetClass="entr" presetSubtype="0" fill="hold" grpId="0" nodeType="afterEffect">
                                  <p:stCondLst>
                                    <p:cond delay="0"/>
                                  </p:stCondLst>
                                  <p:childTnLst>
                                    <p:set>
                                      <p:cBhvr>
                                        <p:cTn id="72" dur="1" fill="hold">
                                          <p:stCondLst>
                                            <p:cond delay="499"/>
                                          </p:stCondLst>
                                        </p:cTn>
                                        <p:tgtEl>
                                          <p:spTgt spid="197641"/>
                                        </p:tgtEl>
                                        <p:attrNameLst>
                                          <p:attrName>style.visibility</p:attrName>
                                        </p:attrNameLst>
                                      </p:cBhvr>
                                      <p:to>
                                        <p:strVal val="visible"/>
                                      </p:to>
                                    </p:set>
                                  </p:childTnLst>
                                </p:cTn>
                              </p:par>
                            </p:childTnLst>
                          </p:cTn>
                        </p:par>
                        <p:par>
                          <p:cTn id="73" fill="hold" nodeType="afterGroup">
                            <p:stCondLst>
                              <p:cond delay="11500"/>
                            </p:stCondLst>
                            <p:childTnLst>
                              <p:par>
                                <p:cTn id="74" presetID="1" presetClass="entr" presetSubtype="0" fill="hold" grpId="0" nodeType="afterEffect">
                                  <p:stCondLst>
                                    <p:cond delay="0"/>
                                  </p:stCondLst>
                                  <p:childTnLst>
                                    <p:set>
                                      <p:cBhvr>
                                        <p:cTn id="75" dur="1" fill="hold">
                                          <p:stCondLst>
                                            <p:cond delay="499"/>
                                          </p:stCondLst>
                                        </p:cTn>
                                        <p:tgtEl>
                                          <p:spTgt spid="197642"/>
                                        </p:tgtEl>
                                        <p:attrNameLst>
                                          <p:attrName>style.visibility</p:attrName>
                                        </p:attrNameLst>
                                      </p:cBhvr>
                                      <p:to>
                                        <p:strVal val="visible"/>
                                      </p:to>
                                    </p:set>
                                  </p:childTnLst>
                                </p:cTn>
                              </p:par>
                            </p:childTnLst>
                          </p:cTn>
                        </p:par>
                        <p:par>
                          <p:cTn id="76" fill="hold" nodeType="afterGroup">
                            <p:stCondLst>
                              <p:cond delay="12000"/>
                            </p:stCondLst>
                            <p:childTnLst>
                              <p:par>
                                <p:cTn id="77" presetID="1" presetClass="entr" presetSubtype="0" fill="hold" grpId="0" nodeType="afterEffect">
                                  <p:stCondLst>
                                    <p:cond delay="0"/>
                                  </p:stCondLst>
                                  <p:childTnLst>
                                    <p:set>
                                      <p:cBhvr>
                                        <p:cTn id="78" dur="1" fill="hold">
                                          <p:stCondLst>
                                            <p:cond delay="499"/>
                                          </p:stCondLst>
                                        </p:cTn>
                                        <p:tgtEl>
                                          <p:spTgt spid="197648"/>
                                        </p:tgtEl>
                                        <p:attrNameLst>
                                          <p:attrName>style.visibility</p:attrName>
                                        </p:attrNameLst>
                                      </p:cBhvr>
                                      <p:to>
                                        <p:strVal val="visible"/>
                                      </p:to>
                                    </p:set>
                                  </p:childTnLst>
                                </p:cTn>
                              </p:par>
                            </p:childTnLst>
                          </p:cTn>
                        </p:par>
                        <p:par>
                          <p:cTn id="79" fill="hold" nodeType="afterGroup">
                            <p:stCondLst>
                              <p:cond delay="12500"/>
                            </p:stCondLst>
                            <p:childTnLst>
                              <p:par>
                                <p:cTn id="80" presetID="1" presetClass="entr" presetSubtype="0" fill="hold" grpId="0" nodeType="afterEffect">
                                  <p:stCondLst>
                                    <p:cond delay="0"/>
                                  </p:stCondLst>
                                  <p:childTnLst>
                                    <p:set>
                                      <p:cBhvr>
                                        <p:cTn id="81" dur="1" fill="hold">
                                          <p:stCondLst>
                                            <p:cond delay="499"/>
                                          </p:stCondLst>
                                        </p:cTn>
                                        <p:tgtEl>
                                          <p:spTgt spid="197662"/>
                                        </p:tgtEl>
                                        <p:attrNameLst>
                                          <p:attrName>style.visibility</p:attrName>
                                        </p:attrNameLst>
                                      </p:cBhvr>
                                      <p:to>
                                        <p:strVal val="visible"/>
                                      </p:to>
                                    </p:set>
                                  </p:childTnLst>
                                </p:cTn>
                              </p:par>
                            </p:childTnLst>
                          </p:cTn>
                        </p:par>
                        <p:par>
                          <p:cTn id="82" fill="hold" nodeType="afterGroup">
                            <p:stCondLst>
                              <p:cond delay="13000"/>
                            </p:stCondLst>
                            <p:childTnLst>
                              <p:par>
                                <p:cTn id="83" presetID="1" presetClass="entr" presetSubtype="0" fill="hold" grpId="0" nodeType="afterEffect">
                                  <p:stCondLst>
                                    <p:cond delay="0"/>
                                  </p:stCondLst>
                                  <p:childTnLst>
                                    <p:set>
                                      <p:cBhvr>
                                        <p:cTn id="84" dur="1" fill="hold">
                                          <p:stCondLst>
                                            <p:cond delay="499"/>
                                          </p:stCondLst>
                                        </p:cTn>
                                        <p:tgtEl>
                                          <p:spTgt spid="197696"/>
                                        </p:tgtEl>
                                        <p:attrNameLst>
                                          <p:attrName>style.visibility</p:attrName>
                                        </p:attrNameLst>
                                      </p:cBhvr>
                                      <p:to>
                                        <p:strVal val="visible"/>
                                      </p:to>
                                    </p:set>
                                  </p:childTnLst>
                                </p:cTn>
                              </p:par>
                            </p:childTnLst>
                          </p:cTn>
                        </p:par>
                        <p:par>
                          <p:cTn id="85" fill="hold" nodeType="afterGroup">
                            <p:stCondLst>
                              <p:cond delay="13500"/>
                            </p:stCondLst>
                            <p:childTnLst>
                              <p:par>
                                <p:cTn id="86" presetID="1" presetClass="entr" presetSubtype="0" fill="hold" grpId="0" nodeType="afterEffect">
                                  <p:stCondLst>
                                    <p:cond delay="0"/>
                                  </p:stCondLst>
                                  <p:childTnLst>
                                    <p:set>
                                      <p:cBhvr>
                                        <p:cTn id="87" dur="1" fill="hold">
                                          <p:stCondLst>
                                            <p:cond delay="499"/>
                                          </p:stCondLst>
                                        </p:cTn>
                                        <p:tgtEl>
                                          <p:spTgt spid="197663"/>
                                        </p:tgtEl>
                                        <p:attrNameLst>
                                          <p:attrName>style.visibility</p:attrName>
                                        </p:attrNameLst>
                                      </p:cBhvr>
                                      <p:to>
                                        <p:strVal val="visible"/>
                                      </p:to>
                                    </p:set>
                                  </p:childTnLst>
                                </p:cTn>
                              </p:par>
                            </p:childTnLst>
                          </p:cTn>
                        </p:par>
                        <p:par>
                          <p:cTn id="88" fill="hold" nodeType="afterGroup">
                            <p:stCondLst>
                              <p:cond delay="14000"/>
                            </p:stCondLst>
                            <p:childTnLst>
                              <p:par>
                                <p:cTn id="89" presetID="1" presetClass="entr" presetSubtype="0" fill="hold" grpId="0" nodeType="afterEffect">
                                  <p:stCondLst>
                                    <p:cond delay="0"/>
                                  </p:stCondLst>
                                  <p:childTnLst>
                                    <p:set>
                                      <p:cBhvr>
                                        <p:cTn id="90" dur="1" fill="hold">
                                          <p:stCondLst>
                                            <p:cond delay="499"/>
                                          </p:stCondLst>
                                        </p:cTn>
                                        <p:tgtEl>
                                          <p:spTgt spid="197697"/>
                                        </p:tgtEl>
                                        <p:attrNameLst>
                                          <p:attrName>style.visibility</p:attrName>
                                        </p:attrNameLst>
                                      </p:cBhvr>
                                      <p:to>
                                        <p:strVal val="visible"/>
                                      </p:to>
                                    </p:set>
                                  </p:childTnLst>
                                </p:cTn>
                              </p:par>
                            </p:childTnLst>
                          </p:cTn>
                        </p:par>
                        <p:par>
                          <p:cTn id="91" fill="hold" nodeType="afterGroup">
                            <p:stCondLst>
                              <p:cond delay="14500"/>
                            </p:stCondLst>
                            <p:childTnLst>
                              <p:par>
                                <p:cTn id="92" presetID="1" presetClass="entr" presetSubtype="0" fill="hold" grpId="0" nodeType="afterEffect">
                                  <p:stCondLst>
                                    <p:cond delay="0"/>
                                  </p:stCondLst>
                                  <p:childTnLst>
                                    <p:set>
                                      <p:cBhvr>
                                        <p:cTn id="93" dur="1" fill="hold">
                                          <p:stCondLst>
                                            <p:cond delay="499"/>
                                          </p:stCondLst>
                                        </p:cTn>
                                        <p:tgtEl>
                                          <p:spTgt spid="197664"/>
                                        </p:tgtEl>
                                        <p:attrNameLst>
                                          <p:attrName>style.visibility</p:attrName>
                                        </p:attrNameLst>
                                      </p:cBhvr>
                                      <p:to>
                                        <p:strVal val="visible"/>
                                      </p:to>
                                    </p:set>
                                  </p:childTnLst>
                                </p:cTn>
                              </p:par>
                            </p:childTnLst>
                          </p:cTn>
                        </p:par>
                        <p:par>
                          <p:cTn id="94" fill="hold" nodeType="afterGroup">
                            <p:stCondLst>
                              <p:cond delay="15000"/>
                            </p:stCondLst>
                            <p:childTnLst>
                              <p:par>
                                <p:cTn id="95" presetID="1" presetClass="entr" presetSubtype="0" fill="hold" grpId="0" nodeType="afterEffect">
                                  <p:stCondLst>
                                    <p:cond delay="0"/>
                                  </p:stCondLst>
                                  <p:childTnLst>
                                    <p:set>
                                      <p:cBhvr>
                                        <p:cTn id="96" dur="1" fill="hold">
                                          <p:stCondLst>
                                            <p:cond delay="499"/>
                                          </p:stCondLst>
                                        </p:cTn>
                                        <p:tgtEl>
                                          <p:spTgt spid="197665"/>
                                        </p:tgtEl>
                                        <p:attrNameLst>
                                          <p:attrName>style.visibility</p:attrName>
                                        </p:attrNameLst>
                                      </p:cBhvr>
                                      <p:to>
                                        <p:strVal val="visible"/>
                                      </p:to>
                                    </p:set>
                                  </p:childTnLst>
                                </p:cTn>
                              </p:par>
                            </p:childTnLst>
                          </p:cTn>
                        </p:par>
                        <p:par>
                          <p:cTn id="97" fill="hold" nodeType="afterGroup">
                            <p:stCondLst>
                              <p:cond delay="15500"/>
                            </p:stCondLst>
                            <p:childTnLst>
                              <p:par>
                                <p:cTn id="98" presetID="1" presetClass="entr" presetSubtype="0" fill="hold" grpId="0" nodeType="afterEffect">
                                  <p:stCondLst>
                                    <p:cond delay="0"/>
                                  </p:stCondLst>
                                  <p:childTnLst>
                                    <p:set>
                                      <p:cBhvr>
                                        <p:cTn id="99" dur="1" fill="hold">
                                          <p:stCondLst>
                                            <p:cond delay="499"/>
                                          </p:stCondLst>
                                        </p:cTn>
                                        <p:tgtEl>
                                          <p:spTgt spid="197666"/>
                                        </p:tgtEl>
                                        <p:attrNameLst>
                                          <p:attrName>style.visibility</p:attrName>
                                        </p:attrNameLst>
                                      </p:cBhvr>
                                      <p:to>
                                        <p:strVal val="visible"/>
                                      </p:to>
                                    </p:set>
                                  </p:childTnLst>
                                </p:cTn>
                              </p:par>
                            </p:childTnLst>
                          </p:cTn>
                        </p:par>
                        <p:par>
                          <p:cTn id="100" fill="hold" nodeType="afterGroup">
                            <p:stCondLst>
                              <p:cond delay="16000"/>
                            </p:stCondLst>
                            <p:childTnLst>
                              <p:par>
                                <p:cTn id="101" presetID="1" presetClass="entr" presetSubtype="0" fill="hold" grpId="0" nodeType="afterEffect">
                                  <p:stCondLst>
                                    <p:cond delay="0"/>
                                  </p:stCondLst>
                                  <p:childTnLst>
                                    <p:set>
                                      <p:cBhvr>
                                        <p:cTn id="102" dur="1" fill="hold">
                                          <p:stCondLst>
                                            <p:cond delay="499"/>
                                          </p:stCondLst>
                                        </p:cTn>
                                        <p:tgtEl>
                                          <p:spTgt spid="197667"/>
                                        </p:tgtEl>
                                        <p:attrNameLst>
                                          <p:attrName>style.visibility</p:attrName>
                                        </p:attrNameLst>
                                      </p:cBhvr>
                                      <p:to>
                                        <p:strVal val="visible"/>
                                      </p:to>
                                    </p:set>
                                  </p:childTnLst>
                                </p:cTn>
                              </p:par>
                            </p:childTnLst>
                          </p:cTn>
                        </p:par>
                        <p:par>
                          <p:cTn id="103" fill="hold" nodeType="afterGroup">
                            <p:stCondLst>
                              <p:cond delay="16500"/>
                            </p:stCondLst>
                            <p:childTnLst>
                              <p:par>
                                <p:cTn id="104" presetID="1" presetClass="entr" presetSubtype="0" fill="hold" grpId="0" nodeType="afterEffect">
                                  <p:stCondLst>
                                    <p:cond delay="0"/>
                                  </p:stCondLst>
                                  <p:childTnLst>
                                    <p:set>
                                      <p:cBhvr>
                                        <p:cTn id="105" dur="1" fill="hold">
                                          <p:stCondLst>
                                            <p:cond delay="499"/>
                                          </p:stCondLst>
                                        </p:cTn>
                                        <p:tgtEl>
                                          <p:spTgt spid="197668"/>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197669"/>
                                        </p:tgtEl>
                                        <p:attrNameLst>
                                          <p:attrName>style.visibility</p:attrName>
                                        </p:attrNameLst>
                                      </p:cBhvr>
                                      <p:to>
                                        <p:strVal val="visible"/>
                                      </p:to>
                                    </p:set>
                                  </p:childTnLst>
                                </p:cTn>
                              </p:par>
                            </p:childTnLst>
                          </p:cTn>
                        </p:par>
                        <p:par>
                          <p:cTn id="110" fill="hold" nodeType="afterGroup">
                            <p:stCondLst>
                              <p:cond delay="500"/>
                            </p:stCondLst>
                            <p:childTnLst>
                              <p:par>
                                <p:cTn id="111" presetID="1" presetClass="entr" presetSubtype="0" fill="hold" grpId="0" nodeType="afterEffect">
                                  <p:stCondLst>
                                    <p:cond delay="0"/>
                                  </p:stCondLst>
                                  <p:childTnLst>
                                    <p:set>
                                      <p:cBhvr>
                                        <p:cTn id="112" dur="1" fill="hold">
                                          <p:stCondLst>
                                            <p:cond delay="499"/>
                                          </p:stCondLst>
                                        </p:cTn>
                                        <p:tgtEl>
                                          <p:spTgt spid="197670"/>
                                        </p:tgtEl>
                                        <p:attrNameLst>
                                          <p:attrName>style.visibility</p:attrName>
                                        </p:attrNameLst>
                                      </p:cBhvr>
                                      <p:to>
                                        <p:strVal val="visible"/>
                                      </p:to>
                                    </p:set>
                                  </p:childTnLst>
                                </p:cTn>
                              </p:par>
                            </p:childTnLst>
                          </p:cTn>
                        </p:par>
                        <p:par>
                          <p:cTn id="113" fill="hold" nodeType="afterGroup">
                            <p:stCondLst>
                              <p:cond delay="1000"/>
                            </p:stCondLst>
                            <p:childTnLst>
                              <p:par>
                                <p:cTn id="114" presetID="1" presetClass="entr" presetSubtype="0" fill="hold" grpId="0" nodeType="afterEffect">
                                  <p:stCondLst>
                                    <p:cond delay="0"/>
                                  </p:stCondLst>
                                  <p:childTnLst>
                                    <p:set>
                                      <p:cBhvr>
                                        <p:cTn id="115" dur="1" fill="hold">
                                          <p:stCondLst>
                                            <p:cond delay="499"/>
                                          </p:stCondLst>
                                        </p:cTn>
                                        <p:tgtEl>
                                          <p:spTgt spid="197671"/>
                                        </p:tgtEl>
                                        <p:attrNameLst>
                                          <p:attrName>style.visibility</p:attrName>
                                        </p:attrNameLst>
                                      </p:cBhvr>
                                      <p:to>
                                        <p:strVal val="visible"/>
                                      </p:to>
                                    </p:set>
                                  </p:childTnLst>
                                </p:cTn>
                              </p:par>
                            </p:childTnLst>
                          </p:cTn>
                        </p:par>
                        <p:par>
                          <p:cTn id="116" fill="hold" nodeType="afterGroup">
                            <p:stCondLst>
                              <p:cond delay="1500"/>
                            </p:stCondLst>
                            <p:childTnLst>
                              <p:par>
                                <p:cTn id="117" presetID="1" presetClass="entr" presetSubtype="0" fill="hold" grpId="0" nodeType="afterEffect">
                                  <p:stCondLst>
                                    <p:cond delay="0"/>
                                  </p:stCondLst>
                                  <p:childTnLst>
                                    <p:set>
                                      <p:cBhvr>
                                        <p:cTn id="118" dur="1" fill="hold">
                                          <p:stCondLst>
                                            <p:cond delay="499"/>
                                          </p:stCondLst>
                                        </p:cTn>
                                        <p:tgtEl>
                                          <p:spTgt spid="197672"/>
                                        </p:tgtEl>
                                        <p:attrNameLst>
                                          <p:attrName>style.visibility</p:attrName>
                                        </p:attrNameLst>
                                      </p:cBhvr>
                                      <p:to>
                                        <p:strVal val="visible"/>
                                      </p:to>
                                    </p:set>
                                  </p:childTnLst>
                                </p:cTn>
                              </p:par>
                            </p:childTnLst>
                          </p:cTn>
                        </p:par>
                        <p:par>
                          <p:cTn id="119" fill="hold" nodeType="afterGroup">
                            <p:stCondLst>
                              <p:cond delay="2000"/>
                            </p:stCondLst>
                            <p:childTnLst>
                              <p:par>
                                <p:cTn id="120" presetID="1" presetClass="entr" presetSubtype="0" fill="hold" grpId="0" nodeType="afterEffect">
                                  <p:stCondLst>
                                    <p:cond delay="0"/>
                                  </p:stCondLst>
                                  <p:childTnLst>
                                    <p:set>
                                      <p:cBhvr>
                                        <p:cTn id="121" dur="1" fill="hold">
                                          <p:stCondLst>
                                            <p:cond delay="499"/>
                                          </p:stCondLst>
                                        </p:cTn>
                                        <p:tgtEl>
                                          <p:spTgt spid="197673"/>
                                        </p:tgtEl>
                                        <p:attrNameLst>
                                          <p:attrName>style.visibility</p:attrName>
                                        </p:attrNameLst>
                                      </p:cBhvr>
                                      <p:to>
                                        <p:strVal val="visible"/>
                                      </p:to>
                                    </p:set>
                                  </p:childTnLst>
                                </p:cTn>
                              </p:par>
                            </p:childTnLst>
                          </p:cTn>
                        </p:par>
                        <p:par>
                          <p:cTn id="122" fill="hold" nodeType="afterGroup">
                            <p:stCondLst>
                              <p:cond delay="2500"/>
                            </p:stCondLst>
                            <p:childTnLst>
                              <p:par>
                                <p:cTn id="123" presetID="1" presetClass="entr" presetSubtype="0" fill="hold" grpId="0" nodeType="afterEffect">
                                  <p:stCondLst>
                                    <p:cond delay="0"/>
                                  </p:stCondLst>
                                  <p:childTnLst>
                                    <p:set>
                                      <p:cBhvr>
                                        <p:cTn id="124" dur="1" fill="hold">
                                          <p:stCondLst>
                                            <p:cond delay="499"/>
                                          </p:stCondLst>
                                        </p:cTn>
                                        <p:tgtEl>
                                          <p:spTgt spid="197674"/>
                                        </p:tgtEl>
                                        <p:attrNameLst>
                                          <p:attrName>style.visibility</p:attrName>
                                        </p:attrNameLst>
                                      </p:cBhvr>
                                      <p:to>
                                        <p:strVal val="visible"/>
                                      </p:to>
                                    </p:set>
                                  </p:childTnLst>
                                </p:cTn>
                              </p:par>
                            </p:childTnLst>
                          </p:cTn>
                        </p:par>
                        <p:par>
                          <p:cTn id="125" fill="hold" nodeType="afterGroup">
                            <p:stCondLst>
                              <p:cond delay="3000"/>
                            </p:stCondLst>
                            <p:childTnLst>
                              <p:par>
                                <p:cTn id="126" presetID="1" presetClass="entr" presetSubtype="0" fill="hold" grpId="0" nodeType="afterEffect">
                                  <p:stCondLst>
                                    <p:cond delay="0"/>
                                  </p:stCondLst>
                                  <p:childTnLst>
                                    <p:set>
                                      <p:cBhvr>
                                        <p:cTn id="127" dur="1" fill="hold">
                                          <p:stCondLst>
                                            <p:cond delay="499"/>
                                          </p:stCondLst>
                                        </p:cTn>
                                        <p:tgtEl>
                                          <p:spTgt spid="197675"/>
                                        </p:tgtEl>
                                        <p:attrNameLst>
                                          <p:attrName>style.visibility</p:attrName>
                                        </p:attrNameLst>
                                      </p:cBhvr>
                                      <p:to>
                                        <p:strVal val="visible"/>
                                      </p:to>
                                    </p:set>
                                  </p:childTnLst>
                                </p:cTn>
                              </p:par>
                            </p:childTnLst>
                          </p:cTn>
                        </p:par>
                        <p:par>
                          <p:cTn id="128" fill="hold" nodeType="afterGroup">
                            <p:stCondLst>
                              <p:cond delay="3500"/>
                            </p:stCondLst>
                            <p:childTnLst>
                              <p:par>
                                <p:cTn id="129" presetID="1" presetClass="entr" presetSubtype="0" fill="hold" grpId="0" nodeType="afterEffect">
                                  <p:stCondLst>
                                    <p:cond delay="0"/>
                                  </p:stCondLst>
                                  <p:childTnLst>
                                    <p:set>
                                      <p:cBhvr>
                                        <p:cTn id="130" dur="1" fill="hold">
                                          <p:stCondLst>
                                            <p:cond delay="499"/>
                                          </p:stCondLst>
                                        </p:cTn>
                                        <p:tgtEl>
                                          <p:spTgt spid="197676"/>
                                        </p:tgtEl>
                                        <p:attrNameLst>
                                          <p:attrName>style.visibility</p:attrName>
                                        </p:attrNameLst>
                                      </p:cBhvr>
                                      <p:to>
                                        <p:strVal val="visible"/>
                                      </p:to>
                                    </p:set>
                                  </p:childTnLst>
                                </p:cTn>
                              </p:par>
                            </p:childTnLst>
                          </p:cTn>
                        </p:par>
                        <p:par>
                          <p:cTn id="131" fill="hold" nodeType="afterGroup">
                            <p:stCondLst>
                              <p:cond delay="4000"/>
                            </p:stCondLst>
                            <p:childTnLst>
                              <p:par>
                                <p:cTn id="132" presetID="1" presetClass="entr" presetSubtype="0" fill="hold" grpId="0" nodeType="afterEffect">
                                  <p:stCondLst>
                                    <p:cond delay="0"/>
                                  </p:stCondLst>
                                  <p:childTnLst>
                                    <p:set>
                                      <p:cBhvr>
                                        <p:cTn id="133" dur="1" fill="hold">
                                          <p:stCondLst>
                                            <p:cond delay="499"/>
                                          </p:stCondLst>
                                        </p:cTn>
                                        <p:tgtEl>
                                          <p:spTgt spid="197677"/>
                                        </p:tgtEl>
                                        <p:attrNameLst>
                                          <p:attrName>style.visibility</p:attrName>
                                        </p:attrNameLst>
                                      </p:cBhvr>
                                      <p:to>
                                        <p:strVal val="visible"/>
                                      </p:to>
                                    </p:set>
                                  </p:childTnLst>
                                </p:cTn>
                              </p:par>
                            </p:childTnLst>
                          </p:cTn>
                        </p:par>
                        <p:par>
                          <p:cTn id="134" fill="hold" nodeType="afterGroup">
                            <p:stCondLst>
                              <p:cond delay="4500"/>
                            </p:stCondLst>
                            <p:childTnLst>
                              <p:par>
                                <p:cTn id="135" presetID="1" presetClass="entr" presetSubtype="0" fill="hold" grpId="0" nodeType="afterEffect">
                                  <p:stCondLst>
                                    <p:cond delay="0"/>
                                  </p:stCondLst>
                                  <p:childTnLst>
                                    <p:set>
                                      <p:cBhvr>
                                        <p:cTn id="136" dur="1" fill="hold">
                                          <p:stCondLst>
                                            <p:cond delay="499"/>
                                          </p:stCondLst>
                                        </p:cTn>
                                        <p:tgtEl>
                                          <p:spTgt spid="197678"/>
                                        </p:tgtEl>
                                        <p:attrNameLst>
                                          <p:attrName>style.visibility</p:attrName>
                                        </p:attrNameLst>
                                      </p:cBhvr>
                                      <p:to>
                                        <p:strVal val="visible"/>
                                      </p:to>
                                    </p:set>
                                  </p:childTnLst>
                                </p:cTn>
                              </p:par>
                            </p:childTnLst>
                          </p:cTn>
                        </p:par>
                        <p:par>
                          <p:cTn id="137" fill="hold" nodeType="afterGroup">
                            <p:stCondLst>
                              <p:cond delay="5000"/>
                            </p:stCondLst>
                            <p:childTnLst>
                              <p:par>
                                <p:cTn id="138" presetID="1" presetClass="entr" presetSubtype="0" fill="hold" grpId="0" nodeType="afterEffect">
                                  <p:stCondLst>
                                    <p:cond delay="0"/>
                                  </p:stCondLst>
                                  <p:childTnLst>
                                    <p:set>
                                      <p:cBhvr>
                                        <p:cTn id="139" dur="1" fill="hold">
                                          <p:stCondLst>
                                            <p:cond delay="499"/>
                                          </p:stCondLst>
                                        </p:cTn>
                                        <p:tgtEl>
                                          <p:spTgt spid="197679"/>
                                        </p:tgtEl>
                                        <p:attrNameLst>
                                          <p:attrName>style.visibility</p:attrName>
                                        </p:attrNameLst>
                                      </p:cBhvr>
                                      <p:to>
                                        <p:strVal val="visible"/>
                                      </p:to>
                                    </p:set>
                                  </p:childTnLst>
                                </p:cTn>
                              </p:par>
                            </p:childTnLst>
                          </p:cTn>
                        </p:par>
                        <p:par>
                          <p:cTn id="140" fill="hold" nodeType="afterGroup">
                            <p:stCondLst>
                              <p:cond delay="5500"/>
                            </p:stCondLst>
                            <p:childTnLst>
                              <p:par>
                                <p:cTn id="141" presetID="1" presetClass="entr" presetSubtype="0" fill="hold" grpId="0" nodeType="afterEffect">
                                  <p:stCondLst>
                                    <p:cond delay="0"/>
                                  </p:stCondLst>
                                  <p:childTnLst>
                                    <p:set>
                                      <p:cBhvr>
                                        <p:cTn id="142" dur="1" fill="hold">
                                          <p:stCondLst>
                                            <p:cond delay="499"/>
                                          </p:stCondLst>
                                        </p:cTn>
                                        <p:tgtEl>
                                          <p:spTgt spid="197680"/>
                                        </p:tgtEl>
                                        <p:attrNameLst>
                                          <p:attrName>style.visibility</p:attrName>
                                        </p:attrNameLst>
                                      </p:cBhvr>
                                      <p:to>
                                        <p:strVal val="visible"/>
                                      </p:to>
                                    </p:set>
                                  </p:childTnLst>
                                </p:cTn>
                              </p:par>
                            </p:childTnLst>
                          </p:cTn>
                        </p:par>
                        <p:par>
                          <p:cTn id="143" fill="hold" nodeType="afterGroup">
                            <p:stCondLst>
                              <p:cond delay="6000"/>
                            </p:stCondLst>
                            <p:childTnLst>
                              <p:par>
                                <p:cTn id="144" presetID="1" presetClass="entr" presetSubtype="0" fill="hold" grpId="0" nodeType="afterEffect">
                                  <p:stCondLst>
                                    <p:cond delay="0"/>
                                  </p:stCondLst>
                                  <p:childTnLst>
                                    <p:set>
                                      <p:cBhvr>
                                        <p:cTn id="145" dur="1" fill="hold">
                                          <p:stCondLst>
                                            <p:cond delay="499"/>
                                          </p:stCondLst>
                                        </p:cTn>
                                        <p:tgtEl>
                                          <p:spTgt spid="197681"/>
                                        </p:tgtEl>
                                        <p:attrNameLst>
                                          <p:attrName>style.visibility</p:attrName>
                                        </p:attrNameLst>
                                      </p:cBhvr>
                                      <p:to>
                                        <p:strVal val="visible"/>
                                      </p:to>
                                    </p:set>
                                  </p:childTnLst>
                                </p:cTn>
                              </p:par>
                            </p:childTnLst>
                          </p:cTn>
                        </p:par>
                        <p:par>
                          <p:cTn id="146" fill="hold" nodeType="afterGroup">
                            <p:stCondLst>
                              <p:cond delay="6500"/>
                            </p:stCondLst>
                            <p:childTnLst>
                              <p:par>
                                <p:cTn id="147" presetID="1" presetClass="entr" presetSubtype="0" fill="hold" grpId="0" nodeType="afterEffect">
                                  <p:stCondLst>
                                    <p:cond delay="0"/>
                                  </p:stCondLst>
                                  <p:childTnLst>
                                    <p:set>
                                      <p:cBhvr>
                                        <p:cTn id="148" dur="1" fill="hold">
                                          <p:stCondLst>
                                            <p:cond delay="499"/>
                                          </p:stCondLst>
                                        </p:cTn>
                                        <p:tgtEl>
                                          <p:spTgt spid="197682"/>
                                        </p:tgtEl>
                                        <p:attrNameLst>
                                          <p:attrName>style.visibility</p:attrName>
                                        </p:attrNameLst>
                                      </p:cBhvr>
                                      <p:to>
                                        <p:strVal val="visible"/>
                                      </p:to>
                                    </p:set>
                                  </p:childTnLst>
                                </p:cTn>
                              </p:par>
                            </p:childTnLst>
                          </p:cTn>
                        </p:par>
                        <p:par>
                          <p:cTn id="149" fill="hold" nodeType="afterGroup">
                            <p:stCondLst>
                              <p:cond delay="7000"/>
                            </p:stCondLst>
                            <p:childTnLst>
                              <p:par>
                                <p:cTn id="150" presetID="1" presetClass="entr" presetSubtype="0" fill="hold" grpId="0" nodeType="afterEffect">
                                  <p:stCondLst>
                                    <p:cond delay="0"/>
                                  </p:stCondLst>
                                  <p:childTnLst>
                                    <p:set>
                                      <p:cBhvr>
                                        <p:cTn id="151" dur="1" fill="hold">
                                          <p:stCondLst>
                                            <p:cond delay="499"/>
                                          </p:stCondLst>
                                        </p:cTn>
                                        <p:tgtEl>
                                          <p:spTgt spid="197683"/>
                                        </p:tgtEl>
                                        <p:attrNameLst>
                                          <p:attrName>style.visibility</p:attrName>
                                        </p:attrNameLst>
                                      </p:cBhvr>
                                      <p:to>
                                        <p:strVal val="visible"/>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197684"/>
                                        </p:tgtEl>
                                        <p:attrNameLst>
                                          <p:attrName>style.visibility</p:attrName>
                                        </p:attrNameLst>
                                      </p:cBhvr>
                                      <p:to>
                                        <p:strVal val="visible"/>
                                      </p:to>
                                    </p:set>
                                  </p:childTnLst>
                                </p:cTn>
                              </p:par>
                            </p:childTnLst>
                          </p:cTn>
                        </p:par>
                        <p:par>
                          <p:cTn id="156" fill="hold" nodeType="afterGroup">
                            <p:stCondLst>
                              <p:cond delay="500"/>
                            </p:stCondLst>
                            <p:childTnLst>
                              <p:par>
                                <p:cTn id="157" presetID="1" presetClass="entr" presetSubtype="0" fill="hold" grpId="0" nodeType="afterEffect">
                                  <p:stCondLst>
                                    <p:cond delay="0"/>
                                  </p:stCondLst>
                                  <p:childTnLst>
                                    <p:set>
                                      <p:cBhvr>
                                        <p:cTn id="158" dur="1" fill="hold">
                                          <p:stCondLst>
                                            <p:cond delay="499"/>
                                          </p:stCondLst>
                                        </p:cTn>
                                        <p:tgtEl>
                                          <p:spTgt spid="197685"/>
                                        </p:tgtEl>
                                        <p:attrNameLst>
                                          <p:attrName>style.visibility</p:attrName>
                                        </p:attrNameLst>
                                      </p:cBhvr>
                                      <p:to>
                                        <p:strVal val="visible"/>
                                      </p:to>
                                    </p:set>
                                  </p:childTnLst>
                                </p:cTn>
                              </p:par>
                            </p:childTnLst>
                          </p:cTn>
                        </p:par>
                        <p:par>
                          <p:cTn id="159" fill="hold" nodeType="afterGroup">
                            <p:stCondLst>
                              <p:cond delay="1000"/>
                            </p:stCondLst>
                            <p:childTnLst>
                              <p:par>
                                <p:cTn id="160" presetID="1" presetClass="entr" presetSubtype="0" fill="hold" grpId="0" nodeType="afterEffect">
                                  <p:stCondLst>
                                    <p:cond delay="0"/>
                                  </p:stCondLst>
                                  <p:childTnLst>
                                    <p:set>
                                      <p:cBhvr>
                                        <p:cTn id="161" dur="1" fill="hold">
                                          <p:stCondLst>
                                            <p:cond delay="499"/>
                                          </p:stCondLst>
                                        </p:cTn>
                                        <p:tgtEl>
                                          <p:spTgt spid="197686"/>
                                        </p:tgtEl>
                                        <p:attrNameLst>
                                          <p:attrName>style.visibility</p:attrName>
                                        </p:attrNameLst>
                                      </p:cBhvr>
                                      <p:to>
                                        <p:strVal val="visible"/>
                                      </p:to>
                                    </p:set>
                                  </p:childTnLst>
                                </p:cTn>
                              </p:par>
                            </p:childTnLst>
                          </p:cTn>
                        </p:par>
                        <p:par>
                          <p:cTn id="162" fill="hold" nodeType="afterGroup">
                            <p:stCondLst>
                              <p:cond delay="1500"/>
                            </p:stCondLst>
                            <p:childTnLst>
                              <p:par>
                                <p:cTn id="163" presetID="1" presetClass="entr" presetSubtype="0" fill="hold" grpId="0" nodeType="afterEffect">
                                  <p:stCondLst>
                                    <p:cond delay="0"/>
                                  </p:stCondLst>
                                  <p:childTnLst>
                                    <p:set>
                                      <p:cBhvr>
                                        <p:cTn id="164" dur="1" fill="hold">
                                          <p:stCondLst>
                                            <p:cond delay="499"/>
                                          </p:stCondLst>
                                        </p:cTn>
                                        <p:tgtEl>
                                          <p:spTgt spid="197687"/>
                                        </p:tgtEl>
                                        <p:attrNameLst>
                                          <p:attrName>style.visibility</p:attrName>
                                        </p:attrNameLst>
                                      </p:cBhvr>
                                      <p:to>
                                        <p:strVal val="visible"/>
                                      </p:to>
                                    </p:set>
                                  </p:childTnLst>
                                </p:cTn>
                              </p:par>
                            </p:childTnLst>
                          </p:cTn>
                        </p:par>
                        <p:par>
                          <p:cTn id="165" fill="hold" nodeType="afterGroup">
                            <p:stCondLst>
                              <p:cond delay="2000"/>
                            </p:stCondLst>
                            <p:childTnLst>
                              <p:par>
                                <p:cTn id="166" presetID="1" presetClass="entr" presetSubtype="0" fill="hold" grpId="0" nodeType="afterEffect">
                                  <p:stCondLst>
                                    <p:cond delay="0"/>
                                  </p:stCondLst>
                                  <p:childTnLst>
                                    <p:set>
                                      <p:cBhvr>
                                        <p:cTn id="167" dur="1" fill="hold">
                                          <p:stCondLst>
                                            <p:cond delay="499"/>
                                          </p:stCondLst>
                                        </p:cTn>
                                        <p:tgtEl>
                                          <p:spTgt spid="197688"/>
                                        </p:tgtEl>
                                        <p:attrNameLst>
                                          <p:attrName>style.visibility</p:attrName>
                                        </p:attrNameLst>
                                      </p:cBhvr>
                                      <p:to>
                                        <p:strVal val="visible"/>
                                      </p:to>
                                    </p:set>
                                  </p:childTnLst>
                                </p:cTn>
                              </p:par>
                            </p:childTnLst>
                          </p:cTn>
                        </p:par>
                        <p:par>
                          <p:cTn id="168" fill="hold" nodeType="afterGroup">
                            <p:stCondLst>
                              <p:cond delay="2500"/>
                            </p:stCondLst>
                            <p:childTnLst>
                              <p:par>
                                <p:cTn id="169" presetID="1" presetClass="entr" presetSubtype="0" fill="hold" grpId="0" nodeType="afterEffect">
                                  <p:stCondLst>
                                    <p:cond delay="0"/>
                                  </p:stCondLst>
                                  <p:childTnLst>
                                    <p:set>
                                      <p:cBhvr>
                                        <p:cTn id="170" dur="1" fill="hold">
                                          <p:stCondLst>
                                            <p:cond delay="499"/>
                                          </p:stCondLst>
                                        </p:cTn>
                                        <p:tgtEl>
                                          <p:spTgt spid="197689"/>
                                        </p:tgtEl>
                                        <p:attrNameLst>
                                          <p:attrName>style.visibility</p:attrName>
                                        </p:attrNameLst>
                                      </p:cBhvr>
                                      <p:to>
                                        <p:strVal val="visible"/>
                                      </p:to>
                                    </p:set>
                                  </p:childTnLst>
                                </p:cTn>
                              </p:par>
                            </p:childTnLst>
                          </p:cTn>
                        </p:par>
                        <p:par>
                          <p:cTn id="171" fill="hold" nodeType="afterGroup">
                            <p:stCondLst>
                              <p:cond delay="3000"/>
                            </p:stCondLst>
                            <p:childTnLst>
                              <p:par>
                                <p:cTn id="172" presetID="1" presetClass="entr" presetSubtype="0" fill="hold" grpId="0" nodeType="afterEffect">
                                  <p:stCondLst>
                                    <p:cond delay="0"/>
                                  </p:stCondLst>
                                  <p:childTnLst>
                                    <p:set>
                                      <p:cBhvr>
                                        <p:cTn id="173" dur="1" fill="hold">
                                          <p:stCondLst>
                                            <p:cond delay="499"/>
                                          </p:stCondLst>
                                        </p:cTn>
                                        <p:tgtEl>
                                          <p:spTgt spid="197690"/>
                                        </p:tgtEl>
                                        <p:attrNameLst>
                                          <p:attrName>style.visibility</p:attrName>
                                        </p:attrNameLst>
                                      </p:cBhvr>
                                      <p:to>
                                        <p:strVal val="visible"/>
                                      </p:to>
                                    </p:set>
                                  </p:childTnLst>
                                </p:cTn>
                              </p:par>
                            </p:childTnLst>
                          </p:cTn>
                        </p:par>
                        <p:par>
                          <p:cTn id="174" fill="hold" nodeType="afterGroup">
                            <p:stCondLst>
                              <p:cond delay="3500"/>
                            </p:stCondLst>
                            <p:childTnLst>
                              <p:par>
                                <p:cTn id="175" presetID="1" presetClass="entr" presetSubtype="0" fill="hold" grpId="0" nodeType="afterEffect">
                                  <p:stCondLst>
                                    <p:cond delay="0"/>
                                  </p:stCondLst>
                                  <p:childTnLst>
                                    <p:set>
                                      <p:cBhvr>
                                        <p:cTn id="176" dur="1" fill="hold">
                                          <p:stCondLst>
                                            <p:cond delay="499"/>
                                          </p:stCondLst>
                                        </p:cTn>
                                        <p:tgtEl>
                                          <p:spTgt spid="197691"/>
                                        </p:tgtEl>
                                        <p:attrNameLst>
                                          <p:attrName>style.visibility</p:attrName>
                                        </p:attrNameLst>
                                      </p:cBhvr>
                                      <p:to>
                                        <p:strVal val="visible"/>
                                      </p:to>
                                    </p:set>
                                  </p:childTnLst>
                                </p:cTn>
                              </p:par>
                            </p:childTnLst>
                          </p:cTn>
                        </p:par>
                        <p:par>
                          <p:cTn id="177" fill="hold" nodeType="afterGroup">
                            <p:stCondLst>
                              <p:cond delay="4000"/>
                            </p:stCondLst>
                            <p:childTnLst>
                              <p:par>
                                <p:cTn id="178" presetID="1" presetClass="entr" presetSubtype="0" fill="hold" grpId="0" nodeType="afterEffect">
                                  <p:stCondLst>
                                    <p:cond delay="0"/>
                                  </p:stCondLst>
                                  <p:childTnLst>
                                    <p:set>
                                      <p:cBhvr>
                                        <p:cTn id="179" dur="1" fill="hold">
                                          <p:stCondLst>
                                            <p:cond delay="499"/>
                                          </p:stCondLst>
                                        </p:cTn>
                                        <p:tgtEl>
                                          <p:spTgt spid="197692"/>
                                        </p:tgtEl>
                                        <p:attrNameLst>
                                          <p:attrName>style.visibility</p:attrName>
                                        </p:attrNameLst>
                                      </p:cBhvr>
                                      <p:to>
                                        <p:strVal val="visible"/>
                                      </p:to>
                                    </p:set>
                                  </p:childTnLst>
                                </p:cTn>
                              </p:par>
                            </p:childTnLst>
                          </p:cTn>
                        </p:par>
                        <p:par>
                          <p:cTn id="180" fill="hold" nodeType="afterGroup">
                            <p:stCondLst>
                              <p:cond delay="4500"/>
                            </p:stCondLst>
                            <p:childTnLst>
                              <p:par>
                                <p:cTn id="181" presetID="1" presetClass="entr" presetSubtype="0" fill="hold" grpId="0" nodeType="afterEffect">
                                  <p:stCondLst>
                                    <p:cond delay="0"/>
                                  </p:stCondLst>
                                  <p:childTnLst>
                                    <p:set>
                                      <p:cBhvr>
                                        <p:cTn id="182" dur="1" fill="hold">
                                          <p:stCondLst>
                                            <p:cond delay="499"/>
                                          </p:stCondLst>
                                        </p:cTn>
                                        <p:tgtEl>
                                          <p:spTgt spid="197693"/>
                                        </p:tgtEl>
                                        <p:attrNameLst>
                                          <p:attrName>style.visibility</p:attrName>
                                        </p:attrNameLst>
                                      </p:cBhvr>
                                      <p:to>
                                        <p:strVal val="visible"/>
                                      </p:to>
                                    </p:set>
                                  </p:childTnLst>
                                </p:cTn>
                              </p:par>
                            </p:childTnLst>
                          </p:cTn>
                        </p:par>
                        <p:par>
                          <p:cTn id="183" fill="hold" nodeType="afterGroup">
                            <p:stCondLst>
                              <p:cond delay="5000"/>
                            </p:stCondLst>
                            <p:childTnLst>
                              <p:par>
                                <p:cTn id="184" presetID="1" presetClass="entr" presetSubtype="0" fill="hold" grpId="0" nodeType="afterEffect">
                                  <p:stCondLst>
                                    <p:cond delay="0"/>
                                  </p:stCondLst>
                                  <p:childTnLst>
                                    <p:set>
                                      <p:cBhvr>
                                        <p:cTn id="185" dur="1" fill="hold">
                                          <p:stCondLst>
                                            <p:cond delay="499"/>
                                          </p:stCondLst>
                                        </p:cTn>
                                        <p:tgtEl>
                                          <p:spTgt spid="197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7" grpId="0" autoUpdateAnimBg="0"/>
      <p:bldP spid="197638" grpId="0" animBg="1"/>
      <p:bldP spid="197639" grpId="0" animBg="1"/>
      <p:bldP spid="197640" grpId="0" animBg="1"/>
      <p:bldP spid="197641" grpId="0" animBg="1"/>
      <p:bldP spid="197642" grpId="0" animBg="1"/>
      <p:bldP spid="197643" grpId="0" animBg="1"/>
      <p:bldP spid="197644" grpId="0" animBg="1"/>
      <p:bldP spid="197645" grpId="0" animBg="1"/>
      <p:bldP spid="197646" grpId="0" animBg="1"/>
      <p:bldP spid="197647" grpId="0" animBg="1"/>
      <p:bldP spid="197648" grpId="0" animBg="1"/>
      <p:bldP spid="197649" grpId="0" animBg="1"/>
      <p:bldP spid="197650" grpId="0" animBg="1"/>
      <p:bldP spid="197651" grpId="0" animBg="1"/>
      <p:bldP spid="197652" grpId="0" animBg="1"/>
      <p:bldP spid="197653" grpId="0" animBg="1"/>
      <p:bldP spid="197654" grpId="0" animBg="1"/>
      <p:bldP spid="197655" grpId="0" animBg="1"/>
      <p:bldP spid="197656" grpId="0" animBg="1"/>
      <p:bldP spid="197657" grpId="0" animBg="1"/>
      <p:bldP spid="197658" grpId="0" animBg="1"/>
      <p:bldP spid="197659" grpId="0" animBg="1"/>
      <p:bldP spid="197660" grpId="0" animBg="1"/>
      <p:bldP spid="197661" grpId="0" animBg="1"/>
      <p:bldP spid="197662" grpId="0" animBg="1"/>
      <p:bldP spid="197663" grpId="0" animBg="1"/>
      <p:bldP spid="197664" grpId="0" animBg="1"/>
      <p:bldP spid="197665" grpId="0" animBg="1"/>
      <p:bldP spid="197666" grpId="0" animBg="1"/>
      <p:bldP spid="197667" grpId="0" animBg="1"/>
      <p:bldP spid="197668" grpId="0" animBg="1"/>
      <p:bldP spid="197669" grpId="0" animBg="1"/>
      <p:bldP spid="197670" grpId="0" animBg="1"/>
      <p:bldP spid="197671" grpId="0" animBg="1"/>
      <p:bldP spid="197672" grpId="0" animBg="1"/>
      <p:bldP spid="197673" grpId="0" animBg="1"/>
      <p:bldP spid="197674" grpId="0" animBg="1"/>
      <p:bldP spid="197675" grpId="0" animBg="1"/>
      <p:bldP spid="197676" grpId="0" animBg="1"/>
      <p:bldP spid="197677" grpId="0" animBg="1"/>
      <p:bldP spid="197678" grpId="0" animBg="1"/>
      <p:bldP spid="197679" grpId="0" animBg="1"/>
      <p:bldP spid="197680" grpId="0" animBg="1"/>
      <p:bldP spid="197681" grpId="0" animBg="1"/>
      <p:bldP spid="197682" grpId="0" animBg="1"/>
      <p:bldP spid="197683" grpId="0" animBg="1"/>
      <p:bldP spid="197684" grpId="0" animBg="1"/>
      <p:bldP spid="197685" grpId="0" animBg="1"/>
      <p:bldP spid="197686" grpId="0" animBg="1"/>
      <p:bldP spid="197687" grpId="0" animBg="1"/>
      <p:bldP spid="197688" grpId="0" animBg="1"/>
      <p:bldP spid="197689" grpId="0" animBg="1"/>
      <p:bldP spid="197690" grpId="0" animBg="1"/>
      <p:bldP spid="197691" grpId="0" animBg="1"/>
      <p:bldP spid="197692" grpId="0" animBg="1"/>
      <p:bldP spid="197693" grpId="0" animBg="1"/>
      <p:bldP spid="197694" grpId="0" animBg="1"/>
      <p:bldP spid="197696" grpId="0" animBg="1"/>
      <p:bldP spid="19769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381000" y="1766888"/>
            <a:ext cx="8077200" cy="41497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buClr>
                <a:schemeClr val="accent2"/>
              </a:buClr>
              <a:buSzPct val="80000"/>
              <a:buFont typeface="Wingdings" pitchFamily="2" charset="2"/>
              <a:buNone/>
            </a:pPr>
            <a:r>
              <a:rPr kumimoji="1" lang="en-US" altLang="zh-CN" sz="2800">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设指针</a:t>
            </a:r>
            <a:r>
              <a:rPr kumimoji="1" lang="en-US" altLang="zh-CN" sz="2800">
                <a:solidFill>
                  <a:srgbClr val="000000"/>
                </a:solidFill>
                <a:latin typeface="Times New Roman" pitchFamily="18" charset="0"/>
                <a:ea typeface="宋体" pitchFamily="2" charset="-122"/>
              </a:rPr>
              <a:t>p</a:t>
            </a:r>
            <a:r>
              <a:rPr kumimoji="1" lang="zh-CN" altLang="en-US" sz="2800">
                <a:solidFill>
                  <a:srgbClr val="000000"/>
                </a:solidFill>
                <a:latin typeface="Times New Roman" pitchFamily="18" charset="0"/>
                <a:ea typeface="宋体" pitchFamily="2" charset="-122"/>
              </a:rPr>
              <a:t>指向某一结点，则双向链表结构的对称性可用下式描述：</a:t>
            </a:r>
          </a:p>
          <a:p>
            <a:pPr>
              <a:lnSpc>
                <a:spcPct val="110000"/>
              </a:lnSpc>
              <a:spcBef>
                <a:spcPct val="60000"/>
              </a:spcBef>
              <a:spcAft>
                <a:spcPct val="60000"/>
              </a:spcAft>
              <a:buClr>
                <a:schemeClr val="accent2"/>
              </a:buClr>
              <a:buSzPct val="80000"/>
              <a:buFont typeface="Wingdings" pitchFamily="2" charset="2"/>
              <a:buNone/>
            </a:pPr>
            <a:r>
              <a:rPr kumimoji="1" lang="zh-CN" altLang="en-US" sz="2800">
                <a:latin typeface="Times New Roman" pitchFamily="18" charset="0"/>
                <a:ea typeface="宋体" pitchFamily="2" charset="-122"/>
              </a:rPr>
              <a:t>     </a:t>
            </a:r>
            <a:r>
              <a:rPr kumimoji="1" lang="en-US" altLang="zh-CN" sz="2800" b="1">
                <a:solidFill>
                  <a:schemeClr val="hlink"/>
                </a:solidFill>
                <a:latin typeface="Times New Roman" pitchFamily="18" charset="0"/>
                <a:ea typeface="宋体" pitchFamily="2" charset="-122"/>
              </a:rPr>
              <a:t>(p—&gt;prior)—&gt;next=p=(p—&gt;next)—&gt;prior</a:t>
            </a:r>
          </a:p>
          <a:p>
            <a:pPr>
              <a:lnSpc>
                <a:spcPct val="110000"/>
              </a:lnSpc>
              <a:spcBef>
                <a:spcPct val="20000"/>
              </a:spcBef>
              <a:buClr>
                <a:schemeClr val="accent2"/>
              </a:buClr>
              <a:buSzPct val="80000"/>
              <a:buFont typeface="Wingdings" pitchFamily="2" charset="2"/>
              <a:buNone/>
            </a:pPr>
            <a:r>
              <a:rPr kumimoji="1" lang="en-US" altLang="zh-CN" sz="2800">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即</a:t>
            </a:r>
            <a:r>
              <a:rPr kumimoji="1" lang="zh-CN" altLang="en-US" sz="2800">
                <a:solidFill>
                  <a:srgbClr val="FF0000"/>
                </a:solidFill>
                <a:latin typeface="Times New Roman" pitchFamily="18" charset="0"/>
                <a:ea typeface="宋体" pitchFamily="2" charset="-122"/>
              </a:rPr>
              <a:t>结点*</a:t>
            </a:r>
            <a:r>
              <a:rPr kumimoji="1" lang="en-US" altLang="zh-CN" sz="2800">
                <a:solidFill>
                  <a:srgbClr val="FF0000"/>
                </a:solidFill>
                <a:latin typeface="Times New Roman" pitchFamily="18" charset="0"/>
                <a:ea typeface="宋体" pitchFamily="2" charset="-122"/>
              </a:rPr>
              <a:t>p</a:t>
            </a:r>
            <a:r>
              <a:rPr kumimoji="1" lang="zh-CN" altLang="en-US" sz="2800">
                <a:solidFill>
                  <a:srgbClr val="FF0000"/>
                </a:solidFill>
                <a:latin typeface="Times New Roman" pitchFamily="18" charset="0"/>
                <a:ea typeface="宋体" pitchFamily="2" charset="-122"/>
              </a:rPr>
              <a:t>的存储位置既存放在其前驱结点*</a:t>
            </a:r>
            <a:r>
              <a:rPr kumimoji="1" lang="en-US" altLang="zh-CN" sz="2800">
                <a:solidFill>
                  <a:srgbClr val="FF0000"/>
                </a:solidFill>
                <a:latin typeface="Times New Roman" pitchFamily="18" charset="0"/>
                <a:ea typeface="宋体" pitchFamily="2" charset="-122"/>
              </a:rPr>
              <a:t>(p—&gt;prior)</a:t>
            </a:r>
            <a:r>
              <a:rPr kumimoji="1" lang="zh-CN" altLang="en-US" sz="2800">
                <a:solidFill>
                  <a:srgbClr val="FF0000"/>
                </a:solidFill>
                <a:latin typeface="Times New Roman" pitchFamily="18" charset="0"/>
                <a:ea typeface="宋体" pitchFamily="2" charset="-122"/>
              </a:rPr>
              <a:t>的直接后继指针域中，也存放在它的后继结点*</a:t>
            </a:r>
            <a:r>
              <a:rPr kumimoji="1" lang="en-US" altLang="zh-CN" sz="2800">
                <a:solidFill>
                  <a:srgbClr val="FF0000"/>
                </a:solidFill>
                <a:latin typeface="Times New Roman" pitchFamily="18" charset="0"/>
                <a:ea typeface="宋体" pitchFamily="2" charset="-122"/>
              </a:rPr>
              <a:t>(p—&gt;next)</a:t>
            </a:r>
            <a:r>
              <a:rPr kumimoji="1" lang="zh-CN" altLang="en-US" sz="2800">
                <a:solidFill>
                  <a:srgbClr val="FF0000"/>
                </a:solidFill>
                <a:latin typeface="Times New Roman" pitchFamily="18" charset="0"/>
                <a:ea typeface="宋体" pitchFamily="2" charset="-122"/>
              </a:rPr>
              <a:t>的直接前驱指针域中。</a:t>
            </a:r>
          </a:p>
          <a:p>
            <a:pPr algn="ctr">
              <a:spcBef>
                <a:spcPct val="50000"/>
              </a:spcBef>
            </a:pPr>
            <a:endParaRPr lang="en-US" altLang="zh-CN" sz="2800">
              <a:solidFill>
                <a:srgbClr val="9933FF"/>
              </a:solidFill>
              <a:latin typeface="Times New Roman"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385763" y="233363"/>
            <a:ext cx="475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bg1"/>
                </a:solidFill>
                <a:latin typeface="Times New Roman" pitchFamily="18" charset="0"/>
                <a:ea typeface="黑体" pitchFamily="2" charset="-122"/>
              </a:rPr>
              <a:t>双向链表的操作特点：</a:t>
            </a:r>
          </a:p>
        </p:txBody>
      </p:sp>
      <p:sp>
        <p:nvSpPr>
          <p:cNvPr id="199683" name="Text Box 3"/>
          <p:cNvSpPr txBox="1">
            <a:spLocks noChangeArrowheads="1"/>
          </p:cNvSpPr>
          <p:nvPr/>
        </p:nvSpPr>
        <p:spPr bwMode="auto">
          <a:xfrm>
            <a:off x="615950" y="1806575"/>
            <a:ext cx="7478713"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a:solidFill>
                  <a:srgbClr val="000000"/>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查询” 和单链表相同，查找结点也是要从头指针指示的头结点开始。不同的是可以进行两个方向的查询。</a:t>
            </a:r>
          </a:p>
        </p:txBody>
      </p:sp>
      <p:sp>
        <p:nvSpPr>
          <p:cNvPr id="199684" name="Rectangle 4"/>
          <p:cNvSpPr>
            <a:spLocks noChangeArrowheads="1"/>
          </p:cNvSpPr>
          <p:nvPr/>
        </p:nvSpPr>
        <p:spPr bwMode="auto">
          <a:xfrm>
            <a:off x="717550" y="3970338"/>
            <a:ext cx="731520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kumimoji="1" lang="en-US" altLang="zh-CN" sz="2800">
                <a:solidFill>
                  <a:srgbClr val="000000"/>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插入” 和“删除”时需要同时修改两个方向上的指针。</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99683"/>
                                        </p:tgtEl>
                                        <p:attrNameLst>
                                          <p:attrName>style.visibility</p:attrName>
                                        </p:attrNameLst>
                                      </p:cBhvr>
                                      <p:to>
                                        <p:strVal val="visible"/>
                                      </p:to>
                                    </p:set>
                                    <p:animEffect transition="in" filter="wipe(left)">
                                      <p:cBhvr>
                                        <p:cTn id="7" dur="75"/>
                                        <p:tgtEl>
                                          <p:spTgt spid="199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99684"/>
                                        </p:tgtEl>
                                        <p:attrNameLst>
                                          <p:attrName>style.visibility</p:attrName>
                                        </p:attrNameLst>
                                      </p:cBhvr>
                                      <p:to>
                                        <p:strVal val="visible"/>
                                      </p:to>
                                    </p:set>
                                    <p:animEffect transition="in" filter="wipe(left)">
                                      <p:cBhvr>
                                        <p:cTn id="12" dur="75"/>
                                        <p:tgtEl>
                                          <p:spTgt spid="199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autoUpdateAnimBg="0"/>
      <p:bldP spid="199684"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0706" name="Group 2"/>
          <p:cNvGrpSpPr>
            <a:grpSpLocks/>
          </p:cNvGrpSpPr>
          <p:nvPr/>
        </p:nvGrpSpPr>
        <p:grpSpPr bwMode="auto">
          <a:xfrm>
            <a:off x="1762125" y="2178050"/>
            <a:ext cx="1905000" cy="609600"/>
            <a:chOff x="1248" y="1008"/>
            <a:chExt cx="1200" cy="384"/>
          </a:xfrm>
        </p:grpSpPr>
        <p:grpSp>
          <p:nvGrpSpPr>
            <p:cNvPr id="200707" name="Group 3"/>
            <p:cNvGrpSpPr>
              <a:grpSpLocks/>
            </p:cNvGrpSpPr>
            <p:nvPr/>
          </p:nvGrpSpPr>
          <p:grpSpPr bwMode="auto">
            <a:xfrm>
              <a:off x="1680" y="1008"/>
              <a:ext cx="768" cy="384"/>
              <a:chOff x="1152" y="912"/>
              <a:chExt cx="768" cy="384"/>
            </a:xfrm>
          </p:grpSpPr>
          <p:sp>
            <p:nvSpPr>
              <p:cNvPr id="200708" name="Rectangle 4"/>
              <p:cNvSpPr>
                <a:spLocks noChangeArrowheads="1"/>
              </p:cNvSpPr>
              <p:nvPr/>
            </p:nvSpPr>
            <p:spPr bwMode="auto">
              <a:xfrm>
                <a:off x="1152" y="912"/>
                <a:ext cx="768" cy="384"/>
              </a:xfrm>
              <a:prstGeom prst="rect">
                <a:avLst/>
              </a:prstGeom>
              <a:solidFill>
                <a:srgbClr val="CCFFCC">
                  <a:alpha val="50000"/>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ea typeface="宋体" pitchFamily="2" charset="-122"/>
                  </a:rPr>
                  <a:t>a</a:t>
                </a:r>
                <a:r>
                  <a:rPr kumimoji="1" lang="en-US" altLang="zh-CN" sz="3600" b="1" baseline="-25000">
                    <a:solidFill>
                      <a:schemeClr val="tx2"/>
                    </a:solidFill>
                    <a:latin typeface="Times New Roman" pitchFamily="18" charset="0"/>
                    <a:ea typeface="宋体" pitchFamily="2" charset="-122"/>
                  </a:rPr>
                  <a:t>i-1</a:t>
                </a:r>
                <a:endParaRPr kumimoji="1" lang="en-US" altLang="zh-CN" sz="3600">
                  <a:latin typeface="Times New Roman" pitchFamily="18" charset="0"/>
                  <a:ea typeface="宋体" pitchFamily="2" charset="-122"/>
                </a:endParaRPr>
              </a:p>
            </p:txBody>
          </p:sp>
          <p:sp>
            <p:nvSpPr>
              <p:cNvPr id="200709" name="Line 5"/>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0" name="Line 6"/>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11" name="Line 7"/>
            <p:cNvSpPr>
              <a:spLocks noChangeShapeType="1"/>
            </p:cNvSpPr>
            <p:nvPr/>
          </p:nvSpPr>
          <p:spPr bwMode="auto">
            <a:xfrm>
              <a:off x="1248" y="1200"/>
              <a:ext cx="432"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0712" name="Group 8"/>
          <p:cNvGrpSpPr>
            <a:grpSpLocks/>
          </p:cNvGrpSpPr>
          <p:nvPr/>
        </p:nvGrpSpPr>
        <p:grpSpPr bwMode="auto">
          <a:xfrm>
            <a:off x="3514725" y="2178050"/>
            <a:ext cx="4038600" cy="609600"/>
            <a:chOff x="2352" y="1008"/>
            <a:chExt cx="2544" cy="384"/>
          </a:xfrm>
        </p:grpSpPr>
        <p:grpSp>
          <p:nvGrpSpPr>
            <p:cNvPr id="200713" name="Group 9"/>
            <p:cNvGrpSpPr>
              <a:grpSpLocks/>
            </p:cNvGrpSpPr>
            <p:nvPr/>
          </p:nvGrpSpPr>
          <p:grpSpPr bwMode="auto">
            <a:xfrm>
              <a:off x="3744" y="1008"/>
              <a:ext cx="768" cy="384"/>
              <a:chOff x="1152" y="912"/>
              <a:chExt cx="768" cy="384"/>
            </a:xfrm>
          </p:grpSpPr>
          <p:sp>
            <p:nvSpPr>
              <p:cNvPr id="200714" name="Rectangle 10"/>
              <p:cNvSpPr>
                <a:spLocks noChangeArrowheads="1"/>
              </p:cNvSpPr>
              <p:nvPr/>
            </p:nvSpPr>
            <p:spPr bwMode="auto">
              <a:xfrm>
                <a:off x="1152" y="912"/>
                <a:ext cx="768" cy="384"/>
              </a:xfrm>
              <a:prstGeom prst="rect">
                <a:avLst/>
              </a:prstGeom>
              <a:solidFill>
                <a:srgbClr val="CCFFCC">
                  <a:alpha val="50000"/>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chemeClr val="tx2"/>
                    </a:solidFill>
                    <a:latin typeface="Times New Roman" pitchFamily="18" charset="0"/>
                    <a:ea typeface="宋体" pitchFamily="2" charset="-122"/>
                  </a:rPr>
                  <a:t>a</a:t>
                </a:r>
                <a:r>
                  <a:rPr kumimoji="1" lang="en-US" altLang="zh-CN" sz="3600" b="1" baseline="-25000">
                    <a:solidFill>
                      <a:schemeClr val="tx2"/>
                    </a:solidFill>
                    <a:latin typeface="Times New Roman" pitchFamily="18" charset="0"/>
                    <a:ea typeface="宋体" pitchFamily="2" charset="-122"/>
                  </a:rPr>
                  <a:t>i</a:t>
                </a:r>
                <a:endParaRPr kumimoji="1" lang="en-US" altLang="zh-CN" sz="3600">
                  <a:latin typeface="Times New Roman" pitchFamily="18" charset="0"/>
                  <a:ea typeface="宋体" pitchFamily="2" charset="-122"/>
                </a:endParaRPr>
              </a:p>
            </p:txBody>
          </p:sp>
          <p:sp>
            <p:nvSpPr>
              <p:cNvPr id="200715" name="Line 11"/>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6" name="Line 12"/>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17" name="Line 13"/>
            <p:cNvSpPr>
              <a:spLocks noChangeShapeType="1"/>
            </p:cNvSpPr>
            <p:nvPr/>
          </p:nvSpPr>
          <p:spPr bwMode="auto">
            <a:xfrm>
              <a:off x="2352" y="1200"/>
              <a:ext cx="1392"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8" name="Line 14"/>
            <p:cNvSpPr>
              <a:spLocks noChangeShapeType="1"/>
            </p:cNvSpPr>
            <p:nvPr/>
          </p:nvSpPr>
          <p:spPr bwMode="auto">
            <a:xfrm>
              <a:off x="4416" y="1200"/>
              <a:ext cx="480"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0719" name="Group 15"/>
          <p:cNvGrpSpPr>
            <a:grpSpLocks/>
          </p:cNvGrpSpPr>
          <p:nvPr/>
        </p:nvGrpSpPr>
        <p:grpSpPr bwMode="auto">
          <a:xfrm>
            <a:off x="3057525" y="1873250"/>
            <a:ext cx="2819400" cy="609600"/>
            <a:chOff x="1872" y="720"/>
            <a:chExt cx="1776" cy="384"/>
          </a:xfrm>
        </p:grpSpPr>
        <p:sp>
          <p:nvSpPr>
            <p:cNvPr id="200720" name="Line 16"/>
            <p:cNvSpPr>
              <a:spLocks noChangeShapeType="1"/>
            </p:cNvSpPr>
            <p:nvPr/>
          </p:nvSpPr>
          <p:spPr bwMode="auto">
            <a:xfrm flipV="1">
              <a:off x="3648" y="720"/>
              <a:ext cx="0" cy="384"/>
            </a:xfrm>
            <a:prstGeom prst="line">
              <a:avLst/>
            </a:prstGeom>
            <a:noFill/>
            <a:ln w="317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1" name="Line 17"/>
            <p:cNvSpPr>
              <a:spLocks noChangeShapeType="1"/>
            </p:cNvSpPr>
            <p:nvPr/>
          </p:nvSpPr>
          <p:spPr bwMode="auto">
            <a:xfrm flipH="1">
              <a:off x="1872" y="720"/>
              <a:ext cx="1776" cy="0"/>
            </a:xfrm>
            <a:prstGeom prst="line">
              <a:avLst/>
            </a:prstGeom>
            <a:noFill/>
            <a:ln w="317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2" name="Line 18"/>
            <p:cNvSpPr>
              <a:spLocks noChangeShapeType="1"/>
            </p:cNvSpPr>
            <p:nvPr/>
          </p:nvSpPr>
          <p:spPr bwMode="auto">
            <a:xfrm>
              <a:off x="1872" y="720"/>
              <a:ext cx="0" cy="192"/>
            </a:xfrm>
            <a:prstGeom prst="line">
              <a:avLst/>
            </a:prstGeom>
            <a:noFill/>
            <a:ln w="317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0723" name="Group 19"/>
          <p:cNvGrpSpPr>
            <a:grpSpLocks/>
          </p:cNvGrpSpPr>
          <p:nvPr/>
        </p:nvGrpSpPr>
        <p:grpSpPr bwMode="auto">
          <a:xfrm>
            <a:off x="4124325" y="3244850"/>
            <a:ext cx="1219200" cy="609600"/>
            <a:chOff x="1152" y="912"/>
            <a:chExt cx="768" cy="384"/>
          </a:xfrm>
        </p:grpSpPr>
        <p:sp>
          <p:nvSpPr>
            <p:cNvPr id="200724" name="Rectangle 20"/>
            <p:cNvSpPr>
              <a:spLocks noChangeArrowheads="1"/>
            </p:cNvSpPr>
            <p:nvPr/>
          </p:nvSpPr>
          <p:spPr bwMode="auto">
            <a:xfrm>
              <a:off x="1152" y="912"/>
              <a:ext cx="768" cy="384"/>
            </a:xfrm>
            <a:prstGeom prst="rect">
              <a:avLst/>
            </a:prstGeom>
            <a:solidFill>
              <a:srgbClr val="CCFFCC">
                <a:alpha val="50000"/>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宋体" pitchFamily="2" charset="-122"/>
                </a:rPr>
                <a:t>e</a:t>
              </a:r>
              <a:endParaRPr kumimoji="1" lang="en-US" altLang="zh-CN" sz="3200">
                <a:latin typeface="Times New Roman" pitchFamily="18" charset="0"/>
                <a:ea typeface="宋体" pitchFamily="2" charset="-122"/>
              </a:endParaRPr>
            </a:p>
          </p:txBody>
        </p:sp>
        <p:sp>
          <p:nvSpPr>
            <p:cNvPr id="200725" name="Line 21"/>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6" name="Line 22"/>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27" name="Text Box 23"/>
          <p:cNvSpPr txBox="1">
            <a:spLocks noChangeArrowheads="1"/>
          </p:cNvSpPr>
          <p:nvPr/>
        </p:nvSpPr>
        <p:spPr bwMode="auto">
          <a:xfrm>
            <a:off x="1798638" y="4803775"/>
            <a:ext cx="5349875"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kumimoji="1" lang="en-US" altLang="zh-CN" sz="2800" b="1">
                <a:solidFill>
                  <a:schemeClr val="hlink"/>
                </a:solidFill>
                <a:latin typeface="Times New Roman" pitchFamily="18" charset="0"/>
                <a:ea typeface="宋体" pitchFamily="2" charset="-122"/>
              </a:rPr>
              <a:t>s-&gt;next = p-&gt;next;    p-&gt;next = s;</a:t>
            </a:r>
          </a:p>
          <a:p>
            <a:pPr>
              <a:lnSpc>
                <a:spcPct val="150000"/>
              </a:lnSpc>
            </a:pPr>
            <a:r>
              <a:rPr kumimoji="1" lang="en-US" altLang="zh-CN" sz="2800" b="1">
                <a:solidFill>
                  <a:schemeClr val="hlink"/>
                </a:solidFill>
                <a:latin typeface="Times New Roman" pitchFamily="18" charset="0"/>
                <a:ea typeface="宋体" pitchFamily="2" charset="-122"/>
              </a:rPr>
              <a:t>s-&gt;next-&gt;prior = s;    s-&gt;prior = p;</a:t>
            </a:r>
            <a:endParaRPr kumimoji="1" lang="en-US" altLang="zh-CN" sz="2800">
              <a:solidFill>
                <a:schemeClr val="hlink"/>
              </a:solidFill>
              <a:latin typeface="Times New Roman" pitchFamily="18" charset="0"/>
              <a:ea typeface="宋体" pitchFamily="2" charset="-122"/>
            </a:endParaRPr>
          </a:p>
        </p:txBody>
      </p:sp>
      <p:sp>
        <p:nvSpPr>
          <p:cNvPr id="200728" name="AutoShape 24"/>
          <p:cNvSpPr>
            <a:spLocks noChangeArrowheads="1"/>
          </p:cNvSpPr>
          <p:nvPr/>
        </p:nvSpPr>
        <p:spPr bwMode="auto">
          <a:xfrm>
            <a:off x="2600325" y="958850"/>
            <a:ext cx="457200" cy="1219200"/>
          </a:xfrm>
          <a:prstGeom prst="downArrowCallout">
            <a:avLst>
              <a:gd name="adj1" fmla="val 15000"/>
              <a:gd name="adj2" fmla="val 25000"/>
              <a:gd name="adj3" fmla="val 48605"/>
              <a:gd name="adj4" fmla="val 43333"/>
            </a:avLst>
          </a:prstGeom>
          <a:solidFill>
            <a:srgbClr val="CCFFFF"/>
          </a:solidFill>
          <a:ln w="28575">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99"/>
                </a:solidFill>
                <a:latin typeface="Times New Roman" pitchFamily="18" charset="0"/>
                <a:ea typeface="宋体" pitchFamily="2" charset="-122"/>
              </a:rPr>
              <a:t>p</a:t>
            </a:r>
            <a:endParaRPr kumimoji="1" lang="en-US" altLang="zh-CN" sz="3200">
              <a:latin typeface="Times New Roman" pitchFamily="18" charset="0"/>
              <a:ea typeface="宋体" pitchFamily="2" charset="-122"/>
            </a:endParaRPr>
          </a:p>
        </p:txBody>
      </p:sp>
      <p:sp>
        <p:nvSpPr>
          <p:cNvPr id="200729" name="AutoShape 25"/>
          <p:cNvSpPr>
            <a:spLocks noChangeArrowheads="1"/>
          </p:cNvSpPr>
          <p:nvPr/>
        </p:nvSpPr>
        <p:spPr bwMode="auto">
          <a:xfrm>
            <a:off x="4505325" y="3854450"/>
            <a:ext cx="457200" cy="838200"/>
          </a:xfrm>
          <a:prstGeom prst="upArrowCallout">
            <a:avLst>
              <a:gd name="adj1" fmla="val 16667"/>
              <a:gd name="adj2" fmla="val 25000"/>
              <a:gd name="adj3" fmla="val 43058"/>
              <a:gd name="adj4" fmla="val 43940"/>
            </a:avLst>
          </a:prstGeom>
          <a:solidFill>
            <a:srgbClr val="FFFF99">
              <a:alpha val="50000"/>
            </a:srgbClr>
          </a:solidFill>
          <a:ln w="2857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600" b="1">
                <a:solidFill>
                  <a:srgbClr val="FF0000"/>
                </a:solidFill>
                <a:latin typeface="Times New Roman" pitchFamily="18" charset="0"/>
                <a:ea typeface="宋体" pitchFamily="2" charset="-122"/>
              </a:rPr>
              <a:t>s</a:t>
            </a:r>
            <a:endParaRPr kumimoji="1" lang="en-US" altLang="zh-CN" sz="3600">
              <a:latin typeface="Times New Roman" pitchFamily="18" charset="0"/>
              <a:ea typeface="宋体" pitchFamily="2" charset="-122"/>
            </a:endParaRPr>
          </a:p>
        </p:txBody>
      </p:sp>
      <p:sp>
        <p:nvSpPr>
          <p:cNvPr id="200730" name="Line 26"/>
          <p:cNvSpPr>
            <a:spLocks noChangeShapeType="1"/>
          </p:cNvSpPr>
          <p:nvPr/>
        </p:nvSpPr>
        <p:spPr bwMode="auto">
          <a:xfrm flipV="1">
            <a:off x="1862138" y="5480050"/>
            <a:ext cx="2813050" cy="28575"/>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00731" name="Rectangle 27"/>
          <p:cNvSpPr>
            <a:spLocks noChangeArrowheads="1"/>
          </p:cNvSpPr>
          <p:nvPr/>
        </p:nvSpPr>
        <p:spPr bwMode="auto">
          <a:xfrm>
            <a:off x="3438525" y="2406650"/>
            <a:ext cx="2286000" cy="228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0732" name="Group 28"/>
          <p:cNvGrpSpPr>
            <a:grpSpLocks/>
          </p:cNvGrpSpPr>
          <p:nvPr/>
        </p:nvGrpSpPr>
        <p:grpSpPr bwMode="auto">
          <a:xfrm>
            <a:off x="2447925" y="2178050"/>
            <a:ext cx="1219200" cy="609600"/>
            <a:chOff x="1152" y="912"/>
            <a:chExt cx="768" cy="384"/>
          </a:xfrm>
        </p:grpSpPr>
        <p:sp>
          <p:nvSpPr>
            <p:cNvPr id="200733" name="Rectangle 29"/>
            <p:cNvSpPr>
              <a:spLocks noChangeArrowheads="1"/>
            </p:cNvSpPr>
            <p:nvPr/>
          </p:nvSpPr>
          <p:spPr bwMode="auto">
            <a:xfrm>
              <a:off x="1152" y="912"/>
              <a:ext cx="768" cy="384"/>
            </a:xfrm>
            <a:prstGeom prst="rect">
              <a:avLst/>
            </a:prstGeom>
            <a:solidFill>
              <a:srgbClr val="CCFFCC">
                <a:alpha val="50000"/>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宋体" pitchFamily="2" charset="-122"/>
                </a:rPr>
                <a:t>a</a:t>
              </a:r>
              <a:r>
                <a:rPr kumimoji="1" lang="en-US" altLang="zh-CN" sz="3200" b="1" baseline="-25000">
                  <a:solidFill>
                    <a:schemeClr val="tx2"/>
                  </a:solidFill>
                  <a:latin typeface="Times New Roman" pitchFamily="18" charset="0"/>
                  <a:ea typeface="宋体" pitchFamily="2" charset="-122"/>
                </a:rPr>
                <a:t>i-1</a:t>
              </a:r>
              <a:endParaRPr kumimoji="1" lang="en-US" altLang="zh-CN" sz="3200">
                <a:latin typeface="Times New Roman" pitchFamily="18" charset="0"/>
                <a:ea typeface="宋体" pitchFamily="2" charset="-122"/>
              </a:endParaRPr>
            </a:p>
          </p:txBody>
        </p:sp>
        <p:sp>
          <p:nvSpPr>
            <p:cNvPr id="200734" name="Line 30"/>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5" name="Line 31"/>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00736" name="AutoShape 32"/>
          <p:cNvCxnSpPr>
            <a:cxnSpLocks noChangeShapeType="1"/>
            <a:stCxn id="200724" idx="3"/>
            <a:endCxn id="200714" idx="2"/>
          </p:cNvCxnSpPr>
          <p:nvPr/>
        </p:nvCxnSpPr>
        <p:spPr bwMode="auto">
          <a:xfrm flipV="1">
            <a:off x="5343525" y="2787650"/>
            <a:ext cx="990600" cy="762000"/>
          </a:xfrm>
          <a:prstGeom prst="bentConnector2">
            <a:avLst/>
          </a:prstGeom>
          <a:noFill/>
          <a:ln w="31750">
            <a:solidFill>
              <a:schemeClr val="tx2"/>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0737" name="Line 33"/>
          <p:cNvSpPr>
            <a:spLocks noChangeShapeType="1"/>
          </p:cNvSpPr>
          <p:nvPr/>
        </p:nvSpPr>
        <p:spPr bwMode="auto">
          <a:xfrm>
            <a:off x="5029200" y="5480050"/>
            <a:ext cx="1893888"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0738" name="AutoShape 34"/>
          <p:cNvCxnSpPr>
            <a:cxnSpLocks noChangeShapeType="1"/>
            <a:stCxn id="200733" idx="3"/>
            <a:endCxn id="200724" idx="1"/>
          </p:cNvCxnSpPr>
          <p:nvPr/>
        </p:nvCxnSpPr>
        <p:spPr bwMode="auto">
          <a:xfrm>
            <a:off x="3667125" y="2482850"/>
            <a:ext cx="457200" cy="1066800"/>
          </a:xfrm>
          <a:prstGeom prst="bentConnector3">
            <a:avLst>
              <a:gd name="adj1" fmla="val 50000"/>
            </a:avLst>
          </a:prstGeom>
          <a:noFill/>
          <a:ln w="31750">
            <a:solidFill>
              <a:schemeClr val="tx2"/>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0739" name="Line 35"/>
          <p:cNvSpPr>
            <a:spLocks noChangeShapeType="1"/>
          </p:cNvSpPr>
          <p:nvPr/>
        </p:nvSpPr>
        <p:spPr bwMode="auto">
          <a:xfrm>
            <a:off x="1847850" y="6159500"/>
            <a:ext cx="2940050" cy="14288"/>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00740" name="Rectangle 36"/>
          <p:cNvSpPr>
            <a:spLocks noChangeArrowheads="1"/>
          </p:cNvSpPr>
          <p:nvPr/>
        </p:nvSpPr>
        <p:spPr bwMode="auto">
          <a:xfrm>
            <a:off x="2979738" y="1614488"/>
            <a:ext cx="2971800" cy="533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00741" name="Rectangle 37"/>
          <p:cNvSpPr>
            <a:spLocks noChangeArrowheads="1"/>
          </p:cNvSpPr>
          <p:nvPr/>
        </p:nvSpPr>
        <p:spPr bwMode="auto">
          <a:xfrm>
            <a:off x="5800725" y="2101850"/>
            <a:ext cx="152400" cy="381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0742" name="Group 38"/>
          <p:cNvGrpSpPr>
            <a:grpSpLocks/>
          </p:cNvGrpSpPr>
          <p:nvPr/>
        </p:nvGrpSpPr>
        <p:grpSpPr bwMode="auto">
          <a:xfrm>
            <a:off x="5724525" y="2178050"/>
            <a:ext cx="1219200" cy="609600"/>
            <a:chOff x="1152" y="912"/>
            <a:chExt cx="768" cy="384"/>
          </a:xfrm>
        </p:grpSpPr>
        <p:sp>
          <p:nvSpPr>
            <p:cNvPr id="200743" name="Rectangle 39"/>
            <p:cNvSpPr>
              <a:spLocks noChangeArrowheads="1"/>
            </p:cNvSpPr>
            <p:nvPr/>
          </p:nvSpPr>
          <p:spPr bwMode="auto">
            <a:xfrm>
              <a:off x="1152" y="912"/>
              <a:ext cx="768" cy="384"/>
            </a:xfrm>
            <a:prstGeom prst="rect">
              <a:avLst/>
            </a:prstGeom>
            <a:solidFill>
              <a:srgbClr val="CCFFCC">
                <a:alpha val="50000"/>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宋体" pitchFamily="2" charset="-122"/>
                </a:rPr>
                <a:t>a</a:t>
              </a:r>
              <a:r>
                <a:rPr kumimoji="1" lang="en-US" altLang="zh-CN" sz="3200" b="1" baseline="-25000">
                  <a:solidFill>
                    <a:schemeClr val="tx2"/>
                  </a:solidFill>
                  <a:latin typeface="Times New Roman" pitchFamily="18" charset="0"/>
                  <a:ea typeface="宋体" pitchFamily="2" charset="-122"/>
                </a:rPr>
                <a:t>i</a:t>
              </a:r>
              <a:endParaRPr kumimoji="1" lang="en-US" altLang="zh-CN" sz="3200">
                <a:latin typeface="Times New Roman" pitchFamily="18" charset="0"/>
                <a:ea typeface="宋体" pitchFamily="2" charset="-122"/>
              </a:endParaRPr>
            </a:p>
          </p:txBody>
        </p:sp>
        <p:sp>
          <p:nvSpPr>
            <p:cNvPr id="200744" name="Line 40"/>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5" name="Line 41"/>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00746" name="AutoShape 42"/>
          <p:cNvCxnSpPr>
            <a:cxnSpLocks noChangeShapeType="1"/>
            <a:stCxn id="200743" idx="1"/>
            <a:endCxn id="200724" idx="0"/>
          </p:cNvCxnSpPr>
          <p:nvPr/>
        </p:nvCxnSpPr>
        <p:spPr bwMode="auto">
          <a:xfrm rot="10800000" flipV="1">
            <a:off x="4733925" y="2482850"/>
            <a:ext cx="990600" cy="762000"/>
          </a:xfrm>
          <a:prstGeom prst="bentConnector2">
            <a:avLst/>
          </a:prstGeom>
          <a:noFill/>
          <a:ln w="31750">
            <a:solidFill>
              <a:schemeClr val="hlink"/>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0747" name="Line 43"/>
          <p:cNvSpPr>
            <a:spLocks noChangeShapeType="1"/>
          </p:cNvSpPr>
          <p:nvPr/>
        </p:nvSpPr>
        <p:spPr bwMode="auto">
          <a:xfrm flipV="1">
            <a:off x="5046663" y="6143625"/>
            <a:ext cx="1938337" cy="42863"/>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0748" name="AutoShape 44"/>
          <p:cNvCxnSpPr>
            <a:cxnSpLocks noChangeShapeType="1"/>
            <a:endCxn id="200733" idx="2"/>
          </p:cNvCxnSpPr>
          <p:nvPr/>
        </p:nvCxnSpPr>
        <p:spPr bwMode="auto">
          <a:xfrm rot="10800000">
            <a:off x="3057525" y="2787650"/>
            <a:ext cx="1066800" cy="931863"/>
          </a:xfrm>
          <a:prstGeom prst="bentConnector2">
            <a:avLst/>
          </a:prstGeom>
          <a:noFill/>
          <a:ln w="31750">
            <a:solidFill>
              <a:schemeClr val="hlink"/>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0749" name="Group 45"/>
          <p:cNvGrpSpPr>
            <a:grpSpLocks/>
          </p:cNvGrpSpPr>
          <p:nvPr/>
        </p:nvGrpSpPr>
        <p:grpSpPr bwMode="auto">
          <a:xfrm>
            <a:off x="1685925" y="1873250"/>
            <a:ext cx="914400" cy="609600"/>
            <a:chOff x="1008" y="720"/>
            <a:chExt cx="576" cy="384"/>
          </a:xfrm>
        </p:grpSpPr>
        <p:sp>
          <p:nvSpPr>
            <p:cNvPr id="200750" name="Line 46"/>
            <p:cNvSpPr>
              <a:spLocks noChangeShapeType="1"/>
            </p:cNvSpPr>
            <p:nvPr/>
          </p:nvSpPr>
          <p:spPr bwMode="auto">
            <a:xfrm flipV="1">
              <a:off x="1584" y="720"/>
              <a:ext cx="0" cy="384"/>
            </a:xfrm>
            <a:prstGeom prst="line">
              <a:avLst/>
            </a:prstGeom>
            <a:noFill/>
            <a:ln w="317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1" name="Line 47"/>
            <p:cNvSpPr>
              <a:spLocks noChangeShapeType="1"/>
            </p:cNvSpPr>
            <p:nvPr/>
          </p:nvSpPr>
          <p:spPr bwMode="auto">
            <a:xfrm flipH="1">
              <a:off x="1008" y="720"/>
              <a:ext cx="576" cy="0"/>
            </a:xfrm>
            <a:prstGeom prst="line">
              <a:avLst/>
            </a:prstGeom>
            <a:noFill/>
            <a:ln w="317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0752" name="Text Box 48"/>
          <p:cNvSpPr txBox="1">
            <a:spLocks noChangeArrowheads="1"/>
          </p:cNvSpPr>
          <p:nvPr/>
        </p:nvSpPr>
        <p:spPr bwMode="auto">
          <a:xfrm>
            <a:off x="598488" y="188913"/>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bg1"/>
                </a:solidFill>
                <a:latin typeface="Times New Roman" pitchFamily="18" charset="0"/>
                <a:ea typeface="黑体" pitchFamily="2" charset="-122"/>
              </a:rPr>
              <a:t>插入</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0706"/>
                                        </p:tgtEl>
                                        <p:attrNameLst>
                                          <p:attrName>style.visibility</p:attrName>
                                        </p:attrNameLst>
                                      </p:cBhvr>
                                      <p:to>
                                        <p:strVal val="visible"/>
                                      </p:to>
                                    </p:set>
                                    <p:animEffect transition="in" filter="wipe(left)">
                                      <p:cBhvr>
                                        <p:cTn id="7" dur="500"/>
                                        <p:tgtEl>
                                          <p:spTgt spid="20070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0712"/>
                                        </p:tgtEl>
                                        <p:attrNameLst>
                                          <p:attrName>style.visibility</p:attrName>
                                        </p:attrNameLst>
                                      </p:cBhvr>
                                      <p:to>
                                        <p:strVal val="visible"/>
                                      </p:to>
                                    </p:set>
                                    <p:animEffect transition="in" filter="wipe(left)">
                                      <p:cBhvr>
                                        <p:cTn id="11" dur="500"/>
                                        <p:tgtEl>
                                          <p:spTgt spid="200712"/>
                                        </p:tgtEl>
                                      </p:cBhvr>
                                    </p:animEffect>
                                  </p:childTnLst>
                                </p:cTn>
                              </p:par>
                            </p:childTnLst>
                          </p:cTn>
                        </p:par>
                        <p:par>
                          <p:cTn id="12" fill="hold" nodeType="afterGroup">
                            <p:stCondLst>
                              <p:cond delay="1000"/>
                            </p:stCondLst>
                            <p:childTnLst>
                              <p:par>
                                <p:cTn id="13" presetID="22" presetClass="entr" presetSubtype="2" fill="hold" nodeType="afterEffect">
                                  <p:stCondLst>
                                    <p:cond delay="0"/>
                                  </p:stCondLst>
                                  <p:childTnLst>
                                    <p:set>
                                      <p:cBhvr>
                                        <p:cTn id="14" dur="1" fill="hold">
                                          <p:stCondLst>
                                            <p:cond delay="0"/>
                                          </p:stCondLst>
                                        </p:cTn>
                                        <p:tgtEl>
                                          <p:spTgt spid="200719"/>
                                        </p:tgtEl>
                                        <p:attrNameLst>
                                          <p:attrName>style.visibility</p:attrName>
                                        </p:attrNameLst>
                                      </p:cBhvr>
                                      <p:to>
                                        <p:strVal val="visible"/>
                                      </p:to>
                                    </p:set>
                                    <p:animEffect transition="in" filter="wipe(right)">
                                      <p:cBhvr>
                                        <p:cTn id="15" dur="500"/>
                                        <p:tgtEl>
                                          <p:spTgt spid="200719"/>
                                        </p:tgtEl>
                                      </p:cBhvr>
                                    </p:animEffect>
                                  </p:childTnLst>
                                </p:cTn>
                              </p:par>
                            </p:childTnLst>
                          </p:cTn>
                        </p:par>
                        <p:par>
                          <p:cTn id="16" fill="hold" nodeType="afterGroup">
                            <p:stCondLst>
                              <p:cond delay="1500"/>
                            </p:stCondLst>
                            <p:childTnLst>
                              <p:par>
                                <p:cTn id="17" presetID="22" presetClass="entr" presetSubtype="2" fill="hold" nodeType="afterEffect">
                                  <p:stCondLst>
                                    <p:cond delay="0"/>
                                  </p:stCondLst>
                                  <p:childTnLst>
                                    <p:set>
                                      <p:cBhvr>
                                        <p:cTn id="18" dur="1" fill="hold">
                                          <p:stCondLst>
                                            <p:cond delay="0"/>
                                          </p:stCondLst>
                                        </p:cTn>
                                        <p:tgtEl>
                                          <p:spTgt spid="200749"/>
                                        </p:tgtEl>
                                        <p:attrNameLst>
                                          <p:attrName>style.visibility</p:attrName>
                                        </p:attrNameLst>
                                      </p:cBhvr>
                                      <p:to>
                                        <p:strVal val="visible"/>
                                      </p:to>
                                    </p:set>
                                    <p:animEffect transition="in" filter="wipe(right)">
                                      <p:cBhvr>
                                        <p:cTn id="19" dur="500"/>
                                        <p:tgtEl>
                                          <p:spTgt spid="20074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00723"/>
                                        </p:tgtEl>
                                        <p:attrNameLst>
                                          <p:attrName>style.visibility</p:attrName>
                                        </p:attrNameLst>
                                      </p:cBhvr>
                                      <p:to>
                                        <p:strVal val="visible"/>
                                      </p:to>
                                    </p:set>
                                    <p:animEffect transition="in" filter="wipe(left)">
                                      <p:cBhvr>
                                        <p:cTn id="24" dur="500"/>
                                        <p:tgtEl>
                                          <p:spTgt spid="20072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00728"/>
                                        </p:tgtEl>
                                        <p:attrNameLst>
                                          <p:attrName>style.visibility</p:attrName>
                                        </p:attrNameLst>
                                      </p:cBhvr>
                                      <p:to>
                                        <p:strVal val="visible"/>
                                      </p:to>
                                    </p:set>
                                    <p:animEffect transition="in" filter="wipe(up)">
                                      <p:cBhvr>
                                        <p:cTn id="29" dur="500"/>
                                        <p:tgtEl>
                                          <p:spTgt spid="20072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00729"/>
                                        </p:tgtEl>
                                        <p:attrNameLst>
                                          <p:attrName>style.visibility</p:attrName>
                                        </p:attrNameLst>
                                      </p:cBhvr>
                                      <p:to>
                                        <p:strVal val="visible"/>
                                      </p:to>
                                    </p:set>
                                    <p:animEffect transition="in" filter="wipe(down)">
                                      <p:cBhvr>
                                        <p:cTn id="34" dur="500"/>
                                        <p:tgtEl>
                                          <p:spTgt spid="20072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0727"/>
                                        </p:tgtEl>
                                        <p:attrNameLst>
                                          <p:attrName>style.visibility</p:attrName>
                                        </p:attrNameLst>
                                      </p:cBhvr>
                                      <p:to>
                                        <p:strVal val="visible"/>
                                      </p:to>
                                    </p:set>
                                    <p:animEffect transition="in" filter="wipe(left)">
                                      <p:cBhvr>
                                        <p:cTn id="39" dur="500"/>
                                        <p:tgtEl>
                                          <p:spTgt spid="20072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grpId="0" nodeType="clickEffect">
                                  <p:stCondLst>
                                    <p:cond delay="0"/>
                                  </p:stCondLst>
                                  <p:childTnLst>
                                    <p:set>
                                      <p:cBhvr>
                                        <p:cTn id="43" dur="1" fill="hold">
                                          <p:stCondLst>
                                            <p:cond delay="0"/>
                                          </p:stCondLst>
                                        </p:cTn>
                                        <p:tgtEl>
                                          <p:spTgt spid="200730"/>
                                        </p:tgtEl>
                                        <p:attrNameLst>
                                          <p:attrName>style.visibility</p:attrName>
                                        </p:attrNameLst>
                                      </p:cBhvr>
                                      <p:to>
                                        <p:strVal val="visible"/>
                                      </p:to>
                                    </p:set>
                                    <p:anim calcmode="lin" valueType="num">
                                      <p:cBhvr>
                                        <p:cTn id="44" dur="500" fill="hold"/>
                                        <p:tgtEl>
                                          <p:spTgt spid="200730"/>
                                        </p:tgtEl>
                                        <p:attrNameLst>
                                          <p:attrName>ppt_x</p:attrName>
                                        </p:attrNameLst>
                                      </p:cBhvr>
                                      <p:tavLst>
                                        <p:tav tm="0">
                                          <p:val>
                                            <p:strVal val="#ppt_x-#ppt_w/2"/>
                                          </p:val>
                                        </p:tav>
                                        <p:tav tm="100000">
                                          <p:val>
                                            <p:strVal val="#ppt_x"/>
                                          </p:val>
                                        </p:tav>
                                      </p:tavLst>
                                    </p:anim>
                                    <p:anim calcmode="lin" valueType="num">
                                      <p:cBhvr>
                                        <p:cTn id="45" dur="500" fill="hold"/>
                                        <p:tgtEl>
                                          <p:spTgt spid="200730"/>
                                        </p:tgtEl>
                                        <p:attrNameLst>
                                          <p:attrName>ppt_y</p:attrName>
                                        </p:attrNameLst>
                                      </p:cBhvr>
                                      <p:tavLst>
                                        <p:tav tm="0">
                                          <p:val>
                                            <p:strVal val="#ppt_y"/>
                                          </p:val>
                                        </p:tav>
                                        <p:tav tm="100000">
                                          <p:val>
                                            <p:strVal val="#ppt_y"/>
                                          </p:val>
                                        </p:tav>
                                      </p:tavLst>
                                    </p:anim>
                                    <p:anim calcmode="lin" valueType="num">
                                      <p:cBhvr>
                                        <p:cTn id="46" dur="500" fill="hold"/>
                                        <p:tgtEl>
                                          <p:spTgt spid="200730"/>
                                        </p:tgtEl>
                                        <p:attrNameLst>
                                          <p:attrName>ppt_w</p:attrName>
                                        </p:attrNameLst>
                                      </p:cBhvr>
                                      <p:tavLst>
                                        <p:tav tm="0">
                                          <p:val>
                                            <p:fltVal val="0"/>
                                          </p:val>
                                        </p:tav>
                                        <p:tav tm="100000">
                                          <p:val>
                                            <p:strVal val="#ppt_w"/>
                                          </p:val>
                                        </p:tav>
                                      </p:tavLst>
                                    </p:anim>
                                    <p:anim calcmode="lin" valueType="num">
                                      <p:cBhvr>
                                        <p:cTn id="47" dur="500" fill="hold"/>
                                        <p:tgtEl>
                                          <p:spTgt spid="200730"/>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00736"/>
                                        </p:tgtEl>
                                        <p:attrNameLst>
                                          <p:attrName>style.visibility</p:attrName>
                                        </p:attrNameLst>
                                      </p:cBhvr>
                                      <p:to>
                                        <p:strVal val="visible"/>
                                      </p:to>
                                    </p:set>
                                    <p:animEffect transition="in" filter="wipe(left)">
                                      <p:cBhvr>
                                        <p:cTn id="52" dur="500"/>
                                        <p:tgtEl>
                                          <p:spTgt spid="20073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8" fill="hold" grpId="0" nodeType="clickEffect">
                                  <p:stCondLst>
                                    <p:cond delay="0"/>
                                  </p:stCondLst>
                                  <p:childTnLst>
                                    <p:set>
                                      <p:cBhvr>
                                        <p:cTn id="56" dur="1" fill="hold">
                                          <p:stCondLst>
                                            <p:cond delay="0"/>
                                          </p:stCondLst>
                                        </p:cTn>
                                        <p:tgtEl>
                                          <p:spTgt spid="200737"/>
                                        </p:tgtEl>
                                        <p:attrNameLst>
                                          <p:attrName>style.visibility</p:attrName>
                                        </p:attrNameLst>
                                      </p:cBhvr>
                                      <p:to>
                                        <p:strVal val="visible"/>
                                      </p:to>
                                    </p:set>
                                    <p:anim calcmode="lin" valueType="num">
                                      <p:cBhvr>
                                        <p:cTn id="57" dur="500" fill="hold"/>
                                        <p:tgtEl>
                                          <p:spTgt spid="200737"/>
                                        </p:tgtEl>
                                        <p:attrNameLst>
                                          <p:attrName>ppt_x</p:attrName>
                                        </p:attrNameLst>
                                      </p:cBhvr>
                                      <p:tavLst>
                                        <p:tav tm="0">
                                          <p:val>
                                            <p:strVal val="#ppt_x-#ppt_w/2"/>
                                          </p:val>
                                        </p:tav>
                                        <p:tav tm="100000">
                                          <p:val>
                                            <p:strVal val="#ppt_x"/>
                                          </p:val>
                                        </p:tav>
                                      </p:tavLst>
                                    </p:anim>
                                    <p:anim calcmode="lin" valueType="num">
                                      <p:cBhvr>
                                        <p:cTn id="58" dur="500" fill="hold"/>
                                        <p:tgtEl>
                                          <p:spTgt spid="200737"/>
                                        </p:tgtEl>
                                        <p:attrNameLst>
                                          <p:attrName>ppt_y</p:attrName>
                                        </p:attrNameLst>
                                      </p:cBhvr>
                                      <p:tavLst>
                                        <p:tav tm="0">
                                          <p:val>
                                            <p:strVal val="#ppt_y"/>
                                          </p:val>
                                        </p:tav>
                                        <p:tav tm="100000">
                                          <p:val>
                                            <p:strVal val="#ppt_y"/>
                                          </p:val>
                                        </p:tav>
                                      </p:tavLst>
                                    </p:anim>
                                    <p:anim calcmode="lin" valueType="num">
                                      <p:cBhvr>
                                        <p:cTn id="59" dur="500" fill="hold"/>
                                        <p:tgtEl>
                                          <p:spTgt spid="200737"/>
                                        </p:tgtEl>
                                        <p:attrNameLst>
                                          <p:attrName>ppt_w</p:attrName>
                                        </p:attrNameLst>
                                      </p:cBhvr>
                                      <p:tavLst>
                                        <p:tav tm="0">
                                          <p:val>
                                            <p:fltVal val="0"/>
                                          </p:val>
                                        </p:tav>
                                        <p:tav tm="100000">
                                          <p:val>
                                            <p:strVal val="#ppt_w"/>
                                          </p:val>
                                        </p:tav>
                                      </p:tavLst>
                                    </p:anim>
                                    <p:anim calcmode="lin" valueType="num">
                                      <p:cBhvr>
                                        <p:cTn id="60" dur="500" fill="hold"/>
                                        <p:tgtEl>
                                          <p:spTgt spid="200737"/>
                                        </p:tgtEl>
                                        <p:attrNameLst>
                                          <p:attrName>ppt_h</p:attrName>
                                        </p:attrNameLst>
                                      </p:cBhvr>
                                      <p:tavLst>
                                        <p:tav tm="0">
                                          <p:val>
                                            <p:strVal val="#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200731"/>
                                        </p:tgtEl>
                                        <p:attrNameLst>
                                          <p:attrName>style.visibility</p:attrName>
                                        </p:attrNameLst>
                                      </p:cBhvr>
                                      <p:to>
                                        <p:strVal val="visible"/>
                                      </p:to>
                                    </p:set>
                                    <p:animEffect transition="in" filter="wipe(right)">
                                      <p:cBhvr>
                                        <p:cTn id="65" dur="500"/>
                                        <p:tgtEl>
                                          <p:spTgt spid="200731"/>
                                        </p:tgtEl>
                                      </p:cBhvr>
                                    </p:animEffect>
                                  </p:childTnLst>
                                </p:cTn>
                              </p:par>
                            </p:childTnLst>
                          </p:cTn>
                        </p:par>
                        <p:par>
                          <p:cTn id="66" fill="hold" nodeType="afterGroup">
                            <p:stCondLst>
                              <p:cond delay="500"/>
                            </p:stCondLst>
                            <p:childTnLst>
                              <p:par>
                                <p:cTn id="67" presetID="1" presetClass="entr" presetSubtype="0" fill="hold" nodeType="afterEffect">
                                  <p:stCondLst>
                                    <p:cond delay="0"/>
                                  </p:stCondLst>
                                  <p:childTnLst>
                                    <p:set>
                                      <p:cBhvr>
                                        <p:cTn id="68" dur="1" fill="hold">
                                          <p:stCondLst>
                                            <p:cond delay="499"/>
                                          </p:stCondLst>
                                        </p:cTn>
                                        <p:tgtEl>
                                          <p:spTgt spid="200732"/>
                                        </p:tgtEl>
                                        <p:attrNameLst>
                                          <p:attrName>style.visibility</p:attrName>
                                        </p:attrNameLst>
                                      </p:cBhvr>
                                      <p:to>
                                        <p:strVal val="visible"/>
                                      </p:to>
                                    </p:set>
                                  </p:childTnLst>
                                </p:cTn>
                              </p:par>
                            </p:childTnLst>
                          </p:cTn>
                        </p:par>
                        <p:par>
                          <p:cTn id="69" fill="hold" nodeType="afterGroup">
                            <p:stCondLst>
                              <p:cond delay="1000"/>
                            </p:stCondLst>
                            <p:childTnLst>
                              <p:par>
                                <p:cTn id="70" presetID="22" presetClass="entr" presetSubtype="1" fill="hold" nodeType="afterEffect">
                                  <p:stCondLst>
                                    <p:cond delay="0"/>
                                  </p:stCondLst>
                                  <p:childTnLst>
                                    <p:set>
                                      <p:cBhvr>
                                        <p:cTn id="71" dur="1" fill="hold">
                                          <p:stCondLst>
                                            <p:cond delay="0"/>
                                          </p:stCondLst>
                                        </p:cTn>
                                        <p:tgtEl>
                                          <p:spTgt spid="200738"/>
                                        </p:tgtEl>
                                        <p:attrNameLst>
                                          <p:attrName>style.visibility</p:attrName>
                                        </p:attrNameLst>
                                      </p:cBhvr>
                                      <p:to>
                                        <p:strVal val="visible"/>
                                      </p:to>
                                    </p:set>
                                    <p:animEffect transition="in" filter="wipe(up)">
                                      <p:cBhvr>
                                        <p:cTn id="72" dur="500"/>
                                        <p:tgtEl>
                                          <p:spTgt spid="20073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8" fill="hold" grpId="0" nodeType="clickEffect">
                                  <p:stCondLst>
                                    <p:cond delay="0"/>
                                  </p:stCondLst>
                                  <p:childTnLst>
                                    <p:set>
                                      <p:cBhvr>
                                        <p:cTn id="76" dur="1" fill="hold">
                                          <p:stCondLst>
                                            <p:cond delay="0"/>
                                          </p:stCondLst>
                                        </p:cTn>
                                        <p:tgtEl>
                                          <p:spTgt spid="200739"/>
                                        </p:tgtEl>
                                        <p:attrNameLst>
                                          <p:attrName>style.visibility</p:attrName>
                                        </p:attrNameLst>
                                      </p:cBhvr>
                                      <p:to>
                                        <p:strVal val="visible"/>
                                      </p:to>
                                    </p:set>
                                    <p:anim calcmode="lin" valueType="num">
                                      <p:cBhvr>
                                        <p:cTn id="77" dur="500" fill="hold"/>
                                        <p:tgtEl>
                                          <p:spTgt spid="200739"/>
                                        </p:tgtEl>
                                        <p:attrNameLst>
                                          <p:attrName>ppt_x</p:attrName>
                                        </p:attrNameLst>
                                      </p:cBhvr>
                                      <p:tavLst>
                                        <p:tav tm="0">
                                          <p:val>
                                            <p:strVal val="#ppt_x-#ppt_w/2"/>
                                          </p:val>
                                        </p:tav>
                                        <p:tav tm="100000">
                                          <p:val>
                                            <p:strVal val="#ppt_x"/>
                                          </p:val>
                                        </p:tav>
                                      </p:tavLst>
                                    </p:anim>
                                    <p:anim calcmode="lin" valueType="num">
                                      <p:cBhvr>
                                        <p:cTn id="78" dur="500" fill="hold"/>
                                        <p:tgtEl>
                                          <p:spTgt spid="200739"/>
                                        </p:tgtEl>
                                        <p:attrNameLst>
                                          <p:attrName>ppt_y</p:attrName>
                                        </p:attrNameLst>
                                      </p:cBhvr>
                                      <p:tavLst>
                                        <p:tav tm="0">
                                          <p:val>
                                            <p:strVal val="#ppt_y"/>
                                          </p:val>
                                        </p:tav>
                                        <p:tav tm="100000">
                                          <p:val>
                                            <p:strVal val="#ppt_y"/>
                                          </p:val>
                                        </p:tav>
                                      </p:tavLst>
                                    </p:anim>
                                    <p:anim calcmode="lin" valueType="num">
                                      <p:cBhvr>
                                        <p:cTn id="79" dur="500" fill="hold"/>
                                        <p:tgtEl>
                                          <p:spTgt spid="200739"/>
                                        </p:tgtEl>
                                        <p:attrNameLst>
                                          <p:attrName>ppt_w</p:attrName>
                                        </p:attrNameLst>
                                      </p:cBhvr>
                                      <p:tavLst>
                                        <p:tav tm="0">
                                          <p:val>
                                            <p:fltVal val="0"/>
                                          </p:val>
                                        </p:tav>
                                        <p:tav tm="100000">
                                          <p:val>
                                            <p:strVal val="#ppt_w"/>
                                          </p:val>
                                        </p:tav>
                                      </p:tavLst>
                                    </p:anim>
                                    <p:anim calcmode="lin" valueType="num">
                                      <p:cBhvr>
                                        <p:cTn id="80" dur="500" fill="hold"/>
                                        <p:tgtEl>
                                          <p:spTgt spid="200739"/>
                                        </p:tgtEl>
                                        <p:attrNameLst>
                                          <p:attrName>ppt_h</p:attrName>
                                        </p:attrNameLst>
                                      </p:cBhvr>
                                      <p:tavLst>
                                        <p:tav tm="0">
                                          <p:val>
                                            <p:strVal val="#ppt_h"/>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2" fill="hold" grpId="0" nodeType="clickEffect">
                                  <p:stCondLst>
                                    <p:cond delay="0"/>
                                  </p:stCondLst>
                                  <p:childTnLst>
                                    <p:set>
                                      <p:cBhvr>
                                        <p:cTn id="84" dur="1" fill="hold">
                                          <p:stCondLst>
                                            <p:cond delay="0"/>
                                          </p:stCondLst>
                                        </p:cTn>
                                        <p:tgtEl>
                                          <p:spTgt spid="200741"/>
                                        </p:tgtEl>
                                        <p:attrNameLst>
                                          <p:attrName>style.visibility</p:attrName>
                                        </p:attrNameLst>
                                      </p:cBhvr>
                                      <p:to>
                                        <p:strVal val="visible"/>
                                      </p:to>
                                    </p:set>
                                    <p:animEffect transition="in" filter="wipe(right)">
                                      <p:cBhvr>
                                        <p:cTn id="85" dur="500"/>
                                        <p:tgtEl>
                                          <p:spTgt spid="200741"/>
                                        </p:tgtEl>
                                      </p:cBhvr>
                                    </p:animEffect>
                                  </p:childTnLst>
                                </p:cTn>
                              </p:par>
                            </p:childTnLst>
                          </p:cTn>
                        </p:par>
                        <p:par>
                          <p:cTn id="86" fill="hold" nodeType="afterGroup">
                            <p:stCondLst>
                              <p:cond delay="500"/>
                            </p:stCondLst>
                            <p:childTnLst>
                              <p:par>
                                <p:cTn id="87" presetID="22" presetClass="entr" presetSubtype="4" fill="hold" grpId="0" nodeType="afterEffect">
                                  <p:stCondLst>
                                    <p:cond delay="0"/>
                                  </p:stCondLst>
                                  <p:childTnLst>
                                    <p:set>
                                      <p:cBhvr>
                                        <p:cTn id="88" dur="1" fill="hold">
                                          <p:stCondLst>
                                            <p:cond delay="0"/>
                                          </p:stCondLst>
                                        </p:cTn>
                                        <p:tgtEl>
                                          <p:spTgt spid="200740"/>
                                        </p:tgtEl>
                                        <p:attrNameLst>
                                          <p:attrName>style.visibility</p:attrName>
                                        </p:attrNameLst>
                                      </p:cBhvr>
                                      <p:to>
                                        <p:strVal val="visible"/>
                                      </p:to>
                                    </p:set>
                                    <p:animEffect transition="in" filter="wipe(down)">
                                      <p:cBhvr>
                                        <p:cTn id="89" dur="500"/>
                                        <p:tgtEl>
                                          <p:spTgt spid="200740"/>
                                        </p:tgtEl>
                                      </p:cBhvr>
                                    </p:animEffect>
                                  </p:childTnLst>
                                </p:cTn>
                              </p:par>
                            </p:childTnLst>
                          </p:cTn>
                        </p:par>
                        <p:par>
                          <p:cTn id="90" fill="hold" nodeType="afterGroup">
                            <p:stCondLst>
                              <p:cond delay="1000"/>
                            </p:stCondLst>
                            <p:childTnLst>
                              <p:par>
                                <p:cTn id="91" presetID="1" presetClass="entr" presetSubtype="0" fill="hold" nodeType="afterEffect">
                                  <p:stCondLst>
                                    <p:cond delay="0"/>
                                  </p:stCondLst>
                                  <p:childTnLst>
                                    <p:set>
                                      <p:cBhvr>
                                        <p:cTn id="92" dur="1" fill="hold">
                                          <p:stCondLst>
                                            <p:cond delay="499"/>
                                          </p:stCondLst>
                                        </p:cTn>
                                        <p:tgtEl>
                                          <p:spTgt spid="200742"/>
                                        </p:tgtEl>
                                        <p:attrNameLst>
                                          <p:attrName>style.visibility</p:attrName>
                                        </p:attrNameLst>
                                      </p:cBhvr>
                                      <p:to>
                                        <p:strVal val="visible"/>
                                      </p:to>
                                    </p:set>
                                  </p:childTnLst>
                                </p:cTn>
                              </p:par>
                            </p:childTnLst>
                          </p:cTn>
                        </p:par>
                        <p:par>
                          <p:cTn id="93" fill="hold" nodeType="afterGroup">
                            <p:stCondLst>
                              <p:cond delay="1500"/>
                            </p:stCondLst>
                            <p:childTnLst>
                              <p:par>
                                <p:cTn id="94" presetID="22" presetClass="entr" presetSubtype="2" fill="hold" nodeType="afterEffect">
                                  <p:stCondLst>
                                    <p:cond delay="0"/>
                                  </p:stCondLst>
                                  <p:childTnLst>
                                    <p:set>
                                      <p:cBhvr>
                                        <p:cTn id="95" dur="1" fill="hold">
                                          <p:stCondLst>
                                            <p:cond delay="0"/>
                                          </p:stCondLst>
                                        </p:cTn>
                                        <p:tgtEl>
                                          <p:spTgt spid="200746"/>
                                        </p:tgtEl>
                                        <p:attrNameLst>
                                          <p:attrName>style.visibility</p:attrName>
                                        </p:attrNameLst>
                                      </p:cBhvr>
                                      <p:to>
                                        <p:strVal val="visible"/>
                                      </p:to>
                                    </p:set>
                                    <p:animEffect transition="in" filter="wipe(right)">
                                      <p:cBhvr>
                                        <p:cTn id="96" dur="500"/>
                                        <p:tgtEl>
                                          <p:spTgt spid="20074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7" presetClass="entr" presetSubtype="8" fill="hold" grpId="0" nodeType="clickEffect">
                                  <p:stCondLst>
                                    <p:cond delay="0"/>
                                  </p:stCondLst>
                                  <p:childTnLst>
                                    <p:set>
                                      <p:cBhvr>
                                        <p:cTn id="100" dur="1" fill="hold">
                                          <p:stCondLst>
                                            <p:cond delay="0"/>
                                          </p:stCondLst>
                                        </p:cTn>
                                        <p:tgtEl>
                                          <p:spTgt spid="200747"/>
                                        </p:tgtEl>
                                        <p:attrNameLst>
                                          <p:attrName>style.visibility</p:attrName>
                                        </p:attrNameLst>
                                      </p:cBhvr>
                                      <p:to>
                                        <p:strVal val="visible"/>
                                      </p:to>
                                    </p:set>
                                    <p:anim calcmode="lin" valueType="num">
                                      <p:cBhvr>
                                        <p:cTn id="101" dur="500" fill="hold"/>
                                        <p:tgtEl>
                                          <p:spTgt spid="200747"/>
                                        </p:tgtEl>
                                        <p:attrNameLst>
                                          <p:attrName>ppt_x</p:attrName>
                                        </p:attrNameLst>
                                      </p:cBhvr>
                                      <p:tavLst>
                                        <p:tav tm="0">
                                          <p:val>
                                            <p:strVal val="#ppt_x-#ppt_w/2"/>
                                          </p:val>
                                        </p:tav>
                                        <p:tav tm="100000">
                                          <p:val>
                                            <p:strVal val="#ppt_x"/>
                                          </p:val>
                                        </p:tav>
                                      </p:tavLst>
                                    </p:anim>
                                    <p:anim calcmode="lin" valueType="num">
                                      <p:cBhvr>
                                        <p:cTn id="102" dur="500" fill="hold"/>
                                        <p:tgtEl>
                                          <p:spTgt spid="200747"/>
                                        </p:tgtEl>
                                        <p:attrNameLst>
                                          <p:attrName>ppt_y</p:attrName>
                                        </p:attrNameLst>
                                      </p:cBhvr>
                                      <p:tavLst>
                                        <p:tav tm="0">
                                          <p:val>
                                            <p:strVal val="#ppt_y"/>
                                          </p:val>
                                        </p:tav>
                                        <p:tav tm="100000">
                                          <p:val>
                                            <p:strVal val="#ppt_y"/>
                                          </p:val>
                                        </p:tav>
                                      </p:tavLst>
                                    </p:anim>
                                    <p:anim calcmode="lin" valueType="num">
                                      <p:cBhvr>
                                        <p:cTn id="103" dur="500" fill="hold"/>
                                        <p:tgtEl>
                                          <p:spTgt spid="200747"/>
                                        </p:tgtEl>
                                        <p:attrNameLst>
                                          <p:attrName>ppt_w</p:attrName>
                                        </p:attrNameLst>
                                      </p:cBhvr>
                                      <p:tavLst>
                                        <p:tav tm="0">
                                          <p:val>
                                            <p:fltVal val="0"/>
                                          </p:val>
                                        </p:tav>
                                        <p:tav tm="100000">
                                          <p:val>
                                            <p:strVal val="#ppt_w"/>
                                          </p:val>
                                        </p:tav>
                                      </p:tavLst>
                                    </p:anim>
                                    <p:anim calcmode="lin" valueType="num">
                                      <p:cBhvr>
                                        <p:cTn id="104" dur="500" fill="hold"/>
                                        <p:tgtEl>
                                          <p:spTgt spid="200747"/>
                                        </p:tgtEl>
                                        <p:attrNameLst>
                                          <p:attrName>ppt_h</p:attrName>
                                        </p:attrNameLst>
                                      </p:cBhvr>
                                      <p:tavLst>
                                        <p:tav tm="0">
                                          <p:val>
                                            <p:strVal val="#ppt_h"/>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2" fill="hold" nodeType="clickEffect">
                                  <p:stCondLst>
                                    <p:cond delay="0"/>
                                  </p:stCondLst>
                                  <p:childTnLst>
                                    <p:set>
                                      <p:cBhvr>
                                        <p:cTn id="108" dur="1" fill="hold">
                                          <p:stCondLst>
                                            <p:cond delay="0"/>
                                          </p:stCondLst>
                                        </p:cTn>
                                        <p:tgtEl>
                                          <p:spTgt spid="200748"/>
                                        </p:tgtEl>
                                        <p:attrNameLst>
                                          <p:attrName>style.visibility</p:attrName>
                                        </p:attrNameLst>
                                      </p:cBhvr>
                                      <p:to>
                                        <p:strVal val="visible"/>
                                      </p:to>
                                    </p:set>
                                    <p:animEffect transition="in" filter="wipe(right)">
                                      <p:cBhvr>
                                        <p:cTn id="109" dur="500"/>
                                        <p:tgtEl>
                                          <p:spTgt spid="200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7" grpId="0" autoUpdateAnimBg="0"/>
      <p:bldP spid="200728" grpId="0" animBg="1" autoUpdateAnimBg="0"/>
      <p:bldP spid="200729" grpId="0" animBg="1" autoUpdateAnimBg="0"/>
      <p:bldP spid="200730" grpId="0" animBg="1"/>
      <p:bldP spid="200731" grpId="0" animBg="1"/>
      <p:bldP spid="200737" grpId="0" animBg="1"/>
      <p:bldP spid="200739" grpId="0" animBg="1"/>
      <p:bldP spid="200740" grpId="0" animBg="1"/>
      <p:bldP spid="200741" grpId="0" animBg="1"/>
      <p:bldP spid="20074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1730" name="Group 2"/>
          <p:cNvGrpSpPr>
            <a:grpSpLocks/>
          </p:cNvGrpSpPr>
          <p:nvPr/>
        </p:nvGrpSpPr>
        <p:grpSpPr bwMode="auto">
          <a:xfrm>
            <a:off x="1063625" y="1982788"/>
            <a:ext cx="2133600" cy="609600"/>
            <a:chOff x="576" y="912"/>
            <a:chExt cx="1344" cy="384"/>
          </a:xfrm>
        </p:grpSpPr>
        <p:grpSp>
          <p:nvGrpSpPr>
            <p:cNvPr id="201731" name="Group 3"/>
            <p:cNvGrpSpPr>
              <a:grpSpLocks/>
            </p:cNvGrpSpPr>
            <p:nvPr/>
          </p:nvGrpSpPr>
          <p:grpSpPr bwMode="auto">
            <a:xfrm>
              <a:off x="1152" y="912"/>
              <a:ext cx="768" cy="384"/>
              <a:chOff x="1152" y="912"/>
              <a:chExt cx="768" cy="384"/>
            </a:xfrm>
          </p:grpSpPr>
          <p:sp>
            <p:nvSpPr>
              <p:cNvPr id="201732" name="Rectangle 4"/>
              <p:cNvSpPr>
                <a:spLocks noChangeArrowheads="1"/>
              </p:cNvSpPr>
              <p:nvPr/>
            </p:nvSpPr>
            <p:spPr bwMode="auto">
              <a:xfrm>
                <a:off x="1152" y="912"/>
                <a:ext cx="768" cy="384"/>
              </a:xfrm>
              <a:prstGeom prst="rect">
                <a:avLst/>
              </a:prstGeom>
              <a:solidFill>
                <a:srgbClr val="CCFFCC">
                  <a:alpha val="50000"/>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宋体" pitchFamily="2" charset="-122"/>
                  </a:rPr>
                  <a:t>a</a:t>
                </a:r>
                <a:r>
                  <a:rPr kumimoji="1" lang="en-US" altLang="zh-CN" sz="3200" b="1" baseline="-25000">
                    <a:solidFill>
                      <a:schemeClr val="tx2"/>
                    </a:solidFill>
                    <a:latin typeface="Times New Roman" pitchFamily="18" charset="0"/>
                    <a:ea typeface="宋体" pitchFamily="2" charset="-122"/>
                  </a:rPr>
                  <a:t>i-1</a:t>
                </a:r>
                <a:endParaRPr kumimoji="1" lang="en-US" altLang="zh-CN" sz="3200">
                  <a:latin typeface="Times New Roman" pitchFamily="18" charset="0"/>
                  <a:ea typeface="宋体" pitchFamily="2" charset="-122"/>
                </a:endParaRPr>
              </a:p>
            </p:txBody>
          </p:sp>
          <p:sp>
            <p:nvSpPr>
              <p:cNvPr id="201733" name="Line 5"/>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4" name="Line 6"/>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1735" name="Line 7"/>
            <p:cNvSpPr>
              <a:spLocks noChangeShapeType="1"/>
            </p:cNvSpPr>
            <p:nvPr/>
          </p:nvSpPr>
          <p:spPr bwMode="auto">
            <a:xfrm>
              <a:off x="576" y="1104"/>
              <a:ext cx="576"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1736" name="Text Box 8"/>
          <p:cNvSpPr txBox="1">
            <a:spLocks noChangeArrowheads="1"/>
          </p:cNvSpPr>
          <p:nvPr/>
        </p:nvSpPr>
        <p:spPr bwMode="auto">
          <a:xfrm>
            <a:off x="582613" y="188913"/>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bg1"/>
                </a:solidFill>
                <a:latin typeface="Times New Roman" pitchFamily="18" charset="0"/>
                <a:ea typeface="黑体" pitchFamily="2" charset="-122"/>
              </a:rPr>
              <a:t>删除</a:t>
            </a:r>
          </a:p>
        </p:txBody>
      </p:sp>
      <p:grpSp>
        <p:nvGrpSpPr>
          <p:cNvPr id="201737" name="Group 9"/>
          <p:cNvGrpSpPr>
            <a:grpSpLocks/>
          </p:cNvGrpSpPr>
          <p:nvPr/>
        </p:nvGrpSpPr>
        <p:grpSpPr bwMode="auto">
          <a:xfrm>
            <a:off x="3044825" y="1982788"/>
            <a:ext cx="2438400" cy="609600"/>
            <a:chOff x="1824" y="912"/>
            <a:chExt cx="1536" cy="384"/>
          </a:xfrm>
        </p:grpSpPr>
        <p:grpSp>
          <p:nvGrpSpPr>
            <p:cNvPr id="201738" name="Group 10"/>
            <p:cNvGrpSpPr>
              <a:grpSpLocks/>
            </p:cNvGrpSpPr>
            <p:nvPr/>
          </p:nvGrpSpPr>
          <p:grpSpPr bwMode="auto">
            <a:xfrm>
              <a:off x="2592" y="912"/>
              <a:ext cx="768" cy="384"/>
              <a:chOff x="1152" y="912"/>
              <a:chExt cx="768" cy="384"/>
            </a:xfrm>
          </p:grpSpPr>
          <p:sp>
            <p:nvSpPr>
              <p:cNvPr id="201739" name="Rectangle 11"/>
              <p:cNvSpPr>
                <a:spLocks noChangeArrowheads="1"/>
              </p:cNvSpPr>
              <p:nvPr/>
            </p:nvSpPr>
            <p:spPr bwMode="auto">
              <a:xfrm>
                <a:off x="1152" y="912"/>
                <a:ext cx="768" cy="384"/>
              </a:xfrm>
              <a:prstGeom prst="rect">
                <a:avLst/>
              </a:prstGeom>
              <a:solidFill>
                <a:srgbClr val="CCFFCC">
                  <a:alpha val="50000"/>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宋体" pitchFamily="2" charset="-122"/>
                  </a:rPr>
                  <a:t>a</a:t>
                </a:r>
                <a:r>
                  <a:rPr kumimoji="1" lang="en-US" altLang="zh-CN" sz="3200" b="1" baseline="-25000">
                    <a:solidFill>
                      <a:schemeClr val="tx2"/>
                    </a:solidFill>
                    <a:latin typeface="Times New Roman" pitchFamily="18" charset="0"/>
                    <a:ea typeface="宋体" pitchFamily="2" charset="-122"/>
                  </a:rPr>
                  <a:t>i</a:t>
                </a:r>
                <a:endParaRPr kumimoji="1" lang="en-US" altLang="zh-CN" sz="3200">
                  <a:latin typeface="Times New Roman" pitchFamily="18" charset="0"/>
                  <a:ea typeface="宋体" pitchFamily="2" charset="-122"/>
                </a:endParaRPr>
              </a:p>
            </p:txBody>
          </p:sp>
          <p:sp>
            <p:nvSpPr>
              <p:cNvPr id="201740" name="Line 12"/>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1" name="Line 13"/>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1742" name="Line 14"/>
            <p:cNvSpPr>
              <a:spLocks noChangeShapeType="1"/>
            </p:cNvSpPr>
            <p:nvPr/>
          </p:nvSpPr>
          <p:spPr bwMode="auto">
            <a:xfrm>
              <a:off x="1824" y="1104"/>
              <a:ext cx="720"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1743" name="Group 15"/>
          <p:cNvGrpSpPr>
            <a:grpSpLocks/>
          </p:cNvGrpSpPr>
          <p:nvPr/>
        </p:nvGrpSpPr>
        <p:grpSpPr bwMode="auto">
          <a:xfrm>
            <a:off x="5330825" y="1982788"/>
            <a:ext cx="2971800" cy="609600"/>
            <a:chOff x="3264" y="912"/>
            <a:chExt cx="1872" cy="384"/>
          </a:xfrm>
        </p:grpSpPr>
        <p:grpSp>
          <p:nvGrpSpPr>
            <p:cNvPr id="201744" name="Group 16"/>
            <p:cNvGrpSpPr>
              <a:grpSpLocks/>
            </p:cNvGrpSpPr>
            <p:nvPr/>
          </p:nvGrpSpPr>
          <p:grpSpPr bwMode="auto">
            <a:xfrm>
              <a:off x="3984" y="912"/>
              <a:ext cx="768" cy="384"/>
              <a:chOff x="1152" y="912"/>
              <a:chExt cx="768" cy="384"/>
            </a:xfrm>
          </p:grpSpPr>
          <p:sp>
            <p:nvSpPr>
              <p:cNvPr id="201745" name="Rectangle 17"/>
              <p:cNvSpPr>
                <a:spLocks noChangeArrowheads="1"/>
              </p:cNvSpPr>
              <p:nvPr/>
            </p:nvSpPr>
            <p:spPr bwMode="auto">
              <a:xfrm>
                <a:off x="1152" y="912"/>
                <a:ext cx="768" cy="384"/>
              </a:xfrm>
              <a:prstGeom prst="rect">
                <a:avLst/>
              </a:prstGeom>
              <a:solidFill>
                <a:srgbClr val="CCFFCC">
                  <a:alpha val="50000"/>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宋体" pitchFamily="2" charset="-122"/>
                  </a:rPr>
                  <a:t>a</a:t>
                </a:r>
                <a:r>
                  <a:rPr kumimoji="1" lang="en-US" altLang="zh-CN" sz="3200" b="1" baseline="-25000">
                    <a:solidFill>
                      <a:schemeClr val="tx2"/>
                    </a:solidFill>
                    <a:latin typeface="Times New Roman" pitchFamily="18" charset="0"/>
                    <a:ea typeface="宋体" pitchFamily="2" charset="-122"/>
                  </a:rPr>
                  <a:t>i+1</a:t>
                </a:r>
                <a:endParaRPr kumimoji="1" lang="en-US" altLang="zh-CN" sz="3200">
                  <a:latin typeface="Times New Roman" pitchFamily="18" charset="0"/>
                  <a:ea typeface="宋体" pitchFamily="2" charset="-122"/>
                </a:endParaRPr>
              </a:p>
            </p:txBody>
          </p:sp>
          <p:sp>
            <p:nvSpPr>
              <p:cNvPr id="201746" name="Line 18"/>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7" name="Line 19"/>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1748" name="Line 20"/>
            <p:cNvSpPr>
              <a:spLocks noChangeShapeType="1"/>
            </p:cNvSpPr>
            <p:nvPr/>
          </p:nvSpPr>
          <p:spPr bwMode="auto">
            <a:xfrm>
              <a:off x="3264" y="1104"/>
              <a:ext cx="672"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9" name="Line 21"/>
            <p:cNvSpPr>
              <a:spLocks noChangeShapeType="1"/>
            </p:cNvSpPr>
            <p:nvPr/>
          </p:nvSpPr>
          <p:spPr bwMode="auto">
            <a:xfrm>
              <a:off x="4656" y="1104"/>
              <a:ext cx="480" cy="0"/>
            </a:xfrm>
            <a:prstGeom prst="line">
              <a:avLst/>
            </a:prstGeom>
            <a:noFill/>
            <a:ln w="317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1750" name="Text Box 22"/>
          <p:cNvSpPr txBox="1">
            <a:spLocks noChangeArrowheads="1"/>
          </p:cNvSpPr>
          <p:nvPr/>
        </p:nvSpPr>
        <p:spPr bwMode="auto">
          <a:xfrm>
            <a:off x="1444625" y="4152900"/>
            <a:ext cx="55626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SzPct val="80000"/>
              <a:buFont typeface="Wingdings" pitchFamily="2" charset="2"/>
              <a:buNone/>
            </a:pPr>
            <a:r>
              <a:rPr kumimoji="1" lang="en-US" altLang="zh-CN" sz="2800" b="1">
                <a:solidFill>
                  <a:schemeClr val="hlink"/>
                </a:solidFill>
                <a:latin typeface="Times New Roman" pitchFamily="18" charset="0"/>
                <a:ea typeface="宋体" pitchFamily="2" charset="-122"/>
              </a:rPr>
              <a:t>p–&gt;prior–&gt;next=p–&gt;next;</a:t>
            </a:r>
          </a:p>
          <a:p>
            <a:pPr>
              <a:lnSpc>
                <a:spcPct val="150000"/>
              </a:lnSpc>
            </a:pPr>
            <a:r>
              <a:rPr kumimoji="1" lang="en-US" altLang="zh-CN" sz="2800" b="1">
                <a:solidFill>
                  <a:schemeClr val="hlink"/>
                </a:solidFill>
                <a:latin typeface="Times New Roman" pitchFamily="18" charset="0"/>
                <a:ea typeface="宋体" pitchFamily="2" charset="-122"/>
              </a:rPr>
              <a:t>p–&gt;next–&gt;prior=p–&gt;prior;</a:t>
            </a:r>
          </a:p>
          <a:p>
            <a:pPr>
              <a:spcBef>
                <a:spcPct val="20000"/>
              </a:spcBef>
              <a:buClr>
                <a:schemeClr val="accent2"/>
              </a:buClr>
              <a:buSzPct val="80000"/>
              <a:buFont typeface="Wingdings" pitchFamily="2" charset="2"/>
              <a:buNone/>
            </a:pPr>
            <a:r>
              <a:rPr kumimoji="1" lang="en-US" altLang="zh-CN" sz="2800" b="1">
                <a:solidFill>
                  <a:schemeClr val="hlink"/>
                </a:solidFill>
                <a:latin typeface="Times New Roman" pitchFamily="18" charset="0"/>
                <a:ea typeface="宋体" pitchFamily="2" charset="-122"/>
              </a:rPr>
              <a:t>free(p);</a:t>
            </a:r>
          </a:p>
          <a:p>
            <a:pPr>
              <a:lnSpc>
                <a:spcPct val="150000"/>
              </a:lnSpc>
            </a:pPr>
            <a:endParaRPr kumimoji="1" lang="en-US" altLang="zh-CN" sz="2800" b="1">
              <a:solidFill>
                <a:schemeClr val="hlink"/>
              </a:solidFill>
              <a:latin typeface="Times New Roman" pitchFamily="18" charset="0"/>
              <a:ea typeface="宋体" pitchFamily="2" charset="-122"/>
            </a:endParaRPr>
          </a:p>
        </p:txBody>
      </p:sp>
      <p:sp>
        <p:nvSpPr>
          <p:cNvPr id="201751" name="Line 23"/>
          <p:cNvSpPr>
            <a:spLocks noChangeShapeType="1"/>
          </p:cNvSpPr>
          <p:nvPr/>
        </p:nvSpPr>
        <p:spPr bwMode="auto">
          <a:xfrm flipV="1">
            <a:off x="1577975" y="4641850"/>
            <a:ext cx="3906838" cy="1588"/>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1752" name="Group 24"/>
          <p:cNvGrpSpPr>
            <a:grpSpLocks/>
          </p:cNvGrpSpPr>
          <p:nvPr/>
        </p:nvGrpSpPr>
        <p:grpSpPr bwMode="auto">
          <a:xfrm>
            <a:off x="4873625" y="1525588"/>
            <a:ext cx="1752600" cy="762000"/>
            <a:chOff x="2976" y="624"/>
            <a:chExt cx="1104" cy="480"/>
          </a:xfrm>
        </p:grpSpPr>
        <p:sp>
          <p:nvSpPr>
            <p:cNvPr id="201753" name="Line 25"/>
            <p:cNvSpPr>
              <a:spLocks noChangeShapeType="1"/>
            </p:cNvSpPr>
            <p:nvPr/>
          </p:nvSpPr>
          <p:spPr bwMode="auto">
            <a:xfrm flipH="1">
              <a:off x="2976" y="624"/>
              <a:ext cx="1104" cy="0"/>
            </a:xfrm>
            <a:prstGeom prst="line">
              <a:avLst/>
            </a:prstGeom>
            <a:noFill/>
            <a:ln w="317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4" name="Line 26"/>
            <p:cNvSpPr>
              <a:spLocks noChangeShapeType="1"/>
            </p:cNvSpPr>
            <p:nvPr/>
          </p:nvSpPr>
          <p:spPr bwMode="auto">
            <a:xfrm flipV="1">
              <a:off x="4080" y="624"/>
              <a:ext cx="0" cy="480"/>
            </a:xfrm>
            <a:prstGeom prst="line">
              <a:avLst/>
            </a:prstGeom>
            <a:noFill/>
            <a:ln w="317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5" name="Line 27"/>
            <p:cNvSpPr>
              <a:spLocks noChangeShapeType="1"/>
            </p:cNvSpPr>
            <p:nvPr/>
          </p:nvSpPr>
          <p:spPr bwMode="auto">
            <a:xfrm>
              <a:off x="2976" y="624"/>
              <a:ext cx="0" cy="288"/>
            </a:xfrm>
            <a:prstGeom prst="line">
              <a:avLst/>
            </a:prstGeom>
            <a:noFill/>
            <a:ln w="317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201756" name="Rectangle 28"/>
          <p:cNvSpPr>
            <a:spLocks noChangeArrowheads="1"/>
          </p:cNvSpPr>
          <p:nvPr/>
        </p:nvSpPr>
        <p:spPr bwMode="auto">
          <a:xfrm>
            <a:off x="2968625" y="2135188"/>
            <a:ext cx="1219200" cy="304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7" name="AutoShape 29"/>
          <p:cNvSpPr>
            <a:spLocks noChangeArrowheads="1"/>
          </p:cNvSpPr>
          <p:nvPr/>
        </p:nvSpPr>
        <p:spPr bwMode="auto">
          <a:xfrm>
            <a:off x="4568825" y="2592388"/>
            <a:ext cx="381000" cy="1295400"/>
          </a:xfrm>
          <a:prstGeom prst="upArrowCallout">
            <a:avLst>
              <a:gd name="adj1" fmla="val 15000"/>
              <a:gd name="adj2" fmla="val 20000"/>
              <a:gd name="adj3" fmla="val 61672"/>
              <a:gd name="adj4" fmla="val 37255"/>
            </a:avLst>
          </a:prstGeom>
          <a:solidFill>
            <a:srgbClr val="CCFFFF"/>
          </a:solidFill>
          <a:ln w="9525">
            <a:solidFill>
              <a:srgbClr val="00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000099"/>
                </a:solidFill>
                <a:latin typeface="Times New Roman" pitchFamily="18" charset="0"/>
                <a:ea typeface="宋体" pitchFamily="2" charset="-122"/>
              </a:rPr>
              <a:t>p</a:t>
            </a:r>
            <a:endParaRPr kumimoji="1" lang="en-US" altLang="zh-CN" sz="3200">
              <a:latin typeface="Times New Roman" pitchFamily="18" charset="0"/>
              <a:ea typeface="宋体" pitchFamily="2" charset="-122"/>
            </a:endParaRPr>
          </a:p>
        </p:txBody>
      </p:sp>
      <p:grpSp>
        <p:nvGrpSpPr>
          <p:cNvPr id="201758" name="Group 30"/>
          <p:cNvGrpSpPr>
            <a:grpSpLocks/>
          </p:cNvGrpSpPr>
          <p:nvPr/>
        </p:nvGrpSpPr>
        <p:grpSpPr bwMode="auto">
          <a:xfrm>
            <a:off x="2587625" y="1525588"/>
            <a:ext cx="1828800" cy="762000"/>
            <a:chOff x="1536" y="624"/>
            <a:chExt cx="1152" cy="480"/>
          </a:xfrm>
        </p:grpSpPr>
        <p:sp>
          <p:nvSpPr>
            <p:cNvPr id="201759" name="Line 31"/>
            <p:cNvSpPr>
              <a:spLocks noChangeShapeType="1"/>
            </p:cNvSpPr>
            <p:nvPr/>
          </p:nvSpPr>
          <p:spPr bwMode="auto">
            <a:xfrm flipV="1">
              <a:off x="2688" y="624"/>
              <a:ext cx="0" cy="480"/>
            </a:xfrm>
            <a:prstGeom prst="line">
              <a:avLst/>
            </a:prstGeom>
            <a:noFill/>
            <a:ln w="317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60" name="Line 32"/>
            <p:cNvSpPr>
              <a:spLocks noChangeShapeType="1"/>
            </p:cNvSpPr>
            <p:nvPr/>
          </p:nvSpPr>
          <p:spPr bwMode="auto">
            <a:xfrm flipH="1">
              <a:off x="1536" y="624"/>
              <a:ext cx="1152" cy="0"/>
            </a:xfrm>
            <a:prstGeom prst="line">
              <a:avLst/>
            </a:prstGeom>
            <a:noFill/>
            <a:ln w="317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61" name="Line 33"/>
            <p:cNvSpPr>
              <a:spLocks noChangeShapeType="1"/>
            </p:cNvSpPr>
            <p:nvPr/>
          </p:nvSpPr>
          <p:spPr bwMode="auto">
            <a:xfrm>
              <a:off x="1536" y="624"/>
              <a:ext cx="0" cy="288"/>
            </a:xfrm>
            <a:prstGeom prst="line">
              <a:avLst/>
            </a:prstGeom>
            <a:noFill/>
            <a:ln w="317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1762" name="Group 34"/>
          <p:cNvGrpSpPr>
            <a:grpSpLocks/>
          </p:cNvGrpSpPr>
          <p:nvPr/>
        </p:nvGrpSpPr>
        <p:grpSpPr bwMode="auto">
          <a:xfrm>
            <a:off x="1979613" y="1984375"/>
            <a:ext cx="1219200" cy="609600"/>
            <a:chOff x="1152" y="912"/>
            <a:chExt cx="768" cy="384"/>
          </a:xfrm>
        </p:grpSpPr>
        <p:sp>
          <p:nvSpPr>
            <p:cNvPr id="201763" name="Rectangle 35"/>
            <p:cNvSpPr>
              <a:spLocks noChangeArrowheads="1"/>
            </p:cNvSpPr>
            <p:nvPr/>
          </p:nvSpPr>
          <p:spPr bwMode="auto">
            <a:xfrm>
              <a:off x="1152" y="912"/>
              <a:ext cx="768" cy="384"/>
            </a:xfrm>
            <a:prstGeom prst="rect">
              <a:avLst/>
            </a:prstGeom>
            <a:solidFill>
              <a:srgbClr val="CCFFCC">
                <a:alpha val="50000"/>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chemeClr val="tx2"/>
                  </a:solidFill>
                  <a:latin typeface="Times New Roman" pitchFamily="18" charset="0"/>
                  <a:ea typeface="宋体" pitchFamily="2" charset="-122"/>
                </a:rPr>
                <a:t>a</a:t>
              </a:r>
              <a:r>
                <a:rPr kumimoji="1" lang="en-US" altLang="zh-CN" sz="3200" b="1" baseline="-25000">
                  <a:solidFill>
                    <a:schemeClr val="tx2"/>
                  </a:solidFill>
                  <a:latin typeface="Times New Roman" pitchFamily="18" charset="0"/>
                  <a:ea typeface="宋体" pitchFamily="2" charset="-122"/>
                </a:rPr>
                <a:t>i-1</a:t>
              </a:r>
              <a:endParaRPr kumimoji="1" lang="en-US" altLang="zh-CN" sz="3200">
                <a:latin typeface="Times New Roman" pitchFamily="18" charset="0"/>
                <a:ea typeface="宋体" pitchFamily="2" charset="-122"/>
              </a:endParaRPr>
            </a:p>
          </p:txBody>
        </p:sp>
        <p:sp>
          <p:nvSpPr>
            <p:cNvPr id="201764" name="Line 36"/>
            <p:cNvSpPr>
              <a:spLocks noChangeShapeType="1"/>
            </p:cNvSpPr>
            <p:nvPr/>
          </p:nvSpPr>
          <p:spPr bwMode="auto">
            <a:xfrm>
              <a:off x="1344"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65" name="Line 37"/>
            <p:cNvSpPr>
              <a:spLocks noChangeShapeType="1"/>
            </p:cNvSpPr>
            <p:nvPr/>
          </p:nvSpPr>
          <p:spPr bwMode="auto">
            <a:xfrm>
              <a:off x="1728" y="912"/>
              <a:ext cx="0" cy="38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01766" name="AutoShape 38"/>
          <p:cNvCxnSpPr>
            <a:cxnSpLocks noChangeShapeType="1"/>
            <a:stCxn id="201763" idx="3"/>
            <a:endCxn id="201745" idx="2"/>
          </p:cNvCxnSpPr>
          <p:nvPr/>
        </p:nvCxnSpPr>
        <p:spPr bwMode="auto">
          <a:xfrm>
            <a:off x="3198813" y="2289175"/>
            <a:ext cx="3884612" cy="303213"/>
          </a:xfrm>
          <a:prstGeom prst="bentConnector4">
            <a:avLst>
              <a:gd name="adj1" fmla="val 20065"/>
              <a:gd name="adj2" fmla="val 175394"/>
            </a:avLst>
          </a:prstGeom>
          <a:noFill/>
          <a:ln w="31750">
            <a:solidFill>
              <a:srgbClr val="008080"/>
            </a:solidFill>
            <a:miter lim="800000"/>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1767" name="Line 39"/>
          <p:cNvSpPr>
            <a:spLocks noChangeShapeType="1"/>
          </p:cNvSpPr>
          <p:nvPr/>
        </p:nvSpPr>
        <p:spPr bwMode="auto">
          <a:xfrm flipV="1">
            <a:off x="1574800" y="5291138"/>
            <a:ext cx="3956050" cy="1587"/>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1768" name="Group 40"/>
          <p:cNvGrpSpPr>
            <a:grpSpLocks/>
          </p:cNvGrpSpPr>
          <p:nvPr/>
        </p:nvGrpSpPr>
        <p:grpSpPr bwMode="auto">
          <a:xfrm>
            <a:off x="2401888" y="1296988"/>
            <a:ext cx="4275137" cy="990600"/>
            <a:chOff x="1536" y="480"/>
            <a:chExt cx="2544" cy="624"/>
          </a:xfrm>
        </p:grpSpPr>
        <p:sp>
          <p:nvSpPr>
            <p:cNvPr id="201769" name="Line 41"/>
            <p:cNvSpPr>
              <a:spLocks noChangeShapeType="1"/>
            </p:cNvSpPr>
            <p:nvPr/>
          </p:nvSpPr>
          <p:spPr bwMode="auto">
            <a:xfrm flipH="1" flipV="1">
              <a:off x="4080" y="480"/>
              <a:ext cx="0" cy="624"/>
            </a:xfrm>
            <a:prstGeom prst="line">
              <a:avLst/>
            </a:prstGeom>
            <a:noFill/>
            <a:ln w="349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70" name="Line 42"/>
            <p:cNvSpPr>
              <a:spLocks noChangeShapeType="1"/>
            </p:cNvSpPr>
            <p:nvPr/>
          </p:nvSpPr>
          <p:spPr bwMode="auto">
            <a:xfrm flipH="1">
              <a:off x="1536" y="480"/>
              <a:ext cx="2544" cy="0"/>
            </a:xfrm>
            <a:prstGeom prst="line">
              <a:avLst/>
            </a:prstGeom>
            <a:noFill/>
            <a:ln w="349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71" name="Line 43"/>
            <p:cNvSpPr>
              <a:spLocks noChangeShapeType="1"/>
            </p:cNvSpPr>
            <p:nvPr/>
          </p:nvSpPr>
          <p:spPr bwMode="auto">
            <a:xfrm>
              <a:off x="1536" y="480"/>
              <a:ext cx="0" cy="432"/>
            </a:xfrm>
            <a:prstGeom prst="line">
              <a:avLst/>
            </a:prstGeom>
            <a:noFill/>
            <a:ln w="349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useBgFill="1">
        <p:nvSpPr>
          <p:cNvPr id="201772" name="Rectangle 44"/>
          <p:cNvSpPr>
            <a:spLocks noChangeArrowheads="1"/>
          </p:cNvSpPr>
          <p:nvPr/>
        </p:nvSpPr>
        <p:spPr bwMode="auto">
          <a:xfrm>
            <a:off x="2608263" y="1436688"/>
            <a:ext cx="4010025" cy="41751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73" name="Line 45"/>
          <p:cNvSpPr>
            <a:spLocks noChangeShapeType="1"/>
          </p:cNvSpPr>
          <p:nvPr/>
        </p:nvSpPr>
        <p:spPr bwMode="auto">
          <a:xfrm flipV="1">
            <a:off x="1520825" y="5811838"/>
            <a:ext cx="1117600" cy="14287"/>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01774" name="Rectangle 46"/>
          <p:cNvSpPr>
            <a:spLocks noChangeArrowheads="1"/>
          </p:cNvSpPr>
          <p:nvPr/>
        </p:nvSpPr>
        <p:spPr bwMode="auto">
          <a:xfrm>
            <a:off x="4132263" y="1755775"/>
            <a:ext cx="2268537" cy="9525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1730"/>
                                        </p:tgtEl>
                                        <p:attrNameLst>
                                          <p:attrName>style.visibility</p:attrName>
                                        </p:attrNameLst>
                                      </p:cBhvr>
                                      <p:to>
                                        <p:strVal val="visible"/>
                                      </p:to>
                                    </p:set>
                                    <p:animEffect transition="in" filter="wipe(left)">
                                      <p:cBhvr>
                                        <p:cTn id="7" dur="500"/>
                                        <p:tgtEl>
                                          <p:spTgt spid="20173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1737"/>
                                        </p:tgtEl>
                                        <p:attrNameLst>
                                          <p:attrName>style.visibility</p:attrName>
                                        </p:attrNameLst>
                                      </p:cBhvr>
                                      <p:to>
                                        <p:strVal val="visible"/>
                                      </p:to>
                                    </p:set>
                                    <p:animEffect transition="in" filter="wipe(left)">
                                      <p:cBhvr>
                                        <p:cTn id="11" dur="500"/>
                                        <p:tgtEl>
                                          <p:spTgt spid="20173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1743"/>
                                        </p:tgtEl>
                                        <p:attrNameLst>
                                          <p:attrName>style.visibility</p:attrName>
                                        </p:attrNameLst>
                                      </p:cBhvr>
                                      <p:to>
                                        <p:strVal val="visible"/>
                                      </p:to>
                                    </p:set>
                                    <p:animEffect transition="in" filter="wipe(left)">
                                      <p:cBhvr>
                                        <p:cTn id="15" dur="500"/>
                                        <p:tgtEl>
                                          <p:spTgt spid="201743"/>
                                        </p:tgtEl>
                                      </p:cBhvr>
                                    </p:animEffect>
                                  </p:childTnLst>
                                </p:cTn>
                              </p:par>
                            </p:childTnLst>
                          </p:cTn>
                        </p:par>
                        <p:par>
                          <p:cTn id="16" fill="hold" nodeType="afterGroup">
                            <p:stCondLst>
                              <p:cond delay="1500"/>
                            </p:stCondLst>
                            <p:childTnLst>
                              <p:par>
                                <p:cTn id="17" presetID="22" presetClass="entr" presetSubtype="2" fill="hold" nodeType="afterEffect">
                                  <p:stCondLst>
                                    <p:cond delay="0"/>
                                  </p:stCondLst>
                                  <p:childTnLst>
                                    <p:set>
                                      <p:cBhvr>
                                        <p:cTn id="18" dur="1" fill="hold">
                                          <p:stCondLst>
                                            <p:cond delay="0"/>
                                          </p:stCondLst>
                                        </p:cTn>
                                        <p:tgtEl>
                                          <p:spTgt spid="201752"/>
                                        </p:tgtEl>
                                        <p:attrNameLst>
                                          <p:attrName>style.visibility</p:attrName>
                                        </p:attrNameLst>
                                      </p:cBhvr>
                                      <p:to>
                                        <p:strVal val="visible"/>
                                      </p:to>
                                    </p:set>
                                    <p:animEffect transition="in" filter="wipe(right)">
                                      <p:cBhvr>
                                        <p:cTn id="19" dur="500"/>
                                        <p:tgtEl>
                                          <p:spTgt spid="201752"/>
                                        </p:tgtEl>
                                      </p:cBhvr>
                                    </p:animEffect>
                                  </p:childTnLst>
                                </p:cTn>
                              </p:par>
                            </p:childTnLst>
                          </p:cTn>
                        </p:par>
                        <p:par>
                          <p:cTn id="20" fill="hold" nodeType="afterGroup">
                            <p:stCondLst>
                              <p:cond delay="2000"/>
                            </p:stCondLst>
                            <p:childTnLst>
                              <p:par>
                                <p:cTn id="21" presetID="22" presetClass="entr" presetSubtype="2" fill="hold" nodeType="afterEffect">
                                  <p:stCondLst>
                                    <p:cond delay="0"/>
                                  </p:stCondLst>
                                  <p:childTnLst>
                                    <p:set>
                                      <p:cBhvr>
                                        <p:cTn id="22" dur="1" fill="hold">
                                          <p:stCondLst>
                                            <p:cond delay="0"/>
                                          </p:stCondLst>
                                        </p:cTn>
                                        <p:tgtEl>
                                          <p:spTgt spid="201758"/>
                                        </p:tgtEl>
                                        <p:attrNameLst>
                                          <p:attrName>style.visibility</p:attrName>
                                        </p:attrNameLst>
                                      </p:cBhvr>
                                      <p:to>
                                        <p:strVal val="visible"/>
                                      </p:to>
                                    </p:set>
                                    <p:animEffect transition="in" filter="wipe(right)">
                                      <p:cBhvr>
                                        <p:cTn id="23" dur="500"/>
                                        <p:tgtEl>
                                          <p:spTgt spid="20175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01757"/>
                                        </p:tgtEl>
                                        <p:attrNameLst>
                                          <p:attrName>style.visibility</p:attrName>
                                        </p:attrNameLst>
                                      </p:cBhvr>
                                      <p:to>
                                        <p:strVal val="visible"/>
                                      </p:to>
                                    </p:set>
                                    <p:animEffect transition="in" filter="wipe(down)">
                                      <p:cBhvr>
                                        <p:cTn id="28" dur="500"/>
                                        <p:tgtEl>
                                          <p:spTgt spid="20175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1750"/>
                                        </p:tgtEl>
                                        <p:attrNameLst>
                                          <p:attrName>style.visibility</p:attrName>
                                        </p:attrNameLst>
                                      </p:cBhvr>
                                      <p:to>
                                        <p:strVal val="visible"/>
                                      </p:to>
                                    </p:set>
                                    <p:animEffect transition="in" filter="wipe(left)">
                                      <p:cBhvr>
                                        <p:cTn id="33" dur="500"/>
                                        <p:tgtEl>
                                          <p:spTgt spid="20175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8" fill="hold" grpId="0" nodeType="clickEffect">
                                  <p:stCondLst>
                                    <p:cond delay="0"/>
                                  </p:stCondLst>
                                  <p:childTnLst>
                                    <p:set>
                                      <p:cBhvr>
                                        <p:cTn id="37" dur="1" fill="hold">
                                          <p:stCondLst>
                                            <p:cond delay="0"/>
                                          </p:stCondLst>
                                        </p:cTn>
                                        <p:tgtEl>
                                          <p:spTgt spid="201751"/>
                                        </p:tgtEl>
                                        <p:attrNameLst>
                                          <p:attrName>style.visibility</p:attrName>
                                        </p:attrNameLst>
                                      </p:cBhvr>
                                      <p:to>
                                        <p:strVal val="visible"/>
                                      </p:to>
                                    </p:set>
                                    <p:anim calcmode="lin" valueType="num">
                                      <p:cBhvr>
                                        <p:cTn id="38" dur="500" fill="hold"/>
                                        <p:tgtEl>
                                          <p:spTgt spid="201751"/>
                                        </p:tgtEl>
                                        <p:attrNameLst>
                                          <p:attrName>ppt_x</p:attrName>
                                        </p:attrNameLst>
                                      </p:cBhvr>
                                      <p:tavLst>
                                        <p:tav tm="0">
                                          <p:val>
                                            <p:strVal val="#ppt_x-#ppt_w/2"/>
                                          </p:val>
                                        </p:tav>
                                        <p:tav tm="100000">
                                          <p:val>
                                            <p:strVal val="#ppt_x"/>
                                          </p:val>
                                        </p:tav>
                                      </p:tavLst>
                                    </p:anim>
                                    <p:anim calcmode="lin" valueType="num">
                                      <p:cBhvr>
                                        <p:cTn id="39" dur="500" fill="hold"/>
                                        <p:tgtEl>
                                          <p:spTgt spid="201751"/>
                                        </p:tgtEl>
                                        <p:attrNameLst>
                                          <p:attrName>ppt_y</p:attrName>
                                        </p:attrNameLst>
                                      </p:cBhvr>
                                      <p:tavLst>
                                        <p:tav tm="0">
                                          <p:val>
                                            <p:strVal val="#ppt_y"/>
                                          </p:val>
                                        </p:tav>
                                        <p:tav tm="100000">
                                          <p:val>
                                            <p:strVal val="#ppt_y"/>
                                          </p:val>
                                        </p:tav>
                                      </p:tavLst>
                                    </p:anim>
                                    <p:anim calcmode="lin" valueType="num">
                                      <p:cBhvr>
                                        <p:cTn id="40" dur="500" fill="hold"/>
                                        <p:tgtEl>
                                          <p:spTgt spid="201751"/>
                                        </p:tgtEl>
                                        <p:attrNameLst>
                                          <p:attrName>ppt_w</p:attrName>
                                        </p:attrNameLst>
                                      </p:cBhvr>
                                      <p:tavLst>
                                        <p:tav tm="0">
                                          <p:val>
                                            <p:fltVal val="0"/>
                                          </p:val>
                                        </p:tav>
                                        <p:tav tm="100000">
                                          <p:val>
                                            <p:strVal val="#ppt_w"/>
                                          </p:val>
                                        </p:tav>
                                      </p:tavLst>
                                    </p:anim>
                                    <p:anim calcmode="lin" valueType="num">
                                      <p:cBhvr>
                                        <p:cTn id="41" dur="500" fill="hold"/>
                                        <p:tgtEl>
                                          <p:spTgt spid="201751"/>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201756"/>
                                        </p:tgtEl>
                                        <p:attrNameLst>
                                          <p:attrName>style.visibility</p:attrName>
                                        </p:attrNameLst>
                                      </p:cBhvr>
                                      <p:to>
                                        <p:strVal val="visible"/>
                                      </p:to>
                                    </p:set>
                                    <p:animEffect transition="in" filter="wipe(right)">
                                      <p:cBhvr>
                                        <p:cTn id="46" dur="500"/>
                                        <p:tgtEl>
                                          <p:spTgt spid="201756"/>
                                        </p:tgtEl>
                                      </p:cBhvr>
                                    </p:animEffect>
                                  </p:childTnLst>
                                </p:cTn>
                              </p:par>
                            </p:childTnLst>
                          </p:cTn>
                        </p:par>
                        <p:par>
                          <p:cTn id="47" fill="hold" nodeType="afterGroup">
                            <p:stCondLst>
                              <p:cond delay="500"/>
                            </p:stCondLst>
                            <p:childTnLst>
                              <p:par>
                                <p:cTn id="48" presetID="1" presetClass="entr" presetSubtype="0" fill="hold" nodeType="afterEffect">
                                  <p:stCondLst>
                                    <p:cond delay="0"/>
                                  </p:stCondLst>
                                  <p:childTnLst>
                                    <p:set>
                                      <p:cBhvr>
                                        <p:cTn id="49" dur="1" fill="hold">
                                          <p:stCondLst>
                                            <p:cond delay="499"/>
                                          </p:stCondLst>
                                        </p:cTn>
                                        <p:tgtEl>
                                          <p:spTgt spid="201762"/>
                                        </p:tgtEl>
                                        <p:attrNameLst>
                                          <p:attrName>style.visibility</p:attrName>
                                        </p:attrNameLst>
                                      </p:cBhvr>
                                      <p:to>
                                        <p:strVal val="visible"/>
                                      </p:to>
                                    </p:set>
                                  </p:childTnLst>
                                </p:cTn>
                              </p:par>
                            </p:childTnLst>
                          </p:cTn>
                        </p:par>
                        <p:par>
                          <p:cTn id="50" fill="hold" nodeType="afterGroup">
                            <p:stCondLst>
                              <p:cond delay="1000"/>
                            </p:stCondLst>
                            <p:childTnLst>
                              <p:par>
                                <p:cTn id="51" presetID="22" presetClass="entr" presetSubtype="8" fill="hold" nodeType="afterEffect">
                                  <p:stCondLst>
                                    <p:cond delay="0"/>
                                  </p:stCondLst>
                                  <p:childTnLst>
                                    <p:set>
                                      <p:cBhvr>
                                        <p:cTn id="52" dur="1" fill="hold">
                                          <p:stCondLst>
                                            <p:cond delay="0"/>
                                          </p:stCondLst>
                                        </p:cTn>
                                        <p:tgtEl>
                                          <p:spTgt spid="201766"/>
                                        </p:tgtEl>
                                        <p:attrNameLst>
                                          <p:attrName>style.visibility</p:attrName>
                                        </p:attrNameLst>
                                      </p:cBhvr>
                                      <p:to>
                                        <p:strVal val="visible"/>
                                      </p:to>
                                    </p:set>
                                    <p:animEffect transition="in" filter="wipe(left)">
                                      <p:cBhvr>
                                        <p:cTn id="53" dur="500"/>
                                        <p:tgtEl>
                                          <p:spTgt spid="20176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8" fill="hold" grpId="0" nodeType="clickEffect">
                                  <p:stCondLst>
                                    <p:cond delay="0"/>
                                  </p:stCondLst>
                                  <p:childTnLst>
                                    <p:set>
                                      <p:cBhvr>
                                        <p:cTn id="57" dur="1" fill="hold">
                                          <p:stCondLst>
                                            <p:cond delay="0"/>
                                          </p:stCondLst>
                                        </p:cTn>
                                        <p:tgtEl>
                                          <p:spTgt spid="201767"/>
                                        </p:tgtEl>
                                        <p:attrNameLst>
                                          <p:attrName>style.visibility</p:attrName>
                                        </p:attrNameLst>
                                      </p:cBhvr>
                                      <p:to>
                                        <p:strVal val="visible"/>
                                      </p:to>
                                    </p:set>
                                    <p:anim calcmode="lin" valueType="num">
                                      <p:cBhvr>
                                        <p:cTn id="58" dur="500" fill="hold"/>
                                        <p:tgtEl>
                                          <p:spTgt spid="201767"/>
                                        </p:tgtEl>
                                        <p:attrNameLst>
                                          <p:attrName>ppt_x</p:attrName>
                                        </p:attrNameLst>
                                      </p:cBhvr>
                                      <p:tavLst>
                                        <p:tav tm="0">
                                          <p:val>
                                            <p:strVal val="#ppt_x-#ppt_w/2"/>
                                          </p:val>
                                        </p:tav>
                                        <p:tav tm="100000">
                                          <p:val>
                                            <p:strVal val="#ppt_x"/>
                                          </p:val>
                                        </p:tav>
                                      </p:tavLst>
                                    </p:anim>
                                    <p:anim calcmode="lin" valueType="num">
                                      <p:cBhvr>
                                        <p:cTn id="59" dur="500" fill="hold"/>
                                        <p:tgtEl>
                                          <p:spTgt spid="201767"/>
                                        </p:tgtEl>
                                        <p:attrNameLst>
                                          <p:attrName>ppt_y</p:attrName>
                                        </p:attrNameLst>
                                      </p:cBhvr>
                                      <p:tavLst>
                                        <p:tav tm="0">
                                          <p:val>
                                            <p:strVal val="#ppt_y"/>
                                          </p:val>
                                        </p:tav>
                                        <p:tav tm="100000">
                                          <p:val>
                                            <p:strVal val="#ppt_y"/>
                                          </p:val>
                                        </p:tav>
                                      </p:tavLst>
                                    </p:anim>
                                    <p:anim calcmode="lin" valueType="num">
                                      <p:cBhvr>
                                        <p:cTn id="60" dur="500" fill="hold"/>
                                        <p:tgtEl>
                                          <p:spTgt spid="201767"/>
                                        </p:tgtEl>
                                        <p:attrNameLst>
                                          <p:attrName>ppt_w</p:attrName>
                                        </p:attrNameLst>
                                      </p:cBhvr>
                                      <p:tavLst>
                                        <p:tav tm="0">
                                          <p:val>
                                            <p:fltVal val="0"/>
                                          </p:val>
                                        </p:tav>
                                        <p:tav tm="100000">
                                          <p:val>
                                            <p:strVal val="#ppt_w"/>
                                          </p:val>
                                        </p:tav>
                                      </p:tavLst>
                                    </p:anim>
                                    <p:anim calcmode="lin" valueType="num">
                                      <p:cBhvr>
                                        <p:cTn id="61" dur="500" fill="hold"/>
                                        <p:tgtEl>
                                          <p:spTgt spid="201767"/>
                                        </p:tgtEl>
                                        <p:attrNameLst>
                                          <p:attrName>ppt_h</p:attrName>
                                        </p:attrNameLst>
                                      </p:cBhvr>
                                      <p:tavLst>
                                        <p:tav tm="0">
                                          <p:val>
                                            <p:strVal val="#ppt_h"/>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2" fill="hold" nodeType="clickEffect">
                                  <p:stCondLst>
                                    <p:cond delay="0"/>
                                  </p:stCondLst>
                                  <p:childTnLst>
                                    <p:set>
                                      <p:cBhvr>
                                        <p:cTn id="65" dur="1" fill="hold">
                                          <p:stCondLst>
                                            <p:cond delay="0"/>
                                          </p:stCondLst>
                                        </p:cTn>
                                        <p:tgtEl>
                                          <p:spTgt spid="201768"/>
                                        </p:tgtEl>
                                        <p:attrNameLst>
                                          <p:attrName>style.visibility</p:attrName>
                                        </p:attrNameLst>
                                      </p:cBhvr>
                                      <p:to>
                                        <p:strVal val="visible"/>
                                      </p:to>
                                    </p:set>
                                    <p:animEffect transition="in" filter="wipe(right)">
                                      <p:cBhvr>
                                        <p:cTn id="66" dur="500"/>
                                        <p:tgtEl>
                                          <p:spTgt spid="20176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grpId="0" nodeType="clickEffect">
                                  <p:stCondLst>
                                    <p:cond delay="0"/>
                                  </p:stCondLst>
                                  <p:childTnLst>
                                    <p:set>
                                      <p:cBhvr>
                                        <p:cTn id="70" dur="1" fill="hold">
                                          <p:stCondLst>
                                            <p:cond delay="0"/>
                                          </p:stCondLst>
                                        </p:cTn>
                                        <p:tgtEl>
                                          <p:spTgt spid="201773"/>
                                        </p:tgtEl>
                                        <p:attrNameLst>
                                          <p:attrName>style.visibility</p:attrName>
                                        </p:attrNameLst>
                                      </p:cBhvr>
                                      <p:to>
                                        <p:strVal val="visible"/>
                                      </p:to>
                                    </p:set>
                                    <p:anim calcmode="lin" valueType="num">
                                      <p:cBhvr>
                                        <p:cTn id="71" dur="500" fill="hold"/>
                                        <p:tgtEl>
                                          <p:spTgt spid="201773"/>
                                        </p:tgtEl>
                                        <p:attrNameLst>
                                          <p:attrName>ppt_x</p:attrName>
                                        </p:attrNameLst>
                                      </p:cBhvr>
                                      <p:tavLst>
                                        <p:tav tm="0">
                                          <p:val>
                                            <p:strVal val="#ppt_x-#ppt_w/2"/>
                                          </p:val>
                                        </p:tav>
                                        <p:tav tm="100000">
                                          <p:val>
                                            <p:strVal val="#ppt_x"/>
                                          </p:val>
                                        </p:tav>
                                      </p:tavLst>
                                    </p:anim>
                                    <p:anim calcmode="lin" valueType="num">
                                      <p:cBhvr>
                                        <p:cTn id="72" dur="500" fill="hold"/>
                                        <p:tgtEl>
                                          <p:spTgt spid="201773"/>
                                        </p:tgtEl>
                                        <p:attrNameLst>
                                          <p:attrName>ppt_y</p:attrName>
                                        </p:attrNameLst>
                                      </p:cBhvr>
                                      <p:tavLst>
                                        <p:tav tm="0">
                                          <p:val>
                                            <p:strVal val="#ppt_y"/>
                                          </p:val>
                                        </p:tav>
                                        <p:tav tm="100000">
                                          <p:val>
                                            <p:strVal val="#ppt_y"/>
                                          </p:val>
                                        </p:tav>
                                      </p:tavLst>
                                    </p:anim>
                                    <p:anim calcmode="lin" valueType="num">
                                      <p:cBhvr>
                                        <p:cTn id="73" dur="500" fill="hold"/>
                                        <p:tgtEl>
                                          <p:spTgt spid="201773"/>
                                        </p:tgtEl>
                                        <p:attrNameLst>
                                          <p:attrName>ppt_w</p:attrName>
                                        </p:attrNameLst>
                                      </p:cBhvr>
                                      <p:tavLst>
                                        <p:tav tm="0">
                                          <p:val>
                                            <p:fltVal val="0"/>
                                          </p:val>
                                        </p:tav>
                                        <p:tav tm="100000">
                                          <p:val>
                                            <p:strVal val="#ppt_w"/>
                                          </p:val>
                                        </p:tav>
                                      </p:tavLst>
                                    </p:anim>
                                    <p:anim calcmode="lin" valueType="num">
                                      <p:cBhvr>
                                        <p:cTn id="74" dur="500" fill="hold"/>
                                        <p:tgtEl>
                                          <p:spTgt spid="201773"/>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500"/>
                            </p:stCondLst>
                            <p:childTnLst>
                              <p:par>
                                <p:cTn id="76" presetID="1" presetClass="entr" presetSubtype="0" fill="hold" grpId="0" nodeType="afterEffect">
                                  <p:stCondLst>
                                    <p:cond delay="0"/>
                                  </p:stCondLst>
                                  <p:childTnLst>
                                    <p:set>
                                      <p:cBhvr>
                                        <p:cTn id="77" dur="1" fill="hold">
                                          <p:stCondLst>
                                            <p:cond delay="499"/>
                                          </p:stCondLst>
                                        </p:cTn>
                                        <p:tgtEl>
                                          <p:spTgt spid="201772"/>
                                        </p:tgtEl>
                                        <p:attrNameLst>
                                          <p:attrName>style.visibility</p:attrName>
                                        </p:attrNameLst>
                                      </p:cBhvr>
                                      <p:to>
                                        <p:strVal val="visible"/>
                                      </p:to>
                                    </p:set>
                                  </p:childTnLst>
                                </p:cTn>
                              </p:par>
                            </p:childTnLst>
                          </p:cTn>
                        </p:par>
                        <p:par>
                          <p:cTn id="78" fill="hold" nodeType="afterGroup">
                            <p:stCondLst>
                              <p:cond delay="1000"/>
                            </p:stCondLst>
                            <p:childTnLst>
                              <p:par>
                                <p:cTn id="79" presetID="1" presetClass="entr" presetSubtype="0" fill="hold" grpId="0" nodeType="afterEffect">
                                  <p:stCondLst>
                                    <p:cond delay="0"/>
                                  </p:stCondLst>
                                  <p:childTnLst>
                                    <p:set>
                                      <p:cBhvr>
                                        <p:cTn id="80" dur="1" fill="hold">
                                          <p:stCondLst>
                                            <p:cond delay="499"/>
                                          </p:stCondLst>
                                        </p:cTn>
                                        <p:tgtEl>
                                          <p:spTgt spid="201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50" grpId="0" autoUpdateAnimBg="0"/>
      <p:bldP spid="201751" grpId="0" animBg="1"/>
      <p:bldP spid="201756" grpId="0" animBg="1"/>
      <p:bldP spid="201757" grpId="0" animBg="1" autoUpdateAnimBg="0"/>
      <p:bldP spid="201767" grpId="0" animBg="1"/>
      <p:bldP spid="201772" grpId="0" animBg="1"/>
      <p:bldP spid="201773" grpId="0" animBg="1"/>
      <p:bldP spid="20177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itchFamily="18" charset="0"/>
                <a:ea typeface="黑体" pitchFamily="2" charset="-122"/>
              </a:rPr>
              <a:t>将两个有序链表合并为一个有序</a:t>
            </a:r>
            <a:r>
              <a:rPr lang="zh-CN" altLang="en-US" dirty="0" smtClean="0">
                <a:latin typeface="Times New Roman" pitchFamily="18" charset="0"/>
                <a:ea typeface="黑体" pitchFamily="2" charset="-122"/>
              </a:rPr>
              <a:t>链表</a:t>
            </a:r>
            <a:endParaRPr lang="zh-CN" altLang="en-US" dirty="0"/>
          </a:p>
        </p:txBody>
      </p:sp>
      <p:sp>
        <p:nvSpPr>
          <p:cNvPr id="3" name="内容占位符 2"/>
          <p:cNvSpPr>
            <a:spLocks noGrp="1"/>
          </p:cNvSpPr>
          <p:nvPr>
            <p:ph idx="1"/>
          </p:nvPr>
        </p:nvSpPr>
        <p:spPr/>
        <p:txBody>
          <a:bodyPr/>
          <a:lstStyle/>
          <a:p>
            <a:pPr marL="0" indent="0">
              <a:buNone/>
            </a:pPr>
            <a:r>
              <a:rPr kumimoji="1" lang="en-US" altLang="zh-CN" b="0" dirty="0">
                <a:solidFill>
                  <a:srgbClr val="000000"/>
                </a:solidFill>
                <a:latin typeface="Times New Roman" pitchFamily="18" charset="0"/>
                <a:ea typeface="宋体" pitchFamily="2" charset="-122"/>
              </a:rPr>
              <a:t>void MergeList_L(LinkList &amp;La, LinkList &amp;Lb, LinkList &amp;Lc) </a:t>
            </a:r>
            <a:endParaRPr kumimoji="1" lang="en-US" altLang="zh-CN" b="0" dirty="0" smtClean="0">
              <a:solidFill>
                <a:srgbClr val="000000"/>
              </a:solidFill>
              <a:latin typeface="Times New Roman" pitchFamily="18" charset="0"/>
              <a:ea typeface="宋体" pitchFamily="2" charset="-122"/>
            </a:endParaRPr>
          </a:p>
          <a:p>
            <a:pPr marL="0" indent="0">
              <a:buNone/>
            </a:pPr>
            <a:r>
              <a:rPr kumimoji="1" lang="en-US" altLang="zh-CN" b="0" dirty="0" smtClean="0">
                <a:solidFill>
                  <a:srgbClr val="000000"/>
                </a:solidFill>
                <a:latin typeface="Times New Roman" pitchFamily="18" charset="0"/>
                <a:ea typeface="宋体" pitchFamily="2" charset="-122"/>
              </a:rPr>
              <a:t>{ </a:t>
            </a:r>
            <a:r>
              <a:rPr kumimoji="1" lang="en-US" altLang="zh-CN" b="0" dirty="0" smtClean="0">
                <a:solidFill>
                  <a:srgbClr val="7030A0"/>
                </a:solidFill>
                <a:latin typeface="Times New Roman" pitchFamily="18" charset="0"/>
                <a:ea typeface="宋体" pitchFamily="2" charset="-122"/>
              </a:rPr>
              <a:t>pa </a:t>
            </a:r>
            <a:r>
              <a:rPr kumimoji="1" lang="en-US" altLang="zh-CN" b="0" dirty="0">
                <a:solidFill>
                  <a:srgbClr val="7030A0"/>
                </a:solidFill>
                <a:latin typeface="Times New Roman" pitchFamily="18" charset="0"/>
                <a:ea typeface="宋体" pitchFamily="2" charset="-122"/>
              </a:rPr>
              <a:t>= La-&gt;next; pb = Lb-&gt;next;</a:t>
            </a:r>
            <a:br>
              <a:rPr kumimoji="1" lang="en-US" altLang="zh-CN" b="0" dirty="0">
                <a:solidFill>
                  <a:srgbClr val="7030A0"/>
                </a:solidFill>
                <a:latin typeface="Times New Roman" pitchFamily="18" charset="0"/>
                <a:ea typeface="宋体" pitchFamily="2" charset="-122"/>
              </a:rPr>
            </a:br>
            <a:r>
              <a:rPr kumimoji="1" lang="en-US" altLang="zh-CN" b="0" dirty="0">
                <a:solidFill>
                  <a:srgbClr val="000000"/>
                </a:solidFill>
                <a:latin typeface="Times New Roman" pitchFamily="18" charset="0"/>
                <a:ea typeface="宋体" pitchFamily="2" charset="-122"/>
              </a:rPr>
              <a:t>    </a:t>
            </a:r>
            <a:r>
              <a:rPr kumimoji="1" lang="en-US" altLang="zh-CN" b="0" dirty="0">
                <a:solidFill>
                  <a:srgbClr val="FF0000"/>
                </a:solidFill>
                <a:latin typeface="Times New Roman" pitchFamily="18" charset="0"/>
                <a:ea typeface="宋体" pitchFamily="2" charset="-122"/>
              </a:rPr>
              <a:t>Lc = pc = La; </a:t>
            </a:r>
            <a:r>
              <a:rPr kumimoji="1" lang="en-US" altLang="zh-CN" b="0" dirty="0">
                <a:solidFill>
                  <a:srgbClr val="000000"/>
                </a:solidFill>
                <a:latin typeface="Times New Roman" pitchFamily="18" charset="0"/>
                <a:ea typeface="宋体" pitchFamily="2" charset="-122"/>
              </a:rPr>
              <a:t>// </a:t>
            </a:r>
            <a:r>
              <a:rPr kumimoji="1" lang="zh-CN" altLang="en-US" b="0" dirty="0">
                <a:solidFill>
                  <a:srgbClr val="000000"/>
                </a:solidFill>
                <a:latin typeface="Times New Roman" pitchFamily="18" charset="0"/>
                <a:ea typeface="宋体" pitchFamily="2" charset="-122"/>
              </a:rPr>
              <a:t>用</a:t>
            </a:r>
            <a:r>
              <a:rPr kumimoji="1" lang="en-US" altLang="zh-CN" b="0" dirty="0">
                <a:solidFill>
                  <a:srgbClr val="000000"/>
                </a:solidFill>
                <a:latin typeface="Times New Roman" pitchFamily="18" charset="0"/>
                <a:ea typeface="宋体" pitchFamily="2" charset="-122"/>
              </a:rPr>
              <a:t>La</a:t>
            </a:r>
            <a:r>
              <a:rPr kumimoji="1" lang="zh-CN" altLang="en-US" b="0" dirty="0">
                <a:solidFill>
                  <a:srgbClr val="000000"/>
                </a:solidFill>
                <a:latin typeface="Times New Roman" pitchFamily="18" charset="0"/>
                <a:ea typeface="宋体" pitchFamily="2" charset="-122"/>
              </a:rPr>
              <a:t>的头结点作为</a:t>
            </a:r>
            <a:r>
              <a:rPr kumimoji="1" lang="en-US" altLang="zh-CN" b="0" dirty="0">
                <a:solidFill>
                  <a:srgbClr val="000000"/>
                </a:solidFill>
                <a:latin typeface="Times New Roman" pitchFamily="18" charset="0"/>
                <a:ea typeface="宋体" pitchFamily="2" charset="-122"/>
              </a:rPr>
              <a:t>Lc</a:t>
            </a:r>
            <a:r>
              <a:rPr kumimoji="1" lang="zh-CN" altLang="en-US" b="0" dirty="0">
                <a:solidFill>
                  <a:srgbClr val="000000"/>
                </a:solidFill>
                <a:latin typeface="Times New Roman" pitchFamily="18" charset="0"/>
                <a:ea typeface="宋体" pitchFamily="2" charset="-122"/>
              </a:rPr>
              <a:t>的头结点</a:t>
            </a:r>
          </a:p>
          <a:p>
            <a:pPr marL="0" indent="0">
              <a:buNone/>
            </a:pPr>
            <a:r>
              <a:rPr kumimoji="1" lang="zh-CN" altLang="en-US" b="0" dirty="0">
                <a:solidFill>
                  <a:srgbClr val="000000"/>
                </a:solidFill>
                <a:latin typeface="Times New Roman" pitchFamily="18" charset="0"/>
                <a:ea typeface="宋体" pitchFamily="2" charset="-122"/>
              </a:rPr>
              <a:t>    </a:t>
            </a:r>
            <a:r>
              <a:rPr kumimoji="1" lang="en-US" altLang="zh-CN" b="0" dirty="0">
                <a:solidFill>
                  <a:srgbClr val="000000"/>
                </a:solidFill>
                <a:latin typeface="Times New Roman" pitchFamily="18" charset="0"/>
                <a:ea typeface="宋体" pitchFamily="2" charset="-122"/>
              </a:rPr>
              <a:t>while (</a:t>
            </a:r>
            <a:r>
              <a:rPr kumimoji="1" lang="en-US" altLang="zh-CN" b="0" dirty="0">
                <a:solidFill>
                  <a:srgbClr val="7030A0"/>
                </a:solidFill>
                <a:latin typeface="Times New Roman" pitchFamily="18" charset="0"/>
                <a:ea typeface="宋体" pitchFamily="2" charset="-122"/>
              </a:rPr>
              <a:t>pa &amp;&amp; pb</a:t>
            </a:r>
            <a:r>
              <a:rPr kumimoji="1" lang="en-US" altLang="zh-CN" b="0" dirty="0">
                <a:solidFill>
                  <a:srgbClr val="000000"/>
                </a:solidFill>
                <a:latin typeface="Times New Roman" pitchFamily="18" charset="0"/>
                <a:ea typeface="宋体" pitchFamily="2" charset="-122"/>
              </a:rPr>
              <a:t>) </a:t>
            </a:r>
            <a:br>
              <a:rPr kumimoji="1" lang="en-US" altLang="zh-CN" b="0" dirty="0">
                <a:solidFill>
                  <a:srgbClr val="000000"/>
                </a:solidFill>
                <a:latin typeface="Times New Roman" pitchFamily="18" charset="0"/>
                <a:ea typeface="宋体" pitchFamily="2" charset="-122"/>
              </a:rPr>
            </a:br>
            <a:r>
              <a:rPr kumimoji="1" lang="zh-CN" altLang="en-US" b="0" dirty="0">
                <a:solidFill>
                  <a:srgbClr val="000000"/>
                </a:solidFill>
                <a:latin typeface="Times New Roman" pitchFamily="18" charset="0"/>
                <a:ea typeface="宋体" pitchFamily="2" charset="-122"/>
              </a:rPr>
              <a:t>　</a:t>
            </a:r>
            <a:r>
              <a:rPr kumimoji="1" lang="en-US" altLang="zh-CN" b="0" dirty="0">
                <a:solidFill>
                  <a:srgbClr val="000000"/>
                </a:solidFill>
                <a:latin typeface="Times New Roman" pitchFamily="18" charset="0"/>
                <a:ea typeface="宋体" pitchFamily="2" charset="-122"/>
              </a:rPr>
              <a:t>{   if (pa-&gt;data &lt;= pb-&gt;data)</a:t>
            </a:r>
            <a:br>
              <a:rPr kumimoji="1" lang="en-US" altLang="zh-CN" b="0" dirty="0">
                <a:solidFill>
                  <a:srgbClr val="000000"/>
                </a:solidFill>
                <a:latin typeface="Times New Roman" pitchFamily="18" charset="0"/>
                <a:ea typeface="宋体" pitchFamily="2" charset="-122"/>
              </a:rPr>
            </a:br>
            <a:r>
              <a:rPr kumimoji="1" lang="zh-CN" altLang="en-US" b="0" dirty="0">
                <a:solidFill>
                  <a:srgbClr val="000000"/>
                </a:solidFill>
                <a:latin typeface="Times New Roman" pitchFamily="18" charset="0"/>
                <a:ea typeface="宋体" pitchFamily="2" charset="-122"/>
              </a:rPr>
              <a:t>　　</a:t>
            </a:r>
            <a:r>
              <a:rPr kumimoji="1" lang="en-US" altLang="zh-CN" b="0" dirty="0">
                <a:solidFill>
                  <a:srgbClr val="000000"/>
                </a:solidFill>
                <a:latin typeface="Times New Roman" pitchFamily="18" charset="0"/>
                <a:ea typeface="宋体" pitchFamily="2" charset="-122"/>
              </a:rPr>
              <a:t>{   </a:t>
            </a:r>
            <a:r>
              <a:rPr kumimoji="1" lang="en-US" altLang="zh-CN" b="0" dirty="0">
                <a:solidFill>
                  <a:srgbClr val="7030A0"/>
                </a:solidFill>
                <a:latin typeface="Times New Roman" pitchFamily="18" charset="0"/>
                <a:ea typeface="宋体" pitchFamily="2" charset="-122"/>
              </a:rPr>
              <a:t>pc-&gt;next = pa; pc = pa; </a:t>
            </a:r>
          </a:p>
          <a:p>
            <a:pPr marL="0" indent="0">
              <a:buNone/>
            </a:pPr>
            <a:r>
              <a:rPr kumimoji="1" lang="en-US" altLang="zh-CN" b="0" dirty="0">
                <a:solidFill>
                  <a:srgbClr val="7030A0"/>
                </a:solidFill>
                <a:latin typeface="Times New Roman" pitchFamily="18" charset="0"/>
                <a:ea typeface="宋体" pitchFamily="2" charset="-122"/>
              </a:rPr>
              <a:t>             pa = pa-&gt;next;</a:t>
            </a:r>
            <a:br>
              <a:rPr kumimoji="1" lang="en-US" altLang="zh-CN" b="0" dirty="0">
                <a:solidFill>
                  <a:srgbClr val="7030A0"/>
                </a:solidFill>
                <a:latin typeface="Times New Roman" pitchFamily="18" charset="0"/>
                <a:ea typeface="宋体" pitchFamily="2" charset="-122"/>
              </a:rPr>
            </a:br>
            <a:r>
              <a:rPr kumimoji="1" lang="zh-CN" altLang="en-US" b="0" dirty="0">
                <a:solidFill>
                  <a:srgbClr val="000000"/>
                </a:solidFill>
                <a:latin typeface="Times New Roman" pitchFamily="18" charset="0"/>
                <a:ea typeface="宋体" pitchFamily="2" charset="-122"/>
              </a:rPr>
              <a:t>　　</a:t>
            </a:r>
            <a:r>
              <a:rPr kumimoji="1" lang="en-US" altLang="zh-CN" b="0" dirty="0">
                <a:solidFill>
                  <a:srgbClr val="000000"/>
                </a:solidFill>
                <a:latin typeface="Times New Roman" pitchFamily="18" charset="0"/>
                <a:ea typeface="宋体" pitchFamily="2" charset="-122"/>
              </a:rPr>
              <a:t>} // if</a:t>
            </a:r>
          </a:p>
          <a:p>
            <a:pPr marL="0" indent="0">
              <a:buNone/>
            </a:pPr>
            <a:endParaRPr lang="zh-CN" altLang="en-US" dirty="0"/>
          </a:p>
        </p:txBody>
      </p:sp>
    </p:spTree>
    <p:extLst>
      <p:ext uri="{BB962C8B-B14F-4D97-AF65-F5344CB8AC3E}">
        <p14:creationId xmlns:p14="http://schemas.microsoft.com/office/powerpoint/2010/main" val="41573651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a:xfrm>
            <a:off x="307298" y="1031564"/>
            <a:ext cx="8229600" cy="4155034"/>
          </a:xfrm>
        </p:spPr>
        <p:txBody>
          <a:bodyPr/>
          <a:lstStyle/>
          <a:p>
            <a:pPr marL="0" indent="0">
              <a:buNone/>
            </a:pPr>
            <a:r>
              <a:rPr lang="en-US" altLang="zh-CN" b="0" dirty="0">
                <a:solidFill>
                  <a:srgbClr val="000000"/>
                </a:solidFill>
                <a:latin typeface="Times New Roman" pitchFamily="18" charset="0"/>
                <a:cs typeface="Times New Roman" pitchFamily="18" charset="0"/>
              </a:rPr>
              <a:t>else</a:t>
            </a:r>
          </a:p>
          <a:p>
            <a:pPr marL="0" indent="0">
              <a:buNone/>
            </a:pPr>
            <a:r>
              <a:rPr lang="zh-CN" altLang="en-US" b="0" dirty="0">
                <a:solidFill>
                  <a:srgbClr val="000000"/>
                </a:solidFill>
                <a:latin typeface="Times New Roman" pitchFamily="18" charset="0"/>
                <a:cs typeface="Times New Roman" pitchFamily="18" charset="0"/>
              </a:rPr>
              <a:t>　　</a:t>
            </a:r>
            <a:r>
              <a:rPr lang="en-US" altLang="zh-CN" b="0" dirty="0">
                <a:solidFill>
                  <a:srgbClr val="000000"/>
                </a:solidFill>
                <a:latin typeface="Times New Roman" pitchFamily="18" charset="0"/>
                <a:cs typeface="Times New Roman" pitchFamily="18" charset="0"/>
              </a:rPr>
              <a:t>{</a:t>
            </a:r>
            <a:r>
              <a:rPr lang="zh-CN" altLang="en-US" b="0" dirty="0">
                <a:solidFill>
                  <a:srgbClr val="000000"/>
                </a:solidFill>
                <a:latin typeface="Times New Roman" pitchFamily="18" charset="0"/>
                <a:cs typeface="Times New Roman" pitchFamily="18" charset="0"/>
              </a:rPr>
              <a:t>　</a:t>
            </a:r>
            <a:r>
              <a:rPr lang="en-US" altLang="zh-CN" b="0" dirty="0">
                <a:solidFill>
                  <a:srgbClr val="000000"/>
                </a:solidFill>
                <a:latin typeface="Times New Roman" pitchFamily="18" charset="0"/>
                <a:cs typeface="Times New Roman" pitchFamily="18" charset="0"/>
              </a:rPr>
              <a:t>pc-&gt;next = pb; </a:t>
            </a:r>
            <a:r>
              <a:rPr lang="en-US" altLang="zh-CN" b="0" dirty="0" smtClean="0">
                <a:solidFill>
                  <a:srgbClr val="000000"/>
                </a:solidFill>
                <a:latin typeface="Times New Roman" pitchFamily="18" charset="0"/>
                <a:cs typeface="Times New Roman" pitchFamily="18" charset="0"/>
              </a:rPr>
              <a:t>       </a:t>
            </a:r>
            <a:r>
              <a:rPr lang="en-US" altLang="zh-CN" b="0" dirty="0">
                <a:solidFill>
                  <a:srgbClr val="000000"/>
                </a:solidFill>
                <a:latin typeface="Times New Roman" pitchFamily="18" charset="0"/>
                <a:cs typeface="Times New Roman" pitchFamily="18" charset="0"/>
              </a:rPr>
              <a:t>pc = pb; </a:t>
            </a:r>
          </a:p>
          <a:p>
            <a:pPr marL="0" indent="0">
              <a:buNone/>
            </a:pPr>
            <a:r>
              <a:rPr lang="en-US" altLang="zh-CN" b="0" dirty="0">
                <a:solidFill>
                  <a:srgbClr val="000000"/>
                </a:solidFill>
                <a:latin typeface="Times New Roman" pitchFamily="18" charset="0"/>
                <a:cs typeface="Times New Roman" pitchFamily="18" charset="0"/>
              </a:rPr>
              <a:t>       </a:t>
            </a:r>
            <a:r>
              <a:rPr lang="en-US" altLang="zh-CN" b="0" dirty="0" smtClean="0">
                <a:solidFill>
                  <a:srgbClr val="000000"/>
                </a:solidFill>
                <a:latin typeface="Times New Roman" pitchFamily="18" charset="0"/>
                <a:cs typeface="Times New Roman" pitchFamily="18" charset="0"/>
              </a:rPr>
              <a:t>	    pb </a:t>
            </a:r>
            <a:r>
              <a:rPr lang="en-US" altLang="zh-CN" b="0" dirty="0">
                <a:solidFill>
                  <a:srgbClr val="000000"/>
                </a:solidFill>
                <a:latin typeface="Times New Roman" pitchFamily="18" charset="0"/>
                <a:cs typeface="Times New Roman" pitchFamily="18" charset="0"/>
              </a:rPr>
              <a:t>= pb-&gt;next; </a:t>
            </a:r>
          </a:p>
          <a:p>
            <a:pPr marL="0" indent="0">
              <a:buNone/>
            </a:pPr>
            <a:r>
              <a:rPr lang="zh-CN" altLang="en-US" b="0" dirty="0">
                <a:solidFill>
                  <a:srgbClr val="000000"/>
                </a:solidFill>
                <a:latin typeface="Times New Roman" pitchFamily="18" charset="0"/>
                <a:cs typeface="Times New Roman" pitchFamily="18" charset="0"/>
              </a:rPr>
              <a:t>　　</a:t>
            </a:r>
            <a:r>
              <a:rPr lang="en-US" altLang="zh-CN" b="0" dirty="0">
                <a:solidFill>
                  <a:srgbClr val="000000"/>
                </a:solidFill>
                <a:latin typeface="Times New Roman" pitchFamily="18" charset="0"/>
                <a:cs typeface="Times New Roman" pitchFamily="18" charset="0"/>
              </a:rPr>
              <a:t>} // else</a:t>
            </a:r>
          </a:p>
          <a:p>
            <a:pPr marL="0" indent="0">
              <a:buNone/>
            </a:pPr>
            <a:r>
              <a:rPr lang="en-US" altLang="zh-CN" b="0" dirty="0" smtClean="0">
                <a:solidFill>
                  <a:srgbClr val="000000"/>
                </a:solidFill>
                <a:latin typeface="Times New Roman" pitchFamily="18" charset="0"/>
                <a:cs typeface="Times New Roman" pitchFamily="18" charset="0"/>
              </a:rPr>
              <a:t>  </a:t>
            </a:r>
            <a:r>
              <a:rPr lang="en-US" altLang="zh-CN" b="0" dirty="0">
                <a:solidFill>
                  <a:srgbClr val="000000"/>
                </a:solidFill>
                <a:latin typeface="Times New Roman" pitchFamily="18" charset="0"/>
                <a:cs typeface="Times New Roman" pitchFamily="18" charset="0"/>
              </a:rPr>
              <a:t>} // while</a:t>
            </a:r>
          </a:p>
          <a:p>
            <a:pPr marL="0" indent="0">
              <a:buNone/>
            </a:pPr>
            <a:r>
              <a:rPr lang="en-US" altLang="zh-CN" b="0" dirty="0">
                <a:solidFill>
                  <a:srgbClr val="000000"/>
                </a:solidFill>
                <a:latin typeface="Times New Roman" pitchFamily="18" charset="0"/>
                <a:cs typeface="Times New Roman" pitchFamily="18" charset="0"/>
              </a:rPr>
              <a:t>   </a:t>
            </a:r>
            <a:r>
              <a:rPr lang="en-US" altLang="zh-CN" dirty="0">
                <a:solidFill>
                  <a:srgbClr val="6600FF"/>
                </a:solidFill>
                <a:latin typeface="Times New Roman" pitchFamily="18" charset="0"/>
                <a:cs typeface="Times New Roman" pitchFamily="18" charset="0"/>
              </a:rPr>
              <a:t>pc-&gt;next = pa ? pa : pb;</a:t>
            </a:r>
            <a:r>
              <a:rPr lang="zh-CN" altLang="en-US" b="0" dirty="0">
                <a:solidFill>
                  <a:srgbClr val="000000"/>
                </a:solidFill>
                <a:latin typeface="Times New Roman" pitchFamily="18" charset="0"/>
                <a:cs typeface="Times New Roman" pitchFamily="18" charset="0"/>
              </a:rPr>
              <a:t>　</a:t>
            </a:r>
            <a:r>
              <a:rPr lang="en-US" altLang="zh-CN" sz="2400" b="0" dirty="0">
                <a:solidFill>
                  <a:srgbClr val="000000"/>
                </a:solidFill>
                <a:latin typeface="Times New Roman" pitchFamily="18" charset="0"/>
                <a:cs typeface="Times New Roman" pitchFamily="18" charset="0"/>
              </a:rPr>
              <a:t>// </a:t>
            </a:r>
            <a:r>
              <a:rPr lang="zh-CN" altLang="en-US" sz="2400" b="0" dirty="0">
                <a:solidFill>
                  <a:srgbClr val="000000"/>
                </a:solidFill>
                <a:latin typeface="Times New Roman" pitchFamily="18" charset="0"/>
                <a:cs typeface="Times New Roman" pitchFamily="18" charset="0"/>
              </a:rPr>
              <a:t>插入剩余段</a:t>
            </a:r>
          </a:p>
          <a:p>
            <a:pPr marL="0" indent="0">
              <a:buNone/>
            </a:pPr>
            <a:r>
              <a:rPr lang="zh-CN" altLang="en-US" b="0" dirty="0">
                <a:solidFill>
                  <a:srgbClr val="000000"/>
                </a:solidFill>
                <a:latin typeface="Times New Roman" pitchFamily="18" charset="0"/>
                <a:cs typeface="Times New Roman" pitchFamily="18" charset="0"/>
              </a:rPr>
              <a:t>   </a:t>
            </a:r>
            <a:r>
              <a:rPr lang="en-US" altLang="zh-CN" b="0" dirty="0">
                <a:solidFill>
                  <a:srgbClr val="000000"/>
                </a:solidFill>
                <a:latin typeface="Times New Roman" pitchFamily="18" charset="0"/>
                <a:cs typeface="Times New Roman" pitchFamily="18" charset="0"/>
              </a:rPr>
              <a:t>free(Lb); </a:t>
            </a:r>
            <a:r>
              <a:rPr lang="en-US" altLang="zh-CN" sz="2400" b="0" dirty="0">
                <a:solidFill>
                  <a:srgbClr val="000000"/>
                </a:solidFill>
                <a:latin typeface="Times New Roman" pitchFamily="18" charset="0"/>
                <a:cs typeface="Times New Roman" pitchFamily="18" charset="0"/>
              </a:rPr>
              <a:t>// </a:t>
            </a:r>
            <a:r>
              <a:rPr lang="zh-CN" altLang="en-US" sz="2400" b="0" dirty="0">
                <a:solidFill>
                  <a:srgbClr val="000000"/>
                </a:solidFill>
                <a:latin typeface="Times New Roman" pitchFamily="18" charset="0"/>
                <a:cs typeface="Times New Roman" pitchFamily="18" charset="0"/>
              </a:rPr>
              <a:t>释放</a:t>
            </a:r>
            <a:r>
              <a:rPr lang="en-US" altLang="zh-CN" sz="2400" b="0" dirty="0">
                <a:solidFill>
                  <a:srgbClr val="000000"/>
                </a:solidFill>
                <a:latin typeface="Times New Roman" pitchFamily="18" charset="0"/>
                <a:cs typeface="Times New Roman" pitchFamily="18" charset="0"/>
              </a:rPr>
              <a:t>Lb</a:t>
            </a:r>
            <a:r>
              <a:rPr lang="zh-CN" altLang="en-US" sz="2400" b="0" dirty="0">
                <a:solidFill>
                  <a:srgbClr val="000000"/>
                </a:solidFill>
                <a:latin typeface="Times New Roman" pitchFamily="18" charset="0"/>
                <a:cs typeface="Times New Roman" pitchFamily="18" charset="0"/>
              </a:rPr>
              <a:t>的头结点</a:t>
            </a:r>
          </a:p>
          <a:p>
            <a:pPr marL="0" indent="0">
              <a:buNone/>
            </a:pPr>
            <a:r>
              <a:rPr lang="en-US" altLang="zh-CN" b="0" dirty="0">
                <a:solidFill>
                  <a:srgbClr val="000000"/>
                </a:solidFill>
                <a:latin typeface="Times New Roman" pitchFamily="18" charset="0"/>
                <a:cs typeface="Times New Roman" pitchFamily="18" charset="0"/>
              </a:rPr>
              <a:t>} // MergeList_L</a:t>
            </a:r>
            <a:endParaRPr lang="zh-CN" altLang="en-US" b="0" dirty="0">
              <a:solidFill>
                <a:srgbClr val="000000"/>
              </a:solidFill>
              <a:latin typeface="Times New Roman" pitchFamily="18" charset="0"/>
              <a:cs typeface="Times New Roman" pitchFamily="18" charset="0"/>
            </a:endParaRPr>
          </a:p>
        </p:txBody>
      </p:sp>
      <p:sp>
        <p:nvSpPr>
          <p:cNvPr id="6" name="TextBox 5"/>
          <p:cNvSpPr txBox="1"/>
          <p:nvPr/>
        </p:nvSpPr>
        <p:spPr>
          <a:xfrm>
            <a:off x="284813" y="5741631"/>
            <a:ext cx="3372787" cy="461665"/>
          </a:xfrm>
          <a:prstGeom prst="rect">
            <a:avLst/>
          </a:prstGeom>
          <a:noFill/>
        </p:spPr>
        <p:txBody>
          <a:bodyPr wrap="square" rtlCol="0">
            <a:spAutoFit/>
          </a:bodyPr>
          <a:lstStyle/>
          <a:p>
            <a:r>
              <a:rPr kumimoji="1" lang="zh-CN" altLang="en-US" sz="2400" b="1" dirty="0">
                <a:solidFill>
                  <a:schemeClr val="hlink"/>
                </a:solidFill>
                <a:latin typeface="Times New Roman" pitchFamily="18" charset="0"/>
                <a:ea typeface="宋体" pitchFamily="2" charset="-122"/>
              </a:rPr>
              <a:t>算法的时间复杂度为</a:t>
            </a:r>
            <a:r>
              <a:rPr kumimoji="1" lang="en-US" altLang="zh-CN" sz="2400" b="1" dirty="0" smtClean="0">
                <a:solidFill>
                  <a:schemeClr val="hlink"/>
                </a:solidFill>
                <a:latin typeface="Times New Roman" pitchFamily="18" charset="0"/>
                <a:ea typeface="宋体" pitchFamily="2" charset="-122"/>
              </a:rPr>
              <a:t>:</a:t>
            </a:r>
            <a:endParaRPr kumimoji="1" lang="en-US" altLang="zh-CN" sz="2400" b="1" dirty="0">
              <a:solidFill>
                <a:schemeClr val="hlink"/>
              </a:solidFill>
              <a:latin typeface="Times New Roman" pitchFamily="18" charset="0"/>
              <a:ea typeface="宋体" pitchFamily="2" charset="-122"/>
            </a:endParaRPr>
          </a:p>
        </p:txBody>
      </p:sp>
      <p:sp>
        <p:nvSpPr>
          <p:cNvPr id="7" name="TextBox 6"/>
          <p:cNvSpPr txBox="1"/>
          <p:nvPr/>
        </p:nvSpPr>
        <p:spPr>
          <a:xfrm>
            <a:off x="3372787" y="5726243"/>
            <a:ext cx="5666281" cy="523220"/>
          </a:xfrm>
          <a:prstGeom prst="rect">
            <a:avLst/>
          </a:prstGeom>
          <a:noFill/>
        </p:spPr>
        <p:txBody>
          <a:bodyPr wrap="square" rtlCol="0">
            <a:spAutoFit/>
          </a:bodyPr>
          <a:lstStyle/>
          <a:p>
            <a:r>
              <a:rPr lang="en-US" altLang="zh-CN" sz="2800" b="1" dirty="0">
                <a:solidFill>
                  <a:srgbClr val="FF0000"/>
                </a:solidFill>
                <a:latin typeface="Times New Roman" pitchFamily="18" charset="0"/>
                <a:cs typeface="Times New Roman" pitchFamily="18" charset="0"/>
              </a:rPr>
              <a:t>O (ListLength(La)+</a:t>
            </a:r>
            <a:r>
              <a:rPr lang="en-US" altLang="zh-CN" sz="2800" b="1" dirty="0" smtClean="0">
                <a:solidFill>
                  <a:srgbClr val="FF0000"/>
                </a:solidFill>
                <a:latin typeface="Times New Roman" pitchFamily="18" charset="0"/>
                <a:cs typeface="Times New Roman" pitchFamily="18" charset="0"/>
              </a:rPr>
              <a:t>ListLength(Lb))</a:t>
            </a:r>
            <a:endParaRPr lang="zh-CN" altLang="en-US" sz="2800" b="1" dirty="0">
              <a:solidFill>
                <a:srgbClr val="FF0000"/>
              </a:solidFill>
              <a:latin typeface="Times New Roman" pitchFamily="18" charset="0"/>
              <a:cs typeface="Times New Roman" pitchFamily="18" charset="0"/>
            </a:endParaRPr>
          </a:p>
        </p:txBody>
      </p:sp>
      <p:sp>
        <p:nvSpPr>
          <p:cNvPr id="8" name="AutoShape 2"/>
          <p:cNvSpPr>
            <a:spLocks noChangeArrowheads="1"/>
          </p:cNvSpPr>
          <p:nvPr/>
        </p:nvSpPr>
        <p:spPr bwMode="auto">
          <a:xfrm>
            <a:off x="3827463" y="2014538"/>
            <a:ext cx="5316537" cy="1846262"/>
          </a:xfrm>
          <a:prstGeom prst="cloudCallout">
            <a:avLst>
              <a:gd name="adj1" fmla="val -76903"/>
              <a:gd name="adj2" fmla="val 42088"/>
            </a:avLst>
          </a:prstGeom>
          <a:solidFill>
            <a:srgbClr val="CCFFCC"/>
          </a:solidFill>
          <a:ln w="9525">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altLang="zh-CN" sz="2800" dirty="0">
              <a:solidFill>
                <a:srgbClr val="003399"/>
              </a:solidFill>
              <a:latin typeface="Times New Roman" pitchFamily="18" charset="0"/>
              <a:ea typeface="宋体" pitchFamily="2" charset="-122"/>
            </a:endParaRPr>
          </a:p>
          <a:p>
            <a:pPr algn="ctr"/>
            <a:r>
              <a:rPr lang="zh-CN" altLang="en-US" sz="2400" dirty="0">
                <a:solidFill>
                  <a:srgbClr val="003399"/>
                </a:solidFill>
                <a:latin typeface="Times New Roman" pitchFamily="18" charset="0"/>
                <a:ea typeface="宋体" pitchFamily="2" charset="-122"/>
              </a:rPr>
              <a:t>算法中没有设置</a:t>
            </a:r>
            <a:r>
              <a:rPr lang="en-US" altLang="zh-CN" sz="2400" dirty="0">
                <a:solidFill>
                  <a:srgbClr val="003399"/>
                </a:solidFill>
                <a:latin typeface="Times New Roman" pitchFamily="18" charset="0"/>
                <a:ea typeface="宋体" pitchFamily="2" charset="-122"/>
              </a:rPr>
              <a:t>Lc</a:t>
            </a:r>
            <a:r>
              <a:rPr lang="zh-CN" altLang="en-US" sz="2400" dirty="0">
                <a:solidFill>
                  <a:srgbClr val="003399"/>
                </a:solidFill>
                <a:latin typeface="Times New Roman" pitchFamily="18" charset="0"/>
                <a:ea typeface="宋体" pitchFamily="2" charset="-122"/>
              </a:rPr>
              <a:t>表表尾的语句，那么，在算法结束之后，</a:t>
            </a:r>
            <a:r>
              <a:rPr lang="en-US" altLang="zh-CN" sz="2400" dirty="0">
                <a:solidFill>
                  <a:srgbClr val="003399"/>
                </a:solidFill>
                <a:latin typeface="Times New Roman" pitchFamily="18" charset="0"/>
                <a:ea typeface="宋体" pitchFamily="2" charset="-122"/>
              </a:rPr>
              <a:t>Lc</a:t>
            </a:r>
            <a:r>
              <a:rPr lang="zh-CN" altLang="en-US" sz="2400" dirty="0">
                <a:solidFill>
                  <a:srgbClr val="003399"/>
                </a:solidFill>
                <a:latin typeface="Times New Roman" pitchFamily="18" charset="0"/>
                <a:ea typeface="宋体" pitchFamily="2" charset="-122"/>
              </a:rPr>
              <a:t>的表尾是否</a:t>
            </a:r>
            <a:r>
              <a:rPr lang="en-US" altLang="zh-CN" sz="2400" dirty="0">
                <a:solidFill>
                  <a:srgbClr val="003399"/>
                </a:solidFill>
                <a:latin typeface="Times New Roman" pitchFamily="18" charset="0"/>
                <a:ea typeface="宋体" pitchFamily="2" charset="-122"/>
              </a:rPr>
              <a:t>"</a:t>
            </a:r>
            <a:r>
              <a:rPr lang="zh-CN" altLang="en-US" sz="2400" dirty="0">
                <a:solidFill>
                  <a:srgbClr val="003399"/>
                </a:solidFill>
                <a:latin typeface="Times New Roman" pitchFamily="18" charset="0"/>
                <a:ea typeface="宋体" pitchFamily="2" charset="-122"/>
              </a:rPr>
              <a:t>正常</a:t>
            </a:r>
            <a:r>
              <a:rPr lang="en-US" altLang="zh-CN" sz="2400" dirty="0">
                <a:solidFill>
                  <a:srgbClr val="003399"/>
                </a:solidFill>
                <a:latin typeface="Times New Roman" pitchFamily="18" charset="0"/>
                <a:ea typeface="宋体" pitchFamily="2" charset="-122"/>
              </a:rPr>
              <a:t>"</a:t>
            </a:r>
            <a:r>
              <a:rPr lang="zh-CN" altLang="en-US" sz="2400" dirty="0">
                <a:solidFill>
                  <a:srgbClr val="003399"/>
                </a:solidFill>
                <a:latin typeface="Times New Roman" pitchFamily="18" charset="0"/>
                <a:ea typeface="宋体" pitchFamily="2" charset="-122"/>
              </a:rPr>
              <a:t>结束了呢？</a:t>
            </a:r>
          </a:p>
          <a:p>
            <a:pPr algn="ctr"/>
            <a:endParaRPr lang="en-US" altLang="zh-CN" sz="2800" dirty="0">
              <a:latin typeface="Times New Roman" pitchFamily="18" charset="0"/>
              <a:ea typeface="宋体" pitchFamily="2" charset="-122"/>
            </a:endParaRPr>
          </a:p>
        </p:txBody>
      </p:sp>
      <p:sp>
        <p:nvSpPr>
          <p:cNvPr id="9" name="AutoShape 3"/>
          <p:cNvSpPr>
            <a:spLocks noChangeArrowheads="1"/>
          </p:cNvSpPr>
          <p:nvPr/>
        </p:nvSpPr>
        <p:spPr bwMode="auto">
          <a:xfrm>
            <a:off x="4106863" y="4340225"/>
            <a:ext cx="4165600" cy="1397000"/>
          </a:xfrm>
          <a:prstGeom prst="wedgeRoundRectCallout">
            <a:avLst>
              <a:gd name="adj1" fmla="val -57926"/>
              <a:gd name="adj2" fmla="val -67843"/>
              <a:gd name="adj3" fmla="val 16667"/>
            </a:avLst>
          </a:prstGeom>
          <a:solidFill>
            <a:srgbClr val="CCFFFF"/>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a:solidFill>
                  <a:srgbClr val="9900FF"/>
                </a:solidFill>
                <a:latin typeface="Times New Roman" pitchFamily="18" charset="0"/>
                <a:ea typeface="宋体" pitchFamily="2" charset="-122"/>
              </a:rPr>
              <a:t>不论什么情况，语句</a:t>
            </a:r>
            <a:br>
              <a:rPr lang="zh-CN" altLang="en-US" sz="2400">
                <a:solidFill>
                  <a:srgbClr val="9900FF"/>
                </a:solidFill>
                <a:latin typeface="Times New Roman" pitchFamily="18" charset="0"/>
                <a:ea typeface="宋体" pitchFamily="2" charset="-122"/>
              </a:rPr>
            </a:br>
            <a:r>
              <a:rPr lang="zh-CN" altLang="en-US" sz="2400">
                <a:solidFill>
                  <a:srgbClr val="9900FF"/>
                </a:solidFill>
                <a:latin typeface="Times New Roman" pitchFamily="18" charset="0"/>
                <a:ea typeface="宋体" pitchFamily="2" charset="-122"/>
              </a:rPr>
              <a:t>　　</a:t>
            </a:r>
            <a:r>
              <a:rPr lang="en-US" altLang="zh-CN" sz="2400">
                <a:solidFill>
                  <a:srgbClr val="9900FF"/>
                </a:solidFill>
                <a:latin typeface="Times New Roman" pitchFamily="18" charset="0"/>
                <a:ea typeface="宋体" pitchFamily="2" charset="-122"/>
              </a:rPr>
              <a:t>pc-&gt;next = pa ? pa : pb; </a:t>
            </a:r>
            <a:br>
              <a:rPr lang="en-US" altLang="zh-CN" sz="2400">
                <a:solidFill>
                  <a:srgbClr val="9900FF"/>
                </a:solidFill>
                <a:latin typeface="Times New Roman" pitchFamily="18" charset="0"/>
                <a:ea typeface="宋体" pitchFamily="2" charset="-122"/>
              </a:rPr>
            </a:br>
            <a:r>
              <a:rPr lang="zh-CN" altLang="en-US" sz="2400">
                <a:solidFill>
                  <a:srgbClr val="9900FF"/>
                </a:solidFill>
                <a:latin typeface="Times New Roman" pitchFamily="18" charset="0"/>
                <a:ea typeface="宋体" pitchFamily="2" charset="-122"/>
              </a:rPr>
              <a:t>都使</a:t>
            </a:r>
            <a:r>
              <a:rPr lang="en-US" altLang="zh-CN" sz="2400">
                <a:solidFill>
                  <a:srgbClr val="9900FF"/>
                </a:solidFill>
                <a:latin typeface="Times New Roman" pitchFamily="18" charset="0"/>
                <a:ea typeface="宋体" pitchFamily="2" charset="-122"/>
              </a:rPr>
              <a:t>Lc</a:t>
            </a:r>
            <a:r>
              <a:rPr lang="zh-CN" altLang="en-US" sz="2400">
                <a:solidFill>
                  <a:srgbClr val="9900FF"/>
                </a:solidFill>
                <a:latin typeface="Times New Roman" pitchFamily="18" charset="0"/>
                <a:ea typeface="宋体" pitchFamily="2" charset="-122"/>
              </a:rPr>
              <a:t>表中最后一个结点的指针为</a:t>
            </a:r>
            <a:r>
              <a:rPr lang="en-US" altLang="zh-CN" sz="2400">
                <a:solidFill>
                  <a:srgbClr val="9900FF"/>
                </a:solidFill>
                <a:latin typeface="Times New Roman" pitchFamily="18" charset="0"/>
                <a:ea typeface="宋体" pitchFamily="2" charset="-122"/>
              </a:rPr>
              <a:t>"</a:t>
            </a:r>
            <a:r>
              <a:rPr lang="en-US" altLang="zh-CN" sz="2400">
                <a:solidFill>
                  <a:srgbClr val="FF0000"/>
                </a:solidFill>
                <a:latin typeface="Times New Roman" pitchFamily="18" charset="0"/>
                <a:ea typeface="宋体" pitchFamily="2" charset="-122"/>
              </a:rPr>
              <a:t>NULL</a:t>
            </a:r>
            <a:r>
              <a:rPr lang="en-US" altLang="zh-CN" sz="2400">
                <a:solidFill>
                  <a:srgbClr val="9900FF"/>
                </a:solidFill>
                <a:latin typeface="Times New Roman" pitchFamily="18" charset="0"/>
                <a:ea typeface="宋体" pitchFamily="2" charset="-122"/>
              </a:rPr>
              <a:t>"</a:t>
            </a:r>
            <a:r>
              <a:rPr lang="zh-CN" altLang="en-US" sz="2400">
                <a:solidFill>
                  <a:srgbClr val="9900FF"/>
                </a:solidFill>
                <a:latin typeface="Times New Roman" pitchFamily="18" charset="0"/>
                <a:ea typeface="宋体" pitchFamily="2" charset="-122"/>
              </a:rPr>
              <a:t>。</a:t>
            </a:r>
            <a:endParaRPr lang="zh-CN" altLang="en-US" sz="2400">
              <a:latin typeface="Times New Roman" pitchFamily="18" charset="0"/>
              <a:ea typeface="宋体" pitchFamily="2" charset="-122"/>
            </a:endParaRPr>
          </a:p>
        </p:txBody>
      </p:sp>
    </p:spTree>
    <p:extLst>
      <p:ext uri="{BB962C8B-B14F-4D97-AF65-F5344CB8AC3E}">
        <p14:creationId xmlns:p14="http://schemas.microsoft.com/office/powerpoint/2010/main" val="327987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autoUpdateAnimBg="0"/>
      <p:bldP spid="9"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826" name="Object 2"/>
          <p:cNvGraphicFramePr>
            <a:graphicFrameLocks noChangeAspect="1"/>
          </p:cNvGraphicFramePr>
          <p:nvPr/>
        </p:nvGraphicFramePr>
        <p:xfrm>
          <a:off x="982663" y="1322388"/>
          <a:ext cx="6707187" cy="755650"/>
        </p:xfrm>
        <a:graphic>
          <a:graphicData uri="http://schemas.openxmlformats.org/presentationml/2006/ole">
            <mc:AlternateContent xmlns:mc="http://schemas.openxmlformats.org/markup-compatibility/2006">
              <mc:Choice xmlns:v="urn:schemas-microsoft-com:vml" Requires="v">
                <p:oleObj spid="_x0000_s205842" name="公式" r:id="rId3" imgW="2133360" imgH="241200" progId="Equation.3">
                  <p:embed/>
                </p:oleObj>
              </mc:Choice>
              <mc:Fallback>
                <p:oleObj name="公式" r:id="rId3" imgW="2133360" imgH="24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663" y="1322388"/>
                        <a:ext cx="6707187"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827" name="Text Box 3"/>
          <p:cNvSpPr txBox="1">
            <a:spLocks noChangeArrowheads="1"/>
          </p:cNvSpPr>
          <p:nvPr/>
        </p:nvSpPr>
        <p:spPr bwMode="auto">
          <a:xfrm>
            <a:off x="404813" y="2259013"/>
            <a:ext cx="65849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800">
                <a:solidFill>
                  <a:srgbClr val="000000"/>
                </a:solidFill>
                <a:latin typeface="Times New Roman" pitchFamily="18" charset="0"/>
                <a:ea typeface="宋体" pitchFamily="2" charset="-122"/>
              </a:rPr>
              <a:t>在计算机中，可以用一个线性表来表示：</a:t>
            </a:r>
          </a:p>
          <a:p>
            <a:pPr>
              <a:lnSpc>
                <a:spcPct val="120000"/>
              </a:lnSpc>
            </a:pPr>
            <a:r>
              <a:rPr kumimoji="1" lang="zh-CN" altLang="en-US" sz="2800">
                <a:solidFill>
                  <a:srgbClr val="000000"/>
                </a:solidFill>
                <a:latin typeface="Times New Roman" pitchFamily="18" charset="0"/>
                <a:ea typeface="宋体" pitchFamily="2" charset="-122"/>
              </a:rPr>
              <a:t>      </a:t>
            </a:r>
            <a:r>
              <a:rPr kumimoji="1" lang="en-US" altLang="zh-CN" sz="2800">
                <a:solidFill>
                  <a:srgbClr val="000000"/>
                </a:solidFill>
                <a:latin typeface="Times New Roman" pitchFamily="18" charset="0"/>
                <a:ea typeface="宋体" pitchFamily="2" charset="-122"/>
              </a:rPr>
              <a:t>P = (p</a:t>
            </a:r>
            <a:r>
              <a:rPr kumimoji="1" lang="en-US" altLang="zh-CN" sz="2800" baseline="-25000">
                <a:solidFill>
                  <a:srgbClr val="000000"/>
                </a:solidFill>
                <a:latin typeface="Times New Roman" pitchFamily="18" charset="0"/>
                <a:ea typeface="宋体" pitchFamily="2" charset="-122"/>
              </a:rPr>
              <a:t>0</a:t>
            </a:r>
            <a:r>
              <a:rPr kumimoji="1" lang="en-US" altLang="zh-CN" sz="2800">
                <a:solidFill>
                  <a:srgbClr val="000000"/>
                </a:solidFill>
                <a:latin typeface="Times New Roman" pitchFamily="18" charset="0"/>
                <a:ea typeface="宋体" pitchFamily="2" charset="-122"/>
              </a:rPr>
              <a:t>, p</a:t>
            </a:r>
            <a:r>
              <a:rPr kumimoji="1" lang="en-US" altLang="zh-CN" sz="2800" baseline="-25000">
                <a:solidFill>
                  <a:srgbClr val="000000"/>
                </a:solidFill>
                <a:latin typeface="Times New Roman" pitchFamily="18" charset="0"/>
                <a:ea typeface="宋体" pitchFamily="2" charset="-122"/>
              </a:rPr>
              <a:t>1</a:t>
            </a:r>
            <a:r>
              <a:rPr kumimoji="1" lang="en-US" altLang="zh-CN" sz="2800">
                <a:solidFill>
                  <a:srgbClr val="000000"/>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a:t>
            </a:r>
            <a:r>
              <a:rPr kumimoji="1" lang="en-US" altLang="zh-CN" sz="2800">
                <a:solidFill>
                  <a:srgbClr val="000000"/>
                </a:solidFill>
                <a:latin typeface="Times New Roman" pitchFamily="18" charset="0"/>
                <a:ea typeface="宋体" pitchFamily="2" charset="-122"/>
              </a:rPr>
              <a:t>p</a:t>
            </a:r>
            <a:r>
              <a:rPr kumimoji="1" lang="en-US" altLang="zh-CN" sz="2800" baseline="-25000">
                <a:solidFill>
                  <a:srgbClr val="000000"/>
                </a:solidFill>
                <a:latin typeface="Times New Roman" pitchFamily="18" charset="0"/>
                <a:ea typeface="宋体" pitchFamily="2" charset="-122"/>
              </a:rPr>
              <a:t>n</a:t>
            </a:r>
            <a:r>
              <a:rPr kumimoji="1" lang="en-US" altLang="zh-CN" sz="2800">
                <a:solidFill>
                  <a:srgbClr val="000000"/>
                </a:solidFill>
                <a:latin typeface="Times New Roman" pitchFamily="18" charset="0"/>
                <a:ea typeface="宋体" pitchFamily="2" charset="-122"/>
              </a:rPr>
              <a:t>)</a:t>
            </a:r>
          </a:p>
        </p:txBody>
      </p:sp>
      <p:sp>
        <p:nvSpPr>
          <p:cNvPr id="205828" name="Text Box 4"/>
          <p:cNvSpPr txBox="1">
            <a:spLocks noChangeArrowheads="1"/>
          </p:cNvSpPr>
          <p:nvPr/>
        </p:nvSpPr>
        <p:spPr bwMode="auto">
          <a:xfrm>
            <a:off x="254000" y="196850"/>
            <a:ext cx="5899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chemeClr val="bg1"/>
                </a:solidFill>
                <a:latin typeface="Times New Roman" pitchFamily="18" charset="0"/>
                <a:ea typeface="黑体" pitchFamily="2" charset="-122"/>
              </a:rPr>
              <a:t>2.4 </a:t>
            </a:r>
            <a:r>
              <a:rPr lang="zh-CN" altLang="en-US" sz="3600">
                <a:solidFill>
                  <a:schemeClr val="bg1"/>
                </a:solidFill>
                <a:latin typeface="Times New Roman" pitchFamily="18" charset="0"/>
                <a:ea typeface="黑体" pitchFamily="2" charset="-122"/>
              </a:rPr>
              <a:t>一元多项式的表示及相加</a:t>
            </a:r>
          </a:p>
        </p:txBody>
      </p:sp>
      <p:sp>
        <p:nvSpPr>
          <p:cNvPr id="205829" name="Text Box 5"/>
          <p:cNvSpPr txBox="1">
            <a:spLocks noChangeArrowheads="1"/>
          </p:cNvSpPr>
          <p:nvPr/>
        </p:nvSpPr>
        <p:spPr bwMode="auto">
          <a:xfrm>
            <a:off x="568325" y="3624263"/>
            <a:ext cx="6538913"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a:solidFill>
                  <a:srgbClr val="000000"/>
                </a:solidFill>
                <a:latin typeface="Times New Roman" pitchFamily="18" charset="0"/>
                <a:ea typeface="宋体" pitchFamily="2" charset="-122"/>
              </a:rPr>
              <a:t>但是，对于形如：</a:t>
            </a:r>
            <a:endParaRPr kumimoji="1" lang="zh-CN" altLang="en-US" sz="2800" baseline="30000">
              <a:solidFill>
                <a:srgbClr val="000000"/>
              </a:solidFill>
              <a:latin typeface="Times New Roman" pitchFamily="18" charset="0"/>
              <a:ea typeface="宋体" pitchFamily="2" charset="-122"/>
            </a:endParaRPr>
          </a:p>
        </p:txBody>
      </p:sp>
      <p:sp>
        <p:nvSpPr>
          <p:cNvPr id="205830" name="Rectangle 6"/>
          <p:cNvSpPr>
            <a:spLocks noChangeArrowheads="1"/>
          </p:cNvSpPr>
          <p:nvPr/>
        </p:nvSpPr>
        <p:spPr bwMode="auto">
          <a:xfrm>
            <a:off x="1700213" y="4310063"/>
            <a:ext cx="4508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chemeClr val="hlink"/>
                </a:solidFill>
                <a:latin typeface="Times New Roman" pitchFamily="18" charset="0"/>
                <a:ea typeface="宋体" pitchFamily="2" charset="-122"/>
              </a:rPr>
              <a:t>S(x) = 1 + 3x</a:t>
            </a:r>
            <a:r>
              <a:rPr kumimoji="1" lang="en-US" altLang="zh-CN" sz="3200" b="1" baseline="30000">
                <a:solidFill>
                  <a:schemeClr val="hlink"/>
                </a:solidFill>
                <a:latin typeface="Times New Roman" pitchFamily="18" charset="0"/>
                <a:ea typeface="宋体" pitchFamily="2" charset="-122"/>
              </a:rPr>
              <a:t>10000</a:t>
            </a:r>
            <a:r>
              <a:rPr kumimoji="1" lang="en-US" altLang="zh-CN" sz="3200" b="1">
                <a:solidFill>
                  <a:schemeClr val="hlink"/>
                </a:solidFill>
                <a:latin typeface="Times New Roman" pitchFamily="18" charset="0"/>
                <a:ea typeface="宋体" pitchFamily="2" charset="-122"/>
              </a:rPr>
              <a:t> – 2x</a:t>
            </a:r>
            <a:r>
              <a:rPr kumimoji="1" lang="en-US" altLang="zh-CN" sz="3200" b="1" baseline="30000">
                <a:solidFill>
                  <a:schemeClr val="hlink"/>
                </a:solidFill>
                <a:latin typeface="Times New Roman" pitchFamily="18" charset="0"/>
                <a:ea typeface="宋体" pitchFamily="2" charset="-122"/>
              </a:rPr>
              <a:t>20000</a:t>
            </a:r>
          </a:p>
        </p:txBody>
      </p:sp>
      <p:sp>
        <p:nvSpPr>
          <p:cNvPr id="205832" name="Text Box 8"/>
          <p:cNvSpPr txBox="1">
            <a:spLocks noChangeArrowheads="1"/>
          </p:cNvSpPr>
          <p:nvPr/>
        </p:nvSpPr>
        <p:spPr bwMode="auto">
          <a:xfrm>
            <a:off x="595313" y="5160963"/>
            <a:ext cx="6538912"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a:solidFill>
                  <a:srgbClr val="000000"/>
                </a:solidFill>
                <a:latin typeface="Times New Roman" pitchFamily="18" charset="0"/>
                <a:ea typeface="宋体" pitchFamily="2" charset="-122"/>
              </a:rPr>
              <a:t>的多项式，上述表示方法是否合适？</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05826"/>
                                        </p:tgtEl>
                                        <p:attrNameLst>
                                          <p:attrName>style.visibility</p:attrName>
                                        </p:attrNameLst>
                                      </p:cBhvr>
                                      <p:to>
                                        <p:strVal val="visible"/>
                                      </p:to>
                                    </p:set>
                                    <p:animEffect transition="in" filter="wipe(left)">
                                      <p:cBhvr>
                                        <p:cTn id="7" dur="500"/>
                                        <p:tgtEl>
                                          <p:spTgt spid="205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827"/>
                                        </p:tgtEl>
                                        <p:attrNameLst>
                                          <p:attrName>style.visibility</p:attrName>
                                        </p:attrNameLst>
                                      </p:cBhvr>
                                      <p:to>
                                        <p:strVal val="visible"/>
                                      </p:to>
                                    </p:set>
                                    <p:animEffect transition="in" filter="wipe(left)">
                                      <p:cBhvr>
                                        <p:cTn id="12" dur="500"/>
                                        <p:tgtEl>
                                          <p:spTgt spid="2058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829"/>
                                        </p:tgtEl>
                                        <p:attrNameLst>
                                          <p:attrName>style.visibility</p:attrName>
                                        </p:attrNameLst>
                                      </p:cBhvr>
                                      <p:to>
                                        <p:strVal val="visible"/>
                                      </p:to>
                                    </p:set>
                                    <p:animEffect transition="in" filter="wipe(left)">
                                      <p:cBhvr>
                                        <p:cTn id="17" dur="500"/>
                                        <p:tgtEl>
                                          <p:spTgt spid="205829"/>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05830"/>
                                        </p:tgtEl>
                                        <p:attrNameLst>
                                          <p:attrName>style.visibility</p:attrName>
                                        </p:attrNameLst>
                                      </p:cBhvr>
                                      <p:to>
                                        <p:strVal val="visible"/>
                                      </p:to>
                                    </p:set>
                                    <p:animEffect transition="in" filter="wipe(left)">
                                      <p:cBhvr>
                                        <p:cTn id="21" dur="500"/>
                                        <p:tgtEl>
                                          <p:spTgt spid="20583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5832"/>
                                        </p:tgtEl>
                                        <p:attrNameLst>
                                          <p:attrName>style.visibility</p:attrName>
                                        </p:attrNameLst>
                                      </p:cBhvr>
                                      <p:to>
                                        <p:strVal val="visible"/>
                                      </p:to>
                                    </p:set>
                                    <p:animEffect transition="in" filter="wipe(left)">
                                      <p:cBhvr>
                                        <p:cTn id="26" dur="500"/>
                                        <p:tgtEl>
                                          <p:spTgt spid="205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autoUpdateAnimBg="0"/>
      <p:bldP spid="205829" grpId="0" autoUpdateAnimBg="0"/>
      <p:bldP spid="205830" grpId="0" autoUpdateAnimBg="0"/>
      <p:bldP spid="205832"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515938" y="1441450"/>
            <a:ext cx="6762750" cy="257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kumimoji="1" lang="en-US" altLang="zh-CN" sz="2800">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一般情况下的一元稀疏多项式可写成：</a:t>
            </a:r>
          </a:p>
          <a:p>
            <a:pPr>
              <a:lnSpc>
                <a:spcPct val="140000"/>
              </a:lnSpc>
            </a:pPr>
            <a:r>
              <a:rPr kumimoji="1" lang="zh-CN" altLang="en-US" sz="2800">
                <a:latin typeface="Times New Roman" pitchFamily="18" charset="0"/>
                <a:ea typeface="宋体" pitchFamily="2" charset="-122"/>
              </a:rPr>
              <a:t>      </a:t>
            </a:r>
            <a:r>
              <a:rPr kumimoji="1" lang="en-US" altLang="zh-CN" sz="3200" b="1">
                <a:solidFill>
                  <a:schemeClr val="hlink"/>
                </a:solidFill>
                <a:latin typeface="Times New Roman" pitchFamily="18" charset="0"/>
                <a:ea typeface="宋体" pitchFamily="2" charset="-122"/>
              </a:rPr>
              <a:t>P</a:t>
            </a:r>
            <a:r>
              <a:rPr kumimoji="1" lang="en-US" altLang="zh-CN" sz="3200" b="1" baseline="-25000">
                <a:solidFill>
                  <a:schemeClr val="hlink"/>
                </a:solidFill>
                <a:latin typeface="Times New Roman" pitchFamily="18" charset="0"/>
                <a:ea typeface="宋体" pitchFamily="2" charset="-122"/>
              </a:rPr>
              <a:t>n</a:t>
            </a:r>
            <a:r>
              <a:rPr kumimoji="1" lang="en-US" altLang="zh-CN" sz="3200" b="1">
                <a:solidFill>
                  <a:schemeClr val="hlink"/>
                </a:solidFill>
                <a:latin typeface="Times New Roman" pitchFamily="18" charset="0"/>
                <a:ea typeface="宋体" pitchFamily="2" charset="-122"/>
              </a:rPr>
              <a:t>(x) = p</a:t>
            </a:r>
            <a:r>
              <a:rPr kumimoji="1" lang="en-US" altLang="zh-CN" sz="3200" b="1" baseline="-25000">
                <a:solidFill>
                  <a:schemeClr val="hlink"/>
                </a:solidFill>
                <a:latin typeface="Times New Roman" pitchFamily="18" charset="0"/>
                <a:ea typeface="宋体" pitchFamily="2" charset="-122"/>
              </a:rPr>
              <a:t>1</a:t>
            </a:r>
            <a:r>
              <a:rPr kumimoji="1" lang="en-US" altLang="zh-CN" sz="3200" b="1">
                <a:solidFill>
                  <a:schemeClr val="hlink"/>
                </a:solidFill>
                <a:latin typeface="Times New Roman" pitchFamily="18" charset="0"/>
                <a:ea typeface="宋体" pitchFamily="2" charset="-122"/>
              </a:rPr>
              <a:t>x</a:t>
            </a:r>
            <a:r>
              <a:rPr kumimoji="1" lang="en-US" altLang="zh-CN" sz="3200" b="1" baseline="30000">
                <a:solidFill>
                  <a:schemeClr val="hlink"/>
                </a:solidFill>
                <a:latin typeface="Times New Roman" pitchFamily="18" charset="0"/>
                <a:ea typeface="宋体" pitchFamily="2" charset="-122"/>
              </a:rPr>
              <a:t>e1</a:t>
            </a:r>
            <a:r>
              <a:rPr kumimoji="1" lang="en-US" altLang="zh-CN" sz="3200" b="1">
                <a:solidFill>
                  <a:schemeClr val="hlink"/>
                </a:solidFill>
                <a:latin typeface="Times New Roman" pitchFamily="18" charset="0"/>
                <a:ea typeface="宋体" pitchFamily="2" charset="-122"/>
              </a:rPr>
              <a:t> + p</a:t>
            </a:r>
            <a:r>
              <a:rPr kumimoji="1" lang="en-US" altLang="zh-CN" sz="3200" b="1" baseline="-25000">
                <a:solidFill>
                  <a:schemeClr val="hlink"/>
                </a:solidFill>
                <a:latin typeface="Times New Roman" pitchFamily="18" charset="0"/>
                <a:ea typeface="宋体" pitchFamily="2" charset="-122"/>
              </a:rPr>
              <a:t>2</a:t>
            </a:r>
            <a:r>
              <a:rPr kumimoji="1" lang="en-US" altLang="zh-CN" sz="3200" b="1">
                <a:solidFill>
                  <a:schemeClr val="hlink"/>
                </a:solidFill>
                <a:latin typeface="Times New Roman" pitchFamily="18" charset="0"/>
                <a:ea typeface="宋体" pitchFamily="2" charset="-122"/>
              </a:rPr>
              <a:t>x</a:t>
            </a:r>
            <a:r>
              <a:rPr kumimoji="1" lang="en-US" altLang="zh-CN" sz="3200" b="1" baseline="30000">
                <a:solidFill>
                  <a:schemeClr val="hlink"/>
                </a:solidFill>
                <a:latin typeface="Times New Roman" pitchFamily="18" charset="0"/>
                <a:ea typeface="宋体" pitchFamily="2" charset="-122"/>
              </a:rPr>
              <a:t>e2</a:t>
            </a:r>
            <a:r>
              <a:rPr kumimoji="1" lang="en-US" altLang="zh-CN" sz="3200" b="1">
                <a:solidFill>
                  <a:schemeClr val="hlink"/>
                </a:solidFill>
                <a:latin typeface="Times New Roman" pitchFamily="18" charset="0"/>
                <a:ea typeface="宋体" pitchFamily="2" charset="-122"/>
              </a:rPr>
              <a:t> + ┄ + p</a:t>
            </a:r>
            <a:r>
              <a:rPr kumimoji="1" lang="en-US" altLang="zh-CN" sz="3200" b="1" baseline="-25000">
                <a:solidFill>
                  <a:schemeClr val="hlink"/>
                </a:solidFill>
                <a:latin typeface="Times New Roman" pitchFamily="18" charset="0"/>
                <a:ea typeface="宋体" pitchFamily="2" charset="-122"/>
              </a:rPr>
              <a:t>m</a:t>
            </a:r>
            <a:r>
              <a:rPr kumimoji="1" lang="en-US" altLang="zh-CN" sz="3200" b="1">
                <a:solidFill>
                  <a:schemeClr val="hlink"/>
                </a:solidFill>
                <a:latin typeface="Times New Roman" pitchFamily="18" charset="0"/>
                <a:ea typeface="宋体" pitchFamily="2" charset="-122"/>
              </a:rPr>
              <a:t>x</a:t>
            </a:r>
            <a:r>
              <a:rPr kumimoji="1" lang="en-US" altLang="zh-CN" sz="3200" b="1" baseline="30000">
                <a:solidFill>
                  <a:schemeClr val="hlink"/>
                </a:solidFill>
                <a:latin typeface="Times New Roman" pitchFamily="18" charset="0"/>
                <a:ea typeface="宋体" pitchFamily="2" charset="-122"/>
              </a:rPr>
              <a:t>em</a:t>
            </a:r>
            <a:endParaRPr kumimoji="1" lang="en-US" altLang="zh-CN" sz="3200" b="1">
              <a:solidFill>
                <a:schemeClr val="hlink"/>
              </a:solidFill>
              <a:latin typeface="Times New Roman" pitchFamily="18" charset="0"/>
              <a:ea typeface="宋体" pitchFamily="2" charset="-122"/>
            </a:endParaRPr>
          </a:p>
          <a:p>
            <a:pPr>
              <a:lnSpc>
                <a:spcPct val="140000"/>
              </a:lnSpc>
            </a:pPr>
            <a:r>
              <a:rPr kumimoji="1" lang="zh-CN" altLang="en-US" sz="2800">
                <a:solidFill>
                  <a:srgbClr val="000000"/>
                </a:solidFill>
                <a:latin typeface="Times New Roman" pitchFamily="18" charset="0"/>
                <a:ea typeface="宋体" pitchFamily="2" charset="-122"/>
              </a:rPr>
              <a:t>其中：</a:t>
            </a:r>
            <a:r>
              <a:rPr kumimoji="1" lang="en-US" altLang="zh-CN" sz="2800">
                <a:solidFill>
                  <a:srgbClr val="000000"/>
                </a:solidFill>
                <a:latin typeface="Times New Roman" pitchFamily="18" charset="0"/>
                <a:ea typeface="宋体" pitchFamily="2" charset="-122"/>
              </a:rPr>
              <a:t>p</a:t>
            </a:r>
            <a:r>
              <a:rPr kumimoji="1" lang="en-US" altLang="zh-CN" sz="2800" baseline="-25000">
                <a:solidFill>
                  <a:srgbClr val="000000"/>
                </a:solidFill>
                <a:latin typeface="Times New Roman" pitchFamily="18" charset="0"/>
                <a:ea typeface="宋体" pitchFamily="2" charset="-122"/>
              </a:rPr>
              <a:t>i</a:t>
            </a:r>
            <a:r>
              <a:rPr kumimoji="1" lang="en-US" altLang="zh-CN" sz="2800">
                <a:solidFill>
                  <a:srgbClr val="000000"/>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是指数为</a:t>
            </a:r>
            <a:r>
              <a:rPr kumimoji="1" lang="en-US" altLang="zh-CN" sz="2800">
                <a:solidFill>
                  <a:srgbClr val="000000"/>
                </a:solidFill>
                <a:latin typeface="Times New Roman" pitchFamily="18" charset="0"/>
                <a:ea typeface="宋体" pitchFamily="2" charset="-122"/>
              </a:rPr>
              <a:t>e</a:t>
            </a:r>
            <a:r>
              <a:rPr kumimoji="1" lang="en-US" altLang="zh-CN" sz="2800" baseline="-25000">
                <a:solidFill>
                  <a:srgbClr val="000000"/>
                </a:solidFill>
                <a:latin typeface="Times New Roman" pitchFamily="18" charset="0"/>
                <a:ea typeface="宋体" pitchFamily="2" charset="-122"/>
              </a:rPr>
              <a:t>i</a:t>
            </a:r>
            <a:r>
              <a:rPr kumimoji="1" lang="en-US" altLang="zh-CN" sz="2800">
                <a:solidFill>
                  <a:srgbClr val="000000"/>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的项的非零系数，</a:t>
            </a:r>
          </a:p>
          <a:p>
            <a:pPr>
              <a:lnSpc>
                <a:spcPct val="140000"/>
              </a:lnSpc>
            </a:pPr>
            <a:r>
              <a:rPr kumimoji="1" lang="zh-CN" altLang="en-US" sz="2800">
                <a:solidFill>
                  <a:srgbClr val="000000"/>
                </a:solidFill>
                <a:latin typeface="Times New Roman" pitchFamily="18" charset="0"/>
                <a:ea typeface="宋体" pitchFamily="2" charset="-122"/>
              </a:rPr>
              <a:t>            </a:t>
            </a:r>
            <a:r>
              <a:rPr kumimoji="1" lang="en-US" altLang="zh-CN" sz="2800">
                <a:solidFill>
                  <a:srgbClr val="000000"/>
                </a:solidFill>
                <a:latin typeface="Times New Roman" pitchFamily="18" charset="0"/>
                <a:ea typeface="宋体" pitchFamily="2" charset="-122"/>
              </a:rPr>
              <a:t>0≤ e</a:t>
            </a:r>
            <a:r>
              <a:rPr kumimoji="1" lang="en-US" altLang="zh-CN" sz="2800" baseline="-25000">
                <a:solidFill>
                  <a:srgbClr val="000000"/>
                </a:solidFill>
                <a:latin typeface="Times New Roman" pitchFamily="18" charset="0"/>
                <a:ea typeface="宋体" pitchFamily="2" charset="-122"/>
              </a:rPr>
              <a:t>1</a:t>
            </a:r>
            <a:r>
              <a:rPr kumimoji="1" lang="en-US" altLang="zh-CN" sz="2800">
                <a:solidFill>
                  <a:srgbClr val="000000"/>
                </a:solidFill>
                <a:latin typeface="Times New Roman" pitchFamily="18" charset="0"/>
                <a:ea typeface="宋体" pitchFamily="2" charset="-122"/>
              </a:rPr>
              <a:t> &lt; e</a:t>
            </a:r>
            <a:r>
              <a:rPr kumimoji="1" lang="en-US" altLang="zh-CN" sz="2800" baseline="-25000">
                <a:solidFill>
                  <a:srgbClr val="000000"/>
                </a:solidFill>
                <a:latin typeface="Times New Roman" pitchFamily="18" charset="0"/>
                <a:ea typeface="宋体" pitchFamily="2" charset="-122"/>
              </a:rPr>
              <a:t>2</a:t>
            </a:r>
            <a:r>
              <a:rPr kumimoji="1" lang="en-US" altLang="zh-CN" sz="2800">
                <a:solidFill>
                  <a:srgbClr val="000000"/>
                </a:solidFill>
                <a:latin typeface="Times New Roman" pitchFamily="18" charset="0"/>
                <a:ea typeface="宋体" pitchFamily="2" charset="-122"/>
              </a:rPr>
              <a:t> &lt; ┄ &lt; e</a:t>
            </a:r>
            <a:r>
              <a:rPr kumimoji="1" lang="en-US" altLang="zh-CN" sz="2800" baseline="-25000">
                <a:solidFill>
                  <a:srgbClr val="000000"/>
                </a:solidFill>
                <a:latin typeface="Times New Roman" pitchFamily="18" charset="0"/>
                <a:ea typeface="宋体" pitchFamily="2" charset="-122"/>
              </a:rPr>
              <a:t>m</a:t>
            </a:r>
            <a:r>
              <a:rPr kumimoji="1" lang="en-US" altLang="zh-CN" sz="2800">
                <a:solidFill>
                  <a:srgbClr val="000000"/>
                </a:solidFill>
                <a:latin typeface="Times New Roman" pitchFamily="18" charset="0"/>
                <a:ea typeface="宋体" pitchFamily="2" charset="-122"/>
              </a:rPr>
              <a:t> = n</a:t>
            </a:r>
          </a:p>
        </p:txBody>
      </p:sp>
      <p:sp>
        <p:nvSpPr>
          <p:cNvPr id="206851" name="Text Box 3"/>
          <p:cNvSpPr txBox="1">
            <a:spLocks noChangeArrowheads="1"/>
          </p:cNvSpPr>
          <p:nvPr/>
        </p:nvSpPr>
        <p:spPr bwMode="auto">
          <a:xfrm>
            <a:off x="1112838" y="4370388"/>
            <a:ext cx="5367337"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zh-CN" altLang="en-US" sz="2800">
                <a:solidFill>
                  <a:srgbClr val="000000"/>
                </a:solidFill>
                <a:latin typeface="Times New Roman" pitchFamily="18" charset="0"/>
                <a:ea typeface="宋体" pitchFamily="2" charset="-122"/>
              </a:rPr>
              <a:t>可以下列线性表表示：</a:t>
            </a:r>
          </a:p>
          <a:p>
            <a:pPr>
              <a:lnSpc>
                <a:spcPct val="125000"/>
              </a:lnSpc>
            </a:pPr>
            <a:r>
              <a:rPr kumimoji="1" lang="zh-CN" altLang="en-US" sz="2800">
                <a:solidFill>
                  <a:srgbClr val="000000"/>
                </a:solidFill>
                <a:latin typeface="Times New Roman" pitchFamily="18" charset="0"/>
                <a:ea typeface="宋体" pitchFamily="2" charset="-122"/>
              </a:rPr>
              <a:t>（（</a:t>
            </a:r>
            <a:r>
              <a:rPr kumimoji="1" lang="en-US" altLang="zh-CN" sz="2800">
                <a:solidFill>
                  <a:srgbClr val="000000"/>
                </a:solidFill>
                <a:latin typeface="Times New Roman" pitchFamily="18" charset="0"/>
                <a:ea typeface="宋体" pitchFamily="2" charset="-122"/>
              </a:rPr>
              <a:t>p</a:t>
            </a:r>
            <a:r>
              <a:rPr kumimoji="1" lang="en-US" altLang="zh-CN" sz="2800" baseline="-25000">
                <a:solidFill>
                  <a:srgbClr val="000000"/>
                </a:solidFill>
                <a:latin typeface="Times New Roman" pitchFamily="18" charset="0"/>
                <a:ea typeface="宋体" pitchFamily="2" charset="-122"/>
              </a:rPr>
              <a:t>1</a:t>
            </a:r>
            <a:r>
              <a:rPr kumimoji="1" lang="en-US" altLang="zh-CN" sz="2800">
                <a:solidFill>
                  <a:srgbClr val="000000"/>
                </a:solidFill>
                <a:latin typeface="Times New Roman" pitchFamily="18" charset="0"/>
                <a:ea typeface="宋体" pitchFamily="2" charset="-122"/>
              </a:rPr>
              <a:t>, e</a:t>
            </a:r>
            <a:r>
              <a:rPr kumimoji="1" lang="en-US" altLang="zh-CN" sz="2800" baseline="-25000">
                <a:solidFill>
                  <a:srgbClr val="000000"/>
                </a:solidFill>
                <a:latin typeface="Times New Roman" pitchFamily="18" charset="0"/>
                <a:ea typeface="宋体" pitchFamily="2" charset="-122"/>
              </a:rPr>
              <a:t>1</a:t>
            </a:r>
            <a:r>
              <a:rPr kumimoji="1" lang="zh-CN" altLang="en-US" sz="2800">
                <a:solidFill>
                  <a:srgbClr val="000000"/>
                </a:solidFill>
                <a:latin typeface="Times New Roman" pitchFamily="18" charset="0"/>
                <a:ea typeface="宋体" pitchFamily="2" charset="-122"/>
              </a:rPr>
              <a:t>）</a:t>
            </a:r>
            <a:r>
              <a:rPr kumimoji="1" lang="en-US" altLang="zh-CN" sz="2800">
                <a:solidFill>
                  <a:srgbClr val="000000"/>
                </a:solidFill>
                <a:latin typeface="Times New Roman" pitchFamily="18" charset="0"/>
                <a:ea typeface="宋体" pitchFamily="2" charset="-122"/>
              </a:rPr>
              <a:t>, (p</a:t>
            </a:r>
            <a:r>
              <a:rPr kumimoji="1" lang="en-US" altLang="zh-CN" sz="2800" baseline="-25000">
                <a:solidFill>
                  <a:srgbClr val="000000"/>
                </a:solidFill>
                <a:latin typeface="Times New Roman" pitchFamily="18" charset="0"/>
                <a:ea typeface="宋体" pitchFamily="2" charset="-122"/>
              </a:rPr>
              <a:t>2</a:t>
            </a:r>
            <a:r>
              <a:rPr kumimoji="1" lang="en-US" altLang="zh-CN" sz="2800">
                <a:solidFill>
                  <a:srgbClr val="000000"/>
                </a:solidFill>
                <a:latin typeface="Times New Roman" pitchFamily="18" charset="0"/>
                <a:ea typeface="宋体" pitchFamily="2" charset="-122"/>
              </a:rPr>
              <a:t>, e</a:t>
            </a:r>
            <a:r>
              <a:rPr kumimoji="1" lang="en-US" altLang="zh-CN" sz="2800" baseline="-25000">
                <a:solidFill>
                  <a:srgbClr val="000000"/>
                </a:solidFill>
                <a:latin typeface="Times New Roman" pitchFamily="18" charset="0"/>
                <a:ea typeface="宋体" pitchFamily="2" charset="-122"/>
              </a:rPr>
              <a:t>2</a:t>
            </a:r>
            <a:r>
              <a:rPr kumimoji="1" lang="en-US" altLang="zh-CN" sz="2800">
                <a:solidFill>
                  <a:srgbClr val="000000"/>
                </a:solidFill>
                <a:latin typeface="Times New Roman" pitchFamily="18" charset="0"/>
                <a:ea typeface="宋体" pitchFamily="2" charset="-122"/>
              </a:rPr>
              <a:t>), ┄, (p</a:t>
            </a:r>
            <a:r>
              <a:rPr kumimoji="1" lang="en-US" altLang="zh-CN" sz="2800" baseline="-25000">
                <a:solidFill>
                  <a:srgbClr val="000000"/>
                </a:solidFill>
                <a:latin typeface="Times New Roman" pitchFamily="18" charset="0"/>
                <a:ea typeface="宋体" pitchFamily="2" charset="-122"/>
              </a:rPr>
              <a:t>m</a:t>
            </a:r>
            <a:r>
              <a:rPr kumimoji="1" lang="en-US" altLang="zh-CN" sz="2800">
                <a:solidFill>
                  <a:srgbClr val="000000"/>
                </a:solidFill>
                <a:latin typeface="Times New Roman" pitchFamily="18" charset="0"/>
                <a:ea typeface="宋体" pitchFamily="2" charset="-122"/>
              </a:rPr>
              <a:t>,e</a:t>
            </a:r>
            <a:r>
              <a:rPr kumimoji="1" lang="en-US" altLang="zh-CN" sz="2800" baseline="-25000">
                <a:solidFill>
                  <a:srgbClr val="000000"/>
                </a:solidFill>
                <a:latin typeface="Times New Roman" pitchFamily="18" charset="0"/>
                <a:ea typeface="宋体" pitchFamily="2" charset="-122"/>
              </a:rPr>
              <a:t>m</a:t>
            </a:r>
            <a:r>
              <a:rPr kumimoji="1" lang="en-US" altLang="zh-CN" sz="2800">
                <a:solidFill>
                  <a:srgbClr val="000000"/>
                </a:solidFill>
                <a:latin typeface="Times New Roman" pitchFamily="18" charset="0"/>
                <a:ea typeface="宋体" pitchFamily="2" charset="-122"/>
              </a:rPr>
              <a:t>) </a:t>
            </a:r>
            <a:r>
              <a:rPr kumimoji="1" lang="zh-CN" altLang="en-US" sz="2800">
                <a:solidFill>
                  <a:srgbClr val="000000"/>
                </a:solidFill>
                <a:latin typeface="Times New Roman" pitchFamily="18" charset="0"/>
                <a:ea typeface="宋体" pitchFamily="2" charset="-122"/>
              </a:rPr>
              <a: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6850"/>
                                        </p:tgtEl>
                                        <p:attrNameLst>
                                          <p:attrName>style.visibility</p:attrName>
                                        </p:attrNameLst>
                                      </p:cBhvr>
                                      <p:to>
                                        <p:strVal val="visible"/>
                                      </p:to>
                                    </p:set>
                                    <p:animEffect transition="in" filter="strips(downRight)">
                                      <p:cBhvr>
                                        <p:cTn id="7" dur="500"/>
                                        <p:tgtEl>
                                          <p:spTgt spid="206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6851"/>
                                        </p:tgtEl>
                                        <p:attrNameLst>
                                          <p:attrName>style.visibility</p:attrName>
                                        </p:attrNameLst>
                                      </p:cBhvr>
                                      <p:to>
                                        <p:strVal val="visible"/>
                                      </p:to>
                                    </p:set>
                                    <p:animEffect transition="in" filter="strips(downRight)">
                                      <p:cBhvr>
                                        <p:cTn id="12" dur="500"/>
                                        <p:tgtEl>
                                          <p:spTgt spid="206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autoUpdateAnimBg="0"/>
      <p:bldP spid="206851"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1795463" y="2216150"/>
            <a:ext cx="508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Times New Roman" pitchFamily="18" charset="0"/>
                <a:ea typeface="宋体" pitchFamily="2" charset="-122"/>
              </a:rPr>
              <a:t> </a:t>
            </a:r>
            <a:r>
              <a:rPr kumimoji="1" lang="en-US" altLang="zh-CN" sz="3600" b="1">
                <a:solidFill>
                  <a:schemeClr val="hlink"/>
                </a:solidFill>
                <a:latin typeface="Times New Roman" pitchFamily="18" charset="0"/>
                <a:ea typeface="宋体" pitchFamily="2" charset="-122"/>
              </a:rPr>
              <a:t>P</a:t>
            </a:r>
            <a:r>
              <a:rPr kumimoji="1" lang="en-US" altLang="zh-CN" sz="3600" b="1" baseline="-25000">
                <a:solidFill>
                  <a:schemeClr val="hlink"/>
                </a:solidFill>
                <a:latin typeface="Times New Roman" pitchFamily="18" charset="0"/>
                <a:ea typeface="宋体" pitchFamily="2" charset="-122"/>
              </a:rPr>
              <a:t>999</a:t>
            </a:r>
            <a:r>
              <a:rPr kumimoji="1" lang="en-US" altLang="zh-CN" sz="3600" b="1">
                <a:solidFill>
                  <a:schemeClr val="hlink"/>
                </a:solidFill>
                <a:latin typeface="Times New Roman" pitchFamily="18" charset="0"/>
                <a:ea typeface="宋体" pitchFamily="2" charset="-122"/>
              </a:rPr>
              <a:t>(x) = 7x</a:t>
            </a:r>
            <a:r>
              <a:rPr kumimoji="1" lang="en-US" altLang="zh-CN" sz="3600" b="1" baseline="30000">
                <a:solidFill>
                  <a:schemeClr val="hlink"/>
                </a:solidFill>
                <a:latin typeface="Times New Roman" pitchFamily="18" charset="0"/>
                <a:ea typeface="宋体" pitchFamily="2" charset="-122"/>
              </a:rPr>
              <a:t>3</a:t>
            </a:r>
            <a:r>
              <a:rPr kumimoji="1" lang="en-US" altLang="zh-CN" sz="3600" b="1">
                <a:solidFill>
                  <a:schemeClr val="hlink"/>
                </a:solidFill>
                <a:latin typeface="Times New Roman" pitchFamily="18" charset="0"/>
                <a:ea typeface="宋体" pitchFamily="2" charset="-122"/>
              </a:rPr>
              <a:t> - 2x</a:t>
            </a:r>
            <a:r>
              <a:rPr kumimoji="1" lang="en-US" altLang="zh-CN" sz="3600" b="1" baseline="30000">
                <a:solidFill>
                  <a:schemeClr val="hlink"/>
                </a:solidFill>
                <a:latin typeface="Times New Roman" pitchFamily="18" charset="0"/>
                <a:ea typeface="宋体" pitchFamily="2" charset="-122"/>
              </a:rPr>
              <a:t>12</a:t>
            </a:r>
            <a:r>
              <a:rPr kumimoji="1" lang="en-US" altLang="zh-CN" sz="3600" b="1">
                <a:solidFill>
                  <a:schemeClr val="hlink"/>
                </a:solidFill>
                <a:latin typeface="Times New Roman" pitchFamily="18" charset="0"/>
                <a:ea typeface="宋体" pitchFamily="2" charset="-122"/>
              </a:rPr>
              <a:t> - 8x</a:t>
            </a:r>
            <a:r>
              <a:rPr kumimoji="1" lang="en-US" altLang="zh-CN" sz="3600" b="1" baseline="30000">
                <a:solidFill>
                  <a:schemeClr val="hlink"/>
                </a:solidFill>
                <a:latin typeface="Times New Roman" pitchFamily="18" charset="0"/>
                <a:ea typeface="宋体" pitchFamily="2" charset="-122"/>
              </a:rPr>
              <a:t>999</a:t>
            </a:r>
            <a:endParaRPr kumimoji="1" lang="en-US" altLang="zh-CN" sz="3600" b="1">
              <a:solidFill>
                <a:schemeClr val="hlink"/>
              </a:solidFill>
              <a:latin typeface="Times New Roman" pitchFamily="18" charset="0"/>
              <a:ea typeface="宋体" pitchFamily="2" charset="-122"/>
            </a:endParaRPr>
          </a:p>
        </p:txBody>
      </p:sp>
      <p:sp>
        <p:nvSpPr>
          <p:cNvPr id="207875" name="Text Box 3"/>
          <p:cNvSpPr txBox="1">
            <a:spLocks noChangeArrowheads="1"/>
          </p:cNvSpPr>
          <p:nvPr/>
        </p:nvSpPr>
        <p:spPr bwMode="auto">
          <a:xfrm>
            <a:off x="1169988" y="1493838"/>
            <a:ext cx="1017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000000"/>
                </a:solidFill>
                <a:latin typeface="Times New Roman" pitchFamily="18" charset="0"/>
                <a:ea typeface="宋体" pitchFamily="2" charset="-122"/>
              </a:rPr>
              <a:t>例如</a:t>
            </a:r>
            <a:r>
              <a:rPr kumimoji="1" lang="en-US" altLang="zh-CN" sz="2800" b="1">
                <a:solidFill>
                  <a:srgbClr val="000000"/>
                </a:solidFill>
                <a:latin typeface="Times New Roman" pitchFamily="18" charset="0"/>
                <a:ea typeface="宋体" pitchFamily="2" charset="-122"/>
              </a:rPr>
              <a:t>:</a:t>
            </a:r>
            <a:endParaRPr kumimoji="1" lang="en-US" altLang="zh-CN" sz="2800">
              <a:solidFill>
                <a:srgbClr val="000000"/>
              </a:solidFill>
              <a:latin typeface="Times New Roman" pitchFamily="18" charset="0"/>
              <a:ea typeface="宋体" pitchFamily="2" charset="-122"/>
            </a:endParaRPr>
          </a:p>
        </p:txBody>
      </p:sp>
      <p:sp>
        <p:nvSpPr>
          <p:cNvPr id="207876" name="Text Box 4"/>
          <p:cNvSpPr txBox="1">
            <a:spLocks noChangeArrowheads="1"/>
          </p:cNvSpPr>
          <p:nvPr/>
        </p:nvSpPr>
        <p:spPr bwMode="auto">
          <a:xfrm>
            <a:off x="1347788" y="3143250"/>
            <a:ext cx="5759450"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kumimoji="1" lang="zh-CN" altLang="en-US" sz="2800">
                <a:solidFill>
                  <a:srgbClr val="000000"/>
                </a:solidFill>
                <a:latin typeface="Times New Roman" pitchFamily="18" charset="0"/>
                <a:ea typeface="宋体" pitchFamily="2" charset="-122"/>
              </a:rPr>
              <a:t>可用线性表</a:t>
            </a:r>
          </a:p>
          <a:p>
            <a:pPr>
              <a:lnSpc>
                <a:spcPct val="125000"/>
              </a:lnSpc>
            </a:pPr>
            <a:r>
              <a:rPr kumimoji="1" lang="zh-CN" altLang="en-US" sz="2800">
                <a:latin typeface="Times New Roman" pitchFamily="18" charset="0"/>
                <a:ea typeface="宋体" pitchFamily="2" charset="-122"/>
              </a:rPr>
              <a:t>       </a:t>
            </a:r>
            <a:r>
              <a:rPr kumimoji="1" lang="en-US" altLang="zh-CN" sz="3600" b="1">
                <a:solidFill>
                  <a:schemeClr val="hlink"/>
                </a:solidFill>
                <a:latin typeface="Times New Roman" pitchFamily="18" charset="0"/>
                <a:ea typeface="宋体" pitchFamily="2" charset="-122"/>
              </a:rPr>
              <a:t>( (7, 3), (-2, 12), (-8, 999) )</a:t>
            </a:r>
            <a:endParaRPr kumimoji="1" lang="en-US" altLang="zh-CN" sz="3600">
              <a:solidFill>
                <a:schemeClr val="hlink"/>
              </a:solidFill>
              <a:latin typeface="Times New Roman" pitchFamily="18" charset="0"/>
              <a:ea typeface="宋体" pitchFamily="2" charset="-122"/>
            </a:endParaRPr>
          </a:p>
          <a:p>
            <a:pPr>
              <a:lnSpc>
                <a:spcPct val="125000"/>
              </a:lnSpc>
            </a:pPr>
            <a:r>
              <a:rPr kumimoji="1" lang="zh-CN" altLang="en-US" sz="2800">
                <a:solidFill>
                  <a:srgbClr val="000000"/>
                </a:solidFill>
                <a:latin typeface="Times New Roman" pitchFamily="18" charset="0"/>
                <a:ea typeface="宋体" pitchFamily="2" charset="-122"/>
              </a:rPr>
              <a:t>表示。</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wipe(left)">
                                      <p:cBhvr>
                                        <p:cTn id="7" dur="500"/>
                                        <p:tgtEl>
                                          <p:spTgt spid="207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7876"/>
                                        </p:tgtEl>
                                        <p:attrNameLst>
                                          <p:attrName>style.visibility</p:attrName>
                                        </p:attrNameLst>
                                      </p:cBhvr>
                                      <p:to>
                                        <p:strVal val="visible"/>
                                      </p:to>
                                    </p:set>
                                    <p:animEffect transition="in" filter="strips(downRight)">
                                      <p:cBhvr>
                                        <p:cTn id="12" dur="500"/>
                                        <p:tgtEl>
                                          <p:spTgt spid="207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6" grpId="0" autoUpdateAnimBg="0"/>
    </p:bldLst>
  </p:timing>
</p:sld>
</file>

<file path=ppt/theme/theme1.xml><?xml version="1.0" encoding="utf-8"?>
<a:theme xmlns:a="http://schemas.openxmlformats.org/drawingml/2006/main" name="sample">
  <a:themeElements>
    <a:clrScheme name="sample 5">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6600CC"/>
      </a:hlink>
      <a:folHlink>
        <a:srgbClr val="6D50CA"/>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sample 1">
        <a:dk1>
          <a:srgbClr val="000000"/>
        </a:dk1>
        <a:lt1>
          <a:srgbClr val="FFFFFF"/>
        </a:lt1>
        <a:dk2>
          <a:srgbClr val="1640B6"/>
        </a:dk2>
        <a:lt2>
          <a:srgbClr val="B2B2B2"/>
        </a:lt2>
        <a:accent1>
          <a:srgbClr val="48BDEC"/>
        </a:accent1>
        <a:accent2>
          <a:srgbClr val="E68402"/>
        </a:accent2>
        <a:accent3>
          <a:srgbClr val="FFFFFF"/>
        </a:accent3>
        <a:accent4>
          <a:srgbClr val="000000"/>
        </a:accent4>
        <a:accent5>
          <a:srgbClr val="B1DBF4"/>
        </a:accent5>
        <a:accent6>
          <a:srgbClr val="D07702"/>
        </a:accent6>
        <a:hlink>
          <a:srgbClr val="339966"/>
        </a:hlink>
        <a:folHlink>
          <a:srgbClr val="7E88E4"/>
        </a:folHlink>
      </a:clrScheme>
      <a:clrMap bg1="lt1" tx1="dk1" bg2="lt2" tx2="dk2" accent1="accent1" accent2="accent2" accent3="accent3" accent4="accent4" accent5="accent5" accent6="accent6" hlink="hlink" folHlink="folHlink"/>
    </a:extraClrScheme>
    <a:extraClrScheme>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clrMap bg1="lt1" tx1="dk1" bg2="lt2" tx2="dk2" accent1="accent1" accent2="accent2" accent3="accent3" accent4="accent4" accent5="accent5" accent6="accent6" hlink="hlink" folHlink="folHlink"/>
    </a:extraClrScheme>
    <a:extraClrScheme>
      <a:clrScheme name="sample 3">
        <a:dk1>
          <a:srgbClr val="25095D"/>
        </a:dk1>
        <a:lt1>
          <a:srgbClr val="FFFFFF"/>
        </a:lt1>
        <a:dk2>
          <a:srgbClr val="235752"/>
        </a:dk2>
        <a:lt2>
          <a:srgbClr val="B2B2B2"/>
        </a:lt2>
        <a:accent1>
          <a:srgbClr val="DAAF34"/>
        </a:accent1>
        <a:accent2>
          <a:srgbClr val="6F9A3C"/>
        </a:accent2>
        <a:accent3>
          <a:srgbClr val="FFFFFF"/>
        </a:accent3>
        <a:accent4>
          <a:srgbClr val="1E064E"/>
        </a:accent4>
        <a:accent5>
          <a:srgbClr val="EAD4AE"/>
        </a:accent5>
        <a:accent6>
          <a:srgbClr val="648B35"/>
        </a:accent6>
        <a:hlink>
          <a:srgbClr val="8DAED9"/>
        </a:hlink>
        <a:folHlink>
          <a:srgbClr val="A8CB7D"/>
        </a:folHlink>
      </a:clrScheme>
      <a:clrMap bg1="lt1" tx1="dk1" bg2="lt2" tx2="dk2" accent1="accent1" accent2="accent2" accent3="accent3" accent4="accent4" accent5="accent5" accent6="accent6" hlink="hlink" folHlink="folHlink"/>
    </a:extraClrScheme>
    <a:extraClrScheme>
      <a:clrScheme name="sample 4">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000066"/>
        </a:hlink>
        <a:folHlink>
          <a:srgbClr val="6D50CA"/>
        </a:folHlink>
      </a:clrScheme>
      <a:clrMap bg1="lt1" tx1="dk1" bg2="lt2" tx2="dk2" accent1="accent1" accent2="accent2" accent3="accent3" accent4="accent4" accent5="accent5" accent6="accent6" hlink="hlink" folHlink="folHlink"/>
    </a:extraClrScheme>
    <a:extraClrScheme>
      <a:clrScheme name="sample 5">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6600CC"/>
        </a:hlink>
        <a:folHlink>
          <a:srgbClr val="6D50C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5244</TotalTime>
  <Words>6854</Words>
  <Application>Microsoft Office PowerPoint</Application>
  <PresentationFormat>全屏显示(4:3)</PresentationFormat>
  <Paragraphs>1054</Paragraphs>
  <Slides>108</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108</vt:i4>
      </vt:variant>
    </vt:vector>
  </HeadingPairs>
  <TitlesOfParts>
    <vt:vector size="112" baseType="lpstr">
      <vt:lpstr>sample</vt:lpstr>
      <vt:lpstr>公式</vt:lpstr>
      <vt:lpstr>剪辑</vt:lpstr>
      <vt:lpstr>Microsoft 公式 3.0</vt:lpstr>
      <vt:lpstr>PowerPoint 演示文稿</vt:lpstr>
      <vt:lpstr>提 纲</vt:lpstr>
      <vt:lpstr>PowerPoint 演示文稿</vt:lpstr>
      <vt:lpstr>PowerPoint 演示文稿</vt:lpstr>
      <vt:lpstr>Linear List</vt:lpstr>
      <vt:lpstr>Classification of Linear List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Question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More problem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Classification of Linked list</vt:lpstr>
      <vt:lpstr>PowerPoint 演示文稿</vt:lpstr>
      <vt:lpstr>PowerPoint 演示文稿</vt:lpstr>
      <vt:lpstr>PowerPoint 演示文稿</vt:lpstr>
      <vt:lpstr>PowerPoint 演示文稿</vt:lpstr>
      <vt:lpstr>Get a node in a single linked list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将两个有序链表合并为一个有序链表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两个多项式相加的运算规则</vt:lpstr>
      <vt:lpstr>PowerPoint 演示文稿</vt:lpstr>
      <vt:lpstr>PowerPoint 演示文稿</vt:lpstr>
      <vt:lpstr>PowerPoint 演示文稿</vt:lpstr>
    </vt:vector>
  </TitlesOfParts>
  <Manager/>
  <Company>sj</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线性表</dc:title>
  <dc:creator>hyg</dc:creator>
  <cp:lastModifiedBy>jade</cp:lastModifiedBy>
  <cp:revision>589</cp:revision>
  <dcterms:created xsi:type="dcterms:W3CDTF">1999-12-22T14:20:00Z</dcterms:created>
  <dcterms:modified xsi:type="dcterms:W3CDTF">2015-09-22T08:02:23Z</dcterms:modified>
</cp:coreProperties>
</file>