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sldIdLst>
    <p:sldId id="256" r:id="rId2"/>
    <p:sldId id="301" r:id="rId3"/>
    <p:sldId id="323" r:id="rId4"/>
    <p:sldId id="324" r:id="rId5"/>
    <p:sldId id="338" r:id="rId6"/>
    <p:sldId id="325" r:id="rId7"/>
    <p:sldId id="258" r:id="rId8"/>
    <p:sldId id="263" r:id="rId9"/>
    <p:sldId id="265" r:id="rId10"/>
    <p:sldId id="267" r:id="rId11"/>
    <p:sldId id="303" r:id="rId12"/>
    <p:sldId id="305" r:id="rId13"/>
    <p:sldId id="269" r:id="rId14"/>
    <p:sldId id="270" r:id="rId15"/>
    <p:sldId id="271" r:id="rId16"/>
    <p:sldId id="273" r:id="rId17"/>
    <p:sldId id="274" r:id="rId18"/>
    <p:sldId id="308" r:id="rId19"/>
    <p:sldId id="275" r:id="rId20"/>
    <p:sldId id="276" r:id="rId21"/>
    <p:sldId id="309" r:id="rId22"/>
    <p:sldId id="315" r:id="rId23"/>
    <p:sldId id="343" r:id="rId24"/>
    <p:sldId id="277" r:id="rId25"/>
    <p:sldId id="339" r:id="rId26"/>
    <p:sldId id="278" r:id="rId27"/>
    <p:sldId id="279" r:id="rId28"/>
    <p:sldId id="326" r:id="rId29"/>
    <p:sldId id="341" r:id="rId30"/>
    <p:sldId id="280" r:id="rId31"/>
    <p:sldId id="328" r:id="rId32"/>
    <p:sldId id="327" r:id="rId33"/>
    <p:sldId id="330" r:id="rId34"/>
    <p:sldId id="334" r:id="rId35"/>
    <p:sldId id="336" r:id="rId36"/>
    <p:sldId id="335" r:id="rId37"/>
    <p:sldId id="285" r:id="rId38"/>
    <p:sldId id="281" r:id="rId39"/>
    <p:sldId id="284" r:id="rId40"/>
    <p:sldId id="319" r:id="rId41"/>
    <p:sldId id="320" r:id="rId42"/>
    <p:sldId id="331" r:id="rId43"/>
    <p:sldId id="332" r:id="rId44"/>
    <p:sldId id="288" r:id="rId45"/>
    <p:sldId id="322" r:id="rId46"/>
    <p:sldId id="317" r:id="rId47"/>
    <p:sldId id="347" r:id="rId48"/>
    <p:sldId id="291" r:id="rId49"/>
    <p:sldId id="344" r:id="rId50"/>
    <p:sldId id="345" r:id="rId51"/>
    <p:sldId id="346" r:id="rId52"/>
    <p:sldId id="342" r:id="rId53"/>
    <p:sldId id="351" r:id="rId54"/>
    <p:sldId id="352" r:id="rId55"/>
    <p:sldId id="283" r:id="rId56"/>
    <p:sldId id="294" r:id="rId57"/>
    <p:sldId id="350" r:id="rId58"/>
    <p:sldId id="295" r:id="rId59"/>
    <p:sldId id="297" r:id="rId60"/>
    <p:sldId id="298" r:id="rId61"/>
    <p:sldId id="348" r:id="rId62"/>
    <p:sldId id="349" r:id="rId63"/>
    <p:sldId id="321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60AB"/>
    <a:srgbClr val="0000FF"/>
    <a:srgbClr val="FF9966"/>
    <a:srgbClr val="669900"/>
    <a:srgbClr val="000066"/>
    <a:srgbClr val="FF0000"/>
    <a:srgbClr val="FF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98" y="-102"/>
      </p:cViewPr>
      <p:guideLst>
        <p:guide orient="horz" pos="960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7" name="Oval 3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86525"/>
            <a:ext cx="28956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24DFC97F-1A72-4F52-BDA5-0028B9CD208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Oval 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3" name="Freeform 9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4" name="Freeform 10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5" name="Freeform 11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</a:t>
            </a:r>
            <a:br>
              <a:rPr lang="en-US" altLang="zh-CN" noProof="0" smtClean="0"/>
            </a:br>
            <a:r>
              <a:rPr lang="en-US" altLang="zh-CN" noProof="0" smtClean="0"/>
              <a:t>style</a:t>
            </a:r>
          </a:p>
        </p:txBody>
      </p:sp>
      <p:sp>
        <p:nvSpPr>
          <p:cNvPr id="98317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8318" name="Freeform 14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9" name="Oval 15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1981200" y="3505200"/>
            <a:ext cx="130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Verdana" pitchFamily="34" charset="0"/>
              </a:rPr>
              <a:t> CSU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6705600" y="6172200"/>
            <a:ext cx="2438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9999"/>
                </a:solidFill>
                <a:latin typeface="隶书" pitchFamily="49" charset="-122"/>
                <a:ea typeface="隶书" pitchFamily="49" charset="-122"/>
              </a:rPr>
              <a:t>数据结构  陈淑红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3E96A-CDE8-46F5-BC93-7BCA88E90A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47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3E5CBE-AFB1-4E04-A9A1-400E5521E0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99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AD2E84-3315-4D1E-AF85-BC183D02FC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6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D42F00-25DD-4F23-8FBB-97572C949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49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B9F65B-918E-4BCA-B3AE-31E6D77899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81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35A16E-6FAC-44CC-B013-8EA537C6B5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5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D24F78-7A66-463A-955C-5706ACF72F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75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F40392-FB8B-46D3-9F65-2D6136C11D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3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5D4F4C-66E1-47C9-BE01-E909055B6F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12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666AE6-384F-41F0-8339-C4B9D41F33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76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04C4296-CA02-493D-B409-3E8D0764C9C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97287" name="Group 7"/>
          <p:cNvGrpSpPr>
            <a:grpSpLocks/>
          </p:cNvGrpSpPr>
          <p:nvPr/>
        </p:nvGrpSpPr>
        <p:grpSpPr bwMode="auto">
          <a:xfrm>
            <a:off x="8027988" y="0"/>
            <a:ext cx="1116012" cy="1054100"/>
            <a:chOff x="4604" y="119"/>
            <a:chExt cx="1049" cy="953"/>
          </a:xfrm>
        </p:grpSpPr>
        <p:sp>
          <p:nvSpPr>
            <p:cNvPr id="97288" name="Oval 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9" name="Oval 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0" name="Freeform 1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1" name="Freeform 1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2" name="Freeform 1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3" name="Freeform 1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4" name="Oval 1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&#20064;&#39064;4%20%20%20&#20018;.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16557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2057" name="WordArt 9"/>
          <p:cNvSpPr>
            <a:spLocks noChangeArrowheads="1" noChangeShapeType="1" noTextEdit="1"/>
          </p:cNvSpPr>
          <p:nvPr/>
        </p:nvSpPr>
        <p:spPr bwMode="auto">
          <a:xfrm>
            <a:off x="1692275" y="1628775"/>
            <a:ext cx="5437188" cy="1103313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0"/>
                <a:gd name="adj2" fmla="val -519"/>
              </a:avLst>
            </a:prstTxWarp>
          </a:bodyPr>
          <a:lstStyle/>
          <a:p>
            <a:pPr algn="ctr"/>
            <a:r>
              <a:rPr lang="zh-CN" altLang="en-US" sz="9600" kern="10" spc="-9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隶书"/>
                <a:ea typeface="隶书"/>
              </a:rPr>
              <a:t>第四章  串</a:t>
            </a:r>
          </a:p>
        </p:txBody>
      </p:sp>
      <p:pic>
        <p:nvPicPr>
          <p:cNvPr id="2058" name="Picture 10" descr="20033291838464143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97200"/>
            <a:ext cx="7466012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981075"/>
            <a:ext cx="5903913" cy="21113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sz="2800">
                <a:solidFill>
                  <a:srgbClr val="6600CC"/>
                </a:solidFill>
                <a:latin typeface="Times New Roman" pitchFamily="18" charset="0"/>
                <a:ea typeface="宋体" pitchFamily="2" charset="-122"/>
              </a:rPr>
              <a:t>Concat (&amp;T, S1, S2)</a:t>
            </a:r>
            <a:br>
              <a:rPr kumimoji="1" lang="en-US" altLang="zh-CN" sz="2800">
                <a:solidFill>
                  <a:srgbClr val="6600CC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初始条件：串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S1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S2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存在。</a:t>
            </a:r>
            <a:b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操作结果：用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返回由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S1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S2</a:t>
            </a:r>
            <a:b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            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联接而成的新串。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27088" y="3068638"/>
            <a:ext cx="77041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例如：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Concate( T,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man, kind)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求得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 = mankind</a:t>
            </a:r>
          </a:p>
        </p:txBody>
      </p:sp>
      <p:sp>
        <p:nvSpPr>
          <p:cNvPr id="16389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23850" y="3789363"/>
            <a:ext cx="489585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SubString (&amp;Sub, S, pos, len)</a:t>
            </a:r>
          </a:p>
          <a:p>
            <a:endParaRPr kumimoji="1" lang="en-US" altLang="zh-CN" b="1">
              <a:solidFill>
                <a:srgbClr val="6600CC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初始条件： 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124075" y="4149725"/>
            <a:ext cx="4670425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存在，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≤pos≤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StrLength(S)</a:t>
            </a:r>
            <a:r>
              <a:rPr kumimoji="1" lang="en-US" altLang="zh-CN" sz="3600">
                <a:solidFill>
                  <a:srgbClr val="406649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且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≤len≤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StrLength(S)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-pos+1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39750" y="5589588"/>
            <a:ext cx="860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操作结果：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Sub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返回串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pos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个字符起长度为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len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的子串。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0" grpId="0"/>
      <p:bldP spid="16391" grpId="1"/>
      <p:bldP spid="163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26"/>
          <p:cNvSpPr txBox="1">
            <a:spLocks noChangeArrowheads="1"/>
          </p:cNvSpPr>
          <p:nvPr/>
        </p:nvSpPr>
        <p:spPr bwMode="auto">
          <a:xfrm>
            <a:off x="900113" y="1795463"/>
            <a:ext cx="58562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例如：</a:t>
            </a:r>
          </a:p>
          <a:p>
            <a:pPr>
              <a:lnSpc>
                <a:spcPct val="125000"/>
              </a:lnSpc>
            </a:pPr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SubString( sub,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commander , 4, 3)</a:t>
            </a:r>
          </a:p>
        </p:txBody>
      </p:sp>
      <p:sp>
        <p:nvSpPr>
          <p:cNvPr id="55300" name="Text Box 1028"/>
          <p:cNvSpPr txBox="1">
            <a:spLocks noChangeArrowheads="1"/>
          </p:cNvSpPr>
          <p:nvPr/>
        </p:nvSpPr>
        <p:spPr bwMode="auto">
          <a:xfrm>
            <a:off x="468313" y="1196975"/>
            <a:ext cx="554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子串为“串”中的一个字符子序列</a:t>
            </a:r>
          </a:p>
        </p:txBody>
      </p:sp>
      <p:sp>
        <p:nvSpPr>
          <p:cNvPr id="55301" name="Rectangle 1029"/>
          <p:cNvSpPr>
            <a:spLocks noChangeArrowheads="1"/>
          </p:cNvSpPr>
          <p:nvPr/>
        </p:nvSpPr>
        <p:spPr bwMode="auto">
          <a:xfrm>
            <a:off x="2339975" y="2947988"/>
            <a:ext cx="325913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求得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sub = man  ;</a:t>
            </a:r>
          </a:p>
        </p:txBody>
      </p:sp>
      <p:sp>
        <p:nvSpPr>
          <p:cNvPr id="55302" name="Rectangle 1030"/>
          <p:cNvSpPr>
            <a:spLocks noChangeArrowheads="1"/>
          </p:cNvSpPr>
          <p:nvPr/>
        </p:nvSpPr>
        <p:spPr bwMode="auto">
          <a:xfrm>
            <a:off x="611188" y="3595688"/>
            <a:ext cx="72009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SubString( sub, commander  , 1, 9)</a:t>
            </a:r>
          </a:p>
        </p:txBody>
      </p:sp>
      <p:sp>
        <p:nvSpPr>
          <p:cNvPr id="55303" name="Rectangle 1031"/>
          <p:cNvSpPr>
            <a:spLocks noChangeArrowheads="1"/>
          </p:cNvSpPr>
          <p:nvPr/>
        </p:nvSpPr>
        <p:spPr bwMode="auto">
          <a:xfrm>
            <a:off x="1042988" y="4941888"/>
            <a:ext cx="727392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SubString( sub, commander , 9, 1)</a:t>
            </a:r>
          </a:p>
        </p:txBody>
      </p:sp>
      <p:sp>
        <p:nvSpPr>
          <p:cNvPr id="55304" name="Rectangle 1032"/>
          <p:cNvSpPr>
            <a:spLocks noChangeArrowheads="1"/>
          </p:cNvSpPr>
          <p:nvPr/>
        </p:nvSpPr>
        <p:spPr bwMode="auto">
          <a:xfrm>
            <a:off x="2484438" y="5661025"/>
            <a:ext cx="24447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求得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sub = r </a:t>
            </a:r>
          </a:p>
        </p:txBody>
      </p:sp>
      <p:sp>
        <p:nvSpPr>
          <p:cNvPr id="55305" name="Rectangle 1033"/>
          <p:cNvSpPr>
            <a:spLocks noChangeArrowheads="1"/>
          </p:cNvSpPr>
          <p:nvPr/>
        </p:nvSpPr>
        <p:spPr bwMode="auto">
          <a:xfrm>
            <a:off x="2339975" y="4292600"/>
            <a:ext cx="400208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求得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sub = commander 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301" grpId="0" autoUpdateAnimBg="0"/>
      <p:bldP spid="55302" grpId="0" autoUpdateAnimBg="0"/>
      <p:bldP spid="55303" grpId="0" autoUpdateAnimBg="0"/>
      <p:bldP spid="55304" grpId="0" autoUpdateAnimBg="0"/>
      <p:bldP spid="5530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955675" y="1368425"/>
            <a:ext cx="550068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SubString(sub, </a:t>
            </a:r>
            <a:r>
              <a:rPr kumimoji="1" lang="en-US" altLang="zh-CN" b="1">
                <a:solidFill>
                  <a:srgbClr val="0000FF"/>
                </a:solidFill>
                <a:sym typeface="Symbol" pitchFamily="18" charset="2"/>
              </a:rPr>
              <a:t>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commander</a:t>
            </a:r>
            <a:r>
              <a:rPr kumimoji="1" lang="en-US" altLang="zh-CN" b="1">
                <a:solidFill>
                  <a:srgbClr val="0000FF"/>
                </a:solidFill>
                <a:sym typeface="Symbol" pitchFamily="18" charset="2"/>
              </a:rPr>
              <a:t>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, 4, 7)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    sub = ?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71550" y="2565400"/>
            <a:ext cx="52895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SubString(sub, </a:t>
            </a:r>
            <a:r>
              <a:rPr kumimoji="1" lang="en-US" altLang="zh-CN" b="1">
                <a:solidFill>
                  <a:srgbClr val="0000FF"/>
                </a:solidFill>
                <a:sym typeface="Symbol" pitchFamily="18" charset="2"/>
              </a:rPr>
              <a:t>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beijing</a:t>
            </a:r>
            <a:r>
              <a:rPr kumimoji="1" lang="en-US" altLang="zh-CN" b="1">
                <a:solidFill>
                  <a:srgbClr val="0000FF"/>
                </a:solidFill>
                <a:sym typeface="Symbol" pitchFamily="18" charset="2"/>
              </a:rPr>
              <a:t>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, 7, 2) = ?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    sub = ?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100138" y="4608513"/>
            <a:ext cx="476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SubString(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student, 5, 0)</a:t>
            </a:r>
            <a:r>
              <a:rPr kumimoji="1" lang="en-US" altLang="zh-CN">
                <a:solidFill>
                  <a:srgbClr val="1560AB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>
                <a:solidFill>
                  <a:srgbClr val="1560AB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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116013" y="3789363"/>
            <a:ext cx="6229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起始位置和子串长度之间存在约束关系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316038" y="5327650"/>
            <a:ext cx="480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长度为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0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的子串为“合法”串</a:t>
            </a:r>
          </a:p>
        </p:txBody>
      </p:sp>
      <p:sp>
        <p:nvSpPr>
          <p:cNvPr id="57355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99513" y="6719888"/>
            <a:ext cx="381000" cy="38100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48" grpId="0" autoUpdateAnimBg="0"/>
      <p:bldP spid="57349" grpId="0" autoUpdateAnimBg="0"/>
      <p:bldP spid="57350" grpId="0" autoUpdateAnimBg="0"/>
      <p:bldP spid="5735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052513"/>
            <a:ext cx="8351837" cy="33147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en-US" altLang="zh-CN" sz="2800">
                <a:solidFill>
                  <a:srgbClr val="6600CC"/>
                </a:solidFill>
                <a:latin typeface="Times New Roman" pitchFamily="18" charset="0"/>
                <a:ea typeface="宋体" pitchFamily="2" charset="-122"/>
              </a:rPr>
              <a:t>Index (S, T, pos)</a:t>
            </a:r>
            <a:br>
              <a:rPr kumimoji="1" lang="en-US" altLang="zh-CN" sz="2800">
                <a:solidFill>
                  <a:srgbClr val="6600CC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>
                <a:solidFill>
                  <a:srgbClr val="6600CC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zh-CN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初始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条件：串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存在，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是非空串，</a:t>
            </a:r>
            <a:b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             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≤pos≤StrLength(S)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b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操作结果： 若主串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中存在和串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值相同的子串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则返回它在主串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</a:t>
            </a: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第</a:t>
            </a:r>
            <a:r>
              <a:rPr kumimoji="1" lang="en-US" altLang="zh-CN"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pos</a:t>
            </a: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个字符之后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第一次出现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的位置；否则函数值为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44563" y="4422775"/>
            <a:ext cx="596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假设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 =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abcaabcaaabc ,  T = bca 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304925" y="4999038"/>
            <a:ext cx="2835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Index(S, T,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 = 2;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832350" y="4927600"/>
            <a:ext cx="283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Index(S, T,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 = 6;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304925" y="5661025"/>
            <a:ext cx="283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Index(S, T,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 = 0;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7" grpId="0" autoUpdateAnimBg="0"/>
      <p:bldP spid="18438" grpId="0" autoUpdateAnimBg="0"/>
      <p:bldP spid="184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96975"/>
            <a:ext cx="8229600" cy="20986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en-US" altLang="zh-CN" sz="2800">
                <a:solidFill>
                  <a:srgbClr val="6600CC"/>
                </a:solidFill>
                <a:latin typeface="Times New Roman" pitchFamily="18" charset="0"/>
                <a:ea typeface="宋体" pitchFamily="2" charset="-122"/>
              </a:rPr>
              <a:t>Replace (&amp;S, T, V)</a:t>
            </a:r>
            <a:br>
              <a:rPr kumimoji="1" lang="en-US" altLang="zh-CN" sz="2800">
                <a:solidFill>
                  <a:srgbClr val="6600CC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初始条件：串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S, T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均已存在，且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是非空串。</a:t>
            </a:r>
            <a:b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操作结果：用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替换主串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中出现的所有与（模式串）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  </a:t>
            </a:r>
            <a:b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              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相等的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不重叠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的子串。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68313" y="3500438"/>
            <a:ext cx="596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假设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 =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abcaabcaaabca,  T = bca 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55650" y="4149725"/>
            <a:ext cx="76279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V =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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,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则经置换后得到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 = a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aa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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195513" y="3500438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33FF"/>
                </a:solidFill>
                <a:latin typeface="Times New Roman" pitchFamily="18" charset="0"/>
                <a:sym typeface="Symbol" pitchFamily="18" charset="2"/>
              </a:rPr>
              <a:t>bca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917825" y="3500438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33FF"/>
                </a:solidFill>
                <a:latin typeface="Times New Roman" pitchFamily="18" charset="0"/>
                <a:sym typeface="Symbol" pitchFamily="18" charset="2"/>
              </a:rPr>
              <a:t>bca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783013" y="3500438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33FF"/>
                </a:solidFill>
                <a:latin typeface="Times New Roman" pitchFamily="18" charset="0"/>
                <a:sym typeface="Symbol" pitchFamily="18" charset="2"/>
              </a:rPr>
              <a:t>bca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68313" y="4868863"/>
            <a:ext cx="8675687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注意定义中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"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不重叠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"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三个字</a:t>
            </a:r>
          </a:p>
          <a:p>
            <a:pPr>
              <a:lnSpc>
                <a:spcPct val="120000"/>
              </a:lnSpc>
            </a:pPr>
            <a:r>
              <a:rPr kumimoji="1" lang="zh-CN" altLang="en-US" b="1">
                <a:solidFill>
                  <a:srgbClr val="1560AB"/>
                </a:solidFill>
                <a:latin typeface="Times New Roman" pitchFamily="18" charset="0"/>
                <a:sym typeface="Symbol" pitchFamily="18" charset="2"/>
              </a:rPr>
              <a:t>   </a:t>
            </a:r>
            <a:r>
              <a:rPr kumimoji="1" lang="zh-CN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若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 = 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bc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,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则经置换后得到</a:t>
            </a:r>
            <a:r>
              <a:rPr kumimoji="1" lang="zh-CN" altLang="en-US" b="1">
                <a:solidFill>
                  <a:srgbClr val="1560AB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 = a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bc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bc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aa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bc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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                                         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而不是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 = a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bcbcbc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</a:t>
            </a:r>
          </a:p>
        </p:txBody>
      </p: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6300788" y="5949950"/>
            <a:ext cx="1150937" cy="503238"/>
            <a:chOff x="3969" y="3748"/>
            <a:chExt cx="725" cy="317"/>
          </a:xfrm>
        </p:grpSpPr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4332" y="3748"/>
              <a:ext cx="362" cy="0"/>
            </a:xfrm>
            <a:prstGeom prst="line">
              <a:avLst/>
            </a:prstGeom>
            <a:noFill/>
            <a:ln w="57150" cmpd="thickThin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4332" y="3748"/>
              <a:ext cx="10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4241" y="4065"/>
              <a:ext cx="194" cy="0"/>
            </a:xfrm>
            <a:prstGeom prst="line">
              <a:avLst/>
            </a:prstGeom>
            <a:noFill/>
            <a:ln w="57150" cmpd="thickThin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3969" y="3748"/>
              <a:ext cx="336" cy="0"/>
            </a:xfrm>
            <a:prstGeom prst="line">
              <a:avLst/>
            </a:prstGeom>
            <a:noFill/>
            <a:ln w="57150" cmpd="thickThin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 flipH="1">
              <a:off x="4059" y="3748"/>
              <a:ext cx="10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4014" y="4065"/>
              <a:ext cx="195" cy="0"/>
            </a:xfrm>
            <a:prstGeom prst="line">
              <a:avLst/>
            </a:prstGeom>
            <a:noFill/>
            <a:ln w="57150" cmpd="thickThin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5" grpId="0" autoUpdateAnimBg="0"/>
      <p:bldP spid="20486" grpId="0" autoUpdateAnimBg="0"/>
      <p:bldP spid="20487" grpId="0" autoUpdateAnimBg="0"/>
      <p:bldP spid="20488" grpId="0" autoUpdateAnimBg="0"/>
      <p:bldP spid="204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1628775"/>
            <a:ext cx="7148513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StrInsert (&amp;S, pos, T)</a:t>
            </a:r>
            <a:b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</a:br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初始条件：串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存在， 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       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1≤pos≤StrLength(S)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操作结果：在串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第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pos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个字符之前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插入串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9750" y="4221163"/>
            <a:ext cx="78486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例如：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 =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chater </a:t>
            </a:r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 = 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rac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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，</a:t>
            </a:r>
          </a:p>
          <a:p>
            <a:pPr>
              <a:lnSpc>
                <a:spcPct val="115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则执行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StrInsert(S, 4, T)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之后得到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 = cha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rac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ter </a:t>
            </a:r>
          </a:p>
        </p:txBody>
      </p:sp>
      <p:sp>
        <p:nvSpPr>
          <p:cNvPr id="21510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860800"/>
            <a:ext cx="7772400" cy="1778000"/>
          </a:xfrm>
        </p:spPr>
        <p:txBody>
          <a:bodyPr/>
          <a:lstStyle/>
          <a:p>
            <a:r>
              <a:rPr kumimoji="1" lang="en-US" altLang="zh-CN" sz="2800">
                <a:solidFill>
                  <a:srgbClr val="6600CC"/>
                </a:solidFill>
                <a:latin typeface="Times New Roman" pitchFamily="18" charset="0"/>
                <a:ea typeface="宋体" pitchFamily="2" charset="-122"/>
              </a:rPr>
              <a:t>ClearString (&amp;S)</a:t>
            </a:r>
            <a:br>
              <a:rPr kumimoji="1" lang="en-US" altLang="zh-CN" sz="2800">
                <a:solidFill>
                  <a:srgbClr val="6600CC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初始条件：串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存在。</a:t>
            </a:r>
            <a:b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操作结果：将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清为空串。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</a:b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6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84213" y="1628775"/>
            <a:ext cx="8075612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StrDelete (&amp;S, pos, len)</a:t>
            </a:r>
          </a:p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初始条件：串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存在，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1≤pos≤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StrLength(S)-len+1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操作结果：从串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中删除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第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pos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个字符起长度为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len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的子串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 </a:t>
            </a:r>
            <a:br>
              <a:rPr kumimoji="1" lang="zh-CN" altLang="en-US" sz="4000">
                <a:latin typeface="Times New Roman" pitchFamily="18" charset="0"/>
                <a:ea typeface="楷体_GB2312" pitchFamily="49" charset="-122"/>
              </a:rPr>
            </a:br>
            <a:endParaRPr kumimoji="1" lang="zh-CN" altLang="en-US" sz="2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9750" y="5661025"/>
            <a:ext cx="2112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}ADT String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128838" y="222726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>
              <a:latin typeface="Times New Roman" pitchFamily="18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0010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对于串的基本操作集可以有不同的定义方法，在使用高级程序设计语言中的串类型时，应以该语言的参考手册为准。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187450" y="3573463"/>
            <a:ext cx="55975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gets(str)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输入一个串；</a:t>
            </a:r>
          </a:p>
          <a:p>
            <a:r>
              <a:rPr kumimoji="1" lang="zh-CN" altLang="en-US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puts(str)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输出一个串；</a:t>
            </a:r>
          </a:p>
          <a:p>
            <a:r>
              <a:rPr kumimoji="1" lang="zh-CN" altLang="en-US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strcat(str1, str2)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串联接函数；</a:t>
            </a:r>
          </a:p>
          <a:p>
            <a:r>
              <a:rPr kumimoji="1" lang="zh-CN" altLang="en-US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strcpy(str1, str2, k)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串复制函数；</a:t>
            </a:r>
          </a:p>
          <a:p>
            <a:r>
              <a:rPr kumimoji="1" lang="zh-CN" altLang="en-US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strcmp(str1, str2)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串比较函数</a:t>
            </a:r>
            <a:r>
              <a:rPr kumimoji="1" lang="zh-CN" altLang="en-US">
                <a:solidFill>
                  <a:srgbClr val="000099"/>
                </a:solidFill>
                <a:latin typeface="Times New Roman" pitchFamily="18" charset="0"/>
              </a:rPr>
              <a:t>；</a:t>
            </a:r>
          </a:p>
          <a:p>
            <a:r>
              <a:rPr kumimoji="1" lang="zh-CN" altLang="en-US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strlen(str)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求串长函数；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71550" y="2924175"/>
            <a:ext cx="7177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例如：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语言函数库中提供下列串处理函数：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23850" y="1773238"/>
            <a:ext cx="82804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串赋值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StrAssign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、串复制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StrCopy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、比较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StrCompare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、求串长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StrLength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、联接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Concat </a:t>
            </a:r>
            <a:r>
              <a:rPr kumimoji="1" lang="zh-CN" altLang="en-US">
                <a:solidFill>
                  <a:srgbClr val="000000"/>
                </a:solidFill>
              </a:rPr>
              <a:t>、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以及求子串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SubString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等六种操作构成串类型的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最小操作子集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250825" y="1196975"/>
            <a:ext cx="6584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在上述抽象数据类型定义的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13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种操作中，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23850" y="3789363"/>
            <a:ext cx="8229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即：这些操作不可能利用其它串操作来实现，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反之，其它串操作（除串清除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ClearString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和串销毁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DestroyString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外）可在这个最小操作子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集上实现。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2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23850" y="1193800"/>
            <a:ext cx="7924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4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例如，可利用</a:t>
            </a:r>
            <a:r>
              <a:rPr kumimoji="1" lang="zh-CN" altLang="zh-CN">
                <a:solidFill>
                  <a:srgbClr val="000000"/>
                </a:solidFill>
                <a:latin typeface="Times New Roman" pitchFamily="18" charset="0"/>
              </a:rPr>
              <a:t>串比较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、求串长和求子串等操作实现定位函数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Index( S, T, pos 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5800" y="3371850"/>
            <a:ext cx="6816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StrCompare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SubString(S, i, StrLength(T))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)</a:t>
            </a:r>
            <a:endParaRPr kumimoji="1" lang="en-US" altLang="zh-CN">
              <a:latin typeface="Times New Roman" pitchFamily="18" charset="0"/>
            </a:endParaRPr>
          </a:p>
        </p:txBody>
      </p:sp>
      <p:grpSp>
        <p:nvGrpSpPr>
          <p:cNvPr id="25622" name="Group 22"/>
          <p:cNvGrpSpPr>
            <a:grpSpLocks/>
          </p:cNvGrpSpPr>
          <p:nvPr/>
        </p:nvGrpSpPr>
        <p:grpSpPr bwMode="auto">
          <a:xfrm>
            <a:off x="7467600" y="3600450"/>
            <a:ext cx="533400" cy="152400"/>
            <a:chOff x="5040" y="1968"/>
            <a:chExt cx="384" cy="96"/>
          </a:xfrm>
        </p:grpSpPr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5040" y="1968"/>
              <a:ext cx="384" cy="0"/>
            </a:xfrm>
            <a:prstGeom prst="line">
              <a:avLst/>
            </a:prstGeom>
            <a:noFill/>
            <a:ln w="28575">
              <a:solidFill>
                <a:srgbClr val="DE2C5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5040" y="2064"/>
              <a:ext cx="384" cy="0"/>
            </a:xfrm>
            <a:prstGeom prst="line">
              <a:avLst/>
            </a:prstGeom>
            <a:noFill/>
            <a:ln w="28575">
              <a:solidFill>
                <a:srgbClr val="C23A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93725" y="4926013"/>
            <a:ext cx="7712075" cy="544512"/>
          </a:xfrm>
          <a:prstGeom prst="rect">
            <a:avLst/>
          </a:prstGeom>
          <a:solidFill>
            <a:srgbClr val="3366FF">
              <a:alpha val="50000"/>
            </a:srgbClr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                                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S </a:t>
            </a:r>
            <a:r>
              <a:rPr kumimoji="1" lang="zh-CN" altLang="en-US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串</a:t>
            </a:r>
            <a:endParaRPr kumimoji="1" lang="zh-CN" altLang="en-US" sz="4000">
              <a:latin typeface="Times New Roman" pitchFamily="18" charset="0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193925" y="5468938"/>
            <a:ext cx="1158875" cy="5381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T 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串</a:t>
            </a:r>
            <a:endParaRPr kumimoji="1" lang="zh-CN" altLang="en-US" sz="4000">
              <a:latin typeface="Times New Roman" pitchFamily="18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209800" y="4102100"/>
            <a:ext cx="0" cy="8382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2209800" y="49403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352800" y="49403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7146925" y="5473700"/>
            <a:ext cx="1158875" cy="5381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chemeClr val="bg2"/>
                </a:solidFill>
                <a:latin typeface="Times New Roman" pitchFamily="18" charset="0"/>
              </a:rPr>
              <a:t>T </a:t>
            </a:r>
            <a:r>
              <a:rPr kumimoji="1" lang="zh-CN" altLang="en-US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串</a:t>
            </a:r>
            <a:endParaRPr kumimoji="1" lang="zh-CN" altLang="en-US" sz="4000">
              <a:latin typeface="Times New Roman" pitchFamily="18" charset="0"/>
            </a:endParaRP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7162800" y="4102100"/>
            <a:ext cx="0" cy="838200"/>
          </a:xfrm>
          <a:prstGeom prst="line">
            <a:avLst/>
          </a:prstGeom>
          <a:noFill/>
          <a:ln w="3175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2209800" y="4406900"/>
            <a:ext cx="4953000" cy="0"/>
          </a:xfrm>
          <a:prstGeom prst="line">
            <a:avLst/>
          </a:prstGeom>
          <a:noFill/>
          <a:ln w="2540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2209800" y="3946525"/>
            <a:ext cx="325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FF6600"/>
                </a:solidFill>
                <a:latin typeface="Times New Roman" pitchFamily="18" charset="0"/>
              </a:rPr>
              <a:t>i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1508125" y="5335588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pos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09800" y="5473700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6096000" y="5411788"/>
            <a:ext cx="113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6600"/>
                </a:solidFill>
                <a:latin typeface="Times New Roman" pitchFamily="18" charset="0"/>
              </a:rPr>
              <a:t>n-m+1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20" name="Comment 20"/>
          <p:cNvSpPr>
            <a:spLocks noChangeArrowheads="1"/>
          </p:cNvSpPr>
          <p:nvPr/>
        </p:nvSpPr>
        <p:spPr bwMode="auto">
          <a:xfrm>
            <a:off x="395288" y="2636838"/>
            <a:ext cx="4327525" cy="588962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871B09"/>
                </a:solidFill>
                <a:latin typeface="Times New Roman" pitchFamily="18" charset="0"/>
                <a:ea typeface="楷体_GB2312" pitchFamily="49" charset="-122"/>
              </a:rPr>
              <a:t>算法的基本思想为：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7467600" y="3143250"/>
            <a:ext cx="954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6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?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8" grpId="0" animBg="1" autoUpdateAnimBg="0"/>
      <p:bldP spid="25609" grpId="0" animBg="1" autoUpdateAnimBg="0"/>
      <p:bldP spid="25610" grpId="0" animBg="1"/>
      <p:bldP spid="25611" grpId="0" animBg="1"/>
      <p:bldP spid="25612" grpId="0" animBg="1"/>
      <p:bldP spid="25613" grpId="0" animBg="1" autoUpdateAnimBg="0"/>
      <p:bldP spid="25614" grpId="0" animBg="1"/>
      <p:bldP spid="25615" grpId="0" animBg="1"/>
      <p:bldP spid="25616" grpId="0" autoUpdateAnimBg="0"/>
      <p:bldP spid="25617" grpId="0" autoUpdateAnimBg="0"/>
      <p:bldP spid="25618" grpId="0" animBg="1"/>
      <p:bldP spid="25621" grpId="0" autoUpdateAnimBg="0"/>
      <p:bldP spid="25620" grpId="0" animBg="1" autoUpdateAnimBg="0"/>
      <p:bldP spid="2562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187450" y="1484313"/>
            <a:ext cx="63373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4.1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串类型的定义</a:t>
            </a:r>
            <a:endParaRPr lang="zh-CN" altLang="en-US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hlinkClick r:id="rId3" action="ppaction://hlinksldjump"/>
              </a:rPr>
              <a:t>4.2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hlinkClick r:id="rId3" action="ppaction://hlinksldjump"/>
              </a:rPr>
              <a:t>串的表示和实现</a:t>
            </a:r>
            <a:endParaRPr lang="zh-CN" altLang="en-US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36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4.2.1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定长顺序存储表示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4.2.2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串的块链存储表示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4.2.3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堆分配存储表示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hlinkClick r:id="rId4" action="ppaction://hlinksldjump"/>
              </a:rPr>
              <a:t>4.3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hlinkClick r:id="rId4" action="ppaction://hlinksldjump"/>
              </a:rPr>
              <a:t>串的模式匹配算法</a:t>
            </a:r>
            <a:endParaRPr lang="zh-CN" altLang="en-US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4.4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串操作应用举例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50825" y="123825"/>
            <a:ext cx="1331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提 纲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utoUpdateAnimBg="0"/>
      <p:bldP spid="532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Text Box 8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0" y="346075"/>
            <a:ext cx="7661275" cy="605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</a:rPr>
              <a:t>int Index (String S, String T, int pos)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// 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为非空串。若主串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中第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pos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个字符之后存在与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相等的子串，</a:t>
            </a:r>
          </a:p>
          <a:p>
            <a:pPr>
              <a:lnSpc>
                <a:spcPct val="9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则返回第一个这样的子串在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中的 位置，否则返回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kumimoji="1" lang="en-US" altLang="zh-CN" b="1">
                <a:latin typeface="Times New Roman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if (pos &gt; 0) {</a:t>
            </a: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 // if</a:t>
            </a:r>
          </a:p>
          <a:p>
            <a:pPr>
              <a:lnSpc>
                <a:spcPct val="9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return 0;      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// 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中不存在与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相等的子串</a:t>
            </a:r>
          </a:p>
          <a:p>
            <a:pPr>
              <a:lnSpc>
                <a:spcPct val="9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 // Index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143000" y="2133600"/>
            <a:ext cx="8001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 = StrLength(S);  m = StrLength(T);  i = pos;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066800" y="2667000"/>
            <a:ext cx="4191000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while (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i &lt;= n-m+1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) {</a:t>
            </a:r>
          </a:p>
          <a:p>
            <a:endParaRPr kumimoji="1" lang="en-US" altLang="zh-CN" b="1">
              <a:solidFill>
                <a:srgbClr val="000000"/>
              </a:solidFill>
              <a:latin typeface="Times New Roman" pitchFamily="18" charset="0"/>
            </a:endParaRPr>
          </a:p>
          <a:p>
            <a:endParaRPr kumimoji="1" lang="en-US" altLang="zh-CN" b="1">
              <a:solidFill>
                <a:srgbClr val="000000"/>
              </a:solidFill>
              <a:latin typeface="Times New Roman" pitchFamily="18" charset="0"/>
            </a:endParaRPr>
          </a:p>
          <a:p>
            <a:endParaRPr kumimoji="1" lang="en-US" altLang="zh-CN" b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6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 // while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547813" y="3213100"/>
            <a:ext cx="60198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SubString (sub, S, i, m);</a:t>
            </a: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if (StrCompare(sub,T) != 0)   ++i ;</a:t>
            </a: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else return i ;</a:t>
            </a:r>
          </a:p>
        </p:txBody>
      </p:sp>
      <p:pic>
        <p:nvPicPr>
          <p:cNvPr id="26637" name="Picture 13" descr="back3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734050"/>
            <a:ext cx="725488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utoUpdateAnimBg="0"/>
      <p:bldP spid="26634" grpId="0" autoUpdateAnimBg="0"/>
      <p:bldP spid="26635" grpId="0" autoUpdateAnimBg="0"/>
      <p:bldP spid="2663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95288" y="1138238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又如串的置换函数：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708025" y="2787650"/>
            <a:ext cx="7826375" cy="544513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                                     S 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串</a:t>
            </a:r>
            <a:endParaRPr kumimoji="1" lang="zh-CN" altLang="en-US" sz="4000">
              <a:latin typeface="Times New Roman" pitchFamily="18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965325" y="3698875"/>
            <a:ext cx="1463675" cy="544513"/>
          </a:xfrm>
          <a:prstGeom prst="rect">
            <a:avLst/>
          </a:prstGeom>
          <a:solidFill>
            <a:schemeClr val="hlink">
              <a:alpha val="50000"/>
            </a:schemeClr>
          </a:solidFill>
          <a:ln w="254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T </a:t>
            </a:r>
            <a:r>
              <a:rPr kumimoji="1" lang="zh-CN" altLang="en-US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串</a:t>
            </a:r>
            <a:endParaRPr kumimoji="1" lang="zh-CN" altLang="en-US" sz="4000">
              <a:latin typeface="Times New Roman" pitchFamily="18" charset="0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181600" y="3709988"/>
            <a:ext cx="1752600" cy="544512"/>
          </a:xfrm>
          <a:prstGeom prst="rect">
            <a:avLst/>
          </a:prstGeom>
          <a:solidFill>
            <a:srgbClr val="FFCC99">
              <a:alpha val="50000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     V 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串</a:t>
            </a:r>
            <a:endParaRPr kumimoji="1" lang="zh-CN" altLang="en-US" sz="4000">
              <a:latin typeface="Times New Roman" pitchFamily="18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438400" y="2795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3886200" y="2795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H="1">
            <a:off x="1981200" y="3328988"/>
            <a:ext cx="457200" cy="381000"/>
          </a:xfrm>
          <a:prstGeom prst="line">
            <a:avLst/>
          </a:prstGeom>
          <a:noFill/>
          <a:ln w="9525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3429000" y="3328988"/>
            <a:ext cx="457200" cy="381000"/>
          </a:xfrm>
          <a:prstGeom prst="line">
            <a:avLst/>
          </a:prstGeom>
          <a:noFill/>
          <a:ln w="9525" cap="rnd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2671763" y="5116513"/>
            <a:ext cx="1752600" cy="544512"/>
          </a:xfrm>
          <a:prstGeom prst="rect">
            <a:avLst/>
          </a:prstGeom>
          <a:solidFill>
            <a:srgbClr val="FFCC99">
              <a:alpha val="50000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     V 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串</a:t>
            </a:r>
            <a:endParaRPr kumimoji="1" lang="zh-CN" altLang="en-US" sz="4000">
              <a:latin typeface="Times New Roman" pitchFamily="18" charset="0"/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685800" y="2109788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669925" y="2252663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pos</a:t>
            </a:r>
            <a:endParaRPr kumimoji="1" lang="en-US" altLang="zh-CN" sz="40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886200" y="2109788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870325" y="2252663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pos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919163" y="5116513"/>
            <a:ext cx="1752600" cy="5445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   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sub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2438400" y="2033588"/>
            <a:ext cx="0" cy="762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2422525" y="2328863"/>
            <a:ext cx="28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6600"/>
                </a:solidFill>
                <a:latin typeface="Times New Roman" pitchFamily="18" charset="0"/>
              </a:rPr>
              <a:t>i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057400" y="4548188"/>
            <a:ext cx="1528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news 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串</a:t>
            </a:r>
            <a:endParaRPr kumimoji="1" lang="zh-CN" altLang="en-US" sz="4000">
              <a:latin typeface="Times New Roman" pitchFamily="18" charset="0"/>
            </a:endParaRP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1219200" y="2795588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bg2"/>
                </a:solidFill>
                <a:latin typeface="Times New Roman" pitchFamily="18" charset="0"/>
              </a:rPr>
              <a:t>sub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4419600" y="2262188"/>
            <a:ext cx="1074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= i+m</a:t>
            </a: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7102475" y="2144713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7086600" y="2287588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pos</a:t>
            </a:r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>
            <a:off x="7086600" y="2795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6" name="AutoShape 26"/>
          <p:cNvSpPr>
            <a:spLocks/>
          </p:cNvSpPr>
          <p:nvPr/>
        </p:nvSpPr>
        <p:spPr bwMode="auto">
          <a:xfrm rot="-5394514">
            <a:off x="7657307" y="2680494"/>
            <a:ext cx="303212" cy="1447800"/>
          </a:xfrm>
          <a:prstGeom prst="leftBrace">
            <a:avLst>
              <a:gd name="adj1" fmla="val 39791"/>
              <a:gd name="adj2" fmla="val 50000"/>
            </a:avLst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7223125" y="3495675"/>
            <a:ext cx="135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n-pos+1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 autoUpdateAnimBg="0"/>
      <p:bldP spid="61444" grpId="0" animBg="1" autoUpdateAnimBg="0"/>
      <p:bldP spid="61446" grpId="0" animBg="1" autoUpdateAnimBg="0"/>
      <p:bldP spid="61447" grpId="0" animBg="1"/>
      <p:bldP spid="61448" grpId="0" animBg="1"/>
      <p:bldP spid="61449" grpId="0" animBg="1"/>
      <p:bldP spid="61450" grpId="0" animBg="1"/>
      <p:bldP spid="61452" grpId="0" animBg="1" autoUpdateAnimBg="0"/>
      <p:bldP spid="61453" grpId="0" animBg="1"/>
      <p:bldP spid="61454" grpId="0" autoUpdateAnimBg="0"/>
      <p:bldP spid="61455" grpId="0" animBg="1"/>
      <p:bldP spid="61456" grpId="0" autoUpdateAnimBg="0"/>
      <p:bldP spid="61457" grpId="0" animBg="1" autoUpdateAnimBg="0"/>
      <p:bldP spid="61458" grpId="0" animBg="1"/>
      <p:bldP spid="61459" grpId="0" autoUpdateAnimBg="0"/>
      <p:bldP spid="61460" grpId="0" autoUpdateAnimBg="0"/>
      <p:bldP spid="61461" grpId="0" autoUpdateAnimBg="0"/>
      <p:bldP spid="61462" grpId="0" autoUpdateAnimBg="0"/>
      <p:bldP spid="61463" grpId="0" animBg="1"/>
      <p:bldP spid="61464" grpId="0" autoUpdateAnimBg="0"/>
      <p:bldP spid="61465" grpId="0" animBg="1"/>
      <p:bldP spid="61466" grpId="0" animBg="1"/>
      <p:bldP spid="6146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050"/>
          <p:cNvSpPr txBox="1">
            <a:spLocks noChangeArrowheads="1"/>
          </p:cNvSpPr>
          <p:nvPr/>
        </p:nvSpPr>
        <p:spPr bwMode="auto">
          <a:xfrm>
            <a:off x="0" y="239713"/>
            <a:ext cx="7754938" cy="649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</a:rPr>
              <a:t>void replace(String&amp; S, String T, String V) 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  <a:p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  <a:p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  <a:p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  <a:p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  <a:p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  <a:p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  <a:p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  <a:p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  <a:p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  <a:p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68611" name="Rectangle 2051"/>
          <p:cNvSpPr>
            <a:spLocks noChangeArrowheads="1"/>
          </p:cNvSpPr>
          <p:nvPr/>
        </p:nvSpPr>
        <p:spPr bwMode="auto">
          <a:xfrm>
            <a:off x="838200" y="2060575"/>
            <a:ext cx="83058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while (</a:t>
            </a:r>
            <a:r>
              <a:rPr kumimoji="1" lang="en-US" altLang="zh-CN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pos &lt;= n-m+1</a:t>
            </a:r>
            <a:r>
              <a:rPr kumimoji="1" lang="en-US" altLang="zh-CN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&amp;&amp; i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) {</a:t>
            </a:r>
          </a:p>
          <a:p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     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i=Index(S, T, pos);</a:t>
            </a:r>
          </a:p>
          <a:p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(i!=0) {</a:t>
            </a:r>
          </a:p>
          <a:p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SubString(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sub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S, pos,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i-pos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);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不置换子串</a:t>
            </a:r>
          </a:p>
          <a:p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Concat(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news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news, sub); </a:t>
            </a:r>
          </a:p>
          <a:p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Concat(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news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news, V); </a:t>
            </a:r>
          </a:p>
          <a:p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pos = i+m;     }//if</a:t>
            </a:r>
          </a:p>
          <a:p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}//while</a:t>
            </a:r>
          </a:p>
        </p:txBody>
      </p:sp>
      <p:sp>
        <p:nvSpPr>
          <p:cNvPr id="68612" name="Rectangle 2052"/>
          <p:cNvSpPr>
            <a:spLocks noChangeArrowheads="1"/>
          </p:cNvSpPr>
          <p:nvPr/>
        </p:nvSpPr>
        <p:spPr bwMode="auto">
          <a:xfrm>
            <a:off x="838200" y="548640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SubString(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sub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S, pos,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n-pos+1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);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剩余串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Concat(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news, sub );</a:t>
            </a:r>
          </a:p>
        </p:txBody>
      </p:sp>
      <p:sp>
        <p:nvSpPr>
          <p:cNvPr id="68613" name="Rectangle 2053"/>
          <p:cNvSpPr>
            <a:spLocks noChangeArrowheads="1"/>
          </p:cNvSpPr>
          <p:nvPr/>
        </p:nvSpPr>
        <p:spPr bwMode="auto">
          <a:xfrm>
            <a:off x="755650" y="1125538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n=StrLength(S);  m=StrLength(T);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pos = 1;</a:t>
            </a:r>
          </a:p>
          <a:p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StrAssign(news, NullStr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);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i=1;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2296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Questions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797425"/>
          </a:xfrm>
        </p:spPr>
        <p:txBody>
          <a:bodyPr/>
          <a:lstStyle/>
          <a:p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How to use SubString, StringLength, Concat and StringCopy to implement</a:t>
            </a:r>
            <a:r>
              <a:rPr lang="en-US" altLang="zh-CN" b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StrInsert</a:t>
            </a:r>
            <a:r>
              <a:rPr kumimoji="1" lang="en-US" altLang="zh-CN" b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and</a:t>
            </a:r>
            <a:r>
              <a:rPr kumimoji="1" lang="en-US" altLang="zh-CN" b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StrDelete</a:t>
            </a: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?</a:t>
            </a:r>
          </a:p>
          <a:p>
            <a:endParaRPr kumimoji="1" lang="en-US" altLang="zh-CN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68313" y="2924175"/>
            <a:ext cx="4103687" cy="3529013"/>
          </a:xfrm>
          <a:prstGeom prst="rect">
            <a:avLst/>
          </a:prstGeom>
          <a:solidFill>
            <a:srgbClr val="FFFFCC"/>
          </a:solidFill>
          <a:ln w="38100" cmpd="thinThick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StrInsert (&amp;S, pos, T)</a:t>
            </a:r>
          </a:p>
          <a:p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SubString(s1,S,1,pos-1); 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SubString(s2,S,pos,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     StringLength(S)-pos+1);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Concat(s3, s1,T);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Concat(s3, s3,s2);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StringCopy (S,s3); 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4787900" y="2924175"/>
            <a:ext cx="4105275" cy="3529013"/>
          </a:xfrm>
          <a:prstGeom prst="rect">
            <a:avLst/>
          </a:prstGeom>
          <a:solidFill>
            <a:srgbClr val="FFFFCC"/>
          </a:solidFill>
          <a:ln w="38100" cmpd="thinThick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StrDelete (&amp;S, pos, len)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{SubString(s1,S,1,pos-1); 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SubString(s2,S,pos+len,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StringLength(S)-pos-len+1);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Concat(S,s1,s2);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8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8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8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85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8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8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8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  <p:bldP spid="108548" grpId="0" build="p" animBg="1"/>
      <p:bldP spid="108549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48665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5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在程序设计语言中，串只是作为输入或输出的常量出现，则只需存储此串的串值，即字符序列即可。但在多数非数值处理的程序中，串也以变量的形式出现。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454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4.2 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串的表示和实现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>
                <a:latin typeface="黑体" pitchFamily="2" charset="-122"/>
                <a:ea typeface="黑体" pitchFamily="2" charset="-122"/>
              </a:rPr>
              <a:t>内 容</a:t>
            </a:r>
          </a:p>
        </p:txBody>
      </p:sp>
      <p:grpSp>
        <p:nvGrpSpPr>
          <p:cNvPr id="102404" name="Group 4"/>
          <p:cNvGrpSpPr>
            <a:grpSpLocks/>
          </p:cNvGrpSpPr>
          <p:nvPr/>
        </p:nvGrpSpPr>
        <p:grpSpPr bwMode="auto">
          <a:xfrm>
            <a:off x="1371600" y="1752600"/>
            <a:ext cx="6324600" cy="665163"/>
            <a:chOff x="864" y="1104"/>
            <a:chExt cx="3984" cy="419"/>
          </a:xfrm>
        </p:grpSpPr>
        <p:grpSp>
          <p:nvGrpSpPr>
            <p:cNvPr id="102405" name="Group 5"/>
            <p:cNvGrpSpPr>
              <a:grpSpLocks/>
            </p:cNvGrpSpPr>
            <p:nvPr/>
          </p:nvGrpSpPr>
          <p:grpSpPr bwMode="auto">
            <a:xfrm>
              <a:off x="864" y="1104"/>
              <a:ext cx="568" cy="419"/>
              <a:chOff x="1110" y="2656"/>
              <a:chExt cx="1549" cy="1351"/>
            </a:xfrm>
          </p:grpSpPr>
          <p:sp>
            <p:nvSpPr>
              <p:cNvPr id="102406" name="AutoShape 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07" name="AutoShape 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08" name="AutoShape 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09" name="Line 9"/>
            <p:cNvSpPr>
              <a:spLocks noChangeShapeType="1"/>
            </p:cNvSpPr>
            <p:nvPr/>
          </p:nvSpPr>
          <p:spPr bwMode="auto">
            <a:xfrm>
              <a:off x="1318" y="1488"/>
              <a:ext cx="353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0" name="Text Box 10"/>
            <p:cNvSpPr txBox="1">
              <a:spLocks noChangeArrowheads="1"/>
            </p:cNvSpPr>
            <p:nvPr/>
          </p:nvSpPr>
          <p:spPr bwMode="auto">
            <a:xfrm>
              <a:off x="1488" y="1107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定长顺序存储表示</a:t>
              </a:r>
            </a:p>
          </p:txBody>
        </p:sp>
        <p:sp>
          <p:nvSpPr>
            <p:cNvPr id="102411" name="Text Box 11"/>
            <p:cNvSpPr txBox="1">
              <a:spLocks noChangeArrowheads="1"/>
            </p:cNvSpPr>
            <p:nvPr/>
          </p:nvSpPr>
          <p:spPr bwMode="gray">
            <a:xfrm>
              <a:off x="872" y="1166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4.2.1</a:t>
              </a:r>
            </a:p>
          </p:txBody>
        </p:sp>
      </p:grpSp>
      <p:grpSp>
        <p:nvGrpSpPr>
          <p:cNvPr id="102412" name="Group 12"/>
          <p:cNvGrpSpPr>
            <a:grpSpLocks/>
          </p:cNvGrpSpPr>
          <p:nvPr/>
        </p:nvGrpSpPr>
        <p:grpSpPr bwMode="auto">
          <a:xfrm>
            <a:off x="1331913" y="3284538"/>
            <a:ext cx="6324600" cy="685800"/>
            <a:chOff x="864" y="1680"/>
            <a:chExt cx="3984" cy="432"/>
          </a:xfrm>
        </p:grpSpPr>
        <p:grpSp>
          <p:nvGrpSpPr>
            <p:cNvPr id="102413" name="Group 13"/>
            <p:cNvGrpSpPr>
              <a:grpSpLocks/>
            </p:cNvGrpSpPr>
            <p:nvPr/>
          </p:nvGrpSpPr>
          <p:grpSpPr bwMode="auto">
            <a:xfrm>
              <a:off x="864" y="1680"/>
              <a:ext cx="561" cy="432"/>
              <a:chOff x="3174" y="2656"/>
              <a:chExt cx="1549" cy="1351"/>
            </a:xfrm>
          </p:grpSpPr>
          <p:sp>
            <p:nvSpPr>
              <p:cNvPr id="102414" name="AutoShape 14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15" name="AutoShape 15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16" name="AutoShape 16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17" name="Line 17"/>
            <p:cNvSpPr>
              <a:spLocks noChangeShapeType="1"/>
            </p:cNvSpPr>
            <p:nvPr/>
          </p:nvSpPr>
          <p:spPr bwMode="auto">
            <a:xfrm>
              <a:off x="1313" y="2076"/>
              <a:ext cx="353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8" name="Text Box 18"/>
            <p:cNvSpPr txBox="1">
              <a:spLocks noChangeArrowheads="1"/>
            </p:cNvSpPr>
            <p:nvPr/>
          </p:nvSpPr>
          <p:spPr bwMode="auto">
            <a:xfrm>
              <a:off x="1488" y="1683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串的块链存储表示</a:t>
              </a:r>
            </a:p>
          </p:txBody>
        </p:sp>
        <p:sp>
          <p:nvSpPr>
            <p:cNvPr id="102419" name="Text Box 19"/>
            <p:cNvSpPr txBox="1">
              <a:spLocks noChangeArrowheads="1"/>
            </p:cNvSpPr>
            <p:nvPr/>
          </p:nvSpPr>
          <p:spPr bwMode="gray">
            <a:xfrm>
              <a:off x="870" y="1744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4.2.2</a:t>
              </a:r>
            </a:p>
          </p:txBody>
        </p:sp>
      </p:grpSp>
      <p:grpSp>
        <p:nvGrpSpPr>
          <p:cNvPr id="102420" name="Group 20"/>
          <p:cNvGrpSpPr>
            <a:grpSpLocks/>
          </p:cNvGrpSpPr>
          <p:nvPr/>
        </p:nvGrpSpPr>
        <p:grpSpPr bwMode="auto">
          <a:xfrm>
            <a:off x="1403350" y="4797425"/>
            <a:ext cx="6324600" cy="665163"/>
            <a:chOff x="864" y="2304"/>
            <a:chExt cx="3984" cy="419"/>
          </a:xfrm>
        </p:grpSpPr>
        <p:grpSp>
          <p:nvGrpSpPr>
            <p:cNvPr id="102421" name="Group 21"/>
            <p:cNvGrpSpPr>
              <a:grpSpLocks/>
            </p:cNvGrpSpPr>
            <p:nvPr/>
          </p:nvGrpSpPr>
          <p:grpSpPr bwMode="auto">
            <a:xfrm>
              <a:off x="864" y="2304"/>
              <a:ext cx="561" cy="419"/>
              <a:chOff x="1110" y="2656"/>
              <a:chExt cx="1549" cy="1351"/>
            </a:xfrm>
          </p:grpSpPr>
          <p:sp>
            <p:nvSpPr>
              <p:cNvPr id="102422" name="AutoShape 22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23" name="AutoShape 23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24" name="AutoShape 24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>
              <a:off x="1313" y="2688"/>
              <a:ext cx="353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6" name="Text Box 26"/>
            <p:cNvSpPr txBox="1">
              <a:spLocks noChangeArrowheads="1"/>
            </p:cNvSpPr>
            <p:nvPr/>
          </p:nvSpPr>
          <p:spPr bwMode="auto">
            <a:xfrm>
              <a:off x="1488" y="2307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堆分配存储表示</a:t>
              </a:r>
            </a:p>
          </p:txBody>
        </p:sp>
        <p:sp>
          <p:nvSpPr>
            <p:cNvPr id="102427" name="Text Box 27"/>
            <p:cNvSpPr txBox="1">
              <a:spLocks noChangeArrowheads="1"/>
            </p:cNvSpPr>
            <p:nvPr/>
          </p:nvSpPr>
          <p:spPr bwMode="gray">
            <a:xfrm>
              <a:off x="870" y="2366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4.2.3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3505200"/>
            <a:ext cx="8382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#define 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MAXSTRLEN  255 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                      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用户可在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255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以内定义最大串长</a:t>
            </a:r>
          </a:p>
          <a:p>
            <a:pPr>
              <a:lnSpc>
                <a:spcPct val="125000"/>
              </a:lnSpc>
            </a:pP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typedef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unsigned char 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SString [MAXSTRLEN + 1];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                     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// 0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号单元存放串的长度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79388" y="195263"/>
            <a:ext cx="488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4.2.1 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定长顺序存储表示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39750" y="1484313"/>
            <a:ext cx="7772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也称为静态存储分配的顺序表。它是用一组连续的存储单元来存放串中的字符序列。所谓定长顺序存储结构，是直接使用定长的字符数组来定义，数组的上界预先给出：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299450" cy="199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000" b="1">
                <a:solidFill>
                  <a:srgbClr val="1560AB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串的实际长度可在这个预定义长度的范围内随意设定，超过预定义长度的串值则被舍去，称之为“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截断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1" lang="zh-CN" altLang="en-US" sz="3600" b="1">
                <a:solidFill>
                  <a:srgbClr val="1560AB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68313" y="188913"/>
            <a:ext cx="1216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特 点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23850" y="3573463"/>
            <a:ext cx="84963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solidFill>
                  <a:srgbClr val="1560AB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对串长有两种表示：</a:t>
            </a:r>
          </a:p>
          <a:p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以下标为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的数组分量存放串的长度，如：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Pascal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语言中的串类型。</a:t>
            </a:r>
          </a:p>
          <a:p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    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609600" y="3505200"/>
            <a:ext cx="8153400" cy="12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4000">
                <a:solidFill>
                  <a:srgbClr val="1560AB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按这种串的表示方法实现的串的运算时，其基本操作为 “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字符序列的复制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”。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76962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在串值后面加一个不记入串长的结束标记字符，如：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语言中规定了一个“串的结束标志 ‘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\0’”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（字符 ‘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\0’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称为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空终结符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）。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403350" y="1111250"/>
            <a:ext cx="598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Concat(&amp;T</a:t>
            </a:r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SString S1</a:t>
            </a:r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SString S2)</a:t>
            </a:r>
          </a:p>
        </p:txBody>
      </p:sp>
      <p:sp>
        <p:nvSpPr>
          <p:cNvPr id="105475" name="AutoShape 3"/>
          <p:cNvSpPr>
            <a:spLocks noChangeArrowheads="1"/>
          </p:cNvSpPr>
          <p:nvPr/>
        </p:nvSpPr>
        <p:spPr bwMode="auto">
          <a:xfrm>
            <a:off x="5862638" y="1801813"/>
            <a:ext cx="3167062" cy="936625"/>
          </a:xfrm>
          <a:prstGeom prst="wedgeEllipseCallout">
            <a:avLst>
              <a:gd name="adj1" fmla="val -62028"/>
              <a:gd name="adj2" fmla="val -69491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eaLnBrk="0" hangingPunct="0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用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返回由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S1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S2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联接而成的新串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3825875"/>
            <a:ext cx="90138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FF6600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值的产生可能有下面三种情况：</a:t>
            </a:r>
          </a:p>
          <a:p>
            <a:pPr eaLnBrk="0" hangingPunct="0">
              <a:lnSpc>
                <a:spcPct val="120000"/>
              </a:lnSpc>
              <a:buClr>
                <a:srgbClr val="FF6600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S1[0]+S2[0] ≤ T [MAXSTRLEN]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，得到的串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值是正确的结果</a:t>
            </a:r>
          </a:p>
        </p:txBody>
      </p:sp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1997075" y="2519363"/>
            <a:ext cx="279400" cy="428625"/>
          </a:xfrm>
          <a:prstGeom prst="upArrow">
            <a:avLst>
              <a:gd name="adj1" fmla="val 50000"/>
              <a:gd name="adj2" fmla="val 38352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5102225" y="2538413"/>
            <a:ext cx="204788" cy="428625"/>
          </a:xfrm>
          <a:prstGeom prst="upArrow">
            <a:avLst>
              <a:gd name="adj1" fmla="val 50000"/>
              <a:gd name="adj2" fmla="val 52325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0" y="580548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、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S1[0]= T [MAXSTRLEN]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，得到的串值并非联接的结果，而和串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相等。</a:t>
            </a: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4905375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S1[0]&lt;T [MAXSTRLEN]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S1[0]+S2[0] &gt; T [MAXSTRLEN]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，串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的一部分将“截断”。</a:t>
            </a:r>
          </a:p>
        </p:txBody>
      </p:sp>
      <p:grpSp>
        <p:nvGrpSpPr>
          <p:cNvPr id="105483" name="Group 11"/>
          <p:cNvGrpSpPr>
            <a:grpSpLocks/>
          </p:cNvGrpSpPr>
          <p:nvPr/>
        </p:nvGrpSpPr>
        <p:grpSpPr bwMode="auto">
          <a:xfrm>
            <a:off x="358775" y="1847850"/>
            <a:ext cx="7015163" cy="1833563"/>
            <a:chOff x="370" y="1446"/>
            <a:chExt cx="4419" cy="1155"/>
          </a:xfrm>
        </p:grpSpPr>
        <p:sp>
          <p:nvSpPr>
            <p:cNvPr id="105484" name="Rectangle 12"/>
            <p:cNvSpPr>
              <a:spLocks noChangeArrowheads="1"/>
            </p:cNvSpPr>
            <p:nvPr/>
          </p:nvSpPr>
          <p:spPr bwMode="auto">
            <a:xfrm>
              <a:off x="725" y="1446"/>
              <a:ext cx="2833" cy="43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5" name="Rectangle 13"/>
            <p:cNvSpPr>
              <a:spLocks noChangeArrowheads="1"/>
            </p:cNvSpPr>
            <p:nvPr/>
          </p:nvSpPr>
          <p:spPr bwMode="auto">
            <a:xfrm>
              <a:off x="414" y="153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05486" name="Rectangle 14"/>
            <p:cNvSpPr>
              <a:spLocks noChangeArrowheads="1"/>
            </p:cNvSpPr>
            <p:nvPr/>
          </p:nvSpPr>
          <p:spPr bwMode="auto">
            <a:xfrm>
              <a:off x="738" y="2166"/>
              <a:ext cx="1775" cy="435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7" name="Rectangle 15"/>
            <p:cNvSpPr>
              <a:spLocks noChangeArrowheads="1"/>
            </p:cNvSpPr>
            <p:nvPr/>
          </p:nvSpPr>
          <p:spPr bwMode="auto">
            <a:xfrm>
              <a:off x="3284" y="2155"/>
              <a:ext cx="1505" cy="435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8" name="Rectangle 16"/>
            <p:cNvSpPr>
              <a:spLocks noChangeArrowheads="1"/>
            </p:cNvSpPr>
            <p:nvPr/>
          </p:nvSpPr>
          <p:spPr bwMode="auto">
            <a:xfrm>
              <a:off x="2888" y="2210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S2</a:t>
              </a:r>
            </a:p>
          </p:txBody>
        </p:sp>
        <p:sp>
          <p:nvSpPr>
            <p:cNvPr id="105489" name="Rectangle 17"/>
            <p:cNvSpPr>
              <a:spLocks noChangeArrowheads="1"/>
            </p:cNvSpPr>
            <p:nvPr/>
          </p:nvSpPr>
          <p:spPr bwMode="auto">
            <a:xfrm>
              <a:off x="370" y="219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S1</a:t>
              </a:r>
            </a:p>
          </p:txBody>
        </p:sp>
      </p:grpSp>
      <p:grpSp>
        <p:nvGrpSpPr>
          <p:cNvPr id="105490" name="Group 18"/>
          <p:cNvGrpSpPr>
            <a:grpSpLocks/>
          </p:cNvGrpSpPr>
          <p:nvPr/>
        </p:nvGrpSpPr>
        <p:grpSpPr bwMode="auto">
          <a:xfrm>
            <a:off x="5003800" y="2995613"/>
            <a:ext cx="2371725" cy="673100"/>
            <a:chOff x="3150" y="1951"/>
            <a:chExt cx="1494" cy="424"/>
          </a:xfrm>
        </p:grpSpPr>
        <p:sp>
          <p:nvSpPr>
            <p:cNvPr id="105491" name="Rectangle 19"/>
            <p:cNvSpPr>
              <a:spLocks noChangeArrowheads="1"/>
            </p:cNvSpPr>
            <p:nvPr/>
          </p:nvSpPr>
          <p:spPr bwMode="auto">
            <a:xfrm>
              <a:off x="3150" y="1951"/>
              <a:ext cx="1493" cy="4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>
              <a:off x="4044" y="2138"/>
              <a:ext cx="129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3" name="Line 21"/>
            <p:cNvSpPr>
              <a:spLocks noChangeShapeType="1"/>
            </p:cNvSpPr>
            <p:nvPr/>
          </p:nvSpPr>
          <p:spPr bwMode="auto">
            <a:xfrm>
              <a:off x="4056" y="1951"/>
              <a:ext cx="1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>
              <a:off x="4083" y="1963"/>
              <a:ext cx="2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>
              <a:off x="4251" y="1963"/>
              <a:ext cx="2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>
              <a:off x="4419" y="1963"/>
              <a:ext cx="2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7" name="Line 25"/>
            <p:cNvSpPr>
              <a:spLocks noChangeShapeType="1"/>
            </p:cNvSpPr>
            <p:nvPr/>
          </p:nvSpPr>
          <p:spPr bwMode="auto">
            <a:xfrm>
              <a:off x="4537" y="1963"/>
              <a:ext cx="107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914400" y="2962275"/>
            <a:ext cx="4497388" cy="7096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5499" name="Rectangle 27"/>
          <p:cNvSpPr>
            <a:spLocks noChangeArrowheads="1"/>
          </p:cNvSpPr>
          <p:nvPr/>
        </p:nvSpPr>
        <p:spPr bwMode="black">
          <a:xfrm>
            <a:off x="0" y="188913"/>
            <a:ext cx="73914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串的联接算法中需分三种情况处理</a:t>
            </a:r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4518025" y="5527675"/>
            <a:ext cx="4424363" cy="1136650"/>
          </a:xfrm>
          <a:prstGeom prst="wedgeEllipseCallout">
            <a:avLst>
              <a:gd name="adj1" fmla="val -7120"/>
              <a:gd name="adj2" fmla="val -61032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eaLnBrk="0" hangingPunct="0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串的实际长度可在预定义长度的范围内随意，超过预定义长度的值则截去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5" grpId="0" animBg="1" autoUpdateAnimBg="0"/>
      <p:bldP spid="105476" grpId="0" autoUpdateAnimBg="0"/>
      <p:bldP spid="105477" grpId="0" animBg="1"/>
      <p:bldP spid="105478" grpId="0" animBg="1"/>
      <p:bldP spid="105480" grpId="0" autoUpdateAnimBg="0"/>
      <p:bldP spid="105482" grpId="0" autoUpdateAnimBg="0"/>
      <p:bldP spid="105498" grpId="0" animBg="1"/>
      <p:bldP spid="1054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250825" y="188913"/>
            <a:ext cx="627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4.1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串类型的定义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50825" y="110490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一、串及基本概念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19113" y="1628775"/>
            <a:ext cx="84455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buClr>
                <a:srgbClr val="FF66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串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(String) 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：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由零个或多个字符组成的有限序列。一般记作：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S=“a</a:t>
            </a:r>
            <a:r>
              <a:rPr kumimoji="1" lang="en-US" altLang="zh-CN" b="1" baseline="-20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en-US" altLang="zh-CN" b="1" baseline="-20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en-US" altLang="zh-CN" b="1" baseline="-2000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…a</a:t>
            </a:r>
            <a:r>
              <a:rPr kumimoji="1" lang="en-US" altLang="zh-CN" b="1" baseline="-2000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”</a:t>
            </a:r>
            <a:r>
              <a:rPr kumimoji="1" lang="zh-CN" altLang="en-US" b="1">
                <a:solidFill>
                  <a:schemeClr val="folHlink"/>
                </a:solidFill>
                <a:latin typeface="Times New Roman" pitchFamily="18" charset="0"/>
              </a:rPr>
              <a:t>（ 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n&gt;=0</a:t>
            </a:r>
            <a:r>
              <a:rPr kumimoji="1" lang="zh-CN" altLang="en-US" b="1">
                <a:solidFill>
                  <a:schemeClr val="folHlink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900113" y="3141663"/>
            <a:ext cx="1979612" cy="635000"/>
          </a:xfrm>
          <a:prstGeom prst="wedgeEllipseCallout">
            <a:avLst>
              <a:gd name="adj1" fmla="val 33880"/>
              <a:gd name="adj2" fmla="val -107000"/>
            </a:avLst>
          </a:prstGeom>
          <a:solidFill>
            <a:srgbClr val="FFFF99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0" hangingPunct="0"/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S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是串名</a:t>
            </a:r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auto">
          <a:xfrm>
            <a:off x="5867400" y="3141663"/>
            <a:ext cx="1119188" cy="596900"/>
          </a:xfrm>
          <a:prstGeom prst="wedgeEllipseCallout">
            <a:avLst>
              <a:gd name="adj1" fmla="val -95958"/>
              <a:gd name="adj2" fmla="val -107977"/>
            </a:avLst>
          </a:prstGeom>
          <a:solidFill>
            <a:srgbClr val="CCFF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sz="2400" b="1">
                <a:latin typeface="Times New Roman" pitchFamily="18" charset="0"/>
              </a:rPr>
              <a:t>串长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539750" y="4057650"/>
            <a:ext cx="540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空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串：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n=0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，字符串为空串。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550863" y="4675188"/>
            <a:ext cx="556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空格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串：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仅含有空格字符的串。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6022975" y="4652963"/>
            <a:ext cx="1785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如：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S=“  ”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550863" y="5157788"/>
            <a:ext cx="768985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空串和空格串不同，例如“ ”和“”分别表示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长度为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的空格串</a:t>
            </a:r>
            <a:r>
              <a:rPr kumimoji="1" lang="zh-CN" altLang="en-US" b="1">
                <a:solidFill>
                  <a:schemeClr val="folHlink"/>
                </a:solidFill>
                <a:latin typeface="Times New Roman" pitchFamily="18" charset="0"/>
              </a:rPr>
              <a:t>和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长度为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的空串</a:t>
            </a:r>
            <a:r>
              <a:rPr kumimoji="1" lang="zh-CN" altLang="en-US" b="1">
                <a:solidFill>
                  <a:schemeClr val="folHlink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5951538" y="4005263"/>
            <a:ext cx="1608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如：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S=“”</a:t>
            </a:r>
          </a:p>
        </p:txBody>
      </p:sp>
      <p:grpSp>
        <p:nvGrpSpPr>
          <p:cNvPr id="79884" name="Group 12"/>
          <p:cNvGrpSpPr>
            <a:grpSpLocks/>
          </p:cNvGrpSpPr>
          <p:nvPr/>
        </p:nvGrpSpPr>
        <p:grpSpPr bwMode="auto">
          <a:xfrm>
            <a:off x="2843213" y="2852738"/>
            <a:ext cx="1778000" cy="812800"/>
            <a:chOff x="1210" y="1662"/>
            <a:chExt cx="1044" cy="545"/>
          </a:xfrm>
        </p:grpSpPr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 flipV="1">
              <a:off x="1210" y="1662"/>
              <a:ext cx="986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886" name="AutoShape 14"/>
            <p:cNvSpPr>
              <a:spLocks noChangeArrowheads="1"/>
            </p:cNvSpPr>
            <p:nvPr/>
          </p:nvSpPr>
          <p:spPr bwMode="auto">
            <a:xfrm>
              <a:off x="1454" y="1901"/>
              <a:ext cx="800" cy="306"/>
            </a:xfrm>
            <a:prstGeom prst="wedgeEllipseCallout">
              <a:avLst>
                <a:gd name="adj1" fmla="val -21625"/>
                <a:gd name="adj2" fmla="val -122875"/>
              </a:avLst>
            </a:prstGeom>
            <a:solidFill>
              <a:srgbClr val="CCFFCC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/>
            <a:lstStyle/>
            <a:p>
              <a:pPr algn="ctr" eaLnBrk="0" hangingPunct="0"/>
              <a:r>
                <a:rPr kumimoji="1" lang="zh-CN" altLang="en-US" sz="2400" b="1">
                  <a:latin typeface="Times New Roman" pitchFamily="18" charset="0"/>
                </a:rPr>
                <a:t>串值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6" grpId="0" autoUpdateAnimBg="0"/>
      <p:bldP spid="79877" grpId="0" animBg="1" autoUpdateAnimBg="0"/>
      <p:bldP spid="79878" grpId="0" animBg="1" autoUpdateAnimBg="0"/>
      <p:bldP spid="79879" grpId="0" autoUpdateAnimBg="0"/>
      <p:bldP spid="79880" grpId="0" autoUpdateAnimBg="0"/>
      <p:bldP spid="79881" grpId="0" autoUpdateAnimBg="0"/>
      <p:bldP spid="79882" grpId="0" autoUpdateAnimBg="0"/>
      <p:bldP spid="7988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9750" y="1412875"/>
            <a:ext cx="8001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Status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Concat(SString &amp;T, SString S1, SString S2) </a:t>
            </a:r>
          </a:p>
          <a:p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用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返回由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S1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S2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联接而成的新串。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若未截断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则返回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TRUE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，否则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kumimoji="1"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9388" y="136525"/>
            <a:ext cx="2478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串联接算法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85800" y="3810000"/>
            <a:ext cx="77025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T[1..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S1[0]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] = S1[1..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S1[0]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];</a:t>
            </a:r>
          </a:p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  T[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S1[0]+1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..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S1[0]+S2[0]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] = S2[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..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S2[0]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];</a:t>
            </a:r>
          </a:p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T[0] = S1[0]+S2[0]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;  </a:t>
            </a:r>
          </a:p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   uncut = 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TRUE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kumimoji="1" lang="en-US" altLang="zh-CN">
                <a:latin typeface="Times New Roman" pitchFamily="18" charset="0"/>
              </a:rPr>
              <a:t>     </a:t>
            </a:r>
          </a:p>
          <a:p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>
                <a:latin typeface="Times New Roman" pitchFamily="18" charset="0"/>
              </a:rPr>
              <a:t>                                                  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762000" y="2867025"/>
            <a:ext cx="546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(S1[0]+S2[0] &lt;= MAXSTRLEN)</a:t>
            </a:r>
            <a:r>
              <a:rPr kumimoji="1" lang="en-US" altLang="zh-CN">
                <a:latin typeface="Times New Roman" pitchFamily="18" charset="0"/>
              </a:rPr>
              <a:t> </a:t>
            </a:r>
          </a:p>
          <a:p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未截断</a:t>
            </a:r>
          </a:p>
        </p:txBody>
      </p:sp>
      <p:sp>
        <p:nvSpPr>
          <p:cNvPr id="30756" name="AutoShape 36"/>
          <p:cNvSpPr>
            <a:spLocks noChangeArrowheads="1"/>
          </p:cNvSpPr>
          <p:nvPr/>
        </p:nvSpPr>
        <p:spPr bwMode="auto">
          <a:xfrm>
            <a:off x="4876800" y="3352800"/>
            <a:ext cx="2286000" cy="533400"/>
          </a:xfrm>
          <a:prstGeom prst="cloudCallout">
            <a:avLst>
              <a:gd name="adj1" fmla="val -66042"/>
              <a:gd name="adj2" fmla="val 52681"/>
            </a:avLst>
          </a:prstGeom>
          <a:solidFill>
            <a:srgbClr val="CCFFFF"/>
          </a:solidFill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400" b="1">
                <a:solidFill>
                  <a:srgbClr val="990000"/>
                </a:solidFill>
                <a:latin typeface="Times New Roman" pitchFamily="18" charset="0"/>
              </a:rPr>
              <a:t>S1</a:t>
            </a:r>
            <a:r>
              <a:rPr kumimoji="1" lang="zh-CN" altLang="en-US" sz="2400" b="1">
                <a:solidFill>
                  <a:srgbClr val="990000"/>
                </a:solidFill>
                <a:latin typeface="Times New Roman" pitchFamily="18" charset="0"/>
              </a:rPr>
              <a:t>的串长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8" grpId="0" autoUpdateAnimBg="0"/>
      <p:bldP spid="30731" grpId="0" autoUpdateAnimBg="0"/>
      <p:bldP spid="3075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4981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else if (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S1[0] &lt;MAXSTRSIZE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  <a:p>
            <a:r>
              <a:rPr kumimoji="1" lang="en-US" altLang="zh-CN" b="1">
                <a:latin typeface="Times New Roman" pitchFamily="18" charset="0"/>
              </a:rPr>
              <a:t>{ </a:t>
            </a:r>
            <a:r>
              <a:rPr kumimoji="1" lang="en-US" altLang="zh-CN" sz="2400" b="1">
                <a:latin typeface="Times New Roman" pitchFamily="18" charset="0"/>
              </a:rPr>
              <a:t>//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截断</a:t>
            </a:r>
          </a:p>
        </p:txBody>
      </p:sp>
      <p:sp useBgFill="1">
        <p:nvSpPr>
          <p:cNvPr id="86019" name="Rectangle 3"/>
          <p:cNvSpPr>
            <a:spLocks noChangeArrowheads="1"/>
          </p:cNvSpPr>
          <p:nvPr/>
        </p:nvSpPr>
        <p:spPr bwMode="auto">
          <a:xfrm>
            <a:off x="615950" y="2728913"/>
            <a:ext cx="6175375" cy="2654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    T[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..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S1[0]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] = S1[1..S1[0]];</a:t>
            </a:r>
            <a:endParaRPr kumimoji="1" lang="en-US" altLang="zh-CN">
              <a:solidFill>
                <a:schemeClr val="tx2"/>
              </a:solidFill>
              <a:latin typeface="Times New Roman" pitchFamily="18" charset="0"/>
              <a:hlinkClick r:id="" action="ppaction://hlinkshowjump?jump=previousslide"/>
            </a:endParaRPr>
          </a:p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    T[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S1[0]+1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..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MAXSTRLEN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] =</a:t>
            </a:r>
          </a:p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                 S2[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..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MAXSTRLEN</a:t>
            </a:r>
            <a:r>
              <a:rPr kumimoji="1" lang="zh-CN" altLang="en-US">
                <a:solidFill>
                  <a:srgbClr val="9933FF"/>
                </a:solidFill>
                <a:latin typeface="Times New Roman" pitchFamily="18" charset="0"/>
              </a:rPr>
              <a:t>－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S1[0]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];</a:t>
            </a:r>
          </a:p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     T[0] = MAXSTRLEN;    </a:t>
            </a:r>
          </a:p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  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uncut =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; </a:t>
            </a:r>
          </a:p>
          <a:p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1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609600" y="4643438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b="1">
                <a:latin typeface="Times New Roman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uncut;</a:t>
            </a:r>
          </a:p>
          <a:p>
            <a:pPr algn="just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// Concat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0" y="1389063"/>
            <a:ext cx="30241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   else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  <a:p>
            <a:r>
              <a:rPr kumimoji="1" lang="en-US" altLang="zh-CN" b="1">
                <a:latin typeface="Times New Roman" pitchFamily="18" charset="0"/>
              </a:rPr>
              <a:t>  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截断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仅取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S1)</a:t>
            </a:r>
          </a:p>
        </p:txBody>
      </p:sp>
      <p:sp useBgFill="1"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838200" y="2586038"/>
            <a:ext cx="8001000" cy="18002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  T[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..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MAXSTRLEN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] = S1[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..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MAXSTRLEN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];</a:t>
            </a:r>
          </a:p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                // T[0] == S1[0] == MAXSTRLEN</a:t>
            </a:r>
          </a:p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  uncut = 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FALSE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;  </a:t>
            </a:r>
            <a:r>
              <a:rPr kumimoji="1" lang="en-US" altLang="zh-CN">
                <a:latin typeface="Times New Roman" pitchFamily="18" charset="0"/>
              </a:rPr>
              <a:t>      </a:t>
            </a:r>
          </a:p>
          <a:p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6" grpId="0" autoUpdateAnimBg="0"/>
      <p:bldP spid="8499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0" y="260350"/>
            <a:ext cx="9144000" cy="637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bool SubString ( char Sub[ ], char S, int pos, int len ) </a:t>
            </a:r>
          </a:p>
          <a:p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/>
            </a:r>
            <a:b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</a:b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若参数合法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即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1≤pos≤StrLength(S)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且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//0≤len≤StrLength(S)-pos+1),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则以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Sub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带回串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中第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pos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个字符起</a:t>
            </a:r>
          </a:p>
          <a:p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长度为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的子串，并返回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TRUE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，否则返回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FALSE</a:t>
            </a:r>
            <a:b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slen=StrLength(S);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　　　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求串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的长度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if (pos &lt; 1 || pos &gt; slen || len &lt; 0 || len &gt;</a:t>
            </a: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slen-pos+1</a:t>
            </a:r>
            <a:r>
              <a:rPr kumimoji="1" lang="en-US" altLang="zh-CN" b="1">
                <a:latin typeface="Times New Roman" pitchFamily="18" charset="0"/>
              </a:rPr>
              <a:t>)</a:t>
            </a:r>
            <a:br>
              <a:rPr kumimoji="1" lang="en-US" altLang="zh-CN" b="1">
                <a:latin typeface="Times New Roman" pitchFamily="18" charset="0"/>
              </a:rPr>
            </a:br>
            <a:r>
              <a:rPr kumimoji="1" lang="zh-CN" altLang="en-US" b="1">
                <a:latin typeface="Times New Roman" pitchFamily="18" charset="0"/>
              </a:rPr>
              <a:t>　　　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return FALSE;</a:t>
            </a:r>
            <a:r>
              <a:rPr kumimoji="1" lang="en-US" altLang="zh-CN" b="1">
                <a:latin typeface="Times New Roman" pitchFamily="18" charset="0"/>
              </a:rPr>
              <a:t/>
            </a:r>
            <a:br>
              <a:rPr kumimoji="1" lang="en-US" altLang="zh-CN" b="1">
                <a:latin typeface="Times New Roman" pitchFamily="18" charset="0"/>
              </a:rPr>
            </a:b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for ( j =</a:t>
            </a: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 j</a:t>
            </a: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&lt; len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 j++ ) </a:t>
            </a:r>
          </a:p>
          <a:p>
            <a:r>
              <a:rPr kumimoji="1" lang="en-US" altLang="zh-CN" b="1">
                <a:latin typeface="Times New Roman" pitchFamily="18" charset="0"/>
              </a:rPr>
              <a:t>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Sub[ j ] = S[ pos</a:t>
            </a: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+ j -1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];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向子串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Sub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复制字符</a:t>
            </a:r>
            <a:b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Sub[len] = ‘\0’;</a:t>
            </a: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zh-CN" altLang="en-US" b="1">
                <a:latin typeface="Times New Roman" pitchFamily="18" charset="0"/>
              </a:rPr>
              <a:t>　　　　　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置串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Sub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的结束标志</a:t>
            </a:r>
            <a:b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return TRUE;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} // SubString</a:t>
            </a:r>
          </a:p>
          <a:p>
            <a:pPr>
              <a:spcBef>
                <a:spcPct val="50000"/>
              </a:spcBef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32" name="AutoShape 48"/>
          <p:cNvSpPr>
            <a:spLocks noChangeArrowheads="1"/>
          </p:cNvSpPr>
          <p:nvPr/>
        </p:nvSpPr>
        <p:spPr bwMode="auto">
          <a:xfrm>
            <a:off x="5508625" y="3716338"/>
            <a:ext cx="2819400" cy="1219200"/>
          </a:xfrm>
          <a:prstGeom prst="cloudCallout">
            <a:avLst>
              <a:gd name="adj1" fmla="val -89356"/>
              <a:gd name="adj2" fmla="val 59764"/>
            </a:avLst>
          </a:prstGeom>
          <a:solidFill>
            <a:srgbClr val="CCFFCC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设立尾指针的是为了便于进行联结操作</a:t>
            </a:r>
          </a:p>
        </p:txBody>
      </p:sp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250825" y="1362075"/>
            <a:ext cx="3186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en-US" altLang="zh-CN" b="1">
                <a:solidFill>
                  <a:schemeClr val="hlink"/>
                </a:solidFill>
              </a:rPr>
              <a:t>  </a:t>
            </a:r>
            <a:r>
              <a:rPr kumimoji="1" lang="zh-CN" altLang="en-US" b="1">
                <a:solidFill>
                  <a:schemeClr val="hlink"/>
                </a:solidFill>
              </a:rPr>
              <a:t>用链表存储串值</a:t>
            </a:r>
          </a:p>
        </p:txBody>
      </p:sp>
      <p:grpSp>
        <p:nvGrpSpPr>
          <p:cNvPr id="93223" name="Group 39"/>
          <p:cNvGrpSpPr>
            <a:grpSpLocks/>
          </p:cNvGrpSpPr>
          <p:nvPr/>
        </p:nvGrpSpPr>
        <p:grpSpPr bwMode="auto">
          <a:xfrm>
            <a:off x="3708400" y="1341438"/>
            <a:ext cx="2257425" cy="669925"/>
            <a:chOff x="2081" y="1364"/>
            <a:chExt cx="1422" cy="493"/>
          </a:xfrm>
        </p:grpSpPr>
        <p:sp>
          <p:nvSpPr>
            <p:cNvPr id="93224" name="Rectangle 40"/>
            <p:cNvSpPr>
              <a:spLocks noChangeArrowheads="1"/>
            </p:cNvSpPr>
            <p:nvPr/>
          </p:nvSpPr>
          <p:spPr bwMode="auto">
            <a:xfrm>
              <a:off x="2081" y="1364"/>
              <a:ext cx="1422" cy="49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25" name="Line 41"/>
            <p:cNvSpPr>
              <a:spLocks noChangeShapeType="1"/>
            </p:cNvSpPr>
            <p:nvPr/>
          </p:nvSpPr>
          <p:spPr bwMode="auto">
            <a:xfrm>
              <a:off x="2815" y="1387"/>
              <a:ext cx="0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26" name="Rectangle 42"/>
            <p:cNvSpPr>
              <a:spLocks noChangeArrowheads="1"/>
            </p:cNvSpPr>
            <p:nvPr/>
          </p:nvSpPr>
          <p:spPr bwMode="auto">
            <a:xfrm>
              <a:off x="2276" y="1487"/>
              <a:ext cx="340" cy="3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ch</a:t>
              </a:r>
            </a:p>
          </p:txBody>
        </p:sp>
        <p:sp>
          <p:nvSpPr>
            <p:cNvPr id="93227" name="Rectangle 43"/>
            <p:cNvSpPr>
              <a:spLocks noChangeArrowheads="1"/>
            </p:cNvSpPr>
            <p:nvPr/>
          </p:nvSpPr>
          <p:spPr bwMode="auto">
            <a:xfrm>
              <a:off x="2899" y="1488"/>
              <a:ext cx="511" cy="3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next</a:t>
              </a:r>
            </a:p>
          </p:txBody>
        </p:sp>
      </p:grpSp>
      <p:sp>
        <p:nvSpPr>
          <p:cNvPr id="93228" name="Rectangle 44"/>
          <p:cNvSpPr>
            <a:spLocks noChangeArrowheads="1"/>
          </p:cNvSpPr>
          <p:nvPr/>
        </p:nvSpPr>
        <p:spPr bwMode="auto">
          <a:xfrm>
            <a:off x="395288" y="257175"/>
            <a:ext cx="488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4.2.2 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串的块链存储表示</a:t>
            </a:r>
          </a:p>
        </p:txBody>
      </p:sp>
      <p:sp>
        <p:nvSpPr>
          <p:cNvPr id="93229" name="Rectangle 45"/>
          <p:cNvSpPr>
            <a:spLocks noChangeArrowheads="1"/>
          </p:cNvSpPr>
          <p:nvPr/>
        </p:nvSpPr>
        <p:spPr bwMode="auto">
          <a:xfrm>
            <a:off x="323850" y="2133600"/>
            <a:ext cx="250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类型定义</a:t>
            </a:r>
          </a:p>
        </p:txBody>
      </p:sp>
      <p:sp>
        <p:nvSpPr>
          <p:cNvPr id="93230" name="Rectangle 46"/>
          <p:cNvSpPr>
            <a:spLocks noChangeArrowheads="1"/>
          </p:cNvSpPr>
          <p:nvPr/>
        </p:nvSpPr>
        <p:spPr bwMode="auto">
          <a:xfrm>
            <a:off x="1331913" y="2781300"/>
            <a:ext cx="4572000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#define SIZE 80</a:t>
            </a: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typedef struct node{</a:t>
            </a: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              char ch[SIZE];</a:t>
            </a: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              struct node *next;</a:t>
            </a: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        }Node;</a:t>
            </a: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typedef struct{</a:t>
            </a: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     Node *head, *tail;</a:t>
            </a: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     int curlen;</a:t>
            </a: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}LString;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2" grpId="0" animBg="1" autoUpdateAnimBg="0"/>
      <p:bldP spid="93222" grpId="0" autoUpdateAnimBg="0"/>
      <p:bldP spid="93228" grpId="0" autoUpdateAnimBg="0"/>
      <p:bldP spid="93229" grpId="0" autoUpdateAnimBg="0"/>
      <p:bldP spid="9323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1066800" y="2819400"/>
            <a:ext cx="3457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Font typeface="Wingdings" pitchFamily="2" charset="2"/>
              <a:buNone/>
            </a:pPr>
            <a:r>
              <a:rPr kumimoji="1" lang="zh-CN" altLang="en-US" b="1">
                <a:solidFill>
                  <a:srgbClr val="0000FF"/>
                </a:solidFill>
              </a:rPr>
              <a:t>如：</a:t>
            </a:r>
            <a:r>
              <a:rPr kumimoji="1" lang="en-US" altLang="zh-CN" b="1">
                <a:solidFill>
                  <a:srgbClr val="0000FF"/>
                </a:solidFill>
              </a:rPr>
              <a:t>S=“ABCDEFG”</a:t>
            </a:r>
          </a:p>
        </p:txBody>
      </p:sp>
      <p:grpSp>
        <p:nvGrpSpPr>
          <p:cNvPr id="95235" name="Group 3"/>
          <p:cNvGrpSpPr>
            <a:grpSpLocks/>
          </p:cNvGrpSpPr>
          <p:nvPr/>
        </p:nvGrpSpPr>
        <p:grpSpPr bwMode="auto">
          <a:xfrm>
            <a:off x="468313" y="4343400"/>
            <a:ext cx="8208962" cy="757238"/>
            <a:chOff x="289" y="1167"/>
            <a:chExt cx="5458" cy="498"/>
          </a:xfrm>
        </p:grpSpPr>
        <p:grpSp>
          <p:nvGrpSpPr>
            <p:cNvPr id="95236" name="Group 4"/>
            <p:cNvGrpSpPr>
              <a:grpSpLocks/>
            </p:cNvGrpSpPr>
            <p:nvPr/>
          </p:nvGrpSpPr>
          <p:grpSpPr bwMode="auto">
            <a:xfrm>
              <a:off x="667" y="1246"/>
              <a:ext cx="5080" cy="419"/>
              <a:chOff x="595" y="1246"/>
              <a:chExt cx="5080" cy="419"/>
            </a:xfrm>
          </p:grpSpPr>
          <p:grpSp>
            <p:nvGrpSpPr>
              <p:cNvPr id="95237" name="Group 5"/>
              <p:cNvGrpSpPr>
                <a:grpSpLocks/>
              </p:cNvGrpSpPr>
              <p:nvPr/>
            </p:nvGrpSpPr>
            <p:grpSpPr bwMode="auto">
              <a:xfrm>
                <a:off x="595" y="1246"/>
                <a:ext cx="5080" cy="419"/>
                <a:chOff x="847" y="1246"/>
                <a:chExt cx="5080" cy="419"/>
              </a:xfrm>
            </p:grpSpPr>
            <p:grpSp>
              <p:nvGrpSpPr>
                <p:cNvPr id="95238" name="Group 6"/>
                <p:cNvGrpSpPr>
                  <a:grpSpLocks/>
                </p:cNvGrpSpPr>
                <p:nvPr/>
              </p:nvGrpSpPr>
              <p:grpSpPr bwMode="auto">
                <a:xfrm>
                  <a:off x="847" y="1246"/>
                  <a:ext cx="1245" cy="405"/>
                  <a:chOff x="2081" y="1364"/>
                  <a:chExt cx="1245" cy="405"/>
                </a:xfrm>
              </p:grpSpPr>
              <p:grpSp>
                <p:nvGrpSpPr>
                  <p:cNvPr id="95239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2081" y="1364"/>
                    <a:ext cx="917" cy="405"/>
                    <a:chOff x="2081" y="1364"/>
                    <a:chExt cx="1422" cy="493"/>
                  </a:xfrm>
                </p:grpSpPr>
                <p:sp>
                  <p:nvSpPr>
                    <p:cNvPr id="95240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1" y="1364"/>
                      <a:ext cx="1422" cy="493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5241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5" y="1387"/>
                      <a:ext cx="0" cy="4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5242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5" y="1489"/>
                      <a:ext cx="419" cy="366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kumimoji="1" lang="en-US" altLang="zh-CN" sz="2400" b="1">
                          <a:solidFill>
                            <a:srgbClr val="FF6600"/>
                          </a:solidFill>
                        </a:rPr>
                        <a:t>A</a:t>
                      </a:r>
                    </a:p>
                  </p:txBody>
                </p:sp>
                <p:sp>
                  <p:nvSpPr>
                    <p:cNvPr id="95243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3" y="1474"/>
                      <a:ext cx="190" cy="366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endParaRPr kumimoji="1" lang="zh-CN" altLang="zh-CN" sz="2400" b="1">
                        <a:solidFill>
                          <a:schemeClr val="folHlink"/>
                        </a:solidFill>
                      </a:endParaRPr>
                    </a:p>
                  </p:txBody>
                </p:sp>
              </p:grpSp>
              <p:sp>
                <p:nvSpPr>
                  <p:cNvPr id="9524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844" y="1575"/>
                    <a:ext cx="48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5245" name="Group 13"/>
                <p:cNvGrpSpPr>
                  <a:grpSpLocks/>
                </p:cNvGrpSpPr>
                <p:nvPr/>
              </p:nvGrpSpPr>
              <p:grpSpPr bwMode="auto">
                <a:xfrm>
                  <a:off x="2119" y="1246"/>
                  <a:ext cx="1245" cy="405"/>
                  <a:chOff x="2081" y="1364"/>
                  <a:chExt cx="1245" cy="405"/>
                </a:xfrm>
              </p:grpSpPr>
              <p:grpSp>
                <p:nvGrpSpPr>
                  <p:cNvPr id="95246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081" y="1364"/>
                    <a:ext cx="917" cy="405"/>
                    <a:chOff x="2081" y="1364"/>
                    <a:chExt cx="1422" cy="493"/>
                  </a:xfrm>
                </p:grpSpPr>
                <p:sp>
                  <p:nvSpPr>
                    <p:cNvPr id="95247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1" y="1364"/>
                      <a:ext cx="1422" cy="493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5248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5" y="1387"/>
                      <a:ext cx="0" cy="4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5249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5" y="1489"/>
                      <a:ext cx="419" cy="366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kumimoji="1" lang="en-US" altLang="zh-CN" sz="2400" b="1">
                          <a:solidFill>
                            <a:srgbClr val="FF6600"/>
                          </a:solidFill>
                        </a:rPr>
                        <a:t>B</a:t>
                      </a:r>
                    </a:p>
                  </p:txBody>
                </p:sp>
                <p:sp>
                  <p:nvSpPr>
                    <p:cNvPr id="95250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3" y="1474"/>
                      <a:ext cx="190" cy="366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endParaRPr kumimoji="1" lang="zh-CN" altLang="zh-CN" sz="2400" b="1">
                        <a:solidFill>
                          <a:schemeClr val="folHlink"/>
                        </a:solidFill>
                      </a:endParaRPr>
                    </a:p>
                  </p:txBody>
                </p:sp>
              </p:grpSp>
              <p:sp>
                <p:nvSpPr>
                  <p:cNvPr id="9525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844" y="1575"/>
                    <a:ext cx="48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5252" name="Group 20"/>
                <p:cNvGrpSpPr>
                  <a:grpSpLocks/>
                </p:cNvGrpSpPr>
                <p:nvPr/>
              </p:nvGrpSpPr>
              <p:grpSpPr bwMode="auto">
                <a:xfrm>
                  <a:off x="3751" y="1258"/>
                  <a:ext cx="1245" cy="405"/>
                  <a:chOff x="2081" y="1364"/>
                  <a:chExt cx="1245" cy="405"/>
                </a:xfrm>
              </p:grpSpPr>
              <p:grpSp>
                <p:nvGrpSpPr>
                  <p:cNvPr id="95253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081" y="1364"/>
                    <a:ext cx="917" cy="405"/>
                    <a:chOff x="2081" y="1364"/>
                    <a:chExt cx="1422" cy="493"/>
                  </a:xfrm>
                </p:grpSpPr>
                <p:sp>
                  <p:nvSpPr>
                    <p:cNvPr id="95254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1" y="1364"/>
                      <a:ext cx="1422" cy="493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5255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5" y="1387"/>
                      <a:ext cx="0" cy="4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5256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5" y="1488"/>
                      <a:ext cx="381" cy="367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kumimoji="1" lang="en-US" altLang="zh-CN" sz="2400" b="1">
                          <a:solidFill>
                            <a:srgbClr val="FF6600"/>
                          </a:solidFill>
                        </a:rPr>
                        <a:t>F</a:t>
                      </a:r>
                    </a:p>
                  </p:txBody>
                </p:sp>
                <p:sp>
                  <p:nvSpPr>
                    <p:cNvPr id="95257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2" y="1474"/>
                      <a:ext cx="191" cy="365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endParaRPr kumimoji="1" lang="zh-CN" altLang="zh-CN" sz="2400" b="1">
                        <a:solidFill>
                          <a:schemeClr val="folHlink"/>
                        </a:solidFill>
                      </a:endParaRPr>
                    </a:p>
                  </p:txBody>
                </p:sp>
              </p:grpSp>
              <p:sp>
                <p:nvSpPr>
                  <p:cNvPr id="9525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844" y="1575"/>
                    <a:ext cx="48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5259" name="Group 27"/>
                <p:cNvGrpSpPr>
                  <a:grpSpLocks/>
                </p:cNvGrpSpPr>
                <p:nvPr/>
              </p:nvGrpSpPr>
              <p:grpSpPr bwMode="auto">
                <a:xfrm>
                  <a:off x="5010" y="1260"/>
                  <a:ext cx="917" cy="405"/>
                  <a:chOff x="2081" y="1364"/>
                  <a:chExt cx="1422" cy="493"/>
                </a:xfrm>
              </p:grpSpPr>
              <p:sp>
                <p:nvSpPr>
                  <p:cNvPr id="9526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081" y="1364"/>
                    <a:ext cx="1422" cy="493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6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815" y="1387"/>
                    <a:ext cx="0" cy="47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6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275" y="1488"/>
                    <a:ext cx="434" cy="367"/>
                  </a:xfrm>
                  <a:prstGeom prst="rect">
                    <a:avLst/>
                  </a:prstGeom>
                  <a:solidFill>
                    <a:srgbClr val="FF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kumimoji="1" lang="en-US" altLang="zh-CN" sz="2400" b="1">
                        <a:solidFill>
                          <a:srgbClr val="FF6600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9526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873" y="1474"/>
                    <a:ext cx="190" cy="365"/>
                  </a:xfrm>
                  <a:prstGeom prst="rect">
                    <a:avLst/>
                  </a:prstGeom>
                  <a:solidFill>
                    <a:srgbClr val="FF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endParaRPr kumimoji="1" lang="zh-CN" altLang="zh-CN" sz="2400" b="1">
                      <a:solidFill>
                        <a:schemeClr val="folHlink"/>
                      </a:solidFill>
                    </a:endParaRPr>
                  </a:p>
                </p:txBody>
              </p:sp>
            </p:grpSp>
            <p:sp>
              <p:nvSpPr>
                <p:cNvPr id="952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387" y="1323"/>
                  <a:ext cx="326" cy="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kumimoji="1" lang="en-US" altLang="zh-CN" sz="2400" b="1">
                      <a:solidFill>
                        <a:srgbClr val="FF66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95265" name="Rectangle 33"/>
              <p:cNvSpPr>
                <a:spLocks noChangeArrowheads="1"/>
              </p:cNvSpPr>
              <p:nvPr/>
            </p:nvSpPr>
            <p:spPr bwMode="auto">
              <a:xfrm>
                <a:off x="5276" y="1346"/>
                <a:ext cx="326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b="1">
                    <a:solidFill>
                      <a:schemeClr val="hlink"/>
                    </a:solidFill>
                  </a:rPr>
                  <a:t>∧</a:t>
                </a:r>
              </a:p>
            </p:txBody>
          </p:sp>
        </p:grpSp>
        <p:sp>
          <p:nvSpPr>
            <p:cNvPr id="95266" name="Rectangle 34"/>
            <p:cNvSpPr>
              <a:spLocks noChangeArrowheads="1"/>
            </p:cNvSpPr>
            <p:nvPr/>
          </p:nvSpPr>
          <p:spPr bwMode="auto">
            <a:xfrm>
              <a:off x="289" y="1167"/>
              <a:ext cx="25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95267" name="Line 35"/>
            <p:cNvSpPr>
              <a:spLocks noChangeShapeType="1"/>
            </p:cNvSpPr>
            <p:nvPr/>
          </p:nvSpPr>
          <p:spPr bwMode="auto">
            <a:xfrm>
              <a:off x="388" y="1457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268" name="AutoShape 36"/>
          <p:cNvSpPr>
            <a:spLocks noChangeArrowheads="1"/>
          </p:cNvSpPr>
          <p:nvPr/>
        </p:nvSpPr>
        <p:spPr bwMode="auto">
          <a:xfrm>
            <a:off x="5562600" y="3200400"/>
            <a:ext cx="2762250" cy="596900"/>
          </a:xfrm>
          <a:prstGeom prst="wedgeEllipseCallout">
            <a:avLst>
              <a:gd name="adj1" fmla="val -35977"/>
              <a:gd name="adj2" fmla="val 167819"/>
            </a:avLst>
          </a:prstGeom>
          <a:solidFill>
            <a:srgbClr val="99CC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sz="2400" b="1">
                <a:latin typeface="Times New Roman" pitchFamily="18" charset="0"/>
              </a:rPr>
              <a:t>结点大小为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395288" y="1557338"/>
            <a:ext cx="8166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en-US" altLang="zh-CN" b="1">
                <a:solidFill>
                  <a:schemeClr val="hlink"/>
                </a:solidFill>
              </a:rPr>
              <a:t> </a:t>
            </a:r>
            <a:r>
              <a:rPr kumimoji="1" lang="zh-CN" altLang="en-US" b="1">
                <a:solidFill>
                  <a:schemeClr val="hlink"/>
                </a:solidFill>
              </a:rPr>
              <a:t>存在结点大小问题：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即每个结点的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域可以存放一个字符，也可以存放多个字符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68" grpId="0" animBg="1" autoUpdateAnimBg="0"/>
      <p:bldP spid="9526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539750" y="2852738"/>
            <a:ext cx="8167688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buClr>
                <a:srgbClr val="FF66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当结点大小大于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时，由于串长不一定是结点大小的整数倍，则链表中的最后一个结点的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ch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域不一定会被串值占满，此时通常补上非串值字符，如：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#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、空白等。</a:t>
            </a:r>
          </a:p>
        </p:txBody>
      </p:sp>
      <p:grpSp>
        <p:nvGrpSpPr>
          <p:cNvPr id="94221" name="Group 13"/>
          <p:cNvGrpSpPr>
            <a:grpSpLocks/>
          </p:cNvGrpSpPr>
          <p:nvPr/>
        </p:nvGrpSpPr>
        <p:grpSpPr bwMode="auto">
          <a:xfrm>
            <a:off x="1295400" y="1676400"/>
            <a:ext cx="5935663" cy="820738"/>
            <a:chOff x="1155" y="785"/>
            <a:chExt cx="4480" cy="532"/>
          </a:xfrm>
        </p:grpSpPr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1567" y="898"/>
              <a:ext cx="1705" cy="4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>
              <a:off x="2915" y="917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1633" y="988"/>
              <a:ext cx="306" cy="29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A</a:t>
              </a:r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2509" y="988"/>
              <a:ext cx="139" cy="29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kumimoji="1" lang="zh-CN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>
              <a:off x="2986" y="1109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3862" y="912"/>
              <a:ext cx="1658" cy="4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5282" y="931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9" name="Rectangle 21"/>
            <p:cNvSpPr>
              <a:spLocks noChangeArrowheads="1"/>
            </p:cNvSpPr>
            <p:nvPr/>
          </p:nvSpPr>
          <p:spPr bwMode="auto">
            <a:xfrm>
              <a:off x="2214" y="992"/>
              <a:ext cx="306" cy="29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94230" name="Rectangle 22"/>
            <p:cNvSpPr>
              <a:spLocks noChangeArrowheads="1"/>
            </p:cNvSpPr>
            <p:nvPr/>
          </p:nvSpPr>
          <p:spPr bwMode="auto">
            <a:xfrm>
              <a:off x="5018" y="1002"/>
              <a:ext cx="139" cy="29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kumimoji="1" lang="zh-CN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94231" name="Rectangle 23"/>
            <p:cNvSpPr>
              <a:spLocks noChangeArrowheads="1"/>
            </p:cNvSpPr>
            <p:nvPr/>
          </p:nvSpPr>
          <p:spPr bwMode="auto">
            <a:xfrm>
              <a:off x="5264" y="985"/>
              <a:ext cx="371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∧</a:t>
              </a:r>
            </a:p>
          </p:txBody>
        </p:sp>
        <p:sp>
          <p:nvSpPr>
            <p:cNvPr id="94232" name="Rectangle 24"/>
            <p:cNvSpPr>
              <a:spLocks noChangeArrowheads="1"/>
            </p:cNvSpPr>
            <p:nvPr/>
          </p:nvSpPr>
          <p:spPr bwMode="auto">
            <a:xfrm>
              <a:off x="1155" y="785"/>
              <a:ext cx="28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94233" name="Rectangle 25"/>
            <p:cNvSpPr>
              <a:spLocks noChangeArrowheads="1"/>
            </p:cNvSpPr>
            <p:nvPr/>
          </p:nvSpPr>
          <p:spPr bwMode="auto">
            <a:xfrm>
              <a:off x="2544" y="981"/>
              <a:ext cx="302" cy="29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D</a:t>
              </a:r>
            </a:p>
          </p:txBody>
        </p:sp>
        <p:sp>
          <p:nvSpPr>
            <p:cNvPr id="94234" name="Rectangle 26"/>
            <p:cNvSpPr>
              <a:spLocks noChangeArrowheads="1"/>
            </p:cNvSpPr>
            <p:nvPr/>
          </p:nvSpPr>
          <p:spPr bwMode="auto">
            <a:xfrm>
              <a:off x="3908" y="971"/>
              <a:ext cx="293" cy="29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94235" name="Rectangle 27"/>
            <p:cNvSpPr>
              <a:spLocks noChangeArrowheads="1"/>
            </p:cNvSpPr>
            <p:nvPr/>
          </p:nvSpPr>
          <p:spPr bwMode="auto">
            <a:xfrm>
              <a:off x="4227" y="973"/>
              <a:ext cx="279" cy="29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F</a:t>
              </a:r>
            </a:p>
          </p:txBody>
        </p:sp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4535" y="988"/>
              <a:ext cx="317" cy="29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G</a:t>
              </a:r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>
              <a:off x="1923" y="984"/>
              <a:ext cx="306" cy="29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>
              <a:off x="1208" y="1093"/>
              <a:ext cx="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4239" name="AutoShape 31"/>
          <p:cNvSpPr>
            <a:spLocks noChangeArrowheads="1"/>
          </p:cNvSpPr>
          <p:nvPr/>
        </p:nvSpPr>
        <p:spPr bwMode="auto">
          <a:xfrm>
            <a:off x="4953000" y="914400"/>
            <a:ext cx="2305050" cy="741363"/>
          </a:xfrm>
          <a:prstGeom prst="wedgeEllipseCallout">
            <a:avLst>
              <a:gd name="adj1" fmla="val -31403"/>
              <a:gd name="adj2" fmla="val 83190"/>
            </a:avLst>
          </a:prstGeom>
          <a:solidFill>
            <a:srgbClr val="CCFFCC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</a:rPr>
              <a:t>结点大小为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914400" y="4876800"/>
            <a:ext cx="203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存储密度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= </a:t>
            </a:r>
          </a:p>
        </p:txBody>
      </p:sp>
      <p:sp>
        <p:nvSpPr>
          <p:cNvPr id="94242" name="Line 34"/>
          <p:cNvSpPr>
            <a:spLocks noChangeShapeType="1"/>
          </p:cNvSpPr>
          <p:nvPr/>
        </p:nvSpPr>
        <p:spPr bwMode="auto">
          <a:xfrm>
            <a:off x="3292475" y="5289550"/>
            <a:ext cx="3800475" cy="1111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3352800" y="4752975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数据元素所占存储位</a:t>
            </a:r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3489325" y="5286375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实际分配的存储位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1" grpId="0" autoUpdateAnimBg="0"/>
      <p:bldP spid="94242" grpId="0" animBg="1"/>
      <p:bldP spid="94243" grpId="0" autoUpdateAnimBg="0"/>
      <p:bldP spid="9424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468313" y="2046288"/>
            <a:ext cx="250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结点大小为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时</a:t>
            </a:r>
          </a:p>
        </p:txBody>
      </p:sp>
      <p:sp>
        <p:nvSpPr>
          <p:cNvPr id="35851" name="AutoShape 11"/>
          <p:cNvSpPr>
            <a:spLocks/>
          </p:cNvSpPr>
          <p:nvPr/>
        </p:nvSpPr>
        <p:spPr bwMode="auto">
          <a:xfrm>
            <a:off x="3049588" y="1870075"/>
            <a:ext cx="103187" cy="877888"/>
          </a:xfrm>
          <a:prstGeom prst="leftBrace">
            <a:avLst>
              <a:gd name="adj1" fmla="val 70898"/>
              <a:gd name="adj2" fmla="val 50000"/>
            </a:avLst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154363" y="1692275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优点：插入、删除操作容易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190875" y="2373313"/>
            <a:ext cx="5191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缺点：存储密度低，存储占用量大，访问效率低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395288" y="4206875"/>
            <a:ext cx="304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结点大小大于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时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5856" name="AutoShape 16"/>
          <p:cNvSpPr>
            <a:spLocks/>
          </p:cNvSpPr>
          <p:nvPr/>
        </p:nvSpPr>
        <p:spPr bwMode="auto">
          <a:xfrm>
            <a:off x="3203575" y="3989388"/>
            <a:ext cx="107950" cy="877887"/>
          </a:xfrm>
          <a:prstGeom prst="leftBrace">
            <a:avLst>
              <a:gd name="adj1" fmla="val 67770"/>
              <a:gd name="adj2" fmla="val 50000"/>
            </a:avLst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3276600" y="3846513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优点：存储密度高，访问效率高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276600" y="4494213"/>
            <a:ext cx="480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缺点：插入、删除等操作复杂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50825" y="3860800"/>
            <a:ext cx="8713788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typedef struct </a:t>
            </a: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{  char *ch;     </a:t>
            </a: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若是非空串，则按串实际长度分配存储区，否则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ch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int  length;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串长度</a:t>
            </a:r>
          </a:p>
          <a:p>
            <a:pPr>
              <a:lnSpc>
                <a:spcPct val="11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 HString;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50825" y="188913"/>
            <a:ext cx="5341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4.2.3 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串的堆分配存储表示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79388" y="1412875"/>
            <a:ext cx="8705850" cy="23177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rgbClr val="FF66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定义：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系统将一个容量很大、地址连续的存储空间作为串值的可利用空间，在程序执行过程中动态分配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该存储空间称之为“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堆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”， 也称为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动态存储分配的顺序表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utoUpdateAnimBg="0"/>
      <p:bldP spid="31755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131175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latin typeface="Times New Roman" pitchFamily="18" charset="0"/>
              </a:rPr>
              <a:t> 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通常，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语言中提供的串类型就是以这种存储方式实现的。系统利用函数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malloc( )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和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free( )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进行串值空间的动态管理，为每一个新产生的串分配一个存储区，称串值共享的存储空间为“堆”。</a:t>
            </a:r>
          </a:p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语言中的串以一个空字符为结束符，串长是一个隐含值。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39750" y="4652963"/>
            <a:ext cx="80645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这类串操作实现的算法为：</a:t>
            </a:r>
          </a:p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  先为新生成的串分配一个存储空间，然后进行串值的复制。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50825" y="1892300"/>
            <a:ext cx="360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如：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S=“1234XYZ”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995738" y="1901825"/>
            <a:ext cx="173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S1=“34X”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305550" y="1901825"/>
            <a:ext cx="2443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S1</a:t>
            </a:r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是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的子串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193675" y="3103563"/>
            <a:ext cx="5037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位置：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字符在序列中的序号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79388" y="3860800"/>
            <a:ext cx="87518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注意：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、子串在主串中的位置，以子串的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第一个字符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在主串中的位置来表示。 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空串是任意串的子串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任意串是其自身的子串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179388" y="2473325"/>
            <a:ext cx="3783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主串：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包含子串的串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4405313" y="2452688"/>
            <a:ext cx="218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是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S1</a:t>
            </a:r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的主串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179388" y="1303338"/>
            <a:ext cx="84915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FF66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子串：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串中任意个连续的字符组成的子序列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250825" y="188913"/>
            <a:ext cx="2665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  <p:bldP spid="80900" grpId="0" autoUpdateAnimBg="0"/>
      <p:bldP spid="80901" grpId="0" autoUpdateAnimBg="0"/>
      <p:bldP spid="80902" grpId="0" autoUpdateAnimBg="0"/>
      <p:bldP spid="80903" grpId="0" autoUpdateAnimBg="0"/>
      <p:bldP spid="80904" grpId="0" autoUpdateAnimBg="0"/>
      <p:bldP spid="80912" grpId="0" autoUpdateAnimBg="0"/>
      <p:bldP spid="8091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026"/>
          <p:cNvSpPr txBox="1">
            <a:spLocks noChangeArrowheads="1"/>
          </p:cNvSpPr>
          <p:nvPr/>
        </p:nvSpPr>
        <p:spPr bwMode="auto">
          <a:xfrm>
            <a:off x="0" y="333375"/>
            <a:ext cx="8839200" cy="598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40000"/>
              </a:spcBef>
            </a:pPr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void StrInsert (HString&amp; S,  int pos,  HString T) </a:t>
            </a:r>
          </a:p>
          <a:p>
            <a:pPr algn="just">
              <a:spcBef>
                <a:spcPct val="8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1≤pos≤StrLength(S)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＋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。在串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的</a:t>
            </a:r>
          </a:p>
          <a:p>
            <a:pPr algn="just">
              <a:spcBef>
                <a:spcPct val="4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第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pos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个字符之前插入串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  <a:p>
            <a:pPr algn="just">
              <a:spcBef>
                <a:spcPct val="4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slen=S.length;     tlen=T.length;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取得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的串长</a:t>
            </a:r>
          </a:p>
          <a:p>
            <a:pPr algn="just">
              <a:spcBef>
                <a:spcPct val="4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if (pos &lt; 1 || pos &gt; slen+1)  return;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插入位置不合法</a:t>
            </a:r>
          </a:p>
          <a:p>
            <a:pPr algn="just">
              <a:spcBef>
                <a:spcPct val="4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S1.ch =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new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char[slen] ;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S1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作为辅助串</a:t>
            </a:r>
          </a:p>
          <a:p>
            <a:pPr algn="just">
              <a:spcBef>
                <a:spcPct val="4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S1.ch[0..slen-1] = S.ch[0..slen-1];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暂存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  <a:p>
            <a:pPr algn="just">
              <a:spcBef>
                <a:spcPct val="4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if (tlen&gt;0)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T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非空，则为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重新分配空间并插入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  <a:p>
            <a:pPr algn="just">
              <a:spcBef>
                <a:spcPct val="4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{                                             }                          </a:t>
            </a:r>
          </a:p>
          <a:p>
            <a:pPr algn="just">
              <a:spcBef>
                <a:spcPct val="4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} // StrInsert _HSq</a:t>
            </a:r>
          </a:p>
        </p:txBody>
      </p:sp>
      <p:sp>
        <p:nvSpPr>
          <p:cNvPr id="72707" name="Text Box 1027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838200" y="5357813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……</a:t>
            </a:r>
          </a:p>
        </p:txBody>
      </p:sp>
      <p:graphicFrame>
        <p:nvGraphicFramePr>
          <p:cNvPr id="72709" name="Object 1029">
            <a:hlinkClick r:id="rId3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7772400" y="6015038"/>
          <a:ext cx="838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剪辑" r:id="rId4" imgW="1035720" imgH="504720" progId="MS_ClipArt_Gallery.2">
                  <p:embed/>
                </p:oleObj>
              </mc:Choice>
              <mc:Fallback>
                <p:oleObj name="剪辑" r:id="rId4" imgW="1035720" imgH="504720" progId="MS_ClipArt_Gallery.2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015038"/>
                        <a:ext cx="838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11188" y="1484313"/>
            <a:ext cx="756126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S.ch =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new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char[slen + tlen ];   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            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为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重新分配空间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for ( i=0, k=0; i&lt;pos-1; i++)  S.ch[k++] = S1.ch[i];   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           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保留插入位置之前的子串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for ( i=0; i&lt;tlen; i++)  S.ch[k++] = T.ch[i];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          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插入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for ( i=pos; i&lt;slen; i++ )  S.ch[k++] = S1.ch[i]; 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          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复制插入位置之后的子串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S.length = slen+tlen;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S1.ch;</a:t>
            </a:r>
          </a:p>
        </p:txBody>
      </p:sp>
      <p:sp>
        <p:nvSpPr>
          <p:cNvPr id="73731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4400" y="6248400"/>
            <a:ext cx="304800" cy="381000"/>
          </a:xfrm>
          <a:prstGeom prst="actionButtonReturn">
            <a:avLst/>
          </a:prstGeom>
          <a:solidFill>
            <a:srgbClr val="CDE9EB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79388" y="319088"/>
            <a:ext cx="8785225" cy="606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bool StrInsert (HString&amp; S, int pos, HString T)</a:t>
            </a:r>
          </a:p>
          <a:p>
            <a:pPr>
              <a:lnSpc>
                <a:spcPct val="105000"/>
              </a:lnSpc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b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</a:b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1≤pos≤StrLength(S)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＋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，则改变串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，在串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的第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pos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个字符之前插入串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，并返回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TRUE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，否则串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不变，并返回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FALSE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char S1[S.length] ;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S1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作为辅助串空间用于暂存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S.ch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if (pos &lt; 1 || pos &gt; S.length+1)</a:t>
            </a:r>
            <a:b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　　　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return FALSE;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　　　　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插入位置不合法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if (T.length)</a:t>
            </a:r>
            <a:b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{ // T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非空，则为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重新分配空间并插入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  <a:b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p=S.ch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 i=0;</a:t>
            </a:r>
            <a:b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　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while (i &lt; S.length)</a:t>
            </a:r>
            <a:b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　　        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S1[i++] = *(p+i)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;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　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暂存串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b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</a:br>
            <a:endParaRPr kumimoji="1" lang="en-US" altLang="zh-CN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0" y="1052513"/>
            <a:ext cx="8748713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S.ch = new char[S.length + T.length ]; 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                                  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重新分配串值存储空间</a:t>
            </a:r>
            <a:b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for ( i=0, k=0;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i&lt;pos-1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; 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i++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 )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/>
            </a:r>
            <a:b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  <a:t>　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S.ch[ 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k++</a:t>
            </a:r>
            <a:r>
              <a:rPr kumimoji="1" lang="en-US" altLang="zh-CN">
                <a:solidFill>
                  <a:srgbClr val="6699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] = S1[ 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kumimoji="1" lang="en-US" altLang="zh-CN">
                <a:solidFill>
                  <a:srgbClr val="6699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];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保留插入位置之前的子串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j = 0;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</a:b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while ( 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j&lt;T.length</a:t>
            </a:r>
            <a:r>
              <a:rPr kumimoji="1" lang="en-US" altLang="zh-CN">
                <a:solidFill>
                  <a:srgbClr val="6699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b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  <a:t>　　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S.ch[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k++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]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=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T.ch[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j++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];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插入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  <a:b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while (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i&lt;S.length</a:t>
            </a:r>
            <a:r>
              <a:rPr kumimoji="1" lang="en-US" altLang="zh-CN">
                <a:solidFill>
                  <a:srgbClr val="6699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  <a:t>　　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S.ch[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k++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]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= S1[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i++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];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复制插入位置之后的子串</a:t>
            </a:r>
            <a:b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S.length+=T.length;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置串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的长度</a:t>
            </a:r>
            <a:b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} // if </a:t>
            </a:r>
            <a:b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return TRUE;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} // StrInsert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kumimoji="1" lang="en-US" altLang="zh-CN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95288" y="2933700"/>
            <a:ext cx="8305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初始条件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：串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和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存在，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是非空串，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   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1≤pos≤StrLength(S)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kumimoji="1" lang="zh-CN" altLang="en-US">
                <a:latin typeface="Times New Roman" pitchFamily="18" charset="0"/>
              </a:rPr>
              <a:t>                    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95288" y="1660525"/>
            <a:ext cx="585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首先，回忆一下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串匹配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查找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的定义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411413" y="2281238"/>
            <a:ext cx="268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Index (S, T, pos)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71488" y="4076700"/>
            <a:ext cx="79248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操作结果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：若主串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中存在和串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值相同的子串返回它在主串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中第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pos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个字符之后第一次出</a:t>
            </a:r>
            <a:r>
              <a:rPr kumimoji="1" lang="zh-CN" altLang="zh-CN">
                <a:solidFill>
                  <a:srgbClr val="000000"/>
                </a:solidFill>
                <a:latin typeface="Times New Roman" pitchFamily="18" charset="0"/>
              </a:rPr>
              <a:t>现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的位置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否则函数值为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07950" y="188913"/>
            <a:ext cx="82089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4.3	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串的模式匹配算法</a:t>
            </a:r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(Pattern match)</a:t>
            </a:r>
          </a:p>
        </p:txBody>
      </p:sp>
      <p:pic>
        <p:nvPicPr>
          <p:cNvPr id="38921" name="Picture 9" descr="clickhere3">
            <a:hlinkClick r:id="rId3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734050"/>
            <a:ext cx="685800" cy="4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7" grpId="0" autoUpdateAnimBg="0"/>
      <p:bldP spid="3891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6732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定长顺序结构表示串的几种算法</a:t>
            </a:r>
          </a:p>
        </p:txBody>
      </p:sp>
      <p:sp>
        <p:nvSpPr>
          <p:cNvPr id="75779" name="Text Box 3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827088" y="2020888"/>
            <a:ext cx="671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一、简单算法（朴素的串匹配算法）</a:t>
            </a:r>
          </a:p>
        </p:txBody>
      </p:sp>
      <p:sp>
        <p:nvSpPr>
          <p:cNvPr id="75780" name="Text Box 4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827088" y="4149725"/>
            <a:ext cx="83169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三、</a:t>
            </a:r>
            <a:r>
              <a:rPr kumimoji="1" lang="en-US" altLang="zh-CN" sz="32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KMP(D.E.Knuth,V.R.Pratt, </a:t>
            </a:r>
          </a:p>
          <a:p>
            <a:r>
              <a:rPr kumimoji="1" lang="en-US" altLang="zh-CN" sz="32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        J.H.Morris) </a:t>
            </a:r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算法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900113" y="3141663"/>
            <a:ext cx="32639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二、首尾匹配算法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autoUpdateAnimBg="0"/>
      <p:bldP spid="75780" grpId="0" autoUpdateAnimBg="0"/>
      <p:bldP spid="7578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323850" y="188913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一、简单算法</a:t>
            </a:r>
          </a:p>
        </p:txBody>
      </p:sp>
      <p:graphicFrame>
        <p:nvGraphicFramePr>
          <p:cNvPr id="70728" name="Group 72"/>
          <p:cNvGraphicFramePr>
            <a:graphicFrameLocks noGrp="1"/>
          </p:cNvGraphicFramePr>
          <p:nvPr/>
        </p:nvGraphicFramePr>
        <p:xfrm>
          <a:off x="2819400" y="1196975"/>
          <a:ext cx="5181600" cy="504825"/>
        </p:xfrm>
        <a:graphic>
          <a:graphicData uri="http://schemas.openxmlformats.org/drawingml/2006/table">
            <a:tbl>
              <a:tblPr/>
              <a:tblGrid>
                <a:gridCol w="396875"/>
                <a:gridCol w="401638"/>
                <a:gridCol w="396875"/>
                <a:gridCol w="400050"/>
                <a:gridCol w="398462"/>
                <a:gridCol w="396875"/>
                <a:gridCol w="400050"/>
                <a:gridCol w="396875"/>
                <a:gridCol w="398463"/>
                <a:gridCol w="400050"/>
                <a:gridCol w="396875"/>
                <a:gridCol w="401637"/>
                <a:gridCol w="3968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58" name="Text Box 102"/>
          <p:cNvSpPr txBox="1">
            <a:spLocks noChangeArrowheads="1"/>
          </p:cNvSpPr>
          <p:nvPr/>
        </p:nvSpPr>
        <p:spPr bwMode="auto">
          <a:xfrm>
            <a:off x="457200" y="1844675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Pattern   T</a:t>
            </a:r>
          </a:p>
        </p:txBody>
      </p:sp>
      <p:sp>
        <p:nvSpPr>
          <p:cNvPr id="70759" name="Text Box 103"/>
          <p:cNvSpPr txBox="1">
            <a:spLocks noChangeArrowheads="1"/>
          </p:cNvSpPr>
          <p:nvPr/>
        </p:nvSpPr>
        <p:spPr bwMode="auto">
          <a:xfrm>
            <a:off x="2743200" y="3511550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1800"/>
          </a:p>
        </p:txBody>
      </p:sp>
      <p:graphicFrame>
        <p:nvGraphicFramePr>
          <p:cNvPr id="70773" name="Group 117"/>
          <p:cNvGraphicFramePr>
            <a:graphicFrameLocks noGrp="1"/>
          </p:cNvGraphicFramePr>
          <p:nvPr/>
        </p:nvGraphicFramePr>
        <p:xfrm>
          <a:off x="2843213" y="1916113"/>
          <a:ext cx="1524000" cy="4572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72" name="Text Box 116"/>
          <p:cNvSpPr txBox="1">
            <a:spLocks noChangeArrowheads="1"/>
          </p:cNvSpPr>
          <p:nvPr/>
        </p:nvSpPr>
        <p:spPr bwMode="auto">
          <a:xfrm>
            <a:off x="468313" y="1196975"/>
            <a:ext cx="1646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String   S</a:t>
            </a:r>
          </a:p>
        </p:txBody>
      </p:sp>
      <p:graphicFrame>
        <p:nvGraphicFramePr>
          <p:cNvPr id="70867" name="Group 211"/>
          <p:cNvGraphicFramePr>
            <a:graphicFrameLocks noGrp="1"/>
          </p:cNvGraphicFramePr>
          <p:nvPr/>
        </p:nvGraphicFramePr>
        <p:xfrm>
          <a:off x="2051050" y="3117850"/>
          <a:ext cx="5181600" cy="457200"/>
        </p:xfrm>
        <a:graphic>
          <a:graphicData uri="http://schemas.openxmlformats.org/drawingml/2006/table">
            <a:tbl>
              <a:tblPr/>
              <a:tblGrid>
                <a:gridCol w="396875"/>
                <a:gridCol w="401638"/>
                <a:gridCol w="396875"/>
                <a:gridCol w="400050"/>
                <a:gridCol w="398462"/>
                <a:gridCol w="396875"/>
                <a:gridCol w="400050"/>
                <a:gridCol w="396875"/>
                <a:gridCol w="398463"/>
                <a:gridCol w="400050"/>
                <a:gridCol w="396875"/>
                <a:gridCol w="401637"/>
                <a:gridCol w="396875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04" name="Text Box 148"/>
          <p:cNvSpPr txBox="1">
            <a:spLocks noChangeArrowheads="1"/>
          </p:cNvSpPr>
          <p:nvPr/>
        </p:nvSpPr>
        <p:spPr bwMode="auto">
          <a:xfrm>
            <a:off x="1060450" y="39639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T</a:t>
            </a:r>
          </a:p>
        </p:txBody>
      </p:sp>
      <p:sp>
        <p:nvSpPr>
          <p:cNvPr id="70805" name="Text Box 149"/>
          <p:cNvSpPr txBox="1">
            <a:spLocks noChangeArrowheads="1"/>
          </p:cNvSpPr>
          <p:nvPr/>
        </p:nvSpPr>
        <p:spPr bwMode="auto">
          <a:xfrm>
            <a:off x="2051050" y="4411663"/>
            <a:ext cx="426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1800"/>
          </a:p>
        </p:txBody>
      </p:sp>
      <p:graphicFrame>
        <p:nvGraphicFramePr>
          <p:cNvPr id="70871" name="Group 215"/>
          <p:cNvGraphicFramePr>
            <a:graphicFrameLocks noGrp="1"/>
          </p:cNvGraphicFramePr>
          <p:nvPr/>
        </p:nvGraphicFramePr>
        <p:xfrm>
          <a:off x="2051050" y="4033838"/>
          <a:ext cx="1524000" cy="4572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18" name="Line 162"/>
          <p:cNvSpPr>
            <a:spLocks noChangeShapeType="1"/>
          </p:cNvSpPr>
          <p:nvPr/>
        </p:nvSpPr>
        <p:spPr bwMode="auto">
          <a:xfrm flipV="1">
            <a:off x="2195513" y="3573463"/>
            <a:ext cx="7937" cy="471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19" name="Text Box 163"/>
          <p:cNvSpPr txBox="1">
            <a:spLocks noChangeArrowheads="1"/>
          </p:cNvSpPr>
          <p:nvPr/>
        </p:nvSpPr>
        <p:spPr bwMode="auto">
          <a:xfrm>
            <a:off x="984250" y="4489450"/>
            <a:ext cx="4970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Step 2: compare T[2] with S[2]</a:t>
            </a:r>
          </a:p>
        </p:txBody>
      </p:sp>
      <p:sp>
        <p:nvSpPr>
          <p:cNvPr id="70820" name="Text Box 164"/>
          <p:cNvSpPr txBox="1">
            <a:spLocks noChangeArrowheads="1"/>
          </p:cNvSpPr>
          <p:nvPr/>
        </p:nvSpPr>
        <p:spPr bwMode="auto">
          <a:xfrm>
            <a:off x="1060450" y="513873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</a:p>
        </p:txBody>
      </p:sp>
      <p:sp>
        <p:nvSpPr>
          <p:cNvPr id="70821" name="Text Box 165"/>
          <p:cNvSpPr txBox="1">
            <a:spLocks noChangeArrowheads="1"/>
          </p:cNvSpPr>
          <p:nvPr/>
        </p:nvSpPr>
        <p:spPr bwMode="auto">
          <a:xfrm>
            <a:off x="2051050" y="5292725"/>
            <a:ext cx="510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1800"/>
          </a:p>
        </p:txBody>
      </p:sp>
      <p:graphicFrame>
        <p:nvGraphicFramePr>
          <p:cNvPr id="70873" name="Group 217"/>
          <p:cNvGraphicFramePr>
            <a:graphicFrameLocks noGrp="1"/>
          </p:cNvGraphicFramePr>
          <p:nvPr/>
        </p:nvGraphicFramePr>
        <p:xfrm>
          <a:off x="1974850" y="5138738"/>
          <a:ext cx="5181600" cy="457200"/>
        </p:xfrm>
        <a:graphic>
          <a:graphicData uri="http://schemas.openxmlformats.org/drawingml/2006/table">
            <a:tbl>
              <a:tblPr/>
              <a:tblGrid>
                <a:gridCol w="396875"/>
                <a:gridCol w="401638"/>
                <a:gridCol w="396875"/>
                <a:gridCol w="400050"/>
                <a:gridCol w="398462"/>
                <a:gridCol w="396875"/>
                <a:gridCol w="400050"/>
                <a:gridCol w="396875"/>
                <a:gridCol w="398463"/>
                <a:gridCol w="400050"/>
                <a:gridCol w="396875"/>
                <a:gridCol w="401637"/>
                <a:gridCol w="396875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52" name="Text Box 196"/>
          <p:cNvSpPr txBox="1">
            <a:spLocks noChangeArrowheads="1"/>
          </p:cNvSpPr>
          <p:nvPr/>
        </p:nvSpPr>
        <p:spPr bwMode="auto">
          <a:xfrm>
            <a:off x="1136650" y="5857875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T</a:t>
            </a:r>
          </a:p>
        </p:txBody>
      </p:sp>
      <p:sp>
        <p:nvSpPr>
          <p:cNvPr id="70853" name="Text Box 197"/>
          <p:cNvSpPr txBox="1">
            <a:spLocks noChangeArrowheads="1"/>
          </p:cNvSpPr>
          <p:nvPr/>
        </p:nvSpPr>
        <p:spPr bwMode="auto">
          <a:xfrm>
            <a:off x="1974850" y="6099175"/>
            <a:ext cx="1920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1800"/>
          </a:p>
        </p:txBody>
      </p:sp>
      <p:graphicFrame>
        <p:nvGraphicFramePr>
          <p:cNvPr id="70876" name="Group 220"/>
          <p:cNvGraphicFramePr>
            <a:graphicFrameLocks noGrp="1"/>
          </p:cNvGraphicFramePr>
          <p:nvPr/>
        </p:nvGraphicFramePr>
        <p:xfrm>
          <a:off x="1974850" y="5857875"/>
          <a:ext cx="1524000" cy="4572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66" name="Line 210"/>
          <p:cNvSpPr>
            <a:spLocks noChangeShapeType="1"/>
          </p:cNvSpPr>
          <p:nvPr/>
        </p:nvSpPr>
        <p:spPr bwMode="auto">
          <a:xfrm flipH="1" flipV="1">
            <a:off x="2509838" y="5570538"/>
            <a:ext cx="3175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72" name="Rectangle 216"/>
          <p:cNvSpPr>
            <a:spLocks noChangeArrowheads="1"/>
          </p:cNvSpPr>
          <p:nvPr/>
        </p:nvSpPr>
        <p:spPr bwMode="auto">
          <a:xfrm>
            <a:off x="1079500" y="2565400"/>
            <a:ext cx="5076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Step 1:compare T[1] with S[1]</a:t>
            </a:r>
          </a:p>
        </p:txBody>
      </p:sp>
      <p:sp>
        <p:nvSpPr>
          <p:cNvPr id="70877" name="Rectangle 221"/>
          <p:cNvSpPr>
            <a:spLocks noChangeArrowheads="1"/>
          </p:cNvSpPr>
          <p:nvPr/>
        </p:nvSpPr>
        <p:spPr bwMode="auto">
          <a:xfrm>
            <a:off x="1116013" y="3073400"/>
            <a:ext cx="2365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" grpId="0"/>
      <p:bldP spid="70759" grpId="0"/>
      <p:bldP spid="70772" grpId="0"/>
      <p:bldP spid="70804" grpId="0"/>
      <p:bldP spid="70805" grpId="0"/>
      <p:bldP spid="70818" grpId="0" animBg="1"/>
      <p:bldP spid="70819" grpId="0"/>
      <p:bldP spid="70820" grpId="0"/>
      <p:bldP spid="70852" grpId="0"/>
      <p:bldP spid="70866" grpId="0" animBg="1"/>
      <p:bldP spid="70872" grpId="0"/>
      <p:bldP spid="7087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95288" y="1196975"/>
            <a:ext cx="47863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Step 3: compare T[3] with S[3]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752600" y="17637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1800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762000" y="2809875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T</a:t>
            </a:r>
          </a:p>
        </p:txBody>
      </p:sp>
      <p:graphicFrame>
        <p:nvGraphicFramePr>
          <p:cNvPr id="114740" name="Group 52"/>
          <p:cNvGraphicFramePr>
            <a:graphicFrameLocks noGrp="1"/>
          </p:cNvGraphicFramePr>
          <p:nvPr/>
        </p:nvGraphicFramePr>
        <p:xfrm>
          <a:off x="1600200" y="2809875"/>
          <a:ext cx="1524000" cy="4572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3563938" y="2803525"/>
            <a:ext cx="300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</a:rPr>
              <a:t>Mismatch occurs here..</a:t>
            </a:r>
          </a:p>
        </p:txBody>
      </p:sp>
      <p:graphicFrame>
        <p:nvGraphicFramePr>
          <p:cNvPr id="114708" name="Group 20"/>
          <p:cNvGraphicFramePr>
            <a:graphicFrameLocks noGrp="1"/>
          </p:cNvGraphicFramePr>
          <p:nvPr/>
        </p:nvGraphicFramePr>
        <p:xfrm>
          <a:off x="1600200" y="1763713"/>
          <a:ext cx="5029200" cy="512763"/>
        </p:xfrm>
        <a:graphic>
          <a:graphicData uri="http://schemas.openxmlformats.org/drawingml/2006/table">
            <a:tbl>
              <a:tblPr/>
              <a:tblGrid>
                <a:gridCol w="385763"/>
                <a:gridCol w="388937"/>
                <a:gridCol w="385763"/>
                <a:gridCol w="387350"/>
                <a:gridCol w="387350"/>
                <a:gridCol w="385762"/>
                <a:gridCol w="387350"/>
                <a:gridCol w="385763"/>
                <a:gridCol w="387350"/>
                <a:gridCol w="387350"/>
                <a:gridCol w="385762"/>
                <a:gridCol w="388938"/>
                <a:gridCol w="385762"/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B89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38" name="Line 50"/>
          <p:cNvSpPr>
            <a:spLocks noChangeShapeType="1"/>
          </p:cNvSpPr>
          <p:nvPr/>
        </p:nvSpPr>
        <p:spPr bwMode="auto">
          <a:xfrm flipV="1">
            <a:off x="2514600" y="22764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9" name="Text Box 51"/>
          <p:cNvSpPr txBox="1">
            <a:spLocks noChangeArrowheads="1"/>
          </p:cNvSpPr>
          <p:nvPr/>
        </p:nvSpPr>
        <p:spPr bwMode="auto">
          <a:xfrm>
            <a:off x="755650" y="1700213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</a:p>
        </p:txBody>
      </p:sp>
      <p:sp>
        <p:nvSpPr>
          <p:cNvPr id="114741" name="Rectangle 53"/>
          <p:cNvSpPr>
            <a:spLocks noChangeArrowheads="1"/>
          </p:cNvSpPr>
          <p:nvPr/>
        </p:nvSpPr>
        <p:spPr bwMode="auto">
          <a:xfrm>
            <a:off x="395288" y="3673475"/>
            <a:ext cx="47863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Step 4: compare T[1] with S[2]</a:t>
            </a:r>
          </a:p>
        </p:txBody>
      </p:sp>
      <p:sp>
        <p:nvSpPr>
          <p:cNvPr id="114743" name="Text Box 55"/>
          <p:cNvSpPr txBox="1">
            <a:spLocks noChangeArrowheads="1"/>
          </p:cNvSpPr>
          <p:nvPr/>
        </p:nvSpPr>
        <p:spPr bwMode="auto">
          <a:xfrm>
            <a:off x="762000" y="5286375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T</a:t>
            </a:r>
          </a:p>
        </p:txBody>
      </p:sp>
      <p:grpSp>
        <p:nvGrpSpPr>
          <p:cNvPr id="114789" name="Group 101"/>
          <p:cNvGrpSpPr>
            <a:grpSpLocks/>
          </p:cNvGrpSpPr>
          <p:nvPr/>
        </p:nvGrpSpPr>
        <p:grpSpPr bwMode="auto">
          <a:xfrm>
            <a:off x="2039938" y="5286375"/>
            <a:ext cx="1524000" cy="455613"/>
            <a:chOff x="1285" y="3330"/>
            <a:chExt cx="960" cy="287"/>
          </a:xfrm>
        </p:grpSpPr>
        <p:sp>
          <p:nvSpPr>
            <p:cNvPr id="114745" name="Rectangle 57"/>
            <p:cNvSpPr>
              <a:spLocks noChangeArrowheads="1"/>
            </p:cNvSpPr>
            <p:nvPr/>
          </p:nvSpPr>
          <p:spPr bwMode="auto">
            <a:xfrm>
              <a:off x="2005" y="3330"/>
              <a:ext cx="2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4746" name="Rectangle 58"/>
            <p:cNvSpPr>
              <a:spLocks noChangeArrowheads="1"/>
            </p:cNvSpPr>
            <p:nvPr/>
          </p:nvSpPr>
          <p:spPr bwMode="auto">
            <a:xfrm>
              <a:off x="1765" y="3330"/>
              <a:ext cx="2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4747" name="Rectangle 59"/>
            <p:cNvSpPr>
              <a:spLocks noChangeArrowheads="1"/>
            </p:cNvSpPr>
            <p:nvPr/>
          </p:nvSpPr>
          <p:spPr bwMode="auto">
            <a:xfrm>
              <a:off x="1525" y="3330"/>
              <a:ext cx="2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114748" name="Rectangle 60"/>
            <p:cNvSpPr>
              <a:spLocks noChangeArrowheads="1"/>
            </p:cNvSpPr>
            <p:nvPr/>
          </p:nvSpPr>
          <p:spPr bwMode="auto">
            <a:xfrm>
              <a:off x="1285" y="3330"/>
              <a:ext cx="2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4749" name="Line 61"/>
            <p:cNvSpPr>
              <a:spLocks noChangeShapeType="1"/>
            </p:cNvSpPr>
            <p:nvPr/>
          </p:nvSpPr>
          <p:spPr bwMode="auto">
            <a:xfrm>
              <a:off x="1285" y="3330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50" name="Line 62"/>
            <p:cNvSpPr>
              <a:spLocks noChangeShapeType="1"/>
            </p:cNvSpPr>
            <p:nvPr/>
          </p:nvSpPr>
          <p:spPr bwMode="auto">
            <a:xfrm>
              <a:off x="1285" y="3617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51" name="Line 63"/>
            <p:cNvSpPr>
              <a:spLocks noChangeShapeType="1"/>
            </p:cNvSpPr>
            <p:nvPr/>
          </p:nvSpPr>
          <p:spPr bwMode="auto">
            <a:xfrm>
              <a:off x="1285" y="333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52" name="Line 64"/>
            <p:cNvSpPr>
              <a:spLocks noChangeShapeType="1"/>
            </p:cNvSpPr>
            <p:nvPr/>
          </p:nvSpPr>
          <p:spPr bwMode="auto">
            <a:xfrm>
              <a:off x="1525" y="333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53" name="Line 65"/>
            <p:cNvSpPr>
              <a:spLocks noChangeShapeType="1"/>
            </p:cNvSpPr>
            <p:nvPr/>
          </p:nvSpPr>
          <p:spPr bwMode="auto">
            <a:xfrm>
              <a:off x="1765" y="333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54" name="Line 66"/>
            <p:cNvSpPr>
              <a:spLocks noChangeShapeType="1"/>
            </p:cNvSpPr>
            <p:nvPr/>
          </p:nvSpPr>
          <p:spPr bwMode="auto">
            <a:xfrm>
              <a:off x="2005" y="333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55" name="Line 67"/>
            <p:cNvSpPr>
              <a:spLocks noChangeShapeType="1"/>
            </p:cNvSpPr>
            <p:nvPr/>
          </p:nvSpPr>
          <p:spPr bwMode="auto">
            <a:xfrm>
              <a:off x="2245" y="333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788" name="Group 100"/>
          <p:cNvGrpSpPr>
            <a:grpSpLocks/>
          </p:cNvGrpSpPr>
          <p:nvPr/>
        </p:nvGrpSpPr>
        <p:grpSpPr bwMode="auto">
          <a:xfrm>
            <a:off x="1600200" y="4240213"/>
            <a:ext cx="5029200" cy="512762"/>
            <a:chOff x="1008" y="2671"/>
            <a:chExt cx="3168" cy="323"/>
          </a:xfrm>
        </p:grpSpPr>
        <p:sp>
          <p:nvSpPr>
            <p:cNvPr id="114757" name="Rectangle 69"/>
            <p:cNvSpPr>
              <a:spLocks noChangeArrowheads="1"/>
            </p:cNvSpPr>
            <p:nvPr/>
          </p:nvSpPr>
          <p:spPr bwMode="auto">
            <a:xfrm>
              <a:off x="3933" y="2671"/>
              <a:ext cx="2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114758" name="Rectangle 70"/>
            <p:cNvSpPr>
              <a:spLocks noChangeArrowheads="1"/>
            </p:cNvSpPr>
            <p:nvPr/>
          </p:nvSpPr>
          <p:spPr bwMode="auto">
            <a:xfrm>
              <a:off x="3688" y="2671"/>
              <a:ext cx="24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4759" name="Rectangle 71"/>
            <p:cNvSpPr>
              <a:spLocks noChangeArrowheads="1"/>
            </p:cNvSpPr>
            <p:nvPr/>
          </p:nvSpPr>
          <p:spPr bwMode="auto">
            <a:xfrm>
              <a:off x="3445" y="2671"/>
              <a:ext cx="2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114760" name="Rectangle 72"/>
            <p:cNvSpPr>
              <a:spLocks noChangeArrowheads="1"/>
            </p:cNvSpPr>
            <p:nvPr/>
          </p:nvSpPr>
          <p:spPr bwMode="auto">
            <a:xfrm>
              <a:off x="3201" y="2671"/>
              <a:ext cx="24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4761" name="Rectangle 73"/>
            <p:cNvSpPr>
              <a:spLocks noChangeArrowheads="1"/>
            </p:cNvSpPr>
            <p:nvPr/>
          </p:nvSpPr>
          <p:spPr bwMode="auto">
            <a:xfrm>
              <a:off x="2957" y="2671"/>
              <a:ext cx="24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114762" name="Rectangle 74"/>
            <p:cNvSpPr>
              <a:spLocks noChangeArrowheads="1"/>
            </p:cNvSpPr>
            <p:nvPr/>
          </p:nvSpPr>
          <p:spPr bwMode="auto">
            <a:xfrm>
              <a:off x="2714" y="2671"/>
              <a:ext cx="2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114763" name="Rectangle 75"/>
            <p:cNvSpPr>
              <a:spLocks noChangeArrowheads="1"/>
            </p:cNvSpPr>
            <p:nvPr/>
          </p:nvSpPr>
          <p:spPr bwMode="auto">
            <a:xfrm>
              <a:off x="2470" y="2671"/>
              <a:ext cx="24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4764" name="Rectangle 76"/>
            <p:cNvSpPr>
              <a:spLocks noChangeArrowheads="1"/>
            </p:cNvSpPr>
            <p:nvPr/>
          </p:nvSpPr>
          <p:spPr bwMode="auto">
            <a:xfrm>
              <a:off x="2227" y="2671"/>
              <a:ext cx="2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4765" name="Rectangle 77"/>
            <p:cNvSpPr>
              <a:spLocks noChangeArrowheads="1"/>
            </p:cNvSpPr>
            <p:nvPr/>
          </p:nvSpPr>
          <p:spPr bwMode="auto">
            <a:xfrm>
              <a:off x="1983" y="2671"/>
              <a:ext cx="24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114766" name="Rectangle 78"/>
            <p:cNvSpPr>
              <a:spLocks noChangeArrowheads="1"/>
            </p:cNvSpPr>
            <p:nvPr/>
          </p:nvSpPr>
          <p:spPr bwMode="auto">
            <a:xfrm>
              <a:off x="1739" y="2671"/>
              <a:ext cx="24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4767" name="Rectangle 79"/>
            <p:cNvSpPr>
              <a:spLocks noChangeArrowheads="1"/>
            </p:cNvSpPr>
            <p:nvPr/>
          </p:nvSpPr>
          <p:spPr bwMode="auto">
            <a:xfrm>
              <a:off x="1496" y="2671"/>
              <a:ext cx="2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1B893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114768" name="Rectangle 80"/>
            <p:cNvSpPr>
              <a:spLocks noChangeArrowheads="1"/>
            </p:cNvSpPr>
            <p:nvPr/>
          </p:nvSpPr>
          <p:spPr bwMode="auto">
            <a:xfrm>
              <a:off x="1251" y="2671"/>
              <a:ext cx="24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114769" name="Rectangle 81"/>
            <p:cNvSpPr>
              <a:spLocks noChangeArrowheads="1"/>
            </p:cNvSpPr>
            <p:nvPr/>
          </p:nvSpPr>
          <p:spPr bwMode="auto">
            <a:xfrm>
              <a:off x="1008" y="2671"/>
              <a:ext cx="2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4770" name="Line 82"/>
            <p:cNvSpPr>
              <a:spLocks noChangeShapeType="1"/>
            </p:cNvSpPr>
            <p:nvPr/>
          </p:nvSpPr>
          <p:spPr bwMode="auto">
            <a:xfrm>
              <a:off x="1008" y="2671"/>
              <a:ext cx="31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1" name="Line 83"/>
            <p:cNvSpPr>
              <a:spLocks noChangeShapeType="1"/>
            </p:cNvSpPr>
            <p:nvPr/>
          </p:nvSpPr>
          <p:spPr bwMode="auto">
            <a:xfrm>
              <a:off x="1008" y="2994"/>
              <a:ext cx="31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2" name="Line 84"/>
            <p:cNvSpPr>
              <a:spLocks noChangeShapeType="1"/>
            </p:cNvSpPr>
            <p:nvPr/>
          </p:nvSpPr>
          <p:spPr bwMode="auto">
            <a:xfrm>
              <a:off x="1008" y="2671"/>
              <a:ext cx="0" cy="3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3" name="Line 85"/>
            <p:cNvSpPr>
              <a:spLocks noChangeShapeType="1"/>
            </p:cNvSpPr>
            <p:nvPr/>
          </p:nvSpPr>
          <p:spPr bwMode="auto">
            <a:xfrm>
              <a:off x="1251" y="267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4" name="Line 86"/>
            <p:cNvSpPr>
              <a:spLocks noChangeShapeType="1"/>
            </p:cNvSpPr>
            <p:nvPr/>
          </p:nvSpPr>
          <p:spPr bwMode="auto">
            <a:xfrm>
              <a:off x="1496" y="267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5" name="Line 87"/>
            <p:cNvSpPr>
              <a:spLocks noChangeShapeType="1"/>
            </p:cNvSpPr>
            <p:nvPr/>
          </p:nvSpPr>
          <p:spPr bwMode="auto">
            <a:xfrm>
              <a:off x="1739" y="267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6" name="Line 88"/>
            <p:cNvSpPr>
              <a:spLocks noChangeShapeType="1"/>
            </p:cNvSpPr>
            <p:nvPr/>
          </p:nvSpPr>
          <p:spPr bwMode="auto">
            <a:xfrm>
              <a:off x="1983" y="267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7" name="Line 89"/>
            <p:cNvSpPr>
              <a:spLocks noChangeShapeType="1"/>
            </p:cNvSpPr>
            <p:nvPr/>
          </p:nvSpPr>
          <p:spPr bwMode="auto">
            <a:xfrm>
              <a:off x="2227" y="267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8" name="Line 90"/>
            <p:cNvSpPr>
              <a:spLocks noChangeShapeType="1"/>
            </p:cNvSpPr>
            <p:nvPr/>
          </p:nvSpPr>
          <p:spPr bwMode="auto">
            <a:xfrm>
              <a:off x="2470" y="267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9" name="Line 91"/>
            <p:cNvSpPr>
              <a:spLocks noChangeShapeType="1"/>
            </p:cNvSpPr>
            <p:nvPr/>
          </p:nvSpPr>
          <p:spPr bwMode="auto">
            <a:xfrm>
              <a:off x="2714" y="267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80" name="Line 92"/>
            <p:cNvSpPr>
              <a:spLocks noChangeShapeType="1"/>
            </p:cNvSpPr>
            <p:nvPr/>
          </p:nvSpPr>
          <p:spPr bwMode="auto">
            <a:xfrm>
              <a:off x="2957" y="267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81" name="Line 93"/>
            <p:cNvSpPr>
              <a:spLocks noChangeShapeType="1"/>
            </p:cNvSpPr>
            <p:nvPr/>
          </p:nvSpPr>
          <p:spPr bwMode="auto">
            <a:xfrm>
              <a:off x="3201" y="267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82" name="Line 94"/>
            <p:cNvSpPr>
              <a:spLocks noChangeShapeType="1"/>
            </p:cNvSpPr>
            <p:nvPr/>
          </p:nvSpPr>
          <p:spPr bwMode="auto">
            <a:xfrm>
              <a:off x="3445" y="267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83" name="Line 95"/>
            <p:cNvSpPr>
              <a:spLocks noChangeShapeType="1"/>
            </p:cNvSpPr>
            <p:nvPr/>
          </p:nvSpPr>
          <p:spPr bwMode="auto">
            <a:xfrm>
              <a:off x="3688" y="267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84" name="Line 96"/>
            <p:cNvSpPr>
              <a:spLocks noChangeShapeType="1"/>
            </p:cNvSpPr>
            <p:nvPr/>
          </p:nvSpPr>
          <p:spPr bwMode="auto">
            <a:xfrm>
              <a:off x="3933" y="267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85" name="Line 97"/>
            <p:cNvSpPr>
              <a:spLocks noChangeShapeType="1"/>
            </p:cNvSpPr>
            <p:nvPr/>
          </p:nvSpPr>
          <p:spPr bwMode="auto">
            <a:xfrm>
              <a:off x="4176" y="2671"/>
              <a:ext cx="0" cy="3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786" name="Line 98"/>
          <p:cNvSpPr>
            <a:spLocks noChangeShapeType="1"/>
          </p:cNvSpPr>
          <p:nvPr/>
        </p:nvSpPr>
        <p:spPr bwMode="auto">
          <a:xfrm flipV="1">
            <a:off x="2195513" y="47529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87" name="Text Box 99"/>
          <p:cNvSpPr txBox="1">
            <a:spLocks noChangeArrowheads="1"/>
          </p:cNvSpPr>
          <p:nvPr/>
        </p:nvSpPr>
        <p:spPr bwMode="auto">
          <a:xfrm>
            <a:off x="755650" y="4176713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  <p:bldP spid="114694" grpId="0"/>
      <p:bldP spid="114707" grpId="0"/>
      <p:bldP spid="114738" grpId="0" animBg="1"/>
      <p:bldP spid="114739" grpId="0"/>
      <p:bldP spid="114741" grpId="0"/>
      <p:bldP spid="114743" grpId="0"/>
      <p:bldP spid="114786" grpId="0" animBg="1"/>
      <p:bldP spid="11478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hlinkClick r:id="" action="ppaction://hlinkshowjump?jump=previousslide" highlightClick="1"/>
          </p:cNvPr>
          <p:cNvSpPr txBox="1">
            <a:spLocks noChangeArrowheads="1"/>
          </p:cNvSpPr>
          <p:nvPr/>
        </p:nvSpPr>
        <p:spPr bwMode="auto">
          <a:xfrm>
            <a:off x="144463" y="287338"/>
            <a:ext cx="8315325" cy="631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int Index(SString S, SString T, int pos)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返回子串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在主串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中第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pos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个字符之后的位置。若不存在，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则函数值为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。 其中，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非空，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1≤pos≤StrLength(S)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>
                <a:latin typeface="Times New Roman" pitchFamily="18" charset="0"/>
              </a:rPr>
              <a:t>   </a:t>
            </a:r>
            <a:r>
              <a:rPr kumimoji="1" lang="en-US" altLang="zh-CN">
                <a:latin typeface="Times New Roman" pitchFamily="18" charset="0"/>
              </a:rPr>
              <a:t>i = pos;   j = 1;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while (i &lt;= S[0] &amp;&amp; j &lt;= T[0]) {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  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if (S[i] == T[j]) { ++i;  ++j; }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继续比较后继字符</a:t>
            </a:r>
          </a:p>
          <a:p>
            <a:pPr>
              <a:lnSpc>
                <a:spcPct val="120000"/>
              </a:lnSpc>
            </a:pPr>
            <a:r>
              <a:rPr kumimoji="1" lang="zh-CN" altLang="en-US">
                <a:latin typeface="Times New Roman" pitchFamily="18" charset="0"/>
              </a:rPr>
              <a:t>      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else { i = i-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j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;   j = 1; }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指针后退重新开始匹配</a:t>
            </a:r>
          </a:p>
          <a:p>
            <a:pPr>
              <a:lnSpc>
                <a:spcPct val="120000"/>
              </a:lnSpc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if (j &gt; T[0])  return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kumimoji="1" lang="en-US" altLang="zh-CN">
                <a:latin typeface="Times New Roman" pitchFamily="18" charset="0"/>
              </a:rPr>
              <a:t>-</a:t>
            </a:r>
            <a:r>
              <a:rPr kumimoji="1" lang="en-US" altLang="zh-CN">
                <a:solidFill>
                  <a:srgbClr val="9933FF"/>
                </a:solidFill>
                <a:latin typeface="Times New Roman" pitchFamily="18" charset="0"/>
              </a:rPr>
              <a:t>T[0]</a:t>
            </a:r>
            <a:r>
              <a:rPr kumimoji="1" lang="en-US" altLang="zh-CN">
                <a:latin typeface="Times New Roman" pitchFamily="18" charset="0"/>
              </a:rPr>
              <a:t>;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不用加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是因为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已经自增了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1 	                                          // T[0]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是不变的</a:t>
            </a:r>
            <a:endParaRPr kumimoji="1" lang="zh-CN" altLang="en-US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else return 0;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} // Index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851275" y="5876925"/>
            <a:ext cx="4968875" cy="892175"/>
          </a:xfrm>
          <a:prstGeom prst="rect">
            <a:avLst/>
          </a:prstGeom>
          <a:solidFill>
            <a:srgbClr val="FFFFCC"/>
          </a:solidFill>
          <a:ln w="3810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时间复杂度一般为</a:t>
            </a:r>
            <a:r>
              <a:rPr lang="en-US" altLang="zh-CN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O(m+n)</a:t>
            </a:r>
            <a:r>
              <a:rPr lang="zh-CN" altLang="en-US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，极端情况为</a:t>
            </a:r>
            <a:r>
              <a:rPr lang="en-US" altLang="zh-CN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O(mn)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二、首尾匹配算法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t>First, compare the first character of the strings </a:t>
            </a:r>
          </a:p>
          <a:p>
            <a:r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t>Then, compare the last character of the strings</a:t>
            </a:r>
          </a:p>
          <a:p>
            <a:r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t>Last, compare the rest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3470275" cy="563563"/>
          </a:xfrm>
        </p:spPr>
        <p:txBody>
          <a:bodyPr/>
          <a:lstStyle/>
          <a:p>
            <a:r>
              <a:rPr kumimoji="1" lang="zh-CN" altLang="en-US" sz="3600">
                <a:latin typeface="黑体" pitchFamily="2" charset="-122"/>
                <a:ea typeface="黑体" pitchFamily="2" charset="-122"/>
              </a:rPr>
              <a:t>基本概念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395288" y="4365625"/>
            <a:ext cx="7958137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rgbClr val="FF66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en-US" altLang="zh-CN" b="1">
                <a:solidFill>
                  <a:srgbClr val="080808"/>
                </a:solidFill>
                <a:latin typeface="宋体" pitchFamily="2" charset="-122"/>
              </a:rPr>
              <a:t> 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串相等：</a:t>
            </a:r>
            <a:r>
              <a:rPr kumimoji="1" lang="zh-CN" altLang="en-US">
                <a:solidFill>
                  <a:srgbClr val="080808"/>
                </a:solidFill>
                <a:latin typeface="宋体" pitchFamily="2" charset="-122"/>
              </a:rPr>
              <a:t>两个串的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长度相等且对应位置的字符都相等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时</a:t>
            </a:r>
            <a:r>
              <a:rPr kumimoji="1" lang="zh-CN" altLang="en-US">
                <a:solidFill>
                  <a:srgbClr val="080808"/>
                </a:solidFill>
                <a:latin typeface="宋体" pitchFamily="2" charset="-122"/>
              </a:rPr>
              <a:t>，称这两个串相等。</a:t>
            </a:r>
            <a:endParaRPr kumimoji="1" lang="zh-CN" altLang="en-US" baseline="-6000">
              <a:solidFill>
                <a:srgbClr val="080808"/>
              </a:solidFill>
              <a:latin typeface="宋体" pitchFamily="2" charset="-122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596900" y="1916113"/>
            <a:ext cx="230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a=“Bei”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3563938" y="1916113"/>
            <a:ext cx="159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b=“Jing”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5940425" y="1916113"/>
            <a:ext cx="2222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c=“Bei  Jing”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557213" y="2446338"/>
            <a:ext cx="726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串名：</a:t>
            </a:r>
            <a:r>
              <a:rPr kumimoji="1" lang="zh-CN" altLang="en-US" b="1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                  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b                        c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552450" y="2995613"/>
            <a:ext cx="818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串值：</a:t>
            </a:r>
            <a:r>
              <a:rPr kumimoji="1" lang="zh-CN" altLang="en-US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Bei                    Jing                  Bei  Jing</a:t>
            </a: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711200" y="3521075"/>
            <a:ext cx="818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n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：</a:t>
            </a:r>
            <a:r>
              <a:rPr kumimoji="1" lang="zh-CN" altLang="en-US" b="1">
                <a:solidFill>
                  <a:schemeClr val="folHlink"/>
                </a:solidFill>
                <a:latin typeface="Times New Roman" pitchFamily="18" charset="0"/>
              </a:rPr>
              <a:t>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3                        4                         8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1" grpId="0" autoUpdateAnimBg="0"/>
      <p:bldP spid="101382" grpId="0" autoUpdateAnimBg="0"/>
      <p:bldP spid="101383" grpId="0" autoUpdateAnimBg="0"/>
      <p:bldP spid="101384" grpId="0" autoUpdateAnimBg="0"/>
      <p:bldP spid="101385" grpId="0" autoUpdateAnimBg="0"/>
      <p:bldP spid="10138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07950" y="-30163"/>
            <a:ext cx="9296135" cy="69134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Index_FL(SString S, SString T, int pos)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sLength = S[0];  tLength = T[0];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i = pos; 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patStartChar = T[1];  patEndChar = T[tLength];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(i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&lt;=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sLength – tLength + 1)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(S[i]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!=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patStartChar)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++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i;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重新查找匹配起始点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else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(S[i+tLength-1]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!=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patEndChar)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++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i; 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                                      </a:t>
            </a:r>
            <a:r>
              <a:rPr kumimoji="1" lang="en-US" altLang="zh-CN" dirty="0" smtClean="0"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模式串的“尾字符”不匹配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  <a:hlinkClick r:id="rId2" action="ppaction://hlinksldjump"/>
            </a:endParaRPr>
          </a:p>
          <a:p>
            <a:pPr>
              <a:lnSpc>
                <a:spcPct val="115000"/>
              </a:lnSpc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else {                                                    }</a:t>
            </a:r>
            <a:endParaRPr kumimoji="1" lang="en-US" altLang="zh-CN" sz="32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   }</a:t>
            </a:r>
            <a:endParaRPr kumimoji="1" lang="en-US" altLang="zh-CN" sz="3200" b="1" dirty="0">
              <a:latin typeface="Times New Roman" pitchFamily="18" charset="0"/>
              <a:ea typeface="楷体_GB2312" pitchFamily="49" charset="-122"/>
              <a:hlinkClick r:id="rId2" action="ppaction://hlinksldjump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   return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0;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  <a:hlinkClick r:id="rId2" action="ppaction://hlinksldjump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  }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112643" name="Rectangl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524000" y="4572000"/>
            <a:ext cx="501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9966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b="1">
                <a:solidFill>
                  <a:srgbClr val="FF9966"/>
                </a:solidFill>
                <a:latin typeface="Times New Roman" pitchFamily="18" charset="0"/>
                <a:ea typeface="楷体_GB2312" pitchFamily="49" charset="-122"/>
              </a:rPr>
              <a:t>检查中间字符的匹配情况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nimBg="1" autoUpdateAnimBg="0"/>
      <p:bldP spid="11264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0" y="871538"/>
            <a:ext cx="7937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en-US" altLang="zh-CN" sz="4800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4800">
                <a:latin typeface="Times New Roman" pitchFamily="18" charset="0"/>
                <a:ea typeface="楷体_GB2312" pitchFamily="49" charset="-122"/>
              </a:rPr>
              <a:t>    </a:t>
            </a:r>
            <a:endParaRPr kumimoji="1" lang="en-US" altLang="zh-CN" sz="4800">
              <a:latin typeface="Times New Roman" pitchFamily="18" charset="0"/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914400" y="1211263"/>
            <a:ext cx="7639050" cy="419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4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k = 1;  j = 2;</a:t>
            </a:r>
          </a:p>
          <a:p>
            <a:pPr>
              <a:lnSpc>
                <a:spcPct val="12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 while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( j &lt; tLength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&amp;&amp;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S[i+k] == T[j])</a:t>
            </a:r>
          </a:p>
          <a:p>
            <a:pPr>
              <a:lnSpc>
                <a:spcPct val="125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{ ++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k;  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++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j;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3600">
              <a:latin typeface="Times New Roman" pitchFamily="18" charset="0"/>
              <a:ea typeface="楷体_GB2312" pitchFamily="49" charset="-122"/>
              <a:hlinkClick r:id="rId2" action="ppaction://hlinksldjump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( j == tLength ) 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i;</a:t>
            </a:r>
          </a:p>
          <a:p>
            <a:pPr>
              <a:lnSpc>
                <a:spcPct val="125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else  ++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i;   </a:t>
            </a:r>
          </a:p>
          <a:p>
            <a:pPr>
              <a:lnSpc>
                <a:spcPct val="125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       //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重新开始下一次的匹配检测</a:t>
            </a:r>
            <a:endParaRPr kumimoji="1" lang="zh-CN" altLang="en-US" sz="480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  <p:bldP spid="11366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三、</a:t>
            </a:r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KMP 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算法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250825" y="1916113"/>
            <a:ext cx="87884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00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主串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每一轮匹配比较后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只前进一个字符位置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，因此匹配速度较慢。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每一轮匹配过程中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出现字符比较不等时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指针产生回溯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0" y="4076700"/>
            <a:ext cx="29162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FF6600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 KMP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算法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0" y="4724400"/>
            <a:ext cx="87137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      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基本思想：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每当一轮匹配过程中出现字符比较不等时，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指针不回溯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，而是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利用已经得到的“部分匹配”的结果将模式向右滑动一段距离后，继续进行比较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0" y="1363663"/>
            <a:ext cx="5667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朴素的串匹配算法存在的不足：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  <p:bldP spid="106501" grpId="0" autoUpdateAnimBg="0"/>
      <p:bldP spid="106502" grpId="0" autoUpdateAnimBg="0"/>
      <p:bldP spid="106503" grpId="0" autoUpdateAnimBg="0"/>
      <p:bldP spid="10650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2555875" y="1050925"/>
            <a:ext cx="482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a b </a:t>
            </a:r>
            <a:r>
              <a:rPr lang="en-US" altLang="zh-CN" sz="3200">
                <a:solidFill>
                  <a:srgbClr val="FF9900"/>
                </a:solidFill>
                <a:latin typeface="Times New Roman" pitchFamily="18" charset="0"/>
              </a:rPr>
              <a:t>a</a:t>
            </a:r>
            <a:r>
              <a:rPr lang="en-US" altLang="zh-CN" sz="3200">
                <a:latin typeface="Times New Roman" pitchFamily="18" charset="0"/>
              </a:rPr>
              <a:t> b c a b c a c b a b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555875" y="2057400"/>
            <a:ext cx="489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a </a:t>
            </a:r>
            <a:r>
              <a:rPr lang="en-US" altLang="zh-CN" sz="3200">
                <a:solidFill>
                  <a:srgbClr val="FF9900"/>
                </a:solidFill>
                <a:latin typeface="Times New Roman" pitchFamily="18" charset="0"/>
              </a:rPr>
              <a:t>b</a:t>
            </a:r>
            <a:r>
              <a:rPr lang="en-US" altLang="zh-CN" sz="3200">
                <a:latin typeface="Times New Roman" pitchFamily="18" charset="0"/>
              </a:rPr>
              <a:t> a b c a b c a c b a b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555875" y="2992438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a b a b c a </a:t>
            </a:r>
            <a:r>
              <a:rPr lang="en-US" altLang="zh-CN" sz="3200">
                <a:solidFill>
                  <a:srgbClr val="FF9900"/>
                </a:solidFill>
                <a:latin typeface="Times New Roman" pitchFamily="18" charset="0"/>
              </a:rPr>
              <a:t>b</a:t>
            </a:r>
            <a:r>
              <a:rPr lang="en-US" altLang="zh-CN" sz="3200">
                <a:latin typeface="Times New Roman" pitchFamily="18" charset="0"/>
              </a:rPr>
              <a:t> c a c b a b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2555875" y="1484313"/>
            <a:ext cx="2663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a b </a:t>
            </a:r>
            <a:r>
              <a:rPr lang="en-US" altLang="zh-CN" sz="3200">
                <a:solidFill>
                  <a:srgbClr val="FF9900"/>
                </a:solidFill>
                <a:latin typeface="Times New Roman" pitchFamily="18" charset="0"/>
              </a:rPr>
              <a:t>c</a:t>
            </a:r>
            <a:r>
              <a:rPr lang="en-US" altLang="zh-CN" sz="3200">
                <a:latin typeface="Times New Roman" pitchFamily="18" charset="0"/>
              </a:rPr>
              <a:t> a c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3160713" y="3354388"/>
            <a:ext cx="2663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a b c a </a:t>
            </a:r>
            <a:r>
              <a:rPr lang="en-US" altLang="zh-CN" sz="3200">
                <a:solidFill>
                  <a:srgbClr val="FF99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2887663" y="2489200"/>
            <a:ext cx="266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FF9900"/>
                </a:solidFill>
                <a:latin typeface="Times New Roman" pitchFamily="18" charset="0"/>
              </a:rPr>
              <a:t>a</a:t>
            </a:r>
            <a:r>
              <a:rPr lang="en-US" altLang="zh-CN" sz="3200">
                <a:latin typeface="Times New Roman" pitchFamily="18" charset="0"/>
              </a:rPr>
              <a:t> b c a c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07950" y="112553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第一次匹配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07950" y="2112963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第二次匹配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107950" y="3048000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第三次匹配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2555875" y="3929063"/>
            <a:ext cx="482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a b a </a:t>
            </a:r>
            <a:r>
              <a:rPr lang="en-US" altLang="zh-CN" sz="3200">
                <a:solidFill>
                  <a:srgbClr val="FF9900"/>
                </a:solidFill>
                <a:latin typeface="Times New Roman" pitchFamily="18" charset="0"/>
              </a:rPr>
              <a:t>b</a:t>
            </a:r>
            <a:r>
              <a:rPr lang="en-US" altLang="zh-CN" sz="3200">
                <a:latin typeface="Times New Roman" pitchFamily="18" charset="0"/>
              </a:rPr>
              <a:t> c a b c a c b a b</a:t>
            </a: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3463925" y="4362450"/>
            <a:ext cx="266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FF9900"/>
                </a:solidFill>
                <a:latin typeface="Times New Roman" pitchFamily="18" charset="0"/>
              </a:rPr>
              <a:t>a</a:t>
            </a:r>
            <a:r>
              <a:rPr lang="en-US" altLang="zh-CN" sz="3200">
                <a:latin typeface="Times New Roman" pitchFamily="18" charset="0"/>
              </a:rPr>
              <a:t> b c a c</a:t>
            </a: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107950" y="4005263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第四次匹配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2555875" y="4903788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a b a b </a:t>
            </a:r>
            <a:r>
              <a:rPr lang="en-US" altLang="zh-CN" sz="3200">
                <a:solidFill>
                  <a:srgbClr val="FF9900"/>
                </a:solidFill>
                <a:latin typeface="Times New Roman" pitchFamily="18" charset="0"/>
              </a:rPr>
              <a:t>c</a:t>
            </a:r>
            <a:r>
              <a:rPr lang="en-US" altLang="zh-CN" sz="3200">
                <a:latin typeface="Times New Roman" pitchFamily="18" charset="0"/>
              </a:rPr>
              <a:t> a b c a c b a b</a:t>
            </a: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3779838" y="5226050"/>
            <a:ext cx="266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FF9900"/>
                </a:solidFill>
                <a:latin typeface="Times New Roman" pitchFamily="18" charset="0"/>
              </a:rPr>
              <a:t>a</a:t>
            </a:r>
            <a:r>
              <a:rPr lang="en-US" altLang="zh-CN" sz="3200">
                <a:latin typeface="Times New Roman" pitchFamily="18" charset="0"/>
              </a:rPr>
              <a:t> b c a c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107950" y="5010150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第五次匹配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2555875" y="5676900"/>
            <a:ext cx="489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a b a b c a b c a c b a b</a:t>
            </a: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4067175" y="6162675"/>
            <a:ext cx="266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a b c a c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107950" y="572928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第六次匹配</a:t>
            </a:r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>
            <a:off x="4067175" y="5802313"/>
            <a:ext cx="1728788" cy="8636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323850" y="155575"/>
            <a:ext cx="36703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朴素的串匹配算法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118787" grpId="0"/>
      <p:bldP spid="118788" grpId="0"/>
      <p:bldP spid="118789" grpId="0"/>
      <p:bldP spid="118790" grpId="0"/>
      <p:bldP spid="118791" grpId="0"/>
      <p:bldP spid="118792" grpId="0"/>
      <p:bldP spid="118793" grpId="0"/>
      <p:bldP spid="118794" grpId="0"/>
      <p:bldP spid="118795" grpId="0"/>
      <p:bldP spid="118796" grpId="0"/>
      <p:bldP spid="118797" grpId="0"/>
      <p:bldP spid="118798" grpId="0"/>
      <p:bldP spid="118799" grpId="0"/>
      <p:bldP spid="118800" grpId="0"/>
      <p:bldP spid="118801" grpId="0"/>
      <p:bldP spid="118802" grpId="0"/>
      <p:bldP spid="118803" grpId="0"/>
      <p:bldP spid="11880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555875" y="1195388"/>
            <a:ext cx="48244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4000">
                <a:solidFill>
                  <a:srgbClr val="FF9900"/>
                </a:solidFill>
                <a:latin typeface="Times New Roman" pitchFamily="18" charset="0"/>
              </a:rPr>
              <a:t>a b</a:t>
            </a:r>
            <a:r>
              <a:rPr lang="en-US" altLang="zh-CN" sz="4000">
                <a:latin typeface="Times New Roman" pitchFamily="18" charset="0"/>
              </a:rPr>
              <a:t> a b c a b c a c b a b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555875" y="3178175"/>
            <a:ext cx="4895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4000">
                <a:latin typeface="Times New Roman" pitchFamily="18" charset="0"/>
              </a:rPr>
              <a:t>a b </a:t>
            </a:r>
            <a:r>
              <a:rPr lang="en-US" altLang="zh-CN" sz="4000">
                <a:solidFill>
                  <a:srgbClr val="FF9900"/>
                </a:solidFill>
                <a:latin typeface="Times New Roman" pitchFamily="18" charset="0"/>
              </a:rPr>
              <a:t>a b c a</a:t>
            </a:r>
            <a:r>
              <a:rPr lang="en-US" altLang="zh-CN" sz="4000">
                <a:latin typeface="Times New Roman" pitchFamily="18" charset="0"/>
              </a:rPr>
              <a:t> b c a c b a b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555875" y="4959350"/>
            <a:ext cx="4895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4000">
                <a:latin typeface="Times New Roman" pitchFamily="18" charset="0"/>
              </a:rPr>
              <a:t>a b a b c a</a:t>
            </a:r>
            <a:r>
              <a:rPr lang="en-US" altLang="zh-CN" sz="4000">
                <a:solidFill>
                  <a:srgbClr val="FF9900"/>
                </a:solidFill>
                <a:latin typeface="Times New Roman" pitchFamily="18" charset="0"/>
              </a:rPr>
              <a:t> b c a c</a:t>
            </a:r>
            <a:r>
              <a:rPr lang="en-US" altLang="zh-CN" sz="4000">
                <a:latin typeface="Times New Roman" pitchFamily="18" charset="0"/>
              </a:rPr>
              <a:t> b a b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555875" y="1935163"/>
            <a:ext cx="2663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4000">
                <a:solidFill>
                  <a:srgbClr val="FF9900"/>
                </a:solidFill>
                <a:latin typeface="Times New Roman" pitchFamily="18" charset="0"/>
              </a:rPr>
              <a:t>a b</a:t>
            </a:r>
            <a:r>
              <a:rPr lang="en-US" altLang="zh-CN" sz="4000">
                <a:latin typeface="Times New Roman" pitchFamily="18" charset="0"/>
              </a:rPr>
              <a:t> c a c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4356100" y="5734050"/>
            <a:ext cx="2663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4000">
                <a:latin typeface="Times New Roman" pitchFamily="18" charset="0"/>
              </a:rPr>
              <a:t>a</a:t>
            </a:r>
            <a:r>
              <a:rPr lang="en-US" altLang="zh-CN" sz="4000">
                <a:solidFill>
                  <a:srgbClr val="FF9900"/>
                </a:solidFill>
                <a:latin typeface="Times New Roman" pitchFamily="18" charset="0"/>
              </a:rPr>
              <a:t> b c a c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3276600" y="3951288"/>
            <a:ext cx="2663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4000">
                <a:solidFill>
                  <a:srgbClr val="FF9900"/>
                </a:solidFill>
                <a:latin typeface="Times New Roman" pitchFamily="18" charset="0"/>
              </a:rPr>
              <a:t>a b c a</a:t>
            </a:r>
            <a:r>
              <a:rPr lang="en-US" altLang="zh-CN" sz="4000">
                <a:latin typeface="Times New Roman" pitchFamily="18" charset="0"/>
              </a:rPr>
              <a:t> c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79388" y="5084763"/>
            <a:ext cx="2376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第三次匹配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179388" y="3303588"/>
            <a:ext cx="2376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第二次匹配</a:t>
            </a: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79388" y="1411288"/>
            <a:ext cx="2376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第一次匹配</a:t>
            </a:r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3419475" y="692150"/>
            <a:ext cx="0" cy="503238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4932363" y="2655888"/>
            <a:ext cx="0" cy="503237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4356100" y="4941888"/>
            <a:ext cx="1871663" cy="158273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468313" y="260350"/>
            <a:ext cx="2098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KMP 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5" grpId="0"/>
      <p:bldP spid="120836" grpId="0"/>
      <p:bldP spid="120837" grpId="0"/>
      <p:bldP spid="120838" grpId="0"/>
      <p:bldP spid="120839" grpId="0"/>
      <p:bldP spid="120840" grpId="0"/>
      <p:bldP spid="120841" grpId="0"/>
      <p:bldP spid="120842" grpId="0"/>
      <p:bldP spid="120843" grpId="0" animBg="1"/>
      <p:bldP spid="120844" grpId="0" animBg="1"/>
      <p:bldP spid="12084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95288" y="1655763"/>
            <a:ext cx="6372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KMP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算法的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时间复杂度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可以达到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O(m+n)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95288" y="2205038"/>
            <a:ext cx="6072187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当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S[i] &lt;&gt; T[j]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时，</a:t>
            </a:r>
          </a:p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已经得到的结果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                 S[i-j+1..i-1] == T[1..j-1]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若已知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T[1..k-1] == T[j-k+1..j-1]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则有  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S[i-k+1..i-1] == T[1..k-1]</a:t>
            </a:r>
          </a:p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二、</a:t>
            </a:r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KMP 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算法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62000" y="5718175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T</a:t>
            </a:r>
          </a:p>
        </p:txBody>
      </p:sp>
      <p:grpSp>
        <p:nvGrpSpPr>
          <p:cNvPr id="33850" name="Group 58"/>
          <p:cNvGrpSpPr>
            <a:grpSpLocks/>
          </p:cNvGrpSpPr>
          <p:nvPr/>
        </p:nvGrpSpPr>
        <p:grpSpPr bwMode="auto">
          <a:xfrm>
            <a:off x="1608138" y="5718175"/>
            <a:ext cx="1524000" cy="455613"/>
            <a:chOff x="1013" y="3602"/>
            <a:chExt cx="960" cy="287"/>
          </a:xfrm>
        </p:grpSpPr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1733" y="3602"/>
              <a:ext cx="2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1493" y="3602"/>
              <a:ext cx="2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1253" y="3602"/>
              <a:ext cx="2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1013" y="3602"/>
              <a:ext cx="2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>
              <a:off x="1013" y="3602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1013" y="3889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1013" y="360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1253" y="3602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>
              <a:off x="1493" y="3602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>
              <a:off x="1733" y="3602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>
              <a:off x="1973" y="360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51" name="Group 59"/>
          <p:cNvGrpSpPr>
            <a:grpSpLocks/>
          </p:cNvGrpSpPr>
          <p:nvPr/>
        </p:nvGrpSpPr>
        <p:grpSpPr bwMode="auto">
          <a:xfrm>
            <a:off x="1600200" y="4652963"/>
            <a:ext cx="5029200" cy="531812"/>
            <a:chOff x="1008" y="2931"/>
            <a:chExt cx="3168" cy="335"/>
          </a:xfrm>
        </p:grpSpPr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3933" y="2943"/>
              <a:ext cx="2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3688" y="2943"/>
              <a:ext cx="24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3445" y="2943"/>
              <a:ext cx="2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33817" name="Rectangle 25"/>
            <p:cNvSpPr>
              <a:spLocks noChangeArrowheads="1"/>
            </p:cNvSpPr>
            <p:nvPr/>
          </p:nvSpPr>
          <p:spPr bwMode="auto">
            <a:xfrm>
              <a:off x="3201" y="2943"/>
              <a:ext cx="24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33818" name="Rectangle 26"/>
            <p:cNvSpPr>
              <a:spLocks noChangeArrowheads="1"/>
            </p:cNvSpPr>
            <p:nvPr/>
          </p:nvSpPr>
          <p:spPr bwMode="auto">
            <a:xfrm>
              <a:off x="2957" y="2943"/>
              <a:ext cx="24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>
              <a:off x="2714" y="2943"/>
              <a:ext cx="2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33820" name="Rectangle 28"/>
            <p:cNvSpPr>
              <a:spLocks noChangeArrowheads="1"/>
            </p:cNvSpPr>
            <p:nvPr/>
          </p:nvSpPr>
          <p:spPr bwMode="auto">
            <a:xfrm>
              <a:off x="2470" y="2943"/>
              <a:ext cx="24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2227" y="2943"/>
              <a:ext cx="2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1983" y="2943"/>
              <a:ext cx="24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1502" y="2931"/>
              <a:ext cx="24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1746" y="2931"/>
              <a:ext cx="2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1B893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1251" y="2943"/>
              <a:ext cx="24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1008" y="2943"/>
              <a:ext cx="2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1008" y="2943"/>
              <a:ext cx="31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1008" y="3266"/>
              <a:ext cx="31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>
              <a:off x="1008" y="2943"/>
              <a:ext cx="0" cy="3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1251" y="2943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1496" y="2943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1739" y="2943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1983" y="2943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>
              <a:off x="2227" y="2943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470" y="2943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>
              <a:off x="2714" y="2943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>
              <a:off x="2957" y="2943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Line 46"/>
            <p:cNvSpPr>
              <a:spLocks noChangeShapeType="1"/>
            </p:cNvSpPr>
            <p:nvPr/>
          </p:nvSpPr>
          <p:spPr bwMode="auto">
            <a:xfrm>
              <a:off x="3201" y="2943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>
              <a:off x="3445" y="2943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>
              <a:off x="3688" y="2943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>
              <a:off x="3933" y="2943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Line 50"/>
            <p:cNvSpPr>
              <a:spLocks noChangeShapeType="1"/>
            </p:cNvSpPr>
            <p:nvPr/>
          </p:nvSpPr>
          <p:spPr bwMode="auto">
            <a:xfrm>
              <a:off x="4176" y="2943"/>
              <a:ext cx="0" cy="3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755650" y="4608513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</a:p>
        </p:txBody>
      </p:sp>
      <p:sp>
        <p:nvSpPr>
          <p:cNvPr id="33845" name="Rectangle 53"/>
          <p:cNvSpPr>
            <a:spLocks noChangeArrowheads="1"/>
          </p:cNvSpPr>
          <p:nvPr/>
        </p:nvSpPr>
        <p:spPr bwMode="auto">
          <a:xfrm>
            <a:off x="1547813" y="5661025"/>
            <a:ext cx="503237" cy="5762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311400" y="5661025"/>
            <a:ext cx="503238" cy="5762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2325688" y="4638675"/>
            <a:ext cx="503237" cy="57626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1547813" y="5661025"/>
            <a:ext cx="503237" cy="57626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33867" name="Line 75"/>
          <p:cNvSpPr>
            <a:spLocks noChangeShapeType="1"/>
          </p:cNvSpPr>
          <p:nvPr/>
        </p:nvSpPr>
        <p:spPr bwMode="auto">
          <a:xfrm>
            <a:off x="2987675" y="5230813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868" name="Text Box 76"/>
          <p:cNvSpPr txBox="1">
            <a:spLocks noChangeArrowheads="1"/>
          </p:cNvSpPr>
          <p:nvPr/>
        </p:nvSpPr>
        <p:spPr bwMode="auto">
          <a:xfrm>
            <a:off x="3203575" y="5373688"/>
            <a:ext cx="16557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next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4624E-6 L 0.08333 0.0006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38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utoUpdateAnimBg="0"/>
      <p:bldP spid="33798" grpId="0" autoUpdateAnimBg="0"/>
      <p:bldP spid="33799" grpId="0" autoUpdateAnimBg="0"/>
      <p:bldP spid="33800" grpId="0"/>
      <p:bldP spid="33843" grpId="0"/>
      <p:bldP spid="33845" grpId="0" animBg="1"/>
      <p:bldP spid="33845" grpId="1" animBg="1"/>
      <p:bldP spid="33845" grpId="2" animBg="1"/>
      <p:bldP spid="33846" grpId="0" animBg="1"/>
      <p:bldP spid="33846" grpId="1" animBg="1"/>
      <p:bldP spid="33846" grpId="2" animBg="1"/>
      <p:bldP spid="33849" grpId="0" animBg="1"/>
      <p:bldP spid="33849" grpId="1" animBg="1"/>
      <p:bldP spid="33849" grpId="2" animBg="1"/>
      <p:bldP spid="33853" grpId="0" animBg="1"/>
      <p:bldP spid="33853" grpId="1" animBg="1"/>
      <p:bldP spid="33853" grpId="2" animBg="1"/>
      <p:bldP spid="33867" grpId="0" animBg="1"/>
      <p:bldP spid="3386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4568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定义：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模式串的</a:t>
            </a:r>
            <a:r>
              <a:rPr kumimoji="1"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next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函数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971550" y="2276475"/>
          <a:ext cx="6626225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9" name="公式" r:id="rId3" imgW="2641320" imgH="863280" progId="Equation.3">
                  <p:embed/>
                </p:oleObj>
              </mc:Choice>
              <mc:Fallback>
                <p:oleObj name="公式" r:id="rId3" imgW="2641320" imgH="863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6626225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Group 27"/>
          <p:cNvGraphicFramePr>
            <a:graphicFrameLocks noGrp="1"/>
          </p:cNvGraphicFramePr>
          <p:nvPr/>
        </p:nvGraphicFramePr>
        <p:xfrm>
          <a:off x="1403350" y="4797425"/>
          <a:ext cx="6119813" cy="1477963"/>
        </p:xfrm>
        <a:graphic>
          <a:graphicData uri="http://schemas.openxmlformats.org/drawingml/2006/table">
            <a:tbl>
              <a:tblPr/>
              <a:tblGrid>
                <a:gridCol w="1560513"/>
                <a:gridCol w="4559300"/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1  2  3  4  5  6  7  8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  b  a  a  b   c  a 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0  1  1  2  2  3  1  2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Exercise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258888" y="1773238"/>
            <a:ext cx="43322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sz="4000">
                <a:latin typeface="Times New Roman" pitchFamily="18" charset="0"/>
              </a:rPr>
              <a:t>a b c a b a a b c b c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258888" y="4743450"/>
            <a:ext cx="3922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sz="4000">
                <a:latin typeface="Times New Roman" pitchFamily="18" charset="0"/>
              </a:rPr>
              <a:t>a a b a a c a a d a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258888" y="3213100"/>
            <a:ext cx="327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sz="4000">
                <a:latin typeface="Times New Roman" pitchFamily="18" charset="0"/>
              </a:rPr>
              <a:t>a b a b a b a b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258888" y="2565400"/>
            <a:ext cx="69850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800">
                <a:latin typeface="Times New Roman" pitchFamily="18" charset="0"/>
              </a:rPr>
              <a:t>  0 1 1 1 2 3 2 2 3 4 1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547813" y="3933825"/>
            <a:ext cx="69850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800">
                <a:latin typeface="Times New Roman" pitchFamily="18" charset="0"/>
              </a:rPr>
              <a:t>0 1 1 2 3 4 5 6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1547813" y="5516563"/>
            <a:ext cx="69850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800">
                <a:latin typeface="Times New Roman" pitchFamily="18" charset="0"/>
              </a:rPr>
              <a:t>0 1 2 1 2 3 1 2 3 1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365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68" decel="50000" autoRev="1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8" fill="hold">
                                          <p:stCondLst>
                                            <p:cond delay="2592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365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68" decel="50000" autoRev="1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8" fill="hold">
                                          <p:stCondLst>
                                            <p:cond delay="2592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365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68" decel="50000" autoRev="1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8" fill="hold">
                                          <p:stCondLst>
                                            <p:cond delay="2592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67" grpId="0"/>
      <p:bldP spid="11776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200900" cy="586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int Index_KMP(SString S, SString T, int pos)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 1≤pos≤StrLength(S)</a:t>
            </a:r>
          </a:p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i = pos;   j = 1;</a:t>
            </a:r>
          </a:p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(i &lt;= S[0]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&amp;&amp;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j &lt;= T[0])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 (j = 0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||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 S[i] == T[j])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{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 ++i;  ++j;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继续比较后继字符</a:t>
            </a:r>
          </a:p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else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  j = next[j];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模式串向右移动</a:t>
            </a:r>
          </a:p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}//while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(j &gt; T[0])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i-T[0];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匹配成功</a:t>
            </a:r>
          </a:p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else return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0;</a:t>
            </a:r>
          </a:p>
          <a:p>
            <a:pPr>
              <a:lnSpc>
                <a:spcPct val="11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// Index_KMP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68313" y="4975696"/>
            <a:ext cx="7848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zh-CN" altLang="en-US" dirty="0">
                <a:solidFill>
                  <a:schemeClr val="hlink"/>
                </a:solidFill>
                <a:latin typeface="Times New Roman" pitchFamily="18" charset="0"/>
              </a:rPr>
              <a:t>这实际上也是一个匹配的过程，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不同在于：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主串和模式串是同一个串。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79388" y="1124744"/>
            <a:ext cx="8424862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求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</a:rPr>
              <a:t>next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函数值的过程是一个递推过程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，分析如下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68313" y="1628800"/>
            <a:ext cx="3189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已知：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next[1] = 0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39552" y="2258869"/>
            <a:ext cx="80970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假设：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next[j] = k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；即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T[1]…T[k-1]=T[j-k+1]…T[j-1]</a:t>
            </a:r>
          </a:p>
          <a:p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又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T[j] = T[k]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68863" y="3248014"/>
            <a:ext cx="333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则： 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next[j+1] = k+1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68313" y="3822774"/>
            <a:ext cx="53943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若： 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T[j]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T[k]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则 需往前回溯，检查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T[j] = T[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？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utoUpdateAnimBg="0"/>
      <p:bldP spid="48132" grpId="0" autoUpdateAnimBg="0"/>
      <p:bldP spid="48133" grpId="0" autoUpdateAnimBg="0"/>
      <p:bldP spid="48134" grpId="0" autoUpdateAnimBg="0"/>
      <p:bldP spid="4813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188913"/>
            <a:ext cx="65881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6699FF"/>
              </a:buClr>
              <a:buFont typeface="Wingdings" pitchFamily="2" charset="2"/>
              <a:buNone/>
            </a:pP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二、串的抽象数据类型定义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5288" y="1506538"/>
            <a:ext cx="813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串也是线性结构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，它的逻辑结构与线性表相似。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95288" y="2492375"/>
            <a:ext cx="82296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buClr>
                <a:srgbClr val="FF6600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kumimoji="1" lang="en-US" altLang="zh-CN" b="1">
                <a:solidFill>
                  <a:schemeClr val="folHlink"/>
                </a:solidFill>
                <a:latin typeface="宋体" pitchFamily="2" charset="-122"/>
              </a:rPr>
              <a:t> </a:t>
            </a:r>
            <a:r>
              <a:rPr kumimoji="1" lang="zh-CN" altLang="en-US" b="1">
                <a:solidFill>
                  <a:schemeClr val="hlink"/>
                </a:solidFill>
                <a:latin typeface="宋体" pitchFamily="2" charset="-122"/>
              </a:rPr>
              <a:t>区别：</a:t>
            </a:r>
          </a:p>
          <a:p>
            <a:pPr eaLnBrk="0" hangingPunct="0">
              <a:lnSpc>
                <a:spcPct val="140000"/>
              </a:lnSpc>
              <a:buClr>
                <a:srgbClr val="FF6600"/>
              </a:buClr>
              <a:buFont typeface="Wingdings" pitchFamily="2" charset="2"/>
              <a:buNone/>
            </a:pPr>
            <a:r>
              <a:rPr kumimoji="1" lang="zh-CN" altLang="en-US" b="1">
                <a:solidFill>
                  <a:schemeClr val="folHlink"/>
                </a:solidFill>
                <a:latin typeface="宋体" pitchFamily="2" charset="-122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串的数据对象约束为字符集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  <a:p>
            <a:pPr eaLnBrk="0" hangingPunct="0">
              <a:lnSpc>
                <a:spcPct val="140000"/>
              </a:lnSpc>
              <a:buClr>
                <a:srgbClr val="FF6600"/>
              </a:buClr>
              <a:buFont typeface="Wingdings" pitchFamily="2" charset="2"/>
              <a:buNone/>
            </a:pP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、在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线性表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的基本操作中，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大多以单个元素为操作对象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；而在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串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的基本操作中，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通常以串的整体作</a:t>
            </a:r>
          </a:p>
          <a:p>
            <a:pPr eaLnBrk="0" hangingPunct="0">
              <a:lnSpc>
                <a:spcPct val="140000"/>
              </a:lnSpc>
              <a:buClr>
                <a:srgbClr val="FF6600"/>
              </a:buClr>
              <a:buFont typeface="Wingdings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为操作对象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 autoUpdateAnimBg="0"/>
      <p:bldP spid="81923" grpId="0" autoUpdateAnimBg="0"/>
      <p:bldP spid="8192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6335712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</a:rPr>
              <a:t>void get_next(SString &amp;T, int &amp;next[] )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求模式串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next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函数值并存入数组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next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i = 1;   next[1] = 0;   j = 0;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(i &lt; T[0])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kumimoji="1"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 (j == 0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||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 T[i]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==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 T[j])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           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{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++i;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++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j; next[i] = j;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}</a:t>
            </a:r>
            <a:endParaRPr kumimoji="1" lang="en-US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</a:rPr>
              <a:t>else</a:t>
            </a:r>
            <a:r>
              <a:rPr kumimoji="1" lang="en-US" altLang="zh-CN" dirty="0">
                <a:solidFill>
                  <a:schemeClr val="hlink"/>
                </a:solidFill>
                <a:latin typeface="Times New Roman" pitchFamily="18" charset="0"/>
              </a:rPr>
              <a:t>  j = next[j];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kumimoji="1"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// get_next</a:t>
            </a: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4869429" y="5877272"/>
            <a:ext cx="1152525" cy="465138"/>
          </a:xfrm>
          <a:prstGeom prst="rect">
            <a:avLst/>
          </a:prstGeom>
          <a:solidFill>
            <a:srgbClr val="FFFFCC"/>
          </a:solidFill>
          <a:ln w="3810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O(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29467" y="4179912"/>
            <a:ext cx="4032448" cy="531812"/>
            <a:chOff x="5758108" y="2249116"/>
            <a:chExt cx="2342284" cy="531812"/>
          </a:xfrm>
        </p:grpSpPr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6929683" y="2249116"/>
              <a:ext cx="385763" cy="512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1B893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dirty="0" smtClean="0">
                  <a:solidFill>
                    <a:srgbClr val="FF0000"/>
                  </a:solidFill>
                  <a:latin typeface="Verdana" pitchFamily="34" charset="0"/>
                </a:rPr>
                <a:t>T[i]</a:t>
              </a:r>
              <a:endParaRPr lang="en-US" altLang="zh-CN" sz="2400" dirty="0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6143871" y="2268166"/>
              <a:ext cx="388938" cy="512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4800" b="1" dirty="0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5758108" y="2268166"/>
              <a:ext cx="385763" cy="512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4800" b="1" dirty="0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5758108" y="2268166"/>
              <a:ext cx="23209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5400"/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5758108" y="2780928"/>
              <a:ext cx="23209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5400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5758108" y="2268166"/>
              <a:ext cx="0" cy="5127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5400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>
              <a:off x="6143871" y="2268166"/>
              <a:ext cx="0" cy="512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5400"/>
            </a:p>
          </p:txBody>
        </p: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>
              <a:off x="6532808" y="2268166"/>
              <a:ext cx="0" cy="512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5400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6918571" y="2268166"/>
              <a:ext cx="0" cy="512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5400"/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>
              <a:off x="7305921" y="2268166"/>
              <a:ext cx="0" cy="512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5400"/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>
              <a:off x="7693271" y="2268166"/>
              <a:ext cx="0" cy="512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5400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8100392" y="2268166"/>
              <a:ext cx="0" cy="5127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5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88024" y="4915694"/>
            <a:ext cx="4032448" cy="531812"/>
            <a:chOff x="4788024" y="4915694"/>
            <a:chExt cx="4032448" cy="531812"/>
          </a:xfrm>
        </p:grpSpPr>
        <p:grpSp>
          <p:nvGrpSpPr>
            <p:cNvPr id="35" name="组合 34"/>
            <p:cNvGrpSpPr/>
            <p:nvPr/>
          </p:nvGrpSpPr>
          <p:grpSpPr>
            <a:xfrm>
              <a:off x="4788024" y="4915694"/>
              <a:ext cx="4032448" cy="531812"/>
              <a:chOff x="5758108" y="2249116"/>
              <a:chExt cx="2342284" cy="531812"/>
            </a:xfrm>
          </p:grpSpPr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6929683" y="2249116"/>
                <a:ext cx="385763" cy="5127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1B893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en-US" altLang="zh-CN" sz="2400" dirty="0">
                  <a:solidFill>
                    <a:srgbClr val="FF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143871" y="2268166"/>
                <a:ext cx="388938" cy="5127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en-US" altLang="zh-CN" sz="4800" b="1" dirty="0">
                  <a:solidFill>
                    <a:schemeClr val="tx2"/>
                  </a:solidFill>
                  <a:latin typeface="Verdana" pitchFamily="34" charset="0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5758108" y="2268166"/>
                <a:ext cx="385763" cy="5127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en-US" altLang="zh-CN" sz="4800" b="1" dirty="0">
                  <a:solidFill>
                    <a:schemeClr val="tx2"/>
                  </a:solidFill>
                  <a:latin typeface="Verdana" pitchFamily="34" charset="0"/>
                </a:endParaRPr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758108" y="2268166"/>
                <a:ext cx="232092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540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758108" y="2780928"/>
                <a:ext cx="232092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540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758108" y="2268166"/>
                <a:ext cx="0" cy="51276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540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143871" y="2268166"/>
                <a:ext cx="0" cy="5127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540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532808" y="2268166"/>
                <a:ext cx="0" cy="5127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5400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>
                <a:off x="6918571" y="2268166"/>
                <a:ext cx="0" cy="5127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5400"/>
              </a:p>
            </p:txBody>
          </p:sp>
          <p:sp>
            <p:nvSpPr>
              <p:cNvPr id="45" name="Line 41"/>
              <p:cNvSpPr>
                <a:spLocks noChangeShapeType="1"/>
              </p:cNvSpPr>
              <p:nvPr/>
            </p:nvSpPr>
            <p:spPr bwMode="auto">
              <a:xfrm>
                <a:off x="7305921" y="2268166"/>
                <a:ext cx="0" cy="5127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5400"/>
              </a:p>
            </p:txBody>
          </p:sp>
          <p:sp>
            <p:nvSpPr>
              <p:cNvPr id="46" name="Line 42"/>
              <p:cNvSpPr>
                <a:spLocks noChangeShapeType="1"/>
              </p:cNvSpPr>
              <p:nvPr/>
            </p:nvSpPr>
            <p:spPr bwMode="auto">
              <a:xfrm>
                <a:off x="7693271" y="2268166"/>
                <a:ext cx="0" cy="5127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5400"/>
              </a:p>
            </p:txBody>
          </p:sp>
          <p:sp>
            <p:nvSpPr>
              <p:cNvPr id="47" name="Line 50"/>
              <p:cNvSpPr>
                <a:spLocks noChangeShapeType="1"/>
              </p:cNvSpPr>
              <p:nvPr/>
            </p:nvSpPr>
            <p:spPr bwMode="auto">
              <a:xfrm>
                <a:off x="8100392" y="2268166"/>
                <a:ext cx="0" cy="51276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5400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5418474" y="4983559"/>
              <a:ext cx="7585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dirty="0" smtClean="0">
                  <a:solidFill>
                    <a:srgbClr val="FF0000"/>
                  </a:solidFill>
                  <a:latin typeface="Verdana" pitchFamily="34" charset="0"/>
                </a:rPr>
                <a:t>T[j]</a:t>
              </a:r>
              <a:endParaRPr lang="en-US" altLang="zh-CN" sz="2400" dirty="0">
                <a:solidFill>
                  <a:srgbClr val="FF0000"/>
                </a:solidFill>
                <a:latin typeface="Verdana" pitchFamily="34" charset="0"/>
              </a:endParaRPr>
            </a:p>
          </p:txBody>
        </p:sp>
      </p:grpSp>
      <p:sp>
        <p:nvSpPr>
          <p:cNvPr id="48" name="圆角矩形标注 47"/>
          <p:cNvSpPr/>
          <p:nvPr/>
        </p:nvSpPr>
        <p:spPr bwMode="auto">
          <a:xfrm>
            <a:off x="4869429" y="1556792"/>
            <a:ext cx="4104053" cy="1008112"/>
          </a:xfrm>
          <a:prstGeom prst="wedgeRoundRectCallout">
            <a:avLst>
              <a:gd name="adj1" fmla="val -56482"/>
              <a:gd name="adj2" fmla="val 73082"/>
              <a:gd name="adj3" fmla="val 16667"/>
            </a:avLst>
          </a:prstGeom>
          <a:solidFill>
            <a:srgbClr val="92D050"/>
          </a:solidFill>
          <a:ln w="38100" cap="flat" cmpd="thinThick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</a:rPr>
              <a:t>T[1]…T[j]=T[i-j+1]…T[i]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00"/>
                </a:solidFill>
              </a:rPr>
              <a:t>next[i+1]=j+1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223" grpId="0" animBg="1"/>
      <p:bldP spid="4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323850" y="1052513"/>
            <a:ext cx="8507413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还有一种特殊情况需要考虑：</a:t>
            </a:r>
          </a:p>
          <a:p>
            <a:pPr>
              <a:lnSpc>
                <a:spcPct val="120000"/>
              </a:lnSpc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例如：</a:t>
            </a:r>
          </a:p>
          <a:p>
            <a:pPr>
              <a:lnSpc>
                <a:spcPct val="120000"/>
              </a:lnSpc>
            </a:pPr>
            <a:r>
              <a:rPr kumimoji="1" lang="zh-CN" altLang="en-US" sz="48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480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S = </a:t>
            </a:r>
            <a:r>
              <a:rPr kumimoji="1" lang="en-US" altLang="zh-CN" sz="480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4800" b="1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aaabaaabaaabaaabaaab</a:t>
            </a:r>
            <a:r>
              <a:rPr kumimoji="1" lang="en-US" altLang="zh-CN" sz="480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endParaRPr kumimoji="1" lang="en-US" altLang="zh-CN" sz="4800">
              <a:solidFill>
                <a:srgbClr val="CC66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480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     T = </a:t>
            </a:r>
            <a:r>
              <a:rPr kumimoji="1" lang="en-US" altLang="zh-CN" sz="480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4800" b="1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aaaab</a:t>
            </a:r>
            <a:r>
              <a:rPr kumimoji="1" lang="en-US" altLang="zh-CN" sz="480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endParaRPr kumimoji="1" lang="en-US" altLang="zh-CN" sz="4800">
              <a:latin typeface="Times New Roman" pitchFamily="18" charset="0"/>
            </a:endParaRP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76200" y="5413375"/>
            <a:ext cx="39703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nextval[j]=</a:t>
            </a:r>
            <a:r>
              <a:rPr kumimoji="1" lang="en-US" altLang="zh-CN" sz="4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00004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85800" y="4422775"/>
            <a:ext cx="33496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next[j]=</a:t>
            </a:r>
            <a:r>
              <a:rPr kumimoji="1" lang="en-US" altLang="zh-CN" sz="4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01234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15" grpId="0" autoUpdateAnimBg="0"/>
      <p:bldP spid="11571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84582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   void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get_nextval(SString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T,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int &amp;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nextval[])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i = 1;   nextval[1] = 0;   j = 0;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(i &lt; T[0])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(j == 0 || T[i] == T[j])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2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      ++i;  ++j;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(T[i]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!=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T[j]) 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nextval[i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] = j;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else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nextval[i] = nextval[j];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3200" b="1" dirty="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3200" dirty="0">
              <a:solidFill>
                <a:srgbClr val="3366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else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j = nextval[j];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}  }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// get_nextval</a:t>
            </a:r>
            <a:endParaRPr kumimoji="1" lang="en-US" altLang="zh-CN" sz="32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547813" y="1412875"/>
            <a:ext cx="59039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Comic Sans MS" pitchFamily="66" charset="0"/>
                <a:hlinkClick r:id="rId2" action="ppaction://hlinkfile"/>
              </a:rPr>
              <a:t>综合题四</a:t>
            </a: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 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74758" name="AutoShape 6"/>
          <p:cNvSpPr>
            <a:spLocks noChangeArrowheads="1"/>
          </p:cNvSpPr>
          <p:nvPr/>
        </p:nvSpPr>
        <p:spPr bwMode="auto">
          <a:xfrm>
            <a:off x="323850" y="188913"/>
            <a:ext cx="3789363" cy="6397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作    业</a:t>
            </a:r>
          </a:p>
        </p:txBody>
      </p:sp>
      <p:pic>
        <p:nvPicPr>
          <p:cNvPr id="74759" name="Picture 7" descr="动画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612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160338"/>
            <a:ext cx="5230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串的抽象数据类型的定义</a:t>
            </a:r>
            <a:endParaRPr kumimoji="1" lang="zh-CN" altLang="en-US" sz="3600">
              <a:solidFill>
                <a:srgbClr val="CC6600"/>
              </a:solidFill>
              <a:latin typeface="Times New Roman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1460500"/>
            <a:ext cx="2201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ADT String {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232251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数据对象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195513" y="2251075"/>
            <a:ext cx="6732587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{ a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|a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∈CharacterSet, i=1,2,...,n, n≥0 }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95288" y="2970213"/>
            <a:ext cx="196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数据关系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195513" y="2970213"/>
            <a:ext cx="648017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{ &lt; a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i-1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, a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&gt; | a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i-1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, a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∈D, i=2,...,n }</a:t>
            </a:r>
          </a:p>
        </p:txBody>
      </p:sp>
      <p:sp>
        <p:nvSpPr>
          <p:cNvPr id="7176" name="Comment 8"/>
          <p:cNvSpPr>
            <a:spLocks noChangeArrowheads="1"/>
          </p:cNvSpPr>
          <p:nvPr/>
        </p:nvSpPr>
        <p:spPr bwMode="auto">
          <a:xfrm>
            <a:off x="2195513" y="1316038"/>
            <a:ext cx="4537075" cy="831850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996633"/>
                </a:solidFill>
                <a:latin typeface="Times New Roman" pitchFamily="18" charset="0"/>
              </a:rPr>
              <a:t>串是有限长的字符序列，由一对双引号相括，如</a:t>
            </a:r>
            <a:r>
              <a:rPr lang="en-US" altLang="zh-CN" sz="2400" b="1">
                <a:solidFill>
                  <a:srgbClr val="996633"/>
                </a:solidFill>
                <a:latin typeface="Times New Roman" pitchFamily="18" charset="0"/>
              </a:rPr>
              <a:t>: </a:t>
            </a:r>
            <a:r>
              <a:rPr lang="en-US" altLang="zh-CN" sz="2400" b="1">
                <a:solidFill>
                  <a:srgbClr val="996633"/>
                </a:solidFill>
                <a:latin typeface="Times New Roman" pitchFamily="18" charset="0"/>
                <a:sym typeface="Symbol" pitchFamily="18" charset="2"/>
              </a:rPr>
              <a:t> a string 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23850" y="3690938"/>
            <a:ext cx="204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基本操作：</a:t>
            </a:r>
          </a:p>
        </p:txBody>
      </p:sp>
      <p:sp>
        <p:nvSpPr>
          <p:cNvPr id="7178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51050" y="3762375"/>
            <a:ext cx="52308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StrAssign (&amp;T, chars)</a:t>
            </a:r>
          </a:p>
          <a:p>
            <a:r>
              <a:rPr kumimoji="1" lang="en-US" altLang="zh-CN">
                <a:latin typeface="Times New Roman" pitchFamily="18" charset="0"/>
              </a:rPr>
              <a:t>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初始条件：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chars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是字符串常量。</a:t>
            </a:r>
          </a:p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操作结果：把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chars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赋为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的值。</a:t>
            </a:r>
          </a:p>
        </p:txBody>
      </p:sp>
      <p:sp>
        <p:nvSpPr>
          <p:cNvPr id="7179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68538" y="5059363"/>
            <a:ext cx="4919662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StrCopy (&amp;T, S)</a:t>
            </a:r>
          </a:p>
          <a:p>
            <a:r>
              <a:rPr kumimoji="1" lang="en-US" altLang="zh-CN" sz="240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初始条件：串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存在。</a:t>
            </a:r>
          </a:p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操作结果：由串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复制得串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nimBg="1" autoUpdateAnimBg="0"/>
      <p:bldP spid="7177" grpId="0"/>
      <p:bldP spid="71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23850" y="1268413"/>
            <a:ext cx="3951288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DestroyString (&amp;S)</a:t>
            </a:r>
          </a:p>
          <a:p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初始条件：串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存在。</a:t>
            </a:r>
          </a:p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操作结果：串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被销毁。</a:t>
            </a:r>
          </a:p>
        </p:txBody>
      </p:sp>
      <p:sp>
        <p:nvSpPr>
          <p:cNvPr id="12293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black">
          <a:xfrm>
            <a:off x="396875" y="2852738"/>
            <a:ext cx="84963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StrEmpty (S)</a:t>
            </a:r>
            <a:b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</a:br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初始条件：串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存在。</a:t>
            </a:r>
            <a:b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操作结果：若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为空串，则返回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TRUE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，否则返回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FALSE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black">
          <a:xfrm>
            <a:off x="323850" y="4365625"/>
            <a:ext cx="777240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StrLength (S)</a:t>
            </a:r>
            <a:b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</a:br>
            <a:r>
              <a:rPr lang="en-US" altLang="zh-CN" sz="3200" b="1">
                <a:latin typeface="Verdana" pitchFamily="34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初始条件：串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存在。</a:t>
            </a:r>
            <a:b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操作结果：返回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的元素个数，称为串的长度。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4" grpId="0"/>
      <p:bldP spid="122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331913" y="4724400"/>
            <a:ext cx="505301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zh-CN" sz="2400" b="1">
                <a:solidFill>
                  <a:srgbClr val="000000"/>
                </a:solidFill>
                <a:latin typeface="Times New Roman" pitchFamily="18" charset="0"/>
              </a:rPr>
              <a:t>例如：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StrCompare(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data, state) &lt; 0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StrCompare(cat, case) &gt; 0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3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black">
          <a:xfrm>
            <a:off x="971550" y="1557338"/>
            <a:ext cx="5976938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StrCompare (S, T)</a:t>
            </a:r>
            <a:b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</a:br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初始条件：串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存在。</a:t>
            </a:r>
            <a:b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操作结果：若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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，则返回值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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； </a:t>
            </a:r>
            <a:b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                 若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，则返回值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； </a:t>
            </a:r>
            <a:b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                 若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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，则返回值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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14345" grpId="0"/>
    </p:bldLst>
  </p:timing>
</p:sld>
</file>

<file path=ppt/theme/theme1.xml><?xml version="1.0" encoding="utf-8"?>
<a:theme xmlns:a="http://schemas.openxmlformats.org/drawingml/2006/main" name="sample">
  <a:themeElements>
    <a:clrScheme name="sample 4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6600CC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thinThick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thinThick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6600CC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Chap3</Template>
  <TotalTime>3991</TotalTime>
  <Words>4371</Words>
  <Application>Microsoft Office PowerPoint</Application>
  <PresentationFormat>全屏显示(4:3)</PresentationFormat>
  <Paragraphs>640</Paragraphs>
  <Slides>63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66" baseType="lpstr">
      <vt:lpstr>sample</vt:lpstr>
      <vt:lpstr>剪辑</vt:lpstr>
      <vt:lpstr>公式</vt:lpstr>
      <vt:lpstr>PowerPoint 演示文稿</vt:lpstr>
      <vt:lpstr>PowerPoint 演示文稿</vt:lpstr>
      <vt:lpstr>PowerPoint 演示文稿</vt:lpstr>
      <vt:lpstr>PowerPoint 演示文稿</vt:lpstr>
      <vt:lpstr>基本概念</vt:lpstr>
      <vt:lpstr>PowerPoint 演示文稿</vt:lpstr>
      <vt:lpstr>PowerPoint 演示文稿</vt:lpstr>
      <vt:lpstr>PowerPoint 演示文稿</vt:lpstr>
      <vt:lpstr>PowerPoint 演示文稿</vt:lpstr>
      <vt:lpstr>Concat (&amp;T, S1, S2)   初始条件：串 S1 和 S2 存在。     操作结果：用 T 返回由 S1 和 S2                       联接而成的新串。</vt:lpstr>
      <vt:lpstr>PowerPoint 演示文稿</vt:lpstr>
      <vt:lpstr>PowerPoint 演示文稿</vt:lpstr>
      <vt:lpstr>Index (S, T, pos)    初始条件：串S和T存在，T是非空串，                       1≤pos≤StrLength(S)。     操作结果： 若主串 S 中存在和串 T 值相同的子串, 则返回它在主串 S 中第pos个字符之后第一次出现的位置；否则函数值为0。 </vt:lpstr>
      <vt:lpstr>Replace (&amp;S, T, V)   初始条件：串S, T和 V 均已存在，且 T 是非空串。     操作结果：用 V 替换主串 S 中出现的所有与（模式串）T                           相等的不重叠的子串。</vt:lpstr>
      <vt:lpstr>PowerPoint 演示文稿</vt:lpstr>
      <vt:lpstr>ClearString (&amp;S)   初始条件：串S存在。     操作结果：将S清为空串。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Questions</vt:lpstr>
      <vt:lpstr>PowerPoint 演示文稿</vt:lpstr>
      <vt:lpstr>内 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二、首尾匹配算法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thcic</dc:creator>
  <cp:lastModifiedBy>jade</cp:lastModifiedBy>
  <cp:revision>272</cp:revision>
  <dcterms:created xsi:type="dcterms:W3CDTF">1998-08-20T06:59:18Z</dcterms:created>
  <dcterms:modified xsi:type="dcterms:W3CDTF">2015-09-22T09:07:45Z</dcterms:modified>
</cp:coreProperties>
</file>