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7"/>
  </p:notesMasterIdLst>
  <p:sldIdLst>
    <p:sldId id="361" r:id="rId2"/>
    <p:sldId id="256" r:id="rId3"/>
    <p:sldId id="257" r:id="rId4"/>
    <p:sldId id="324" r:id="rId5"/>
    <p:sldId id="362" r:id="rId6"/>
    <p:sldId id="260" r:id="rId7"/>
    <p:sldId id="259" r:id="rId8"/>
    <p:sldId id="262" r:id="rId9"/>
    <p:sldId id="263" r:id="rId10"/>
    <p:sldId id="264" r:id="rId11"/>
    <p:sldId id="386" r:id="rId12"/>
    <p:sldId id="325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26" r:id="rId21"/>
    <p:sldId id="363" r:id="rId22"/>
    <p:sldId id="266" r:id="rId23"/>
    <p:sldId id="267" r:id="rId24"/>
    <p:sldId id="268" r:id="rId25"/>
    <p:sldId id="335" r:id="rId26"/>
    <p:sldId id="269" r:id="rId27"/>
    <p:sldId id="364" r:id="rId28"/>
    <p:sldId id="372" r:id="rId29"/>
    <p:sldId id="270" r:id="rId30"/>
    <p:sldId id="328" r:id="rId31"/>
    <p:sldId id="373" r:id="rId32"/>
    <p:sldId id="374" r:id="rId33"/>
    <p:sldId id="375" r:id="rId34"/>
    <p:sldId id="333" r:id="rId35"/>
    <p:sldId id="376" r:id="rId36"/>
    <p:sldId id="271" r:id="rId37"/>
    <p:sldId id="334" r:id="rId38"/>
    <p:sldId id="272" r:id="rId39"/>
    <p:sldId id="377" r:id="rId40"/>
    <p:sldId id="330" r:id="rId41"/>
    <p:sldId id="274" r:id="rId42"/>
    <p:sldId id="378" r:id="rId43"/>
    <p:sldId id="379" r:id="rId44"/>
    <p:sldId id="278" r:id="rId45"/>
    <p:sldId id="331" r:id="rId46"/>
    <p:sldId id="380" r:id="rId47"/>
    <p:sldId id="381" r:id="rId48"/>
    <p:sldId id="280" r:id="rId49"/>
    <p:sldId id="332" r:id="rId50"/>
    <p:sldId id="281" r:id="rId51"/>
    <p:sldId id="283" r:id="rId52"/>
    <p:sldId id="284" r:id="rId53"/>
    <p:sldId id="285" r:id="rId54"/>
    <p:sldId id="286" r:id="rId55"/>
    <p:sldId id="287" r:id="rId56"/>
    <p:sldId id="382" r:id="rId57"/>
    <p:sldId id="308" r:id="rId58"/>
    <p:sldId id="336" r:id="rId59"/>
    <p:sldId id="337" r:id="rId60"/>
    <p:sldId id="290" r:id="rId61"/>
    <p:sldId id="291" r:id="rId62"/>
    <p:sldId id="293" r:id="rId63"/>
    <p:sldId id="294" r:id="rId64"/>
    <p:sldId id="383" r:id="rId65"/>
    <p:sldId id="385" r:id="rId6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FF"/>
    <a:srgbClr val="E6CDFF"/>
    <a:srgbClr val="800000"/>
    <a:srgbClr val="6600CC"/>
    <a:srgbClr val="0000FF"/>
    <a:srgbClr val="000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102"/>
      </p:cViewPr>
      <p:guideLst>
        <p:guide orient="horz" pos="3120"/>
        <p:guide pos="36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9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91B05889-1AC1-4A90-9D15-46D159908F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587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C7B79E0-63E9-4539-9177-752A3D912589}" type="slidenum">
              <a:rPr lang="en-US" altLang="zh-CN" sz="1200">
                <a:latin typeface="Times New Roman" pitchFamily="18" charset="0"/>
              </a:rPr>
              <a:pPr eaLnBrk="1" hangingPunct="1"/>
              <a:t>10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8C86937-B2BF-4F0A-8C45-A5CEC7E4F94F}" type="slidenum">
              <a:rPr lang="en-US" altLang="zh-CN" sz="1200">
                <a:latin typeface="Times New Roman" pitchFamily="18" charset="0"/>
              </a:rPr>
              <a:pPr eaLnBrk="1" hangingPunct="1"/>
              <a:t>35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553F2BA-4036-44BE-9B76-D509EF3EE9EA}" type="slidenum">
              <a:rPr lang="en-US" altLang="zh-CN" sz="1200">
                <a:latin typeface="Times New Roman" pitchFamily="18" charset="0"/>
              </a:rPr>
              <a:pPr eaLnBrk="1" hangingPunct="1"/>
              <a:t>47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7F7E875-4BCB-41FF-8D30-6372B126D5C9}" type="slidenum">
              <a:rPr lang="en-US" altLang="zh-CN" sz="1200">
                <a:latin typeface="Times New Roman" pitchFamily="18" charset="0"/>
              </a:rPr>
              <a:pPr eaLnBrk="1" hangingPunct="1"/>
              <a:t>53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704B042-139E-4C9A-A76D-A35525742990}" type="slidenum">
              <a:rPr lang="en-US" altLang="zh-CN" sz="1200">
                <a:latin typeface="Times New Roman" pitchFamily="18" charset="0"/>
              </a:rPr>
              <a:pPr eaLnBrk="1" hangingPunct="1"/>
              <a:t>62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72739" dir="3238358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9" descr="1"/>
          <p:cNvSpPr>
            <a:spLocks/>
          </p:cNvSpPr>
          <p:nvPr/>
        </p:nvSpPr>
        <p:spPr bwMode="gray">
          <a:xfrm>
            <a:off x="1130300" y="1416050"/>
            <a:ext cx="2873375" cy="2182813"/>
          </a:xfrm>
          <a:custGeom>
            <a:avLst/>
            <a:gdLst>
              <a:gd name="T0" fmla="*/ 1436688 w 1810"/>
              <a:gd name="T1" fmla="*/ 2182813 h 1375"/>
              <a:gd name="T2" fmla="*/ 2873375 w 1810"/>
              <a:gd name="T3" fmla="*/ 627063 h 1375"/>
              <a:gd name="T4" fmla="*/ 1390650 w 1810"/>
              <a:gd name="T5" fmla="*/ 38100 h 1375"/>
              <a:gd name="T6" fmla="*/ 0 w 1810"/>
              <a:gd name="T7" fmla="*/ 628650 h 1375"/>
              <a:gd name="T8" fmla="*/ 1436688 w 1810"/>
              <a:gd name="T9" fmla="*/ 2182813 h 1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0" descr="2"/>
          <p:cNvSpPr>
            <a:spLocks/>
          </p:cNvSpPr>
          <p:nvPr/>
        </p:nvSpPr>
        <p:spPr bwMode="gray">
          <a:xfrm>
            <a:off x="376238" y="2147888"/>
            <a:ext cx="2103437" cy="3032125"/>
          </a:xfrm>
          <a:custGeom>
            <a:avLst/>
            <a:gdLst>
              <a:gd name="T0" fmla="*/ 2103437 w 1325"/>
              <a:gd name="T1" fmla="*/ 1524000 h 1910"/>
              <a:gd name="T2" fmla="*/ 657225 w 1325"/>
              <a:gd name="T3" fmla="*/ 0 h 1910"/>
              <a:gd name="T4" fmla="*/ 42862 w 1325"/>
              <a:gd name="T5" fmla="*/ 1609725 h 1910"/>
              <a:gd name="T6" fmla="*/ 638175 w 1325"/>
              <a:gd name="T7" fmla="*/ 3032125 h 1910"/>
              <a:gd name="T8" fmla="*/ 2103437 w 1325"/>
              <a:gd name="T9" fmla="*/ 1524000 h 19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1" descr="55282"/>
          <p:cNvSpPr>
            <a:spLocks/>
          </p:cNvSpPr>
          <p:nvPr/>
        </p:nvSpPr>
        <p:spPr bwMode="gray">
          <a:xfrm>
            <a:off x="1085850" y="3730625"/>
            <a:ext cx="2962275" cy="2219325"/>
          </a:xfrm>
          <a:custGeom>
            <a:avLst/>
            <a:gdLst>
              <a:gd name="T0" fmla="*/ 1471613 w 1866"/>
              <a:gd name="T1" fmla="*/ 0 h 1398"/>
              <a:gd name="T2" fmla="*/ 0 w 1866"/>
              <a:gd name="T3" fmla="*/ 1547813 h 1398"/>
              <a:gd name="T4" fmla="*/ 1581150 w 1866"/>
              <a:gd name="T5" fmla="*/ 2201863 h 1398"/>
              <a:gd name="T6" fmla="*/ 2962275 w 1866"/>
              <a:gd name="T7" fmla="*/ 1581150 h 1398"/>
              <a:gd name="T8" fmla="*/ 1471613 w 1866"/>
              <a:gd name="T9" fmla="*/ 0 h 13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4" descr="4"/>
          <p:cNvSpPr>
            <a:spLocks/>
          </p:cNvSpPr>
          <p:nvPr/>
        </p:nvSpPr>
        <p:spPr bwMode="gray">
          <a:xfrm>
            <a:off x="2625725" y="2119313"/>
            <a:ext cx="2139950" cy="3116262"/>
          </a:xfrm>
          <a:custGeom>
            <a:avLst/>
            <a:gdLst>
              <a:gd name="T0" fmla="*/ 1509713 w 1348"/>
              <a:gd name="T1" fmla="*/ 3116262 h 1963"/>
              <a:gd name="T2" fmla="*/ 2124075 w 1348"/>
              <a:gd name="T3" fmla="*/ 1550987 h 1963"/>
              <a:gd name="T4" fmla="*/ 1436688 w 1348"/>
              <a:gd name="T5" fmla="*/ 0 h 1963"/>
              <a:gd name="T6" fmla="*/ 0 w 1348"/>
              <a:gd name="T7" fmla="*/ 1566862 h 1963"/>
              <a:gd name="T8" fmla="*/ 1509713 w 1348"/>
              <a:gd name="T9" fmla="*/ 3116262 h 19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gray">
          <a:xfrm>
            <a:off x="1806575" y="2954338"/>
            <a:ext cx="1655763" cy="165576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981200" y="3505200"/>
            <a:ext cx="1308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Verdana" pitchFamily="34" charset="0"/>
              </a:rPr>
              <a:t> CSU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6705600" y="6172200"/>
            <a:ext cx="2438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thinThick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rgbClr val="009999"/>
                </a:solidFill>
                <a:latin typeface="隶书" pitchFamily="49" charset="-122"/>
                <a:ea typeface="隶书" pitchFamily="49" charset="-122"/>
              </a:rPr>
              <a:t>数据结构  陈淑红</a:t>
            </a:r>
          </a:p>
        </p:txBody>
      </p:sp>
      <p:sp>
        <p:nvSpPr>
          <p:cNvPr id="1198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</a:t>
            </a:r>
            <a:br>
              <a:rPr lang="en-US" altLang="zh-CN" noProof="0" smtClean="0"/>
            </a:br>
            <a:r>
              <a:rPr lang="en-US" altLang="zh-CN" noProof="0" smtClean="0"/>
              <a:t>style</a:t>
            </a:r>
          </a:p>
        </p:txBody>
      </p:sp>
      <p:sp>
        <p:nvSpPr>
          <p:cNvPr id="119821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86525"/>
            <a:ext cx="2895600" cy="168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4FA80D8-9EFC-43EF-9D9E-653A5D88C7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332205"/>
      </p:ext>
    </p:extLst>
  </p:cSld>
  <p:clrMapOvr>
    <a:masterClrMapping/>
  </p:clrMapOvr>
  <p:transition>
    <p:strips dir="l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7BA5B-C05E-402D-B03A-291DD7B6EF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354810"/>
      </p:ext>
    </p:extLst>
  </p:cSld>
  <p:clrMapOvr>
    <a:masterClrMapping/>
  </p:clrMapOvr>
  <p:transition>
    <p:strips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B2E49-E8AC-4B0D-BF87-3B09CA1E38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126875"/>
      </p:ext>
    </p:extLst>
  </p:cSld>
  <p:clrMapOvr>
    <a:masterClrMapping/>
  </p:clrMapOvr>
  <p:transition>
    <p:strips dir="l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81000" y="152400"/>
            <a:ext cx="8305800" cy="6337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6B83D-8135-4CE6-AA13-22557CF341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486774"/>
      </p:ext>
    </p:extLst>
  </p:cSld>
  <p:clrMapOvr>
    <a:masterClrMapping/>
  </p:clrMapOvr>
  <p:transition>
    <p:strips dir="l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41425"/>
            <a:ext cx="4038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F46FA-3A69-4814-95FA-9F6DFA18B0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558259"/>
      </p:ext>
    </p:extLst>
  </p:cSld>
  <p:clrMapOvr>
    <a:masterClrMapping/>
  </p:clrMapOvr>
  <p:transition>
    <p:strips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395E3-A60B-49B3-BC6B-FB1738BCB6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949579"/>
      </p:ext>
    </p:extLst>
  </p:cSld>
  <p:clrMapOvr>
    <a:masterClrMapping/>
  </p:clrMapOvr>
  <p:transition>
    <p:strips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9D660-E1CB-4CEF-95D5-F269444E0C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1345"/>
      </p:ext>
    </p:extLst>
  </p:cSld>
  <p:clrMapOvr>
    <a:masterClrMapping/>
  </p:clrMapOvr>
  <p:transition>
    <p:strips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9F840-393C-4EAE-B1AD-354AA5BF9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193047"/>
      </p:ext>
    </p:extLst>
  </p:cSld>
  <p:clrMapOvr>
    <a:masterClrMapping/>
  </p:clrMapOvr>
  <p:transition>
    <p:strips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4613-1C4F-49B5-A6B6-ACA0F39948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252489"/>
      </p:ext>
    </p:extLst>
  </p:cSld>
  <p:clrMapOvr>
    <a:masterClrMapping/>
  </p:clrMapOvr>
  <p:transition>
    <p:strips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A99EF-6CAA-4D73-B510-D7EE949B7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155295"/>
      </p:ext>
    </p:extLst>
  </p:cSld>
  <p:clrMapOvr>
    <a:masterClrMapping/>
  </p:clrMapOvr>
  <p:transition>
    <p:strips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5936E-ABB8-42B2-9207-29F9C5D447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670318"/>
      </p:ext>
    </p:extLst>
  </p:cSld>
  <p:clrMapOvr>
    <a:masterClrMapping/>
  </p:clrMapOvr>
  <p:transition>
    <p:strips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345D9-8B4B-4ED0-B1E8-6BB8D8DF71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279498"/>
      </p:ext>
    </p:extLst>
  </p:cSld>
  <p:clrMapOvr>
    <a:masterClrMapping/>
  </p:clrMapOvr>
  <p:transition>
    <p:strips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9C959-3A3F-4EFF-BC7E-780289E20D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533278"/>
      </p:ext>
    </p:extLst>
  </p:cSld>
  <p:clrMapOvr>
    <a:masterClrMapping/>
  </p:clrMapOvr>
  <p:transition>
    <p:strips dir="l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宋体" charset="-122"/>
              </a:defRPr>
            </a:lvl1pPr>
          </a:lstStyle>
          <a:p>
            <a:pPr>
              <a:defRPr/>
            </a:pPr>
            <a:fld id="{664C43D7-21E2-4FC8-924A-A6562B1E2B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027988" y="0"/>
            <a:ext cx="1116012" cy="1054100"/>
            <a:chOff x="4604" y="119"/>
            <a:chExt cx="1049" cy="953"/>
          </a:xfrm>
        </p:grpSpPr>
        <p:sp>
          <p:nvSpPr>
            <p:cNvPr id="118792" name="Oval 8"/>
            <p:cNvSpPr>
              <a:spLocks noChangeArrowheads="1"/>
            </p:cNvSpPr>
            <p:nvPr userDrawn="1"/>
          </p:nvSpPr>
          <p:spPr bwMode="gray">
            <a:xfrm>
              <a:off x="4920" y="845"/>
              <a:ext cx="733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033" name="Oval 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2212194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Freeform 1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301 w 1348"/>
                <a:gd name="T1" fmla="*/ 588 h 1963"/>
                <a:gd name="T2" fmla="*/ 423 w 1348"/>
                <a:gd name="T3" fmla="*/ 293 h 1963"/>
                <a:gd name="T4" fmla="*/ 286 w 1348"/>
                <a:gd name="T5" fmla="*/ 0 h 1963"/>
                <a:gd name="T6" fmla="*/ 0 w 1348"/>
                <a:gd name="T7" fmla="*/ 296 h 1963"/>
                <a:gd name="T8" fmla="*/ 301 w 1348"/>
                <a:gd name="T9" fmla="*/ 588 h 19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286 w 1810"/>
                <a:gd name="T1" fmla="*/ 416 h 1388"/>
                <a:gd name="T2" fmla="*/ 572 w 1810"/>
                <a:gd name="T3" fmla="*/ 122 h 1388"/>
                <a:gd name="T4" fmla="*/ 276 w 1810"/>
                <a:gd name="T5" fmla="*/ 12 h 1388"/>
                <a:gd name="T6" fmla="*/ 0 w 1810"/>
                <a:gd name="T7" fmla="*/ 123 h 1388"/>
                <a:gd name="T8" fmla="*/ 286 w 1810"/>
                <a:gd name="T9" fmla="*/ 416 h 13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419 w 1325"/>
                <a:gd name="T1" fmla="*/ 287 h 1910"/>
                <a:gd name="T2" fmla="*/ 131 w 1325"/>
                <a:gd name="T3" fmla="*/ 0 h 1910"/>
                <a:gd name="T4" fmla="*/ 9 w 1325"/>
                <a:gd name="T5" fmla="*/ 304 h 1910"/>
                <a:gd name="T6" fmla="*/ 127 w 1325"/>
                <a:gd name="T7" fmla="*/ 572 h 1910"/>
                <a:gd name="T8" fmla="*/ 419 w 1325"/>
                <a:gd name="T9" fmla="*/ 287 h 19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17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293 w 1866"/>
                <a:gd name="T1" fmla="*/ 0 h 1398"/>
                <a:gd name="T2" fmla="*/ 0 w 1866"/>
                <a:gd name="T3" fmla="*/ 292 h 1398"/>
                <a:gd name="T4" fmla="*/ 315 w 1866"/>
                <a:gd name="T5" fmla="*/ 415 h 1398"/>
                <a:gd name="T6" fmla="*/ 590 w 1866"/>
                <a:gd name="T7" fmla="*/ 298 h 1398"/>
                <a:gd name="T8" fmla="*/ 293 w 1866"/>
                <a:gd name="T9" fmla="*/ 0 h 13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18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strips dir="ld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02040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rgbClr val="020406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20406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20406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20406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406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406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406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406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7" Type="http://schemas.openxmlformats.org/officeDocument/2006/relationships/slide" Target="slide6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4.xml"/><Relationship Id="rId5" Type="http://schemas.openxmlformats.org/officeDocument/2006/relationships/slide" Target="slide48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7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&#20064;&#39064;5%20%20&#25968;&#32452;&#19982;&#24191;&#20041;&#34920;.doc" TargetMode="External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6"/>
          <p:cNvSpPr>
            <a:spLocks noChangeArrowheads="1" noChangeShapeType="1" noTextEdit="1"/>
          </p:cNvSpPr>
          <p:nvPr/>
        </p:nvSpPr>
        <p:spPr bwMode="auto">
          <a:xfrm>
            <a:off x="539750" y="1628775"/>
            <a:ext cx="7777163" cy="10795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0"/>
                <a:gd name="adj2" fmla="val -519"/>
              </a:avLst>
            </a:prstTxWarp>
          </a:bodyPr>
          <a:lstStyle/>
          <a:p>
            <a:pPr algn="ctr"/>
            <a:r>
              <a:rPr lang="zh-CN" altLang="en-US" sz="9600" kern="10" spc="-9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隶书"/>
                <a:ea typeface="隶书"/>
              </a:rPr>
              <a:t>第五章  数组和广义表</a:t>
            </a:r>
          </a:p>
        </p:txBody>
      </p:sp>
      <p:pic>
        <p:nvPicPr>
          <p:cNvPr id="3075" name="Picture 7" descr="200332918384641439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997200"/>
            <a:ext cx="7466012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0825" y="115888"/>
            <a:ext cx="82327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8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5.2  </a:t>
            </a:r>
            <a:r>
              <a:rPr kumimoji="1" lang="zh-CN" altLang="en-US" sz="48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数组的顺序表示和实现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14400" y="1360488"/>
            <a:ext cx="7994650" cy="272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3600" b="1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类型特点</a:t>
            </a:r>
            <a:r>
              <a:rPr kumimoji="1" lang="en-US" altLang="zh-CN" sz="3600" b="1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1)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只有引用型操作，没有加工型操作；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2)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数组是多维的结构，而存储空间是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 一个一维的结构。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6200" y="4332288"/>
            <a:ext cx="7391400" cy="206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kumimoji="1" lang="zh-CN" altLang="en-US" sz="3600" b="1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有两种顺序映象的方式</a:t>
            </a:r>
            <a:r>
              <a:rPr kumimoji="1" lang="en-US" altLang="zh-CN" sz="3600" b="1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3600" b="1">
              <a:latin typeface="Times New Roman" pitchFamily="18" charset="0"/>
              <a:ea typeface="楷体_GB2312" pitchFamily="49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</a:rPr>
              <a:t>1)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以行序为主序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低下标优先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 lvl="2" eaLnBrk="1" hangingPunct="1"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</a:rPr>
              <a:t>2)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以列序为主序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高下标优先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182563" y="1098550"/>
            <a:ext cx="8675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例如： </a:t>
            </a:r>
            <a:r>
              <a:rPr lang="en-US" altLang="zh-CN" sz="3600">
                <a:solidFill>
                  <a:srgbClr val="000000"/>
                </a:solidFill>
                <a:latin typeface="Times New Roman" pitchFamily="18" charset="0"/>
              </a:rPr>
              <a:t>2-D array a</a:t>
            </a:r>
            <a:r>
              <a:rPr kumimoji="1" lang="en-US" altLang="zh-CN" sz="3600" baseline="-25000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en-US" altLang="zh-CN" sz="36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≤i≤b</a:t>
            </a:r>
            <a:r>
              <a:rPr kumimoji="1" lang="en-US" altLang="zh-CN" sz="36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-1, 0 ≤j≤b</a:t>
            </a:r>
            <a:r>
              <a:rPr kumimoji="1" lang="en-US" altLang="zh-CN" sz="36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4114800" y="4802188"/>
            <a:ext cx="429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称为</a:t>
            </a:r>
            <a:r>
              <a:rPr kumimoji="1" lang="zh-CN" altLang="en-US" sz="3600" b="1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基地址</a:t>
            </a:r>
            <a:r>
              <a:rPr kumimoji="1" lang="zh-CN" altLang="en-US" sz="36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或基址。</a:t>
            </a:r>
          </a:p>
        </p:txBody>
      </p:sp>
      <p:sp>
        <p:nvSpPr>
          <p:cNvPr id="160772" name="Line 4"/>
          <p:cNvSpPr>
            <a:spLocks noChangeShapeType="1"/>
          </p:cNvSpPr>
          <p:nvPr/>
        </p:nvSpPr>
        <p:spPr bwMode="auto">
          <a:xfrm flipV="1">
            <a:off x="4114800" y="4681538"/>
            <a:ext cx="0" cy="914400"/>
          </a:xfrm>
          <a:prstGeom prst="line">
            <a:avLst/>
          </a:prstGeom>
          <a:noFill/>
          <a:ln w="28575">
            <a:solidFill>
              <a:srgbClr val="9933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135063" y="228600"/>
            <a:ext cx="62976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以“行序为主序”的存储映象</a:t>
            </a:r>
            <a:endParaRPr kumimoji="1" lang="zh-CN" altLang="en-US" sz="4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228600" y="3141663"/>
            <a:ext cx="829151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二维数组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中任一元素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i,j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的存储位置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LOC(i,j) = LOC(0,0) + (b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×i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＋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j)×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1447800" y="1920875"/>
            <a:ext cx="723900" cy="604838"/>
          </a:xfrm>
          <a:prstGeom prst="rect">
            <a:avLst/>
          </a:prstGeom>
          <a:solidFill>
            <a:srgbClr val="CC99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80008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800080"/>
                </a:solidFill>
                <a:latin typeface="Times New Roman" pitchFamily="18" charset="0"/>
              </a:rPr>
              <a:t>0,1</a:t>
            </a:r>
            <a:endParaRPr kumimoji="1" lang="en-US" altLang="zh-CN" sz="3200" baseline="-25000">
              <a:latin typeface="Times New Roman" pitchFamily="18" charset="0"/>
            </a:endParaRPr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723900" y="1920875"/>
            <a:ext cx="723900" cy="604838"/>
          </a:xfrm>
          <a:prstGeom prst="rect">
            <a:avLst/>
          </a:prstGeom>
          <a:solidFill>
            <a:srgbClr val="CC99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80008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800080"/>
                </a:solidFill>
                <a:latin typeface="Times New Roman" pitchFamily="18" charset="0"/>
              </a:rPr>
              <a:t>0,0</a:t>
            </a:r>
            <a:endParaRPr kumimoji="1" lang="en-US" altLang="zh-CN" sz="3200" baseline="-25000">
              <a:latin typeface="Times New Roman" pitchFamily="18" charset="0"/>
            </a:endParaRPr>
          </a:p>
        </p:txBody>
      </p:sp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2171700" y="1920875"/>
            <a:ext cx="723900" cy="604838"/>
          </a:xfrm>
          <a:prstGeom prst="rect">
            <a:avLst/>
          </a:prstGeom>
          <a:solidFill>
            <a:srgbClr val="CC99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80008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800080"/>
                </a:solidFill>
                <a:latin typeface="Times New Roman" pitchFamily="18" charset="0"/>
              </a:rPr>
              <a:t>0,2</a:t>
            </a:r>
            <a:endParaRPr kumimoji="1" lang="en-US" altLang="zh-CN" sz="3200" baseline="-25000">
              <a:latin typeface="Times New Roman" pitchFamily="18" charset="0"/>
            </a:endParaRP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723900" y="2530475"/>
            <a:ext cx="723900" cy="604838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80008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800080"/>
                </a:solidFill>
                <a:latin typeface="Times New Roman" pitchFamily="18" charset="0"/>
              </a:rPr>
              <a:t>1,0</a:t>
            </a:r>
            <a:endParaRPr kumimoji="1" lang="en-US" altLang="zh-CN" sz="3200" baseline="-25000">
              <a:latin typeface="Times New Roman" pitchFamily="18" charset="0"/>
            </a:endParaRP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1447800" y="2530475"/>
            <a:ext cx="723900" cy="604838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80008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800080"/>
                </a:solidFill>
                <a:latin typeface="Times New Roman" pitchFamily="18" charset="0"/>
              </a:rPr>
              <a:t>1,1</a:t>
            </a:r>
            <a:endParaRPr kumimoji="1" lang="en-US" altLang="zh-CN" sz="3200" baseline="-25000">
              <a:latin typeface="Times New Roman" pitchFamily="18" charset="0"/>
            </a:endParaRP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2171700" y="2530475"/>
            <a:ext cx="723900" cy="604838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80008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800080"/>
                </a:solidFill>
                <a:latin typeface="Times New Roman" pitchFamily="18" charset="0"/>
              </a:rPr>
              <a:t>1,2</a:t>
            </a:r>
            <a:endParaRPr kumimoji="1" lang="en-US" altLang="zh-CN" sz="3200" baseline="-25000">
              <a:latin typeface="Times New Roman" pitchFamily="18" charset="0"/>
            </a:endParaRPr>
          </a:p>
        </p:txBody>
      </p:sp>
      <p:sp>
        <p:nvSpPr>
          <p:cNvPr id="160781" name="Text Box 13"/>
          <p:cNvSpPr txBox="1">
            <a:spLocks noChangeArrowheads="1"/>
          </p:cNvSpPr>
          <p:nvPr/>
        </p:nvSpPr>
        <p:spPr bwMode="auto">
          <a:xfrm>
            <a:off x="4648200" y="1916113"/>
            <a:ext cx="723900" cy="604837"/>
          </a:xfrm>
          <a:prstGeom prst="rect">
            <a:avLst/>
          </a:prstGeom>
          <a:solidFill>
            <a:srgbClr val="CC99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80008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800080"/>
                </a:solidFill>
                <a:latin typeface="Times New Roman" pitchFamily="18" charset="0"/>
              </a:rPr>
              <a:t>0,1</a:t>
            </a:r>
            <a:endParaRPr kumimoji="1" lang="en-US" altLang="zh-CN" sz="3200" baseline="-25000">
              <a:latin typeface="Times New Roman" pitchFamily="18" charset="0"/>
            </a:endParaRPr>
          </a:p>
        </p:txBody>
      </p:sp>
      <p:sp>
        <p:nvSpPr>
          <p:cNvPr id="160782" name="Text Box 14"/>
          <p:cNvSpPr txBox="1">
            <a:spLocks noChangeArrowheads="1"/>
          </p:cNvSpPr>
          <p:nvPr/>
        </p:nvSpPr>
        <p:spPr bwMode="auto">
          <a:xfrm>
            <a:off x="3924300" y="1916113"/>
            <a:ext cx="723900" cy="604837"/>
          </a:xfrm>
          <a:prstGeom prst="rect">
            <a:avLst/>
          </a:prstGeom>
          <a:solidFill>
            <a:srgbClr val="CC99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80008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800080"/>
                </a:solidFill>
                <a:latin typeface="Times New Roman" pitchFamily="18" charset="0"/>
              </a:rPr>
              <a:t>0,0</a:t>
            </a:r>
            <a:endParaRPr kumimoji="1" lang="en-US" altLang="zh-CN" sz="3200" baseline="-25000">
              <a:latin typeface="Times New Roman" pitchFamily="18" charset="0"/>
            </a:endParaRPr>
          </a:p>
        </p:txBody>
      </p:sp>
      <p:sp>
        <p:nvSpPr>
          <p:cNvPr id="160783" name="Text Box 15"/>
          <p:cNvSpPr txBox="1">
            <a:spLocks noChangeArrowheads="1"/>
          </p:cNvSpPr>
          <p:nvPr/>
        </p:nvSpPr>
        <p:spPr bwMode="auto">
          <a:xfrm>
            <a:off x="5372100" y="1916113"/>
            <a:ext cx="723900" cy="604837"/>
          </a:xfrm>
          <a:prstGeom prst="rect">
            <a:avLst/>
          </a:prstGeom>
          <a:solidFill>
            <a:srgbClr val="CC99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80008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800080"/>
                </a:solidFill>
                <a:latin typeface="Times New Roman" pitchFamily="18" charset="0"/>
              </a:rPr>
              <a:t>0,2</a:t>
            </a:r>
            <a:endParaRPr kumimoji="1" lang="en-US" altLang="zh-CN" sz="3200" baseline="-25000">
              <a:latin typeface="Times New Roman" pitchFamily="18" charset="0"/>
            </a:endParaRPr>
          </a:p>
        </p:txBody>
      </p:sp>
      <p:sp>
        <p:nvSpPr>
          <p:cNvPr id="160784" name="Text Box 16"/>
          <p:cNvSpPr txBox="1">
            <a:spLocks noChangeArrowheads="1"/>
          </p:cNvSpPr>
          <p:nvPr/>
        </p:nvSpPr>
        <p:spPr bwMode="auto">
          <a:xfrm>
            <a:off x="6096000" y="1916113"/>
            <a:ext cx="723900" cy="604837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80008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800080"/>
                </a:solidFill>
                <a:latin typeface="Times New Roman" pitchFamily="18" charset="0"/>
              </a:rPr>
              <a:t>1,0</a:t>
            </a:r>
            <a:endParaRPr kumimoji="1" lang="en-US" altLang="zh-CN" sz="3200" baseline="-25000">
              <a:latin typeface="Times New Roman" pitchFamily="18" charset="0"/>
            </a:endParaRPr>
          </a:p>
        </p:txBody>
      </p:sp>
      <p:sp>
        <p:nvSpPr>
          <p:cNvPr id="160785" name="Text Box 17"/>
          <p:cNvSpPr txBox="1">
            <a:spLocks noChangeArrowheads="1"/>
          </p:cNvSpPr>
          <p:nvPr/>
        </p:nvSpPr>
        <p:spPr bwMode="auto">
          <a:xfrm>
            <a:off x="6819900" y="1916113"/>
            <a:ext cx="723900" cy="604837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80008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800080"/>
                </a:solidFill>
                <a:latin typeface="Times New Roman" pitchFamily="18" charset="0"/>
              </a:rPr>
              <a:t>1,1</a:t>
            </a:r>
            <a:endParaRPr kumimoji="1" lang="en-US" altLang="zh-CN" sz="3200" baseline="-25000">
              <a:latin typeface="Times New Roman" pitchFamily="18" charset="0"/>
            </a:endParaRPr>
          </a:p>
        </p:txBody>
      </p:sp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7543800" y="1916113"/>
            <a:ext cx="723900" cy="604837"/>
          </a:xfrm>
          <a:prstGeom prst="rect">
            <a:avLst/>
          </a:prstGeom>
          <a:solidFill>
            <a:srgbClr val="99CCFF">
              <a:alpha val="50195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80008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800080"/>
                </a:solidFill>
                <a:latin typeface="Times New Roman" pitchFamily="18" charset="0"/>
              </a:rPr>
              <a:t>1,2</a:t>
            </a:r>
            <a:endParaRPr kumimoji="1" lang="en-US" altLang="zh-CN" sz="3200" baseline="-25000">
              <a:latin typeface="Times New Roman" pitchFamily="18" charset="0"/>
            </a:endParaRPr>
          </a:p>
        </p:txBody>
      </p:sp>
      <p:sp>
        <p:nvSpPr>
          <p:cNvPr id="160787" name="AutoShape 19"/>
          <p:cNvSpPr>
            <a:spLocks/>
          </p:cNvSpPr>
          <p:nvPr/>
        </p:nvSpPr>
        <p:spPr bwMode="auto">
          <a:xfrm rot="-5270468">
            <a:off x="4056062" y="2393951"/>
            <a:ext cx="460375" cy="723900"/>
          </a:xfrm>
          <a:prstGeom prst="leftBrace">
            <a:avLst>
              <a:gd name="adj1" fmla="val 19480"/>
              <a:gd name="adj2" fmla="val 50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88" name="Text Box 20"/>
          <p:cNvSpPr txBox="1">
            <a:spLocks noChangeArrowheads="1"/>
          </p:cNvSpPr>
          <p:nvPr/>
        </p:nvSpPr>
        <p:spPr bwMode="auto">
          <a:xfrm>
            <a:off x="3962400" y="2754313"/>
            <a:ext cx="587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solidFill>
                  <a:srgbClr val="990033"/>
                </a:solidFill>
                <a:latin typeface="Times New Roman" pitchFamily="18" charset="0"/>
              </a:rPr>
              <a:t>L</a:t>
            </a:r>
            <a:endParaRPr kumimoji="1" lang="en-US" altLang="zh-CN" sz="4400">
              <a:latin typeface="Times New Roman" pitchFamily="18" charset="0"/>
            </a:endParaRPr>
          </a:p>
        </p:txBody>
      </p:sp>
      <p:sp>
        <p:nvSpPr>
          <p:cNvPr id="160789" name="Text Box 21"/>
          <p:cNvSpPr txBox="1">
            <a:spLocks noChangeArrowheads="1"/>
          </p:cNvSpPr>
          <p:nvPr/>
        </p:nvSpPr>
        <p:spPr bwMode="auto">
          <a:xfrm>
            <a:off x="8139113" y="4035425"/>
            <a:ext cx="7762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4000" b="1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60790" name="Rectangle 22"/>
          <p:cNvSpPr>
            <a:spLocks noChangeArrowheads="1"/>
          </p:cNvSpPr>
          <p:nvPr/>
        </p:nvSpPr>
        <p:spPr bwMode="auto">
          <a:xfrm>
            <a:off x="323850" y="5661025"/>
            <a:ext cx="6985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列优先顺序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:</a:t>
            </a:r>
          </a:p>
          <a:p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LOC(i,j)=LOC(0,0)+(j*m+i)*L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16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6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6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6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autoUpdateAnimBg="0"/>
      <p:bldP spid="160771" grpId="0" autoUpdateAnimBg="0"/>
      <p:bldP spid="160772" grpId="0" animBg="1"/>
      <p:bldP spid="160774" grpId="0" autoUpdateAnimBg="0"/>
      <p:bldP spid="160775" grpId="0" animBg="1" autoUpdateAnimBg="0"/>
      <p:bldP spid="160776" grpId="0" animBg="1" autoUpdateAnimBg="0"/>
      <p:bldP spid="160777" grpId="0" animBg="1" autoUpdateAnimBg="0"/>
      <p:bldP spid="160778" grpId="0" animBg="1" autoUpdateAnimBg="0"/>
      <p:bldP spid="160779" grpId="0" animBg="1" autoUpdateAnimBg="0"/>
      <p:bldP spid="160780" grpId="0" animBg="1" autoUpdateAnimBg="0"/>
      <p:bldP spid="160781" grpId="0" animBg="1" autoUpdateAnimBg="0"/>
      <p:bldP spid="160782" grpId="0" animBg="1" autoUpdateAnimBg="0"/>
      <p:bldP spid="160783" grpId="0" animBg="1" autoUpdateAnimBg="0"/>
      <p:bldP spid="160784" grpId="0" animBg="1" autoUpdateAnimBg="0"/>
      <p:bldP spid="160785" grpId="0" animBg="1" autoUpdateAnimBg="0"/>
      <p:bldP spid="160786" grpId="0" animBg="1" autoUpdateAnimBg="0"/>
      <p:bldP spid="160787" grpId="0" animBg="1"/>
      <p:bldP spid="160788" grpId="0" autoUpdateAnimBg="0"/>
      <p:bldP spid="160789" grpId="0" autoUpdateAnimBg="0"/>
      <p:bldP spid="1607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23850" y="981075"/>
            <a:ext cx="85280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360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推广到一般情况，可得到 </a:t>
            </a:r>
            <a:r>
              <a:rPr kumimoji="1" lang="en-US" altLang="zh-CN" sz="360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360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维数组数据元素存储位置的映象关系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450850" y="4770438"/>
            <a:ext cx="80772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36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36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称为 </a:t>
            </a:r>
            <a:r>
              <a:rPr kumimoji="1" lang="en-US" altLang="zh-CN" sz="36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36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维数组的映象函数。</a:t>
            </a:r>
            <a:r>
              <a:rPr kumimoji="1" lang="zh-CN" altLang="en-US" sz="36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数组元素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36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的存储位置是其下标的线性函数。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785813" y="3671888"/>
            <a:ext cx="7415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其中 </a:t>
            </a: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3600" baseline="-250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 = L</a:t>
            </a:r>
            <a:r>
              <a:rPr kumimoji="1" lang="zh-CN" altLang="en-US" sz="36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3600" baseline="-250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 = b</a:t>
            </a:r>
            <a:r>
              <a:rPr kumimoji="1" lang="en-US" altLang="zh-CN" sz="3600" baseline="-250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 ×c</a:t>
            </a:r>
            <a:r>
              <a:rPr kumimoji="1" lang="en-US" altLang="zh-CN" sz="3600" baseline="-250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,  1 &lt; i </a:t>
            </a: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</a:t>
            </a: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 n</a:t>
            </a:r>
            <a:r>
              <a:rPr kumimoji="1" lang="zh-CN" altLang="en-US" sz="36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3200">
              <a:solidFill>
                <a:srgbClr val="020406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609600" y="2700338"/>
            <a:ext cx="8207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LOC(j</a:t>
            </a:r>
            <a:r>
              <a:rPr kumimoji="1" lang="en-US" altLang="zh-CN" sz="3600" baseline="-250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, j</a:t>
            </a:r>
            <a:r>
              <a:rPr kumimoji="1" lang="en-US" altLang="zh-CN" sz="3600" baseline="-250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, ..., j</a:t>
            </a:r>
            <a:r>
              <a:rPr kumimoji="1" lang="en-US" altLang="zh-CN" sz="3600" baseline="-250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 ) = LOC(0,0,...,0) + ∑ c</a:t>
            </a:r>
            <a:r>
              <a:rPr kumimoji="1" lang="en-US" altLang="zh-CN" sz="3600" baseline="-250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3600" baseline="-250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 flipH="1">
            <a:off x="7391400" y="32480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7543800" y="31877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=1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7543800" y="25034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n</a:t>
            </a:r>
          </a:p>
        </p:txBody>
      </p:sp>
      <p:sp>
        <p:nvSpPr>
          <p:cNvPr id="80906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172200"/>
            <a:ext cx="685800" cy="381000"/>
          </a:xfrm>
          <a:prstGeom prst="actionButtonBeginning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80900" grpId="0" autoUpdateAnimBg="0"/>
      <p:bldP spid="80901" grpId="0" autoUpdateAnimBg="0"/>
      <p:bldP spid="80902" grpId="0" autoUpdateAnimBg="0"/>
      <p:bldP spid="80903" grpId="0" autoUpdateAnimBg="0"/>
      <p:bldP spid="80904" grpId="0" autoUpdateAnimBg="0"/>
      <p:bldP spid="8090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646988" cy="684213"/>
          </a:xfrm>
        </p:spPr>
        <p:txBody>
          <a:bodyPr/>
          <a:lstStyle/>
          <a:p>
            <a:pPr eaLnBrk="1" hangingPunct="1"/>
            <a:r>
              <a:rPr kumimoji="1" lang="en-US" altLang="zh-CN" smtClean="0">
                <a:ea typeface="宋体" pitchFamily="2" charset="-122"/>
              </a:rPr>
              <a:t>5.3 </a:t>
            </a:r>
            <a:r>
              <a:rPr kumimoji="1" lang="zh-CN" altLang="en-US" smtClean="0">
                <a:ea typeface="宋体" pitchFamily="2" charset="-122"/>
              </a:rPr>
              <a:t>矩阵的压缩存储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特殊矩阵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对称矩阵</a:t>
            </a:r>
            <a:r>
              <a:rPr lang="en-US" altLang="zh-CN" smtClean="0">
                <a:ea typeface="宋体" pitchFamily="2" charset="-122"/>
              </a:rPr>
              <a:t>(symmetric matrix)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三角矩阵</a:t>
            </a:r>
            <a:r>
              <a:rPr lang="en-US" altLang="zh-CN" smtClean="0">
                <a:ea typeface="宋体" pitchFamily="2" charset="-122"/>
              </a:rPr>
              <a:t>(triangular matrix)</a:t>
            </a:r>
          </a:p>
          <a:p>
            <a:pPr lvl="2" eaLnBrk="1" hangingPunct="1"/>
            <a:r>
              <a:rPr lang="en-US" altLang="zh-CN" smtClean="0">
                <a:ea typeface="宋体" pitchFamily="2" charset="-122"/>
              </a:rPr>
              <a:t>Upper triangular matrix</a:t>
            </a:r>
          </a:p>
          <a:p>
            <a:pPr lvl="2" eaLnBrk="1" hangingPunct="1"/>
            <a:r>
              <a:rPr lang="en-US" altLang="zh-CN" smtClean="0">
                <a:ea typeface="宋体" pitchFamily="2" charset="-122"/>
              </a:rPr>
              <a:t>Lower triangular matrix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对角矩阵</a:t>
            </a:r>
            <a:r>
              <a:rPr lang="en-US" altLang="zh-CN" smtClean="0">
                <a:ea typeface="宋体" pitchFamily="2" charset="-122"/>
              </a:rPr>
              <a:t>(diagonal matrix)</a:t>
            </a:r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5848350" y="228600"/>
          <a:ext cx="26670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公式" r:id="rId3" imgW="1193800" imgH="914400" progId="Equation.3">
                  <p:embed/>
                </p:oleObj>
              </mc:Choice>
              <mc:Fallback>
                <p:oleObj name="公式" r:id="rId3" imgW="11938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228600"/>
                        <a:ext cx="2667000" cy="20431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5"/>
          <p:cNvGraphicFramePr>
            <a:graphicFrameLocks noChangeAspect="1"/>
          </p:cNvGraphicFramePr>
          <p:nvPr/>
        </p:nvGraphicFramePr>
        <p:xfrm>
          <a:off x="5848350" y="2209800"/>
          <a:ext cx="2743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公式" r:id="rId5" imgW="1219200" imgH="914400" progId="Equation.3">
                  <p:embed/>
                </p:oleObj>
              </mc:Choice>
              <mc:Fallback>
                <p:oleObj name="公式" r:id="rId5" imgW="12192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2209800"/>
                        <a:ext cx="2743200" cy="2057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5848350" y="4419600"/>
          <a:ext cx="2971800" cy="232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公式" r:id="rId7" imgW="1460500" imgH="1143000" progId="Equation.3">
                  <p:embed/>
                </p:oleObj>
              </mc:Choice>
              <mc:Fallback>
                <p:oleObj name="公式" r:id="rId7" imgW="1460500" imgH="1143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4419600"/>
                        <a:ext cx="2971800" cy="23256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特殊矩阵的压缩存储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2513"/>
            <a:ext cx="4356100" cy="5078412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对称矩阵</a:t>
            </a:r>
            <a:r>
              <a:rPr lang="en-US" altLang="zh-CN" smtClean="0">
                <a:ea typeface="宋体" pitchFamily="2" charset="-122"/>
              </a:rPr>
              <a:t>(symmetric matrix)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a</a:t>
            </a:r>
            <a:r>
              <a:rPr lang="en-US" altLang="zh-CN" baseline="-25000" smtClean="0">
                <a:ea typeface="宋体" pitchFamily="2" charset="-122"/>
              </a:rPr>
              <a:t>ij</a:t>
            </a:r>
            <a:r>
              <a:rPr lang="en-US" altLang="zh-CN" smtClean="0">
                <a:ea typeface="宋体" pitchFamily="2" charset="-122"/>
              </a:rPr>
              <a:t>=a</a:t>
            </a:r>
            <a:r>
              <a:rPr lang="en-US" altLang="zh-CN" baseline="-25000" smtClean="0">
                <a:ea typeface="宋体" pitchFamily="2" charset="-122"/>
              </a:rPr>
              <a:t>ji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In a n×n matrix</a:t>
            </a:r>
            <a:r>
              <a:rPr lang="zh-CN" altLang="en-US" smtClean="0">
                <a:ea typeface="宋体" pitchFamily="2" charset="-122"/>
              </a:rPr>
              <a:t>，</a:t>
            </a:r>
            <a:r>
              <a:rPr lang="en-US" altLang="zh-CN" smtClean="0">
                <a:ea typeface="宋体" pitchFamily="2" charset="-122"/>
              </a:rPr>
              <a:t>there are n</a:t>
            </a:r>
            <a:r>
              <a:rPr lang="en-US" altLang="zh-CN" baseline="30000" smtClean="0">
                <a:ea typeface="宋体" pitchFamily="2" charset="-122"/>
              </a:rPr>
              <a:t>2</a:t>
            </a:r>
            <a:r>
              <a:rPr lang="en-US" altLang="zh-CN" smtClean="0">
                <a:ea typeface="宋体" pitchFamily="2" charset="-122"/>
              </a:rPr>
              <a:t> entries, only n(n+1)/2 item need to be stored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1-D array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row major order</a:t>
            </a:r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4953000" y="1143000"/>
          <a:ext cx="2667000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公式" r:id="rId3" imgW="1193800" imgH="914400" progId="Equation.3">
                  <p:embed/>
                </p:oleObj>
              </mc:Choice>
              <mc:Fallback>
                <p:oleObj name="公式" r:id="rId3" imgW="11938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43000"/>
                        <a:ext cx="2667000" cy="21256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457200" y="5776913"/>
          <a:ext cx="84582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文档" r:id="rId5" imgW="5629275" imgH="419100" progId="Word.Document.8">
                  <p:embed/>
                </p:oleObj>
              </mc:Choice>
              <mc:Fallback>
                <p:oleObj name="文档" r:id="rId5" imgW="5629275" imgH="419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409" r="18851" b="27272"/>
                      <a:stretch>
                        <a:fillRect/>
                      </a:stretch>
                    </p:blipFill>
                    <p:spPr bwMode="auto">
                      <a:xfrm>
                        <a:off x="457200" y="5776913"/>
                        <a:ext cx="8458200" cy="6048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4284663" y="3644900"/>
          <a:ext cx="4367212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公式" r:id="rId7" imgW="2209800" imgH="787400" progId="Equation.3">
                  <p:embed/>
                </p:oleObj>
              </mc:Choice>
              <mc:Fallback>
                <p:oleObj name="公式" r:id="rId7" imgW="2209800" imgH="78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644900"/>
                        <a:ext cx="4367212" cy="15557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49530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int Value(int A[],EntryType *item,int i,int j)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  if (i&lt;1||i&gt;MAX_ROW_INDEX|| j&lt;1||j&gt;MAX_COL_INDEX)  return FALSE;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   else {  if (i&gt;=j) k=i*(i-1)/2+j-1;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           else k=j*(j-1)/2+i-1;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         *item=A[k];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          return TRUE;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       }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}</a:t>
            </a:r>
            <a:endParaRPr lang="en-US" altLang="zh-CN" sz="2200" b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200" smtClean="0">
              <a:ea typeface="宋体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pitchFamily="2" charset="-122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ea typeface="宋体" pitchFamily="2" charset="-122"/>
              </a:rPr>
              <a:t>三角矩阵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Lower (upper) triangular matrix 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Similar with symmetric matrix</a:t>
            </a: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将上三角部分的常量值存储在</a:t>
            </a:r>
            <a:r>
              <a:rPr lang="en-US" altLang="zh-CN" smtClean="0">
                <a:ea typeface="宋体" pitchFamily="2" charset="-122"/>
              </a:rPr>
              <a:t>0</a:t>
            </a:r>
            <a:r>
              <a:rPr lang="zh-CN" altLang="en-US" smtClean="0">
                <a:ea typeface="宋体" pitchFamily="2" charset="-122"/>
              </a:rPr>
              <a:t>单元，下三角和主对角上的元素从</a:t>
            </a:r>
            <a:r>
              <a:rPr lang="en-US" altLang="zh-CN" smtClean="0">
                <a:ea typeface="宋体" pitchFamily="2" charset="-122"/>
              </a:rPr>
              <a:t>1</a:t>
            </a:r>
            <a:r>
              <a:rPr lang="zh-CN" altLang="en-US" smtClean="0">
                <a:ea typeface="宋体" pitchFamily="2" charset="-122"/>
              </a:rPr>
              <a:t>号单元开始存放</a:t>
            </a:r>
          </a:p>
        </p:txBody>
      </p:sp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395288" y="3213100"/>
          <a:ext cx="85344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文档" r:id="rId3" imgW="5629275" imgH="476250" progId="Word.Document.8">
                  <p:embed/>
                </p:oleObj>
              </mc:Choice>
              <mc:Fallback>
                <p:oleObj name="文档" r:id="rId3" imgW="5629275" imgH="47625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382" r="18878" b="17508"/>
                      <a:stretch>
                        <a:fillRect/>
                      </a:stretch>
                    </p:blipFill>
                    <p:spPr bwMode="auto">
                      <a:xfrm>
                        <a:off x="395288" y="3213100"/>
                        <a:ext cx="8534400" cy="7778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611188" y="4292600"/>
          <a:ext cx="5410200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公式" r:id="rId5" imgW="2019300" imgH="609600" progId="Equation.3">
                  <p:embed/>
                </p:oleObj>
              </mc:Choice>
              <mc:Fallback>
                <p:oleObj name="公式" r:id="rId5" imgW="20193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92600"/>
                        <a:ext cx="5410200" cy="16335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6372225" y="4149725"/>
          <a:ext cx="2520950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公式" r:id="rId7" imgW="1219200" imgH="914400" progId="Equation.3">
                  <p:embed/>
                </p:oleObj>
              </mc:Choice>
              <mc:Fallback>
                <p:oleObj name="公式" r:id="rId7" imgW="12192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149725"/>
                        <a:ext cx="2520950" cy="18907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219200"/>
            <a:ext cx="7772400" cy="5638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z="220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int Value(int A[],EntryType *item,int i,int j)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  if (i&lt;1||i&gt;MAX_ROW_INDEX||j&lt;1||j&gt;MAX_COL_INDEX) return FALSE;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    else {  if (i&gt;=j)  k=i*(i-1)/2+j;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            else k=0;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          *item=A[k];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           return TRUE;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    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ea typeface="宋体" pitchFamily="2" charset="-122"/>
              </a:rPr>
              <a:t>对角矩阵</a:t>
            </a:r>
            <a:r>
              <a:rPr lang="en-US" altLang="zh-CN" sz="2800" smtClean="0">
                <a:ea typeface="宋体" pitchFamily="2" charset="-122"/>
              </a:rPr>
              <a:t>(diagonal matrix)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Example: </a:t>
            </a:r>
            <a:r>
              <a:rPr lang="zh-CN" altLang="en-US" smtClean="0">
                <a:ea typeface="宋体" pitchFamily="2" charset="-122"/>
              </a:rPr>
              <a:t>三阶对角矩阵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Only store nonzero item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Row major order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从下标为</a:t>
            </a:r>
            <a:r>
              <a:rPr lang="en-US" altLang="zh-CN" smtClean="0">
                <a:ea typeface="宋体" pitchFamily="2" charset="-122"/>
              </a:rPr>
              <a:t>1 </a:t>
            </a:r>
            <a:r>
              <a:rPr lang="zh-CN" altLang="en-US" smtClean="0">
                <a:ea typeface="宋体" pitchFamily="2" charset="-122"/>
              </a:rPr>
              <a:t>的位置开始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0</a:t>
            </a:r>
            <a:r>
              <a:rPr lang="zh-CN" altLang="en-US" smtClean="0">
                <a:ea typeface="宋体" pitchFamily="2" charset="-122"/>
              </a:rPr>
              <a:t>位置存放数值</a:t>
            </a:r>
            <a:r>
              <a:rPr lang="en-US" altLang="zh-CN" smtClean="0">
                <a:ea typeface="宋体" pitchFamily="2" charset="-122"/>
              </a:rPr>
              <a:t>0</a:t>
            </a:r>
          </a:p>
        </p:txBody>
      </p:sp>
      <p:graphicFrame>
        <p:nvGraphicFramePr>
          <p:cNvPr id="134147" name="Object 3"/>
          <p:cNvGraphicFramePr>
            <a:graphicFrameLocks noChangeAspect="1"/>
          </p:cNvGraphicFramePr>
          <p:nvPr/>
        </p:nvGraphicFramePr>
        <p:xfrm>
          <a:off x="179388" y="4106863"/>
          <a:ext cx="87852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文档" r:id="rId3" imgW="5629275" imgH="476250" progId="Word.Document.8">
                  <p:embed/>
                </p:oleObj>
              </mc:Choice>
              <mc:Fallback>
                <p:oleObj name="文档" r:id="rId3" imgW="5629275" imgH="47625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52" r="18849" b="19193"/>
                      <a:stretch>
                        <a:fillRect/>
                      </a:stretch>
                    </p:blipFill>
                    <p:spPr bwMode="auto">
                      <a:xfrm>
                        <a:off x="179388" y="4106863"/>
                        <a:ext cx="8785225" cy="736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5334000" y="1592263"/>
          <a:ext cx="2663825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公式" r:id="rId5" imgW="1460500" imgH="1143000" progId="Equation.3">
                  <p:embed/>
                </p:oleObj>
              </mc:Choice>
              <mc:Fallback>
                <p:oleObj name="公式" r:id="rId5" imgW="146050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592263"/>
                        <a:ext cx="2663825" cy="20843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1189038" y="5200650"/>
          <a:ext cx="684053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公式" r:id="rId7" imgW="2768600" imgH="457200" progId="Equation.3">
                  <p:embed/>
                </p:oleObj>
              </mc:Choice>
              <mc:Fallback>
                <p:oleObj name="公式" r:id="rId7" imgW="27686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5200650"/>
                        <a:ext cx="6840537" cy="10112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772400" cy="5105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int Value(int A[ ],EntryType *item,int i,int j)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  if (i&lt;1||i&gt;MAX_ROW_INDEX||j&lt;1||j&gt;MAX_COL_INDEX) return FALSE;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    else {  if (j&gt;=(i-1)&amp;&amp;j&lt;=(i+1))  k=3*(i-1)+j-i+1;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            else k=0;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          *item=A[k];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          return TRUE;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    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154113"/>
            <a:ext cx="5084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400" b="1">
                <a:latin typeface="Times New Roman" pitchFamily="18" charset="0"/>
                <a:ea typeface="楷体_GB2312" pitchFamily="49" charset="-122"/>
              </a:rPr>
              <a:t>5.1  </a:t>
            </a:r>
            <a:r>
              <a:rPr kumimoji="1" lang="zh-CN" altLang="en-US" sz="4400" b="1">
                <a:latin typeface="Times New Roman" pitchFamily="18" charset="0"/>
                <a:ea typeface="楷体_GB2312" pitchFamily="49" charset="-122"/>
              </a:rPr>
              <a:t>数组的类型定义</a:t>
            </a:r>
          </a:p>
        </p:txBody>
      </p:sp>
      <p:sp>
        <p:nvSpPr>
          <p:cNvPr id="2056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2852738"/>
            <a:ext cx="66246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400" b="1">
                <a:latin typeface="Times New Roman" pitchFamily="18" charset="0"/>
                <a:ea typeface="楷体_GB2312" pitchFamily="49" charset="-122"/>
              </a:rPr>
              <a:t>5.3  </a:t>
            </a:r>
            <a:r>
              <a:rPr kumimoji="1" lang="zh-CN" altLang="en-US" sz="4400" b="1">
                <a:latin typeface="Times New Roman" pitchFamily="18" charset="0"/>
                <a:ea typeface="楷体_GB2312" pitchFamily="49" charset="-122"/>
              </a:rPr>
              <a:t>稀疏矩阵的压缩存储   </a:t>
            </a:r>
            <a:endParaRPr kumimoji="1" lang="zh-CN" altLang="en-US" sz="4400">
              <a:latin typeface="Times New Roman" pitchFamily="18" charset="0"/>
            </a:endParaRPr>
          </a:p>
        </p:txBody>
      </p:sp>
      <p:sp>
        <p:nvSpPr>
          <p:cNvPr id="2057" name="Text Box 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50925" y="1989138"/>
            <a:ext cx="6765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400" b="1">
                <a:latin typeface="Times New Roman" pitchFamily="18" charset="0"/>
                <a:ea typeface="楷体_GB2312" pitchFamily="49" charset="-122"/>
              </a:rPr>
              <a:t>5.2  </a:t>
            </a:r>
            <a:r>
              <a:rPr kumimoji="1" lang="zh-CN" altLang="en-US" sz="4400" b="1">
                <a:latin typeface="Times New Roman" pitchFamily="18" charset="0"/>
                <a:ea typeface="楷体_GB2312" pitchFamily="49" charset="-122"/>
              </a:rPr>
              <a:t>数组的顺序表示和实现</a:t>
            </a:r>
            <a:endParaRPr kumimoji="1" lang="zh-CN" altLang="en-US" sz="4400">
              <a:latin typeface="Times New Roman" pitchFamily="18" charset="0"/>
            </a:endParaRPr>
          </a:p>
        </p:txBody>
      </p:sp>
      <p:sp>
        <p:nvSpPr>
          <p:cNvPr id="2058" name="Text Box 10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3789363"/>
            <a:ext cx="5645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400" b="1">
                <a:latin typeface="Times New Roman" pitchFamily="18" charset="0"/>
              </a:rPr>
              <a:t>5.4  </a:t>
            </a:r>
            <a:r>
              <a:rPr kumimoji="1" lang="zh-CN" altLang="en-US" sz="4400" b="1">
                <a:latin typeface="Times New Roman" pitchFamily="18" charset="0"/>
                <a:ea typeface="楷体_GB2312" pitchFamily="49" charset="-122"/>
              </a:rPr>
              <a:t>广义表的类型定义</a:t>
            </a:r>
          </a:p>
        </p:txBody>
      </p:sp>
      <p:sp>
        <p:nvSpPr>
          <p:cNvPr id="2060" name="Text Box 12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4683125"/>
            <a:ext cx="56467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400" b="1">
                <a:latin typeface="Times New Roman" pitchFamily="18" charset="0"/>
                <a:ea typeface="楷体_GB2312" pitchFamily="49" charset="-122"/>
              </a:rPr>
              <a:t>5.5</a:t>
            </a:r>
            <a:r>
              <a:rPr kumimoji="1" lang="en-US" altLang="zh-CN" sz="4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4400" b="1">
                <a:latin typeface="楷体_GB2312" pitchFamily="49" charset="-122"/>
                <a:ea typeface="楷体_GB2312" pitchFamily="49" charset="-122"/>
              </a:rPr>
              <a:t>广义表的表示方法</a:t>
            </a:r>
            <a:endParaRPr kumimoji="1" lang="zh-CN" altLang="en-US" sz="4400">
              <a:latin typeface="Times New Roman" pitchFamily="18" charset="0"/>
            </a:endParaRPr>
          </a:p>
        </p:txBody>
      </p:sp>
      <p:sp>
        <p:nvSpPr>
          <p:cNvPr id="2061" name="Text Box 13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5638800"/>
            <a:ext cx="67976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400" b="1">
                <a:latin typeface="Times New Roman" pitchFamily="18" charset="0"/>
                <a:ea typeface="楷体_GB2312" pitchFamily="49" charset="-122"/>
              </a:rPr>
              <a:t>5.6  </a:t>
            </a:r>
            <a:r>
              <a:rPr kumimoji="1" lang="zh-CN" altLang="en-US" sz="4400" b="1">
                <a:latin typeface="Times New Roman" pitchFamily="18" charset="0"/>
                <a:ea typeface="楷体_GB2312" pitchFamily="49" charset="-122"/>
              </a:rPr>
              <a:t>广义表操作的递归函数</a:t>
            </a:r>
            <a:endParaRPr kumimoji="1" lang="zh-CN" altLang="en-US" sz="4400">
              <a:latin typeface="Times New Roman" pitchFamily="18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utoUpdateAnimBg="0"/>
      <p:bldP spid="2056" grpId="0" autoUpdateAnimBg="0"/>
      <p:bldP spid="2057" grpId="0" autoUpdateAnimBg="0"/>
      <p:bldP spid="2058" grpId="0" autoUpdateAnimBg="0"/>
      <p:bldP spid="2060" grpId="0" autoUpdateAnimBg="0"/>
      <p:bldP spid="20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33400" y="2036763"/>
            <a:ext cx="8382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假设 </a:t>
            </a:r>
            <a:r>
              <a:rPr kumimoji="1" lang="en-US" altLang="zh-CN" sz="3600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3600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行 </a:t>
            </a:r>
            <a:r>
              <a:rPr kumimoji="1" lang="en-US" altLang="zh-CN" sz="3600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3600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列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的矩阵含 </a:t>
            </a:r>
            <a:r>
              <a:rPr kumimoji="1" lang="en-US" altLang="zh-CN" sz="3600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t </a:t>
            </a:r>
            <a:r>
              <a:rPr kumimoji="1" lang="zh-CN" altLang="en-US" sz="3600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个非零元素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，则称</a:t>
            </a:r>
          </a:p>
          <a:p>
            <a:pPr eaLnBrk="1" hangingPunct="1">
              <a:lnSpc>
                <a:spcPct val="125000"/>
              </a:lnSpc>
            </a:pPr>
            <a:endParaRPr kumimoji="1" lang="zh-CN" altLang="en-US" sz="240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endParaRPr kumimoji="1" lang="zh-CN" altLang="en-US" sz="240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为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稀疏因子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36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35000"/>
              </a:lnSpc>
            </a:pP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通常认为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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0.05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的矩阵为稀疏矩阵。</a:t>
            </a: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3200400" y="3279775"/>
          <a:ext cx="1905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公式" r:id="rId3" imgW="1041400" imgH="457200" progId="Equation.3">
                  <p:embed/>
                </p:oleObj>
              </mc:Choice>
              <mc:Fallback>
                <p:oleObj name="公式" r:id="rId3" imgW="1041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79775"/>
                        <a:ext cx="19050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1060450" y="1279525"/>
            <a:ext cx="374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何谓稀疏矩阵？</a:t>
            </a:r>
          </a:p>
        </p:txBody>
      </p:sp>
      <p:sp>
        <p:nvSpPr>
          <p:cNvPr id="22533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431088" cy="75565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稀疏矩阵</a:t>
            </a:r>
            <a:r>
              <a:rPr lang="en-US" altLang="zh-CN" smtClean="0">
                <a:ea typeface="宋体" pitchFamily="2" charset="-122"/>
              </a:rPr>
              <a:t>(</a:t>
            </a:r>
            <a:r>
              <a:rPr lang="en-US" altLang="zh-TW" smtClean="0">
                <a:ea typeface="PMingLiU" pitchFamily="18" charset="-120"/>
              </a:rPr>
              <a:t>Sparse Matrix</a:t>
            </a:r>
            <a:r>
              <a:rPr lang="en-US" altLang="zh-CN" smtClean="0"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Sparse Matrix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pitchFamily="2" charset="-122"/>
            </a:endParaRPr>
          </a:p>
        </p:txBody>
      </p:sp>
      <p:pic>
        <p:nvPicPr>
          <p:cNvPr id="23556" name="Picture 4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1" r="53125" b="35532"/>
          <a:stretch>
            <a:fillRect/>
          </a:stretch>
        </p:blipFill>
        <p:spPr bwMode="auto">
          <a:xfrm>
            <a:off x="762000" y="13716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4953000" y="1981200"/>
          <a:ext cx="32004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方程式" r:id="rId4" imgW="1816100" imgH="1371600" progId="Equation.3">
                  <p:embed/>
                </p:oleObj>
              </mc:Choice>
              <mc:Fallback>
                <p:oleObj name="方程式" r:id="rId4" imgW="1816100" imgH="1371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81200"/>
                        <a:ext cx="320040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953000" y="1752600"/>
            <a:ext cx="315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TW" sz="1600">
                <a:latin typeface="Times New Roman" pitchFamily="18" charset="0"/>
                <a:ea typeface="PMingLiU" pitchFamily="18" charset="-120"/>
              </a:rPr>
              <a:t>col1   col2    col3    col4   col5   col6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4419600" y="1981200"/>
            <a:ext cx="609600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TW" sz="1400">
                <a:latin typeface="Times New Roman" pitchFamily="18" charset="0"/>
                <a:ea typeface="PMingLiU" pitchFamily="18" charset="-120"/>
              </a:rPr>
              <a:t>row0</a:t>
            </a:r>
          </a:p>
          <a:p>
            <a:pPr eaLnBrk="1" hangingPunct="1"/>
            <a:endParaRPr kumimoji="1" lang="en-US" altLang="zh-TW" sz="1400">
              <a:latin typeface="Times New Roman" pitchFamily="18" charset="0"/>
              <a:ea typeface="PMingLiU" pitchFamily="18" charset="-120"/>
            </a:endParaRPr>
          </a:p>
          <a:p>
            <a:pPr eaLnBrk="1" hangingPunct="1"/>
            <a:r>
              <a:rPr kumimoji="1" lang="en-US" altLang="zh-TW" sz="1400">
                <a:latin typeface="Times New Roman" pitchFamily="18" charset="0"/>
                <a:ea typeface="PMingLiU" pitchFamily="18" charset="-120"/>
              </a:rPr>
              <a:t>row1</a:t>
            </a:r>
          </a:p>
          <a:p>
            <a:pPr eaLnBrk="1" hangingPunct="1"/>
            <a:endParaRPr kumimoji="1" lang="en-US" altLang="zh-TW" sz="1400">
              <a:latin typeface="Times New Roman" pitchFamily="18" charset="0"/>
              <a:ea typeface="PMingLiU" pitchFamily="18" charset="-120"/>
            </a:endParaRPr>
          </a:p>
          <a:p>
            <a:pPr eaLnBrk="1" hangingPunct="1"/>
            <a:r>
              <a:rPr kumimoji="1" lang="en-US" altLang="zh-TW" sz="1400">
                <a:latin typeface="Times New Roman" pitchFamily="18" charset="0"/>
                <a:ea typeface="PMingLiU" pitchFamily="18" charset="-120"/>
              </a:rPr>
              <a:t>row2</a:t>
            </a:r>
          </a:p>
          <a:p>
            <a:pPr eaLnBrk="1" hangingPunct="1"/>
            <a:endParaRPr kumimoji="1" lang="en-US" altLang="zh-TW" sz="1400">
              <a:latin typeface="Times New Roman" pitchFamily="18" charset="0"/>
              <a:ea typeface="PMingLiU" pitchFamily="18" charset="-120"/>
            </a:endParaRPr>
          </a:p>
          <a:p>
            <a:pPr eaLnBrk="1" hangingPunct="1"/>
            <a:r>
              <a:rPr kumimoji="1" lang="en-US" altLang="zh-TW" sz="1400">
                <a:latin typeface="Times New Roman" pitchFamily="18" charset="0"/>
                <a:ea typeface="PMingLiU" pitchFamily="18" charset="-120"/>
              </a:rPr>
              <a:t>row3</a:t>
            </a:r>
          </a:p>
          <a:p>
            <a:pPr eaLnBrk="1" hangingPunct="1"/>
            <a:endParaRPr kumimoji="1" lang="en-US" altLang="zh-TW" sz="1400">
              <a:latin typeface="Times New Roman" pitchFamily="18" charset="0"/>
              <a:ea typeface="PMingLiU" pitchFamily="18" charset="-120"/>
            </a:endParaRPr>
          </a:p>
          <a:p>
            <a:pPr eaLnBrk="1" hangingPunct="1"/>
            <a:r>
              <a:rPr kumimoji="1" lang="en-US" altLang="zh-TW" sz="1400">
                <a:latin typeface="Times New Roman" pitchFamily="18" charset="0"/>
                <a:ea typeface="PMingLiU" pitchFamily="18" charset="-120"/>
              </a:rPr>
              <a:t>row4</a:t>
            </a:r>
          </a:p>
          <a:p>
            <a:pPr eaLnBrk="1" hangingPunct="1"/>
            <a:endParaRPr kumimoji="1" lang="en-US" altLang="zh-TW" sz="1400">
              <a:latin typeface="Times New Roman" pitchFamily="18" charset="0"/>
              <a:ea typeface="PMingLiU" pitchFamily="18" charset="-120"/>
            </a:endParaRPr>
          </a:p>
          <a:p>
            <a:pPr eaLnBrk="1" hangingPunct="1"/>
            <a:r>
              <a:rPr kumimoji="1" lang="en-US" altLang="zh-TW" sz="1400">
                <a:latin typeface="Times New Roman" pitchFamily="18" charset="0"/>
                <a:ea typeface="PMingLiU" pitchFamily="18" charset="-120"/>
              </a:rPr>
              <a:t>row5</a:t>
            </a:r>
            <a:endParaRPr kumimoji="1" lang="en-US" altLang="zh-TW" sz="16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781800" y="4648200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FF3300"/>
                </a:solidFill>
                <a:latin typeface="Times New Roman" pitchFamily="18" charset="0"/>
                <a:ea typeface="PMingLiU" pitchFamily="18" charset="-120"/>
              </a:rPr>
              <a:t>8/36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8077200" y="41148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chemeClr val="bg2"/>
                </a:solidFill>
                <a:latin typeface="Times New Roman" pitchFamily="18" charset="0"/>
                <a:ea typeface="PMingLiU" pitchFamily="18" charset="-120"/>
              </a:rPr>
              <a:t>6*6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810000" y="41148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chemeClr val="bg2"/>
                </a:solidFill>
                <a:latin typeface="Times New Roman" pitchFamily="18" charset="0"/>
                <a:ea typeface="PMingLiU" pitchFamily="18" charset="-120"/>
              </a:rPr>
              <a:t>5*3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3794125" y="461327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FF3300"/>
                </a:solidFill>
                <a:latin typeface="Times New Roman" pitchFamily="18" charset="0"/>
                <a:ea typeface="PMingLiU" pitchFamily="18" charset="-120"/>
              </a:rPr>
              <a:t>15/15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5908675" y="5408613"/>
            <a:ext cx="173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TW" sz="2400">
                <a:solidFill>
                  <a:srgbClr val="006699"/>
                </a:solidFill>
                <a:latin typeface="Times New Roman" pitchFamily="18" charset="0"/>
                <a:ea typeface="PMingLiU" pitchFamily="18" charset="-120"/>
              </a:rPr>
              <a:t>sparse </a:t>
            </a:r>
            <a:r>
              <a:rPr kumimoji="1" lang="en-US" altLang="zh-CN" sz="2400">
                <a:solidFill>
                  <a:srgbClr val="006699"/>
                </a:solidFill>
                <a:latin typeface="Times New Roman" pitchFamily="18" charset="0"/>
                <a:ea typeface="PMingLiU" pitchFamily="18" charset="-120"/>
              </a:rPr>
              <a:t>factor</a:t>
            </a:r>
            <a:endParaRPr kumimoji="1" lang="en-US" altLang="zh-TW" sz="2400">
              <a:solidFill>
                <a:srgbClr val="006699"/>
              </a:solidFill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685800" y="4648200"/>
            <a:ext cx="52816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TW" altLang="en-US" sz="2400">
                <a:latin typeface="Times New Roman" pitchFamily="18" charset="0"/>
                <a:ea typeface="PMingLiU" pitchFamily="18" charset="-120"/>
              </a:rPr>
              <a:t>                   </a:t>
            </a:r>
            <a:r>
              <a:rPr kumimoji="1" lang="en-US" altLang="zh-TW" sz="2400">
                <a:latin typeface="Times New Roman" pitchFamily="18" charset="0"/>
                <a:ea typeface="PMingLiU" pitchFamily="18" charset="-120"/>
              </a:rPr>
              <a:t>(a)                                     (b)</a:t>
            </a:r>
          </a:p>
          <a:p>
            <a:pPr eaLnBrk="1" hangingPunct="1"/>
            <a:endParaRPr kumimoji="1" lang="en-US" altLang="zh-TW" sz="2400" b="1" u="sng">
              <a:latin typeface="Times New Roman" pitchFamily="18" charset="0"/>
              <a:ea typeface="PMingLiU" pitchFamily="18" charset="-120"/>
            </a:endParaRPr>
          </a:p>
          <a:p>
            <a:pPr eaLnBrk="1" hangingPunct="1"/>
            <a:r>
              <a:rPr kumimoji="1" lang="en-US" altLang="zh-TW" sz="2400" b="1" u="sng">
                <a:latin typeface="Times New Roman" pitchFamily="18" charset="0"/>
                <a:ea typeface="PMingLiU" pitchFamily="18" charset="-120"/>
              </a:rPr>
              <a:t>Two matrices</a:t>
            </a:r>
            <a:endParaRPr kumimoji="1"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6781800" y="4648200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FF3300"/>
                </a:solidFill>
                <a:latin typeface="Times New Roman" pitchFamily="18" charset="0"/>
                <a:ea typeface="PMingLiU" pitchFamily="18" charset="-120"/>
              </a:rPr>
              <a:t>8/36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794125" y="461327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FF3300"/>
                </a:solidFill>
                <a:latin typeface="Times New Roman" pitchFamily="18" charset="0"/>
                <a:ea typeface="PMingLiU" pitchFamily="18" charset="-120"/>
              </a:rPr>
              <a:t>15/15</a:t>
            </a: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7162800" y="502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457200" y="932061"/>
            <a:ext cx="82105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以常规方法，即以二维数组表示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高阶的稀疏矩阵时产生的</a:t>
            </a:r>
            <a:r>
              <a:rPr kumimoji="1" lang="zh-CN" altLang="en-US" sz="4000" b="1" dirty="0">
                <a:latin typeface="Times New Roman" pitchFamily="18" charset="0"/>
                <a:ea typeface="楷体_GB2312" pitchFamily="49" charset="-122"/>
              </a:rPr>
              <a:t>问题</a:t>
            </a:r>
            <a:r>
              <a:rPr kumimoji="1" lang="en-US" altLang="zh-CN" sz="4000" b="1" dirty="0"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40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95288" y="2879725"/>
            <a:ext cx="6127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4000" b="1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1)  </a:t>
            </a:r>
            <a:r>
              <a:rPr kumimoji="1" lang="zh-CN" altLang="en-US" sz="4000" b="1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零值元素占了很大空间</a:t>
            </a:r>
            <a:r>
              <a:rPr kumimoji="1" lang="en-US" altLang="zh-CN" sz="4000" b="1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81000" y="3933825"/>
            <a:ext cx="87630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4000" b="1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2)  </a:t>
            </a:r>
            <a:r>
              <a:rPr kumimoji="1" lang="zh-CN" altLang="en-US" sz="4000" b="1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计算中进行了很多和零值的运算，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4000" b="1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     遇除法，还需判别除数是否为零</a:t>
            </a:r>
            <a:r>
              <a:rPr kumimoji="1" lang="zh-CN" altLang="en-US" sz="3600" b="1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4400">
              <a:latin typeface="Times New Roman" pitchFamily="18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39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69900" y="1066800"/>
            <a:ext cx="733901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400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1) </a:t>
            </a:r>
            <a:r>
              <a:rPr kumimoji="1" lang="zh-CN" altLang="en-US" sz="400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尽可能少存或不存零值元素；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11188" y="115888"/>
            <a:ext cx="52355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5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解决问题的原则</a:t>
            </a:r>
            <a:r>
              <a:rPr kumimoji="1" lang="en-US" altLang="zh-CN" sz="5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6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9900" y="1905000"/>
            <a:ext cx="835501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400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2) </a:t>
            </a:r>
            <a:r>
              <a:rPr kumimoji="1" lang="zh-CN" altLang="en-US" sz="400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尽可能减少没有实际意义的运算；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12763" y="2819400"/>
            <a:ext cx="8307387" cy="375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400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3) </a:t>
            </a:r>
            <a:r>
              <a:rPr kumimoji="1" lang="zh-CN" altLang="en-US" sz="400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操作方便。 即：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400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     能尽可能快地找到与下标值</a:t>
            </a:r>
            <a:r>
              <a:rPr kumimoji="1" lang="en-US" altLang="zh-CN" sz="400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(i</a:t>
            </a:r>
            <a:r>
              <a:rPr kumimoji="1" lang="zh-CN" altLang="en-US" sz="400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400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j)</a:t>
            </a:r>
            <a:r>
              <a:rPr kumimoji="1" lang="zh-CN" altLang="en-US" sz="400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对应的元素，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400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     能尽可能快地找到同一行或同一列的非零值元。</a:t>
            </a:r>
            <a:endParaRPr kumimoji="1" lang="zh-CN" altLang="en-US" sz="4400">
              <a:latin typeface="Times New Roman" pitchFamily="18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2" grpId="0" autoUpdateAnimBg="0"/>
      <p:bldP spid="1741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96214" y="990600"/>
            <a:ext cx="845225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36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1) </a:t>
            </a:r>
            <a:r>
              <a:rPr kumimoji="1" lang="zh-CN" altLang="en-US" sz="36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特殊矩阵</a:t>
            </a:r>
            <a:endParaRPr kumimoji="1" lang="zh-CN" altLang="en-US" sz="36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非零元在矩阵中的分布有一定规则</a:t>
            </a:r>
            <a:endParaRPr kumimoji="1" lang="zh-CN" altLang="en-US" sz="36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    例如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: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三角矩阵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               对角矩阵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23850" y="4724400"/>
            <a:ext cx="8218488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36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2) </a:t>
            </a:r>
            <a:r>
              <a:rPr kumimoji="1" lang="zh-CN" altLang="en-US" sz="36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随机稀疏矩阵</a:t>
            </a:r>
            <a:endParaRPr kumimoji="1" lang="zh-CN" altLang="en-US" sz="3600" b="1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    非零元在矩阵中随机出现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17525" y="188913"/>
            <a:ext cx="46656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4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有两类稀疏矩阵</a:t>
            </a:r>
            <a:r>
              <a:rPr kumimoji="1" lang="zh-CN" altLang="en-US" sz="4400">
                <a:solidFill>
                  <a:schemeClr val="bg1"/>
                </a:solidFill>
                <a:latin typeface="Times New Roman" pitchFamily="18" charset="0"/>
              </a:rPr>
              <a:t>：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050"/>
          <p:cNvSpPr txBox="1">
            <a:spLocks noChangeArrowheads="1"/>
          </p:cNvSpPr>
          <p:nvPr/>
        </p:nvSpPr>
        <p:spPr bwMode="auto">
          <a:xfrm>
            <a:off x="0" y="260350"/>
            <a:ext cx="6978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随机稀疏矩阵的压缩存储方法</a:t>
            </a:r>
            <a:r>
              <a:rPr kumimoji="1" lang="en-US" altLang="zh-CN" sz="4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91139" name="Text Box 2051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19075" y="1700213"/>
            <a:ext cx="6153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一、三元组顺序表</a:t>
            </a:r>
            <a:r>
              <a:rPr kumimoji="1" lang="en-US" altLang="zh-CN" sz="4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(Triples)</a:t>
            </a:r>
          </a:p>
        </p:txBody>
      </p:sp>
      <p:sp>
        <p:nvSpPr>
          <p:cNvPr id="91140" name="Text Box 205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50825" y="2924175"/>
            <a:ext cx="85693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二、行逻辑联接的顺序表</a:t>
            </a:r>
            <a:r>
              <a:rPr kumimoji="1" lang="en-US" altLang="zh-CN" sz="4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en-US" sz="4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compressed sparse row</a:t>
            </a:r>
            <a:r>
              <a:rPr kumimoji="1" lang="en-US" altLang="zh-CN" sz="4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format, CSR)</a:t>
            </a:r>
          </a:p>
        </p:txBody>
      </p:sp>
      <p:sp>
        <p:nvSpPr>
          <p:cNvPr id="91141" name="Text Box 205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50825" y="4652963"/>
            <a:ext cx="76755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三、 十字链表</a:t>
            </a:r>
            <a:r>
              <a:rPr kumimoji="1" lang="en-US" altLang="zh-CN" sz="4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(Orthogonal list)</a:t>
            </a:r>
          </a:p>
        </p:txBody>
      </p:sp>
      <p:sp>
        <p:nvSpPr>
          <p:cNvPr id="91143" name="AutoShape 205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172200"/>
            <a:ext cx="685800" cy="381000"/>
          </a:xfrm>
          <a:prstGeom prst="actionButtonBeginning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  <p:bldP spid="91140" grpId="0" autoUpdateAnimBg="0"/>
      <p:bldP spid="91141" grpId="0" autoUpdateAnimBg="0"/>
      <p:bldP spid="911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00050" y="1052513"/>
            <a:ext cx="8553450" cy="289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#define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 MAXSIZE  12500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typedef struct {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200" b="1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32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  i, j;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     //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该非零元的行下标和列下标</a:t>
            </a:r>
          </a:p>
          <a:p>
            <a:pPr eaLnBrk="1" hangingPunct="1">
              <a:lnSpc>
                <a:spcPct val="115000"/>
              </a:lnSpc>
            </a:pP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2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ElemType  e;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   //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该非零元的值</a:t>
            </a:r>
          </a:p>
          <a:p>
            <a:pPr eaLnBrk="1" hangingPunct="1">
              <a:lnSpc>
                <a:spcPct val="115000"/>
              </a:lnSpc>
            </a:pP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Triple;  // </a:t>
            </a:r>
            <a:r>
              <a:rPr kumimoji="1" lang="zh-CN" altLang="en-US" sz="32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三元组类型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85750" y="136525"/>
            <a:ext cx="4260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一、三元组顺序表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39750" y="4135438"/>
            <a:ext cx="8332788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typedef union {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2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Triple  data[MAXSIZE + 1]; 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32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3200" b="1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32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     mu, nu, tu; //</a:t>
            </a:r>
            <a:r>
              <a:rPr kumimoji="1" lang="zh-CN" altLang="en-US" sz="32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行数，列数，非零元个数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}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TSMatrix;  // </a:t>
            </a:r>
            <a:r>
              <a:rPr kumimoji="1" lang="zh-CN" altLang="en-US" sz="32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稀疏矩阵类型</a:t>
            </a:r>
            <a:endParaRPr kumimoji="1" lang="zh-CN" altLang="en-US" sz="3200">
              <a:latin typeface="Times New Roman" pitchFamily="18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6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4" name="Object 2"/>
          <p:cNvGraphicFramePr>
            <a:graphicFrameLocks noChangeAspect="1"/>
          </p:cNvGraphicFramePr>
          <p:nvPr/>
        </p:nvGraphicFramePr>
        <p:xfrm>
          <a:off x="3598863" y="3529013"/>
          <a:ext cx="5545137" cy="332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文档" r:id="rId3" imgW="5629275" imgH="1228725" progId="Word.Document.8">
                  <p:embed/>
                </p:oleObj>
              </mc:Choice>
              <mc:Fallback>
                <p:oleObj name="文档" r:id="rId3" imgW="5629275" imgH="12287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1640" r="44548" b="7216"/>
                      <a:stretch>
                        <a:fillRect/>
                      </a:stretch>
                    </p:blipFill>
                    <p:spPr bwMode="auto">
                      <a:xfrm>
                        <a:off x="3598863" y="3529013"/>
                        <a:ext cx="5545137" cy="33289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>
            <p:ph/>
          </p:nvPr>
        </p:nvGraphicFramePr>
        <p:xfrm>
          <a:off x="598488" y="1125538"/>
          <a:ext cx="3336925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公式" r:id="rId5" imgW="1409700" imgH="1143000" progId="Equation.3">
                  <p:embed/>
                </p:oleObj>
              </mc:Choice>
              <mc:Fallback>
                <p:oleObj name="公式" r:id="rId5" imgW="1409700" imgH="1143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1125538"/>
                        <a:ext cx="3336925" cy="27051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05800" cy="51054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 b="0" smtClean="0">
                <a:ea typeface="宋体" pitchFamily="2" charset="-122"/>
              </a:rPr>
              <a:t>void Print(</a:t>
            </a:r>
            <a:r>
              <a:rPr kumimoji="1" lang="en-US" altLang="zh-CN" sz="2400" b="0" smtClean="0">
                <a:ea typeface="宋体" pitchFamily="2" charset="-122"/>
              </a:rPr>
              <a:t>TSMatrix</a:t>
            </a:r>
            <a:r>
              <a:rPr lang="en-US" altLang="zh-CN" sz="2200" b="0" smtClean="0">
                <a:ea typeface="宋体" pitchFamily="2" charset="-122"/>
              </a:rPr>
              <a:t> M)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 b="0" smtClean="0"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 b="0" smtClean="0">
                <a:ea typeface="宋体" pitchFamily="2" charset="-122"/>
              </a:rPr>
              <a:t>   for (p=0,i=1;i&lt;=M.mu;i++) {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 b="0" smtClean="0">
                <a:ea typeface="宋体" pitchFamily="2" charset="-122"/>
              </a:rPr>
              <a:t>    for (j=1;j&lt;=M.nu;j++)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 b="0" smtClean="0">
                <a:ea typeface="宋体" pitchFamily="2" charset="-122"/>
              </a:rPr>
              <a:t>     if (p&lt;M.tu&amp;&amp;M.</a:t>
            </a:r>
            <a:r>
              <a:rPr kumimoji="1" lang="en-US" altLang="zh-CN" sz="2400" b="0" smtClean="0">
                <a:ea typeface="宋体" pitchFamily="2" charset="-122"/>
              </a:rPr>
              <a:t>Triple</a:t>
            </a:r>
            <a:r>
              <a:rPr lang="en-US" altLang="zh-CN" sz="2200" b="0" smtClean="0">
                <a:ea typeface="宋体" pitchFamily="2" charset="-122"/>
              </a:rPr>
              <a:t>[p].i==i&amp;&amp;M.</a:t>
            </a:r>
            <a:r>
              <a:rPr kumimoji="1" lang="en-US" altLang="zh-CN" sz="2400" b="0" smtClean="0">
                <a:ea typeface="宋体" pitchFamily="2" charset="-122"/>
              </a:rPr>
              <a:t>Triple</a:t>
            </a:r>
            <a:r>
              <a:rPr lang="en-US" altLang="zh-CN" sz="2200" b="0" smtClean="0">
                <a:ea typeface="宋体" pitchFamily="2" charset="-122"/>
              </a:rPr>
              <a:t>[p].j==j) printf(“%4d”,M.Triple[p++].value;);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 b="0" smtClean="0">
                <a:ea typeface="宋体" pitchFamily="2" charset="-122"/>
              </a:rPr>
              <a:t>      else printf(“%4d”,0);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 b="0" smtClean="0">
                <a:ea typeface="宋体" pitchFamily="2" charset="-122"/>
              </a:rPr>
              <a:t>    printf(“\n”);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 b="0" smtClean="0">
                <a:ea typeface="宋体" pitchFamily="2" charset="-122"/>
              </a:rPr>
              <a:t>   }}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Print a triple matrix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5"/>
          <p:cNvSpPr txBox="1">
            <a:spLocks noChangeArrowheads="1"/>
          </p:cNvSpPr>
          <p:nvPr/>
        </p:nvSpPr>
        <p:spPr bwMode="auto">
          <a:xfrm>
            <a:off x="517525" y="1338263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4400">
              <a:latin typeface="Times New Roman" pitchFamily="18" charset="0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441325" y="1603375"/>
          <a:ext cx="3919538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公式" r:id="rId3" imgW="1497950" imgH="710891" progId="Equation.3">
                  <p:embed/>
                </p:oleObj>
              </mc:Choice>
              <mc:Fallback>
                <p:oleObj name="公式" r:id="rId3" imgW="1497950" imgH="7108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603375"/>
                        <a:ext cx="3919538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5929313" y="1196975"/>
          <a:ext cx="223837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公式" r:id="rId5" imgW="990600" imgH="1143000" progId="Equation.3">
                  <p:embed/>
                </p:oleObj>
              </mc:Choice>
              <mc:Fallback>
                <p:oleObj name="公式" r:id="rId5" imgW="990600" imgH="1143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1196975"/>
                        <a:ext cx="2238375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4495800" y="2187575"/>
            <a:ext cx="1295400" cy="609600"/>
          </a:xfrm>
          <a:prstGeom prst="notchedRightArrow">
            <a:avLst>
              <a:gd name="adj1" fmla="val 57287"/>
              <a:gd name="adj2" fmla="val 80957"/>
            </a:avLst>
          </a:prstGeom>
          <a:gradFill rotWithShape="0">
            <a:gsLst>
              <a:gs pos="0">
                <a:srgbClr val="9933FF"/>
              </a:gs>
              <a:gs pos="100000">
                <a:srgbClr val="321153"/>
              </a:gs>
            </a:gsLst>
            <a:lin ang="0" scaled="1"/>
          </a:gradFill>
          <a:ln w="9525">
            <a:solidFill>
              <a:srgbClr val="99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Rectangle 9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504113" cy="75565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Transpose a Matrix</a:t>
            </a:r>
            <a:r>
              <a:rPr lang="en-US" altLang="zh-CN" smtClean="0">
                <a:ea typeface="宋体" pitchFamily="2" charset="-122"/>
              </a:rPr>
              <a:t>(</a:t>
            </a:r>
            <a:r>
              <a:rPr lang="zh-CN" altLang="en-US" smtClean="0">
                <a:ea typeface="宋体" pitchFamily="2" charset="-122"/>
              </a:rPr>
              <a:t>矩阵的转置</a:t>
            </a:r>
            <a:r>
              <a:rPr lang="en-US" altLang="zh-CN" smtClean="0">
                <a:ea typeface="宋体" pitchFamily="2" charset="-122"/>
              </a:rPr>
              <a:t>)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39750" y="3860800"/>
            <a:ext cx="7696200" cy="248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kumimoji="1" lang="en-US" altLang="zh-CN" b="1">
                <a:solidFill>
                  <a:srgbClr val="020406"/>
                </a:solidFill>
              </a:rPr>
              <a:t>for</a:t>
            </a:r>
            <a:r>
              <a:rPr kumimoji="1" lang="en-US" altLang="zh-CN">
                <a:solidFill>
                  <a:srgbClr val="020406"/>
                </a:solidFill>
              </a:rPr>
              <a:t> (col=1; col&lt;=cols; ++col)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kumimoji="1" lang="en-US" altLang="zh-CN">
                <a:solidFill>
                  <a:srgbClr val="020406"/>
                </a:solidFill>
              </a:rPr>
              <a:t>        </a:t>
            </a:r>
            <a:r>
              <a:rPr kumimoji="1" lang="en-US" altLang="zh-CN" b="1">
                <a:solidFill>
                  <a:srgbClr val="020406"/>
                </a:solidFill>
              </a:rPr>
              <a:t>for</a:t>
            </a:r>
            <a:r>
              <a:rPr kumimoji="1" lang="en-US" altLang="zh-CN">
                <a:solidFill>
                  <a:srgbClr val="020406"/>
                </a:solidFill>
              </a:rPr>
              <a:t> (row=1; row&lt;=rows; ++row)</a:t>
            </a:r>
          </a:p>
          <a:p>
            <a:pPr>
              <a:spcBef>
                <a:spcPct val="20000"/>
              </a:spcBef>
              <a:spcAft>
                <a:spcPct val="10000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kumimoji="1" lang="en-US" altLang="zh-CN">
                <a:solidFill>
                  <a:srgbClr val="020406"/>
                </a:solidFill>
              </a:rPr>
              <a:t>          T[col][row] = M[row][col];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kumimoji="1" lang="en-US" altLang="zh-CN">
                <a:solidFill>
                  <a:srgbClr val="020406"/>
                </a:solidFill>
              </a:rPr>
              <a:t>Time Complexity: </a:t>
            </a:r>
            <a:r>
              <a:rPr kumimoji="1" lang="en-US" altLang="zh-CN" b="1">
                <a:solidFill>
                  <a:srgbClr val="020406"/>
                </a:solidFill>
              </a:rPr>
              <a:t>O(rows×cols)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/>
      <p:bldP spid="2049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79388" y="63500"/>
            <a:ext cx="4640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5.1  </a:t>
            </a:r>
            <a:r>
              <a:rPr kumimoji="1" lang="zh-CN" altLang="en-US" sz="4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数组的类型定义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28600" y="908050"/>
            <a:ext cx="8763000" cy="602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ADT Array {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6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数据对象</a:t>
            </a:r>
            <a:r>
              <a:rPr kumimoji="1" lang="zh-CN" altLang="en-US" sz="36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{a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18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aseline="-2500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18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aseline="-25000"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,j</a:t>
            </a:r>
            <a:r>
              <a:rPr kumimoji="1" lang="en-US" altLang="zh-CN" sz="1800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1800" baseline="-250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| j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=0,...,b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-1,  i=1,2,..,n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6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数据关系</a:t>
            </a:r>
            <a:r>
              <a:rPr kumimoji="1" lang="zh-CN" altLang="en-US" sz="36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36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36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36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{R1, R2, ..., Rn}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 Ri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{&lt;a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18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400" baseline="-25000">
                <a:latin typeface="Times New Roman" pitchFamily="18" charset="0"/>
                <a:ea typeface="楷体_GB2312" pitchFamily="49" charset="-122"/>
              </a:rPr>
              <a:t>...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 j</a:t>
            </a:r>
            <a:r>
              <a:rPr kumimoji="1" lang="en-US" altLang="zh-CN" sz="1800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400" baseline="-25000">
                <a:latin typeface="Times New Roman" pitchFamily="18" charset="0"/>
                <a:ea typeface="楷体_GB2312" pitchFamily="49" charset="-122"/>
              </a:rPr>
              <a:t>...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 j</a:t>
            </a:r>
            <a:r>
              <a:rPr kumimoji="1" lang="en-US" altLang="zh-CN" sz="1800" baseline="-250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, a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18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aseline="-25000">
                <a:latin typeface="Times New Roman" pitchFamily="18" charset="0"/>
                <a:ea typeface="楷体_GB2312" pitchFamily="49" charset="-122"/>
              </a:rPr>
              <a:t>...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1800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 +1, </a:t>
            </a:r>
            <a:r>
              <a:rPr kumimoji="1" lang="en-US" altLang="zh-CN" sz="2400" baseline="-25000">
                <a:latin typeface="Times New Roman" pitchFamily="18" charset="0"/>
                <a:ea typeface="楷体_GB2312" pitchFamily="49" charset="-122"/>
              </a:rPr>
              <a:t>...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1800" baseline="-250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&gt; |  0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j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k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b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-1,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1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k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n 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且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k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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i,  0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j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b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-2, i=2,...,n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 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} ADT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Array </a:t>
            </a:r>
          </a:p>
        </p:txBody>
      </p:sp>
      <p:sp>
        <p:nvSpPr>
          <p:cNvPr id="4102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17525" y="5595938"/>
            <a:ext cx="2171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u="sng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基本操作</a:t>
            </a:r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4106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82000" y="6172200"/>
            <a:ext cx="381000" cy="381000"/>
          </a:xfrm>
          <a:prstGeom prst="actionButtonBackPrevious">
            <a:avLst/>
          </a:prstGeom>
          <a:solidFill>
            <a:srgbClr val="FFCC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7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5800" y="3505200"/>
            <a:ext cx="381000" cy="381000"/>
          </a:xfrm>
          <a:prstGeom prst="actionButtonForwardNext">
            <a:avLst/>
          </a:prstGeom>
          <a:solidFill>
            <a:srgbClr val="FFCC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2" grpId="0" autoUpdateAnimBg="0"/>
      <p:bldP spid="4106" grpId="0" animBg="1"/>
      <p:bldP spid="410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79388" y="188913"/>
            <a:ext cx="80073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4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用“三元组”表示时如何实现？</a:t>
            </a:r>
            <a:endParaRPr kumimoji="1" lang="zh-CN" altLang="en-US" sz="4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1450975" y="1292225"/>
            <a:ext cx="1276350" cy="544513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33"/>
                </a:solidFill>
                <a:latin typeface="Times New Roman" pitchFamily="18" charset="0"/>
              </a:rPr>
              <a:t>1  2  14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1447800" y="1812925"/>
            <a:ext cx="1276350" cy="544513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33"/>
                </a:solidFill>
                <a:latin typeface="Times New Roman" pitchFamily="18" charset="0"/>
              </a:rPr>
              <a:t>1  5  -5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1447800" y="2346325"/>
            <a:ext cx="1281113" cy="544513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33"/>
                </a:solidFill>
                <a:latin typeface="Times New Roman" pitchFamily="18" charset="0"/>
              </a:rPr>
              <a:t>2  2  -7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1447800" y="2879725"/>
            <a:ext cx="1276350" cy="544513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33"/>
                </a:solidFill>
                <a:latin typeface="Times New Roman" pitchFamily="18" charset="0"/>
              </a:rPr>
              <a:t>3  1  36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1447800" y="3413125"/>
            <a:ext cx="1276350" cy="544513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33"/>
                </a:solidFill>
                <a:latin typeface="Times New Roman" pitchFamily="18" charset="0"/>
              </a:rPr>
              <a:t>3  4  28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5581650" y="1812925"/>
            <a:ext cx="1276350" cy="544513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33"/>
                </a:solidFill>
                <a:latin typeface="Times New Roman" pitchFamily="18" charset="0"/>
              </a:rPr>
              <a:t>2  1  14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83990" name="Text Box 22"/>
          <p:cNvSpPr txBox="1">
            <a:spLocks noChangeArrowheads="1"/>
          </p:cNvSpPr>
          <p:nvPr/>
        </p:nvSpPr>
        <p:spPr bwMode="auto">
          <a:xfrm>
            <a:off x="5581650" y="3413125"/>
            <a:ext cx="1276350" cy="544513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33"/>
                </a:solidFill>
                <a:latin typeface="Times New Roman" pitchFamily="18" charset="0"/>
              </a:rPr>
              <a:t>5  1  -5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5581650" y="2346325"/>
            <a:ext cx="1276350" cy="544513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33"/>
                </a:solidFill>
                <a:latin typeface="Times New Roman" pitchFamily="18" charset="0"/>
              </a:rPr>
              <a:t>2  2  -7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5581650" y="1268413"/>
            <a:ext cx="1276350" cy="544512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33"/>
                </a:solidFill>
                <a:latin typeface="Times New Roman" pitchFamily="18" charset="0"/>
              </a:rPr>
              <a:t>1  3  36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83993" name="Text Box 25"/>
          <p:cNvSpPr txBox="1">
            <a:spLocks noChangeArrowheads="1"/>
          </p:cNvSpPr>
          <p:nvPr/>
        </p:nvSpPr>
        <p:spPr bwMode="auto">
          <a:xfrm>
            <a:off x="5581650" y="2879725"/>
            <a:ext cx="1276350" cy="544513"/>
          </a:xfrm>
          <a:prstGeom prst="rect">
            <a:avLst/>
          </a:prstGeom>
          <a:solidFill>
            <a:srgbClr val="FF99CC">
              <a:alpha val="50195"/>
            </a:srgbClr>
          </a:solidFill>
          <a:ln w="25400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33"/>
                </a:solidFill>
                <a:latin typeface="Times New Roman" pitchFamily="18" charset="0"/>
              </a:rPr>
              <a:t>4  3  28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83994" name="Line 26"/>
          <p:cNvSpPr>
            <a:spLocks noChangeShapeType="1"/>
          </p:cNvSpPr>
          <p:nvPr/>
        </p:nvSpPr>
        <p:spPr bwMode="auto">
          <a:xfrm flipV="1">
            <a:off x="2743200" y="1530350"/>
            <a:ext cx="2819400" cy="1654175"/>
          </a:xfrm>
          <a:prstGeom prst="line">
            <a:avLst/>
          </a:prstGeom>
          <a:noFill/>
          <a:ln w="63500">
            <a:solidFill>
              <a:srgbClr val="CC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95" name="Line 27"/>
          <p:cNvSpPr>
            <a:spLocks noChangeShapeType="1"/>
          </p:cNvSpPr>
          <p:nvPr/>
        </p:nvSpPr>
        <p:spPr bwMode="auto">
          <a:xfrm>
            <a:off x="2819400" y="1584325"/>
            <a:ext cx="2743200" cy="533400"/>
          </a:xfrm>
          <a:prstGeom prst="line">
            <a:avLst/>
          </a:prstGeom>
          <a:noFill/>
          <a:ln w="63500">
            <a:solidFill>
              <a:srgbClr val="CC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96" name="Line 28"/>
          <p:cNvSpPr>
            <a:spLocks noChangeShapeType="1"/>
          </p:cNvSpPr>
          <p:nvPr/>
        </p:nvSpPr>
        <p:spPr bwMode="auto">
          <a:xfrm flipV="1">
            <a:off x="2743200" y="3132138"/>
            <a:ext cx="2819400" cy="509587"/>
          </a:xfrm>
          <a:prstGeom prst="line">
            <a:avLst/>
          </a:prstGeom>
          <a:noFill/>
          <a:ln w="63500">
            <a:solidFill>
              <a:srgbClr val="CC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97" name="Line 29"/>
          <p:cNvSpPr>
            <a:spLocks noChangeShapeType="1"/>
          </p:cNvSpPr>
          <p:nvPr/>
        </p:nvSpPr>
        <p:spPr bwMode="auto">
          <a:xfrm>
            <a:off x="2743200" y="2651125"/>
            <a:ext cx="2743200" cy="1588"/>
          </a:xfrm>
          <a:prstGeom prst="line">
            <a:avLst/>
          </a:prstGeom>
          <a:noFill/>
          <a:ln w="63500">
            <a:solidFill>
              <a:srgbClr val="CC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>
            <a:off x="2743200" y="2117725"/>
            <a:ext cx="2895600" cy="1524000"/>
          </a:xfrm>
          <a:prstGeom prst="line">
            <a:avLst/>
          </a:prstGeom>
          <a:noFill/>
          <a:ln w="63500">
            <a:solidFill>
              <a:srgbClr val="CC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323850" y="42926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ea typeface="PMingLiU" pitchFamily="18" charset="-120"/>
              </a:rPr>
              <a:t>   F</a:t>
            </a:r>
            <a:r>
              <a:rPr kumimoji="1" lang="en-US" altLang="zh-TW">
                <a:solidFill>
                  <a:srgbClr val="000000"/>
                </a:solidFill>
                <a:ea typeface="PMingLiU" pitchFamily="18" charset="-120"/>
              </a:rPr>
              <a:t>or each row i take element &lt;i, j, value&gt; and store it in element &lt;j, i, value&gt; of the transpose.</a:t>
            </a:r>
            <a:endParaRPr kumimoji="1" lang="en-US" altLang="zh-CN">
              <a:solidFill>
                <a:srgbClr val="000000"/>
              </a:solidFill>
              <a:ea typeface="PMingLiU" pitchFamily="18" charset="-120"/>
            </a:endParaRPr>
          </a:p>
        </p:txBody>
      </p:sp>
      <p:sp>
        <p:nvSpPr>
          <p:cNvPr id="84000" name="Rectangle 32"/>
          <p:cNvSpPr>
            <a:spLocks noChangeArrowheads="1"/>
          </p:cNvSpPr>
          <p:nvPr/>
        </p:nvSpPr>
        <p:spPr bwMode="auto">
          <a:xfrm>
            <a:off x="323850" y="5373688"/>
            <a:ext cx="8534400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 sz="3200">
                <a:solidFill>
                  <a:srgbClr val="000000"/>
                </a:solidFill>
                <a:ea typeface="PMingLiU" pitchFamily="18" charset="-120"/>
              </a:rPr>
              <a:t>difficulty: </a:t>
            </a:r>
            <a:r>
              <a:rPr kumimoji="1" lang="en-US" altLang="zh-TW" sz="3200">
                <a:solidFill>
                  <a:srgbClr val="FF3300"/>
                </a:solidFill>
                <a:ea typeface="PMingLiU" pitchFamily="18" charset="-120"/>
              </a:rPr>
              <a:t>where to put &lt;j, i, value&gt;</a:t>
            </a:r>
            <a:r>
              <a:rPr kumimoji="1" lang="en-US" altLang="zh-CN" sz="3200">
                <a:solidFill>
                  <a:srgbClr val="FF3300"/>
                </a:solidFill>
                <a:ea typeface="PMingLiU" pitchFamily="18" charset="-120"/>
              </a:rPr>
              <a:t>?</a:t>
            </a:r>
          </a:p>
          <a:p>
            <a:r>
              <a:rPr kumimoji="1" lang="en-US" altLang="zh-TW" sz="2400">
                <a:solidFill>
                  <a:srgbClr val="000000"/>
                </a:solidFill>
                <a:ea typeface="PMingLiU" pitchFamily="18" charset="-120"/>
              </a:rPr>
              <a:t>For all elements in </a:t>
            </a:r>
            <a:r>
              <a:rPr kumimoji="1" lang="en-US" altLang="zh-TW" sz="2400">
                <a:solidFill>
                  <a:srgbClr val="FF3300"/>
                </a:solidFill>
                <a:ea typeface="PMingLiU" pitchFamily="18" charset="-120"/>
              </a:rPr>
              <a:t>column</a:t>
            </a:r>
            <a:r>
              <a:rPr kumimoji="1" lang="en-US" altLang="zh-TW" sz="2400">
                <a:solidFill>
                  <a:srgbClr val="000000"/>
                </a:solidFill>
                <a:ea typeface="PMingLiU" pitchFamily="18" charset="-120"/>
              </a:rPr>
              <a:t> j, place element &lt;i, j, value&gt; in element &lt;j, i, value&gt;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4" grpId="0" animBg="1" autoUpdateAnimBg="0"/>
      <p:bldP spid="83985" grpId="0" animBg="1" autoUpdateAnimBg="0"/>
      <p:bldP spid="83986" grpId="0" animBg="1" autoUpdateAnimBg="0"/>
      <p:bldP spid="83987" grpId="0" animBg="1" autoUpdateAnimBg="0"/>
      <p:bldP spid="83988" grpId="0" animBg="1" autoUpdateAnimBg="0"/>
      <p:bldP spid="83989" grpId="0" animBg="1" autoUpdateAnimBg="0"/>
      <p:bldP spid="83990" grpId="0" animBg="1" autoUpdateAnimBg="0"/>
      <p:bldP spid="83991" grpId="0" animBg="1" autoUpdateAnimBg="0"/>
      <p:bldP spid="83992" grpId="0" animBg="1" autoUpdateAnimBg="0"/>
      <p:bldP spid="83993" grpId="0" animBg="1" autoUpdateAnimBg="0"/>
      <p:bldP spid="83994" grpId="0" animBg="1"/>
      <p:bldP spid="83995" grpId="0" animBg="1"/>
      <p:bldP spid="83996" grpId="0" animBg="1"/>
      <p:bldP spid="83997" grpId="0" animBg="1"/>
      <p:bldP spid="83998" grpId="0" animBg="1"/>
      <p:bldP spid="83999" grpId="0"/>
      <p:bldP spid="8400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z="2800" smtClean="0">
              <a:ea typeface="宋体" pitchFamily="2" charset="-122"/>
            </a:endParaRPr>
          </a:p>
        </p:txBody>
      </p:sp>
      <p:sp>
        <p:nvSpPr>
          <p:cNvPr id="13927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435975" cy="5248275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解决方法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  <a:sym typeface="Wingdings" pitchFamily="2" charset="2"/>
              </a:rPr>
              <a:t>方法一：将每个三元组中的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i</a:t>
            </a:r>
            <a:r>
              <a:rPr lang="zh-CN" altLang="zh-CN" smtClean="0">
                <a:ea typeface="宋体" pitchFamily="2" charset="-122"/>
                <a:sym typeface="Wingdings" pitchFamily="2" charset="2"/>
              </a:rPr>
              <a:t>和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j</a:t>
            </a:r>
            <a:r>
              <a:rPr lang="zh-CN" altLang="zh-CN" smtClean="0">
                <a:ea typeface="宋体" pitchFamily="2" charset="-122"/>
                <a:sym typeface="Wingdings" pitchFamily="2" charset="2"/>
              </a:rPr>
              <a:t>相互调换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,</a:t>
            </a:r>
            <a:r>
              <a:rPr lang="zh-CN" altLang="en-US" smtClean="0">
                <a:ea typeface="宋体" pitchFamily="2" charset="-122"/>
                <a:sym typeface="Wingdings" pitchFamily="2" charset="2"/>
              </a:rPr>
              <a:t>再排序</a:t>
            </a:r>
          </a:p>
          <a:p>
            <a:pPr lvl="2" eaLnBrk="1" hangingPunct="1"/>
            <a:r>
              <a:rPr lang="zh-CN" altLang="en-US" smtClean="0">
                <a:ea typeface="宋体" pitchFamily="2" charset="-122"/>
              </a:rPr>
              <a:t>排序太麻烦，时间复杂度至少是</a:t>
            </a:r>
            <a:r>
              <a:rPr lang="en-US" altLang="zh-CN" smtClean="0">
                <a:ea typeface="宋体" pitchFamily="2" charset="-122"/>
              </a:rPr>
              <a:t>O</a:t>
            </a:r>
            <a:r>
              <a:rPr lang="zh-CN" altLang="en-US" smtClean="0">
                <a:ea typeface="宋体" pitchFamily="2" charset="-122"/>
              </a:rPr>
              <a:t>（</a:t>
            </a:r>
            <a:r>
              <a:rPr lang="en-US" altLang="zh-CN" smtClean="0">
                <a:ea typeface="宋体" pitchFamily="2" charset="-122"/>
              </a:rPr>
              <a:t>tu</a:t>
            </a:r>
            <a:r>
              <a:rPr lang="en-US" altLang="zh-CN" baseline="30000" smtClean="0">
                <a:ea typeface="宋体" pitchFamily="2" charset="-122"/>
              </a:rPr>
              <a:t>2</a:t>
            </a:r>
            <a:r>
              <a:rPr lang="zh-CN" altLang="en-US" smtClean="0">
                <a:ea typeface="宋体" pitchFamily="2" charset="-122"/>
              </a:rPr>
              <a:t>），此法虽然直观，但是不好，往往不用</a:t>
            </a:r>
            <a:r>
              <a:rPr lang="zh-CN" altLang="en-US" smtClean="0">
                <a:ea typeface="宋体" pitchFamily="2" charset="-122"/>
                <a:sym typeface="Wingdings" pitchFamily="2" charset="2"/>
              </a:rPr>
              <a:t>	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  <a:sym typeface="Wingdings" pitchFamily="2" charset="2"/>
              </a:rPr>
              <a:t>方法二：依次从小到大找最小的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j</a:t>
            </a:r>
            <a:r>
              <a:rPr lang="zh-CN" altLang="en-US" smtClean="0">
                <a:ea typeface="宋体" pitchFamily="2" charset="-122"/>
                <a:sym typeface="Wingdings" pitchFamily="2" charset="2"/>
              </a:rPr>
              <a:t>，再转置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  <a:sym typeface="Wingdings" pitchFamily="2" charset="2"/>
              </a:rPr>
              <a:t>方法三：直接转置到位，</a:t>
            </a:r>
            <a:r>
              <a:rPr lang="zh-CN" altLang="en-US" smtClean="0">
                <a:ea typeface="宋体" pitchFamily="2" charset="-122"/>
              </a:rPr>
              <a:t>按</a:t>
            </a:r>
            <a:r>
              <a:rPr lang="en-US" altLang="zh-CN" smtClean="0">
                <a:ea typeface="宋体" pitchFamily="2" charset="-122"/>
              </a:rPr>
              <a:t>M</a:t>
            </a:r>
            <a:r>
              <a:rPr lang="zh-CN" altLang="zh-CN" smtClean="0">
                <a:ea typeface="宋体" pitchFamily="2" charset="-122"/>
              </a:rPr>
              <a:t>中三元组次序转置，转置结果放入</a:t>
            </a:r>
            <a:r>
              <a:rPr lang="en-US" altLang="zh-CN" smtClean="0">
                <a:ea typeface="宋体" pitchFamily="2" charset="-122"/>
              </a:rPr>
              <a:t>T</a:t>
            </a:r>
            <a:r>
              <a:rPr lang="zh-CN" altLang="zh-CN" smtClean="0">
                <a:ea typeface="宋体" pitchFamily="2" charset="-122"/>
              </a:rPr>
              <a:t>中恰当位置，此法关键是要预先确定</a:t>
            </a:r>
            <a:r>
              <a:rPr lang="en-US" altLang="zh-CN" smtClean="0">
                <a:ea typeface="宋体" pitchFamily="2" charset="-122"/>
              </a:rPr>
              <a:t>M</a:t>
            </a:r>
            <a:r>
              <a:rPr lang="zh-CN" altLang="zh-CN" smtClean="0">
                <a:ea typeface="宋体" pitchFamily="2" charset="-122"/>
              </a:rPr>
              <a:t>中每一列第一个非零元在</a:t>
            </a:r>
            <a:r>
              <a:rPr lang="en-US" altLang="zh-CN" smtClean="0">
                <a:ea typeface="宋体" pitchFamily="2" charset="-122"/>
              </a:rPr>
              <a:t>T</a:t>
            </a:r>
            <a:r>
              <a:rPr lang="zh-CN" altLang="zh-CN" smtClean="0">
                <a:ea typeface="宋体" pitchFamily="2" charset="-122"/>
              </a:rPr>
              <a:t>中位置，为确定这些位置，转置前应先求得</a:t>
            </a:r>
            <a:r>
              <a:rPr lang="en-US" altLang="zh-CN" smtClean="0">
                <a:ea typeface="宋体" pitchFamily="2" charset="-122"/>
              </a:rPr>
              <a:t>M</a:t>
            </a:r>
            <a:r>
              <a:rPr lang="zh-CN" altLang="zh-CN" smtClean="0">
                <a:ea typeface="宋体" pitchFamily="2" charset="-122"/>
              </a:rPr>
              <a:t>的每一列中非零元个数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endParaRPr lang="en-US" altLang="zh-CN" smtClean="0">
              <a:ea typeface="宋体" pitchFamily="2" charset="-122"/>
              <a:sym typeface="Wingdings" pitchFamily="2" charset="2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9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9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5" grpId="0" build="p" bldLvl="5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ea typeface="宋体" pitchFamily="2" charset="-122"/>
              </a:rPr>
              <a:t>方法二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pitchFamily="2" charset="-122"/>
            </a:endParaRPr>
          </a:p>
        </p:txBody>
      </p:sp>
      <p:grpSp>
        <p:nvGrpSpPr>
          <p:cNvPr id="140292" name="Group 4"/>
          <p:cNvGrpSpPr>
            <a:grpSpLocks/>
          </p:cNvGrpSpPr>
          <p:nvPr/>
        </p:nvGrpSpPr>
        <p:grpSpPr bwMode="auto">
          <a:xfrm>
            <a:off x="1373188" y="1557338"/>
            <a:ext cx="2047875" cy="4332287"/>
            <a:chOff x="866" y="288"/>
            <a:chExt cx="1290" cy="2729"/>
          </a:xfrm>
        </p:grpSpPr>
        <p:grpSp>
          <p:nvGrpSpPr>
            <p:cNvPr id="34911" name="Group 5"/>
            <p:cNvGrpSpPr>
              <a:grpSpLocks/>
            </p:cNvGrpSpPr>
            <p:nvPr/>
          </p:nvGrpSpPr>
          <p:grpSpPr bwMode="auto">
            <a:xfrm>
              <a:off x="1094" y="502"/>
              <a:ext cx="1062" cy="2311"/>
              <a:chOff x="1074" y="1633"/>
              <a:chExt cx="1062" cy="2311"/>
            </a:xfrm>
          </p:grpSpPr>
          <p:grpSp>
            <p:nvGrpSpPr>
              <p:cNvPr id="34915" name="Group 6"/>
              <p:cNvGrpSpPr>
                <a:grpSpLocks/>
              </p:cNvGrpSpPr>
              <p:nvPr/>
            </p:nvGrpSpPr>
            <p:grpSpPr bwMode="auto">
              <a:xfrm>
                <a:off x="1074" y="1633"/>
                <a:ext cx="1037" cy="2311"/>
                <a:chOff x="1074" y="1633"/>
                <a:chExt cx="1037" cy="2311"/>
              </a:xfrm>
            </p:grpSpPr>
            <p:sp>
              <p:nvSpPr>
                <p:cNvPr id="34925" name="Rectangle 7"/>
                <p:cNvSpPr>
                  <a:spLocks noChangeArrowheads="1"/>
                </p:cNvSpPr>
                <p:nvPr/>
              </p:nvSpPr>
              <p:spPr bwMode="auto">
                <a:xfrm>
                  <a:off x="1089" y="1633"/>
                  <a:ext cx="1022" cy="231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26" name="Line 8"/>
                <p:cNvSpPr>
                  <a:spLocks noChangeShapeType="1"/>
                </p:cNvSpPr>
                <p:nvPr/>
              </p:nvSpPr>
              <p:spPr bwMode="auto">
                <a:xfrm>
                  <a:off x="1422" y="1633"/>
                  <a:ext cx="0" cy="23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27" name="Line 9"/>
                <p:cNvSpPr>
                  <a:spLocks noChangeShapeType="1"/>
                </p:cNvSpPr>
                <p:nvPr/>
              </p:nvSpPr>
              <p:spPr bwMode="auto">
                <a:xfrm>
                  <a:off x="1767" y="1644"/>
                  <a:ext cx="0" cy="2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28" name="Line 10"/>
                <p:cNvSpPr>
                  <a:spLocks noChangeShapeType="1"/>
                </p:cNvSpPr>
                <p:nvPr/>
              </p:nvSpPr>
              <p:spPr bwMode="auto">
                <a:xfrm>
                  <a:off x="1074" y="1900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29" name="Line 11"/>
                <p:cNvSpPr>
                  <a:spLocks noChangeShapeType="1"/>
                </p:cNvSpPr>
                <p:nvPr/>
              </p:nvSpPr>
              <p:spPr bwMode="auto">
                <a:xfrm>
                  <a:off x="1074" y="215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30" name="Line 12"/>
                <p:cNvSpPr>
                  <a:spLocks noChangeShapeType="1"/>
                </p:cNvSpPr>
                <p:nvPr/>
              </p:nvSpPr>
              <p:spPr bwMode="auto">
                <a:xfrm>
                  <a:off x="1074" y="241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31" name="Line 13"/>
                <p:cNvSpPr>
                  <a:spLocks noChangeShapeType="1"/>
                </p:cNvSpPr>
                <p:nvPr/>
              </p:nvSpPr>
              <p:spPr bwMode="auto">
                <a:xfrm>
                  <a:off x="1074" y="2667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32" name="Line 14"/>
                <p:cNvSpPr>
                  <a:spLocks noChangeShapeType="1"/>
                </p:cNvSpPr>
                <p:nvPr/>
              </p:nvSpPr>
              <p:spPr bwMode="auto">
                <a:xfrm>
                  <a:off x="1074" y="2923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33" name="Line 15"/>
                <p:cNvSpPr>
                  <a:spLocks noChangeShapeType="1"/>
                </p:cNvSpPr>
                <p:nvPr/>
              </p:nvSpPr>
              <p:spPr bwMode="auto">
                <a:xfrm>
                  <a:off x="1074" y="3179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34" name="Line 16"/>
                <p:cNvSpPr>
                  <a:spLocks noChangeShapeType="1"/>
                </p:cNvSpPr>
                <p:nvPr/>
              </p:nvSpPr>
              <p:spPr bwMode="auto">
                <a:xfrm>
                  <a:off x="1074" y="343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35" name="Line 17"/>
                <p:cNvSpPr>
                  <a:spLocks noChangeShapeType="1"/>
                </p:cNvSpPr>
                <p:nvPr/>
              </p:nvSpPr>
              <p:spPr bwMode="auto">
                <a:xfrm>
                  <a:off x="1074" y="369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916" name="Text Box 18"/>
              <p:cNvSpPr txBox="1">
                <a:spLocks noChangeArrowheads="1"/>
              </p:cNvSpPr>
              <p:nvPr/>
            </p:nvSpPr>
            <p:spPr bwMode="auto">
              <a:xfrm>
                <a:off x="1180" y="1664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6      7      8  </a:t>
                </a:r>
              </a:p>
            </p:txBody>
          </p:sp>
          <p:sp>
            <p:nvSpPr>
              <p:cNvPr id="34917" name="Text Box 19"/>
              <p:cNvSpPr txBox="1">
                <a:spLocks noChangeArrowheads="1"/>
              </p:cNvSpPr>
              <p:nvPr/>
            </p:nvSpPr>
            <p:spPr bwMode="auto">
              <a:xfrm>
                <a:off x="1180" y="1927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1      2     12  </a:t>
                </a:r>
              </a:p>
            </p:txBody>
          </p:sp>
          <p:sp>
            <p:nvSpPr>
              <p:cNvPr id="34918" name="Text Box 20"/>
              <p:cNvSpPr txBox="1">
                <a:spLocks noChangeArrowheads="1"/>
              </p:cNvSpPr>
              <p:nvPr/>
            </p:nvSpPr>
            <p:spPr bwMode="auto">
              <a:xfrm>
                <a:off x="1180" y="2194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1      3      9  </a:t>
                </a:r>
              </a:p>
            </p:txBody>
          </p:sp>
          <p:sp>
            <p:nvSpPr>
              <p:cNvPr id="34919" name="Text Box 21"/>
              <p:cNvSpPr txBox="1">
                <a:spLocks noChangeArrowheads="1"/>
              </p:cNvSpPr>
              <p:nvPr/>
            </p:nvSpPr>
            <p:spPr bwMode="auto">
              <a:xfrm>
                <a:off x="1180" y="2438"/>
                <a:ext cx="9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3      1     -3  </a:t>
                </a:r>
              </a:p>
            </p:txBody>
          </p:sp>
          <p:sp>
            <p:nvSpPr>
              <p:cNvPr id="34920" name="Text Box 22"/>
              <p:cNvSpPr txBox="1">
                <a:spLocks noChangeArrowheads="1"/>
              </p:cNvSpPr>
              <p:nvPr/>
            </p:nvSpPr>
            <p:spPr bwMode="auto">
              <a:xfrm>
                <a:off x="1180" y="2693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3      6     14  </a:t>
                </a:r>
              </a:p>
            </p:txBody>
          </p:sp>
          <p:sp>
            <p:nvSpPr>
              <p:cNvPr id="34921" name="Text Box 23"/>
              <p:cNvSpPr txBox="1">
                <a:spLocks noChangeArrowheads="1"/>
              </p:cNvSpPr>
              <p:nvPr/>
            </p:nvSpPr>
            <p:spPr bwMode="auto">
              <a:xfrm>
                <a:off x="1180" y="290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4      3     24  </a:t>
                </a:r>
              </a:p>
            </p:txBody>
          </p:sp>
          <p:sp>
            <p:nvSpPr>
              <p:cNvPr id="34922" name="Text Box 24"/>
              <p:cNvSpPr txBox="1">
                <a:spLocks noChangeArrowheads="1"/>
              </p:cNvSpPr>
              <p:nvPr/>
            </p:nvSpPr>
            <p:spPr bwMode="auto">
              <a:xfrm>
                <a:off x="1180" y="3183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5      2     18  </a:t>
                </a:r>
              </a:p>
            </p:txBody>
          </p:sp>
          <p:sp>
            <p:nvSpPr>
              <p:cNvPr id="34923" name="Text Box 25"/>
              <p:cNvSpPr txBox="1">
                <a:spLocks noChangeArrowheads="1"/>
              </p:cNvSpPr>
              <p:nvPr/>
            </p:nvSpPr>
            <p:spPr bwMode="auto">
              <a:xfrm>
                <a:off x="1180" y="3427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6      1     15  </a:t>
                </a:r>
              </a:p>
            </p:txBody>
          </p:sp>
          <p:sp>
            <p:nvSpPr>
              <p:cNvPr id="34924" name="Text Box 26"/>
              <p:cNvSpPr txBox="1">
                <a:spLocks noChangeArrowheads="1"/>
              </p:cNvSpPr>
              <p:nvPr/>
            </p:nvSpPr>
            <p:spPr bwMode="auto">
              <a:xfrm>
                <a:off x="1180" y="3682"/>
                <a:ext cx="9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6      4     -7  </a:t>
                </a:r>
              </a:p>
            </p:txBody>
          </p:sp>
        </p:grpSp>
        <p:sp>
          <p:nvSpPr>
            <p:cNvPr id="34912" name="Text Box 27"/>
            <p:cNvSpPr txBox="1">
              <a:spLocks noChangeArrowheads="1"/>
            </p:cNvSpPr>
            <p:nvPr/>
          </p:nvSpPr>
          <p:spPr bwMode="auto">
            <a:xfrm>
              <a:off x="1195" y="288"/>
              <a:ext cx="8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20406"/>
                  </a:solidFill>
                  <a:latin typeface="Times New Roman" pitchFamily="18" charset="0"/>
                </a:rPr>
                <a:t>i       j        e</a:t>
              </a:r>
            </a:p>
          </p:txBody>
        </p:sp>
        <p:sp>
          <p:nvSpPr>
            <p:cNvPr id="34913" name="Text Box 28"/>
            <p:cNvSpPr txBox="1">
              <a:spLocks noChangeArrowheads="1"/>
            </p:cNvSpPr>
            <p:nvPr/>
          </p:nvSpPr>
          <p:spPr bwMode="auto">
            <a:xfrm>
              <a:off x="866" y="524"/>
              <a:ext cx="308" cy="2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20406"/>
                  </a:solidFill>
                  <a:latin typeface="Times New Roman" pitchFamily="18" charset="0"/>
                </a:rPr>
                <a:t>0   1  2  3 4 5  6   7  8</a:t>
              </a:r>
            </a:p>
          </p:txBody>
        </p:sp>
        <p:sp>
          <p:nvSpPr>
            <p:cNvPr id="34914" name="Text Box 29"/>
            <p:cNvSpPr txBox="1">
              <a:spLocks noChangeArrowheads="1"/>
            </p:cNvSpPr>
            <p:nvPr/>
          </p:nvSpPr>
          <p:spPr bwMode="auto">
            <a:xfrm>
              <a:off x="1440" y="2767"/>
              <a:ext cx="5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20406"/>
                  </a:solidFill>
                  <a:latin typeface="Times New Roman" pitchFamily="18" charset="0"/>
                </a:rPr>
                <a:t>M.data</a:t>
              </a:r>
            </a:p>
          </p:txBody>
        </p:sp>
      </p:grpSp>
      <p:sp>
        <p:nvSpPr>
          <p:cNvPr id="140318" name="Text Box 30"/>
          <p:cNvSpPr txBox="1">
            <a:spLocks noChangeArrowheads="1"/>
          </p:cNvSpPr>
          <p:nvPr/>
        </p:nvSpPr>
        <p:spPr bwMode="auto">
          <a:xfrm>
            <a:off x="6007100" y="1946275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20406"/>
                </a:solidFill>
                <a:latin typeface="Times New Roman" pitchFamily="18" charset="0"/>
              </a:rPr>
              <a:t>7      6      8  </a:t>
            </a:r>
          </a:p>
        </p:txBody>
      </p:sp>
      <p:sp>
        <p:nvSpPr>
          <p:cNvPr id="140319" name="Text Box 31"/>
          <p:cNvSpPr txBox="1">
            <a:spLocks noChangeArrowheads="1"/>
          </p:cNvSpPr>
          <p:nvPr/>
        </p:nvSpPr>
        <p:spPr bwMode="auto">
          <a:xfrm>
            <a:off x="6007100" y="2363788"/>
            <a:ext cx="1474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20406"/>
                </a:solidFill>
                <a:latin typeface="Times New Roman" pitchFamily="18" charset="0"/>
              </a:rPr>
              <a:t>1      3     -3  </a:t>
            </a:r>
          </a:p>
        </p:txBody>
      </p:sp>
      <p:sp>
        <p:nvSpPr>
          <p:cNvPr id="140320" name="Text Box 32"/>
          <p:cNvSpPr txBox="1">
            <a:spLocks noChangeArrowheads="1"/>
          </p:cNvSpPr>
          <p:nvPr/>
        </p:nvSpPr>
        <p:spPr bwMode="auto">
          <a:xfrm>
            <a:off x="6007100" y="2787650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20406"/>
                </a:solidFill>
                <a:latin typeface="Times New Roman" pitchFamily="18" charset="0"/>
              </a:rPr>
              <a:t>1      6     15  </a:t>
            </a:r>
          </a:p>
        </p:txBody>
      </p:sp>
      <p:sp>
        <p:nvSpPr>
          <p:cNvPr id="140321" name="Text Box 33"/>
          <p:cNvSpPr txBox="1">
            <a:spLocks noChangeArrowheads="1"/>
          </p:cNvSpPr>
          <p:nvPr/>
        </p:nvSpPr>
        <p:spPr bwMode="auto">
          <a:xfrm>
            <a:off x="6007100" y="3175000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20406"/>
                </a:solidFill>
                <a:latin typeface="Times New Roman" pitchFamily="18" charset="0"/>
              </a:rPr>
              <a:t>2      1     12  </a:t>
            </a:r>
          </a:p>
        </p:txBody>
      </p:sp>
      <p:sp>
        <p:nvSpPr>
          <p:cNvPr id="140322" name="Text Box 34"/>
          <p:cNvSpPr txBox="1">
            <a:spLocks noChangeArrowheads="1"/>
          </p:cNvSpPr>
          <p:nvPr/>
        </p:nvSpPr>
        <p:spPr bwMode="auto">
          <a:xfrm>
            <a:off x="6007100" y="3579813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20406"/>
                </a:solidFill>
                <a:latin typeface="Times New Roman" pitchFamily="18" charset="0"/>
              </a:rPr>
              <a:t>2      5     18  </a:t>
            </a:r>
          </a:p>
        </p:txBody>
      </p:sp>
      <p:sp>
        <p:nvSpPr>
          <p:cNvPr id="140323" name="Text Box 35"/>
          <p:cNvSpPr txBox="1">
            <a:spLocks noChangeArrowheads="1"/>
          </p:cNvSpPr>
          <p:nvPr/>
        </p:nvSpPr>
        <p:spPr bwMode="auto">
          <a:xfrm>
            <a:off x="6007100" y="3914775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20406"/>
                </a:solidFill>
                <a:latin typeface="Times New Roman" pitchFamily="18" charset="0"/>
              </a:rPr>
              <a:t>3      1      9  </a:t>
            </a:r>
          </a:p>
        </p:txBody>
      </p:sp>
      <p:sp>
        <p:nvSpPr>
          <p:cNvPr id="140324" name="Text Box 36"/>
          <p:cNvSpPr txBox="1">
            <a:spLocks noChangeArrowheads="1"/>
          </p:cNvSpPr>
          <p:nvPr/>
        </p:nvSpPr>
        <p:spPr bwMode="auto">
          <a:xfrm>
            <a:off x="6007100" y="4357688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20406"/>
                </a:solidFill>
                <a:latin typeface="Times New Roman" pitchFamily="18" charset="0"/>
              </a:rPr>
              <a:t>3      4     24  </a:t>
            </a:r>
          </a:p>
        </p:txBody>
      </p:sp>
      <p:sp>
        <p:nvSpPr>
          <p:cNvPr id="140325" name="Text Box 37"/>
          <p:cNvSpPr txBox="1">
            <a:spLocks noChangeArrowheads="1"/>
          </p:cNvSpPr>
          <p:nvPr/>
        </p:nvSpPr>
        <p:spPr bwMode="auto">
          <a:xfrm>
            <a:off x="6007100" y="4745038"/>
            <a:ext cx="1474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20406"/>
                </a:solidFill>
                <a:latin typeface="Times New Roman" pitchFamily="18" charset="0"/>
              </a:rPr>
              <a:t>4      6     -7  </a:t>
            </a:r>
          </a:p>
        </p:txBody>
      </p:sp>
      <p:sp>
        <p:nvSpPr>
          <p:cNvPr id="140326" name="Text Box 38"/>
          <p:cNvSpPr txBox="1">
            <a:spLocks noChangeArrowheads="1"/>
          </p:cNvSpPr>
          <p:nvPr/>
        </p:nvSpPr>
        <p:spPr bwMode="auto">
          <a:xfrm>
            <a:off x="6007100" y="5149850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20406"/>
                </a:solidFill>
                <a:latin typeface="Times New Roman" pitchFamily="18" charset="0"/>
              </a:rPr>
              <a:t>6      3     14 </a:t>
            </a:r>
          </a:p>
        </p:txBody>
      </p:sp>
      <p:grpSp>
        <p:nvGrpSpPr>
          <p:cNvPr id="140327" name="Group 39"/>
          <p:cNvGrpSpPr>
            <a:grpSpLocks/>
          </p:cNvGrpSpPr>
          <p:nvPr/>
        </p:nvGrpSpPr>
        <p:grpSpPr bwMode="auto">
          <a:xfrm>
            <a:off x="5476875" y="1557338"/>
            <a:ext cx="2008188" cy="4332287"/>
            <a:chOff x="3451" y="288"/>
            <a:chExt cx="1265" cy="2729"/>
          </a:xfrm>
        </p:grpSpPr>
        <p:sp>
          <p:nvSpPr>
            <p:cNvPr id="34896" name="Text Box 40"/>
            <p:cNvSpPr txBox="1">
              <a:spLocks noChangeArrowheads="1"/>
            </p:cNvSpPr>
            <p:nvPr/>
          </p:nvSpPr>
          <p:spPr bwMode="auto">
            <a:xfrm>
              <a:off x="3780" y="288"/>
              <a:ext cx="8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20406"/>
                  </a:solidFill>
                  <a:latin typeface="Times New Roman" pitchFamily="18" charset="0"/>
                </a:rPr>
                <a:t>i       j       e</a:t>
              </a:r>
            </a:p>
          </p:txBody>
        </p:sp>
        <p:grpSp>
          <p:nvGrpSpPr>
            <p:cNvPr id="34897" name="Group 41"/>
            <p:cNvGrpSpPr>
              <a:grpSpLocks/>
            </p:cNvGrpSpPr>
            <p:nvPr/>
          </p:nvGrpSpPr>
          <p:grpSpPr bwMode="auto">
            <a:xfrm>
              <a:off x="3679" y="502"/>
              <a:ext cx="1037" cy="2311"/>
              <a:chOff x="1074" y="1633"/>
              <a:chExt cx="1037" cy="2311"/>
            </a:xfrm>
          </p:grpSpPr>
          <p:sp>
            <p:nvSpPr>
              <p:cNvPr id="34900" name="Rectangle 42"/>
              <p:cNvSpPr>
                <a:spLocks noChangeArrowheads="1"/>
              </p:cNvSpPr>
              <p:nvPr/>
            </p:nvSpPr>
            <p:spPr bwMode="auto">
              <a:xfrm>
                <a:off x="1089" y="1633"/>
                <a:ext cx="1022" cy="23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01" name="Line 43"/>
              <p:cNvSpPr>
                <a:spLocks noChangeShapeType="1"/>
              </p:cNvSpPr>
              <p:nvPr/>
            </p:nvSpPr>
            <p:spPr bwMode="auto">
              <a:xfrm>
                <a:off x="1422" y="1633"/>
                <a:ext cx="0" cy="2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02" name="Line 44"/>
              <p:cNvSpPr>
                <a:spLocks noChangeShapeType="1"/>
              </p:cNvSpPr>
              <p:nvPr/>
            </p:nvSpPr>
            <p:spPr bwMode="auto">
              <a:xfrm>
                <a:off x="1767" y="1644"/>
                <a:ext cx="0" cy="2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03" name="Line 45"/>
              <p:cNvSpPr>
                <a:spLocks noChangeShapeType="1"/>
              </p:cNvSpPr>
              <p:nvPr/>
            </p:nvSpPr>
            <p:spPr bwMode="auto">
              <a:xfrm>
                <a:off x="1074" y="1900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04" name="Line 46"/>
              <p:cNvSpPr>
                <a:spLocks noChangeShapeType="1"/>
              </p:cNvSpPr>
              <p:nvPr/>
            </p:nvSpPr>
            <p:spPr bwMode="auto">
              <a:xfrm>
                <a:off x="1074" y="215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05" name="Line 47"/>
              <p:cNvSpPr>
                <a:spLocks noChangeShapeType="1"/>
              </p:cNvSpPr>
              <p:nvPr/>
            </p:nvSpPr>
            <p:spPr bwMode="auto">
              <a:xfrm>
                <a:off x="1074" y="241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06" name="Line 48"/>
              <p:cNvSpPr>
                <a:spLocks noChangeShapeType="1"/>
              </p:cNvSpPr>
              <p:nvPr/>
            </p:nvSpPr>
            <p:spPr bwMode="auto">
              <a:xfrm>
                <a:off x="1074" y="2667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07" name="Line 49"/>
              <p:cNvSpPr>
                <a:spLocks noChangeShapeType="1"/>
              </p:cNvSpPr>
              <p:nvPr/>
            </p:nvSpPr>
            <p:spPr bwMode="auto">
              <a:xfrm>
                <a:off x="1074" y="2923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08" name="Line 50"/>
              <p:cNvSpPr>
                <a:spLocks noChangeShapeType="1"/>
              </p:cNvSpPr>
              <p:nvPr/>
            </p:nvSpPr>
            <p:spPr bwMode="auto">
              <a:xfrm>
                <a:off x="1074" y="3179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09" name="Line 51"/>
              <p:cNvSpPr>
                <a:spLocks noChangeShapeType="1"/>
              </p:cNvSpPr>
              <p:nvPr/>
            </p:nvSpPr>
            <p:spPr bwMode="auto">
              <a:xfrm>
                <a:off x="1074" y="343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10" name="Line 52"/>
              <p:cNvSpPr>
                <a:spLocks noChangeShapeType="1"/>
              </p:cNvSpPr>
              <p:nvPr/>
            </p:nvSpPr>
            <p:spPr bwMode="auto">
              <a:xfrm>
                <a:off x="1074" y="369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898" name="Text Box 53"/>
            <p:cNvSpPr txBox="1">
              <a:spLocks noChangeArrowheads="1"/>
            </p:cNvSpPr>
            <p:nvPr/>
          </p:nvSpPr>
          <p:spPr bwMode="auto">
            <a:xfrm>
              <a:off x="3451" y="524"/>
              <a:ext cx="308" cy="2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20406"/>
                  </a:solidFill>
                  <a:latin typeface="Times New Roman" pitchFamily="18" charset="0"/>
                </a:rPr>
                <a:t>0   1 2  3  4 5  6   7  8</a:t>
              </a:r>
            </a:p>
          </p:txBody>
        </p:sp>
        <p:sp>
          <p:nvSpPr>
            <p:cNvPr id="34899" name="Text Box 54"/>
            <p:cNvSpPr txBox="1">
              <a:spLocks noChangeArrowheads="1"/>
            </p:cNvSpPr>
            <p:nvPr/>
          </p:nvSpPr>
          <p:spPr bwMode="auto">
            <a:xfrm>
              <a:off x="3984" y="2767"/>
              <a:ext cx="5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20406"/>
                  </a:solidFill>
                  <a:latin typeface="Times New Roman" pitchFamily="18" charset="0"/>
                </a:rPr>
                <a:t>T.data</a:t>
              </a:r>
            </a:p>
          </p:txBody>
        </p:sp>
      </p:grpSp>
      <p:grpSp>
        <p:nvGrpSpPr>
          <p:cNvPr id="140343" name="Group 55"/>
          <p:cNvGrpSpPr>
            <a:grpSpLocks/>
          </p:cNvGrpSpPr>
          <p:nvPr/>
        </p:nvGrpSpPr>
        <p:grpSpPr bwMode="auto">
          <a:xfrm>
            <a:off x="4951413" y="2243138"/>
            <a:ext cx="609600" cy="457200"/>
            <a:chOff x="3120" y="720"/>
            <a:chExt cx="384" cy="288"/>
          </a:xfrm>
        </p:grpSpPr>
        <p:sp>
          <p:nvSpPr>
            <p:cNvPr id="34894" name="Line 56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5" name="Text Box 57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020406"/>
                  </a:solidFill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140346" name="Group 58"/>
          <p:cNvGrpSpPr>
            <a:grpSpLocks/>
          </p:cNvGrpSpPr>
          <p:nvPr/>
        </p:nvGrpSpPr>
        <p:grpSpPr bwMode="auto">
          <a:xfrm>
            <a:off x="912813" y="2243138"/>
            <a:ext cx="609600" cy="457200"/>
            <a:chOff x="3120" y="720"/>
            <a:chExt cx="384" cy="288"/>
          </a:xfrm>
        </p:grpSpPr>
        <p:sp>
          <p:nvSpPr>
            <p:cNvPr id="34892" name="Line 59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3" name="Text Box 60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020406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40349" name="Group 61"/>
          <p:cNvGrpSpPr>
            <a:grpSpLocks/>
          </p:cNvGrpSpPr>
          <p:nvPr/>
        </p:nvGrpSpPr>
        <p:grpSpPr bwMode="auto">
          <a:xfrm>
            <a:off x="912813" y="2657475"/>
            <a:ext cx="609600" cy="457200"/>
            <a:chOff x="3120" y="720"/>
            <a:chExt cx="384" cy="288"/>
          </a:xfrm>
        </p:grpSpPr>
        <p:sp>
          <p:nvSpPr>
            <p:cNvPr id="34890" name="Line 62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1" name="Text Box 63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020406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40352" name="Group 64"/>
          <p:cNvGrpSpPr>
            <a:grpSpLocks/>
          </p:cNvGrpSpPr>
          <p:nvPr/>
        </p:nvGrpSpPr>
        <p:grpSpPr bwMode="auto">
          <a:xfrm>
            <a:off x="912813" y="3071813"/>
            <a:ext cx="609600" cy="457200"/>
            <a:chOff x="3120" y="720"/>
            <a:chExt cx="384" cy="288"/>
          </a:xfrm>
        </p:grpSpPr>
        <p:sp>
          <p:nvSpPr>
            <p:cNvPr id="34888" name="Line 65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9" name="Text Box 66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020406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40355" name="Group 67"/>
          <p:cNvGrpSpPr>
            <a:grpSpLocks/>
          </p:cNvGrpSpPr>
          <p:nvPr/>
        </p:nvGrpSpPr>
        <p:grpSpPr bwMode="auto">
          <a:xfrm>
            <a:off x="912813" y="3898900"/>
            <a:ext cx="609600" cy="457200"/>
            <a:chOff x="3120" y="720"/>
            <a:chExt cx="384" cy="288"/>
          </a:xfrm>
        </p:grpSpPr>
        <p:sp>
          <p:nvSpPr>
            <p:cNvPr id="34886" name="Line 68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7" name="Text Box 69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020406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40358" name="Group 70"/>
          <p:cNvGrpSpPr>
            <a:grpSpLocks/>
          </p:cNvGrpSpPr>
          <p:nvPr/>
        </p:nvGrpSpPr>
        <p:grpSpPr bwMode="auto">
          <a:xfrm>
            <a:off x="912813" y="4311650"/>
            <a:ext cx="609600" cy="457200"/>
            <a:chOff x="3120" y="720"/>
            <a:chExt cx="384" cy="288"/>
          </a:xfrm>
        </p:grpSpPr>
        <p:sp>
          <p:nvSpPr>
            <p:cNvPr id="34884" name="Line 71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5" name="Text Box 72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020406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40361" name="Group 73"/>
          <p:cNvGrpSpPr>
            <a:grpSpLocks/>
          </p:cNvGrpSpPr>
          <p:nvPr/>
        </p:nvGrpSpPr>
        <p:grpSpPr bwMode="auto">
          <a:xfrm>
            <a:off x="912813" y="4725988"/>
            <a:ext cx="609600" cy="457200"/>
            <a:chOff x="3120" y="720"/>
            <a:chExt cx="384" cy="288"/>
          </a:xfrm>
        </p:grpSpPr>
        <p:sp>
          <p:nvSpPr>
            <p:cNvPr id="34882" name="Line 74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3" name="Text Box 75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020406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40364" name="Group 76"/>
          <p:cNvGrpSpPr>
            <a:grpSpLocks/>
          </p:cNvGrpSpPr>
          <p:nvPr/>
        </p:nvGrpSpPr>
        <p:grpSpPr bwMode="auto">
          <a:xfrm>
            <a:off x="912813" y="5138738"/>
            <a:ext cx="609600" cy="457200"/>
            <a:chOff x="3120" y="720"/>
            <a:chExt cx="384" cy="288"/>
          </a:xfrm>
        </p:grpSpPr>
        <p:sp>
          <p:nvSpPr>
            <p:cNvPr id="34880" name="Line 77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1" name="Text Box 78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020406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40367" name="Group 79"/>
          <p:cNvGrpSpPr>
            <a:grpSpLocks/>
          </p:cNvGrpSpPr>
          <p:nvPr/>
        </p:nvGrpSpPr>
        <p:grpSpPr bwMode="auto">
          <a:xfrm>
            <a:off x="912813" y="3484563"/>
            <a:ext cx="609600" cy="457200"/>
            <a:chOff x="3120" y="720"/>
            <a:chExt cx="384" cy="288"/>
          </a:xfrm>
        </p:grpSpPr>
        <p:sp>
          <p:nvSpPr>
            <p:cNvPr id="34878" name="Line 80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9" name="Text Box 81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020406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40370" name="Group 82"/>
          <p:cNvGrpSpPr>
            <a:grpSpLocks/>
          </p:cNvGrpSpPr>
          <p:nvPr/>
        </p:nvGrpSpPr>
        <p:grpSpPr bwMode="auto">
          <a:xfrm>
            <a:off x="4951413" y="2646363"/>
            <a:ext cx="609600" cy="457200"/>
            <a:chOff x="3120" y="720"/>
            <a:chExt cx="384" cy="288"/>
          </a:xfrm>
        </p:grpSpPr>
        <p:sp>
          <p:nvSpPr>
            <p:cNvPr id="34876" name="Line 83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7" name="Text Box 84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020406"/>
                  </a:solidFill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140373" name="Group 85"/>
          <p:cNvGrpSpPr>
            <a:grpSpLocks/>
          </p:cNvGrpSpPr>
          <p:nvPr/>
        </p:nvGrpSpPr>
        <p:grpSpPr bwMode="auto">
          <a:xfrm>
            <a:off x="4951413" y="3049588"/>
            <a:ext cx="609600" cy="457200"/>
            <a:chOff x="3120" y="720"/>
            <a:chExt cx="384" cy="288"/>
          </a:xfrm>
        </p:grpSpPr>
        <p:sp>
          <p:nvSpPr>
            <p:cNvPr id="34874" name="Line 86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5" name="Text Box 87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020406"/>
                  </a:solidFill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140376" name="Group 88"/>
          <p:cNvGrpSpPr>
            <a:grpSpLocks/>
          </p:cNvGrpSpPr>
          <p:nvPr/>
        </p:nvGrpSpPr>
        <p:grpSpPr bwMode="auto">
          <a:xfrm>
            <a:off x="4951413" y="3452813"/>
            <a:ext cx="609600" cy="457200"/>
            <a:chOff x="3120" y="720"/>
            <a:chExt cx="384" cy="288"/>
          </a:xfrm>
        </p:grpSpPr>
        <p:sp>
          <p:nvSpPr>
            <p:cNvPr id="34872" name="Line 89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3" name="Text Box 90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020406"/>
                  </a:solidFill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140379" name="Group 91"/>
          <p:cNvGrpSpPr>
            <a:grpSpLocks/>
          </p:cNvGrpSpPr>
          <p:nvPr/>
        </p:nvGrpSpPr>
        <p:grpSpPr bwMode="auto">
          <a:xfrm>
            <a:off x="4951413" y="3854450"/>
            <a:ext cx="609600" cy="457200"/>
            <a:chOff x="3120" y="720"/>
            <a:chExt cx="384" cy="288"/>
          </a:xfrm>
        </p:grpSpPr>
        <p:sp>
          <p:nvSpPr>
            <p:cNvPr id="34870" name="Line 92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1" name="Text Box 93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020406"/>
                  </a:solidFill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140382" name="Group 94"/>
          <p:cNvGrpSpPr>
            <a:grpSpLocks/>
          </p:cNvGrpSpPr>
          <p:nvPr/>
        </p:nvGrpSpPr>
        <p:grpSpPr bwMode="auto">
          <a:xfrm>
            <a:off x="3427413" y="2243138"/>
            <a:ext cx="641350" cy="457200"/>
            <a:chOff x="2160" y="720"/>
            <a:chExt cx="404" cy="288"/>
          </a:xfrm>
        </p:grpSpPr>
        <p:sp>
          <p:nvSpPr>
            <p:cNvPr id="34868" name="Line 95"/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9" name="Text Box 96"/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020406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40385" name="Group 97"/>
          <p:cNvGrpSpPr>
            <a:grpSpLocks/>
          </p:cNvGrpSpPr>
          <p:nvPr/>
        </p:nvGrpSpPr>
        <p:grpSpPr bwMode="auto">
          <a:xfrm>
            <a:off x="3427413" y="2657475"/>
            <a:ext cx="641350" cy="457200"/>
            <a:chOff x="2160" y="720"/>
            <a:chExt cx="404" cy="288"/>
          </a:xfrm>
        </p:grpSpPr>
        <p:sp>
          <p:nvSpPr>
            <p:cNvPr id="34866" name="Line 98"/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7" name="Text Box 99"/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020406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40388" name="Group 100"/>
          <p:cNvGrpSpPr>
            <a:grpSpLocks/>
          </p:cNvGrpSpPr>
          <p:nvPr/>
        </p:nvGrpSpPr>
        <p:grpSpPr bwMode="auto">
          <a:xfrm>
            <a:off x="3427413" y="3071813"/>
            <a:ext cx="641350" cy="457200"/>
            <a:chOff x="2160" y="720"/>
            <a:chExt cx="404" cy="288"/>
          </a:xfrm>
        </p:grpSpPr>
        <p:sp>
          <p:nvSpPr>
            <p:cNvPr id="34864" name="Line 101"/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5" name="Text Box 102"/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020406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40391" name="Group 103"/>
          <p:cNvGrpSpPr>
            <a:grpSpLocks/>
          </p:cNvGrpSpPr>
          <p:nvPr/>
        </p:nvGrpSpPr>
        <p:grpSpPr bwMode="auto">
          <a:xfrm>
            <a:off x="3427413" y="3484563"/>
            <a:ext cx="641350" cy="457200"/>
            <a:chOff x="2160" y="720"/>
            <a:chExt cx="404" cy="288"/>
          </a:xfrm>
        </p:grpSpPr>
        <p:sp>
          <p:nvSpPr>
            <p:cNvPr id="34862" name="Line 104"/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3" name="Text Box 105"/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020406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40394" name="Group 106"/>
          <p:cNvGrpSpPr>
            <a:grpSpLocks/>
          </p:cNvGrpSpPr>
          <p:nvPr/>
        </p:nvGrpSpPr>
        <p:grpSpPr bwMode="auto">
          <a:xfrm>
            <a:off x="3427413" y="3898900"/>
            <a:ext cx="641350" cy="457200"/>
            <a:chOff x="2160" y="720"/>
            <a:chExt cx="404" cy="288"/>
          </a:xfrm>
        </p:grpSpPr>
        <p:sp>
          <p:nvSpPr>
            <p:cNvPr id="34860" name="Line 107"/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1" name="Text Box 108"/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020406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40397" name="Group 109"/>
          <p:cNvGrpSpPr>
            <a:grpSpLocks/>
          </p:cNvGrpSpPr>
          <p:nvPr/>
        </p:nvGrpSpPr>
        <p:grpSpPr bwMode="auto">
          <a:xfrm>
            <a:off x="3427413" y="4311650"/>
            <a:ext cx="641350" cy="457200"/>
            <a:chOff x="2160" y="720"/>
            <a:chExt cx="404" cy="288"/>
          </a:xfrm>
        </p:grpSpPr>
        <p:sp>
          <p:nvSpPr>
            <p:cNvPr id="34858" name="Line 110"/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9" name="Text Box 111"/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020406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40400" name="Group 112"/>
          <p:cNvGrpSpPr>
            <a:grpSpLocks/>
          </p:cNvGrpSpPr>
          <p:nvPr/>
        </p:nvGrpSpPr>
        <p:grpSpPr bwMode="auto">
          <a:xfrm>
            <a:off x="3427413" y="4725988"/>
            <a:ext cx="641350" cy="457200"/>
            <a:chOff x="2160" y="720"/>
            <a:chExt cx="404" cy="288"/>
          </a:xfrm>
        </p:grpSpPr>
        <p:sp>
          <p:nvSpPr>
            <p:cNvPr id="34856" name="Line 113"/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7" name="Text Box 114"/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020406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40403" name="Group 115"/>
          <p:cNvGrpSpPr>
            <a:grpSpLocks/>
          </p:cNvGrpSpPr>
          <p:nvPr/>
        </p:nvGrpSpPr>
        <p:grpSpPr bwMode="auto">
          <a:xfrm>
            <a:off x="3427413" y="5138738"/>
            <a:ext cx="641350" cy="457200"/>
            <a:chOff x="2160" y="720"/>
            <a:chExt cx="404" cy="288"/>
          </a:xfrm>
        </p:grpSpPr>
        <p:sp>
          <p:nvSpPr>
            <p:cNvPr id="34854" name="Line 116"/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5" name="Text Box 117"/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020406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140406" name="Text Box 118"/>
          <p:cNvSpPr txBox="1">
            <a:spLocks noChangeArrowheads="1"/>
          </p:cNvSpPr>
          <p:nvPr/>
        </p:nvSpPr>
        <p:spPr bwMode="auto">
          <a:xfrm>
            <a:off x="684213" y="5976938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20406"/>
                </a:solidFill>
                <a:latin typeface="Times New Roman" pitchFamily="18" charset="0"/>
              </a:rPr>
              <a:t>col=1</a:t>
            </a:r>
          </a:p>
        </p:txBody>
      </p:sp>
      <p:sp>
        <p:nvSpPr>
          <p:cNvPr id="140407" name="Text Box 119"/>
          <p:cNvSpPr txBox="1">
            <a:spLocks noChangeArrowheads="1"/>
          </p:cNvSpPr>
          <p:nvPr/>
        </p:nvSpPr>
        <p:spPr bwMode="auto">
          <a:xfrm>
            <a:off x="3351213" y="5976938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20406"/>
                </a:solidFill>
                <a:latin typeface="Times New Roman" pitchFamily="18" charset="0"/>
              </a:rPr>
              <a:t>col=2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0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0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40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4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40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14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140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140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14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140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14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1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1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1" dur="500"/>
                                        <p:tgtEl>
                                          <p:spTgt spid="140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6" dur="500"/>
                                        <p:tgtEl>
                                          <p:spTgt spid="140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18" grpId="0" build="p" autoUpdateAnimBg="0"/>
      <p:bldP spid="140319" grpId="0" build="p" autoUpdateAnimBg="0"/>
      <p:bldP spid="140320" grpId="0" build="p" autoUpdateAnimBg="0"/>
      <p:bldP spid="140321" grpId="0" build="p" autoUpdateAnimBg="0"/>
      <p:bldP spid="140322" grpId="0" build="p" autoUpdateAnimBg="0"/>
      <p:bldP spid="140323" grpId="0" build="p" autoUpdateAnimBg="0"/>
      <p:bldP spid="140324" grpId="0" build="p" autoUpdateAnimBg="0"/>
      <p:bldP spid="140325" grpId="0" build="p" autoUpdateAnimBg="0"/>
      <p:bldP spid="140326" grpId="0" build="p" autoUpdateAnimBg="0"/>
      <p:bldP spid="140406" grpId="0" build="p" autoUpdateAnimBg="0"/>
      <p:bldP spid="14040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pitchFamily="2" charset="-122"/>
            </a:endParaRP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179388" y="1052513"/>
            <a:ext cx="8964612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81000" algn="just" eaLnBrk="0" hangingPunct="0"/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</a:rPr>
              <a:t>Status TransposeSMatrix(TSMatrix M, TSMatrix &amp;T) {    T.mu = M.nu; T.nu = M.mu; T.tu = M.tu;</a:t>
            </a:r>
          </a:p>
          <a:p>
            <a:pPr indent="381000" algn="just" eaLnBrk="0" hangingPunct="0"/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</a:rPr>
              <a:t>    if(T.tu) {</a:t>
            </a:r>
          </a:p>
          <a:p>
            <a:pPr indent="381000" algn="just" eaLnBrk="0" hangingPunct="0"/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</a:rPr>
              <a:t>    q = 1;</a:t>
            </a:r>
          </a:p>
          <a:p>
            <a:pPr indent="381000" algn="just" eaLnBrk="0" hangingPunct="0"/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</a:rPr>
              <a:t>    for (col = 1; col&lt;=M.nu ; ++col )</a:t>
            </a:r>
          </a:p>
          <a:p>
            <a:pPr indent="381000" algn="just" eaLnBrk="0" hangingPunct="0"/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</a:rPr>
              <a:t>       for(p=1; p&lt;=M.tu; ++p)</a:t>
            </a:r>
          </a:p>
          <a:p>
            <a:pPr indent="381000" algn="just" eaLnBrk="0" hangingPunct="0"/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</a:rPr>
              <a:t>           if(M.data[p].j == col) {</a:t>
            </a:r>
          </a:p>
          <a:p>
            <a:pPr indent="381000" algn="just" eaLnBrk="0" hangingPunct="0"/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</a:rPr>
              <a:t>           T.data[q].i = M.data[p].j ; </a:t>
            </a:r>
          </a:p>
          <a:p>
            <a:pPr indent="381000" algn="just" eaLnBrk="0" hangingPunct="0"/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</a:rPr>
              <a:t>	     T.data[q].j = M.data[p].i ;</a:t>
            </a:r>
          </a:p>
          <a:p>
            <a:pPr indent="381000" algn="just" eaLnBrk="0" hangingPunct="0"/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</a:rPr>
              <a:t>           T.data[q].e = M.data[p].e ; ++q</a:t>
            </a:r>
            <a:r>
              <a:rPr kumimoji="1" lang="zh-CN" altLang="en-US">
                <a:solidFill>
                  <a:srgbClr val="020406"/>
                </a:solidFill>
                <a:latin typeface="Times New Roman" pitchFamily="18" charset="0"/>
              </a:rPr>
              <a:t>；</a:t>
            </a:r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</a:rPr>
              <a:t>}</a:t>
            </a:r>
          </a:p>
          <a:p>
            <a:pPr indent="381000" algn="just" eaLnBrk="0" hangingPunct="0"/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</a:rPr>
              <a:t>    }</a:t>
            </a:r>
          </a:p>
          <a:p>
            <a:pPr indent="381000" algn="just" eaLnBrk="0" hangingPunct="0"/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</a:rPr>
              <a:t>    return OK;  }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4716463" y="5661025"/>
            <a:ext cx="411956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57200" rIns="0" bIns="45720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Tx/>
              <a:buChar char=" "/>
            </a:pPr>
            <a:r>
              <a:rPr kumimoji="1" lang="zh-CN" altLang="en-US" sz="2400" b="1">
                <a:solidFill>
                  <a:srgbClr val="020406"/>
                </a:solidFill>
                <a:latin typeface="宋体" pitchFamily="2" charset="-122"/>
              </a:rPr>
              <a:t>算法分析： </a:t>
            </a:r>
            <a:r>
              <a:rPr kumimoji="1" lang="en-US" altLang="zh-CN" sz="2400" b="1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O</a:t>
            </a:r>
            <a:r>
              <a:rPr kumimoji="1" lang="zh-CN" altLang="en-US" sz="2400" b="1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tu×nu</a:t>
            </a:r>
            <a:r>
              <a:rPr kumimoji="1" lang="zh-CN" altLang="en-US" sz="2400" b="1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 autoUpdateAnimBg="0"/>
      <p:bldP spid="14131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1" name="Object 1027"/>
          <p:cNvGraphicFramePr>
            <a:graphicFrameLocks noChangeAspect="1"/>
          </p:cNvGraphicFramePr>
          <p:nvPr/>
        </p:nvGraphicFramePr>
        <p:xfrm>
          <a:off x="684213" y="3500438"/>
          <a:ext cx="1719262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文档" r:id="rId3" imgW="2161032" imgH="2862072" progId="Word.Document.8">
                  <p:embed/>
                </p:oleObj>
              </mc:Choice>
              <mc:Fallback>
                <p:oleObj name="文档" r:id="rId3" imgW="2161032" imgH="2862072" progId="Word.Document.8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00438"/>
                        <a:ext cx="1719262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1028"/>
          <p:cNvGraphicFramePr>
            <a:graphicFrameLocks noChangeAspect="1"/>
          </p:cNvGraphicFramePr>
          <p:nvPr/>
        </p:nvGraphicFramePr>
        <p:xfrm>
          <a:off x="3059113" y="3573463"/>
          <a:ext cx="4487862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文档" r:id="rId5" imgW="5518111" imgH="1799797" progId="Word.Document.8">
                  <p:embed/>
                </p:oleObj>
              </mc:Choice>
              <mc:Fallback>
                <p:oleObj name="文档" r:id="rId5" imgW="5518111" imgH="1799797" progId="Word.Documen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573463"/>
                        <a:ext cx="4487862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1029"/>
          <p:cNvSpPr txBox="1">
            <a:spLocks noChangeArrowheads="1"/>
          </p:cNvSpPr>
          <p:nvPr/>
        </p:nvSpPr>
        <p:spPr bwMode="auto">
          <a:xfrm>
            <a:off x="2555875" y="5084763"/>
            <a:ext cx="6122988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    cpot[1] = 1;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b="1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for</a:t>
            </a:r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 (col=2; col&lt;=M.nu; ++col)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       cpot[col] = cpot[col-1] + num[col-1];</a:t>
            </a:r>
            <a:endParaRPr kumimoji="1" lang="en-US" altLang="zh-CN">
              <a:solidFill>
                <a:srgbClr val="020406"/>
              </a:solidFill>
              <a:latin typeface="Times New Roman" pitchFamily="18" charset="0"/>
            </a:endParaRPr>
          </a:p>
        </p:txBody>
      </p:sp>
      <p:sp>
        <p:nvSpPr>
          <p:cNvPr id="36869" name="Rectangle 1030"/>
          <p:cNvSpPr>
            <a:spLocks noChangeArrowheads="1"/>
          </p:cNvSpPr>
          <p:nvPr/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>
                <a:solidFill>
                  <a:schemeClr val="bg1"/>
                </a:solidFill>
                <a:latin typeface="Verdana" pitchFamily="34" charset="0"/>
              </a:rPr>
              <a:t>方法三</a:t>
            </a:r>
          </a:p>
        </p:txBody>
      </p:sp>
      <p:sp>
        <p:nvSpPr>
          <p:cNvPr id="89095" name="Text Box 1031"/>
          <p:cNvSpPr txBox="1">
            <a:spLocks noChangeArrowheads="1"/>
          </p:cNvSpPr>
          <p:nvPr/>
        </p:nvSpPr>
        <p:spPr bwMode="auto">
          <a:xfrm>
            <a:off x="250825" y="1125538"/>
            <a:ext cx="8066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20406"/>
                </a:solidFill>
                <a:latin typeface="Times New Roman" pitchFamily="18" charset="0"/>
              </a:rPr>
              <a:t>实现：设两个数组</a:t>
            </a:r>
          </a:p>
          <a:p>
            <a:pPr eaLnBrk="1" hangingPunct="1"/>
            <a:r>
              <a:rPr kumimoji="1" lang="en-US" altLang="zh-CN" sz="2400" b="1">
                <a:solidFill>
                  <a:srgbClr val="020406"/>
                </a:solidFill>
                <a:latin typeface="Times New Roman" pitchFamily="18" charset="0"/>
              </a:rPr>
              <a:t>num[col]</a:t>
            </a:r>
            <a:r>
              <a:rPr kumimoji="1" lang="zh-CN" altLang="en-US" sz="2400" b="1">
                <a:solidFill>
                  <a:srgbClr val="020406"/>
                </a:solidFill>
                <a:latin typeface="Times New Roman" pitchFamily="18" charset="0"/>
              </a:rPr>
              <a:t>：表示矩阵</a:t>
            </a:r>
            <a:r>
              <a:rPr kumimoji="1" lang="en-US" altLang="zh-CN" sz="2400" b="1">
                <a:solidFill>
                  <a:srgbClr val="020406"/>
                </a:solidFill>
                <a:latin typeface="Times New Roman" pitchFamily="18" charset="0"/>
              </a:rPr>
              <a:t>M</a:t>
            </a:r>
            <a:r>
              <a:rPr kumimoji="1" lang="zh-CN" altLang="zh-CN" sz="2400" b="1">
                <a:solidFill>
                  <a:srgbClr val="020406"/>
                </a:solidFill>
                <a:latin typeface="Times New Roman" pitchFamily="18" charset="0"/>
              </a:rPr>
              <a:t>中第</a:t>
            </a:r>
            <a:r>
              <a:rPr kumimoji="1" lang="en-US" altLang="zh-CN" sz="2400" b="1">
                <a:solidFill>
                  <a:srgbClr val="020406"/>
                </a:solidFill>
                <a:latin typeface="Times New Roman" pitchFamily="18" charset="0"/>
              </a:rPr>
              <a:t>col</a:t>
            </a:r>
            <a:r>
              <a:rPr kumimoji="1" lang="zh-CN" altLang="zh-CN" sz="2400" b="1">
                <a:solidFill>
                  <a:srgbClr val="020406"/>
                </a:solidFill>
                <a:latin typeface="Times New Roman" pitchFamily="18" charset="0"/>
              </a:rPr>
              <a:t>列中非零元个数</a:t>
            </a:r>
          </a:p>
          <a:p>
            <a:pPr eaLnBrk="1" hangingPunct="1"/>
            <a:r>
              <a:rPr kumimoji="1" lang="en-US" altLang="zh-CN" sz="2400" b="1">
                <a:solidFill>
                  <a:srgbClr val="020406"/>
                </a:solidFill>
                <a:latin typeface="Times New Roman" pitchFamily="18" charset="0"/>
              </a:rPr>
              <a:t>cpot[col]</a:t>
            </a:r>
            <a:r>
              <a:rPr kumimoji="1" lang="zh-CN" altLang="en-US" sz="2400" b="1">
                <a:solidFill>
                  <a:srgbClr val="020406"/>
                </a:solidFill>
                <a:latin typeface="Times New Roman" pitchFamily="18" charset="0"/>
              </a:rPr>
              <a:t>：</a:t>
            </a:r>
            <a:r>
              <a:rPr kumimoji="1" lang="zh-CN" altLang="zh-CN" sz="2400" b="1">
                <a:solidFill>
                  <a:srgbClr val="020406"/>
                </a:solidFill>
                <a:latin typeface="Times New Roman" pitchFamily="18" charset="0"/>
              </a:rPr>
              <a:t>指示</a:t>
            </a:r>
            <a:r>
              <a:rPr kumimoji="1" lang="en-US" altLang="zh-CN" sz="2400" b="1">
                <a:solidFill>
                  <a:srgbClr val="020406"/>
                </a:solidFill>
                <a:latin typeface="Times New Roman" pitchFamily="18" charset="0"/>
              </a:rPr>
              <a:t>M</a:t>
            </a:r>
            <a:r>
              <a:rPr kumimoji="1" lang="zh-CN" altLang="zh-CN" sz="2400" b="1">
                <a:solidFill>
                  <a:srgbClr val="020406"/>
                </a:solidFill>
                <a:latin typeface="Times New Roman" pitchFamily="18" charset="0"/>
              </a:rPr>
              <a:t>中第</a:t>
            </a:r>
            <a:r>
              <a:rPr kumimoji="1" lang="en-US" altLang="zh-CN" sz="2400" b="1">
                <a:solidFill>
                  <a:srgbClr val="020406"/>
                </a:solidFill>
                <a:latin typeface="Times New Roman" pitchFamily="18" charset="0"/>
              </a:rPr>
              <a:t>col</a:t>
            </a:r>
            <a:r>
              <a:rPr kumimoji="1" lang="zh-CN" altLang="zh-CN" sz="2400" b="1">
                <a:solidFill>
                  <a:srgbClr val="020406"/>
                </a:solidFill>
                <a:latin typeface="Times New Roman" pitchFamily="18" charset="0"/>
              </a:rPr>
              <a:t>列第一个非零元在</a:t>
            </a:r>
            <a:r>
              <a:rPr kumimoji="1" lang="en-US" altLang="zh-CN" sz="2400" b="1">
                <a:solidFill>
                  <a:srgbClr val="020406"/>
                </a:solidFill>
                <a:latin typeface="Times New Roman" pitchFamily="18" charset="0"/>
              </a:rPr>
              <a:t>T</a:t>
            </a:r>
            <a:r>
              <a:rPr kumimoji="1" lang="zh-CN" altLang="zh-CN" sz="2400" b="1">
                <a:solidFill>
                  <a:srgbClr val="020406"/>
                </a:solidFill>
                <a:latin typeface="Times New Roman" pitchFamily="18" charset="0"/>
              </a:rPr>
              <a:t>中位置</a:t>
            </a:r>
            <a:endParaRPr kumimoji="1" lang="zh-CN" altLang="en-US" sz="2400">
              <a:solidFill>
                <a:srgbClr val="020406"/>
              </a:solidFill>
              <a:latin typeface="Times New Roman" pitchFamily="18" charset="0"/>
            </a:endParaRPr>
          </a:p>
        </p:txBody>
      </p:sp>
      <p:grpSp>
        <p:nvGrpSpPr>
          <p:cNvPr id="89096" name="Group 1032"/>
          <p:cNvGrpSpPr>
            <a:grpSpLocks/>
          </p:cNvGrpSpPr>
          <p:nvPr/>
        </p:nvGrpSpPr>
        <p:grpSpPr bwMode="auto">
          <a:xfrm>
            <a:off x="611188" y="2349500"/>
            <a:ext cx="7604125" cy="946150"/>
            <a:chOff x="1264" y="1702"/>
            <a:chExt cx="4790" cy="596"/>
          </a:xfrm>
        </p:grpSpPr>
        <p:sp>
          <p:nvSpPr>
            <p:cNvPr id="36872" name="Text Box 1033"/>
            <p:cNvSpPr txBox="1">
              <a:spLocks noChangeArrowheads="1"/>
            </p:cNvSpPr>
            <p:nvPr/>
          </p:nvSpPr>
          <p:spPr bwMode="auto">
            <a:xfrm>
              <a:off x="1295" y="1702"/>
              <a:ext cx="475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20406"/>
                  </a:solidFill>
                  <a:latin typeface="Times New Roman" pitchFamily="18" charset="0"/>
                </a:rPr>
                <a:t>cpot[1]=1;</a:t>
              </a:r>
            </a:p>
            <a:p>
              <a:pPr eaLnBrk="1" hangingPunct="1"/>
              <a:r>
                <a:rPr kumimoji="1" lang="en-US" altLang="zh-CN" b="1">
                  <a:solidFill>
                    <a:srgbClr val="020406"/>
                  </a:solidFill>
                  <a:latin typeface="Times New Roman" pitchFamily="18" charset="0"/>
                </a:rPr>
                <a:t>cpot[col]=cpot[col-1]+num[col-1]; (2</a:t>
              </a:r>
              <a:r>
                <a:rPr kumimoji="1" lang="en-US" altLang="zh-CN" b="1">
                  <a:solidFill>
                    <a:srgbClr val="020406"/>
                  </a:solidFill>
                  <a:latin typeface="Times New Roman" pitchFamily="18" charset="0"/>
                  <a:sym typeface="Symbol" pitchFamily="18" charset="2"/>
                </a:rPr>
                <a:t>col M.nu)</a:t>
              </a:r>
            </a:p>
          </p:txBody>
        </p:sp>
        <p:sp>
          <p:nvSpPr>
            <p:cNvPr id="36873" name="AutoShape 1034"/>
            <p:cNvSpPr>
              <a:spLocks/>
            </p:cNvSpPr>
            <p:nvPr/>
          </p:nvSpPr>
          <p:spPr bwMode="auto">
            <a:xfrm>
              <a:off x="1264" y="1867"/>
              <a:ext cx="47" cy="389"/>
            </a:xfrm>
            <a:prstGeom prst="leftBrace">
              <a:avLst>
                <a:gd name="adj1" fmla="val 689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  <p:bldP spid="8909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7375525" cy="4730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t>   </a:t>
            </a:r>
          </a:p>
        </p:txBody>
      </p:sp>
      <p:grpSp>
        <p:nvGrpSpPr>
          <p:cNvPr id="142339" name="Group 3"/>
          <p:cNvGrpSpPr>
            <a:grpSpLocks/>
          </p:cNvGrpSpPr>
          <p:nvPr/>
        </p:nvGrpSpPr>
        <p:grpSpPr bwMode="auto">
          <a:xfrm>
            <a:off x="1000125" y="2513013"/>
            <a:ext cx="2132013" cy="4332287"/>
            <a:chOff x="866" y="288"/>
            <a:chExt cx="1343" cy="2729"/>
          </a:xfrm>
        </p:grpSpPr>
        <p:grpSp>
          <p:nvGrpSpPr>
            <p:cNvPr id="37999" name="Group 4"/>
            <p:cNvGrpSpPr>
              <a:grpSpLocks/>
            </p:cNvGrpSpPr>
            <p:nvPr/>
          </p:nvGrpSpPr>
          <p:grpSpPr bwMode="auto">
            <a:xfrm>
              <a:off x="1094" y="502"/>
              <a:ext cx="1115" cy="2311"/>
              <a:chOff x="1074" y="1633"/>
              <a:chExt cx="1115" cy="2311"/>
            </a:xfrm>
          </p:grpSpPr>
          <p:grpSp>
            <p:nvGrpSpPr>
              <p:cNvPr id="38003" name="Group 5"/>
              <p:cNvGrpSpPr>
                <a:grpSpLocks/>
              </p:cNvGrpSpPr>
              <p:nvPr/>
            </p:nvGrpSpPr>
            <p:grpSpPr bwMode="auto">
              <a:xfrm>
                <a:off x="1074" y="1633"/>
                <a:ext cx="1037" cy="2311"/>
                <a:chOff x="1074" y="1633"/>
                <a:chExt cx="1037" cy="2311"/>
              </a:xfrm>
            </p:grpSpPr>
            <p:sp>
              <p:nvSpPr>
                <p:cNvPr id="38013" name="Rectangle 6"/>
                <p:cNvSpPr>
                  <a:spLocks noChangeArrowheads="1"/>
                </p:cNvSpPr>
                <p:nvPr/>
              </p:nvSpPr>
              <p:spPr bwMode="auto">
                <a:xfrm>
                  <a:off x="1089" y="1633"/>
                  <a:ext cx="1022" cy="231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014" name="Line 7"/>
                <p:cNvSpPr>
                  <a:spLocks noChangeShapeType="1"/>
                </p:cNvSpPr>
                <p:nvPr/>
              </p:nvSpPr>
              <p:spPr bwMode="auto">
                <a:xfrm>
                  <a:off x="1422" y="1633"/>
                  <a:ext cx="0" cy="23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015" name="Line 8"/>
                <p:cNvSpPr>
                  <a:spLocks noChangeShapeType="1"/>
                </p:cNvSpPr>
                <p:nvPr/>
              </p:nvSpPr>
              <p:spPr bwMode="auto">
                <a:xfrm>
                  <a:off x="1767" y="1644"/>
                  <a:ext cx="0" cy="2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016" name="Line 9"/>
                <p:cNvSpPr>
                  <a:spLocks noChangeShapeType="1"/>
                </p:cNvSpPr>
                <p:nvPr/>
              </p:nvSpPr>
              <p:spPr bwMode="auto">
                <a:xfrm>
                  <a:off x="1074" y="1900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017" name="Line 10"/>
                <p:cNvSpPr>
                  <a:spLocks noChangeShapeType="1"/>
                </p:cNvSpPr>
                <p:nvPr/>
              </p:nvSpPr>
              <p:spPr bwMode="auto">
                <a:xfrm>
                  <a:off x="1074" y="215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018" name="Line 11"/>
                <p:cNvSpPr>
                  <a:spLocks noChangeShapeType="1"/>
                </p:cNvSpPr>
                <p:nvPr/>
              </p:nvSpPr>
              <p:spPr bwMode="auto">
                <a:xfrm>
                  <a:off x="1074" y="241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019" name="Line 12"/>
                <p:cNvSpPr>
                  <a:spLocks noChangeShapeType="1"/>
                </p:cNvSpPr>
                <p:nvPr/>
              </p:nvSpPr>
              <p:spPr bwMode="auto">
                <a:xfrm>
                  <a:off x="1074" y="2667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020" name="Line 13"/>
                <p:cNvSpPr>
                  <a:spLocks noChangeShapeType="1"/>
                </p:cNvSpPr>
                <p:nvPr/>
              </p:nvSpPr>
              <p:spPr bwMode="auto">
                <a:xfrm>
                  <a:off x="1074" y="2923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021" name="Line 14"/>
                <p:cNvSpPr>
                  <a:spLocks noChangeShapeType="1"/>
                </p:cNvSpPr>
                <p:nvPr/>
              </p:nvSpPr>
              <p:spPr bwMode="auto">
                <a:xfrm>
                  <a:off x="1074" y="3179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022" name="Line 15"/>
                <p:cNvSpPr>
                  <a:spLocks noChangeShapeType="1"/>
                </p:cNvSpPr>
                <p:nvPr/>
              </p:nvSpPr>
              <p:spPr bwMode="auto">
                <a:xfrm>
                  <a:off x="1074" y="343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023" name="Line 16"/>
                <p:cNvSpPr>
                  <a:spLocks noChangeShapeType="1"/>
                </p:cNvSpPr>
                <p:nvPr/>
              </p:nvSpPr>
              <p:spPr bwMode="auto">
                <a:xfrm>
                  <a:off x="1074" y="369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8004" name="Text Box 17"/>
              <p:cNvSpPr txBox="1">
                <a:spLocks noChangeArrowheads="1"/>
              </p:cNvSpPr>
              <p:nvPr/>
            </p:nvSpPr>
            <p:spPr bwMode="auto">
              <a:xfrm>
                <a:off x="1180" y="166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latin typeface="Times New Roman" pitchFamily="18" charset="0"/>
                  </a:rPr>
                  <a:t>6       7      8  </a:t>
                </a:r>
              </a:p>
            </p:txBody>
          </p:sp>
          <p:sp>
            <p:nvSpPr>
              <p:cNvPr id="38005" name="Text Box 18"/>
              <p:cNvSpPr txBox="1">
                <a:spLocks noChangeArrowheads="1"/>
              </p:cNvSpPr>
              <p:nvPr/>
            </p:nvSpPr>
            <p:spPr bwMode="auto">
              <a:xfrm>
                <a:off x="1180" y="19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latin typeface="Times New Roman" pitchFamily="18" charset="0"/>
                  </a:rPr>
                  <a:t>1       2     12  </a:t>
                </a:r>
              </a:p>
            </p:txBody>
          </p:sp>
          <p:sp>
            <p:nvSpPr>
              <p:cNvPr id="38006" name="Text Box 19"/>
              <p:cNvSpPr txBox="1">
                <a:spLocks noChangeArrowheads="1"/>
              </p:cNvSpPr>
              <p:nvPr/>
            </p:nvSpPr>
            <p:spPr bwMode="auto">
              <a:xfrm>
                <a:off x="1180" y="219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latin typeface="Times New Roman" pitchFamily="18" charset="0"/>
                  </a:rPr>
                  <a:t>1       3      9  </a:t>
                </a:r>
              </a:p>
            </p:txBody>
          </p:sp>
          <p:sp>
            <p:nvSpPr>
              <p:cNvPr id="38007" name="Text Box 20"/>
              <p:cNvSpPr txBox="1">
                <a:spLocks noChangeArrowheads="1"/>
              </p:cNvSpPr>
              <p:nvPr/>
            </p:nvSpPr>
            <p:spPr bwMode="auto">
              <a:xfrm>
                <a:off x="1180" y="2438"/>
                <a:ext cx="9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latin typeface="Times New Roman" pitchFamily="18" charset="0"/>
                  </a:rPr>
                  <a:t>3       1     -3  </a:t>
                </a:r>
              </a:p>
            </p:txBody>
          </p:sp>
          <p:sp>
            <p:nvSpPr>
              <p:cNvPr id="38008" name="Text Box 21"/>
              <p:cNvSpPr txBox="1">
                <a:spLocks noChangeArrowheads="1"/>
              </p:cNvSpPr>
              <p:nvPr/>
            </p:nvSpPr>
            <p:spPr bwMode="auto">
              <a:xfrm>
                <a:off x="1180" y="269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latin typeface="Times New Roman" pitchFamily="18" charset="0"/>
                  </a:rPr>
                  <a:t>3       6     14  </a:t>
                </a:r>
              </a:p>
            </p:txBody>
          </p:sp>
          <p:sp>
            <p:nvSpPr>
              <p:cNvPr id="38009" name="Text Box 22"/>
              <p:cNvSpPr txBox="1">
                <a:spLocks noChangeArrowheads="1"/>
              </p:cNvSpPr>
              <p:nvPr/>
            </p:nvSpPr>
            <p:spPr bwMode="auto">
              <a:xfrm>
                <a:off x="1180" y="2904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latin typeface="Times New Roman" pitchFamily="18" charset="0"/>
                  </a:rPr>
                  <a:t>4       3     24  </a:t>
                </a:r>
              </a:p>
            </p:txBody>
          </p:sp>
          <p:sp>
            <p:nvSpPr>
              <p:cNvPr id="38010" name="Text Box 23"/>
              <p:cNvSpPr txBox="1">
                <a:spLocks noChangeArrowheads="1"/>
              </p:cNvSpPr>
              <p:nvPr/>
            </p:nvSpPr>
            <p:spPr bwMode="auto">
              <a:xfrm>
                <a:off x="1180" y="318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latin typeface="Times New Roman" pitchFamily="18" charset="0"/>
                  </a:rPr>
                  <a:t>5       2     18  </a:t>
                </a:r>
              </a:p>
            </p:txBody>
          </p:sp>
          <p:sp>
            <p:nvSpPr>
              <p:cNvPr id="38011" name="Text Box 24"/>
              <p:cNvSpPr txBox="1">
                <a:spLocks noChangeArrowheads="1"/>
              </p:cNvSpPr>
              <p:nvPr/>
            </p:nvSpPr>
            <p:spPr bwMode="auto">
              <a:xfrm>
                <a:off x="1180" y="34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latin typeface="Times New Roman" pitchFamily="18" charset="0"/>
                  </a:rPr>
                  <a:t>6       1     15  </a:t>
                </a:r>
              </a:p>
            </p:txBody>
          </p:sp>
          <p:sp>
            <p:nvSpPr>
              <p:cNvPr id="38012" name="Text Box 25"/>
              <p:cNvSpPr txBox="1">
                <a:spLocks noChangeArrowheads="1"/>
              </p:cNvSpPr>
              <p:nvPr/>
            </p:nvSpPr>
            <p:spPr bwMode="auto">
              <a:xfrm>
                <a:off x="1180" y="3682"/>
                <a:ext cx="10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latin typeface="Times New Roman" pitchFamily="18" charset="0"/>
                  </a:rPr>
                  <a:t>6       4      -7  </a:t>
                </a:r>
              </a:p>
            </p:txBody>
          </p:sp>
        </p:grpSp>
        <p:sp>
          <p:nvSpPr>
            <p:cNvPr id="38000" name="Text Box 26"/>
            <p:cNvSpPr txBox="1">
              <a:spLocks noChangeArrowheads="1"/>
            </p:cNvSpPr>
            <p:nvPr/>
          </p:nvSpPr>
          <p:spPr bwMode="auto">
            <a:xfrm>
              <a:off x="1195" y="288"/>
              <a:ext cx="8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20406"/>
                  </a:solidFill>
                  <a:latin typeface="Times New Roman" pitchFamily="18" charset="0"/>
                </a:rPr>
                <a:t>i       j       e</a:t>
              </a:r>
            </a:p>
          </p:txBody>
        </p:sp>
        <p:sp>
          <p:nvSpPr>
            <p:cNvPr id="38001" name="Text Box 27"/>
            <p:cNvSpPr txBox="1">
              <a:spLocks noChangeArrowheads="1"/>
            </p:cNvSpPr>
            <p:nvPr/>
          </p:nvSpPr>
          <p:spPr bwMode="auto">
            <a:xfrm>
              <a:off x="866" y="524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itchFamily="18" charset="0"/>
                </a:rPr>
                <a:t>0   1  2 3  4 5  6  7  8</a:t>
              </a:r>
            </a:p>
          </p:txBody>
        </p:sp>
        <p:sp>
          <p:nvSpPr>
            <p:cNvPr id="38002" name="Text Box 28"/>
            <p:cNvSpPr txBox="1">
              <a:spLocks noChangeArrowheads="1"/>
            </p:cNvSpPr>
            <p:nvPr/>
          </p:nvSpPr>
          <p:spPr bwMode="auto">
            <a:xfrm>
              <a:off x="1440" y="2767"/>
              <a:ext cx="5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itchFamily="18" charset="0"/>
                </a:rPr>
                <a:t>M.data</a:t>
              </a:r>
            </a:p>
          </p:txBody>
        </p:sp>
      </p:grpSp>
      <p:grpSp>
        <p:nvGrpSpPr>
          <p:cNvPr id="142365" name="Group 29"/>
          <p:cNvGrpSpPr>
            <a:grpSpLocks/>
          </p:cNvGrpSpPr>
          <p:nvPr/>
        </p:nvGrpSpPr>
        <p:grpSpPr bwMode="auto">
          <a:xfrm>
            <a:off x="5149850" y="2495550"/>
            <a:ext cx="2008188" cy="4332288"/>
            <a:chOff x="3451" y="288"/>
            <a:chExt cx="1265" cy="2729"/>
          </a:xfrm>
        </p:grpSpPr>
        <p:sp>
          <p:nvSpPr>
            <p:cNvPr id="37984" name="Text Box 30"/>
            <p:cNvSpPr txBox="1">
              <a:spLocks noChangeArrowheads="1"/>
            </p:cNvSpPr>
            <p:nvPr/>
          </p:nvSpPr>
          <p:spPr bwMode="auto">
            <a:xfrm>
              <a:off x="3780" y="288"/>
              <a:ext cx="8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itchFamily="18" charset="0"/>
                </a:rPr>
                <a:t>i       j       e</a:t>
              </a:r>
            </a:p>
          </p:txBody>
        </p:sp>
        <p:grpSp>
          <p:nvGrpSpPr>
            <p:cNvPr id="37985" name="Group 31"/>
            <p:cNvGrpSpPr>
              <a:grpSpLocks/>
            </p:cNvGrpSpPr>
            <p:nvPr/>
          </p:nvGrpSpPr>
          <p:grpSpPr bwMode="auto">
            <a:xfrm>
              <a:off x="3679" y="502"/>
              <a:ext cx="1037" cy="2311"/>
              <a:chOff x="1074" y="1633"/>
              <a:chExt cx="1037" cy="2311"/>
            </a:xfrm>
          </p:grpSpPr>
          <p:sp>
            <p:nvSpPr>
              <p:cNvPr id="37988" name="Rectangle 32"/>
              <p:cNvSpPr>
                <a:spLocks noChangeArrowheads="1"/>
              </p:cNvSpPr>
              <p:nvPr/>
            </p:nvSpPr>
            <p:spPr bwMode="auto">
              <a:xfrm>
                <a:off x="1089" y="1633"/>
                <a:ext cx="1022" cy="23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89" name="Line 33"/>
              <p:cNvSpPr>
                <a:spLocks noChangeShapeType="1"/>
              </p:cNvSpPr>
              <p:nvPr/>
            </p:nvSpPr>
            <p:spPr bwMode="auto">
              <a:xfrm>
                <a:off x="1422" y="1633"/>
                <a:ext cx="0" cy="2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90" name="Line 34"/>
              <p:cNvSpPr>
                <a:spLocks noChangeShapeType="1"/>
              </p:cNvSpPr>
              <p:nvPr/>
            </p:nvSpPr>
            <p:spPr bwMode="auto">
              <a:xfrm>
                <a:off x="1767" y="1644"/>
                <a:ext cx="0" cy="2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91" name="Line 35"/>
              <p:cNvSpPr>
                <a:spLocks noChangeShapeType="1"/>
              </p:cNvSpPr>
              <p:nvPr/>
            </p:nvSpPr>
            <p:spPr bwMode="auto">
              <a:xfrm>
                <a:off x="1074" y="1900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92" name="Line 36"/>
              <p:cNvSpPr>
                <a:spLocks noChangeShapeType="1"/>
              </p:cNvSpPr>
              <p:nvPr/>
            </p:nvSpPr>
            <p:spPr bwMode="auto">
              <a:xfrm>
                <a:off x="1074" y="215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93" name="Line 37"/>
              <p:cNvSpPr>
                <a:spLocks noChangeShapeType="1"/>
              </p:cNvSpPr>
              <p:nvPr/>
            </p:nvSpPr>
            <p:spPr bwMode="auto">
              <a:xfrm>
                <a:off x="1074" y="241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94" name="Line 38"/>
              <p:cNvSpPr>
                <a:spLocks noChangeShapeType="1"/>
              </p:cNvSpPr>
              <p:nvPr/>
            </p:nvSpPr>
            <p:spPr bwMode="auto">
              <a:xfrm>
                <a:off x="1074" y="2667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95" name="Line 39"/>
              <p:cNvSpPr>
                <a:spLocks noChangeShapeType="1"/>
              </p:cNvSpPr>
              <p:nvPr/>
            </p:nvSpPr>
            <p:spPr bwMode="auto">
              <a:xfrm>
                <a:off x="1074" y="2923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96" name="Line 40"/>
              <p:cNvSpPr>
                <a:spLocks noChangeShapeType="1"/>
              </p:cNvSpPr>
              <p:nvPr/>
            </p:nvSpPr>
            <p:spPr bwMode="auto">
              <a:xfrm>
                <a:off x="1074" y="3179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97" name="Line 41"/>
              <p:cNvSpPr>
                <a:spLocks noChangeShapeType="1"/>
              </p:cNvSpPr>
              <p:nvPr/>
            </p:nvSpPr>
            <p:spPr bwMode="auto">
              <a:xfrm>
                <a:off x="1074" y="343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98" name="Line 42"/>
              <p:cNvSpPr>
                <a:spLocks noChangeShapeType="1"/>
              </p:cNvSpPr>
              <p:nvPr/>
            </p:nvSpPr>
            <p:spPr bwMode="auto">
              <a:xfrm>
                <a:off x="1074" y="369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986" name="Text Box 43"/>
            <p:cNvSpPr txBox="1">
              <a:spLocks noChangeArrowheads="1"/>
            </p:cNvSpPr>
            <p:nvPr/>
          </p:nvSpPr>
          <p:spPr bwMode="auto">
            <a:xfrm>
              <a:off x="3451" y="524"/>
              <a:ext cx="308" cy="2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itchFamily="18" charset="0"/>
                </a:rPr>
                <a:t>0   1  2  3  4 5  6   7 8 </a:t>
              </a:r>
            </a:p>
          </p:txBody>
        </p:sp>
        <p:sp>
          <p:nvSpPr>
            <p:cNvPr id="37987" name="Text Box 44"/>
            <p:cNvSpPr txBox="1">
              <a:spLocks noChangeArrowheads="1"/>
            </p:cNvSpPr>
            <p:nvPr/>
          </p:nvSpPr>
          <p:spPr bwMode="auto">
            <a:xfrm>
              <a:off x="3984" y="2767"/>
              <a:ext cx="5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itchFamily="18" charset="0"/>
                </a:rPr>
                <a:t>T.data</a:t>
              </a:r>
            </a:p>
          </p:txBody>
        </p:sp>
      </p:grpSp>
      <p:grpSp>
        <p:nvGrpSpPr>
          <p:cNvPr id="142381" name="Group 45"/>
          <p:cNvGrpSpPr>
            <a:grpSpLocks/>
          </p:cNvGrpSpPr>
          <p:nvPr/>
        </p:nvGrpSpPr>
        <p:grpSpPr bwMode="auto">
          <a:xfrm>
            <a:off x="1763713" y="908050"/>
            <a:ext cx="4762500" cy="1365250"/>
            <a:chOff x="978" y="2450"/>
            <a:chExt cx="3000" cy="860"/>
          </a:xfrm>
        </p:grpSpPr>
        <p:sp>
          <p:nvSpPr>
            <p:cNvPr id="37944" name="Rectangle 46"/>
            <p:cNvSpPr>
              <a:spLocks noChangeArrowheads="1"/>
            </p:cNvSpPr>
            <p:nvPr/>
          </p:nvSpPr>
          <p:spPr bwMode="auto">
            <a:xfrm>
              <a:off x="978" y="2466"/>
              <a:ext cx="2988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45" name="Line 47"/>
            <p:cNvSpPr>
              <a:spLocks noChangeShapeType="1"/>
            </p:cNvSpPr>
            <p:nvPr/>
          </p:nvSpPr>
          <p:spPr bwMode="auto">
            <a:xfrm>
              <a:off x="978" y="2744"/>
              <a:ext cx="29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46" name="Line 48"/>
            <p:cNvSpPr>
              <a:spLocks noChangeShapeType="1"/>
            </p:cNvSpPr>
            <p:nvPr/>
          </p:nvSpPr>
          <p:spPr bwMode="auto">
            <a:xfrm>
              <a:off x="978" y="3022"/>
              <a:ext cx="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47" name="Line 49"/>
            <p:cNvSpPr>
              <a:spLocks noChangeShapeType="1"/>
            </p:cNvSpPr>
            <p:nvPr/>
          </p:nvSpPr>
          <p:spPr bwMode="auto">
            <a:xfrm>
              <a:off x="1822" y="2466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48" name="Text Box 50"/>
            <p:cNvSpPr txBox="1">
              <a:spLocks noChangeArrowheads="1"/>
            </p:cNvSpPr>
            <p:nvPr/>
          </p:nvSpPr>
          <p:spPr bwMode="auto">
            <a:xfrm>
              <a:off x="1212" y="2497"/>
              <a:ext cx="3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20406"/>
                  </a:solidFill>
                  <a:latin typeface="Times New Roman" pitchFamily="18" charset="0"/>
                </a:rPr>
                <a:t>col</a:t>
              </a:r>
            </a:p>
          </p:txBody>
        </p:sp>
        <p:sp>
          <p:nvSpPr>
            <p:cNvPr id="37949" name="Text Box 51"/>
            <p:cNvSpPr txBox="1">
              <a:spLocks noChangeArrowheads="1"/>
            </p:cNvSpPr>
            <p:nvPr/>
          </p:nvSpPr>
          <p:spPr bwMode="auto">
            <a:xfrm>
              <a:off x="1073" y="2764"/>
              <a:ext cx="7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20406"/>
                  </a:solidFill>
                  <a:latin typeface="Times New Roman" pitchFamily="18" charset="0"/>
                </a:rPr>
                <a:t>num[col]</a:t>
              </a:r>
            </a:p>
          </p:txBody>
        </p:sp>
        <p:sp>
          <p:nvSpPr>
            <p:cNvPr id="37950" name="Text Box 52"/>
            <p:cNvSpPr txBox="1">
              <a:spLocks noChangeArrowheads="1"/>
            </p:cNvSpPr>
            <p:nvPr/>
          </p:nvSpPr>
          <p:spPr bwMode="auto">
            <a:xfrm>
              <a:off x="1089" y="3053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20406"/>
                  </a:solidFill>
                  <a:latin typeface="Times New Roman" pitchFamily="18" charset="0"/>
                </a:rPr>
                <a:t>cpot[col]</a:t>
              </a:r>
            </a:p>
          </p:txBody>
        </p:sp>
        <p:grpSp>
          <p:nvGrpSpPr>
            <p:cNvPr id="37951" name="Group 53"/>
            <p:cNvGrpSpPr>
              <a:grpSpLocks/>
            </p:cNvGrpSpPr>
            <p:nvPr/>
          </p:nvGrpSpPr>
          <p:grpSpPr bwMode="auto">
            <a:xfrm>
              <a:off x="1858" y="2466"/>
              <a:ext cx="276" cy="837"/>
              <a:chOff x="1858" y="2466"/>
              <a:chExt cx="276" cy="837"/>
            </a:xfrm>
          </p:grpSpPr>
          <p:sp>
            <p:nvSpPr>
              <p:cNvPr id="37980" name="Line 54"/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81" name="Text Box 55"/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7982" name="Text Box 56"/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7983" name="Text Box 57"/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37952" name="Group 58"/>
            <p:cNvGrpSpPr>
              <a:grpSpLocks/>
            </p:cNvGrpSpPr>
            <p:nvPr/>
          </p:nvGrpSpPr>
          <p:grpSpPr bwMode="auto">
            <a:xfrm>
              <a:off x="2154" y="2473"/>
              <a:ext cx="276" cy="837"/>
              <a:chOff x="1858" y="2466"/>
              <a:chExt cx="276" cy="837"/>
            </a:xfrm>
          </p:grpSpPr>
          <p:sp>
            <p:nvSpPr>
              <p:cNvPr id="37976" name="Line 59"/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77" name="Text Box 60"/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37978" name="Text Box 61"/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7979" name="Text Box 62"/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37953" name="Group 63"/>
            <p:cNvGrpSpPr>
              <a:grpSpLocks/>
            </p:cNvGrpSpPr>
            <p:nvPr/>
          </p:nvGrpSpPr>
          <p:grpSpPr bwMode="auto">
            <a:xfrm>
              <a:off x="2465" y="2450"/>
              <a:ext cx="276" cy="837"/>
              <a:chOff x="1858" y="2466"/>
              <a:chExt cx="276" cy="837"/>
            </a:xfrm>
          </p:grpSpPr>
          <p:sp>
            <p:nvSpPr>
              <p:cNvPr id="37972" name="Line 64"/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73" name="Text Box 65"/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7974" name="Text Box 66"/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37975" name="Text Box 67"/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37954" name="Group 68"/>
            <p:cNvGrpSpPr>
              <a:grpSpLocks/>
            </p:cNvGrpSpPr>
            <p:nvPr/>
          </p:nvGrpSpPr>
          <p:grpSpPr bwMode="auto">
            <a:xfrm>
              <a:off x="2777" y="2473"/>
              <a:ext cx="276" cy="837"/>
              <a:chOff x="1858" y="2466"/>
              <a:chExt cx="276" cy="837"/>
            </a:xfrm>
          </p:grpSpPr>
          <p:sp>
            <p:nvSpPr>
              <p:cNvPr id="37968" name="Line 69"/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69" name="Text Box 70"/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37970" name="Text Box 71"/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37971" name="Text Box 72"/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37955" name="Group 73"/>
            <p:cNvGrpSpPr>
              <a:grpSpLocks/>
            </p:cNvGrpSpPr>
            <p:nvPr/>
          </p:nvGrpSpPr>
          <p:grpSpPr bwMode="auto">
            <a:xfrm>
              <a:off x="3088" y="2473"/>
              <a:ext cx="276" cy="837"/>
              <a:chOff x="1858" y="2466"/>
              <a:chExt cx="276" cy="837"/>
            </a:xfrm>
          </p:grpSpPr>
          <p:sp>
            <p:nvSpPr>
              <p:cNvPr id="37964" name="Line 74"/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65" name="Text Box 75"/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37966" name="Text Box 76"/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37967" name="Text Box 77"/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37956" name="Group 78"/>
            <p:cNvGrpSpPr>
              <a:grpSpLocks/>
            </p:cNvGrpSpPr>
            <p:nvPr/>
          </p:nvGrpSpPr>
          <p:grpSpPr bwMode="auto">
            <a:xfrm>
              <a:off x="3399" y="2462"/>
              <a:ext cx="276" cy="837"/>
              <a:chOff x="1858" y="2466"/>
              <a:chExt cx="276" cy="837"/>
            </a:xfrm>
          </p:grpSpPr>
          <p:sp>
            <p:nvSpPr>
              <p:cNvPr id="37960" name="Line 79"/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61" name="Text Box 80"/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37962" name="Text Box 81"/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37963" name="Text Box 82"/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20406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37957" name="Text Box 83"/>
            <p:cNvSpPr txBox="1">
              <a:spLocks noChangeArrowheads="1"/>
            </p:cNvSpPr>
            <p:nvPr/>
          </p:nvSpPr>
          <p:spPr bwMode="auto">
            <a:xfrm>
              <a:off x="3710" y="251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20406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7958" name="Text Box 84"/>
            <p:cNvSpPr txBox="1">
              <a:spLocks noChangeArrowheads="1"/>
            </p:cNvSpPr>
            <p:nvPr/>
          </p:nvSpPr>
          <p:spPr bwMode="auto">
            <a:xfrm>
              <a:off x="3710" y="304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20406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7959" name="Text Box 85"/>
            <p:cNvSpPr txBox="1">
              <a:spLocks noChangeArrowheads="1"/>
            </p:cNvSpPr>
            <p:nvPr/>
          </p:nvSpPr>
          <p:spPr bwMode="auto">
            <a:xfrm>
              <a:off x="3699" y="277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20406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142422" name="Line 86"/>
          <p:cNvSpPr>
            <a:spLocks noChangeShapeType="1"/>
          </p:cNvSpPr>
          <p:nvPr/>
        </p:nvSpPr>
        <p:spPr bwMode="auto">
          <a:xfrm>
            <a:off x="3044825" y="2995613"/>
            <a:ext cx="227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423" name="Line 87"/>
          <p:cNvSpPr>
            <a:spLocks noChangeShapeType="1"/>
          </p:cNvSpPr>
          <p:nvPr/>
        </p:nvSpPr>
        <p:spPr bwMode="auto">
          <a:xfrm>
            <a:off x="3044825" y="3402013"/>
            <a:ext cx="2311400" cy="846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424" name="Line 88"/>
          <p:cNvSpPr>
            <a:spLocks noChangeShapeType="1"/>
          </p:cNvSpPr>
          <p:nvPr/>
        </p:nvSpPr>
        <p:spPr bwMode="auto">
          <a:xfrm>
            <a:off x="3044825" y="3878263"/>
            <a:ext cx="2328863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425" name="Line 89"/>
          <p:cNvSpPr>
            <a:spLocks noChangeShapeType="1"/>
          </p:cNvSpPr>
          <p:nvPr/>
        </p:nvSpPr>
        <p:spPr bwMode="auto">
          <a:xfrm flipV="1">
            <a:off x="3044825" y="3402013"/>
            <a:ext cx="229393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426" name="Line 90"/>
          <p:cNvSpPr>
            <a:spLocks noChangeShapeType="1"/>
          </p:cNvSpPr>
          <p:nvPr/>
        </p:nvSpPr>
        <p:spPr bwMode="auto">
          <a:xfrm>
            <a:off x="3044825" y="4672013"/>
            <a:ext cx="2293938" cy="153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427" name="Line 91"/>
          <p:cNvSpPr>
            <a:spLocks noChangeShapeType="1"/>
          </p:cNvSpPr>
          <p:nvPr/>
        </p:nvSpPr>
        <p:spPr bwMode="auto">
          <a:xfrm>
            <a:off x="3062288" y="5094288"/>
            <a:ext cx="227647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428" name="Line 92"/>
          <p:cNvSpPr>
            <a:spLocks noChangeShapeType="1"/>
          </p:cNvSpPr>
          <p:nvPr/>
        </p:nvSpPr>
        <p:spPr bwMode="auto">
          <a:xfrm flipV="1">
            <a:off x="3044825" y="4637088"/>
            <a:ext cx="2241550" cy="811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429" name="Line 93"/>
          <p:cNvSpPr>
            <a:spLocks noChangeShapeType="1"/>
          </p:cNvSpPr>
          <p:nvPr/>
        </p:nvSpPr>
        <p:spPr bwMode="auto">
          <a:xfrm flipV="1">
            <a:off x="3044825" y="3806825"/>
            <a:ext cx="2259013" cy="208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430" name="Line 94"/>
          <p:cNvSpPr>
            <a:spLocks noChangeShapeType="1"/>
          </p:cNvSpPr>
          <p:nvPr/>
        </p:nvSpPr>
        <p:spPr bwMode="auto">
          <a:xfrm flipV="1">
            <a:off x="3044825" y="5835650"/>
            <a:ext cx="2241550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431" name="Text Box 95"/>
          <p:cNvSpPr txBox="1">
            <a:spLocks noChangeArrowheads="1"/>
          </p:cNvSpPr>
          <p:nvPr/>
        </p:nvSpPr>
        <p:spPr bwMode="auto">
          <a:xfrm>
            <a:off x="5583238" y="2889250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7       6      8  </a:t>
            </a:r>
          </a:p>
        </p:txBody>
      </p:sp>
      <p:sp>
        <p:nvSpPr>
          <p:cNvPr id="142432" name="Text Box 96"/>
          <p:cNvSpPr txBox="1">
            <a:spLocks noChangeArrowheads="1"/>
          </p:cNvSpPr>
          <p:nvPr/>
        </p:nvSpPr>
        <p:spPr bwMode="auto">
          <a:xfrm>
            <a:off x="5583238" y="3306763"/>
            <a:ext cx="153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1       3     -3  </a:t>
            </a:r>
          </a:p>
        </p:txBody>
      </p:sp>
      <p:sp>
        <p:nvSpPr>
          <p:cNvPr id="142433" name="Text Box 97"/>
          <p:cNvSpPr txBox="1">
            <a:spLocks noChangeArrowheads="1"/>
          </p:cNvSpPr>
          <p:nvPr/>
        </p:nvSpPr>
        <p:spPr bwMode="auto">
          <a:xfrm>
            <a:off x="5583238" y="3730625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1       6     15  </a:t>
            </a:r>
          </a:p>
        </p:txBody>
      </p:sp>
      <p:sp>
        <p:nvSpPr>
          <p:cNvPr id="142434" name="Text Box 98"/>
          <p:cNvSpPr txBox="1">
            <a:spLocks noChangeArrowheads="1"/>
          </p:cNvSpPr>
          <p:nvPr/>
        </p:nvSpPr>
        <p:spPr bwMode="auto">
          <a:xfrm>
            <a:off x="5583238" y="4117975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2       1     12  </a:t>
            </a:r>
          </a:p>
        </p:txBody>
      </p:sp>
      <p:sp>
        <p:nvSpPr>
          <p:cNvPr id="142435" name="Text Box 99"/>
          <p:cNvSpPr txBox="1">
            <a:spLocks noChangeArrowheads="1"/>
          </p:cNvSpPr>
          <p:nvPr/>
        </p:nvSpPr>
        <p:spPr bwMode="auto">
          <a:xfrm>
            <a:off x="5583238" y="4522788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2       5     18  </a:t>
            </a:r>
          </a:p>
        </p:txBody>
      </p:sp>
      <p:sp>
        <p:nvSpPr>
          <p:cNvPr id="142436" name="Text Box 100"/>
          <p:cNvSpPr txBox="1">
            <a:spLocks noChangeArrowheads="1"/>
          </p:cNvSpPr>
          <p:nvPr/>
        </p:nvSpPr>
        <p:spPr bwMode="auto">
          <a:xfrm>
            <a:off x="5583238" y="4857750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latin typeface="Times New Roman" pitchFamily="18" charset="0"/>
              </a:rPr>
              <a:t>3       1      9  </a:t>
            </a:r>
          </a:p>
        </p:txBody>
      </p:sp>
      <p:sp>
        <p:nvSpPr>
          <p:cNvPr id="142437" name="Text Box 101"/>
          <p:cNvSpPr txBox="1">
            <a:spLocks noChangeArrowheads="1"/>
          </p:cNvSpPr>
          <p:nvPr/>
        </p:nvSpPr>
        <p:spPr bwMode="auto">
          <a:xfrm>
            <a:off x="5583238" y="530066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3       4     24  </a:t>
            </a:r>
          </a:p>
        </p:txBody>
      </p:sp>
      <p:sp>
        <p:nvSpPr>
          <p:cNvPr id="142438" name="Text Box 102"/>
          <p:cNvSpPr txBox="1">
            <a:spLocks noChangeArrowheads="1"/>
          </p:cNvSpPr>
          <p:nvPr/>
        </p:nvSpPr>
        <p:spPr bwMode="auto">
          <a:xfrm>
            <a:off x="5583238" y="5688013"/>
            <a:ext cx="153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4       6     -7  </a:t>
            </a:r>
          </a:p>
        </p:txBody>
      </p:sp>
      <p:sp>
        <p:nvSpPr>
          <p:cNvPr id="142439" name="Text Box 103"/>
          <p:cNvSpPr txBox="1">
            <a:spLocks noChangeArrowheads="1"/>
          </p:cNvSpPr>
          <p:nvPr/>
        </p:nvSpPr>
        <p:spPr bwMode="auto">
          <a:xfrm>
            <a:off x="5583238" y="6092825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6       3     14 </a:t>
            </a:r>
          </a:p>
        </p:txBody>
      </p:sp>
      <p:grpSp>
        <p:nvGrpSpPr>
          <p:cNvPr id="142440" name="Group 104"/>
          <p:cNvGrpSpPr>
            <a:grpSpLocks/>
          </p:cNvGrpSpPr>
          <p:nvPr/>
        </p:nvGrpSpPr>
        <p:grpSpPr bwMode="auto">
          <a:xfrm>
            <a:off x="628650" y="3238500"/>
            <a:ext cx="609600" cy="457200"/>
            <a:chOff x="3120" y="720"/>
            <a:chExt cx="384" cy="288"/>
          </a:xfrm>
        </p:grpSpPr>
        <p:sp>
          <p:nvSpPr>
            <p:cNvPr id="37942" name="Line 105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3" name="Text Box 106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42443" name="Group 107"/>
          <p:cNvGrpSpPr>
            <a:grpSpLocks/>
          </p:cNvGrpSpPr>
          <p:nvPr/>
        </p:nvGrpSpPr>
        <p:grpSpPr bwMode="auto">
          <a:xfrm>
            <a:off x="628650" y="3652838"/>
            <a:ext cx="609600" cy="457200"/>
            <a:chOff x="3120" y="720"/>
            <a:chExt cx="384" cy="288"/>
          </a:xfrm>
        </p:grpSpPr>
        <p:sp>
          <p:nvSpPr>
            <p:cNvPr id="37940" name="Line 108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1" name="Text Box 109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42446" name="Group 110"/>
          <p:cNvGrpSpPr>
            <a:grpSpLocks/>
          </p:cNvGrpSpPr>
          <p:nvPr/>
        </p:nvGrpSpPr>
        <p:grpSpPr bwMode="auto">
          <a:xfrm>
            <a:off x="628650" y="4067175"/>
            <a:ext cx="609600" cy="457200"/>
            <a:chOff x="3120" y="720"/>
            <a:chExt cx="384" cy="288"/>
          </a:xfrm>
        </p:grpSpPr>
        <p:sp>
          <p:nvSpPr>
            <p:cNvPr id="37938" name="Line 111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9" name="Text Box 112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42449" name="Group 113"/>
          <p:cNvGrpSpPr>
            <a:grpSpLocks/>
          </p:cNvGrpSpPr>
          <p:nvPr/>
        </p:nvGrpSpPr>
        <p:grpSpPr bwMode="auto">
          <a:xfrm>
            <a:off x="628650" y="4894263"/>
            <a:ext cx="609600" cy="457200"/>
            <a:chOff x="3120" y="720"/>
            <a:chExt cx="384" cy="288"/>
          </a:xfrm>
        </p:grpSpPr>
        <p:sp>
          <p:nvSpPr>
            <p:cNvPr id="37936" name="Line 114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7" name="Text Box 115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42452" name="Group 116"/>
          <p:cNvGrpSpPr>
            <a:grpSpLocks/>
          </p:cNvGrpSpPr>
          <p:nvPr/>
        </p:nvGrpSpPr>
        <p:grpSpPr bwMode="auto">
          <a:xfrm>
            <a:off x="628650" y="5307013"/>
            <a:ext cx="609600" cy="457200"/>
            <a:chOff x="3120" y="720"/>
            <a:chExt cx="384" cy="288"/>
          </a:xfrm>
        </p:grpSpPr>
        <p:sp>
          <p:nvSpPr>
            <p:cNvPr id="37934" name="Line 117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5" name="Text Box 118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42455" name="Group 119"/>
          <p:cNvGrpSpPr>
            <a:grpSpLocks/>
          </p:cNvGrpSpPr>
          <p:nvPr/>
        </p:nvGrpSpPr>
        <p:grpSpPr bwMode="auto">
          <a:xfrm>
            <a:off x="628650" y="5721350"/>
            <a:ext cx="609600" cy="457200"/>
            <a:chOff x="3120" y="720"/>
            <a:chExt cx="384" cy="288"/>
          </a:xfrm>
        </p:grpSpPr>
        <p:sp>
          <p:nvSpPr>
            <p:cNvPr id="37932" name="Line 120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3" name="Text Box 121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42458" name="Group 122"/>
          <p:cNvGrpSpPr>
            <a:grpSpLocks/>
          </p:cNvGrpSpPr>
          <p:nvPr/>
        </p:nvGrpSpPr>
        <p:grpSpPr bwMode="auto">
          <a:xfrm>
            <a:off x="628650" y="6134100"/>
            <a:ext cx="609600" cy="457200"/>
            <a:chOff x="3120" y="720"/>
            <a:chExt cx="384" cy="288"/>
          </a:xfrm>
        </p:grpSpPr>
        <p:sp>
          <p:nvSpPr>
            <p:cNvPr id="37930" name="Line 123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1" name="Text Box 124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42461" name="Group 125"/>
          <p:cNvGrpSpPr>
            <a:grpSpLocks/>
          </p:cNvGrpSpPr>
          <p:nvPr/>
        </p:nvGrpSpPr>
        <p:grpSpPr bwMode="auto">
          <a:xfrm>
            <a:off x="628650" y="4479925"/>
            <a:ext cx="609600" cy="457200"/>
            <a:chOff x="3120" y="720"/>
            <a:chExt cx="384" cy="288"/>
          </a:xfrm>
        </p:grpSpPr>
        <p:sp>
          <p:nvSpPr>
            <p:cNvPr id="37928" name="Line 126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9" name="Text Box 127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142464" name="Text Box 128"/>
          <p:cNvSpPr txBox="1">
            <a:spLocks noChangeArrowheads="1"/>
          </p:cNvSpPr>
          <p:nvPr/>
        </p:nvSpPr>
        <p:spPr bwMode="auto">
          <a:xfrm>
            <a:off x="3660775" y="2209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142465" name="Text Box 129"/>
          <p:cNvSpPr txBox="1">
            <a:spLocks noChangeArrowheads="1"/>
          </p:cNvSpPr>
          <p:nvPr/>
        </p:nvSpPr>
        <p:spPr bwMode="auto">
          <a:xfrm>
            <a:off x="4148138" y="2209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latin typeface="Times New Roman" pitchFamily="18" charset="0"/>
              </a:rPr>
              <a:t>6</a:t>
            </a:r>
          </a:p>
        </p:txBody>
      </p:sp>
      <p:sp>
        <p:nvSpPr>
          <p:cNvPr id="142466" name="Text Box 130"/>
          <p:cNvSpPr txBox="1">
            <a:spLocks noChangeArrowheads="1"/>
          </p:cNvSpPr>
          <p:nvPr/>
        </p:nvSpPr>
        <p:spPr bwMode="auto">
          <a:xfrm>
            <a:off x="3178175" y="2209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latin typeface="Times New Roman" pitchFamily="18" charset="0"/>
              </a:rPr>
              <a:t>2</a:t>
            </a:r>
          </a:p>
        </p:txBody>
      </p:sp>
      <p:sp>
        <p:nvSpPr>
          <p:cNvPr id="142467" name="Text Box 131"/>
          <p:cNvSpPr txBox="1">
            <a:spLocks noChangeArrowheads="1"/>
          </p:cNvSpPr>
          <p:nvPr/>
        </p:nvSpPr>
        <p:spPr bwMode="auto">
          <a:xfrm>
            <a:off x="5583238" y="2209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142468" name="Text Box 132"/>
          <p:cNvSpPr txBox="1">
            <a:spLocks noChangeArrowheads="1"/>
          </p:cNvSpPr>
          <p:nvPr/>
        </p:nvSpPr>
        <p:spPr bwMode="auto">
          <a:xfrm>
            <a:off x="4292600" y="24923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142469" name="Text Box 133"/>
          <p:cNvSpPr txBox="1">
            <a:spLocks noChangeArrowheads="1"/>
          </p:cNvSpPr>
          <p:nvPr/>
        </p:nvSpPr>
        <p:spPr bwMode="auto">
          <a:xfrm>
            <a:off x="3805238" y="24923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latin typeface="Times New Roman" pitchFamily="18" charset="0"/>
              </a:rPr>
              <a:t>5</a:t>
            </a:r>
          </a:p>
        </p:txBody>
      </p:sp>
      <p:sp>
        <p:nvSpPr>
          <p:cNvPr id="142470" name="Text Box 134"/>
          <p:cNvSpPr txBox="1">
            <a:spLocks noChangeArrowheads="1"/>
          </p:cNvSpPr>
          <p:nvPr/>
        </p:nvSpPr>
        <p:spPr bwMode="auto">
          <a:xfrm>
            <a:off x="3322638" y="24923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142471" name="Rectangle 135"/>
          <p:cNvSpPr>
            <a:spLocks noChangeArrowheads="1"/>
          </p:cNvSpPr>
          <p:nvPr/>
        </p:nvSpPr>
        <p:spPr bwMode="auto">
          <a:xfrm>
            <a:off x="0" y="0"/>
            <a:ext cx="7467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57200" rIns="0" bIns="45720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Tx/>
              <a:buChar char=" "/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转置运算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4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42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4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4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42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42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4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42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42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4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1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142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14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14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1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142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14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14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14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142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14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500"/>
                                        <p:tgtEl>
                                          <p:spTgt spid="14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14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14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14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14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8" dur="500"/>
                                        <p:tgtEl>
                                          <p:spTgt spid="14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3" dur="500"/>
                                        <p:tgtEl>
                                          <p:spTgt spid="142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8" dur="500"/>
                                        <p:tgtEl>
                                          <p:spTgt spid="14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3" dur="500"/>
                                        <p:tgtEl>
                                          <p:spTgt spid="14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8" dur="500"/>
                                        <p:tgtEl>
                                          <p:spTgt spid="14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3" dur="500"/>
                                        <p:tgtEl>
                                          <p:spTgt spid="142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422" grpId="0" animBg="1"/>
      <p:bldP spid="142423" grpId="0" animBg="1"/>
      <p:bldP spid="142424" grpId="0" animBg="1"/>
      <p:bldP spid="142425" grpId="0" animBg="1"/>
      <p:bldP spid="142426" grpId="0" animBg="1"/>
      <p:bldP spid="142427" grpId="0" animBg="1"/>
      <p:bldP spid="142428" grpId="0" animBg="1"/>
      <p:bldP spid="142429" grpId="0" animBg="1"/>
      <p:bldP spid="142430" grpId="0" animBg="1"/>
      <p:bldP spid="142431" grpId="0" build="p" autoUpdateAnimBg="0"/>
      <p:bldP spid="142432" grpId="0" build="p" autoUpdateAnimBg="0"/>
      <p:bldP spid="142433" grpId="0" build="p" autoUpdateAnimBg="0"/>
      <p:bldP spid="142434" grpId="0" build="p" autoUpdateAnimBg="0"/>
      <p:bldP spid="142435" grpId="0" build="p" autoUpdateAnimBg="0"/>
      <p:bldP spid="142436" grpId="0" build="p" autoUpdateAnimBg="0"/>
      <p:bldP spid="142437" grpId="0" build="p" autoUpdateAnimBg="0"/>
      <p:bldP spid="142438" grpId="0" build="p" autoUpdateAnimBg="0"/>
      <p:bldP spid="142439" grpId="0" build="p" autoUpdateAnimBg="0"/>
      <p:bldP spid="142464" grpId="0" build="p" autoUpdateAnimBg="0"/>
      <p:bldP spid="142465" grpId="0" build="p" autoUpdateAnimBg="0"/>
      <p:bldP spid="142466" grpId="0" build="p" autoUpdateAnimBg="0"/>
      <p:bldP spid="142467" grpId="0" build="p" autoUpdateAnimBg="0"/>
      <p:bldP spid="142468" grpId="0" build="p" autoUpdateAnimBg="0"/>
      <p:bldP spid="142469" grpId="0" build="p" autoUpdateAnimBg="0"/>
      <p:bldP spid="142470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172200"/>
            <a:ext cx="304800" cy="304800"/>
          </a:xfrm>
          <a:prstGeom prst="actionButtonForwardNext">
            <a:avLst/>
          </a:prstGeom>
          <a:solidFill>
            <a:schemeClr val="hlink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5" name="Rectangle 7"/>
          <p:cNvSpPr>
            <a:spLocks noChangeArrowheads="1"/>
          </p:cNvSpPr>
          <p:nvPr/>
        </p:nvSpPr>
        <p:spPr bwMode="auto">
          <a:xfrm>
            <a:off x="0" y="1125538"/>
            <a:ext cx="9144000" cy="564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81000" algn="just" eaLnBrk="0" hangingPunct="0"/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</a:rPr>
              <a:t>Status FastTransposeSMatrix(TSMatrix  M, TSMatrix &amp;T) {      T.mu = M.nu; T.nu = M.mu; T.tu = M.tu;</a:t>
            </a:r>
          </a:p>
          <a:p>
            <a:pPr indent="381000" algn="just" eaLnBrk="0" hangingPunct="0"/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</a:rPr>
              <a:t>    if(T.tu) {</a:t>
            </a:r>
          </a:p>
          <a:p>
            <a:pPr indent="381000" algn="just" eaLnBrk="0" hangingPunct="0"/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</a:rPr>
              <a:t>        for (col = 1; col&lt;=M.nu ; ++col ) num[col] = 0;</a:t>
            </a:r>
          </a:p>
          <a:p>
            <a:pPr indent="381000" algn="just" eaLnBrk="0" hangingPunct="0"/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</a:rPr>
              <a:t>        for ( t = 1; t&lt;=M.tu; ++t) ++num[M.data[t].j];</a:t>
            </a:r>
          </a:p>
          <a:p>
            <a:pPr indent="381000" algn="just" eaLnBrk="0" hangingPunct="0"/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</a:rPr>
              <a:t>        cpot[1] = 1;</a:t>
            </a:r>
          </a:p>
          <a:p>
            <a:pPr indent="381000" algn="just" eaLnBrk="0" hangingPunct="0"/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</a:rPr>
              <a:t>        for(col=2;col&lt;=M.nu;++col)</a:t>
            </a:r>
          </a:p>
          <a:p>
            <a:pPr indent="381000" algn="just" eaLnBrk="0" hangingPunct="0"/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</a:rPr>
              <a:t>                  cpot[col]=cpot[col-1]+num[col-1];</a:t>
            </a:r>
          </a:p>
          <a:p>
            <a:pPr indent="381000" algn="just" eaLnBrk="0" hangingPunct="0"/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</a:rPr>
              <a:t>        for(p=1; p&lt;=M.tu; ++p) {</a:t>
            </a:r>
          </a:p>
          <a:p>
            <a:pPr indent="381000" algn="just" eaLnBrk="0" hangingPunct="0"/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</a:rPr>
              <a:t>            col = M.data[p].j; q = cpot[col];</a:t>
            </a:r>
          </a:p>
          <a:p>
            <a:pPr indent="381000" algn="just" eaLnBrk="0" hangingPunct="0"/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</a:rPr>
              <a:t>            T.data[q].i = M.data[p].j ; T.data[q].j = M.data[p].i ;</a:t>
            </a:r>
          </a:p>
          <a:p>
            <a:pPr indent="381000" algn="just" eaLnBrk="0" hangingPunct="0"/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</a:rPr>
              <a:t>            T.data[q].e = M.data[p].e ; ++cpot[col];  }       }</a:t>
            </a:r>
          </a:p>
          <a:p>
            <a:pPr indent="381000" algn="just" eaLnBrk="0" hangingPunct="0"/>
            <a:r>
              <a:rPr kumimoji="1" lang="en-US" altLang="zh-CN">
                <a:solidFill>
                  <a:srgbClr val="020406"/>
                </a:solidFill>
                <a:latin typeface="Times New Roman" pitchFamily="18" charset="0"/>
              </a:rPr>
              <a:t>    return OK;  }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26"/>
          <p:cNvSpPr txBox="1">
            <a:spLocks noChangeArrowheads="1"/>
          </p:cNvSpPr>
          <p:nvPr/>
        </p:nvSpPr>
        <p:spPr bwMode="auto">
          <a:xfrm>
            <a:off x="0" y="1196975"/>
            <a:ext cx="83978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分析算法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FastTransposeSMatrix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的时间复杂度：</a:t>
            </a:r>
          </a:p>
        </p:txBody>
      </p:sp>
      <p:sp>
        <p:nvSpPr>
          <p:cNvPr id="90116" name="Text Box 1028"/>
          <p:cNvSpPr txBox="1">
            <a:spLocks noChangeArrowheads="1"/>
          </p:cNvSpPr>
          <p:nvPr/>
        </p:nvSpPr>
        <p:spPr bwMode="auto">
          <a:xfrm>
            <a:off x="815975" y="5165725"/>
            <a:ext cx="7032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时间复杂度为</a:t>
            </a:r>
            <a:r>
              <a:rPr kumimoji="1" lang="en-US" altLang="zh-CN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en-US" altLang="zh-CN" sz="4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O(M.nu+M.tu)</a:t>
            </a:r>
            <a:endParaRPr kumimoji="1" lang="en-US" altLang="zh-CN" sz="4400">
              <a:latin typeface="Times New Roman" pitchFamily="18" charset="0"/>
            </a:endParaRPr>
          </a:p>
        </p:txBody>
      </p:sp>
      <p:sp>
        <p:nvSpPr>
          <p:cNvPr id="39940" name="Comment 1030"/>
          <p:cNvSpPr>
            <a:spLocks noChangeArrowheads="1"/>
          </p:cNvSpPr>
          <p:nvPr/>
        </p:nvSpPr>
        <p:spPr bwMode="auto">
          <a:xfrm>
            <a:off x="777875" y="2057400"/>
            <a:ext cx="7146925" cy="28051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for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(col=1; col&lt;=M.nu; ++col) </a:t>
            </a:r>
            <a:r>
              <a:rPr kumimoji="1" lang="en-US" altLang="zh-CN" sz="3200">
                <a:latin typeface="Times New Roman" pitchFamily="18" charset="0"/>
              </a:rPr>
              <a:t>… …</a:t>
            </a:r>
            <a:endParaRPr kumimoji="1" lang="en-US" altLang="zh-CN" sz="320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for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(t=1; t&lt;=M.tu; ++t) </a:t>
            </a:r>
            <a:r>
              <a:rPr kumimoji="1" lang="en-US" altLang="zh-CN" sz="3200">
                <a:latin typeface="Times New Roman" pitchFamily="18" charset="0"/>
              </a:rPr>
              <a:t>… …</a:t>
            </a:r>
            <a:endParaRPr kumimoji="1" lang="en-US" altLang="zh-CN" sz="320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b="1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for</a:t>
            </a:r>
            <a:r>
              <a:rPr kumimoji="1" lang="en-US" altLang="zh-CN" sz="32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 (col=2; col&lt;=M.nu; ++col) </a:t>
            </a:r>
            <a:r>
              <a:rPr kumimoji="1" lang="en-US" altLang="zh-CN" sz="3200">
                <a:latin typeface="Times New Roman" pitchFamily="18" charset="0"/>
              </a:rPr>
              <a:t>… …</a:t>
            </a:r>
            <a:endParaRPr kumimoji="1" lang="en-US" altLang="zh-CN" sz="3200">
              <a:solidFill>
                <a:srgbClr val="9933FF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for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(p=1; p&lt;=M.tu; ++p) </a:t>
            </a:r>
            <a:r>
              <a:rPr kumimoji="1" lang="en-US" altLang="zh-CN" sz="3200">
                <a:latin typeface="Times New Roman" pitchFamily="18" charset="0"/>
              </a:rPr>
              <a:t>… …</a:t>
            </a:r>
            <a:endParaRPr kumimoji="1" lang="en-US" altLang="zh-CN" sz="320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kumimoji="1" lang="en-US" altLang="zh-CN" sz="1600">
              <a:solidFill>
                <a:srgbClr val="000000"/>
              </a:solidFill>
            </a:endParaRPr>
          </a:p>
        </p:txBody>
      </p:sp>
      <p:sp>
        <p:nvSpPr>
          <p:cNvPr id="90119" name="AutoShape 103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0960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425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utoUpdateAnimBg="0"/>
      <p:bldP spid="901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391400" cy="708025"/>
          </a:xfrm>
        </p:spPr>
        <p:txBody>
          <a:bodyPr/>
          <a:lstStyle/>
          <a:p>
            <a:pPr eaLnBrk="1" hangingPunct="1"/>
            <a:r>
              <a:rPr kumimoji="1" lang="zh-CN" altLang="en-US" smtClean="0">
                <a:ea typeface="宋体" pitchFamily="2" charset="-122"/>
              </a:rPr>
              <a:t>二、行逻辑联接的顺序表</a:t>
            </a:r>
            <a:r>
              <a:rPr kumimoji="1" lang="en-US" altLang="zh-CN" smtClean="0">
                <a:ea typeface="宋体" pitchFamily="2" charset="-122"/>
              </a:rPr>
              <a:t>(CSR)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229600" cy="5327650"/>
          </a:xfrm>
        </p:spPr>
        <p:txBody>
          <a:bodyPr/>
          <a:lstStyle/>
          <a:p>
            <a:pPr eaLnBrk="1" hangingPunct="1"/>
            <a:r>
              <a:rPr kumimoji="1" lang="zh-CN" altLang="en-US" sz="2400" b="0" smtClean="0">
                <a:ea typeface="宋体" pitchFamily="2" charset="-122"/>
              </a:rPr>
              <a:t>三元组顺序表又称</a:t>
            </a:r>
            <a:r>
              <a:rPr kumimoji="1" lang="zh-CN" altLang="en-US" sz="2400" smtClean="0">
                <a:solidFill>
                  <a:srgbClr val="990033"/>
                </a:solidFill>
                <a:ea typeface="宋体" pitchFamily="2" charset="-122"/>
              </a:rPr>
              <a:t>有序的双下标法</a:t>
            </a:r>
            <a:r>
              <a:rPr kumimoji="1" lang="zh-CN" altLang="en-US" sz="2400" b="0" smtClean="0">
                <a:solidFill>
                  <a:schemeClr val="tx1"/>
                </a:solidFill>
                <a:ea typeface="宋体" pitchFamily="2" charset="-122"/>
              </a:rPr>
              <a:t>，</a:t>
            </a:r>
            <a:r>
              <a:rPr kumimoji="1" lang="zh-CN" altLang="en-US" sz="2400" b="0" smtClean="0">
                <a:ea typeface="宋体" pitchFamily="2" charset="-122"/>
              </a:rPr>
              <a:t>它的特点是，非零元在表中按行序有序存储，因此</a:t>
            </a:r>
            <a:r>
              <a:rPr kumimoji="1" lang="zh-CN" altLang="en-US" sz="2400" smtClean="0">
                <a:solidFill>
                  <a:srgbClr val="990033"/>
                </a:solidFill>
                <a:ea typeface="宋体" pitchFamily="2" charset="-122"/>
              </a:rPr>
              <a:t>便于进行依行顺序处理的矩阵运算</a:t>
            </a:r>
            <a:r>
              <a:rPr kumimoji="1" lang="zh-CN" altLang="en-US" sz="2400" b="0" smtClean="0">
                <a:solidFill>
                  <a:schemeClr val="tx1"/>
                </a:solidFill>
                <a:ea typeface="宋体" pitchFamily="2" charset="-122"/>
              </a:rPr>
              <a:t>。</a:t>
            </a:r>
            <a:r>
              <a:rPr kumimoji="1" lang="zh-CN" altLang="en-US" sz="2400" b="0" smtClean="0">
                <a:ea typeface="宋体" pitchFamily="2" charset="-122"/>
              </a:rPr>
              <a:t>然而，若需</a:t>
            </a:r>
            <a:r>
              <a:rPr kumimoji="1" lang="zh-CN" altLang="zh-CN" sz="2400" b="0" smtClean="0">
                <a:ea typeface="宋体" pitchFamily="2" charset="-122"/>
              </a:rPr>
              <a:t>随机</a:t>
            </a:r>
            <a:r>
              <a:rPr kumimoji="1" lang="zh-CN" altLang="en-US" sz="2400" b="0" smtClean="0">
                <a:ea typeface="宋体" pitchFamily="2" charset="-122"/>
              </a:rPr>
              <a:t>存取某一行中的非零元，则需从头开始进行查找</a:t>
            </a:r>
          </a:p>
          <a:p>
            <a:pPr eaLnBrk="1" hangingPunct="1"/>
            <a:r>
              <a:rPr kumimoji="1" lang="zh-CN" altLang="en-US" sz="2400" b="0" smtClean="0">
                <a:ea typeface="宋体" pitchFamily="2" charset="-122"/>
              </a:rPr>
              <a:t>修改前述的稀疏矩阵的结构定义，增加一个数据成员</a:t>
            </a:r>
            <a:r>
              <a:rPr kumimoji="1" lang="en-US" altLang="zh-CN" sz="2400" b="0" smtClean="0">
                <a:ea typeface="宋体" pitchFamily="2" charset="-122"/>
              </a:rPr>
              <a:t>rpos</a:t>
            </a:r>
            <a:r>
              <a:rPr kumimoji="1" lang="zh-CN" altLang="en-US" sz="2400" b="0" smtClean="0">
                <a:ea typeface="宋体" pitchFamily="2" charset="-122"/>
              </a:rPr>
              <a:t>，其值在稀疏矩阵的初始化函数中确定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1" lang="en-US" altLang="zh-CN" sz="2400" smtClean="0">
                <a:ea typeface="宋体" pitchFamily="2" charset="-122"/>
              </a:rPr>
              <a:t>#define</a:t>
            </a:r>
            <a:r>
              <a:rPr kumimoji="1" lang="en-US" altLang="zh-CN" sz="2400" b="1" smtClean="0">
                <a:ea typeface="宋体" pitchFamily="2" charset="-122"/>
              </a:rPr>
              <a:t>  MAXMN  500  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1" lang="en-US" altLang="zh-CN" sz="2400" smtClean="0">
                <a:ea typeface="宋体" pitchFamily="2" charset="-122"/>
              </a:rPr>
              <a:t>    typedef struct {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1" lang="en-US" altLang="zh-CN" sz="2400" b="1" smtClean="0">
                <a:ea typeface="宋体" pitchFamily="2" charset="-122"/>
              </a:rPr>
              <a:t>        Triple  data[MAXSIZE + 1]; 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1" lang="en-US" altLang="zh-CN" sz="2400" b="1" smtClean="0">
                <a:ea typeface="宋体" pitchFamily="2" charset="-122"/>
              </a:rPr>
              <a:t>         </a:t>
            </a:r>
            <a:r>
              <a:rPr kumimoji="1" lang="en-US" altLang="zh-CN" sz="2400" smtClean="0">
                <a:solidFill>
                  <a:srgbClr val="FF0000"/>
                </a:solidFill>
                <a:ea typeface="宋体" pitchFamily="2" charset="-122"/>
              </a:rPr>
              <a:t>int     rpos[MAXMN + 1];</a:t>
            </a:r>
            <a:r>
              <a:rPr kumimoji="1" lang="en-US" altLang="zh-CN" sz="2400" b="1" smtClean="0">
                <a:ea typeface="宋体" pitchFamily="2" charset="-122"/>
              </a:rPr>
              <a:t> </a:t>
            </a:r>
            <a:r>
              <a:rPr kumimoji="1" lang="en-US" altLang="zh-CN" sz="2000" smtClean="0">
                <a:ea typeface="宋体" pitchFamily="2" charset="-122"/>
              </a:rPr>
              <a:t>//</a:t>
            </a:r>
            <a:r>
              <a:rPr kumimoji="1" lang="zh-CN" altLang="en-US" sz="2000" smtClean="0">
                <a:ea typeface="宋体" pitchFamily="2" charset="-122"/>
              </a:rPr>
              <a:t>各行第一个非零元素的位置表</a:t>
            </a:r>
            <a:endParaRPr kumimoji="1" lang="zh-CN" altLang="en-US" sz="2000" b="1" smtClean="0"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kumimoji="1" lang="zh-CN" altLang="en-US" sz="2400" b="1" smtClean="0">
                <a:ea typeface="宋体" pitchFamily="2" charset="-122"/>
              </a:rPr>
              <a:t>         </a:t>
            </a:r>
            <a:r>
              <a:rPr kumimoji="1" lang="en-US" altLang="zh-CN" sz="2400" smtClean="0">
                <a:ea typeface="宋体" pitchFamily="2" charset="-122"/>
              </a:rPr>
              <a:t>int</a:t>
            </a:r>
            <a:r>
              <a:rPr kumimoji="1" lang="en-US" altLang="zh-CN" sz="2400" b="1" smtClean="0">
                <a:ea typeface="宋体" pitchFamily="2" charset="-122"/>
              </a:rPr>
              <a:t>     mu, nu, tu;              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1" lang="en-US" altLang="zh-CN" sz="2400" smtClean="0">
                <a:ea typeface="宋体" pitchFamily="2" charset="-122"/>
              </a:rPr>
              <a:t>    }</a:t>
            </a:r>
            <a:r>
              <a:rPr kumimoji="1" lang="en-US" altLang="zh-CN" sz="2400" b="1" smtClean="0">
                <a:ea typeface="宋体" pitchFamily="2" charset="-122"/>
              </a:rPr>
              <a:t> RLSMatrix;   // </a:t>
            </a:r>
            <a:r>
              <a:rPr kumimoji="1" lang="zh-CN" altLang="en-US" sz="2400" b="1" smtClean="0">
                <a:ea typeface="宋体" pitchFamily="2" charset="-122"/>
              </a:rPr>
              <a:t>行逻辑链接顺序表类型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 bldLvl="5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CSR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12875"/>
            <a:ext cx="5219700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1" lang="en-US" altLang="zh-CN" sz="2200" b="0" smtClean="0">
                <a:ea typeface="宋体" pitchFamily="2" charset="-122"/>
              </a:rPr>
              <a:t>#define</a:t>
            </a:r>
            <a:r>
              <a:rPr kumimoji="1" lang="en-US" altLang="zh-CN" sz="2200" smtClean="0">
                <a:ea typeface="宋体" pitchFamily="2" charset="-122"/>
              </a:rPr>
              <a:t>  MAXMN  500  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z="2200" b="0" smtClean="0">
                <a:ea typeface="宋体" pitchFamily="2" charset="-122"/>
              </a:rPr>
              <a:t>    typedef struct 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z="2200" smtClean="0">
                <a:ea typeface="宋体" pitchFamily="2" charset="-122"/>
              </a:rPr>
              <a:t>        Triple  data[MAXSIZE+1]; 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z="2200" smtClean="0">
                <a:ea typeface="宋体" pitchFamily="2" charset="-122"/>
              </a:rPr>
              <a:t>         </a:t>
            </a:r>
            <a:r>
              <a:rPr kumimoji="1" lang="en-US" altLang="zh-CN" sz="2200" b="0" smtClean="0">
                <a:solidFill>
                  <a:srgbClr val="FF0000"/>
                </a:solidFill>
                <a:ea typeface="宋体" pitchFamily="2" charset="-122"/>
              </a:rPr>
              <a:t>int     rpos[MAXMN+1];</a:t>
            </a:r>
            <a:r>
              <a:rPr kumimoji="1" lang="en-US" altLang="zh-CN" sz="2200" smtClean="0">
                <a:ea typeface="宋体" pitchFamily="2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z="2200" smtClean="0">
                <a:ea typeface="宋体" pitchFamily="2" charset="-122"/>
              </a:rPr>
              <a:t>//</a:t>
            </a:r>
            <a:r>
              <a:rPr kumimoji="1" lang="zh-CN" altLang="en-US" sz="2200" smtClean="0">
                <a:ea typeface="宋体" pitchFamily="2" charset="-122"/>
              </a:rPr>
              <a:t>各行第一个非零元素的位置表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z="2200" smtClean="0">
                <a:ea typeface="宋体" pitchFamily="2" charset="-122"/>
              </a:rPr>
              <a:t>         </a:t>
            </a:r>
            <a:r>
              <a:rPr kumimoji="1" lang="en-US" altLang="zh-CN" sz="2200" b="0" smtClean="0">
                <a:ea typeface="宋体" pitchFamily="2" charset="-122"/>
              </a:rPr>
              <a:t>int</a:t>
            </a:r>
            <a:r>
              <a:rPr kumimoji="1" lang="en-US" altLang="zh-CN" sz="2200" smtClean="0">
                <a:ea typeface="宋体" pitchFamily="2" charset="-122"/>
              </a:rPr>
              <a:t>     rows, cols, tu;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z="2200" b="0" smtClean="0">
                <a:ea typeface="宋体" pitchFamily="2" charset="-122"/>
              </a:rPr>
              <a:t>    }</a:t>
            </a:r>
            <a:r>
              <a:rPr kumimoji="1" lang="en-US" altLang="zh-CN" sz="2200" smtClean="0">
                <a:ea typeface="宋体" pitchFamily="2" charset="-122"/>
              </a:rPr>
              <a:t> RLSMatrix;</a:t>
            </a:r>
          </a:p>
        </p:txBody>
      </p:sp>
      <p:graphicFrame>
        <p:nvGraphicFramePr>
          <p:cNvPr id="146436" name="Group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0131019"/>
              </p:ext>
            </p:extLst>
          </p:nvPr>
        </p:nvGraphicFramePr>
        <p:xfrm>
          <a:off x="6683375" y="1733550"/>
          <a:ext cx="2209800" cy="2436815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20406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20406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20406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20406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6458" name="Text Box 26"/>
          <p:cNvSpPr txBox="1">
            <a:spLocks noChangeArrowheads="1"/>
          </p:cNvSpPr>
          <p:nvPr/>
        </p:nvSpPr>
        <p:spPr bwMode="auto">
          <a:xfrm>
            <a:off x="6454775" y="112395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Triples:</a:t>
            </a:r>
          </a:p>
        </p:txBody>
      </p:sp>
      <p:graphicFrame>
        <p:nvGraphicFramePr>
          <p:cNvPr id="146459" name="Object 27"/>
          <p:cNvGraphicFramePr>
            <a:graphicFrameLocks noChangeAspect="1"/>
          </p:cNvGraphicFramePr>
          <p:nvPr>
            <p:ph sz="quarter" idx="3"/>
          </p:nvPr>
        </p:nvGraphicFramePr>
        <p:xfrm>
          <a:off x="5045075" y="1657350"/>
          <a:ext cx="1398588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5" name="公式" r:id="rId3" imgW="584200" imgH="914400" progId="Equation.3">
                  <p:embed/>
                </p:oleObj>
              </mc:Choice>
              <mc:Fallback>
                <p:oleObj name="公式" r:id="rId3" imgW="584200" imgH="914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1657350"/>
                        <a:ext cx="1398588" cy="218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81" name="Group 49"/>
          <p:cNvGraphicFramePr>
            <a:graphicFrameLocks noGrp="1"/>
          </p:cNvGraphicFramePr>
          <p:nvPr/>
        </p:nvGraphicFramePr>
        <p:xfrm>
          <a:off x="4140200" y="4868863"/>
          <a:ext cx="4679950" cy="1117600"/>
        </p:xfrm>
        <a:graphic>
          <a:graphicData uri="http://schemas.openxmlformats.org/drawingml/2006/table">
            <a:tbl>
              <a:tblPr/>
              <a:tblGrid>
                <a:gridCol w="2041525"/>
                <a:gridCol w="647700"/>
                <a:gridCol w="696913"/>
                <a:gridCol w="696912"/>
                <a:gridCol w="596900"/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rpos[row]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0406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6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41325" y="225425"/>
            <a:ext cx="3921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二维数组的定义</a:t>
            </a:r>
            <a:r>
              <a:rPr kumimoji="1" lang="en-US" altLang="zh-CN" sz="40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:</a:t>
            </a:r>
            <a:endParaRPr kumimoji="1" lang="en-US" altLang="zh-CN" sz="4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52400" y="1096963"/>
            <a:ext cx="89916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4000" b="1">
                <a:solidFill>
                  <a:srgbClr val="020406"/>
                </a:solidFill>
                <a:latin typeface="楷体_GB2312" pitchFamily="49" charset="-122"/>
                <a:ea typeface="楷体_GB2312" pitchFamily="49" charset="-122"/>
              </a:rPr>
              <a:t>数据对象</a:t>
            </a:r>
            <a:r>
              <a:rPr kumimoji="1" lang="en-US" altLang="zh-CN" sz="4000" b="1">
                <a:solidFill>
                  <a:srgbClr val="020406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4000">
              <a:solidFill>
                <a:srgbClr val="020406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4000">
                <a:solidFill>
                  <a:srgbClr val="020406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40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D = {a</a:t>
            </a:r>
            <a:r>
              <a:rPr kumimoji="1" lang="en-US" altLang="zh-CN" sz="4000" baseline="-250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ij</a:t>
            </a:r>
            <a:r>
              <a:rPr kumimoji="1" lang="en-US" altLang="zh-CN" sz="40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 | </a:t>
            </a:r>
            <a:r>
              <a:rPr kumimoji="1" lang="en-US" altLang="zh-CN" sz="32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3200">
                <a:solidFill>
                  <a:srgbClr val="020406"/>
                </a:solidFill>
                <a:latin typeface="Times New Roman" pitchFamily="18" charset="0"/>
              </a:rPr>
              <a:t>≤i≤b</a:t>
            </a:r>
            <a:r>
              <a:rPr kumimoji="1" lang="en-US" altLang="zh-CN" sz="3200" baseline="-25000">
                <a:solidFill>
                  <a:srgbClr val="020406"/>
                </a:solidFill>
                <a:latin typeface="Times New Roman" pitchFamily="18" charset="0"/>
              </a:rPr>
              <a:t>1</a:t>
            </a:r>
            <a:r>
              <a:rPr kumimoji="1" lang="en-US" altLang="zh-CN" sz="3200">
                <a:solidFill>
                  <a:srgbClr val="020406"/>
                </a:solidFill>
                <a:latin typeface="Times New Roman" pitchFamily="18" charset="0"/>
              </a:rPr>
              <a:t>-1, 0 ≤j≤b</a:t>
            </a:r>
            <a:r>
              <a:rPr kumimoji="1" lang="en-US" altLang="zh-CN" sz="3200" baseline="-25000">
                <a:solidFill>
                  <a:srgbClr val="020406"/>
                </a:solidFill>
                <a:latin typeface="Times New Roman" pitchFamily="18" charset="0"/>
              </a:rPr>
              <a:t>2</a:t>
            </a:r>
            <a:r>
              <a:rPr kumimoji="1" lang="en-US" altLang="zh-CN" sz="3200">
                <a:solidFill>
                  <a:srgbClr val="020406"/>
                </a:solidFill>
                <a:latin typeface="Times New Roman" pitchFamily="18" charset="0"/>
              </a:rPr>
              <a:t>-1</a:t>
            </a:r>
            <a:r>
              <a:rPr kumimoji="1" lang="en-US" altLang="zh-CN" sz="4000">
                <a:solidFill>
                  <a:srgbClr val="020406"/>
                </a:solidFill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4000" b="1">
                <a:solidFill>
                  <a:srgbClr val="020406"/>
                </a:solidFill>
                <a:latin typeface="楷体_GB2312" pitchFamily="49" charset="-122"/>
                <a:ea typeface="楷体_GB2312" pitchFamily="49" charset="-122"/>
              </a:rPr>
              <a:t>数据关系</a:t>
            </a:r>
            <a:r>
              <a:rPr kumimoji="1" lang="en-US" altLang="zh-CN" sz="4000" b="1">
                <a:solidFill>
                  <a:srgbClr val="020406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4000" b="1">
                <a:solidFill>
                  <a:srgbClr val="02040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R = { ROW, COL }</a:t>
            </a:r>
            <a:endParaRPr kumimoji="1" lang="en-US" altLang="zh-CN" sz="4000">
              <a:solidFill>
                <a:srgbClr val="020406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40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ROW</a:t>
            </a:r>
            <a:r>
              <a:rPr kumimoji="1" lang="en-US" altLang="zh-CN" sz="40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 = {&lt;a</a:t>
            </a:r>
            <a:r>
              <a:rPr kumimoji="1" lang="en-US" altLang="zh-CN" sz="4000" baseline="-250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i,j</a:t>
            </a:r>
            <a:r>
              <a:rPr kumimoji="1" lang="en-US" altLang="zh-CN" sz="40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,a</a:t>
            </a:r>
            <a:r>
              <a:rPr kumimoji="1" lang="en-US" altLang="zh-CN" sz="4000" baseline="-250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i+1,j</a:t>
            </a:r>
            <a:r>
              <a:rPr kumimoji="1" lang="en-US" altLang="zh-CN" sz="40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&gt;| </a:t>
            </a:r>
            <a:r>
              <a:rPr kumimoji="1" lang="en-US" altLang="zh-CN" sz="3200">
                <a:solidFill>
                  <a:srgbClr val="02040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3200">
                <a:solidFill>
                  <a:srgbClr val="020406"/>
                </a:solidFill>
                <a:latin typeface="Times New Roman" pitchFamily="18" charset="0"/>
              </a:rPr>
              <a:t>≤i≤b</a:t>
            </a:r>
            <a:r>
              <a:rPr kumimoji="1" lang="en-US" altLang="zh-CN" sz="3200" baseline="-25000">
                <a:solidFill>
                  <a:srgbClr val="020406"/>
                </a:solidFill>
                <a:latin typeface="Times New Roman" pitchFamily="18" charset="0"/>
              </a:rPr>
              <a:t>1</a:t>
            </a:r>
            <a:r>
              <a:rPr kumimoji="1" lang="en-US" altLang="zh-CN" sz="3200">
                <a:solidFill>
                  <a:srgbClr val="020406"/>
                </a:solidFill>
                <a:latin typeface="Times New Roman" pitchFamily="18" charset="0"/>
              </a:rPr>
              <a:t>-2, 0≤j≤b</a:t>
            </a:r>
            <a:r>
              <a:rPr kumimoji="1" lang="en-US" altLang="zh-CN" sz="3200" baseline="-25000">
                <a:solidFill>
                  <a:srgbClr val="020406"/>
                </a:solidFill>
                <a:latin typeface="Times New Roman" pitchFamily="18" charset="0"/>
              </a:rPr>
              <a:t>2</a:t>
            </a:r>
            <a:r>
              <a:rPr kumimoji="1" lang="en-US" altLang="zh-CN" sz="3200">
                <a:solidFill>
                  <a:srgbClr val="020406"/>
                </a:solidFill>
                <a:latin typeface="Times New Roman" pitchFamily="18" charset="0"/>
              </a:rPr>
              <a:t>-1</a:t>
            </a:r>
            <a:r>
              <a:rPr kumimoji="1" lang="en-US" altLang="zh-CN" sz="4000">
                <a:solidFill>
                  <a:srgbClr val="020406"/>
                </a:solidFill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4000">
                <a:solidFill>
                  <a:srgbClr val="020406"/>
                </a:solidFill>
                <a:latin typeface="Times New Roman" pitchFamily="18" charset="0"/>
              </a:rPr>
              <a:t>   </a:t>
            </a: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</a:rPr>
              <a:t>COL</a:t>
            </a:r>
            <a:r>
              <a:rPr kumimoji="1" lang="en-US" altLang="zh-CN" sz="4000">
                <a:solidFill>
                  <a:srgbClr val="020406"/>
                </a:solidFill>
                <a:latin typeface="Times New Roman" pitchFamily="18" charset="0"/>
              </a:rPr>
              <a:t> = {&lt;a</a:t>
            </a:r>
            <a:r>
              <a:rPr kumimoji="1" lang="en-US" altLang="zh-CN" sz="4000" baseline="-25000">
                <a:solidFill>
                  <a:srgbClr val="020406"/>
                </a:solidFill>
                <a:latin typeface="Times New Roman" pitchFamily="18" charset="0"/>
              </a:rPr>
              <a:t>i,j</a:t>
            </a:r>
            <a:r>
              <a:rPr kumimoji="1" lang="en-US" altLang="zh-CN" sz="4000">
                <a:solidFill>
                  <a:srgbClr val="020406"/>
                </a:solidFill>
                <a:latin typeface="Times New Roman" pitchFamily="18" charset="0"/>
              </a:rPr>
              <a:t>,a</a:t>
            </a:r>
            <a:r>
              <a:rPr kumimoji="1" lang="en-US" altLang="zh-CN" sz="4000" baseline="-25000">
                <a:solidFill>
                  <a:srgbClr val="020406"/>
                </a:solidFill>
                <a:latin typeface="Times New Roman" pitchFamily="18" charset="0"/>
              </a:rPr>
              <a:t>i,j+1</a:t>
            </a:r>
            <a:r>
              <a:rPr kumimoji="1" lang="en-US" altLang="zh-CN" sz="4000">
                <a:solidFill>
                  <a:srgbClr val="020406"/>
                </a:solidFill>
                <a:latin typeface="Times New Roman" pitchFamily="18" charset="0"/>
              </a:rPr>
              <a:t>&gt;| </a:t>
            </a:r>
            <a:r>
              <a:rPr kumimoji="1" lang="en-US" altLang="zh-CN" sz="3200">
                <a:solidFill>
                  <a:srgbClr val="020406"/>
                </a:solidFill>
                <a:latin typeface="Times New Roman" pitchFamily="18" charset="0"/>
              </a:rPr>
              <a:t>0≤i≤b</a:t>
            </a:r>
            <a:r>
              <a:rPr kumimoji="1" lang="en-US" altLang="zh-CN" sz="3200" baseline="-25000">
                <a:solidFill>
                  <a:srgbClr val="020406"/>
                </a:solidFill>
                <a:latin typeface="Times New Roman" pitchFamily="18" charset="0"/>
              </a:rPr>
              <a:t>1</a:t>
            </a:r>
            <a:r>
              <a:rPr kumimoji="1" lang="en-US" altLang="zh-CN" sz="3200">
                <a:solidFill>
                  <a:srgbClr val="020406"/>
                </a:solidFill>
                <a:latin typeface="Times New Roman" pitchFamily="18" charset="0"/>
              </a:rPr>
              <a:t>-1, 0≤ j≤b</a:t>
            </a:r>
            <a:r>
              <a:rPr kumimoji="1" lang="en-US" altLang="zh-CN" sz="3200" baseline="-25000">
                <a:solidFill>
                  <a:srgbClr val="020406"/>
                </a:solidFill>
                <a:latin typeface="Times New Roman" pitchFamily="18" charset="0"/>
              </a:rPr>
              <a:t>2</a:t>
            </a:r>
            <a:r>
              <a:rPr kumimoji="1" lang="en-US" altLang="zh-CN" sz="3200">
                <a:solidFill>
                  <a:srgbClr val="020406"/>
                </a:solidFill>
                <a:latin typeface="Times New Roman" pitchFamily="18" charset="0"/>
              </a:rPr>
              <a:t>-2</a:t>
            </a:r>
            <a:r>
              <a:rPr kumimoji="1" lang="en-US" altLang="zh-CN" sz="4000">
                <a:solidFill>
                  <a:srgbClr val="020406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79876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172200"/>
            <a:ext cx="304800" cy="304800"/>
          </a:xfrm>
          <a:prstGeom prst="actionButtonReturn">
            <a:avLst/>
          </a:prstGeom>
          <a:solidFill>
            <a:schemeClr val="hlink"/>
          </a:solidFill>
          <a:ln w="9525">
            <a:solidFill>
              <a:srgbClr val="99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utoUpdateAnimBg="0"/>
      <p:bldP spid="7987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050"/>
          <p:cNvSpPr txBox="1">
            <a:spLocks noChangeArrowheads="1"/>
          </p:cNvSpPr>
          <p:nvPr/>
        </p:nvSpPr>
        <p:spPr bwMode="auto">
          <a:xfrm>
            <a:off x="152400" y="188913"/>
            <a:ext cx="899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zh-CN" altLang="en-US" sz="3600">
                <a:solidFill>
                  <a:schemeClr val="bg1"/>
                </a:solidFill>
                <a:latin typeface="Times New Roman" pitchFamily="18" charset="0"/>
              </a:rPr>
              <a:t>：</a:t>
            </a:r>
            <a:r>
              <a:rPr kumimoji="1" lang="zh-CN" altLang="en-US" sz="36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给定一组下标，求矩阵的元素值</a:t>
            </a:r>
            <a:endParaRPr kumimoji="1" lang="zh-CN" altLang="en-US" sz="3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6019" name="Text Box 2051"/>
          <p:cNvSpPr txBox="1">
            <a:spLocks noChangeArrowheads="1"/>
          </p:cNvSpPr>
          <p:nvPr/>
        </p:nvSpPr>
        <p:spPr bwMode="auto">
          <a:xfrm>
            <a:off x="228600" y="1143000"/>
            <a:ext cx="8402638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</a:rPr>
              <a:t>ElemType value(RLSMatrix M, int r, int c) </a:t>
            </a:r>
            <a:r>
              <a:rPr kumimoji="1" lang="en-US" altLang="zh-CN" sz="3600" b="1">
                <a:solidFill>
                  <a:srgbClr val="020406"/>
                </a:solidFill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 b="1">
                <a:solidFill>
                  <a:srgbClr val="020406"/>
                </a:solidFill>
                <a:latin typeface="Times New Roman" pitchFamily="18" charset="0"/>
              </a:rPr>
              <a:t>  </a:t>
            </a: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</a:rPr>
              <a:t>p = M.rpos[r];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</a:rPr>
              <a:t>  </a:t>
            </a:r>
            <a:r>
              <a:rPr kumimoji="1" lang="en-US" altLang="zh-CN" sz="3600" b="1">
                <a:solidFill>
                  <a:srgbClr val="020406"/>
                </a:solidFill>
                <a:latin typeface="Times New Roman" pitchFamily="18" charset="0"/>
              </a:rPr>
              <a:t>while</a:t>
            </a: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</a:rPr>
              <a:t> (M.data[p].i==r </a:t>
            </a:r>
            <a:r>
              <a:rPr kumimoji="1" lang="en-US" altLang="zh-CN" sz="3600" b="1">
                <a:solidFill>
                  <a:srgbClr val="020406"/>
                </a:solidFill>
                <a:latin typeface="Times New Roman" pitchFamily="18" charset="0"/>
              </a:rPr>
              <a:t>&amp;&amp;</a:t>
            </a: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</a:rPr>
              <a:t>M.data[p].j &lt; c)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</a:rPr>
              <a:t>      p++;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</a:rPr>
              <a:t>  </a:t>
            </a:r>
            <a:r>
              <a:rPr kumimoji="1" lang="en-US" altLang="zh-CN" sz="3600" b="1">
                <a:solidFill>
                  <a:srgbClr val="020406"/>
                </a:solidFill>
                <a:latin typeface="Times New Roman" pitchFamily="18" charset="0"/>
              </a:rPr>
              <a:t>if</a:t>
            </a: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</a:rPr>
              <a:t> (M.data[p].i==r </a:t>
            </a:r>
            <a:r>
              <a:rPr kumimoji="1" lang="en-US" altLang="zh-CN" sz="3600" b="1">
                <a:solidFill>
                  <a:srgbClr val="020406"/>
                </a:solidFill>
                <a:latin typeface="Times New Roman" pitchFamily="18" charset="0"/>
              </a:rPr>
              <a:t>&amp;&amp;</a:t>
            </a: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</a:rPr>
              <a:t> M.data[p].j==c)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</a:rPr>
              <a:t>     </a:t>
            </a:r>
            <a:r>
              <a:rPr kumimoji="1" lang="en-US" altLang="zh-CN" sz="3600" b="1">
                <a:solidFill>
                  <a:srgbClr val="020406"/>
                </a:solidFill>
                <a:latin typeface="Times New Roman" pitchFamily="18" charset="0"/>
              </a:rPr>
              <a:t>return</a:t>
            </a: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</a:rPr>
              <a:t> M.data[p].e;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</a:rPr>
              <a:t>  </a:t>
            </a:r>
            <a:r>
              <a:rPr kumimoji="1" lang="en-US" altLang="zh-CN" sz="3600" b="1">
                <a:solidFill>
                  <a:srgbClr val="020406"/>
                </a:solidFill>
                <a:latin typeface="Times New Roman" pitchFamily="18" charset="0"/>
              </a:rPr>
              <a:t>else return</a:t>
            </a: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</a:rPr>
              <a:t> 0;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 b="1">
                <a:solidFill>
                  <a:srgbClr val="020406"/>
                </a:solidFill>
                <a:latin typeface="Times New Roman" pitchFamily="18" charset="0"/>
              </a:rPr>
              <a:t>}</a:t>
            </a:r>
            <a:r>
              <a:rPr kumimoji="1" lang="en-US" altLang="zh-CN" sz="3600">
                <a:solidFill>
                  <a:srgbClr val="020406"/>
                </a:solidFill>
                <a:latin typeface="Times New Roman" pitchFamily="18" charset="0"/>
              </a:rPr>
              <a:t> // value</a:t>
            </a:r>
            <a:endParaRPr kumimoji="1" lang="en-US" altLang="zh-CN" sz="4400">
              <a:solidFill>
                <a:srgbClr val="020406"/>
              </a:solidFill>
              <a:latin typeface="Times New Roman" pitchFamily="18" charset="0"/>
            </a:endParaRPr>
          </a:p>
        </p:txBody>
      </p:sp>
      <p:sp>
        <p:nvSpPr>
          <p:cNvPr id="86021" name="AutoShape 205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0960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autoUpdateAnimBg="0"/>
      <p:bldP spid="860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763713" y="5661025"/>
            <a:ext cx="578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时间复杂度</a:t>
            </a:r>
            <a:r>
              <a:rPr kumimoji="1" lang="en-US" altLang="zh-CN" sz="24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: O(</a:t>
            </a:r>
            <a:r>
              <a:rPr kumimoji="1" lang="en-US" altLang="zh-TW" sz="24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rows_a</a:t>
            </a:r>
            <a:r>
              <a:rPr kumimoji="1" lang="en-US" altLang="zh-CN" sz="24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 × </a:t>
            </a:r>
            <a:r>
              <a:rPr kumimoji="1" lang="en-US" altLang="zh-TW" sz="24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cols_b</a:t>
            </a:r>
            <a:r>
              <a:rPr kumimoji="1" lang="en-US" altLang="zh-CN" sz="24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 × </a:t>
            </a:r>
            <a:r>
              <a:rPr kumimoji="1" lang="en-US" altLang="zh-TW" sz="24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cols_a</a:t>
            </a:r>
            <a:r>
              <a:rPr kumimoji="1" lang="en-US" altLang="zh-CN" sz="24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152400"/>
            <a:ext cx="7862888" cy="563563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ea typeface="宋体" pitchFamily="2" charset="-122"/>
              </a:rPr>
              <a:t>矩阵相乘</a:t>
            </a:r>
            <a:r>
              <a:rPr lang="en-US" altLang="zh-CN" sz="3600" smtClean="0">
                <a:ea typeface="宋体" pitchFamily="2" charset="-122"/>
              </a:rPr>
              <a:t>(</a:t>
            </a:r>
            <a:r>
              <a:rPr lang="en-US" altLang="zh-TW" sz="3600" smtClean="0">
                <a:ea typeface="PMingLiU" pitchFamily="18" charset="-120"/>
              </a:rPr>
              <a:t>Matrix Multiplication</a:t>
            </a:r>
            <a:r>
              <a:rPr lang="en-US" altLang="zh-CN" sz="3600" smtClean="0">
                <a:ea typeface="宋体" pitchFamily="2" charset="-122"/>
              </a:rPr>
              <a:t>)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5248275"/>
          </a:xfrm>
        </p:spPr>
        <p:txBody>
          <a:bodyPr/>
          <a:lstStyle/>
          <a:p>
            <a:pPr eaLnBrk="1" hangingPunct="1"/>
            <a:r>
              <a:rPr kumimoji="1" lang="en-US" altLang="zh-TW" sz="2400" dirty="0" smtClean="0">
                <a:ea typeface="PMingLiU" pitchFamily="18" charset="-120"/>
              </a:rPr>
              <a:t>Definition:</a:t>
            </a:r>
            <a:r>
              <a:rPr kumimoji="1" lang="en-US" altLang="zh-TW" sz="2600" dirty="0" smtClean="0">
                <a:latin typeface="Times New Roman" pitchFamily="18" charset="0"/>
                <a:ea typeface="PMingLiU" pitchFamily="18" charset="-120"/>
              </a:rPr>
              <a:t> [D]</a:t>
            </a:r>
            <a:r>
              <a:rPr kumimoji="1" lang="en-US" altLang="zh-TW" sz="2600" baseline="-25000" dirty="0" smtClean="0">
                <a:latin typeface="Times New Roman" pitchFamily="18" charset="0"/>
                <a:ea typeface="PMingLiU" pitchFamily="18" charset="-120"/>
              </a:rPr>
              <a:t>m*p</a:t>
            </a:r>
            <a:r>
              <a:rPr kumimoji="1" lang="en-US" altLang="zh-TW" sz="2600" dirty="0" smtClean="0">
                <a:latin typeface="Times New Roman" pitchFamily="18" charset="0"/>
                <a:ea typeface="PMingLiU" pitchFamily="18" charset="-120"/>
              </a:rPr>
              <a:t>=[A]</a:t>
            </a:r>
            <a:r>
              <a:rPr kumimoji="1" lang="en-US" altLang="zh-TW" sz="2600" baseline="-25000" dirty="0" smtClean="0">
                <a:latin typeface="Times New Roman" pitchFamily="18" charset="0"/>
                <a:ea typeface="PMingLiU" pitchFamily="18" charset="-120"/>
              </a:rPr>
              <a:t>m*n</a:t>
            </a:r>
            <a:r>
              <a:rPr kumimoji="1" lang="en-US" altLang="zh-TW" sz="2600" dirty="0" smtClean="0">
                <a:latin typeface="Times New Roman" pitchFamily="18" charset="0"/>
                <a:ea typeface="PMingLiU" pitchFamily="18" charset="-120"/>
              </a:rPr>
              <a:t>* [B]</a:t>
            </a:r>
            <a:r>
              <a:rPr kumimoji="1" lang="en-US" altLang="zh-TW" sz="2600" baseline="-25000" dirty="0" smtClean="0">
                <a:latin typeface="Times New Roman" pitchFamily="18" charset="0"/>
                <a:ea typeface="PMingLiU" pitchFamily="18" charset="-120"/>
              </a:rPr>
              <a:t>n*p</a:t>
            </a:r>
            <a:endParaRPr kumimoji="1" lang="en-US" altLang="zh-CN" sz="2600" baseline="-25000" dirty="0" smtClean="0">
              <a:latin typeface="Times New Roman" pitchFamily="18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z="2600" baseline="-25000" dirty="0" smtClean="0">
                <a:latin typeface="Times New Roman" pitchFamily="18" charset="0"/>
                <a:ea typeface="PMingLiU" pitchFamily="18" charset="-120"/>
              </a:rPr>
              <a:t>		 </a:t>
            </a:r>
            <a:r>
              <a:rPr kumimoji="1" lang="en-US" altLang="zh-TW" sz="2600" dirty="0" smtClean="0">
                <a:latin typeface="Times New Roman" pitchFamily="18" charset="0"/>
                <a:ea typeface="PMingLiU" pitchFamily="18" charset="-120"/>
              </a:rPr>
              <a:t>D</a:t>
            </a:r>
            <a:r>
              <a:rPr kumimoji="1" lang="en-US" altLang="zh-CN" sz="2600" dirty="0" smtClean="0">
                <a:latin typeface="Times New Roman" pitchFamily="18" charset="0"/>
                <a:ea typeface="PMingLiU" pitchFamily="18" charset="-120"/>
              </a:rPr>
              <a:t>(i, j)</a:t>
            </a:r>
            <a:r>
              <a:rPr kumimoji="1" lang="en-US" altLang="zh-TW" sz="2600" dirty="0" smtClean="0">
                <a:latin typeface="Times New Roman" pitchFamily="18" charset="0"/>
                <a:ea typeface="PMingLiU" pitchFamily="18" charset="-120"/>
              </a:rPr>
              <a:t>=</a:t>
            </a:r>
            <a:r>
              <a:rPr kumimoji="1" lang="en-US" altLang="zh-TW" sz="26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∑</a:t>
            </a:r>
            <a:r>
              <a:rPr kumimoji="1" lang="en-US" altLang="zh-CN" sz="2600" dirty="0" smtClean="0">
                <a:latin typeface="Times New Roman" pitchFamily="18" charset="0"/>
                <a:ea typeface="PMingLiU" pitchFamily="18" charset="-120"/>
              </a:rPr>
              <a:t>A (i, k)* B(k, j)</a:t>
            </a:r>
            <a:endParaRPr kumimoji="1" lang="en-US" altLang="zh-CN" dirty="0" smtClean="0">
              <a:ea typeface="宋体" pitchFamily="2" charset="-122"/>
            </a:endParaRPr>
          </a:p>
          <a:p>
            <a:pPr eaLnBrk="1" hangingPunct="1"/>
            <a:r>
              <a:rPr kumimoji="1" lang="zh-CN" altLang="en-US" dirty="0" smtClean="0">
                <a:ea typeface="宋体" pitchFamily="2" charset="-122"/>
              </a:rPr>
              <a:t>矩阵乘法的精典算法</a:t>
            </a:r>
            <a:r>
              <a:rPr kumimoji="1" lang="en-US" altLang="zh-CN" dirty="0" smtClean="0">
                <a:ea typeface="宋体" pitchFamily="2" charset="-122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dirty="0" smtClean="0">
                <a:ea typeface="宋体" pitchFamily="2" charset="-122"/>
              </a:rPr>
              <a:t>   </a:t>
            </a:r>
            <a:r>
              <a:rPr kumimoji="1" lang="en-US" altLang="zh-TW" dirty="0" smtClean="0">
                <a:latin typeface="Times New Roman" pitchFamily="18" charset="0"/>
                <a:ea typeface="PMingLiU" pitchFamily="18" charset="-120"/>
              </a:rPr>
              <a:t>for (i =0; i &lt; </a:t>
            </a:r>
            <a:r>
              <a:rPr kumimoji="1" lang="en-US" altLang="zh-TW" dirty="0" err="1" smtClean="0">
                <a:latin typeface="Times New Roman" pitchFamily="18" charset="0"/>
                <a:ea typeface="PMingLiU" pitchFamily="18" charset="-120"/>
              </a:rPr>
              <a:t>rows_a</a:t>
            </a:r>
            <a:r>
              <a:rPr kumimoji="1" lang="en-US" altLang="zh-TW" dirty="0" smtClean="0">
                <a:latin typeface="Times New Roman" pitchFamily="18" charset="0"/>
                <a:ea typeface="PMingLiU" pitchFamily="18" charset="-120"/>
              </a:rPr>
              <a:t>; i++)</a:t>
            </a:r>
            <a:br>
              <a:rPr kumimoji="1" lang="en-US" altLang="zh-TW" dirty="0" smtClean="0">
                <a:latin typeface="Times New Roman" pitchFamily="18" charset="0"/>
                <a:ea typeface="PMingLiU" pitchFamily="18" charset="-120"/>
              </a:rPr>
            </a:br>
            <a:r>
              <a:rPr kumimoji="1" lang="en-US" altLang="zh-TW" dirty="0" smtClean="0">
                <a:latin typeface="Times New Roman" pitchFamily="18" charset="0"/>
                <a:ea typeface="PMingLiU" pitchFamily="18" charset="-120"/>
              </a:rPr>
              <a:t>    for (j=0; j &lt; </a:t>
            </a:r>
            <a:r>
              <a:rPr kumimoji="1" lang="en-US" altLang="zh-TW" dirty="0" err="1" smtClean="0">
                <a:latin typeface="Times New Roman" pitchFamily="18" charset="0"/>
                <a:ea typeface="PMingLiU" pitchFamily="18" charset="-120"/>
              </a:rPr>
              <a:t>cols_b</a:t>
            </a:r>
            <a:r>
              <a:rPr kumimoji="1" lang="en-US" altLang="zh-TW" dirty="0" smtClean="0">
                <a:latin typeface="Times New Roman" pitchFamily="18" charset="0"/>
                <a:ea typeface="PMingLiU" pitchFamily="18" charset="-120"/>
              </a:rPr>
              <a:t>; j++) {</a:t>
            </a:r>
            <a:br>
              <a:rPr kumimoji="1" lang="en-US" altLang="zh-TW" dirty="0" smtClean="0">
                <a:latin typeface="Times New Roman" pitchFamily="18" charset="0"/>
                <a:ea typeface="PMingLiU" pitchFamily="18" charset="-120"/>
              </a:rPr>
            </a:br>
            <a:r>
              <a:rPr kumimoji="1" lang="en-US" altLang="zh-TW" dirty="0" smtClean="0">
                <a:latin typeface="Times New Roman" pitchFamily="18" charset="0"/>
                <a:ea typeface="PMingLiU" pitchFamily="18" charset="-120"/>
              </a:rPr>
              <a:t>       sum =0;</a:t>
            </a:r>
            <a:br>
              <a:rPr kumimoji="1" lang="en-US" altLang="zh-TW" dirty="0" smtClean="0">
                <a:latin typeface="Times New Roman" pitchFamily="18" charset="0"/>
                <a:ea typeface="PMingLiU" pitchFamily="18" charset="-120"/>
              </a:rPr>
            </a:br>
            <a:r>
              <a:rPr kumimoji="1" lang="en-US" altLang="zh-TW" dirty="0" smtClean="0">
                <a:latin typeface="Times New Roman" pitchFamily="18" charset="0"/>
                <a:ea typeface="PMingLiU" pitchFamily="18" charset="-120"/>
              </a:rPr>
              <a:t>       for (k=0; k &lt; </a:t>
            </a:r>
            <a:r>
              <a:rPr kumimoji="1" lang="en-US" altLang="zh-TW" dirty="0" err="1" smtClean="0">
                <a:latin typeface="Times New Roman" pitchFamily="18" charset="0"/>
                <a:ea typeface="PMingLiU" pitchFamily="18" charset="-120"/>
              </a:rPr>
              <a:t>cols_a</a:t>
            </a:r>
            <a:r>
              <a:rPr kumimoji="1" lang="en-US" altLang="zh-TW" dirty="0" smtClean="0">
                <a:latin typeface="Times New Roman" pitchFamily="18" charset="0"/>
                <a:ea typeface="PMingLiU" pitchFamily="18" charset="-120"/>
              </a:rPr>
              <a:t>; k++)</a:t>
            </a:r>
            <a:br>
              <a:rPr kumimoji="1" lang="en-US" altLang="zh-TW" dirty="0" smtClean="0">
                <a:latin typeface="Times New Roman" pitchFamily="18" charset="0"/>
                <a:ea typeface="PMingLiU" pitchFamily="18" charset="-120"/>
              </a:rPr>
            </a:br>
            <a:r>
              <a:rPr kumimoji="1" lang="en-US" altLang="zh-TW" dirty="0" smtClean="0">
                <a:latin typeface="Times New Roman" pitchFamily="18" charset="0"/>
                <a:ea typeface="PMingLiU" pitchFamily="18" charset="-120"/>
              </a:rPr>
              <a:t>            sum += (a[i][k] *b[k][j]);</a:t>
            </a:r>
            <a:br>
              <a:rPr kumimoji="1" lang="en-US" altLang="zh-TW" dirty="0" smtClean="0">
                <a:latin typeface="Times New Roman" pitchFamily="18" charset="0"/>
                <a:ea typeface="PMingLiU" pitchFamily="18" charset="-120"/>
              </a:rPr>
            </a:br>
            <a:r>
              <a:rPr kumimoji="1" lang="en-US" altLang="zh-TW" dirty="0" smtClean="0">
                <a:latin typeface="Times New Roman" pitchFamily="18" charset="0"/>
                <a:ea typeface="PMingLiU" pitchFamily="18" charset="-120"/>
              </a:rPr>
              <a:t>       d[i][j] =sum; </a:t>
            </a:r>
            <a:br>
              <a:rPr kumimoji="1" lang="en-US" altLang="zh-TW" dirty="0" smtClean="0">
                <a:latin typeface="Times New Roman" pitchFamily="18" charset="0"/>
                <a:ea typeface="PMingLiU" pitchFamily="18" charset="-120"/>
              </a:rPr>
            </a:br>
            <a:r>
              <a:rPr kumimoji="1" lang="en-US" altLang="zh-TW" dirty="0" smtClean="0">
                <a:latin typeface="Times New Roman" pitchFamily="18" charset="0"/>
                <a:ea typeface="PMingLiU" pitchFamily="18" charset="-120"/>
              </a:rPr>
              <a:t>   }</a:t>
            </a:r>
            <a:br>
              <a:rPr kumimoji="1" lang="en-US" altLang="zh-TW" dirty="0" smtClean="0">
                <a:latin typeface="Times New Roman" pitchFamily="18" charset="0"/>
                <a:ea typeface="PMingLiU" pitchFamily="18" charset="-120"/>
              </a:rPr>
            </a:br>
            <a:endParaRPr kumimoji="1" lang="en-US" altLang="zh-CN" dirty="0" smtClean="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2" grpId="0" build="p" bldLvl="5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0" y="1125538"/>
            <a:ext cx="9144000" cy="548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Status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MultSMatrix(RLSMatrix M, RLSMatrix N, RLSMatrix 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Q)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{   if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(M.nu 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!=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N.mu) 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return ERROR;</a:t>
            </a:r>
            <a:endParaRPr kumimoji="1" lang="en-US" altLang="zh-CN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  Q.mu = M.mu; Q.nu = N.nu; Q.tu = 0; 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(M.tu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*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N.tu 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!=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0) 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{ 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 // Q</a:t>
            </a: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是非零矩阵</a:t>
            </a:r>
          </a:p>
          <a:p>
            <a:pPr eaLnBrk="1" hangingPunct="1">
              <a:lnSpc>
                <a:spcPct val="115000"/>
              </a:lnSpc>
            </a:pP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for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(arow=1; arow&lt;=M.mu; ++arow) 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{ 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en-US" altLang="zh-CN" b="1"/>
              <a:t>…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处理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的每一行</a:t>
            </a:r>
            <a:endParaRPr kumimoji="1" lang="zh-CN" altLang="en-US" b="1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} 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// for arow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   } 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// if    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   return OK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  }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// MultSMatrix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68313" y="260350"/>
            <a:ext cx="3311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Verdana" pitchFamily="34" charset="0"/>
              </a:rPr>
              <a:t>稀疏矩阵相乘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772400" cy="629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ctemp[] = 0;                 // </a:t>
            </a:r>
            <a:r>
              <a:rPr kumimoji="1" lang="zh-CN" altLang="en-US" sz="2400">
                <a:latin typeface="Times New Roman" pitchFamily="18" charset="0"/>
                <a:ea typeface="楷体_GB2312" pitchFamily="49" charset="-122"/>
              </a:rPr>
              <a:t>当前行各元素累加器清零</a:t>
            </a:r>
          </a:p>
          <a:p>
            <a:pPr eaLnBrk="1" hangingPunct="1"/>
            <a:r>
              <a:rPr kumimoji="1" lang="zh-CN" altLang="en-US" sz="24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Q.rpos[arow] = Q.tu+1;  </a:t>
            </a:r>
          </a:p>
          <a:p>
            <a:pPr eaLnBrk="1" hangingPunct="1"/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if(arow&lt;M.mu) tp=M.rpos[arow+1]; else tp= M.tu+1;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for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(p=M.rpos[arow]; p&lt;tp;++p)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//</a:t>
            </a:r>
            <a:r>
              <a:rPr kumimoji="1" lang="zh-CN" altLang="en-US" sz="2400">
                <a:latin typeface="Times New Roman" pitchFamily="18" charset="0"/>
                <a:ea typeface="楷体_GB2312" pitchFamily="49" charset="-122"/>
              </a:rPr>
              <a:t>对当前行中每一个非零元</a:t>
            </a:r>
          </a:p>
          <a:p>
            <a:pPr eaLnBrk="1" hangingPunct="1"/>
            <a:r>
              <a:rPr kumimoji="1" lang="zh-CN" altLang="en-US" sz="2400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brow=M.data[p].j;          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if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(brow &lt; N.mu )  t = N.rpos[brow+1];</a:t>
            </a:r>
          </a:p>
          <a:p>
            <a:pPr eaLnBrk="1" hangingPunct="1"/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else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 { t = N.tu+1; }</a:t>
            </a:r>
          </a:p>
          <a:p>
            <a:pPr eaLnBrk="1" hangingPunct="1"/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for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(q=N.rpos[brow];  q&lt; t;  ++q)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{</a:t>
            </a:r>
            <a:endParaRPr kumimoji="1" lang="en-US" altLang="zh-CN" sz="2400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         ccol = N.data[q].j;       // </a:t>
            </a:r>
            <a:r>
              <a:rPr kumimoji="1" lang="zh-CN" altLang="en-US" sz="2400">
                <a:latin typeface="Times New Roman" pitchFamily="18" charset="0"/>
                <a:ea typeface="楷体_GB2312" pitchFamily="49" charset="-122"/>
              </a:rPr>
              <a:t>乘积元素在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2400">
                <a:latin typeface="Times New Roman" pitchFamily="18" charset="0"/>
                <a:ea typeface="楷体_GB2312" pitchFamily="49" charset="-122"/>
              </a:rPr>
              <a:t>中的列号</a:t>
            </a:r>
          </a:p>
          <a:p>
            <a:pPr eaLnBrk="1" hangingPunct="1"/>
            <a:r>
              <a:rPr kumimoji="1" lang="zh-CN" altLang="en-US" sz="2400"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ctemp[ccol] += M.data[p]. e * N.data[q]. e;</a:t>
            </a:r>
          </a:p>
          <a:p>
            <a:pPr eaLnBrk="1" hangingPunct="1"/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} 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// for q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} 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// for p 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>
                <a:latin typeface="Times New Roman" pitchFamily="18" charset="0"/>
                <a:ea typeface="楷体_GB2312" pitchFamily="49" charset="-122"/>
              </a:rPr>
              <a:t>压缩存储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2400">
                <a:latin typeface="Times New Roman" pitchFamily="18" charset="0"/>
                <a:ea typeface="楷体_GB2312" pitchFamily="49" charset="-122"/>
              </a:rPr>
              <a:t>中该行的非零元</a:t>
            </a:r>
          </a:p>
          <a:p>
            <a:pPr eaLnBrk="1" hangingPunct="1"/>
            <a:r>
              <a:rPr kumimoji="1" lang="zh-CN" altLang="en-US" sz="240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for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(ccol=1; ccol&lt;=Q.nu; ++ccol)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(ctemp[ccol])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{</a:t>
            </a:r>
            <a:endParaRPr kumimoji="1" lang="en-US" altLang="zh-CN" sz="2400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(++Q.tu &gt; MAXSIZE)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return ERROR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eaLnBrk="1" hangingPunct="1"/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       Q.data[Q.tu] = {arow, ccol, ctemp[ccol]};</a:t>
            </a:r>
          </a:p>
          <a:p>
            <a:pPr eaLnBrk="1" hangingPunct="1"/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} 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// for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57175" y="1630363"/>
            <a:ext cx="73342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处理    的每一行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23850" y="2482850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115888"/>
            <a:ext cx="628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分析上述算法的时间复杂度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0" y="1158875"/>
            <a:ext cx="9631363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累加器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ctemp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初始化</a:t>
            </a: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的时间复杂度为</a:t>
            </a:r>
            <a:r>
              <a:rPr kumimoji="1" lang="zh-CN" altLang="en-US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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(M.mu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N.nu)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eaLnBrk="1" hangingPunct="1"/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求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的所有非零元</a:t>
            </a: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的时间复杂度为</a:t>
            </a:r>
            <a:r>
              <a:rPr kumimoji="1" lang="zh-CN" altLang="en-US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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(M.tu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N.tu/N.mu)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进行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压缩存储</a:t>
            </a: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的时间复杂度为</a:t>
            </a:r>
            <a:r>
              <a:rPr kumimoji="1" lang="zh-CN" altLang="en-US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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(M.mu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N.nu)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eaLnBrk="1" hangingPunct="1"/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总的时间复杂度就是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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(M.mu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N.nu+M.tu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N.tu/N.mu)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-38100" y="3200400"/>
            <a:ext cx="948690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是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行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列的稀疏矩阵，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是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行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列的稀疏矩阵，</a:t>
            </a:r>
          </a:p>
          <a:p>
            <a:pPr eaLnBrk="1" hangingPunct="1"/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则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中非零元的个数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M.tu =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</a:t>
            </a:r>
            <a:r>
              <a:rPr kumimoji="1" lang="en-US" altLang="zh-CN" sz="3200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eaLnBrk="1" hangingPunct="1"/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中非零元的个数</a:t>
            </a:r>
            <a:r>
              <a:rPr kumimoji="1" lang="zh-CN" altLang="en-US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N.tu =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</a:t>
            </a:r>
            <a:r>
              <a:rPr kumimoji="1" lang="en-US" altLang="zh-CN" sz="3200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eaLnBrk="1" hangingPunct="1"/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相乘算法的时间复杂度就是 </a:t>
            </a:r>
            <a:r>
              <a:rPr kumimoji="1" lang="zh-CN" altLang="en-US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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(m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(1+n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</a:t>
            </a:r>
            <a:r>
              <a:rPr kumimoji="1" lang="en-US" altLang="zh-CN" sz="3200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</a:t>
            </a:r>
            <a:r>
              <a:rPr kumimoji="1" lang="en-US" altLang="zh-CN" sz="3200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))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eaLnBrk="1" hangingPunct="1"/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zh-CN" altLang="en-US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</a:t>
            </a:r>
            <a:r>
              <a:rPr kumimoji="1" lang="en-US" altLang="zh-CN" sz="3200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&lt;0.05 </a:t>
            </a:r>
            <a:r>
              <a:rPr kumimoji="1" lang="zh-CN" altLang="en-US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zh-CN" altLang="en-US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</a:t>
            </a:r>
            <a:r>
              <a:rPr kumimoji="1" lang="en-US" altLang="zh-CN" sz="3200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&lt;0.05</a:t>
            </a:r>
            <a:r>
              <a:rPr kumimoji="1" lang="zh-CN" altLang="en-US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及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 &lt;1000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时，</a:t>
            </a:r>
          </a:p>
          <a:p>
            <a:pPr eaLnBrk="1" hangingPunct="1"/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相乘算法的时间复杂度就相当于 </a:t>
            </a:r>
            <a:r>
              <a:rPr kumimoji="1" lang="zh-CN" altLang="en-US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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(m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p)</a:t>
            </a:r>
            <a:r>
              <a:rPr kumimoji="1" lang="zh-CN" altLang="en-US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026"/>
          <p:cNvSpPr txBox="1">
            <a:spLocks noChangeArrowheads="1"/>
          </p:cNvSpPr>
          <p:nvPr/>
        </p:nvSpPr>
        <p:spPr bwMode="auto">
          <a:xfrm>
            <a:off x="0" y="0"/>
            <a:ext cx="3676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三、 十字链表</a:t>
            </a:r>
          </a:p>
        </p:txBody>
      </p:sp>
      <p:sp>
        <p:nvSpPr>
          <p:cNvPr id="87075" name="Text Box 1059"/>
          <p:cNvSpPr txBox="1">
            <a:spLocks noChangeArrowheads="1"/>
          </p:cNvSpPr>
          <p:nvPr/>
        </p:nvSpPr>
        <p:spPr bwMode="auto">
          <a:xfrm>
            <a:off x="1547813" y="3789363"/>
            <a:ext cx="5364162" cy="2051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dirty="0" err="1">
                <a:solidFill>
                  <a:srgbClr val="000000"/>
                </a:solidFill>
                <a:latin typeface="Times New Roman" pitchFamily="18" charset="0"/>
              </a:rPr>
              <a:t>typedef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3200" dirty="0" err="1">
                <a:solidFill>
                  <a:srgbClr val="000000"/>
                </a:solidFill>
                <a:latin typeface="Times New Roman" pitchFamily="18" charset="0"/>
              </a:rPr>
              <a:t>struct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node</a:t>
            </a:r>
          </a:p>
          <a:p>
            <a:pPr eaLnBrk="1" hangingPunct="1"/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{   </a:t>
            </a:r>
            <a:r>
              <a:rPr kumimoji="1" lang="en-US" altLang="zh-CN" sz="3200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3200" dirty="0" err="1">
                <a:solidFill>
                  <a:srgbClr val="000000"/>
                </a:solidFill>
                <a:latin typeface="Times New Roman" pitchFamily="18" charset="0"/>
              </a:rPr>
              <a:t>row,col,val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eaLnBrk="1" hangingPunct="1"/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kumimoji="1" lang="en-US" altLang="zh-CN" sz="3200" dirty="0" err="1">
                <a:solidFill>
                  <a:srgbClr val="000000"/>
                </a:solidFill>
                <a:latin typeface="Times New Roman" pitchFamily="18" charset="0"/>
              </a:rPr>
              <a:t>struct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 node  *down, *right;</a:t>
            </a:r>
          </a:p>
          <a:p>
            <a:pPr eaLnBrk="1" hangingPunct="1"/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}JD;</a:t>
            </a:r>
          </a:p>
        </p:txBody>
      </p:sp>
      <p:sp>
        <p:nvSpPr>
          <p:cNvPr id="87077" name="Rectangle 1061"/>
          <p:cNvSpPr>
            <a:spLocks noChangeArrowheads="1"/>
          </p:cNvSpPr>
          <p:nvPr/>
        </p:nvSpPr>
        <p:spPr bwMode="auto">
          <a:xfrm>
            <a:off x="179388" y="119697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kumimoji="1" lang="zh-CN" altLang="en-US" b="1">
                <a:solidFill>
                  <a:srgbClr val="000000"/>
                </a:solidFill>
                <a:latin typeface="Verdana" pitchFamily="34" charset="0"/>
              </a:rPr>
              <a:t>如果矩阵运算的结果将增加或减少已知矩阵中的非零元的个数，则显然不宜采用顺序存储结构，而应以链式映象作为三元组线性表的存储结构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kumimoji="1" lang="zh-CN" altLang="en-US" b="1">
                <a:solidFill>
                  <a:srgbClr val="000000"/>
                </a:solidFill>
                <a:latin typeface="Verdana" pitchFamily="34" charset="0"/>
              </a:rPr>
              <a:t>十字链表设行指针数组和列指针数组，分别指向每行、列第一个非零元节点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75" grpId="0" animBg="1" autoUpdateAnimBg="0"/>
      <p:bldP spid="8707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78" name="Group 2"/>
          <p:cNvGrpSpPr>
            <a:grpSpLocks/>
          </p:cNvGrpSpPr>
          <p:nvPr/>
        </p:nvGrpSpPr>
        <p:grpSpPr bwMode="auto">
          <a:xfrm>
            <a:off x="1763713" y="2165350"/>
            <a:ext cx="1503362" cy="725488"/>
            <a:chOff x="3442" y="1215"/>
            <a:chExt cx="947" cy="457"/>
          </a:xfrm>
        </p:grpSpPr>
        <p:sp>
          <p:nvSpPr>
            <p:cNvPr id="49242" name="Text Box 3"/>
            <p:cNvSpPr txBox="1">
              <a:spLocks noChangeArrowheads="1"/>
            </p:cNvSpPr>
            <p:nvPr/>
          </p:nvSpPr>
          <p:spPr bwMode="auto">
            <a:xfrm>
              <a:off x="3442" y="1219"/>
              <a:ext cx="3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row</a:t>
              </a:r>
            </a:p>
          </p:txBody>
        </p:sp>
        <p:sp>
          <p:nvSpPr>
            <p:cNvPr id="49243" name="Text Box 4"/>
            <p:cNvSpPr txBox="1">
              <a:spLocks noChangeArrowheads="1"/>
            </p:cNvSpPr>
            <p:nvPr/>
          </p:nvSpPr>
          <p:spPr bwMode="auto">
            <a:xfrm>
              <a:off x="3771" y="1215"/>
              <a:ext cx="3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col</a:t>
              </a:r>
            </a:p>
          </p:txBody>
        </p:sp>
        <p:sp>
          <p:nvSpPr>
            <p:cNvPr id="49244" name="Text Box 5"/>
            <p:cNvSpPr txBox="1">
              <a:spLocks noChangeArrowheads="1"/>
            </p:cNvSpPr>
            <p:nvPr/>
          </p:nvSpPr>
          <p:spPr bwMode="auto">
            <a:xfrm>
              <a:off x="4060" y="1215"/>
              <a:ext cx="3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val</a:t>
              </a:r>
            </a:p>
          </p:txBody>
        </p:sp>
        <p:grpSp>
          <p:nvGrpSpPr>
            <p:cNvPr id="49245" name="Group 6"/>
            <p:cNvGrpSpPr>
              <a:grpSpLocks/>
            </p:cNvGrpSpPr>
            <p:nvPr/>
          </p:nvGrpSpPr>
          <p:grpSpPr bwMode="auto">
            <a:xfrm>
              <a:off x="3467" y="1244"/>
              <a:ext cx="922" cy="428"/>
              <a:chOff x="3467" y="1244"/>
              <a:chExt cx="922" cy="428"/>
            </a:xfrm>
          </p:grpSpPr>
          <p:grpSp>
            <p:nvGrpSpPr>
              <p:cNvPr id="49246" name="Group 7"/>
              <p:cNvGrpSpPr>
                <a:grpSpLocks/>
              </p:cNvGrpSpPr>
              <p:nvPr/>
            </p:nvGrpSpPr>
            <p:grpSpPr bwMode="auto">
              <a:xfrm>
                <a:off x="3467" y="1244"/>
                <a:ext cx="922" cy="389"/>
                <a:chOff x="3467" y="1244"/>
                <a:chExt cx="922" cy="389"/>
              </a:xfrm>
            </p:grpSpPr>
            <p:sp>
              <p:nvSpPr>
                <p:cNvPr id="49249" name="Rectangle 8"/>
                <p:cNvSpPr>
                  <a:spLocks noChangeArrowheads="1"/>
                </p:cNvSpPr>
                <p:nvPr/>
              </p:nvSpPr>
              <p:spPr bwMode="auto">
                <a:xfrm>
                  <a:off x="3467" y="1244"/>
                  <a:ext cx="922" cy="38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250" name="Line 9"/>
                <p:cNvSpPr>
                  <a:spLocks noChangeShapeType="1"/>
                </p:cNvSpPr>
                <p:nvPr/>
              </p:nvSpPr>
              <p:spPr bwMode="auto">
                <a:xfrm>
                  <a:off x="3467" y="1444"/>
                  <a:ext cx="9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251" name="Line 10"/>
                <p:cNvSpPr>
                  <a:spLocks noChangeShapeType="1"/>
                </p:cNvSpPr>
                <p:nvPr/>
              </p:nvSpPr>
              <p:spPr bwMode="auto">
                <a:xfrm>
                  <a:off x="3934" y="1444"/>
                  <a:ext cx="0" cy="1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252" name="Line 11"/>
                <p:cNvSpPr>
                  <a:spLocks noChangeShapeType="1"/>
                </p:cNvSpPr>
                <p:nvPr/>
              </p:nvSpPr>
              <p:spPr bwMode="auto">
                <a:xfrm>
                  <a:off x="3778" y="1244"/>
                  <a:ext cx="0" cy="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253" name="Line 12"/>
                <p:cNvSpPr>
                  <a:spLocks noChangeShapeType="1"/>
                </p:cNvSpPr>
                <p:nvPr/>
              </p:nvSpPr>
              <p:spPr bwMode="auto">
                <a:xfrm>
                  <a:off x="4089" y="1244"/>
                  <a:ext cx="2" cy="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9247" name="Text Box 13"/>
              <p:cNvSpPr txBox="1">
                <a:spLocks noChangeArrowheads="1"/>
              </p:cNvSpPr>
              <p:nvPr/>
            </p:nvSpPr>
            <p:spPr bwMode="auto">
              <a:xfrm>
                <a:off x="3472" y="1404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down</a:t>
                </a:r>
              </a:p>
            </p:txBody>
          </p:sp>
          <p:sp>
            <p:nvSpPr>
              <p:cNvPr id="49248" name="Text Box 14"/>
              <p:cNvSpPr txBox="1">
                <a:spLocks noChangeArrowheads="1"/>
              </p:cNvSpPr>
              <p:nvPr/>
            </p:nvSpPr>
            <p:spPr bwMode="auto">
              <a:xfrm>
                <a:off x="3957" y="1422"/>
                <a:ext cx="4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right</a:t>
                </a:r>
              </a:p>
            </p:txBody>
          </p:sp>
        </p:grpSp>
      </p:grpSp>
      <p:grpSp>
        <p:nvGrpSpPr>
          <p:cNvPr id="152591" name="Group 15"/>
          <p:cNvGrpSpPr>
            <a:grpSpLocks/>
          </p:cNvGrpSpPr>
          <p:nvPr/>
        </p:nvGrpSpPr>
        <p:grpSpPr bwMode="auto">
          <a:xfrm>
            <a:off x="3363913" y="2998788"/>
            <a:ext cx="5308600" cy="2571750"/>
            <a:chOff x="2263" y="2234"/>
            <a:chExt cx="3344" cy="1620"/>
          </a:xfrm>
        </p:grpSpPr>
        <p:grpSp>
          <p:nvGrpSpPr>
            <p:cNvPr id="49190" name="Group 16"/>
            <p:cNvGrpSpPr>
              <a:grpSpLocks/>
            </p:cNvGrpSpPr>
            <p:nvPr/>
          </p:nvGrpSpPr>
          <p:grpSpPr bwMode="auto">
            <a:xfrm>
              <a:off x="2263" y="2234"/>
              <a:ext cx="922" cy="457"/>
              <a:chOff x="2263" y="2234"/>
              <a:chExt cx="922" cy="457"/>
            </a:xfrm>
          </p:grpSpPr>
          <p:sp>
            <p:nvSpPr>
              <p:cNvPr id="49230" name="Text Box 17"/>
              <p:cNvSpPr txBox="1">
                <a:spLocks noChangeArrowheads="1"/>
              </p:cNvSpPr>
              <p:nvPr/>
            </p:nvSpPr>
            <p:spPr bwMode="auto">
              <a:xfrm>
                <a:off x="2292" y="223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9231" name="Text Box 18"/>
              <p:cNvSpPr txBox="1">
                <a:spLocks noChangeArrowheads="1"/>
              </p:cNvSpPr>
              <p:nvPr/>
            </p:nvSpPr>
            <p:spPr bwMode="auto">
              <a:xfrm>
                <a:off x="2624" y="223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9232" name="Text Box 19"/>
              <p:cNvSpPr txBox="1">
                <a:spLocks noChangeArrowheads="1"/>
              </p:cNvSpPr>
              <p:nvPr/>
            </p:nvSpPr>
            <p:spPr bwMode="auto">
              <a:xfrm>
                <a:off x="2913" y="223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grpSp>
            <p:nvGrpSpPr>
              <p:cNvPr id="49233" name="Group 20"/>
              <p:cNvGrpSpPr>
                <a:grpSpLocks/>
              </p:cNvGrpSpPr>
              <p:nvPr/>
            </p:nvGrpSpPr>
            <p:grpSpPr bwMode="auto">
              <a:xfrm>
                <a:off x="2263" y="2263"/>
                <a:ext cx="922" cy="428"/>
                <a:chOff x="3467" y="1244"/>
                <a:chExt cx="922" cy="428"/>
              </a:xfrm>
            </p:grpSpPr>
            <p:grpSp>
              <p:nvGrpSpPr>
                <p:cNvPr id="49234" name="Group 21"/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389"/>
                  <a:chOff x="3467" y="1244"/>
                  <a:chExt cx="922" cy="389"/>
                </a:xfrm>
              </p:grpSpPr>
              <p:sp>
                <p:nvSpPr>
                  <p:cNvPr id="4923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1244"/>
                    <a:ext cx="922" cy="3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38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467" y="1444"/>
                    <a:ext cx="9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39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934" y="1444"/>
                    <a:ext cx="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40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244"/>
                    <a:ext cx="0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41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244"/>
                    <a:ext cx="2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923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72" y="1404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923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957" y="1422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49191" name="Group 29"/>
            <p:cNvGrpSpPr>
              <a:grpSpLocks/>
            </p:cNvGrpSpPr>
            <p:nvPr/>
          </p:nvGrpSpPr>
          <p:grpSpPr bwMode="auto">
            <a:xfrm>
              <a:off x="2304" y="3397"/>
              <a:ext cx="922" cy="457"/>
              <a:chOff x="3467" y="1215"/>
              <a:chExt cx="922" cy="457"/>
            </a:xfrm>
          </p:grpSpPr>
          <p:sp>
            <p:nvSpPr>
              <p:cNvPr id="49218" name="Text Box 30"/>
              <p:cNvSpPr txBox="1">
                <a:spLocks noChangeArrowheads="1"/>
              </p:cNvSpPr>
              <p:nvPr/>
            </p:nvSpPr>
            <p:spPr bwMode="auto">
              <a:xfrm>
                <a:off x="3526" y="12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9219" name="Text Box 31"/>
              <p:cNvSpPr txBox="1">
                <a:spLocks noChangeArrowheads="1"/>
              </p:cNvSpPr>
              <p:nvPr/>
            </p:nvSpPr>
            <p:spPr bwMode="auto">
              <a:xfrm>
                <a:off x="3828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9220" name="Text Box 32"/>
              <p:cNvSpPr txBox="1">
                <a:spLocks noChangeArrowheads="1"/>
              </p:cNvSpPr>
              <p:nvPr/>
            </p:nvSpPr>
            <p:spPr bwMode="auto">
              <a:xfrm>
                <a:off x="4117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8</a:t>
                </a:r>
              </a:p>
            </p:txBody>
          </p:sp>
          <p:grpSp>
            <p:nvGrpSpPr>
              <p:cNvPr id="49221" name="Group 33"/>
              <p:cNvGrpSpPr>
                <a:grpSpLocks/>
              </p:cNvGrpSpPr>
              <p:nvPr/>
            </p:nvGrpSpPr>
            <p:grpSpPr bwMode="auto">
              <a:xfrm>
                <a:off x="3467" y="1244"/>
                <a:ext cx="922" cy="428"/>
                <a:chOff x="3467" y="1244"/>
                <a:chExt cx="922" cy="428"/>
              </a:xfrm>
            </p:grpSpPr>
            <p:grpSp>
              <p:nvGrpSpPr>
                <p:cNvPr id="49222" name="Group 34"/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389"/>
                  <a:chOff x="3467" y="1244"/>
                  <a:chExt cx="922" cy="389"/>
                </a:xfrm>
              </p:grpSpPr>
              <p:sp>
                <p:nvSpPr>
                  <p:cNvPr id="4922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1244"/>
                    <a:ext cx="922" cy="3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2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467" y="1444"/>
                    <a:ext cx="9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2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934" y="1444"/>
                    <a:ext cx="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2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244"/>
                    <a:ext cx="0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2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244"/>
                    <a:ext cx="2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9223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472" y="1404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922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57" y="1422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49192" name="Group 42"/>
            <p:cNvGrpSpPr>
              <a:grpSpLocks/>
            </p:cNvGrpSpPr>
            <p:nvPr/>
          </p:nvGrpSpPr>
          <p:grpSpPr bwMode="auto">
            <a:xfrm>
              <a:off x="3393" y="2786"/>
              <a:ext cx="922" cy="457"/>
              <a:chOff x="3467" y="1215"/>
              <a:chExt cx="922" cy="457"/>
            </a:xfrm>
          </p:grpSpPr>
          <p:sp>
            <p:nvSpPr>
              <p:cNvPr id="49206" name="Text Box 43"/>
              <p:cNvSpPr txBox="1">
                <a:spLocks noChangeArrowheads="1"/>
              </p:cNvSpPr>
              <p:nvPr/>
            </p:nvSpPr>
            <p:spPr bwMode="auto">
              <a:xfrm>
                <a:off x="3526" y="12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9207" name="Text Box 44"/>
              <p:cNvSpPr txBox="1">
                <a:spLocks noChangeArrowheads="1"/>
              </p:cNvSpPr>
              <p:nvPr/>
            </p:nvSpPr>
            <p:spPr bwMode="auto">
              <a:xfrm>
                <a:off x="3828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9208" name="Text Box 45"/>
              <p:cNvSpPr txBox="1">
                <a:spLocks noChangeArrowheads="1"/>
              </p:cNvSpPr>
              <p:nvPr/>
            </p:nvSpPr>
            <p:spPr bwMode="auto">
              <a:xfrm>
                <a:off x="4117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  <p:grpSp>
            <p:nvGrpSpPr>
              <p:cNvPr id="49209" name="Group 46"/>
              <p:cNvGrpSpPr>
                <a:grpSpLocks/>
              </p:cNvGrpSpPr>
              <p:nvPr/>
            </p:nvGrpSpPr>
            <p:grpSpPr bwMode="auto">
              <a:xfrm>
                <a:off x="3467" y="1244"/>
                <a:ext cx="922" cy="428"/>
                <a:chOff x="3467" y="1244"/>
                <a:chExt cx="922" cy="428"/>
              </a:xfrm>
            </p:grpSpPr>
            <p:grpSp>
              <p:nvGrpSpPr>
                <p:cNvPr id="49210" name="Group 47"/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389"/>
                  <a:chOff x="3467" y="1244"/>
                  <a:chExt cx="922" cy="389"/>
                </a:xfrm>
              </p:grpSpPr>
              <p:sp>
                <p:nvSpPr>
                  <p:cNvPr id="4921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1244"/>
                    <a:ext cx="922" cy="3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14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467" y="1444"/>
                    <a:ext cx="9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1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934" y="1444"/>
                    <a:ext cx="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16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244"/>
                    <a:ext cx="0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1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244"/>
                    <a:ext cx="2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921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472" y="1404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921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957" y="1422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49193" name="Group 55"/>
            <p:cNvGrpSpPr>
              <a:grpSpLocks/>
            </p:cNvGrpSpPr>
            <p:nvPr/>
          </p:nvGrpSpPr>
          <p:grpSpPr bwMode="auto">
            <a:xfrm>
              <a:off x="4685" y="2778"/>
              <a:ext cx="922" cy="457"/>
              <a:chOff x="3467" y="1215"/>
              <a:chExt cx="922" cy="457"/>
            </a:xfrm>
          </p:grpSpPr>
          <p:sp>
            <p:nvSpPr>
              <p:cNvPr id="49194" name="Text Box 56"/>
              <p:cNvSpPr txBox="1">
                <a:spLocks noChangeArrowheads="1"/>
              </p:cNvSpPr>
              <p:nvPr/>
            </p:nvSpPr>
            <p:spPr bwMode="auto">
              <a:xfrm>
                <a:off x="3526" y="12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9195" name="Text Box 57"/>
              <p:cNvSpPr txBox="1">
                <a:spLocks noChangeArrowheads="1"/>
              </p:cNvSpPr>
              <p:nvPr/>
            </p:nvSpPr>
            <p:spPr bwMode="auto">
              <a:xfrm>
                <a:off x="3828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9196" name="Text Box 58"/>
              <p:cNvSpPr txBox="1">
                <a:spLocks noChangeArrowheads="1"/>
              </p:cNvSpPr>
              <p:nvPr/>
            </p:nvSpPr>
            <p:spPr bwMode="auto">
              <a:xfrm>
                <a:off x="4117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grpSp>
            <p:nvGrpSpPr>
              <p:cNvPr id="49197" name="Group 59"/>
              <p:cNvGrpSpPr>
                <a:grpSpLocks/>
              </p:cNvGrpSpPr>
              <p:nvPr/>
            </p:nvGrpSpPr>
            <p:grpSpPr bwMode="auto">
              <a:xfrm>
                <a:off x="3467" y="1244"/>
                <a:ext cx="922" cy="428"/>
                <a:chOff x="3467" y="1244"/>
                <a:chExt cx="922" cy="428"/>
              </a:xfrm>
            </p:grpSpPr>
            <p:grpSp>
              <p:nvGrpSpPr>
                <p:cNvPr id="49198" name="Group 60"/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389"/>
                  <a:chOff x="3467" y="1244"/>
                  <a:chExt cx="922" cy="389"/>
                </a:xfrm>
              </p:grpSpPr>
              <p:sp>
                <p:nvSpPr>
                  <p:cNvPr id="4920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1244"/>
                    <a:ext cx="922" cy="3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02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467" y="1444"/>
                    <a:ext cx="9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03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934" y="1444"/>
                    <a:ext cx="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04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244"/>
                    <a:ext cx="0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05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244"/>
                    <a:ext cx="2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9199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472" y="1404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920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957" y="1422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152644" name="Line 68"/>
          <p:cNvSpPr>
            <a:spLocks noChangeShapeType="1"/>
          </p:cNvSpPr>
          <p:nvPr/>
        </p:nvSpPr>
        <p:spPr bwMode="auto">
          <a:xfrm>
            <a:off x="2328863" y="4232275"/>
            <a:ext cx="2840037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2645" name="Line 69"/>
          <p:cNvSpPr>
            <a:spLocks noChangeShapeType="1"/>
          </p:cNvSpPr>
          <p:nvPr/>
        </p:nvSpPr>
        <p:spPr bwMode="auto">
          <a:xfrm>
            <a:off x="6457950" y="4373563"/>
            <a:ext cx="79375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2646" name="Text Box 70"/>
          <p:cNvSpPr txBox="1">
            <a:spLocks noChangeArrowheads="1"/>
          </p:cNvSpPr>
          <p:nvPr/>
        </p:nvSpPr>
        <p:spPr bwMode="auto">
          <a:xfrm>
            <a:off x="2019300" y="4545013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^</a:t>
            </a:r>
          </a:p>
        </p:txBody>
      </p:sp>
      <p:sp>
        <p:nvSpPr>
          <p:cNvPr id="152647" name="Text Box 71"/>
          <p:cNvSpPr txBox="1">
            <a:spLocks noChangeArrowheads="1"/>
          </p:cNvSpPr>
          <p:nvPr/>
        </p:nvSpPr>
        <p:spPr bwMode="auto">
          <a:xfrm>
            <a:off x="3636963" y="5173663"/>
            <a:ext cx="303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^</a:t>
            </a:r>
          </a:p>
        </p:txBody>
      </p:sp>
      <p:sp>
        <p:nvSpPr>
          <p:cNvPr id="152648" name="Text Box 72"/>
          <p:cNvSpPr txBox="1">
            <a:spLocks noChangeArrowheads="1"/>
          </p:cNvSpPr>
          <p:nvPr/>
        </p:nvSpPr>
        <p:spPr bwMode="auto">
          <a:xfrm>
            <a:off x="4341813" y="5173663"/>
            <a:ext cx="303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^</a:t>
            </a:r>
          </a:p>
        </p:txBody>
      </p:sp>
      <p:sp>
        <p:nvSpPr>
          <p:cNvPr id="152649" name="Text Box 73"/>
          <p:cNvSpPr txBox="1">
            <a:spLocks noChangeArrowheads="1"/>
          </p:cNvSpPr>
          <p:nvPr/>
        </p:nvSpPr>
        <p:spPr bwMode="auto">
          <a:xfrm>
            <a:off x="4341813" y="3355975"/>
            <a:ext cx="303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^</a:t>
            </a:r>
          </a:p>
        </p:txBody>
      </p:sp>
      <p:sp>
        <p:nvSpPr>
          <p:cNvPr id="152650" name="Text Box 74"/>
          <p:cNvSpPr txBox="1">
            <a:spLocks noChangeArrowheads="1"/>
          </p:cNvSpPr>
          <p:nvPr/>
        </p:nvSpPr>
        <p:spPr bwMode="auto">
          <a:xfrm>
            <a:off x="5383213" y="4238625"/>
            <a:ext cx="303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^</a:t>
            </a:r>
          </a:p>
        </p:txBody>
      </p:sp>
      <p:sp>
        <p:nvSpPr>
          <p:cNvPr id="152651" name="Text Box 75"/>
          <p:cNvSpPr txBox="1">
            <a:spLocks noChangeArrowheads="1"/>
          </p:cNvSpPr>
          <p:nvPr/>
        </p:nvSpPr>
        <p:spPr bwMode="auto">
          <a:xfrm>
            <a:off x="7446963" y="4202113"/>
            <a:ext cx="303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^</a:t>
            </a:r>
          </a:p>
        </p:txBody>
      </p:sp>
      <p:sp>
        <p:nvSpPr>
          <p:cNvPr id="152652" name="Text Box 76"/>
          <p:cNvSpPr txBox="1">
            <a:spLocks noChangeArrowheads="1"/>
          </p:cNvSpPr>
          <p:nvPr/>
        </p:nvSpPr>
        <p:spPr bwMode="auto">
          <a:xfrm>
            <a:off x="8258175" y="42037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^</a:t>
            </a:r>
          </a:p>
        </p:txBody>
      </p:sp>
      <p:grpSp>
        <p:nvGrpSpPr>
          <p:cNvPr id="152653" name="Group 77"/>
          <p:cNvGrpSpPr>
            <a:grpSpLocks/>
          </p:cNvGrpSpPr>
          <p:nvPr/>
        </p:nvGrpSpPr>
        <p:grpSpPr bwMode="auto">
          <a:xfrm>
            <a:off x="2224088" y="3349625"/>
            <a:ext cx="1146175" cy="388938"/>
            <a:chOff x="1545" y="2455"/>
            <a:chExt cx="722" cy="245"/>
          </a:xfrm>
        </p:grpSpPr>
        <p:sp>
          <p:nvSpPr>
            <p:cNvPr id="49188" name="Line 78"/>
            <p:cNvSpPr>
              <a:spLocks noChangeShapeType="1"/>
            </p:cNvSpPr>
            <p:nvPr/>
          </p:nvSpPr>
          <p:spPr bwMode="auto">
            <a:xfrm flipV="1">
              <a:off x="1545" y="2455"/>
              <a:ext cx="0" cy="245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9" name="Line 79"/>
            <p:cNvSpPr>
              <a:spLocks noChangeShapeType="1"/>
            </p:cNvSpPr>
            <p:nvPr/>
          </p:nvSpPr>
          <p:spPr bwMode="auto">
            <a:xfrm>
              <a:off x="1545" y="2455"/>
              <a:ext cx="722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2656" name="Line 80"/>
          <p:cNvSpPr>
            <a:spLocks noChangeShapeType="1"/>
          </p:cNvSpPr>
          <p:nvPr/>
        </p:nvSpPr>
        <p:spPr bwMode="auto">
          <a:xfrm>
            <a:off x="2293938" y="5130800"/>
            <a:ext cx="1128712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52657" name="Group 81"/>
          <p:cNvGrpSpPr>
            <a:grpSpLocks/>
          </p:cNvGrpSpPr>
          <p:nvPr/>
        </p:nvGrpSpPr>
        <p:grpSpPr bwMode="auto">
          <a:xfrm>
            <a:off x="1852613" y="2379663"/>
            <a:ext cx="4781550" cy="2946400"/>
            <a:chOff x="1311" y="1844"/>
            <a:chExt cx="3012" cy="1856"/>
          </a:xfrm>
        </p:grpSpPr>
        <p:grpSp>
          <p:nvGrpSpPr>
            <p:cNvPr id="49179" name="Group 82"/>
            <p:cNvGrpSpPr>
              <a:grpSpLocks/>
            </p:cNvGrpSpPr>
            <p:nvPr/>
          </p:nvGrpSpPr>
          <p:grpSpPr bwMode="auto">
            <a:xfrm>
              <a:off x="1311" y="2578"/>
              <a:ext cx="378" cy="1122"/>
              <a:chOff x="1300" y="2489"/>
              <a:chExt cx="378" cy="1122"/>
            </a:xfrm>
          </p:grpSpPr>
          <p:sp>
            <p:nvSpPr>
              <p:cNvPr id="49184" name="Rectangle 83"/>
              <p:cNvSpPr>
                <a:spLocks noChangeArrowheads="1"/>
              </p:cNvSpPr>
              <p:nvPr/>
            </p:nvSpPr>
            <p:spPr bwMode="auto">
              <a:xfrm>
                <a:off x="1300" y="2489"/>
                <a:ext cx="378" cy="11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85" name="Line 84"/>
              <p:cNvSpPr>
                <a:spLocks noChangeShapeType="1"/>
              </p:cNvSpPr>
              <p:nvPr/>
            </p:nvSpPr>
            <p:spPr bwMode="auto">
              <a:xfrm>
                <a:off x="1300" y="2766"/>
                <a:ext cx="3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86" name="Line 85"/>
              <p:cNvSpPr>
                <a:spLocks noChangeShapeType="1"/>
              </p:cNvSpPr>
              <p:nvPr/>
            </p:nvSpPr>
            <p:spPr bwMode="auto">
              <a:xfrm>
                <a:off x="1300" y="3049"/>
                <a:ext cx="3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87" name="Line 86"/>
              <p:cNvSpPr>
                <a:spLocks noChangeShapeType="1"/>
              </p:cNvSpPr>
              <p:nvPr/>
            </p:nvSpPr>
            <p:spPr bwMode="auto">
              <a:xfrm>
                <a:off x="1300" y="3332"/>
                <a:ext cx="3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9180" name="Group 87"/>
            <p:cNvGrpSpPr>
              <a:grpSpLocks/>
            </p:cNvGrpSpPr>
            <p:nvPr/>
          </p:nvGrpSpPr>
          <p:grpSpPr bwMode="auto">
            <a:xfrm>
              <a:off x="3278" y="1844"/>
              <a:ext cx="1045" cy="278"/>
              <a:chOff x="3278" y="1844"/>
              <a:chExt cx="1045" cy="278"/>
            </a:xfrm>
          </p:grpSpPr>
          <p:sp>
            <p:nvSpPr>
              <p:cNvPr id="49181" name="Rectangle 88"/>
              <p:cNvSpPr>
                <a:spLocks noChangeArrowheads="1"/>
              </p:cNvSpPr>
              <p:nvPr/>
            </p:nvSpPr>
            <p:spPr bwMode="auto">
              <a:xfrm>
                <a:off x="3278" y="1844"/>
                <a:ext cx="1045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82" name="Line 89"/>
              <p:cNvSpPr>
                <a:spLocks noChangeShapeType="1"/>
              </p:cNvSpPr>
              <p:nvPr/>
            </p:nvSpPr>
            <p:spPr bwMode="auto">
              <a:xfrm>
                <a:off x="3600" y="1844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83" name="Line 90"/>
              <p:cNvSpPr>
                <a:spLocks noChangeShapeType="1"/>
              </p:cNvSpPr>
              <p:nvPr/>
            </p:nvSpPr>
            <p:spPr bwMode="auto">
              <a:xfrm>
                <a:off x="3967" y="1844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2667" name="Line 91"/>
          <p:cNvSpPr>
            <a:spLocks noChangeShapeType="1"/>
          </p:cNvSpPr>
          <p:nvPr/>
        </p:nvSpPr>
        <p:spPr bwMode="auto">
          <a:xfrm>
            <a:off x="5768975" y="2644775"/>
            <a:ext cx="0" cy="127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52668" name="Group 92"/>
          <p:cNvGrpSpPr>
            <a:grpSpLocks/>
          </p:cNvGrpSpPr>
          <p:nvPr/>
        </p:nvGrpSpPr>
        <p:grpSpPr bwMode="auto">
          <a:xfrm>
            <a:off x="4164013" y="2609850"/>
            <a:ext cx="882650" cy="439738"/>
            <a:chOff x="2767" y="1989"/>
            <a:chExt cx="556" cy="277"/>
          </a:xfrm>
        </p:grpSpPr>
        <p:sp>
          <p:nvSpPr>
            <p:cNvPr id="49177" name="Line 93"/>
            <p:cNvSpPr>
              <a:spLocks noChangeShapeType="1"/>
            </p:cNvSpPr>
            <p:nvPr/>
          </p:nvSpPr>
          <p:spPr bwMode="auto">
            <a:xfrm flipH="1">
              <a:off x="2778" y="1989"/>
              <a:ext cx="5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8" name="Line 94"/>
            <p:cNvSpPr>
              <a:spLocks noChangeShapeType="1"/>
            </p:cNvSpPr>
            <p:nvPr/>
          </p:nvSpPr>
          <p:spPr bwMode="auto">
            <a:xfrm>
              <a:off x="2767" y="1989"/>
              <a:ext cx="0" cy="2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2671" name="Group 95"/>
          <p:cNvGrpSpPr>
            <a:grpSpLocks/>
          </p:cNvGrpSpPr>
          <p:nvPr/>
        </p:nvGrpSpPr>
        <p:grpSpPr bwMode="auto">
          <a:xfrm>
            <a:off x="6527800" y="2627313"/>
            <a:ext cx="1358900" cy="1287462"/>
            <a:chOff x="4256" y="2000"/>
            <a:chExt cx="856" cy="811"/>
          </a:xfrm>
        </p:grpSpPr>
        <p:sp>
          <p:nvSpPr>
            <p:cNvPr id="49175" name="Line 96"/>
            <p:cNvSpPr>
              <a:spLocks noChangeShapeType="1"/>
            </p:cNvSpPr>
            <p:nvPr/>
          </p:nvSpPr>
          <p:spPr bwMode="auto">
            <a:xfrm>
              <a:off x="4256" y="2000"/>
              <a:ext cx="8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6" name="Line 97"/>
            <p:cNvSpPr>
              <a:spLocks noChangeShapeType="1"/>
            </p:cNvSpPr>
            <p:nvPr/>
          </p:nvSpPr>
          <p:spPr bwMode="auto">
            <a:xfrm>
              <a:off x="5112" y="2000"/>
              <a:ext cx="0" cy="8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2674" name="Line 98"/>
          <p:cNvSpPr>
            <a:spLocks noChangeShapeType="1"/>
          </p:cNvSpPr>
          <p:nvPr/>
        </p:nvSpPr>
        <p:spPr bwMode="auto">
          <a:xfrm>
            <a:off x="3740150" y="3490913"/>
            <a:ext cx="0" cy="1393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675" name="Rectangle 99"/>
          <p:cNvSpPr>
            <a:spLocks noChangeArrowheads="1"/>
          </p:cNvSpPr>
          <p:nvPr/>
        </p:nvSpPr>
        <p:spPr bwMode="auto">
          <a:xfrm>
            <a:off x="4041775" y="188913"/>
            <a:ext cx="1752600" cy="2057400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2676" name="Object 100"/>
          <p:cNvGraphicFramePr>
            <a:graphicFrameLocks noChangeAspect="1"/>
          </p:cNvGraphicFramePr>
          <p:nvPr/>
        </p:nvGraphicFramePr>
        <p:xfrm>
          <a:off x="3995738" y="417513"/>
          <a:ext cx="1811337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7" name="公式" r:id="rId3" imgW="1104900" imgH="990600" progId="Equation.3">
                  <p:embed/>
                </p:oleObj>
              </mc:Choice>
              <mc:Fallback>
                <p:oleObj name="公式" r:id="rId3" imgW="1104900" imgH="99060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17513"/>
                        <a:ext cx="1811337" cy="162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77" name="Text Box 101"/>
          <p:cNvSpPr txBox="1">
            <a:spLocks noChangeArrowheads="1"/>
          </p:cNvSpPr>
          <p:nvPr/>
        </p:nvSpPr>
        <p:spPr bwMode="auto">
          <a:xfrm>
            <a:off x="1600200" y="5610225"/>
            <a:ext cx="7219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显然这种存储表示便于进行将改变其中非零元状态的矩阵运算，如将一个矩阵加到另一个矩阵上的运算等。 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5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5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5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5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52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5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5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52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5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5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152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5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15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15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52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5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44" grpId="0" animBg="1"/>
      <p:bldP spid="152645" grpId="0" animBg="1"/>
      <p:bldP spid="152646" grpId="0" build="p" autoUpdateAnimBg="0"/>
      <p:bldP spid="152647" grpId="0" build="p" autoUpdateAnimBg="0"/>
      <p:bldP spid="152648" grpId="0" build="p" autoUpdateAnimBg="0"/>
      <p:bldP spid="152649" grpId="0" build="p" autoUpdateAnimBg="0"/>
      <p:bldP spid="152650" grpId="0" build="p" autoUpdateAnimBg="0"/>
      <p:bldP spid="152651" grpId="0" build="p" autoUpdateAnimBg="0"/>
      <p:bldP spid="152652" grpId="0" build="p" autoUpdateAnimBg="0"/>
      <p:bldP spid="152656" grpId="0" animBg="1"/>
      <p:bldP spid="152667" grpId="0" animBg="1"/>
      <p:bldP spid="152674" grpId="0" animBg="1"/>
      <p:bldP spid="152675" grpId="0" animBg="1"/>
      <p:bldP spid="15267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687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楷体_GB2312" pitchFamily="49" charset="-122"/>
              </a:rPr>
              <a:t>5.4 </a:t>
            </a:r>
            <a:r>
              <a:rPr lang="zh-CN" altLang="en-US" sz="2800" smtClean="0">
                <a:ea typeface="楷体_GB2312" pitchFamily="49" charset="-122"/>
              </a:rPr>
              <a:t>广义表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507413" cy="5437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楷体_GB2312" pitchFamily="49" charset="-122"/>
              </a:rPr>
              <a:t>  </a:t>
            </a:r>
            <a:r>
              <a:rPr lang="zh-CN" altLang="en-US" smtClean="0">
                <a:ea typeface="楷体_GB2312" pitchFamily="49" charset="-122"/>
              </a:rPr>
              <a:t>广义表（</a:t>
            </a:r>
            <a:r>
              <a:rPr lang="en-US" altLang="zh-CN" smtClean="0">
                <a:ea typeface="宋体" pitchFamily="2" charset="-122"/>
              </a:rPr>
              <a:t>Lists</a:t>
            </a:r>
            <a:r>
              <a:rPr lang="zh-CN" altLang="en-US" smtClean="0">
                <a:ea typeface="宋体" pitchFamily="2" charset="-122"/>
              </a:rPr>
              <a:t>，</a:t>
            </a:r>
            <a:r>
              <a:rPr lang="zh-CN" altLang="en-US" smtClean="0">
                <a:ea typeface="楷体_GB2312" pitchFamily="49" charset="-122"/>
              </a:rPr>
              <a:t>又称列表）是线性表的推广</a:t>
            </a:r>
          </a:p>
          <a:p>
            <a:pPr lvl="1" eaLnBrk="1" hangingPunct="1"/>
            <a:r>
              <a:rPr lang="zh-CN" altLang="en-US" smtClean="0">
                <a:ea typeface="楷体_GB2312" pitchFamily="49" charset="-122"/>
              </a:rPr>
              <a:t> 前面线性表被定义为</a:t>
            </a:r>
            <a:r>
              <a:rPr lang="en-US" altLang="zh-CN" smtClean="0">
                <a:ea typeface="宋体" pitchFamily="2" charset="-122"/>
              </a:rPr>
              <a:t>n&gt;=0</a:t>
            </a:r>
            <a:r>
              <a:rPr lang="zh-CN" altLang="en-US" smtClean="0">
                <a:ea typeface="楷体_GB2312" pitchFamily="49" charset="-122"/>
              </a:rPr>
              <a:t>个元素</a:t>
            </a:r>
            <a:r>
              <a:rPr lang="en-US" altLang="zh-CN" smtClean="0">
                <a:ea typeface="宋体" pitchFamily="2" charset="-122"/>
              </a:rPr>
              <a:t>a1,a2,a3,…,an</a:t>
            </a:r>
            <a:r>
              <a:rPr lang="zh-CN" altLang="en-US" smtClean="0">
                <a:ea typeface="楷体_GB2312" pitchFamily="49" charset="-122"/>
              </a:rPr>
              <a:t>的有限序列</a:t>
            </a:r>
          </a:p>
          <a:p>
            <a:pPr lvl="1" eaLnBrk="1" hangingPunct="1"/>
            <a:r>
              <a:rPr lang="zh-CN" altLang="en-US" smtClean="0">
                <a:ea typeface="楷体_GB2312" pitchFamily="49" charset="-122"/>
              </a:rPr>
              <a:t>线性表的元素仅限于原子项，原子是作为结构上不可分割的成分，它可以是一个数或一个结构，若放松对表元素的这种限制，容许它们具有其自身结构，这样就产生了广义表的概念。</a:t>
            </a:r>
          </a:p>
          <a:p>
            <a:pPr eaLnBrk="1" hangingPunct="1"/>
            <a:r>
              <a:rPr lang="zh-CN" altLang="en-US" smtClean="0">
                <a:ea typeface="楷体_GB2312" pitchFamily="49" charset="-122"/>
              </a:rPr>
              <a:t> 广义表是</a:t>
            </a:r>
            <a:r>
              <a:rPr lang="en-US" altLang="zh-CN" smtClean="0">
                <a:ea typeface="宋体" pitchFamily="2" charset="-122"/>
              </a:rPr>
              <a:t>n(n&gt;=0)</a:t>
            </a:r>
            <a:r>
              <a:rPr lang="zh-CN" altLang="en-US" smtClean="0">
                <a:ea typeface="楷体_GB2312" pitchFamily="49" charset="-122"/>
              </a:rPr>
              <a:t>个元素</a:t>
            </a:r>
            <a:r>
              <a:rPr lang="en-US" altLang="zh-CN" smtClean="0">
                <a:ea typeface="宋体" pitchFamily="2" charset="-122"/>
              </a:rPr>
              <a:t>a1,a2,a3,…,an</a:t>
            </a:r>
            <a:r>
              <a:rPr lang="zh-CN" altLang="en-US" smtClean="0">
                <a:ea typeface="楷体_GB2312" pitchFamily="49" charset="-122"/>
              </a:rPr>
              <a:t>的有限序列，其中</a:t>
            </a:r>
            <a:r>
              <a:rPr lang="en-US" altLang="zh-CN" smtClean="0">
                <a:ea typeface="宋体" pitchFamily="2" charset="-122"/>
              </a:rPr>
              <a:t>ai</a:t>
            </a:r>
            <a:r>
              <a:rPr lang="zh-CN" altLang="en-US" smtClean="0">
                <a:ea typeface="楷体_GB2312" pitchFamily="49" charset="-122"/>
              </a:rPr>
              <a:t>或者是原子项，或者是一个广义表</a:t>
            </a:r>
          </a:p>
          <a:p>
            <a:pPr eaLnBrk="1" hangingPunct="1"/>
            <a:r>
              <a:rPr lang="zh-CN" altLang="en-US" smtClean="0">
                <a:ea typeface="楷体_GB2312" pitchFamily="49" charset="-122"/>
              </a:rPr>
              <a:t>通常记作</a:t>
            </a:r>
            <a:r>
              <a:rPr lang="en-US" altLang="zh-CN" smtClean="0">
                <a:ea typeface="宋体" pitchFamily="2" charset="-122"/>
              </a:rPr>
              <a:t>LS=</a:t>
            </a:r>
            <a:r>
              <a:rPr lang="zh-CN" altLang="en-US" smtClean="0">
                <a:ea typeface="宋体" pitchFamily="2" charset="-122"/>
              </a:rPr>
              <a:t>（</a:t>
            </a:r>
            <a:r>
              <a:rPr lang="en-US" altLang="zh-CN" smtClean="0">
                <a:ea typeface="宋体" pitchFamily="2" charset="-122"/>
              </a:rPr>
              <a:t>a1,a2,a3,…,an)</a:t>
            </a:r>
            <a:r>
              <a:rPr lang="zh-CN" altLang="en-US" smtClean="0">
                <a:ea typeface="宋体" pitchFamily="2" charset="-122"/>
              </a:rPr>
              <a:t>。</a:t>
            </a:r>
            <a:r>
              <a:rPr lang="en-US" altLang="zh-CN" smtClean="0">
                <a:ea typeface="宋体" pitchFamily="2" charset="-122"/>
              </a:rPr>
              <a:t>LS</a:t>
            </a:r>
            <a:r>
              <a:rPr lang="zh-CN" altLang="en-US" smtClean="0">
                <a:ea typeface="楷体_GB2312" pitchFamily="49" charset="-122"/>
              </a:rPr>
              <a:t>是广义表的名字，</a:t>
            </a:r>
            <a:r>
              <a:rPr lang="en-US" altLang="zh-CN" smtClean="0">
                <a:ea typeface="宋体" pitchFamily="2" charset="-122"/>
              </a:rPr>
              <a:t>n</a:t>
            </a:r>
            <a:r>
              <a:rPr lang="zh-CN" altLang="en-US" smtClean="0">
                <a:ea typeface="楷体_GB2312" pitchFamily="49" charset="-122"/>
              </a:rPr>
              <a:t>为它的长度。若</a:t>
            </a:r>
            <a:r>
              <a:rPr lang="en-US" altLang="zh-CN" smtClean="0">
                <a:ea typeface="宋体" pitchFamily="2" charset="-122"/>
              </a:rPr>
              <a:t>ai</a:t>
            </a:r>
            <a:r>
              <a:rPr lang="zh-CN" altLang="en-US" smtClean="0">
                <a:ea typeface="楷体_GB2312" pitchFamily="49" charset="-122"/>
              </a:rPr>
              <a:t>是广义表，则称它为</a:t>
            </a:r>
            <a:r>
              <a:rPr lang="en-US" altLang="zh-CN" smtClean="0">
                <a:ea typeface="宋体" pitchFamily="2" charset="-122"/>
              </a:rPr>
              <a:t>LS</a:t>
            </a:r>
            <a:r>
              <a:rPr lang="zh-CN" altLang="en-US" smtClean="0">
                <a:ea typeface="楷体_GB2312" pitchFamily="49" charset="-122"/>
              </a:rPr>
              <a:t>的子表。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819400" y="3490913"/>
            <a:ext cx="930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kumimoji="1" lang="zh-CN" altLang="zh-CN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23850" y="0"/>
            <a:ext cx="7540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5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广义表的类型定义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41300" y="928688"/>
            <a:ext cx="8499475" cy="567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ADT Glist {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600" b="1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数据对象</a:t>
            </a:r>
            <a:r>
              <a:rPr kumimoji="1" lang="zh-CN" altLang="en-US" sz="36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{e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| i=1,2,..,n;  n≥0;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               e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∈AtomSet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或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∈GList,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               AtomSet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为某个数据对象 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600" b="1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数据关系：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LR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{&lt;e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, e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&gt;| e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,e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∈D, 2≤i≤n}</a:t>
            </a:r>
          </a:p>
          <a:p>
            <a:pPr eaLnBrk="1" hangingPunct="1">
              <a:lnSpc>
                <a:spcPct val="150000"/>
              </a:lnSpc>
            </a:pPr>
            <a:endParaRPr kumimoji="1" lang="en-US" altLang="zh-CN" sz="3200" b="1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} ADT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Glist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533400" y="4953000"/>
            <a:ext cx="21653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zh-CN" sz="3600" b="1" u="sng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基本操作:</a:t>
            </a:r>
          </a:p>
        </p:txBody>
      </p:sp>
      <p:sp>
        <p:nvSpPr>
          <p:cNvPr id="30733" name="AutoShape 1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53400" y="6172200"/>
            <a:ext cx="685800" cy="381000"/>
          </a:xfrm>
          <a:prstGeom prst="actionButtonBeginning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0734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3810000"/>
            <a:ext cx="381000" cy="381000"/>
          </a:xfrm>
          <a:prstGeom prst="actionButtonForwardNext">
            <a:avLst/>
          </a:prstGeom>
          <a:solidFill>
            <a:srgbClr val="FFCC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5" name="AutoShape 1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895600" y="5334000"/>
            <a:ext cx="381000" cy="381000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utoUpdateAnimBg="0"/>
      <p:bldP spid="30725" grpId="0" autoUpdateAnimBg="0"/>
      <p:bldP spid="30730" grpId="0" autoUpdateAnimBg="0"/>
      <p:bldP spid="30733" grpId="0" animBg="1"/>
      <p:bldP spid="30734" grpId="0" animBg="1"/>
      <p:bldP spid="3073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447675" y="1071563"/>
            <a:ext cx="7508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广义表是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递归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定义的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线性结构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，</a:t>
            </a:r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309688" y="1655763"/>
            <a:ext cx="569753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      LS = (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</a:t>
            </a:r>
            <a:r>
              <a:rPr kumimoji="1" lang="en-US" altLang="zh-CN" sz="32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</a:t>
            </a:r>
            <a:r>
              <a:rPr kumimoji="1" lang="en-US" altLang="zh-CN" sz="32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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</a:t>
            </a:r>
            <a:r>
              <a:rPr kumimoji="1" lang="en-US" altLang="zh-CN" sz="3200" baseline="-250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)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其中：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</a:t>
            </a:r>
            <a:r>
              <a:rPr kumimoji="1" lang="en-US" altLang="zh-CN" sz="3200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或为原子 或为广义表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0" y="2997200"/>
            <a:ext cx="8964613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990033"/>
                </a:solidFill>
                <a:latin typeface="宋体" pitchFamily="2" charset="-122"/>
              </a:rPr>
              <a:t>例</a:t>
            </a:r>
            <a:r>
              <a:rPr kumimoji="1" lang="en-US" altLang="zh-CN" b="1">
                <a:solidFill>
                  <a:srgbClr val="990033"/>
                </a:solidFill>
                <a:latin typeface="宋体" pitchFamily="2" charset="-122"/>
              </a:rPr>
              <a:t>:</a:t>
            </a:r>
            <a:r>
              <a:rPr kumimoji="1" lang="en-US" altLang="zh-CN">
                <a:latin typeface="宋体" pitchFamily="2" charset="-122"/>
              </a:rPr>
              <a:t> </a:t>
            </a:r>
            <a:r>
              <a:rPr kumimoji="1" lang="en-US" altLang="zh-CN" b="1">
                <a:latin typeface="宋体" pitchFamily="2" charset="-122"/>
              </a:rPr>
              <a:t>A=( )   A</a:t>
            </a:r>
            <a:r>
              <a:rPr kumimoji="1" lang="zh-CN" altLang="en-US" b="1">
                <a:latin typeface="宋体" pitchFamily="2" charset="-122"/>
              </a:rPr>
              <a:t>是一个空表</a:t>
            </a:r>
            <a:r>
              <a:rPr kumimoji="1" lang="en-US" altLang="zh-CN" b="1">
                <a:latin typeface="宋体" pitchFamily="2" charset="-122"/>
              </a:rPr>
              <a:t>,</a:t>
            </a:r>
            <a:r>
              <a:rPr kumimoji="1" lang="zh-CN" altLang="en-US" b="1">
                <a:latin typeface="宋体" pitchFamily="2" charset="-122"/>
              </a:rPr>
              <a:t>它的长度为零</a:t>
            </a:r>
          </a:p>
          <a:p>
            <a:pPr eaLnBrk="1" hangingPunct="1"/>
            <a:r>
              <a:rPr kumimoji="1" lang="zh-CN" altLang="en-US" b="1">
                <a:latin typeface="宋体" pitchFamily="2" charset="-122"/>
              </a:rPr>
              <a:t>    </a:t>
            </a:r>
            <a:r>
              <a:rPr kumimoji="1" lang="en-US" altLang="zh-CN" b="1">
                <a:latin typeface="宋体" pitchFamily="2" charset="-122"/>
              </a:rPr>
              <a:t>B=(e)   </a:t>
            </a:r>
            <a:r>
              <a:rPr kumimoji="1" lang="zh-CN" altLang="en-US" b="1">
                <a:latin typeface="宋体" pitchFamily="2" charset="-122"/>
              </a:rPr>
              <a:t>列表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zh-CN" altLang="en-US" b="1">
                <a:latin typeface="宋体" pitchFamily="2" charset="-122"/>
              </a:rPr>
              <a:t>只有一个原子</a:t>
            </a:r>
            <a:r>
              <a:rPr kumimoji="1" lang="en-US" altLang="zh-CN" b="1">
                <a:latin typeface="宋体" pitchFamily="2" charset="-122"/>
              </a:rPr>
              <a:t>e,B</a:t>
            </a:r>
            <a:r>
              <a:rPr kumimoji="1" lang="zh-CN" altLang="en-US" b="1">
                <a:latin typeface="宋体" pitchFamily="2" charset="-122"/>
              </a:rPr>
              <a:t>的长度为</a:t>
            </a:r>
            <a:r>
              <a:rPr kumimoji="1" lang="en-US" altLang="zh-CN" b="1">
                <a:latin typeface="宋体" pitchFamily="2" charset="-122"/>
              </a:rPr>
              <a:t>1.</a:t>
            </a:r>
          </a:p>
          <a:p>
            <a:pPr eaLnBrk="1" hangingPunct="1"/>
            <a:r>
              <a:rPr kumimoji="1" lang="en-US" altLang="zh-CN" b="1">
                <a:latin typeface="宋体" pitchFamily="2" charset="-122"/>
              </a:rPr>
              <a:t>    C=(a,(b,c,d)) </a:t>
            </a:r>
            <a:r>
              <a:rPr kumimoji="1" lang="zh-CN" altLang="en-US" b="1">
                <a:latin typeface="宋体" pitchFamily="2" charset="-122"/>
              </a:rPr>
              <a:t>列表</a:t>
            </a:r>
            <a:r>
              <a:rPr kumimoji="1" lang="en-US" altLang="zh-CN" b="1">
                <a:latin typeface="宋体" pitchFamily="2" charset="-122"/>
              </a:rPr>
              <a:t>C</a:t>
            </a:r>
            <a:r>
              <a:rPr kumimoji="1" lang="zh-CN" altLang="en-US" b="1">
                <a:latin typeface="宋体" pitchFamily="2" charset="-122"/>
              </a:rPr>
              <a:t>的长度为</a:t>
            </a:r>
            <a:r>
              <a:rPr kumimoji="1" lang="en-US" altLang="zh-CN" b="1">
                <a:latin typeface="宋体" pitchFamily="2" charset="-122"/>
              </a:rPr>
              <a:t>2,</a:t>
            </a:r>
            <a:r>
              <a:rPr kumimoji="1" lang="zh-CN" altLang="en-US" b="1">
                <a:latin typeface="宋体" pitchFamily="2" charset="-122"/>
              </a:rPr>
              <a:t>两个元素分别为原子</a:t>
            </a:r>
            <a:r>
              <a:rPr kumimoji="1" lang="en-US" altLang="zh-CN" b="1">
                <a:latin typeface="宋体" pitchFamily="2" charset="-122"/>
              </a:rPr>
              <a:t>a</a:t>
            </a:r>
            <a:r>
              <a:rPr kumimoji="1" lang="zh-CN" altLang="en-US" b="1">
                <a:latin typeface="宋体" pitchFamily="2" charset="-122"/>
              </a:rPr>
              <a:t>和子表</a:t>
            </a:r>
            <a:r>
              <a:rPr kumimoji="1" lang="en-US" altLang="zh-CN" b="1">
                <a:latin typeface="宋体" pitchFamily="2" charset="-122"/>
              </a:rPr>
              <a:t>(b,c,d)</a:t>
            </a:r>
          </a:p>
          <a:p>
            <a:pPr eaLnBrk="1" hangingPunct="1"/>
            <a:r>
              <a:rPr kumimoji="1" lang="en-US" altLang="zh-CN" b="1">
                <a:latin typeface="宋体" pitchFamily="2" charset="-122"/>
              </a:rPr>
              <a:t>    D=(A,B,C)    </a:t>
            </a:r>
            <a:r>
              <a:rPr kumimoji="1" lang="zh-CN" altLang="en-US" b="1">
                <a:latin typeface="宋体" pitchFamily="2" charset="-122"/>
              </a:rPr>
              <a:t>列表</a:t>
            </a:r>
            <a:r>
              <a:rPr kumimoji="1" lang="en-US" altLang="zh-CN" b="1">
                <a:latin typeface="宋体" pitchFamily="2" charset="-122"/>
              </a:rPr>
              <a:t>D</a:t>
            </a:r>
            <a:r>
              <a:rPr kumimoji="1" lang="zh-CN" altLang="en-US" b="1">
                <a:latin typeface="宋体" pitchFamily="2" charset="-122"/>
              </a:rPr>
              <a:t>的长度为</a:t>
            </a:r>
            <a:r>
              <a:rPr kumimoji="1" lang="en-US" altLang="zh-CN" b="1">
                <a:latin typeface="宋体" pitchFamily="2" charset="-122"/>
              </a:rPr>
              <a:t>3,</a:t>
            </a:r>
            <a:r>
              <a:rPr kumimoji="1" lang="zh-CN" altLang="en-US" b="1">
                <a:latin typeface="宋体" pitchFamily="2" charset="-122"/>
              </a:rPr>
              <a:t>三个元素都是列表</a:t>
            </a:r>
            <a:r>
              <a:rPr kumimoji="1" lang="en-US" altLang="zh-CN" b="1">
                <a:latin typeface="宋体" pitchFamily="2" charset="-122"/>
              </a:rPr>
              <a:t>,</a:t>
            </a:r>
            <a:r>
              <a:rPr kumimoji="1" lang="zh-CN" altLang="en-US" b="1">
                <a:latin typeface="宋体" pitchFamily="2" charset="-122"/>
              </a:rPr>
              <a:t>显然</a:t>
            </a:r>
            <a:r>
              <a:rPr kumimoji="1" lang="en-US" altLang="zh-CN" b="1">
                <a:latin typeface="宋体" pitchFamily="2" charset="-122"/>
              </a:rPr>
              <a:t>,</a:t>
            </a:r>
            <a:r>
              <a:rPr kumimoji="1" lang="zh-CN" altLang="en-US" b="1">
                <a:latin typeface="宋体" pitchFamily="2" charset="-122"/>
              </a:rPr>
              <a:t>将子表的值代入后</a:t>
            </a:r>
            <a:r>
              <a:rPr kumimoji="1" lang="en-US" altLang="zh-CN" b="1">
                <a:latin typeface="宋体" pitchFamily="2" charset="-122"/>
              </a:rPr>
              <a:t>,</a:t>
            </a:r>
            <a:r>
              <a:rPr kumimoji="1" lang="zh-CN" altLang="en-US" b="1">
                <a:latin typeface="宋体" pitchFamily="2" charset="-122"/>
              </a:rPr>
              <a:t>则有</a:t>
            </a:r>
            <a:r>
              <a:rPr kumimoji="1" lang="en-US" altLang="zh-CN" b="1">
                <a:latin typeface="宋体" pitchFamily="2" charset="-122"/>
              </a:rPr>
              <a:t>D=((),(e),(a,(b,c,d)))</a:t>
            </a:r>
          </a:p>
          <a:p>
            <a:pPr eaLnBrk="1" hangingPunct="1"/>
            <a:r>
              <a:rPr kumimoji="1" lang="en-US" altLang="zh-CN" b="1">
                <a:latin typeface="宋体" pitchFamily="2" charset="-122"/>
              </a:rPr>
              <a:t>    E=(a,E)     </a:t>
            </a:r>
            <a:r>
              <a:rPr kumimoji="1" lang="zh-CN" altLang="en-US" b="1">
                <a:latin typeface="宋体" pitchFamily="2" charset="-122"/>
              </a:rPr>
              <a:t>这是一个递归的表</a:t>
            </a:r>
            <a:r>
              <a:rPr kumimoji="1" lang="en-US" altLang="zh-CN" b="1">
                <a:latin typeface="宋体" pitchFamily="2" charset="-122"/>
              </a:rPr>
              <a:t>,</a:t>
            </a:r>
            <a:r>
              <a:rPr kumimoji="1" lang="zh-CN" altLang="en-US" b="1">
                <a:latin typeface="宋体" pitchFamily="2" charset="-122"/>
              </a:rPr>
              <a:t>它的长度为</a:t>
            </a:r>
            <a:r>
              <a:rPr kumimoji="1" lang="en-US" altLang="zh-CN" b="1">
                <a:latin typeface="宋体" pitchFamily="2" charset="-122"/>
              </a:rPr>
              <a:t>2,E</a:t>
            </a:r>
            <a:r>
              <a:rPr kumimoji="1" lang="zh-CN" altLang="en-US" b="1">
                <a:latin typeface="宋体" pitchFamily="2" charset="-122"/>
              </a:rPr>
              <a:t>相当于一个无限的列表</a:t>
            </a:r>
            <a:r>
              <a:rPr kumimoji="1" lang="en-US" altLang="zh-CN" b="1">
                <a:latin typeface="宋体" pitchFamily="2" charset="-122"/>
              </a:rPr>
              <a:t>E=(a,(a,(a,...)))</a:t>
            </a:r>
            <a:endParaRPr kumimoji="1" lang="en-US" altLang="zh-CN">
              <a:latin typeface="宋体" pitchFamily="2" charset="-122"/>
            </a:endParaRPr>
          </a:p>
        </p:txBody>
      </p:sp>
      <p:sp>
        <p:nvSpPr>
          <p:cNvPr id="88069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534400" y="6324600"/>
            <a:ext cx="304800" cy="304800"/>
          </a:xfrm>
          <a:prstGeom prst="actionButtonReturn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autoUpdateAnimBg="0"/>
      <p:bldP spid="88067" grpId="0" autoUpdateAnimBg="0"/>
      <p:bldP spid="88068" grpId="0" build="p" autoUpdateAnimBg="0"/>
      <p:bldP spid="880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95288" y="1773238"/>
          <a:ext cx="8001000" cy="329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3" imgW="2374900" imgH="914400" progId="Equation.3">
                  <p:embed/>
                </p:oleObj>
              </mc:Choice>
              <mc:Fallback>
                <p:oleObj name="公式" r:id="rId3" imgW="23749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73238"/>
                        <a:ext cx="8001000" cy="32988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50825" y="981075"/>
            <a:ext cx="83232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400">
                <a:latin typeface="Times New Roman" pitchFamily="18" charset="0"/>
                <a:ea typeface="楷体_GB2312" pitchFamily="49" charset="-122"/>
              </a:rPr>
              <a:t>广义表是一个</a:t>
            </a:r>
            <a:r>
              <a:rPr kumimoji="1" lang="zh-CN" altLang="en-US" sz="4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多层次</a:t>
            </a:r>
            <a:r>
              <a:rPr kumimoji="1" lang="zh-CN" altLang="en-US" sz="440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4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线性结构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50825" y="1666875"/>
            <a:ext cx="1712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latin typeface="Times New Roman" pitchFamily="18" charset="0"/>
                <a:ea typeface="楷体_GB2312" pitchFamily="49" charset="-122"/>
              </a:rPr>
              <a:t>例如：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066800" y="2286000"/>
            <a:ext cx="22717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400" b="1">
                <a:solidFill>
                  <a:srgbClr val="FF0000"/>
                </a:solidFill>
                <a:latin typeface="Times New Roman" pitchFamily="18" charset="0"/>
              </a:rPr>
              <a:t>D=(</a:t>
            </a:r>
            <a:r>
              <a:rPr kumimoji="1" lang="en-US" altLang="zh-CN" sz="4400" b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kumimoji="1" lang="en-US" altLang="zh-CN" sz="4400" b="1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kumimoji="1" lang="en-US" altLang="zh-CN" sz="4400" b="1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kumimoji="1" lang="en-US" altLang="zh-CN" sz="4400" b="1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228600" y="3009900"/>
            <a:ext cx="3260725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zh-CN" sz="4400">
                <a:latin typeface="楷体_GB2312" pitchFamily="49" charset="-122"/>
                <a:ea typeface="楷体_GB2312" pitchFamily="49" charset="-122"/>
              </a:rPr>
              <a:t>其中: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zh-CN" sz="44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4400">
                <a:solidFill>
                  <a:srgbClr val="0000FF"/>
                </a:solidFill>
                <a:latin typeface="Times New Roman" pitchFamily="18" charset="0"/>
              </a:rPr>
              <a:t>E=(</a:t>
            </a:r>
            <a:r>
              <a:rPr kumimoji="1" lang="en-US" altLang="zh-CN" sz="4400" b="1">
                <a:solidFill>
                  <a:srgbClr val="990033"/>
                </a:solidFill>
                <a:latin typeface="Times New Roman" pitchFamily="18" charset="0"/>
              </a:rPr>
              <a:t>a</a:t>
            </a:r>
            <a:r>
              <a:rPr kumimoji="1" lang="en-US" altLang="zh-CN" sz="440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kumimoji="1" lang="en-US" altLang="zh-CN" sz="4400">
                <a:latin typeface="Times New Roman" pitchFamily="18" charset="0"/>
              </a:rPr>
              <a:t> </a:t>
            </a:r>
            <a:r>
              <a:rPr kumimoji="1" lang="en-US" altLang="zh-CN" sz="4400">
                <a:solidFill>
                  <a:srgbClr val="990033"/>
                </a:solidFill>
                <a:latin typeface="Times New Roman" pitchFamily="18" charset="0"/>
              </a:rPr>
              <a:t>(</a:t>
            </a:r>
            <a:r>
              <a:rPr kumimoji="1" lang="en-US" altLang="zh-CN" sz="4400" b="1">
                <a:solidFill>
                  <a:srgbClr val="9933FF"/>
                </a:solidFill>
                <a:latin typeface="Times New Roman" pitchFamily="18" charset="0"/>
              </a:rPr>
              <a:t>b</a:t>
            </a:r>
            <a:r>
              <a:rPr kumimoji="1" lang="en-US" altLang="zh-CN" sz="4400">
                <a:solidFill>
                  <a:srgbClr val="990033"/>
                </a:solidFill>
                <a:latin typeface="Times New Roman" pitchFamily="18" charset="0"/>
              </a:rPr>
              <a:t>,</a:t>
            </a:r>
            <a:r>
              <a:rPr kumimoji="1" lang="en-US" altLang="zh-CN" sz="4400">
                <a:latin typeface="Times New Roman" pitchFamily="18" charset="0"/>
              </a:rPr>
              <a:t> </a:t>
            </a:r>
            <a:r>
              <a:rPr kumimoji="1" lang="en-US" altLang="zh-CN" sz="4400" b="1">
                <a:solidFill>
                  <a:srgbClr val="9933FF"/>
                </a:solidFill>
                <a:latin typeface="Times New Roman" pitchFamily="18" charset="0"/>
              </a:rPr>
              <a:t>c</a:t>
            </a:r>
            <a:r>
              <a:rPr kumimoji="1" lang="en-US" altLang="zh-CN" sz="4400">
                <a:solidFill>
                  <a:srgbClr val="990033"/>
                </a:solidFill>
                <a:latin typeface="Times New Roman" pitchFamily="18" charset="0"/>
              </a:rPr>
              <a:t>)</a:t>
            </a:r>
            <a:r>
              <a:rPr kumimoji="1" lang="en-US" altLang="zh-CN" sz="4400">
                <a:solidFill>
                  <a:srgbClr val="0000FF"/>
                </a:solidFill>
                <a:latin typeface="Times New Roman" pitchFamily="18" charset="0"/>
              </a:rPr>
              <a:t>)</a:t>
            </a:r>
            <a:endParaRPr kumimoji="1" lang="en-US" altLang="zh-CN" sz="440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4400">
                <a:latin typeface="Times New Roman" pitchFamily="18" charset="0"/>
              </a:rPr>
              <a:t>  </a:t>
            </a:r>
            <a:r>
              <a:rPr kumimoji="1" lang="en-US" altLang="zh-CN" sz="4400">
                <a:solidFill>
                  <a:srgbClr val="0000FF"/>
                </a:solidFill>
                <a:latin typeface="Times New Roman" pitchFamily="18" charset="0"/>
              </a:rPr>
              <a:t>F=(</a:t>
            </a:r>
            <a:r>
              <a:rPr kumimoji="1" lang="en-US" altLang="zh-CN" sz="4400" b="1">
                <a:solidFill>
                  <a:srgbClr val="990033"/>
                </a:solidFill>
                <a:latin typeface="Times New Roman" pitchFamily="18" charset="0"/>
              </a:rPr>
              <a:t>d</a:t>
            </a:r>
            <a:r>
              <a:rPr kumimoji="1" lang="en-US" altLang="zh-CN" sz="440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kumimoji="1" lang="en-US" altLang="zh-CN" sz="4400">
                <a:solidFill>
                  <a:srgbClr val="990033"/>
                </a:solidFill>
                <a:latin typeface="Times New Roman" pitchFamily="18" charset="0"/>
              </a:rPr>
              <a:t> (</a:t>
            </a:r>
            <a:r>
              <a:rPr kumimoji="1" lang="en-US" altLang="zh-CN" sz="4400" b="1">
                <a:solidFill>
                  <a:srgbClr val="9933FF"/>
                </a:solidFill>
                <a:latin typeface="Times New Roman" pitchFamily="18" charset="0"/>
              </a:rPr>
              <a:t>e</a:t>
            </a:r>
            <a:r>
              <a:rPr kumimoji="1" lang="en-US" altLang="zh-CN" sz="4400">
                <a:solidFill>
                  <a:srgbClr val="990033"/>
                </a:solidFill>
                <a:latin typeface="Times New Roman" pitchFamily="18" charset="0"/>
              </a:rPr>
              <a:t>)</a:t>
            </a:r>
            <a:r>
              <a:rPr kumimoji="1" lang="en-US" altLang="zh-CN" sz="4400">
                <a:solidFill>
                  <a:srgbClr val="0000FF"/>
                </a:solidFill>
                <a:latin typeface="Times New Roman" pitchFamily="18" charset="0"/>
              </a:rPr>
              <a:t>)</a:t>
            </a:r>
            <a:endParaRPr kumimoji="1" lang="en-US" altLang="zh-CN" sz="4400">
              <a:latin typeface="Times New Roman" pitchFamily="18" charset="0"/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5813425" y="1905000"/>
            <a:ext cx="587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400" b="1">
                <a:solidFill>
                  <a:srgbClr val="FF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4572000" y="2895600"/>
            <a:ext cx="5572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400" b="1">
                <a:solidFill>
                  <a:srgbClr val="0000FF"/>
                </a:solidFill>
                <a:latin typeface="Times New Roman" pitchFamily="18" charset="0"/>
              </a:rPr>
              <a:t>E</a:t>
            </a:r>
            <a:endParaRPr kumimoji="1" lang="en-US" altLang="zh-CN" sz="4400">
              <a:latin typeface="Times New Roman" pitchFamily="18" charset="0"/>
            </a:endParaRP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7353300" y="2895600"/>
            <a:ext cx="525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400" b="1">
                <a:solidFill>
                  <a:srgbClr val="0000FF"/>
                </a:solidFill>
                <a:latin typeface="Times New Roman" pitchFamily="18" charset="0"/>
              </a:rPr>
              <a:t>F</a:t>
            </a:r>
            <a:endParaRPr kumimoji="1" lang="en-US" altLang="zh-CN" sz="4400">
              <a:latin typeface="Times New Roman" pitchFamily="18" charset="0"/>
            </a:endParaRP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3657600" y="3581400"/>
            <a:ext cx="463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400" b="1">
                <a:solidFill>
                  <a:srgbClr val="990033"/>
                </a:solidFill>
                <a:latin typeface="Times New Roman" pitchFamily="18" charset="0"/>
              </a:rPr>
              <a:t>a</a:t>
            </a:r>
            <a:endParaRPr kumimoji="1" lang="en-US" altLang="zh-CN" sz="4400">
              <a:latin typeface="Times New Roman" pitchFamily="18" charset="0"/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413375" y="3581400"/>
            <a:ext cx="835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400">
                <a:solidFill>
                  <a:srgbClr val="990033"/>
                </a:solidFill>
                <a:latin typeface="Times New Roman" pitchFamily="18" charset="0"/>
              </a:rPr>
              <a:t>(  )</a:t>
            </a:r>
            <a:endParaRPr kumimoji="1" lang="en-US" altLang="zh-CN" sz="4400">
              <a:latin typeface="Times New Roman" pitchFamily="18" charset="0"/>
            </a:endParaRP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6461125" y="3581400"/>
            <a:ext cx="495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400" b="1">
                <a:solidFill>
                  <a:srgbClr val="990033"/>
                </a:solidFill>
                <a:latin typeface="Times New Roman" pitchFamily="18" charset="0"/>
              </a:rPr>
              <a:t>d</a:t>
            </a:r>
            <a:endParaRPr kumimoji="1" lang="en-US" altLang="zh-CN" sz="4400">
              <a:latin typeface="Times New Roman" pitchFamily="18" charset="0"/>
            </a:endParaRP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8001000" y="3581400"/>
            <a:ext cx="835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400">
                <a:solidFill>
                  <a:srgbClr val="990033"/>
                </a:solidFill>
                <a:latin typeface="Times New Roman" pitchFamily="18" charset="0"/>
              </a:rPr>
              <a:t>(  )</a:t>
            </a:r>
            <a:endParaRPr kumimoji="1" lang="en-US" altLang="zh-CN" sz="4400">
              <a:latin typeface="Times New Roman" pitchFamily="18" charset="0"/>
            </a:endParaRP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5029200" y="4724400"/>
            <a:ext cx="495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400" b="1">
                <a:solidFill>
                  <a:srgbClr val="9933FF"/>
                </a:solidFill>
                <a:latin typeface="Times New Roman" pitchFamily="18" charset="0"/>
              </a:rPr>
              <a:t>b</a:t>
            </a:r>
            <a:endParaRPr kumimoji="1" lang="en-US" altLang="zh-CN" sz="4400">
              <a:latin typeface="Times New Roman" pitchFamily="18" charset="0"/>
            </a:endParaRP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148388" y="4724400"/>
            <a:ext cx="43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400" b="1">
                <a:solidFill>
                  <a:srgbClr val="9933FF"/>
                </a:solidFill>
                <a:latin typeface="Times New Roman" pitchFamily="18" charset="0"/>
              </a:rPr>
              <a:t>c</a:t>
            </a:r>
            <a:endParaRPr kumimoji="1" lang="en-US" altLang="zh-CN" sz="4400">
              <a:latin typeface="Times New Roman" pitchFamily="18" charset="0"/>
            </a:endParaRP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8255000" y="4648200"/>
            <a:ext cx="43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400" b="1">
                <a:solidFill>
                  <a:srgbClr val="9933FF"/>
                </a:solidFill>
                <a:latin typeface="Times New Roman" pitchFamily="18" charset="0"/>
              </a:rPr>
              <a:t>e</a:t>
            </a:r>
            <a:endParaRPr kumimoji="1" lang="en-US" altLang="zh-CN" sz="4400">
              <a:latin typeface="Times New Roman" pitchFamily="18" charset="0"/>
            </a:endParaRPr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 flipH="1">
            <a:off x="5029200" y="2514600"/>
            <a:ext cx="838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6324600" y="2514600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 flipH="1">
            <a:off x="3962400" y="34290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5105400" y="3505200"/>
            <a:ext cx="685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 flipH="1">
            <a:off x="5257800" y="4343400"/>
            <a:ext cx="457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5867400" y="43434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6858000" y="3505200"/>
            <a:ext cx="533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>
            <a:off x="7848600" y="3429000"/>
            <a:ext cx="609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8458200" y="4267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48" grpId="0" autoUpdateAnimBg="0"/>
      <p:bldP spid="31750" grpId="0" autoUpdateAnimBg="0"/>
      <p:bldP spid="31751" grpId="0" autoUpdateAnimBg="0"/>
      <p:bldP spid="31753" grpId="0" autoUpdateAnimBg="0"/>
      <p:bldP spid="31754" grpId="0" autoUpdateAnimBg="0"/>
      <p:bldP spid="31755" grpId="0" autoUpdateAnimBg="0"/>
      <p:bldP spid="31756" grpId="0" autoUpdateAnimBg="0"/>
      <p:bldP spid="31757" grpId="0" autoUpdateAnimBg="0"/>
      <p:bldP spid="31758" grpId="0" autoUpdateAnimBg="0"/>
      <p:bldP spid="31759" grpId="0" autoUpdateAnimBg="0"/>
      <p:bldP spid="31760" grpId="0" autoUpdateAnimBg="0"/>
      <p:bldP spid="31761" grpId="0" autoUpdateAnimBg="0"/>
      <p:bldP spid="31762" grpId="0" autoUpdateAnimBg="0"/>
      <p:bldP spid="31763" grpId="0" animBg="1"/>
      <p:bldP spid="31764" grpId="0" animBg="1"/>
      <p:bldP spid="31765" grpId="0" animBg="1"/>
      <p:bldP spid="31766" grpId="0" animBg="1"/>
      <p:bldP spid="31767" grpId="0" animBg="1"/>
      <p:bldP spid="31768" grpId="0" animBg="1"/>
      <p:bldP spid="31769" grpId="0" animBg="1"/>
      <p:bldP spid="31770" grpId="0" animBg="1"/>
      <p:bldP spid="3177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188913"/>
            <a:ext cx="88392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广义表 </a:t>
            </a:r>
            <a:r>
              <a:rPr kumimoji="1" lang="en-US" altLang="zh-CN" sz="32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LS = ( </a:t>
            </a:r>
            <a:r>
              <a:rPr kumimoji="1" lang="en-US" altLang="zh-CN" sz="32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</a:t>
            </a:r>
            <a:r>
              <a:rPr kumimoji="1" lang="en-US" altLang="zh-CN" sz="3200" b="1" baseline="-250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2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</a:t>
            </a:r>
            <a:r>
              <a:rPr kumimoji="1" lang="en-US" altLang="zh-CN" sz="3200" b="1" baseline="-250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2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32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</a:t>
            </a:r>
            <a:r>
              <a:rPr kumimoji="1" lang="en-US" altLang="zh-CN" sz="3200" b="1" baseline="-250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 )</a:t>
            </a:r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的结构特点</a:t>
            </a:r>
            <a:r>
              <a:rPr kumimoji="1" lang="en-US" altLang="zh-CN" sz="32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5427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pitchFamily="2" charset="-122"/>
            </a:endParaRPr>
          </a:p>
        </p:txBody>
      </p:sp>
      <p:sp>
        <p:nvSpPr>
          <p:cNvPr id="54276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z="2400" smtClean="0">
                <a:solidFill>
                  <a:srgbClr val="000000"/>
                </a:solidFill>
                <a:ea typeface="宋体" pitchFamily="2" charset="-122"/>
              </a:rPr>
              <a:t>广义表的结构特点</a:t>
            </a: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1)  </a:t>
            </a:r>
            <a:r>
              <a:rPr kumimoji="1" lang="zh-CN" altLang="en-US" sz="2400" smtClean="0">
                <a:solidFill>
                  <a:srgbClr val="000000"/>
                </a:solidFill>
                <a:ea typeface="宋体" pitchFamily="2" charset="-122"/>
              </a:rPr>
              <a:t>广义表中的数据元素有相对次序</a:t>
            </a: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2)  </a:t>
            </a:r>
            <a:r>
              <a:rPr kumimoji="1" lang="zh-CN" altLang="en-US" sz="2400" smtClean="0">
                <a:solidFill>
                  <a:srgbClr val="000000"/>
                </a:solidFill>
                <a:ea typeface="宋体" pitchFamily="2" charset="-122"/>
              </a:rPr>
              <a:t>广义表的长度定义为最外层包含的元素个数</a:t>
            </a: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3)  </a:t>
            </a:r>
            <a:r>
              <a:rPr kumimoji="1" lang="zh-CN" altLang="en-US" sz="2400" smtClean="0">
                <a:solidFill>
                  <a:srgbClr val="000000"/>
                </a:solidFill>
                <a:ea typeface="宋体" pitchFamily="2" charset="-122"/>
              </a:rPr>
              <a:t>广义表的深度定义为所含括弧的重数</a:t>
            </a: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kumimoji="1" lang="zh-CN" altLang="en-US" sz="2400" smtClean="0">
                <a:solidFill>
                  <a:srgbClr val="000000"/>
                </a:solidFill>
                <a:ea typeface="宋体" pitchFamily="2" charset="-122"/>
              </a:rPr>
              <a:t>注意</a:t>
            </a: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: “</a:t>
            </a:r>
            <a:r>
              <a:rPr kumimoji="1" lang="zh-CN" altLang="en-US" sz="2400" smtClean="0">
                <a:solidFill>
                  <a:srgbClr val="000000"/>
                </a:solidFill>
                <a:ea typeface="宋体" pitchFamily="2" charset="-122"/>
              </a:rPr>
              <a:t>原子”的深度为“</a:t>
            </a: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0”;    “</a:t>
            </a:r>
            <a:r>
              <a:rPr kumimoji="1" lang="zh-CN" altLang="en-US" sz="2400" smtClean="0">
                <a:solidFill>
                  <a:srgbClr val="000000"/>
                </a:solidFill>
                <a:ea typeface="宋体" pitchFamily="2" charset="-122"/>
              </a:rPr>
              <a:t>空表”的深度为</a:t>
            </a: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1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4)  </a:t>
            </a:r>
            <a:r>
              <a:rPr kumimoji="1" lang="zh-CN" altLang="en-US" sz="2400" smtClean="0">
                <a:solidFill>
                  <a:srgbClr val="000000"/>
                </a:solidFill>
                <a:ea typeface="宋体" pitchFamily="2" charset="-122"/>
              </a:rPr>
              <a:t>广义表可以是一个递归的表</a:t>
            </a: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      </a:t>
            </a:r>
            <a:r>
              <a:rPr kumimoji="1" lang="zh-CN" altLang="en-US" sz="2400" smtClean="0">
                <a:solidFill>
                  <a:srgbClr val="000000"/>
                </a:solidFill>
                <a:ea typeface="宋体" pitchFamily="2" charset="-122"/>
              </a:rPr>
              <a:t>递归表的深度是无穷值，长度是有限值。 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5)  </a:t>
            </a:r>
            <a:r>
              <a:rPr kumimoji="1" lang="zh-CN" altLang="en-US" sz="2400" smtClean="0">
                <a:solidFill>
                  <a:srgbClr val="000000"/>
                </a:solidFill>
                <a:ea typeface="宋体" pitchFamily="2" charset="-122"/>
              </a:rPr>
              <a:t>任何一个非空广义表       </a:t>
            </a: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LS = ( </a:t>
            </a: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</a:t>
            </a: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1, </a:t>
            </a: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</a:t>
            </a: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2, …, </a:t>
            </a: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</a:t>
            </a: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n)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kumimoji="1" lang="zh-CN" altLang="en-US" sz="2400" smtClean="0">
                <a:solidFill>
                  <a:srgbClr val="000000"/>
                </a:solidFill>
                <a:ea typeface="宋体" pitchFamily="2" charset="-122"/>
              </a:rPr>
              <a:t>均可分解为       表头 </a:t>
            </a: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Head(LS) = </a:t>
            </a: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</a:t>
            </a: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1   </a:t>
            </a:r>
            <a:r>
              <a:rPr kumimoji="1" lang="zh-CN" altLang="en-US" sz="2400" smtClean="0">
                <a:solidFill>
                  <a:srgbClr val="000000"/>
                </a:solidFill>
                <a:ea typeface="宋体" pitchFamily="2" charset="-122"/>
              </a:rPr>
              <a:t>和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z="2400" smtClean="0">
                <a:solidFill>
                  <a:srgbClr val="000000"/>
                </a:solidFill>
                <a:ea typeface="宋体" pitchFamily="2" charset="-122"/>
              </a:rPr>
              <a:t>                       表尾 </a:t>
            </a: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Tail(LS) = ( </a:t>
            </a: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</a:t>
            </a: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2, …, </a:t>
            </a: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</a:t>
            </a: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n)</a:t>
            </a:r>
            <a:r>
              <a:rPr kumimoji="1" lang="zh-CN" altLang="en-US" sz="2400" smtClean="0">
                <a:solidFill>
                  <a:srgbClr val="000000"/>
                </a:solidFill>
                <a:ea typeface="宋体" pitchFamily="2" charset="-122"/>
              </a:rPr>
              <a:t>两部分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6)</a:t>
            </a:r>
            <a:r>
              <a:rPr kumimoji="1" lang="zh-CN" altLang="en-US" sz="2400" smtClean="0">
                <a:solidFill>
                  <a:srgbClr val="000000"/>
                </a:solidFill>
                <a:ea typeface="宋体" pitchFamily="2" charset="-122"/>
              </a:rPr>
              <a:t>表头可以是原子或列表</a:t>
            </a:r>
            <a:r>
              <a:rPr kumimoji="1" lang="en-US" altLang="zh-CN" sz="2400" smtClean="0">
                <a:solidFill>
                  <a:srgbClr val="000000"/>
                </a:solidFill>
                <a:ea typeface="宋体" pitchFamily="2" charset="-122"/>
              </a:rPr>
              <a:t>;</a:t>
            </a:r>
            <a:r>
              <a:rPr kumimoji="1" lang="zh-CN" altLang="en-US" sz="2400" smtClean="0">
                <a:solidFill>
                  <a:srgbClr val="000000"/>
                </a:solidFill>
                <a:ea typeface="宋体" pitchFamily="2" charset="-122"/>
              </a:rPr>
              <a:t>表尾必定是列表。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39725" y="1268413"/>
            <a:ext cx="6362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例如</a:t>
            </a:r>
            <a:r>
              <a:rPr kumimoji="1" lang="en-US" altLang="zh-CN" sz="32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 D = ( E, F ) =  ((a, (b, c))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F )</a:t>
            </a:r>
            <a:endParaRPr kumimoji="1" lang="en-US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685800" y="1954213"/>
            <a:ext cx="6565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Head( 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1" lang="en-US" altLang="zh-CN" sz="36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   Tail( 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) = </a:t>
            </a:r>
            <a:r>
              <a:rPr kumimoji="1" lang="en-US" altLang="zh-CN" sz="36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( F )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685800" y="2640013"/>
            <a:ext cx="7378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Head(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E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1" lang="en-US" altLang="zh-CN" sz="36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    Tail(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E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) = </a:t>
            </a:r>
            <a:r>
              <a:rPr kumimoji="1" lang="en-US" altLang="zh-CN" sz="36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( ( b, c) )</a:t>
            </a:r>
            <a:endParaRPr kumimoji="1" lang="en-US" altLang="zh-CN" sz="4400">
              <a:latin typeface="Times New Roman" pitchFamily="18" charset="0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254000" y="3370263"/>
            <a:ext cx="858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Head(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(( b, c))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) = </a:t>
            </a:r>
            <a:r>
              <a:rPr kumimoji="1" lang="en-US" altLang="zh-CN" sz="36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( b, c)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Tail( 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(( b, c))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) = </a:t>
            </a:r>
            <a:r>
              <a:rPr kumimoji="1" lang="en-US" altLang="zh-CN" sz="36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( )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292100" y="4087813"/>
            <a:ext cx="7556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Head(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( b, c)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 =</a:t>
            </a:r>
            <a:r>
              <a:rPr kumimoji="1" lang="en-US" altLang="zh-CN" sz="36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 b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Tail( 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 b, c)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) = </a:t>
            </a:r>
            <a:r>
              <a:rPr kumimoji="1" lang="en-US" altLang="zh-CN" sz="36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( c )</a:t>
            </a:r>
            <a:endParaRPr kumimoji="1" lang="en-US" altLang="zh-CN" sz="4400">
              <a:latin typeface="Times New Roman" pitchFamily="18" charset="0"/>
            </a:endParaRP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304800" y="4849813"/>
            <a:ext cx="693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Head( 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 c )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) =</a:t>
            </a:r>
            <a:r>
              <a:rPr kumimoji="1" lang="en-US" altLang="zh-CN" sz="36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 c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   Tail( 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 c )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) = </a:t>
            </a:r>
            <a:r>
              <a:rPr kumimoji="1" lang="en-US" altLang="zh-CN" sz="36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( )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4827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5078413"/>
            <a:ext cx="381000" cy="381000"/>
          </a:xfrm>
          <a:prstGeom prst="actionButtonBackPrevious">
            <a:avLst/>
          </a:prstGeom>
          <a:solidFill>
            <a:srgbClr val="33CC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  <p:bldP spid="34822" grpId="0" autoUpdateAnimBg="0"/>
      <p:bldP spid="34823" grpId="0" autoUpdateAnimBg="0"/>
      <p:bldP spid="34824" grpId="0" autoUpdateAnimBg="0"/>
      <p:bldP spid="34825" grpId="0" autoUpdateAnimBg="0"/>
      <p:bldP spid="34826" grpId="0" autoUpdateAnimBg="0"/>
      <p:bldP spid="3482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914400" y="1008063"/>
            <a:ext cx="74041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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6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结构的创建和销毁</a:t>
            </a:r>
            <a:endParaRPr kumimoji="1" lang="zh-CN" altLang="en-US" sz="3200" b="1">
              <a:solidFill>
                <a:srgbClr val="990033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InitGList(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L);      DestroyGList(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L);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CreateGList(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L, S);   CopyGList(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T, L);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79388" y="1196975"/>
            <a:ext cx="8540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400" b="1">
                <a:solidFill>
                  <a:srgbClr val="CC3399"/>
                </a:solidFill>
                <a:latin typeface="Times New Roman" pitchFamily="18" charset="0"/>
                <a:ea typeface="楷体_GB2312" pitchFamily="49" charset="-122"/>
              </a:rPr>
              <a:t>基本操作</a:t>
            </a:r>
            <a:endParaRPr kumimoji="1" lang="zh-CN" altLang="en-US" sz="4400">
              <a:latin typeface="Times New Roman" pitchFamily="18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822325" y="2636838"/>
            <a:ext cx="778668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</a:t>
            </a:r>
            <a:r>
              <a:rPr kumimoji="1" lang="en-US" altLang="zh-CN" sz="36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6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状态函数</a:t>
            </a:r>
            <a:endParaRPr kumimoji="1" lang="zh-CN" altLang="en-US" sz="320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GListLength(L);   GListDepth(L);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GListEmpty(L);   GetHead(L);    GetTail(L);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827088" y="4221163"/>
            <a:ext cx="47307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</a:t>
            </a:r>
            <a:r>
              <a:rPr kumimoji="1" lang="en-US" altLang="zh-CN" sz="36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6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插入和删除操作</a:t>
            </a:r>
            <a:endParaRPr kumimoji="1" lang="zh-CN" altLang="en-US" sz="3200" b="1">
              <a:solidFill>
                <a:srgbClr val="990033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InsertFirst_GL(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L, e);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DeleteFirst_GL(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L,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e);</a:t>
            </a:r>
            <a:endParaRPr kumimoji="1" lang="en-US" altLang="zh-CN" sz="32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827088" y="5729288"/>
            <a:ext cx="4549775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</a:t>
            </a:r>
            <a:r>
              <a:rPr kumimoji="1" lang="en-US" altLang="zh-CN" sz="36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6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遍历</a:t>
            </a:r>
            <a:endParaRPr kumimoji="1" lang="zh-CN" altLang="en-US" sz="3200" b="1">
              <a:solidFill>
                <a:srgbClr val="990033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Traverse_GL(L, Visit());</a:t>
            </a:r>
            <a:endParaRPr kumimoji="1" lang="en-US" altLang="zh-CN" sz="32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5848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172200"/>
            <a:ext cx="381000" cy="381000"/>
          </a:xfrm>
          <a:prstGeom prst="actionButtonBackPrevious">
            <a:avLst/>
          </a:prstGeom>
          <a:solidFill>
            <a:srgbClr val="33CC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4" grpId="0" autoUpdateAnimBg="0"/>
      <p:bldP spid="35845" grpId="0" autoUpdateAnimBg="0"/>
      <p:bldP spid="35846" grpId="0" autoUpdateAnimBg="0"/>
      <p:bldP spid="35847" grpId="0" autoUpdateAnimBg="0"/>
      <p:bldP spid="3584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0" y="0"/>
            <a:ext cx="76422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6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5.5</a:t>
            </a:r>
            <a:r>
              <a:rPr kumimoji="1" lang="en-US" altLang="zh-CN" sz="6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6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广义表的表示方法</a:t>
            </a:r>
            <a:endParaRPr kumimoji="1" lang="zh-CN" altLang="en-US" sz="4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685800" y="1905000"/>
            <a:ext cx="80073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通常采用头、尾指针的链表结构</a:t>
            </a:r>
            <a:endParaRPr kumimoji="1" lang="zh-CN" altLang="en-US" sz="4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685800" y="3394075"/>
            <a:ext cx="3001963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表结点</a:t>
            </a:r>
            <a:r>
              <a:rPr kumimoji="1" lang="en-US" altLang="zh-CN" sz="4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endParaRPr kumimoji="1" lang="en-US" altLang="zh-CN" sz="4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4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原子结点：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3886200" y="3429000"/>
            <a:ext cx="3224213" cy="78105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tag=1  hp  tp</a:t>
            </a:r>
            <a:endParaRPr kumimoji="1" lang="en-US" altLang="zh-CN" sz="4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3900488" y="4876800"/>
            <a:ext cx="2881312" cy="781050"/>
          </a:xfrm>
          <a:prstGeom prst="rect">
            <a:avLst/>
          </a:prstGeom>
          <a:solidFill>
            <a:srgbClr val="FFFF99"/>
          </a:solidFill>
          <a:ln w="19050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tag=0  data</a:t>
            </a:r>
            <a:endParaRPr kumimoji="1" lang="en-US" altLang="zh-CN" sz="4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5424488" y="4876800"/>
            <a:ext cx="0" cy="8382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>
            <a:off x="5410200" y="3429000"/>
            <a:ext cx="0" cy="838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6324600" y="3429000"/>
            <a:ext cx="0" cy="762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  <p:bldP spid="36881" grpId="0" autoUpdateAnimBg="0"/>
      <p:bldP spid="36882" grpId="0" autoUpdateAnimBg="0"/>
      <p:bldP spid="36883" grpId="0" animBg="1" autoUpdateAnimBg="0"/>
      <p:bldP spid="36884" grpId="0" animBg="1" autoUpdateAnimBg="0"/>
      <p:bldP spid="36885" grpId="0" animBg="1"/>
      <p:bldP spid="36886" grpId="0" animBg="1"/>
      <p:bldP spid="3688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07950" y="1219200"/>
            <a:ext cx="479425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</a:rPr>
              <a:t>1) </a:t>
            </a:r>
            <a:r>
              <a:rPr kumimoji="1" lang="zh-CN" altLang="en-US" sz="3600">
                <a:solidFill>
                  <a:srgbClr val="0000FF"/>
                </a:solidFill>
                <a:latin typeface="Times New Roman" pitchFamily="18" charset="0"/>
              </a:rPr>
              <a:t>表头、表尾分析法：</a:t>
            </a:r>
            <a:endParaRPr kumimoji="1" lang="zh-CN" altLang="en-US" sz="4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2133600" y="3581400"/>
            <a:ext cx="990600" cy="0"/>
          </a:xfrm>
          <a:prstGeom prst="line">
            <a:avLst/>
          </a:prstGeom>
          <a:noFill/>
          <a:ln w="25400">
            <a:solidFill>
              <a:srgbClr val="9933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0" y="115888"/>
            <a:ext cx="77501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构造存储结构的两种分析方法</a:t>
            </a:r>
            <a:r>
              <a:rPr kumimoji="1" lang="en-US" altLang="zh-CN" sz="4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4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762000" y="4929188"/>
            <a:ext cx="4327525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36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若表头为原子，则为</a:t>
            </a:r>
            <a:endParaRPr kumimoji="1" lang="zh-CN" altLang="en-US" sz="4400">
              <a:latin typeface="Times New Roman" pitchFamily="18" charset="0"/>
            </a:endParaRP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593725" y="2101850"/>
            <a:ext cx="3143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空表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600" b="1" i="1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ls=NIL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593725" y="2940050"/>
            <a:ext cx="2098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非空表  </a:t>
            </a:r>
            <a:r>
              <a:rPr kumimoji="1" lang="en-US" altLang="zh-CN" sz="3600" b="1" i="1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ls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3124200" y="3200400"/>
            <a:ext cx="267335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tag=1            </a:t>
            </a:r>
            <a:endParaRPr kumimoji="1" lang="en-US" altLang="zh-CN" sz="4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4419600" y="32004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5105400" y="32004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4724400" y="3581400"/>
            <a:ext cx="0" cy="533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>
            <a:off x="5486400" y="35814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3733800" y="3930650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指向表头的指针</a:t>
            </a:r>
            <a:endParaRPr kumimoji="1" lang="zh-CN" altLang="en-US" sz="360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5791200" y="2971800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指向表尾的指针</a:t>
            </a:r>
            <a:endParaRPr kumimoji="1" lang="zh-CN" altLang="en-US" sz="360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5181600" y="4973638"/>
            <a:ext cx="2393950" cy="660400"/>
          </a:xfrm>
          <a:prstGeom prst="rect">
            <a:avLst/>
          </a:prstGeom>
          <a:solidFill>
            <a:srgbClr val="FFFF99"/>
          </a:solidFill>
          <a:ln w="19050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tag=0  data</a:t>
            </a:r>
            <a:endParaRPr kumimoji="1" lang="en-US" altLang="zh-CN" sz="4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>
            <a:off x="6477000" y="4953000"/>
            <a:ext cx="0" cy="6858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762000" y="5791200"/>
            <a:ext cx="386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否则，依次类推。</a:t>
            </a:r>
          </a:p>
        </p:txBody>
      </p:sp>
      <p:sp>
        <p:nvSpPr>
          <p:cNvPr id="37925" name="AutoShape 3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381000" cy="381000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7" grpId="0" animBg="1"/>
      <p:bldP spid="37905" grpId="0" autoUpdateAnimBg="0"/>
      <p:bldP spid="37907" grpId="0" autoUpdateAnimBg="0"/>
      <p:bldP spid="37910" grpId="0" autoUpdateAnimBg="0"/>
      <p:bldP spid="37911" grpId="0" autoUpdateAnimBg="0"/>
      <p:bldP spid="37913" grpId="0" animBg="1" autoUpdateAnimBg="0"/>
      <p:bldP spid="37914" grpId="0" animBg="1"/>
      <p:bldP spid="37915" grpId="0" animBg="1"/>
      <p:bldP spid="37916" grpId="0" animBg="1"/>
      <p:bldP spid="37917" grpId="0" animBg="1"/>
      <p:bldP spid="37918" grpId="0" autoUpdateAnimBg="0"/>
      <p:bldP spid="37919" grpId="0" autoUpdateAnimBg="0"/>
      <p:bldP spid="37920" grpId="0" animBg="1" autoUpdateAnimBg="0"/>
      <p:bldP spid="37921" grpId="0" animBg="1"/>
      <p:bldP spid="37922" grpId="0" autoUpdateAnimBg="0"/>
      <p:bldP spid="379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ea typeface="宋体" pitchFamily="2" charset="-122"/>
              </a:rPr>
              <a:t>广义表的头尾链表存储表示</a:t>
            </a:r>
            <a:endParaRPr kumimoji="1" lang="zh-CN" altLang="en-US" sz="4000" b="0" smtClean="0">
              <a:ea typeface="隶书" pitchFamily="49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41425"/>
            <a:ext cx="8785225" cy="5248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1" lang="en-US" altLang="zh-CN" smtClean="0">
                <a:ea typeface="宋体" pitchFamily="2" charset="-122"/>
              </a:rPr>
              <a:t>struct GLNode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mtClean="0">
                <a:ea typeface="宋体" pitchFamily="2" charset="-122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mtClean="0">
                <a:ea typeface="宋体" pitchFamily="2" charset="-122"/>
              </a:rPr>
              <a:t>    bool tag; //</a:t>
            </a:r>
            <a:r>
              <a:rPr kumimoji="1" lang="zh-CN" altLang="en-US" smtClean="0">
                <a:ea typeface="宋体" pitchFamily="2" charset="-122"/>
              </a:rPr>
              <a:t>用于区分原子结点和表结点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mtClean="0">
                <a:ea typeface="宋体" pitchFamily="2" charset="-122"/>
              </a:rPr>
              <a:t>    </a:t>
            </a:r>
            <a:r>
              <a:rPr kumimoji="1" lang="en-US" altLang="zh-CN" smtClean="0">
                <a:ea typeface="宋体" pitchFamily="2" charset="-122"/>
              </a:rPr>
              <a:t>union{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mtClean="0">
                <a:ea typeface="宋体" pitchFamily="2" charset="-122"/>
              </a:rPr>
              <a:t>       ElemType data;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mtClean="0">
                <a:ea typeface="宋体" pitchFamily="2" charset="-122"/>
              </a:rPr>
              <a:t>       struct {struct GLNode *hp,  *tp;} ptr;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mtClean="0">
                <a:ea typeface="宋体" pitchFamily="2" charset="-122"/>
              </a:rPr>
              <a:t>         };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mtClean="0">
                <a:ea typeface="宋体" pitchFamily="2" charset="-122"/>
              </a:rPr>
              <a:t> }*GList;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381000" y="304800"/>
          <a:ext cx="845820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幻灯片" r:id="rId3" imgW="4314092" imgH="3223800" progId="PowerPoint.Slide.8">
                  <p:embed/>
                </p:oleObj>
              </mc:Choice>
              <mc:Fallback>
                <p:oleObj name="幻灯片" r:id="rId3" imgW="4314092" imgH="3223800" progId="PowerPoint.Slid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"/>
                        <a:ext cx="8458200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76275" y="1347788"/>
            <a:ext cx="4657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rgbClr val="AA55FF"/>
                </a:solidFill>
                <a:latin typeface="Times New Roman" pitchFamily="18" charset="0"/>
              </a:rPr>
              <a:t>L = ( a, ( x, y ), ( ( x ) ) )</a:t>
            </a:r>
            <a:endParaRPr kumimoji="1" lang="en-US" altLang="zh-CN" sz="36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1676400" y="134778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2133600" y="1347788"/>
            <a:ext cx="1403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( x, y )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3587750" y="1347788"/>
            <a:ext cx="1517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( </a:t>
            </a: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</a:rPr>
              <a:t>       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181100" y="2774950"/>
            <a:ext cx="16383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           </a:t>
            </a:r>
            <a:endParaRPr kumimoji="1" lang="en-US" altLang="zh-CN" sz="4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>
            <a:off x="1790700" y="277495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>
            <a:off x="2324100" y="277495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>
            <a:off x="381000" y="3079750"/>
            <a:ext cx="838200" cy="0"/>
          </a:xfrm>
          <a:prstGeom prst="line">
            <a:avLst/>
          </a:prstGeom>
          <a:noFill/>
          <a:ln w="22225">
            <a:solidFill>
              <a:srgbClr val="952B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212725" y="25146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>
                <a:solidFill>
                  <a:srgbClr val="952BFF"/>
                </a:solidFill>
                <a:latin typeface="Times New Roman" pitchFamily="18" charset="0"/>
              </a:rPr>
              <a:t>L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609600" y="1347788"/>
            <a:ext cx="4711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L = (                              )</a:t>
            </a:r>
            <a:endParaRPr kumimoji="1" lang="en-US" altLang="zh-CN" sz="3600">
              <a:solidFill>
                <a:srgbClr val="AA55FF"/>
              </a:solidFill>
              <a:latin typeface="Times New Roman" pitchFamily="18" charset="0"/>
            </a:endParaRPr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>
            <a:off x="2057400" y="3155950"/>
            <a:ext cx="0" cy="838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1524000" y="3998913"/>
            <a:ext cx="1022350" cy="604837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0   a 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92177" name="Line 17"/>
          <p:cNvSpPr>
            <a:spLocks noChangeShapeType="1"/>
          </p:cNvSpPr>
          <p:nvPr/>
        </p:nvSpPr>
        <p:spPr bwMode="auto">
          <a:xfrm>
            <a:off x="1905000" y="3994150"/>
            <a:ext cx="0" cy="6096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3390900" y="2774950"/>
            <a:ext cx="16383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           </a:t>
            </a:r>
            <a:endParaRPr kumimoji="1" lang="en-US" altLang="zh-CN" sz="4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180" name="Line 20"/>
          <p:cNvSpPr>
            <a:spLocks noChangeShapeType="1"/>
          </p:cNvSpPr>
          <p:nvPr/>
        </p:nvSpPr>
        <p:spPr bwMode="auto">
          <a:xfrm>
            <a:off x="4000500" y="277495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1" name="Line 21"/>
          <p:cNvSpPr>
            <a:spLocks noChangeShapeType="1"/>
          </p:cNvSpPr>
          <p:nvPr/>
        </p:nvSpPr>
        <p:spPr bwMode="auto">
          <a:xfrm>
            <a:off x="4533900" y="277495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2" name="Line 22"/>
          <p:cNvSpPr>
            <a:spLocks noChangeShapeType="1"/>
          </p:cNvSpPr>
          <p:nvPr/>
        </p:nvSpPr>
        <p:spPr bwMode="auto">
          <a:xfrm>
            <a:off x="2590800" y="3079750"/>
            <a:ext cx="838200" cy="0"/>
          </a:xfrm>
          <a:prstGeom prst="line">
            <a:avLst/>
          </a:prstGeom>
          <a:noFill/>
          <a:ln w="22225">
            <a:solidFill>
              <a:srgbClr val="952B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3" name="Rectangle 23"/>
          <p:cNvSpPr>
            <a:spLocks noChangeArrowheads="1"/>
          </p:cNvSpPr>
          <p:nvPr/>
        </p:nvSpPr>
        <p:spPr bwMode="auto">
          <a:xfrm>
            <a:off x="5600700" y="2774950"/>
            <a:ext cx="16383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           </a:t>
            </a:r>
            <a:endParaRPr kumimoji="1" lang="en-US" altLang="zh-CN" sz="4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184" name="Line 24"/>
          <p:cNvSpPr>
            <a:spLocks noChangeShapeType="1"/>
          </p:cNvSpPr>
          <p:nvPr/>
        </p:nvSpPr>
        <p:spPr bwMode="auto">
          <a:xfrm>
            <a:off x="6210300" y="277495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5" name="Line 25"/>
          <p:cNvSpPr>
            <a:spLocks noChangeShapeType="1"/>
          </p:cNvSpPr>
          <p:nvPr/>
        </p:nvSpPr>
        <p:spPr bwMode="auto">
          <a:xfrm>
            <a:off x="6743700" y="277495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6" name="Line 26"/>
          <p:cNvSpPr>
            <a:spLocks noChangeShapeType="1"/>
          </p:cNvSpPr>
          <p:nvPr/>
        </p:nvSpPr>
        <p:spPr bwMode="auto">
          <a:xfrm>
            <a:off x="4800600" y="3079750"/>
            <a:ext cx="838200" cy="0"/>
          </a:xfrm>
          <a:prstGeom prst="line">
            <a:avLst/>
          </a:prstGeom>
          <a:noFill/>
          <a:ln w="22225">
            <a:solidFill>
              <a:srgbClr val="952B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7" name="Rectangle 27"/>
          <p:cNvSpPr>
            <a:spLocks noChangeArrowheads="1"/>
          </p:cNvSpPr>
          <p:nvPr/>
        </p:nvSpPr>
        <p:spPr bwMode="auto">
          <a:xfrm>
            <a:off x="3771900" y="3917950"/>
            <a:ext cx="16383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           </a:t>
            </a:r>
            <a:endParaRPr kumimoji="1" lang="en-US" altLang="zh-CN" sz="4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188" name="Line 28"/>
          <p:cNvSpPr>
            <a:spLocks noChangeShapeType="1"/>
          </p:cNvSpPr>
          <p:nvPr/>
        </p:nvSpPr>
        <p:spPr bwMode="auto">
          <a:xfrm>
            <a:off x="4381500" y="391795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9" name="Line 29"/>
          <p:cNvSpPr>
            <a:spLocks noChangeShapeType="1"/>
          </p:cNvSpPr>
          <p:nvPr/>
        </p:nvSpPr>
        <p:spPr bwMode="auto">
          <a:xfrm>
            <a:off x="4914900" y="391795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0" name="Line 30"/>
          <p:cNvSpPr>
            <a:spLocks noChangeShapeType="1"/>
          </p:cNvSpPr>
          <p:nvPr/>
        </p:nvSpPr>
        <p:spPr bwMode="auto">
          <a:xfrm>
            <a:off x="4267200" y="3079750"/>
            <a:ext cx="0" cy="838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1" name="Rectangle 31"/>
          <p:cNvSpPr>
            <a:spLocks noChangeArrowheads="1"/>
          </p:cNvSpPr>
          <p:nvPr/>
        </p:nvSpPr>
        <p:spPr bwMode="auto">
          <a:xfrm>
            <a:off x="5981700" y="3917950"/>
            <a:ext cx="16383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           </a:t>
            </a:r>
            <a:endParaRPr kumimoji="1" lang="en-US" altLang="zh-CN" sz="4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192" name="Line 32"/>
          <p:cNvSpPr>
            <a:spLocks noChangeShapeType="1"/>
          </p:cNvSpPr>
          <p:nvPr/>
        </p:nvSpPr>
        <p:spPr bwMode="auto">
          <a:xfrm>
            <a:off x="6591300" y="391795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3" name="Line 33"/>
          <p:cNvSpPr>
            <a:spLocks noChangeShapeType="1"/>
          </p:cNvSpPr>
          <p:nvPr/>
        </p:nvSpPr>
        <p:spPr bwMode="auto">
          <a:xfrm>
            <a:off x="7124700" y="391795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4" name="Line 34"/>
          <p:cNvSpPr>
            <a:spLocks noChangeShapeType="1"/>
          </p:cNvSpPr>
          <p:nvPr/>
        </p:nvSpPr>
        <p:spPr bwMode="auto">
          <a:xfrm>
            <a:off x="6477000" y="3079750"/>
            <a:ext cx="0" cy="838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5" name="Rectangle 35"/>
          <p:cNvSpPr>
            <a:spLocks noChangeArrowheads="1"/>
          </p:cNvSpPr>
          <p:nvPr/>
        </p:nvSpPr>
        <p:spPr bwMode="auto">
          <a:xfrm>
            <a:off x="6362700" y="5060950"/>
            <a:ext cx="16383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           </a:t>
            </a:r>
            <a:endParaRPr kumimoji="1" lang="en-US" altLang="zh-CN" sz="4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196" name="Line 36"/>
          <p:cNvSpPr>
            <a:spLocks noChangeShapeType="1"/>
          </p:cNvSpPr>
          <p:nvPr/>
        </p:nvSpPr>
        <p:spPr bwMode="auto">
          <a:xfrm>
            <a:off x="6972300" y="506095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7" name="Line 37"/>
          <p:cNvSpPr>
            <a:spLocks noChangeShapeType="1"/>
          </p:cNvSpPr>
          <p:nvPr/>
        </p:nvSpPr>
        <p:spPr bwMode="auto">
          <a:xfrm>
            <a:off x="7505700" y="506095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8" name="Line 38"/>
          <p:cNvSpPr>
            <a:spLocks noChangeShapeType="1"/>
          </p:cNvSpPr>
          <p:nvPr/>
        </p:nvSpPr>
        <p:spPr bwMode="auto">
          <a:xfrm>
            <a:off x="6858000" y="4222750"/>
            <a:ext cx="0" cy="838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9" name="Line 39"/>
          <p:cNvSpPr>
            <a:spLocks noChangeShapeType="1"/>
          </p:cNvSpPr>
          <p:nvPr/>
        </p:nvSpPr>
        <p:spPr bwMode="auto">
          <a:xfrm>
            <a:off x="7283450" y="5365750"/>
            <a:ext cx="0" cy="838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0" name="Text Box 40"/>
          <p:cNvSpPr txBox="1">
            <a:spLocks noChangeArrowheads="1"/>
          </p:cNvSpPr>
          <p:nvPr/>
        </p:nvSpPr>
        <p:spPr bwMode="auto">
          <a:xfrm>
            <a:off x="6750050" y="6208713"/>
            <a:ext cx="1022350" cy="604837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0   x 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92201" name="Line 41"/>
          <p:cNvSpPr>
            <a:spLocks noChangeShapeType="1"/>
          </p:cNvSpPr>
          <p:nvPr/>
        </p:nvSpPr>
        <p:spPr bwMode="auto">
          <a:xfrm>
            <a:off x="7131050" y="6203950"/>
            <a:ext cx="0" cy="6096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2" name="Text Box 42"/>
          <p:cNvSpPr txBox="1">
            <a:spLocks noChangeArrowheads="1"/>
          </p:cNvSpPr>
          <p:nvPr/>
        </p:nvSpPr>
        <p:spPr bwMode="auto">
          <a:xfrm>
            <a:off x="7510463" y="4984750"/>
            <a:ext cx="4905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 b="1">
                <a:solidFill>
                  <a:srgbClr val="9B37FF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92203" name="Text Box 43"/>
          <p:cNvSpPr txBox="1">
            <a:spLocks noChangeArrowheads="1"/>
          </p:cNvSpPr>
          <p:nvPr/>
        </p:nvSpPr>
        <p:spPr bwMode="auto">
          <a:xfrm>
            <a:off x="7129463" y="3825875"/>
            <a:ext cx="4905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 b="1">
                <a:solidFill>
                  <a:srgbClr val="9B37FF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92204" name="Text Box 44"/>
          <p:cNvSpPr txBox="1">
            <a:spLocks noChangeArrowheads="1"/>
          </p:cNvSpPr>
          <p:nvPr/>
        </p:nvSpPr>
        <p:spPr bwMode="auto">
          <a:xfrm>
            <a:off x="6748463" y="2698750"/>
            <a:ext cx="4905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 b="1">
                <a:solidFill>
                  <a:srgbClr val="9B37FF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92205" name="Rectangle 45"/>
          <p:cNvSpPr>
            <a:spLocks noChangeArrowheads="1"/>
          </p:cNvSpPr>
          <p:nvPr/>
        </p:nvSpPr>
        <p:spPr bwMode="auto">
          <a:xfrm>
            <a:off x="3854450" y="1347788"/>
            <a:ext cx="94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(    )</a:t>
            </a:r>
          </a:p>
        </p:txBody>
      </p:sp>
      <p:sp>
        <p:nvSpPr>
          <p:cNvPr id="92206" name="Rectangle 46"/>
          <p:cNvSpPr>
            <a:spLocks noChangeArrowheads="1"/>
          </p:cNvSpPr>
          <p:nvPr/>
        </p:nvSpPr>
        <p:spPr bwMode="auto">
          <a:xfrm>
            <a:off x="4114800" y="134778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x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2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2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2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2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2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2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2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2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2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2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2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2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2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2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2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2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9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9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9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9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9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9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9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9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utoUpdateAnimBg="0"/>
      <p:bldP spid="92163" grpId="0" autoUpdateAnimBg="0"/>
      <p:bldP spid="92164" grpId="0" autoUpdateAnimBg="0"/>
      <p:bldP spid="92165" grpId="0" autoUpdateAnimBg="0"/>
      <p:bldP spid="92169" grpId="0" animBg="1" autoUpdateAnimBg="0"/>
      <p:bldP spid="92170" grpId="0" animBg="1"/>
      <p:bldP spid="92171" grpId="0" animBg="1"/>
      <p:bldP spid="92172" grpId="0" animBg="1"/>
      <p:bldP spid="92173" grpId="0" autoUpdateAnimBg="0"/>
      <p:bldP spid="92174" grpId="0" autoUpdateAnimBg="0"/>
      <p:bldP spid="92175" grpId="0" animBg="1"/>
      <p:bldP spid="92176" grpId="0" animBg="1" autoUpdateAnimBg="0"/>
      <p:bldP spid="92177" grpId="0" animBg="1"/>
      <p:bldP spid="92179" grpId="0" animBg="1" autoUpdateAnimBg="0"/>
      <p:bldP spid="92180" grpId="0" animBg="1"/>
      <p:bldP spid="92181" grpId="0" animBg="1"/>
      <p:bldP spid="92182" grpId="0" animBg="1"/>
      <p:bldP spid="92183" grpId="0" animBg="1" autoUpdateAnimBg="0"/>
      <p:bldP spid="92184" grpId="0" animBg="1"/>
      <p:bldP spid="92185" grpId="0" animBg="1"/>
      <p:bldP spid="92186" grpId="0" animBg="1"/>
      <p:bldP spid="92187" grpId="0" animBg="1" autoUpdateAnimBg="0"/>
      <p:bldP spid="92188" grpId="0" animBg="1"/>
      <p:bldP spid="92189" grpId="0" animBg="1"/>
      <p:bldP spid="92190" grpId="0" animBg="1"/>
      <p:bldP spid="92191" grpId="0" animBg="1" autoUpdateAnimBg="0"/>
      <p:bldP spid="92192" grpId="0" animBg="1"/>
      <p:bldP spid="92193" grpId="0" animBg="1"/>
      <p:bldP spid="92194" grpId="0" animBg="1"/>
      <p:bldP spid="92195" grpId="0" animBg="1" autoUpdateAnimBg="0"/>
      <p:bldP spid="92196" grpId="0" animBg="1"/>
      <p:bldP spid="92197" grpId="0" animBg="1"/>
      <p:bldP spid="92198" grpId="0" animBg="1"/>
      <p:bldP spid="92199" grpId="0" animBg="1"/>
      <p:bldP spid="92200" grpId="0" animBg="1" autoUpdateAnimBg="0"/>
      <p:bldP spid="92201" grpId="0" animBg="1"/>
      <p:bldP spid="92202" grpId="0" autoUpdateAnimBg="0"/>
      <p:bldP spid="92203" grpId="0" autoUpdateAnimBg="0"/>
      <p:bldP spid="92204" grpId="0" autoUpdateAnimBg="0"/>
      <p:bldP spid="92205" grpId="0" autoUpdateAnimBg="0"/>
      <p:bldP spid="92206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342265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3600">
                <a:solidFill>
                  <a:schemeClr val="bg1"/>
                </a:solidFill>
                <a:latin typeface="Times New Roman" pitchFamily="18" charset="0"/>
              </a:rPr>
              <a:t>2) </a:t>
            </a:r>
            <a:r>
              <a:rPr kumimoji="1" lang="zh-CN" altLang="en-US" sz="3600">
                <a:solidFill>
                  <a:schemeClr val="bg1"/>
                </a:solidFill>
                <a:latin typeface="Times New Roman" pitchFamily="18" charset="0"/>
              </a:rPr>
              <a:t>子表分析法：</a:t>
            </a:r>
            <a:endParaRPr kumimoji="1" lang="zh-CN" altLang="en-US" sz="400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3187" name="Line 3"/>
          <p:cNvSpPr>
            <a:spLocks noChangeShapeType="1"/>
          </p:cNvSpPr>
          <p:nvPr/>
        </p:nvSpPr>
        <p:spPr bwMode="auto">
          <a:xfrm>
            <a:off x="457200" y="3124200"/>
            <a:ext cx="990600" cy="0"/>
          </a:xfrm>
          <a:prstGeom prst="line">
            <a:avLst/>
          </a:prstGeom>
          <a:noFill/>
          <a:ln w="25400">
            <a:solidFill>
              <a:srgbClr val="9933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730250" y="4973638"/>
            <a:ext cx="4327525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36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若子表为原子，则为</a:t>
            </a:r>
            <a:endParaRPr kumimoji="1" lang="zh-CN" altLang="en-US" sz="4400">
              <a:latin typeface="Times New Roman" pitchFamily="18" charset="0"/>
            </a:endParaRP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714375" y="1111250"/>
            <a:ext cx="3143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空表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600" b="1" i="1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ls=NIL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714375" y="1920875"/>
            <a:ext cx="1565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非空表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1447800" y="2743200"/>
            <a:ext cx="18034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1           </a:t>
            </a:r>
            <a:endParaRPr kumimoji="1" lang="en-US" altLang="zh-CN" sz="4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>
            <a:off x="2057400" y="2743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>
            <a:off x="2667000" y="2743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4" name="Line 10"/>
          <p:cNvSpPr>
            <a:spLocks noChangeShapeType="1"/>
          </p:cNvSpPr>
          <p:nvPr/>
        </p:nvSpPr>
        <p:spPr bwMode="auto">
          <a:xfrm>
            <a:off x="2362200" y="3124200"/>
            <a:ext cx="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914400" y="3578225"/>
            <a:ext cx="2241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指向子表</a:t>
            </a: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1</a:t>
            </a:r>
          </a:p>
          <a:p>
            <a:pPr eaLnBrk="1" hangingPunct="1"/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  </a:t>
            </a:r>
            <a:r>
              <a:rPr kumimoji="1" lang="zh-CN" altLang="en-US" sz="36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的指针</a:t>
            </a:r>
            <a:endParaRPr kumimoji="1" lang="zh-CN" altLang="en-US" sz="360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5149850" y="5018088"/>
            <a:ext cx="2393950" cy="660400"/>
          </a:xfrm>
          <a:prstGeom prst="rect">
            <a:avLst/>
          </a:prstGeom>
          <a:solidFill>
            <a:srgbClr val="FFFF99"/>
          </a:solidFill>
          <a:ln w="19050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tag=0  data</a:t>
            </a:r>
            <a:endParaRPr kumimoji="1" lang="en-US" altLang="zh-CN" sz="4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6445250" y="4997450"/>
            <a:ext cx="0" cy="6858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730250" y="5835650"/>
            <a:ext cx="386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否则，依次类推。</a:t>
            </a:r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3657600" y="2743200"/>
            <a:ext cx="18034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1           </a:t>
            </a:r>
            <a:endParaRPr kumimoji="1" lang="en-US" altLang="zh-CN" sz="4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>
            <a:off x="4267200" y="2743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>
            <a:off x="4876800" y="2743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2" name="Line 18"/>
          <p:cNvSpPr>
            <a:spLocks noChangeShapeType="1"/>
          </p:cNvSpPr>
          <p:nvPr/>
        </p:nvSpPr>
        <p:spPr bwMode="auto">
          <a:xfrm>
            <a:off x="4572000" y="3124200"/>
            <a:ext cx="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3263900" y="3578225"/>
            <a:ext cx="2241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指向子表</a:t>
            </a: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</a:t>
            </a:r>
          </a:p>
          <a:p>
            <a:pPr eaLnBrk="1" hangingPunct="1"/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  </a:t>
            </a:r>
            <a:r>
              <a:rPr kumimoji="1" lang="zh-CN" altLang="en-US" sz="36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的指针</a:t>
            </a:r>
            <a:endParaRPr kumimoji="1" lang="zh-CN" altLang="en-US" sz="360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7112000" y="2743200"/>
            <a:ext cx="18034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1           </a:t>
            </a:r>
            <a:endParaRPr kumimoji="1" lang="en-US" altLang="zh-CN" sz="4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3205" name="Line 21"/>
          <p:cNvSpPr>
            <a:spLocks noChangeShapeType="1"/>
          </p:cNvSpPr>
          <p:nvPr/>
        </p:nvSpPr>
        <p:spPr bwMode="auto">
          <a:xfrm>
            <a:off x="7721600" y="2743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6" name="Line 22"/>
          <p:cNvSpPr>
            <a:spLocks noChangeShapeType="1"/>
          </p:cNvSpPr>
          <p:nvPr/>
        </p:nvSpPr>
        <p:spPr bwMode="auto">
          <a:xfrm>
            <a:off x="8331200" y="2743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7" name="Line 23"/>
          <p:cNvSpPr>
            <a:spLocks noChangeShapeType="1"/>
          </p:cNvSpPr>
          <p:nvPr/>
        </p:nvSpPr>
        <p:spPr bwMode="auto">
          <a:xfrm>
            <a:off x="8001000" y="3124200"/>
            <a:ext cx="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8" name="Text Box 24"/>
          <p:cNvSpPr txBox="1">
            <a:spLocks noChangeArrowheads="1"/>
          </p:cNvSpPr>
          <p:nvPr/>
        </p:nvSpPr>
        <p:spPr bwMode="auto">
          <a:xfrm>
            <a:off x="6464300" y="3578225"/>
            <a:ext cx="2241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指向子表</a:t>
            </a: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n</a:t>
            </a:r>
          </a:p>
          <a:p>
            <a:pPr eaLnBrk="1" hangingPunct="1"/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  </a:t>
            </a:r>
            <a:r>
              <a:rPr kumimoji="1" lang="zh-CN" altLang="en-US" sz="36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的指针</a:t>
            </a:r>
            <a:endParaRPr kumimoji="1" lang="zh-CN" altLang="en-US" sz="360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3210" name="Line 26"/>
          <p:cNvSpPr>
            <a:spLocks noChangeShapeType="1"/>
          </p:cNvSpPr>
          <p:nvPr/>
        </p:nvSpPr>
        <p:spPr bwMode="auto">
          <a:xfrm>
            <a:off x="2971800" y="3124200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11" name="Line 27"/>
          <p:cNvSpPr>
            <a:spLocks noChangeShapeType="1"/>
          </p:cNvSpPr>
          <p:nvPr/>
        </p:nvSpPr>
        <p:spPr bwMode="auto">
          <a:xfrm>
            <a:off x="5181600" y="3124200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12" name="Line 28"/>
          <p:cNvSpPr>
            <a:spLocks noChangeShapeType="1"/>
          </p:cNvSpPr>
          <p:nvPr/>
        </p:nvSpPr>
        <p:spPr bwMode="auto">
          <a:xfrm>
            <a:off x="6400800" y="3124200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13" name="Rectangle 29"/>
          <p:cNvSpPr>
            <a:spLocks noChangeArrowheads="1"/>
          </p:cNvSpPr>
          <p:nvPr/>
        </p:nvSpPr>
        <p:spPr bwMode="auto">
          <a:xfrm>
            <a:off x="349250" y="255905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 i="1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ls</a:t>
            </a:r>
          </a:p>
        </p:txBody>
      </p:sp>
      <p:sp>
        <p:nvSpPr>
          <p:cNvPr id="93214" name="Text Box 30"/>
          <p:cNvSpPr txBox="1">
            <a:spLocks noChangeArrowheads="1"/>
          </p:cNvSpPr>
          <p:nvPr/>
        </p:nvSpPr>
        <p:spPr bwMode="auto">
          <a:xfrm>
            <a:off x="5810250" y="2590800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400" b="1">
                <a:solidFill>
                  <a:srgbClr val="0000FF"/>
                </a:solidFill>
                <a:latin typeface="Times New Roman" pitchFamily="18" charset="0"/>
              </a:rPr>
              <a:t>…</a:t>
            </a:r>
            <a:endParaRPr kumimoji="1" lang="en-US" altLang="zh-CN" sz="4400">
              <a:latin typeface="Times New Roman" pitchFamily="18" charset="0"/>
            </a:endParaRPr>
          </a:p>
        </p:txBody>
      </p:sp>
      <p:sp>
        <p:nvSpPr>
          <p:cNvPr id="93215" name="Text Box 31"/>
          <p:cNvSpPr txBox="1">
            <a:spLocks noChangeArrowheads="1"/>
          </p:cNvSpPr>
          <p:nvPr/>
        </p:nvSpPr>
        <p:spPr bwMode="auto">
          <a:xfrm>
            <a:off x="8393113" y="2667000"/>
            <a:ext cx="5222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4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 sz="4400">
              <a:latin typeface="Times New Roman" pitchFamily="18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3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3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3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3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3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3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3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3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3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3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3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3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3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93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3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3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93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93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utoUpdateAnimBg="0"/>
      <p:bldP spid="93187" grpId="0" animBg="1"/>
      <p:bldP spid="93188" grpId="0" autoUpdateAnimBg="0"/>
      <p:bldP spid="93189" grpId="0" autoUpdateAnimBg="0"/>
      <p:bldP spid="93190" grpId="0" autoUpdateAnimBg="0"/>
      <p:bldP spid="93191" grpId="0" animBg="1" autoUpdateAnimBg="0"/>
      <p:bldP spid="93192" grpId="0" animBg="1"/>
      <p:bldP spid="93193" grpId="0" animBg="1"/>
      <p:bldP spid="93194" grpId="0" animBg="1"/>
      <p:bldP spid="93195" grpId="0" autoUpdateAnimBg="0"/>
      <p:bldP spid="93196" grpId="0" animBg="1" autoUpdateAnimBg="0"/>
      <p:bldP spid="93197" grpId="0" animBg="1"/>
      <p:bldP spid="93198" grpId="0" autoUpdateAnimBg="0"/>
      <p:bldP spid="93199" grpId="0" animBg="1" autoUpdateAnimBg="0"/>
      <p:bldP spid="93200" grpId="0" animBg="1"/>
      <p:bldP spid="93201" grpId="0" animBg="1"/>
      <p:bldP spid="93202" grpId="0" animBg="1"/>
      <p:bldP spid="93203" grpId="0" autoUpdateAnimBg="0"/>
      <p:bldP spid="93204" grpId="0" animBg="1" autoUpdateAnimBg="0"/>
      <p:bldP spid="93205" grpId="0" animBg="1"/>
      <p:bldP spid="93206" grpId="0" animBg="1"/>
      <p:bldP spid="93207" grpId="0" animBg="1"/>
      <p:bldP spid="93208" grpId="0" autoUpdateAnimBg="0"/>
      <p:bldP spid="93210" grpId="0" animBg="1"/>
      <p:bldP spid="93211" grpId="0" animBg="1"/>
      <p:bldP spid="93212" grpId="0" animBg="1"/>
      <p:bldP spid="93213" grpId="0" autoUpdateAnimBg="0"/>
      <p:bldP spid="93214" grpId="0" autoUpdateAnimBg="0"/>
      <p:bldP spid="9321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0"/>
            <a:ext cx="3962400" cy="981075"/>
          </a:xfrm>
        </p:spPr>
        <p:txBody>
          <a:bodyPr/>
          <a:lstStyle/>
          <a:p>
            <a:pPr eaLnBrk="1" hangingPunct="1"/>
            <a:r>
              <a:rPr kumimoji="1" lang="zh-CN" altLang="en-US" sz="4000" smtClean="0">
                <a:latin typeface="Times New Roman" pitchFamily="18" charset="0"/>
                <a:ea typeface="隶书" pitchFamily="49" charset="-122"/>
              </a:rPr>
              <a:t>基本操作</a:t>
            </a:r>
            <a:r>
              <a:rPr lang="zh-CN" altLang="en-US" sz="4400" smtClean="0">
                <a:ea typeface="楷体_GB2312" pitchFamily="49" charset="-122"/>
              </a:rPr>
              <a:t>：</a:t>
            </a:r>
            <a:endParaRPr lang="zh-CN" altLang="en-US" sz="4400" u="sng" smtClean="0">
              <a:ea typeface="楷体_GB2312" pitchFamily="49" charset="-122"/>
            </a:endParaRPr>
          </a:p>
        </p:txBody>
      </p:sp>
      <p:sp>
        <p:nvSpPr>
          <p:cNvPr id="8195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588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InitArray(&amp;A, n, bound1, ..., boundn)</a:t>
            </a:r>
            <a:endParaRPr kumimoji="1" lang="en-US" altLang="zh-CN" sz="24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196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33450" y="2667000"/>
            <a:ext cx="3917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DestroyArray(&amp;A)</a:t>
            </a:r>
          </a:p>
        </p:txBody>
      </p:sp>
      <p:sp>
        <p:nvSpPr>
          <p:cNvPr id="8197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3854450"/>
            <a:ext cx="6419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Value(A, &amp;e, index1, ..., indexn)</a:t>
            </a:r>
          </a:p>
        </p:txBody>
      </p:sp>
      <p:sp>
        <p:nvSpPr>
          <p:cNvPr id="8198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4921250"/>
            <a:ext cx="6572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Assign(&amp;A, e, index1, ..., indexn)</a:t>
            </a:r>
          </a:p>
        </p:txBody>
      </p:sp>
      <p:sp>
        <p:nvSpPr>
          <p:cNvPr id="7176" name="AutoShape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1722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1127125"/>
            <a:ext cx="19685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6000" b="1">
                <a:solidFill>
                  <a:srgbClr val="CC3399"/>
                </a:solidFill>
                <a:latin typeface="Times New Roman" pitchFamily="18" charset="0"/>
                <a:ea typeface="楷体_GB2312" pitchFamily="49" charset="-122"/>
              </a:rPr>
              <a:t>例如</a:t>
            </a:r>
            <a:r>
              <a:rPr kumimoji="1" lang="en-US" altLang="zh-CN" sz="6000" b="1">
                <a:solidFill>
                  <a:srgbClr val="CC3399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6600" b="1">
              <a:solidFill>
                <a:srgbClr val="CC3399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12192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18288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30480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1219200" y="2743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24384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1219200" y="3429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38862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44958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57150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3886200" y="2743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51054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3886200" y="3429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69342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75438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87630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6934200" y="2743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>
            <a:off x="81534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6934200" y="3429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9" name="Line 21"/>
          <p:cNvSpPr>
            <a:spLocks noChangeShapeType="1"/>
          </p:cNvSpPr>
          <p:nvPr/>
        </p:nvSpPr>
        <p:spPr bwMode="auto">
          <a:xfrm>
            <a:off x="457200" y="31242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>
            <a:off x="2819400" y="31242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>
            <a:off x="5486400" y="31242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>
            <a:off x="2133600" y="3200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>
            <a:off x="4800600" y="3200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7848600" y="3200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8213725" y="2727325"/>
            <a:ext cx="490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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1524000" y="4038600"/>
            <a:ext cx="7273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en-US" sz="4400">
                <a:latin typeface="Times New Roman" pitchFamily="18" charset="0"/>
              </a:rPr>
              <a:t>   </a:t>
            </a:r>
            <a:r>
              <a:rPr kumimoji="1" lang="en-US" altLang="zh-CN" sz="4400">
                <a:latin typeface="Times New Roman" pitchFamily="18" charset="0"/>
              </a:rPr>
              <a:t>a              (x, y)              ((x))  </a:t>
            </a:r>
          </a:p>
        </p:txBody>
      </p:sp>
      <p:sp>
        <p:nvSpPr>
          <p:cNvPr id="63517" name="Text Box 31"/>
          <p:cNvSpPr txBox="1">
            <a:spLocks noChangeArrowheads="1"/>
          </p:cNvSpPr>
          <p:nvPr/>
        </p:nvSpPr>
        <p:spPr bwMode="auto">
          <a:xfrm>
            <a:off x="2803525" y="1355725"/>
            <a:ext cx="47021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400">
                <a:latin typeface="Times New Roman" pitchFamily="18" charset="0"/>
              </a:rPr>
              <a:t>LS=( a, (x,y), ((x)) )</a:t>
            </a:r>
          </a:p>
        </p:txBody>
      </p:sp>
      <p:sp>
        <p:nvSpPr>
          <p:cNvPr id="63518" name="Text Box 36"/>
          <p:cNvSpPr txBox="1">
            <a:spLocks noChangeArrowheads="1"/>
          </p:cNvSpPr>
          <p:nvPr/>
        </p:nvSpPr>
        <p:spPr bwMode="auto">
          <a:xfrm>
            <a:off x="288925" y="2462213"/>
            <a:ext cx="5572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400" b="1" i="1">
                <a:latin typeface="Times New Roman" pitchFamily="18" charset="0"/>
              </a:rPr>
              <a:t>ls</a:t>
            </a:r>
            <a:endParaRPr kumimoji="1" lang="en-US" altLang="zh-CN" sz="4400">
              <a:latin typeface="Times New Roman" pitchFamily="18" charset="0"/>
            </a:endParaRPr>
          </a:p>
        </p:txBody>
      </p:sp>
      <p:sp>
        <p:nvSpPr>
          <p:cNvPr id="40997" name="AutoShape 3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172200"/>
            <a:ext cx="685800" cy="381000"/>
          </a:xfrm>
          <a:prstGeom prst="actionButtonBeginning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0"/>
            <a:ext cx="83962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8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5.6 </a:t>
            </a:r>
            <a:r>
              <a:rPr kumimoji="1" lang="zh-CN" altLang="en-US" sz="48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广义表操作的递归函数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0850" y="1243013"/>
            <a:ext cx="8235950" cy="281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40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递归函数</a:t>
            </a:r>
            <a:endParaRPr kumimoji="1" lang="zh-CN" altLang="en-US" sz="40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kumimoji="1"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含直接或间接调用本函数语句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的函数被称之为递归函数，它必须满足以下两个条件：</a:t>
            </a:r>
            <a:endParaRPr kumimoji="1" lang="zh-CN" altLang="en-US" sz="4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00050" y="4210050"/>
            <a:ext cx="848201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4000" b="1">
                <a:latin typeface="Times New Roman" pitchFamily="18" charset="0"/>
                <a:ea typeface="楷体_GB2312" pitchFamily="49" charset="-122"/>
              </a:rPr>
              <a:t>1)</a:t>
            </a: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在每一次调用自己时，必须是</a:t>
            </a:r>
            <a:r>
              <a:rPr kumimoji="1" lang="en-US" altLang="zh-CN" sz="40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在某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   种意义上</a:t>
            </a:r>
            <a:r>
              <a:rPr kumimoji="1" lang="en-US" altLang="zh-CN" sz="400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4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更接近于解</a:t>
            </a:r>
            <a:r>
              <a:rPr kumimoji="1" lang="en-US" altLang="zh-CN" sz="4000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81000" y="5884863"/>
            <a:ext cx="8755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b="1">
                <a:latin typeface="Times New Roman" pitchFamily="18" charset="0"/>
                <a:ea typeface="楷体_GB2312" pitchFamily="49" charset="-122"/>
              </a:rPr>
              <a:t>2)</a:t>
            </a: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必须有一个</a:t>
            </a:r>
            <a:r>
              <a:rPr kumimoji="1" lang="zh-CN" altLang="en-US" sz="4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终止</a:t>
            </a: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处理或计算的</a:t>
            </a:r>
            <a:r>
              <a:rPr kumimoji="1" lang="zh-CN" altLang="en-US" sz="4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准则</a:t>
            </a: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autoUpdateAnimBg="0"/>
      <p:bldP spid="41988" grpId="0" autoUpdateAnimBg="0"/>
      <p:bldP spid="41989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669925" y="76200"/>
            <a:ext cx="598963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kumimoji="1" lang="en-US" altLang="zh-CN" sz="4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z="4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40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梵塔的递归函数</a:t>
            </a:r>
            <a:endParaRPr kumimoji="1" lang="zh-CN" altLang="en-US" sz="4800">
              <a:solidFill>
                <a:schemeClr val="bg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09600" y="1052513"/>
            <a:ext cx="7804150" cy="553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void </a:t>
            </a:r>
            <a:r>
              <a:rPr kumimoji="1" lang="en-US" altLang="zh-CN" sz="3600">
                <a:solidFill>
                  <a:srgbClr val="CC3399"/>
                </a:solidFill>
                <a:latin typeface="Times New Roman" pitchFamily="18" charset="0"/>
                <a:ea typeface="楷体_GB2312" pitchFamily="49" charset="-122"/>
              </a:rPr>
              <a:t>hanoi (</a:t>
            </a:r>
            <a:r>
              <a:rPr kumimoji="1" lang="en-US" altLang="zh-CN" sz="3600" b="1">
                <a:solidFill>
                  <a:srgbClr val="CC3399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>
                <a:solidFill>
                  <a:srgbClr val="CC3399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>
                <a:solidFill>
                  <a:srgbClr val="CC3399"/>
                </a:solidFill>
                <a:latin typeface="Times New Roman" pitchFamily="18" charset="0"/>
                <a:ea typeface="楷体_GB2312" pitchFamily="49" charset="-122"/>
              </a:rPr>
              <a:t>char</a:t>
            </a:r>
            <a:r>
              <a:rPr kumimoji="1" lang="en-US" altLang="zh-CN" sz="3600">
                <a:solidFill>
                  <a:srgbClr val="CC3399"/>
                </a:solidFill>
                <a:latin typeface="Times New Roman" pitchFamily="18" charset="0"/>
                <a:ea typeface="楷体_GB2312" pitchFamily="49" charset="-122"/>
              </a:rPr>
              <a:t> x, </a:t>
            </a:r>
            <a:r>
              <a:rPr kumimoji="1" lang="en-US" altLang="zh-CN" sz="3600" b="1">
                <a:solidFill>
                  <a:srgbClr val="CC3399"/>
                </a:solidFill>
                <a:latin typeface="Times New Roman" pitchFamily="18" charset="0"/>
                <a:ea typeface="楷体_GB2312" pitchFamily="49" charset="-122"/>
              </a:rPr>
              <a:t>char</a:t>
            </a:r>
            <a:r>
              <a:rPr kumimoji="1" lang="en-US" altLang="zh-CN" sz="3600">
                <a:solidFill>
                  <a:srgbClr val="CC3399"/>
                </a:solidFill>
                <a:latin typeface="Times New Roman" pitchFamily="18" charset="0"/>
                <a:ea typeface="楷体_GB2312" pitchFamily="49" charset="-122"/>
              </a:rPr>
              <a:t> y, </a:t>
            </a:r>
            <a:r>
              <a:rPr kumimoji="1" lang="en-US" altLang="zh-CN" sz="3600" b="1">
                <a:solidFill>
                  <a:srgbClr val="CC3399"/>
                </a:solidFill>
                <a:latin typeface="Times New Roman" pitchFamily="18" charset="0"/>
                <a:ea typeface="楷体_GB2312" pitchFamily="49" charset="-122"/>
              </a:rPr>
              <a:t>char</a:t>
            </a:r>
            <a:r>
              <a:rPr kumimoji="1" lang="en-US" altLang="zh-CN" sz="3600">
                <a:solidFill>
                  <a:srgbClr val="CC3399"/>
                </a:solidFill>
                <a:latin typeface="Times New Roman" pitchFamily="18" charset="0"/>
                <a:ea typeface="楷体_GB2312" pitchFamily="49" charset="-122"/>
              </a:rPr>
              <a:t> z)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 {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   if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(n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==</a:t>
            </a: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1)</a:t>
            </a:r>
            <a:endParaRPr kumimoji="1" lang="en-US" altLang="zh-CN" sz="360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move(x, 1, z); 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   else {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600">
                <a:solidFill>
                  <a:srgbClr val="CC3399"/>
                </a:solidFill>
                <a:latin typeface="Times New Roman" pitchFamily="18" charset="0"/>
                <a:ea typeface="楷体_GB2312" pitchFamily="49" charset="-122"/>
              </a:rPr>
              <a:t> hanoi(</a:t>
            </a: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n-1</a:t>
            </a:r>
            <a:r>
              <a:rPr kumimoji="1" lang="en-US" altLang="zh-CN" sz="3600">
                <a:solidFill>
                  <a:srgbClr val="CC3399"/>
                </a:solidFill>
                <a:latin typeface="Times New Roman" pitchFamily="18" charset="0"/>
                <a:ea typeface="楷体_GB2312" pitchFamily="49" charset="-122"/>
              </a:rPr>
              <a:t>, x, z, y);  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move(x, n, z);        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600">
                <a:solidFill>
                  <a:srgbClr val="CC3399"/>
                </a:solidFill>
                <a:latin typeface="Times New Roman" pitchFamily="18" charset="0"/>
                <a:ea typeface="楷体_GB2312" pitchFamily="49" charset="-122"/>
              </a:rPr>
              <a:t>hanoi(</a:t>
            </a: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n-1,</a:t>
            </a: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solidFill>
                  <a:srgbClr val="CC3399"/>
                </a:solidFill>
                <a:latin typeface="Times New Roman" pitchFamily="18" charset="0"/>
                <a:ea typeface="楷体_GB2312" pitchFamily="49" charset="-122"/>
              </a:rPr>
              <a:t>y, x, z);</a:t>
            </a:r>
            <a:endParaRPr kumimoji="1" lang="en-US" altLang="zh-CN" sz="360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   } }   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59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339975" y="152400"/>
            <a:ext cx="3832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二叉树的遍历</a:t>
            </a:r>
            <a:endParaRPr kumimoji="1" lang="zh-CN" altLang="en-US" sz="5400" b="1">
              <a:solidFill>
                <a:schemeClr val="bg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-92075" y="990600"/>
            <a:ext cx="9320213" cy="590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  void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CC3399"/>
                </a:solidFill>
                <a:latin typeface="Times New Roman" pitchFamily="18" charset="0"/>
              </a:rPr>
              <a:t>PreOrderTraverse</a:t>
            </a:r>
            <a:r>
              <a:rPr kumimoji="1" lang="en-US" altLang="zh-CN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</a:rPr>
              <a:t> </a:t>
            </a:r>
            <a:r>
              <a:rPr kumimoji="1" lang="en-US" altLang="zh-CN" sz="3200">
                <a:latin typeface="Times New Roman" pitchFamily="18" charset="0"/>
              </a:rPr>
              <a:t>BiTree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kumimoji="1" lang="en-US" altLang="zh-CN">
                <a:latin typeface="Times New Roman" pitchFamily="18" charset="0"/>
              </a:rPr>
              <a:t>,</a:t>
            </a:r>
            <a:r>
              <a:rPr kumimoji="1" lang="en-US" altLang="zh-CN" b="1">
                <a:latin typeface="Times New Roman" pitchFamily="18" charset="0"/>
              </a:rPr>
              <a:t>void </a:t>
            </a:r>
            <a:r>
              <a:rPr kumimoji="1" lang="en-US" altLang="zh-CN" sz="3200">
                <a:latin typeface="Times New Roman" pitchFamily="18" charset="0"/>
              </a:rPr>
              <a:t>(</a:t>
            </a:r>
            <a:r>
              <a:rPr kumimoji="1" lang="en-US" altLang="zh-CN">
                <a:latin typeface="Times New Roman" pitchFamily="18" charset="0"/>
              </a:rPr>
              <a:t>Visit</a:t>
            </a:r>
            <a:r>
              <a:rPr kumimoji="1" lang="en-US" altLang="zh-CN" sz="3200">
                <a:latin typeface="Times New Roman" pitchFamily="18" charset="0"/>
              </a:rPr>
              <a:t>)(BiTree P)</a:t>
            </a:r>
            <a:r>
              <a:rPr kumimoji="1" lang="en-US" altLang="zh-CN" b="1">
                <a:latin typeface="Times New Roman" pitchFamily="18" charset="0"/>
              </a:rPr>
              <a:t>)</a:t>
            </a:r>
            <a:r>
              <a:rPr kumimoji="1" lang="en-US" altLang="zh-CN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4400" b="1">
                <a:latin typeface="Times New Roman" pitchFamily="18" charset="0"/>
              </a:rPr>
              <a:t>   {</a:t>
            </a:r>
            <a:endParaRPr kumimoji="1" lang="en-US" altLang="zh-CN" sz="440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4400">
                <a:latin typeface="Times New Roman" pitchFamily="18" charset="0"/>
              </a:rPr>
              <a:t> </a:t>
            </a:r>
            <a:r>
              <a:rPr kumimoji="1" lang="en-US" altLang="zh-CN" sz="4400">
                <a:solidFill>
                  <a:srgbClr val="0000FF"/>
                </a:solidFill>
                <a:latin typeface="Times New Roman" pitchFamily="18" charset="0"/>
              </a:rPr>
              <a:t>    </a:t>
            </a:r>
            <a:r>
              <a:rPr kumimoji="1" lang="en-US" altLang="zh-CN" sz="4400" b="1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kumimoji="1" lang="en-US" altLang="zh-CN" sz="4400">
                <a:solidFill>
                  <a:srgbClr val="0000FF"/>
                </a:solidFill>
                <a:latin typeface="Times New Roman" pitchFamily="18" charset="0"/>
              </a:rPr>
              <a:t> (T)</a:t>
            </a:r>
            <a:r>
              <a:rPr kumimoji="1" lang="en-US" altLang="zh-CN" sz="4400">
                <a:latin typeface="Times New Roman" pitchFamily="18" charset="0"/>
              </a:rPr>
              <a:t> </a:t>
            </a:r>
            <a:r>
              <a:rPr kumimoji="1" lang="en-US" altLang="zh-CN" sz="4400" b="1">
                <a:latin typeface="Times New Roman" pitchFamily="18" charset="0"/>
              </a:rPr>
              <a:t>{</a:t>
            </a:r>
            <a:endParaRPr kumimoji="1" lang="en-US" altLang="zh-CN" sz="440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4400">
                <a:latin typeface="Times New Roman" pitchFamily="18" charset="0"/>
              </a:rPr>
              <a:t>        Visit(T-&gt;data);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4400">
                <a:latin typeface="Times New Roman" pitchFamily="18" charset="0"/>
              </a:rPr>
              <a:t>        </a:t>
            </a:r>
            <a:r>
              <a:rPr kumimoji="1" lang="en-US" altLang="zh-CN" sz="4000">
                <a:latin typeface="Times New Roman" pitchFamily="18" charset="0"/>
              </a:rPr>
              <a:t>(</a:t>
            </a:r>
            <a:r>
              <a:rPr kumimoji="1" lang="en-US" altLang="zh-CN" sz="4000">
                <a:solidFill>
                  <a:srgbClr val="CC3399"/>
                </a:solidFill>
                <a:latin typeface="Times New Roman" pitchFamily="18" charset="0"/>
              </a:rPr>
              <a:t>PreOrderTraverse</a:t>
            </a:r>
            <a:r>
              <a:rPr kumimoji="1" lang="en-US" altLang="zh-CN" sz="4000">
                <a:latin typeface="Times New Roman" pitchFamily="18" charset="0"/>
              </a:rPr>
              <a:t>(</a:t>
            </a:r>
            <a:r>
              <a:rPr kumimoji="1" lang="en-US" altLang="zh-CN" sz="4000">
                <a:solidFill>
                  <a:srgbClr val="0000FF"/>
                </a:solidFill>
                <a:latin typeface="Times New Roman" pitchFamily="18" charset="0"/>
              </a:rPr>
              <a:t>T-&gt;</a:t>
            </a:r>
            <a:r>
              <a:rPr kumimoji="1" lang="en-US" altLang="zh-CN" sz="4000" b="1">
                <a:solidFill>
                  <a:srgbClr val="0000FF"/>
                </a:solidFill>
                <a:latin typeface="Times New Roman" pitchFamily="18" charset="0"/>
              </a:rPr>
              <a:t>l</a:t>
            </a:r>
            <a:r>
              <a:rPr kumimoji="1" lang="en-US" altLang="zh-CN" sz="4000">
                <a:solidFill>
                  <a:srgbClr val="0000FF"/>
                </a:solidFill>
                <a:latin typeface="Times New Roman" pitchFamily="18" charset="0"/>
              </a:rPr>
              <a:t>child, Visit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400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4000">
                <a:latin typeface="Times New Roman" pitchFamily="18" charset="0"/>
              </a:rPr>
              <a:t>        (</a:t>
            </a:r>
            <a:r>
              <a:rPr kumimoji="1" lang="en-US" altLang="zh-CN" sz="4000">
                <a:solidFill>
                  <a:srgbClr val="CC3399"/>
                </a:solidFill>
                <a:latin typeface="Times New Roman" pitchFamily="18" charset="0"/>
              </a:rPr>
              <a:t>PreOrderTraverse</a:t>
            </a:r>
            <a:r>
              <a:rPr kumimoji="1" lang="en-US" altLang="zh-CN" sz="4000">
                <a:latin typeface="Times New Roman" pitchFamily="18" charset="0"/>
              </a:rPr>
              <a:t>(</a:t>
            </a:r>
            <a:r>
              <a:rPr kumimoji="1" lang="en-US" altLang="zh-CN" sz="4000">
                <a:solidFill>
                  <a:srgbClr val="0000FF"/>
                </a:solidFill>
                <a:latin typeface="Times New Roman" pitchFamily="18" charset="0"/>
              </a:rPr>
              <a:t>T-&gt;</a:t>
            </a:r>
            <a:r>
              <a:rPr kumimoji="1" lang="en-US" altLang="zh-CN" sz="4000" b="1">
                <a:solidFill>
                  <a:srgbClr val="0000FF"/>
                </a:solidFill>
                <a:latin typeface="Times New Roman" pitchFamily="18" charset="0"/>
              </a:rPr>
              <a:t>r</a:t>
            </a:r>
            <a:r>
              <a:rPr kumimoji="1" lang="en-US" altLang="zh-CN" sz="4000">
                <a:solidFill>
                  <a:srgbClr val="0000FF"/>
                </a:solidFill>
                <a:latin typeface="Times New Roman" pitchFamily="18" charset="0"/>
              </a:rPr>
              <a:t>child, Visit</a:t>
            </a:r>
            <a:r>
              <a:rPr kumimoji="1" lang="en-US" altLang="zh-CN" sz="4000">
                <a:latin typeface="Times New Roman" pitchFamily="18" charset="0"/>
              </a:rPr>
              <a:t>);</a:t>
            </a:r>
            <a:endParaRPr kumimoji="1" lang="en-US" altLang="zh-CN" sz="440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4400">
                <a:latin typeface="Times New Roman" pitchFamily="18" charset="0"/>
              </a:rPr>
              <a:t>     </a:t>
            </a:r>
            <a:r>
              <a:rPr kumimoji="1" lang="en-US" altLang="zh-CN" sz="44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4400" b="1">
                <a:latin typeface="Times New Roman" pitchFamily="18" charset="0"/>
              </a:rPr>
              <a:t>   }</a:t>
            </a:r>
            <a:r>
              <a:rPr kumimoji="1" lang="en-US" altLang="zh-CN" sz="4400">
                <a:latin typeface="Times New Roman" pitchFamily="18" charset="0"/>
              </a:rPr>
              <a:t> </a:t>
            </a:r>
            <a:r>
              <a:rPr kumimoji="1" lang="en-US" altLang="zh-CN" sz="3600">
                <a:latin typeface="Times New Roman" pitchFamily="18" charset="0"/>
              </a:rPr>
              <a:t>// PreOrderTraverse</a:t>
            </a:r>
            <a:endParaRPr kumimoji="1" lang="en-US" altLang="zh-CN" sz="4400">
              <a:latin typeface="Times New Roman" pitchFamily="18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pitchFamily="2" charset="-122"/>
            </a:endParaRPr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ea typeface="楷体_GB2312" pitchFamily="49" charset="-122"/>
              </a:rPr>
              <a:t>从结构本身特性而言，广义表归属于线性结构，但实现广义表操作的算法和树的操作的算法更为相近，这正是广义表这种数据结构的特点。由于广义表是一种递归定义的线性结构，因此它兼有线性结构和层次结构的特点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ea typeface="楷体_GB2312" pitchFamily="49" charset="-122"/>
              </a:rPr>
              <a:t>若将广义表看成是由表头和表尾合成的结构，则它的操作的实现类似于树的操作，而若将广义表看成是</a:t>
            </a:r>
            <a:r>
              <a:rPr lang="en-US" altLang="zh-CN" smtClean="0">
                <a:ea typeface="宋体" pitchFamily="2" charset="-122"/>
              </a:rPr>
              <a:t>n</a:t>
            </a:r>
            <a:r>
              <a:rPr lang="zh-CN" altLang="en-US" smtClean="0">
                <a:ea typeface="楷体_GB2312" pitchFamily="49" charset="-122"/>
              </a:rPr>
              <a:t>个子表的序列，则它的操作的实现是线性表操作的一种</a:t>
            </a:r>
            <a:r>
              <a:rPr lang="zh-CN" altLang="en-US" smtClean="0">
                <a:ea typeface="宋体" pitchFamily="2" charset="-122"/>
              </a:rPr>
              <a:t>“</a:t>
            </a:r>
            <a:r>
              <a:rPr lang="zh-CN" altLang="en-US" smtClean="0">
                <a:ea typeface="楷体_GB2312" pitchFamily="49" charset="-122"/>
              </a:rPr>
              <a:t>扩充</a:t>
            </a:r>
            <a:r>
              <a:rPr lang="zh-CN" altLang="en-US" smtClean="0">
                <a:ea typeface="宋体" pitchFamily="2" charset="-122"/>
              </a:rPr>
              <a:t>”</a:t>
            </a:r>
            <a:r>
              <a:rPr lang="zh-CN" altLang="en-US" smtClean="0"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ea typeface="楷体_GB2312" pitchFamily="49" charset="-122"/>
              </a:rPr>
              <a:t>基于广义表是递归定义的结构，因此实现广义表操作的算法均为递归函数</a:t>
            </a:r>
            <a:br>
              <a:rPr lang="zh-CN" altLang="en-US" smtClean="0">
                <a:ea typeface="楷体_GB2312" pitchFamily="49" charset="-122"/>
              </a:rPr>
            </a:br>
            <a:endParaRPr lang="zh-CN" altLang="en-US" smtClean="0">
              <a:ea typeface="楷体_GB2312" pitchFamily="49" charset="-122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动画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063750"/>
            <a:ext cx="6234112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3663950" y="220663"/>
            <a:ext cx="1568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作  业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028825" y="1355725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latin typeface="Comic Sans MS" pitchFamily="66" charset="0"/>
                <a:hlinkClick r:id="rId3" action="ppaction://hlinkfile"/>
              </a:rPr>
              <a:t>习题集五</a:t>
            </a:r>
            <a:endParaRPr lang="zh-CN" altLang="en-US">
              <a:latin typeface="Comic Sans MS" pitchFamily="66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280400" cy="25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InitArray(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A, n, bound1, ..., boundn)</a:t>
            </a:r>
          </a:p>
          <a:p>
            <a:pPr eaLnBrk="1" hangingPunct="1"/>
            <a:endParaRPr kumimoji="1" lang="en-US" altLang="zh-CN" sz="36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6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操作结果：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若维数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和各维长度合法，则构造相应的数组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，并返回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OK</a:t>
            </a:r>
            <a:endParaRPr kumimoji="1" lang="en-US" altLang="zh-CN" sz="3600">
              <a:solidFill>
                <a:srgbClr val="6600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149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1722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black">
          <a:xfrm>
            <a:off x="684213" y="4292600"/>
            <a:ext cx="7775575" cy="171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3200" b="1">
                <a:solidFill>
                  <a:srgbClr val="0000FF"/>
                </a:solidFill>
                <a:latin typeface="Verdana" pitchFamily="34" charset="0"/>
                <a:ea typeface="楷体_GB2312" pitchFamily="49" charset="-122"/>
              </a:rPr>
              <a:t> </a:t>
            </a: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DestroyArray(&amp;A)</a:t>
            </a:r>
            <a:b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3200" b="1">
                <a:solidFill>
                  <a:srgbClr val="0000FF"/>
                </a:solidFill>
                <a:latin typeface="Verdana" pitchFamily="34" charset="0"/>
                <a:ea typeface="楷体_GB2312" pitchFamily="49" charset="-122"/>
              </a:rPr>
              <a:t/>
            </a:r>
            <a:br>
              <a:rPr lang="en-US" altLang="zh-CN" sz="3200" b="1">
                <a:solidFill>
                  <a:srgbClr val="0000FF"/>
                </a:solidFill>
                <a:latin typeface="Verdana" pitchFamily="34" charset="0"/>
                <a:ea typeface="楷体_GB2312" pitchFamily="49" charset="-122"/>
              </a:rPr>
            </a:br>
            <a:r>
              <a:rPr lang="en-US" altLang="zh-CN" sz="3200" b="1">
                <a:latin typeface="Verdana" pitchFamily="34" charset="0"/>
                <a:ea typeface="楷体_GB2312" pitchFamily="49" charset="-122"/>
              </a:rPr>
              <a:t>  </a:t>
            </a:r>
            <a:r>
              <a:rPr lang="zh-CN" altLang="en-US" sz="3200">
                <a:solidFill>
                  <a:srgbClr val="990033"/>
                </a:solidFill>
                <a:latin typeface="Verdana" pitchFamily="34" charset="0"/>
                <a:ea typeface="楷体_GB2312" pitchFamily="49" charset="-122"/>
              </a:rPr>
              <a:t>操作结果：</a:t>
            </a:r>
            <a:r>
              <a:rPr lang="zh-CN" altLang="en-US" sz="3200" b="1">
                <a:latin typeface="Verdana" pitchFamily="34" charset="0"/>
                <a:ea typeface="楷体_GB2312" pitchFamily="49" charset="-122"/>
              </a:rPr>
              <a:t>销毁数组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A</a:t>
            </a:r>
            <a:endParaRPr lang="en-US" altLang="zh-CN" sz="3200" b="1">
              <a:latin typeface="Verdana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8839200" cy="462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   Value(A, 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e, index1, ..., indexn)</a:t>
            </a:r>
          </a:p>
          <a:p>
            <a:pPr eaLnBrk="1" hangingPunct="1"/>
            <a:endParaRPr kumimoji="1" lang="en-US" altLang="zh-CN" sz="36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6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初始条件：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是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维数组，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为元素变量，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                    随后是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个下标值。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6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操作结果：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若各下标不超界，则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赋值为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                    所指定的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的元素值，并返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                    回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OK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10246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1722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323850" y="990600"/>
            <a:ext cx="8515350" cy="448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Assign(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A, e, index1, ..., indexn)</a:t>
            </a:r>
            <a:b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</a:br>
            <a:endParaRPr kumimoji="1" lang="en-US" altLang="zh-CN" sz="36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6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初始条件：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是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维数组，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为元素变量，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                    随后是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个下标值。</a:t>
            </a:r>
            <a:br>
              <a:rPr kumimoji="1" lang="zh-CN" altLang="en-US" sz="3600">
                <a:latin typeface="Times New Roman" pitchFamily="18" charset="0"/>
                <a:ea typeface="楷体_GB2312" pitchFamily="49" charset="-122"/>
              </a:rPr>
            </a:b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6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操作结果：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若下标不超界，则将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的值赋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                    给所指定的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的元素，并返回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                   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OK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11270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1722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nimBg="1"/>
    </p:bldLst>
  </p:timing>
</p:sld>
</file>

<file path=ppt/theme/theme1.xml><?xml version="1.0" encoding="utf-8"?>
<a:theme xmlns:a="http://schemas.openxmlformats.org/drawingml/2006/main" name="sample">
  <a:themeElements>
    <a:clrScheme name="sample 4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6600CC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thinThick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thinThick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6600CC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Chap4</Template>
  <TotalTime>4343</TotalTime>
  <Words>4406</Words>
  <Application>Microsoft Office PowerPoint</Application>
  <PresentationFormat>全屏显示(4:3)</PresentationFormat>
  <Paragraphs>685</Paragraphs>
  <Slides>65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65</vt:i4>
      </vt:variant>
    </vt:vector>
  </HeadingPairs>
  <TitlesOfParts>
    <vt:vector size="82" baseType="lpstr">
      <vt:lpstr>Arial</vt:lpstr>
      <vt:lpstr>宋体</vt:lpstr>
      <vt:lpstr>Verdana</vt:lpstr>
      <vt:lpstr>Wingdings</vt:lpstr>
      <vt:lpstr>Times New Roman</vt:lpstr>
      <vt:lpstr>隶书</vt:lpstr>
      <vt:lpstr>楷体_GB2312</vt:lpstr>
      <vt:lpstr>Symbol</vt:lpstr>
      <vt:lpstr>PMingLiU</vt:lpstr>
      <vt:lpstr>黑体</vt:lpstr>
      <vt:lpstr>Comic Sans MS</vt:lpstr>
      <vt:lpstr>sample</vt:lpstr>
      <vt:lpstr>Microsoft Equation 3.0</vt:lpstr>
      <vt:lpstr>Microsoft Word 文档</vt:lpstr>
      <vt:lpstr>Microsoft 公式 3.0</vt:lpstr>
      <vt:lpstr>Microsoft 方程式編輯器 3.0</vt:lpstr>
      <vt:lpstr>Microsoft PowerPoint 幻灯片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基本操作：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 矩阵的压缩存储</vt:lpstr>
      <vt:lpstr>特殊矩阵的压缩存储 </vt:lpstr>
      <vt:lpstr>PowerPoint 演示文稿</vt:lpstr>
      <vt:lpstr>三角矩阵</vt:lpstr>
      <vt:lpstr>PowerPoint 演示文稿</vt:lpstr>
      <vt:lpstr>对角矩阵(diagonal matrix)</vt:lpstr>
      <vt:lpstr>PowerPoint 演示文稿</vt:lpstr>
      <vt:lpstr>稀疏矩阵(Sparse Matrix)</vt:lpstr>
      <vt:lpstr>Sparse Matrix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Print a triple matrix</vt:lpstr>
      <vt:lpstr>Transpose a Matrix(矩阵的转置)</vt:lpstr>
      <vt:lpstr>PowerPoint 演示文稿</vt:lpstr>
      <vt:lpstr>PowerPoint 演示文稿</vt:lpstr>
      <vt:lpstr>方法二</vt:lpstr>
      <vt:lpstr>PowerPoint 演示文稿</vt:lpstr>
      <vt:lpstr>PowerPoint 演示文稿</vt:lpstr>
      <vt:lpstr>   </vt:lpstr>
      <vt:lpstr>PowerPoint 演示文稿</vt:lpstr>
      <vt:lpstr>PowerPoint 演示文稿</vt:lpstr>
      <vt:lpstr>二、行逻辑联接的顺序表(CSR)</vt:lpstr>
      <vt:lpstr>CSR</vt:lpstr>
      <vt:lpstr>PowerPoint 演示文稿</vt:lpstr>
      <vt:lpstr>矩阵相乘(Matrix Multiplication)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5.4 广义表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广义表的头尾链表存储表示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 数组</dc:title>
  <dc:creator>thcic</dc:creator>
  <cp:lastModifiedBy>msjade</cp:lastModifiedBy>
  <cp:revision>121</cp:revision>
  <dcterms:created xsi:type="dcterms:W3CDTF">1998-08-20T06:32:36Z</dcterms:created>
  <dcterms:modified xsi:type="dcterms:W3CDTF">2014-10-21T15:42:06Z</dcterms:modified>
</cp:coreProperties>
</file>