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7"/>
  </p:notesMasterIdLst>
  <p:handoutMasterIdLst>
    <p:handoutMasterId r:id="rId158"/>
  </p:handoutMasterIdLst>
  <p:sldIdLst>
    <p:sldId id="404" r:id="rId2"/>
    <p:sldId id="454" r:id="rId3"/>
    <p:sldId id="256" r:id="rId4"/>
    <p:sldId id="258" r:id="rId5"/>
    <p:sldId id="259" r:id="rId6"/>
    <p:sldId id="260" r:id="rId7"/>
    <p:sldId id="261" r:id="rId8"/>
    <p:sldId id="262" r:id="rId9"/>
    <p:sldId id="455" r:id="rId10"/>
    <p:sldId id="271" r:id="rId11"/>
    <p:sldId id="424" r:id="rId12"/>
    <p:sldId id="398" r:id="rId13"/>
    <p:sldId id="275" r:id="rId14"/>
    <p:sldId id="399" r:id="rId15"/>
    <p:sldId id="274" r:id="rId16"/>
    <p:sldId id="276" r:id="rId17"/>
    <p:sldId id="278" r:id="rId18"/>
    <p:sldId id="279" r:id="rId19"/>
    <p:sldId id="280" r:id="rId20"/>
    <p:sldId id="405" r:id="rId21"/>
    <p:sldId id="281" r:id="rId22"/>
    <p:sldId id="282" r:id="rId23"/>
    <p:sldId id="283" r:id="rId24"/>
    <p:sldId id="450" r:id="rId25"/>
    <p:sldId id="451" r:id="rId26"/>
    <p:sldId id="290" r:id="rId27"/>
    <p:sldId id="452" r:id="rId28"/>
    <p:sldId id="291" r:id="rId29"/>
    <p:sldId id="300" r:id="rId30"/>
    <p:sldId id="302" r:id="rId31"/>
    <p:sldId id="457" r:id="rId32"/>
    <p:sldId id="326" r:id="rId33"/>
    <p:sldId id="305" r:id="rId34"/>
    <p:sldId id="307" r:id="rId35"/>
    <p:sldId id="423" r:id="rId36"/>
    <p:sldId id="311" r:id="rId37"/>
    <p:sldId id="422" r:id="rId38"/>
    <p:sldId id="425" r:id="rId39"/>
    <p:sldId id="410" r:id="rId40"/>
    <p:sldId id="418" r:id="rId41"/>
    <p:sldId id="411" r:id="rId42"/>
    <p:sldId id="416" r:id="rId43"/>
    <p:sldId id="313" r:id="rId44"/>
    <p:sldId id="417" r:id="rId45"/>
    <p:sldId id="315" r:id="rId46"/>
    <p:sldId id="412" r:id="rId47"/>
    <p:sldId id="413" r:id="rId48"/>
    <p:sldId id="414" r:id="rId49"/>
    <p:sldId id="316" r:id="rId50"/>
    <p:sldId id="419" r:id="rId51"/>
    <p:sldId id="317" r:id="rId52"/>
    <p:sldId id="415" r:id="rId53"/>
    <p:sldId id="426" r:id="rId54"/>
    <p:sldId id="318" r:id="rId55"/>
    <p:sldId id="320" r:id="rId56"/>
    <p:sldId id="319" r:id="rId57"/>
    <p:sldId id="321" r:id="rId58"/>
    <p:sldId id="400" r:id="rId59"/>
    <p:sldId id="323" r:id="rId60"/>
    <p:sldId id="324" r:id="rId61"/>
    <p:sldId id="420" r:id="rId62"/>
    <p:sldId id="459" r:id="rId63"/>
    <p:sldId id="467" r:id="rId64"/>
    <p:sldId id="460" r:id="rId65"/>
    <p:sldId id="471" r:id="rId66"/>
    <p:sldId id="472" r:id="rId67"/>
    <p:sldId id="461" r:id="rId68"/>
    <p:sldId id="462" r:id="rId69"/>
    <p:sldId id="470" r:id="rId70"/>
    <p:sldId id="463" r:id="rId71"/>
    <p:sldId id="464" r:id="rId72"/>
    <p:sldId id="465" r:id="rId73"/>
    <p:sldId id="466" r:id="rId74"/>
    <p:sldId id="421" r:id="rId75"/>
    <p:sldId id="427" r:id="rId76"/>
    <p:sldId id="473" r:id="rId77"/>
    <p:sldId id="474" r:id="rId78"/>
    <p:sldId id="475" r:id="rId79"/>
    <p:sldId id="476" r:id="rId80"/>
    <p:sldId id="477" r:id="rId81"/>
    <p:sldId id="331" r:id="rId82"/>
    <p:sldId id="330" r:id="rId83"/>
    <p:sldId id="431" r:id="rId84"/>
    <p:sldId id="334" r:id="rId85"/>
    <p:sldId id="333" r:id="rId86"/>
    <p:sldId id="430" r:id="rId87"/>
    <p:sldId id="335" r:id="rId88"/>
    <p:sldId id="336" r:id="rId89"/>
    <p:sldId id="337" r:id="rId90"/>
    <p:sldId id="432" r:id="rId91"/>
    <p:sldId id="338" r:id="rId92"/>
    <p:sldId id="339" r:id="rId93"/>
    <p:sldId id="433" r:id="rId94"/>
    <p:sldId id="340" r:id="rId95"/>
    <p:sldId id="341" r:id="rId96"/>
    <p:sldId id="342" r:id="rId97"/>
    <p:sldId id="343" r:id="rId98"/>
    <p:sldId id="344" r:id="rId99"/>
    <p:sldId id="345" r:id="rId100"/>
    <p:sldId id="435" r:id="rId101"/>
    <p:sldId id="347" r:id="rId102"/>
    <p:sldId id="348" r:id="rId103"/>
    <p:sldId id="349" r:id="rId104"/>
    <p:sldId id="350" r:id="rId105"/>
    <p:sldId id="438" r:id="rId106"/>
    <p:sldId id="352" r:id="rId107"/>
    <p:sldId id="439" r:id="rId108"/>
    <p:sldId id="442" r:id="rId109"/>
    <p:sldId id="441" r:id="rId110"/>
    <p:sldId id="353" r:id="rId111"/>
    <p:sldId id="443" r:id="rId112"/>
    <p:sldId id="437" r:id="rId113"/>
    <p:sldId id="440" r:id="rId114"/>
    <p:sldId id="436" r:id="rId115"/>
    <p:sldId id="444" r:id="rId116"/>
    <p:sldId id="445" r:id="rId117"/>
    <p:sldId id="396" r:id="rId118"/>
    <p:sldId id="360" r:id="rId119"/>
    <p:sldId id="362" r:id="rId120"/>
    <p:sldId id="363" r:id="rId121"/>
    <p:sldId id="364" r:id="rId122"/>
    <p:sldId id="367" r:id="rId123"/>
    <p:sldId id="368" r:id="rId124"/>
    <p:sldId id="369" r:id="rId125"/>
    <p:sldId id="446" r:id="rId126"/>
    <p:sldId id="370" r:id="rId127"/>
    <p:sldId id="377" r:id="rId128"/>
    <p:sldId id="478" r:id="rId129"/>
    <p:sldId id="376" r:id="rId130"/>
    <p:sldId id="479" r:id="rId131"/>
    <p:sldId id="375" r:id="rId132"/>
    <p:sldId id="480" r:id="rId133"/>
    <p:sldId id="374" r:id="rId134"/>
    <p:sldId id="481" r:id="rId135"/>
    <p:sldId id="373" r:id="rId136"/>
    <p:sldId id="378" r:id="rId137"/>
    <p:sldId id="371" r:id="rId138"/>
    <p:sldId id="372" r:id="rId139"/>
    <p:sldId id="379" r:id="rId140"/>
    <p:sldId id="380" r:id="rId141"/>
    <p:sldId id="382" r:id="rId142"/>
    <p:sldId id="383" r:id="rId143"/>
    <p:sldId id="447" r:id="rId144"/>
    <p:sldId id="448" r:id="rId145"/>
    <p:sldId id="384" r:id="rId146"/>
    <p:sldId id="385" r:id="rId147"/>
    <p:sldId id="386" r:id="rId148"/>
    <p:sldId id="387" r:id="rId149"/>
    <p:sldId id="388" r:id="rId150"/>
    <p:sldId id="391" r:id="rId151"/>
    <p:sldId id="392" r:id="rId152"/>
    <p:sldId id="393" r:id="rId153"/>
    <p:sldId id="449" r:id="rId154"/>
    <p:sldId id="394" r:id="rId155"/>
    <p:sldId id="458" r:id="rId1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9900FF"/>
    <a:srgbClr val="6600CC"/>
    <a:srgbClr val="FF0000"/>
    <a:srgbClr val="FF6600"/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1776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88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BA7FD673-E4FC-41E1-81D8-B06BD20271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809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7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7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77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5854C3EF-2EFE-46E7-9D97-5F9D76257A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1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10DD1-50BF-4201-B021-C87784AF724A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813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E92AE-6C83-49AE-A60B-6C51EF96AEF1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404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A4CC-26CE-416E-8F56-70B98CF49E0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683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7B10C-8853-4213-8675-EAB49F123CE4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74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114F1-6FC3-432D-96AD-8788A987483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384175"/>
            <a:ext cx="5516563" cy="4137025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408613"/>
            <a:ext cx="5905500" cy="329565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654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1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270B587-B13C-4F8B-AD25-9319360B5EE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6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38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39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</a:t>
            </a:r>
            <a:br>
              <a:rPr lang="en-US" altLang="zh-CN" noProof="0" smtClean="0"/>
            </a:br>
            <a:r>
              <a:rPr lang="en-US" altLang="zh-CN" noProof="0" smtClean="0"/>
              <a:t>style</a:t>
            </a:r>
          </a:p>
        </p:txBody>
      </p:sp>
      <p:sp>
        <p:nvSpPr>
          <p:cNvPr id="252941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52942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3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Verdana" pitchFamily="34" charset="0"/>
              </a:rPr>
              <a:t> CSU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6705600" y="6172200"/>
            <a:ext cx="2438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9999"/>
                </a:solidFill>
                <a:latin typeface="隶书" pitchFamily="49" charset="-122"/>
                <a:ea typeface="隶书" pitchFamily="49" charset="-122"/>
              </a:rPr>
              <a:t>数据结构  陈淑红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6528C3-F970-4148-BD8B-6D9BF21574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9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5E0CD7-3AEB-4544-8183-F229DB1364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74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ECDCE9-2251-49AE-BA5E-C5241B16F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67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432C2F-1CD4-4AE9-A813-C6547354CC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6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510BC0-0204-4A62-A785-A4700582D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04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BDB00-C6BC-458B-9E87-05956BBB1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38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9486C7-DD87-4830-9132-5A8F1A6D2A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23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C6A8B5-A9FE-46F0-B56F-3F9652347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3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A7091-F2D9-4672-B6D5-787C6C0FDA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71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4D2C5-548C-4D4B-9550-E2FD76A85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2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4783A7-BCC0-4292-B62B-7D3C28D8B23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251911" name="Group 7"/>
          <p:cNvGrpSpPr>
            <a:grpSpLocks/>
          </p:cNvGrpSpPr>
          <p:nvPr/>
        </p:nvGrpSpPr>
        <p:grpSpPr bwMode="auto">
          <a:xfrm>
            <a:off x="7694613" y="0"/>
            <a:ext cx="1449387" cy="1368425"/>
            <a:chOff x="4604" y="119"/>
            <a:chExt cx="1049" cy="953"/>
          </a:xfrm>
        </p:grpSpPr>
        <p:sp>
          <p:nvSpPr>
            <p:cNvPr id="251912" name="Oval 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3" name="Oval 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914" name="Freeform 1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3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5" name="Freeform 1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4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6" name="Freeform 1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7" name="Freeform 1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8" name="Oval 1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4" Type="http://schemas.openxmlformats.org/officeDocument/2006/relationships/slide" Target="slide1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4" Type="http://schemas.openxmlformats.org/officeDocument/2006/relationships/slide" Target="slide1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gif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slide" Target="slide108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3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6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7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__1.doc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__8.doc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135.xml"/><Relationship Id="rId7" Type="http://schemas.openxmlformats.org/officeDocument/2006/relationships/slide" Target="slide138.xml"/><Relationship Id="rId2" Type="http://schemas.openxmlformats.org/officeDocument/2006/relationships/slide" Target="slide13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9.xml"/><Relationship Id="rId5" Type="http://schemas.openxmlformats.org/officeDocument/2006/relationships/slide" Target="slide137.xml"/><Relationship Id="rId4" Type="http://schemas.openxmlformats.org/officeDocument/2006/relationships/slide" Target="slide13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slide" Target="slide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slide" Target="slide12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slide" Target="slide12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12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slide" Target="slide12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145.xml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slide" Target="slide1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Microsoft_Word_97_-_2003___2.doc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" Target="slide144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" Target="slide139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Word_97_-_2003___9.doc"/><Relationship Id="rId9" Type="http://schemas.openxmlformats.org/officeDocument/2006/relationships/slide" Target="slide14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slide" Target="slide141.xml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__11.doc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" Target="slide139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" Target="slide150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" Target="slide144.xml"/><Relationship Id="rId2" Type="http://schemas.openxmlformats.org/officeDocument/2006/relationships/slide" Target="slide14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5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1.emf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117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117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hyperlink" Target="&#20064;&#39064;4%20%20%20&#20018;.do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slide" Target="slide117.xml"/><Relationship Id="rId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Microsoft_Word_97_-_2003___4.doc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Microsoft_Word_97_-_2003___5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5.xml"/><Relationship Id="rId4" Type="http://schemas.openxmlformats.org/officeDocument/2006/relationships/slide" Target="slide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3.bin"/><Relationship Id="rId4" Type="http://schemas.openxmlformats.org/officeDocument/2006/relationships/slide" Target="slide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6.doc"/><Relationship Id="rId9" Type="http://schemas.openxmlformats.org/officeDocument/2006/relationships/image" Target="../media/image3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7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3.gif"/><Relationship Id="rId4" Type="http://schemas.openxmlformats.org/officeDocument/2006/relationships/audio" Target="../media/audio2.wav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54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5.xml"/><Relationship Id="rId4" Type="http://schemas.openxmlformats.org/officeDocument/2006/relationships/slide" Target="slide9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3" Type="http://schemas.openxmlformats.org/officeDocument/2006/relationships/slide" Target="slide85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7.doc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4" Type="http://schemas.openxmlformats.org/officeDocument/2006/relationships/slide" Target="slide86.xml"/><Relationship Id="rId9" Type="http://schemas.openxmlformats.org/officeDocument/2006/relationships/oleObject" Target="../embeddings/oleObject27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9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0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4" name="Text Box 2064"/>
          <p:cNvSpPr txBox="1">
            <a:spLocks noChangeArrowheads="1"/>
          </p:cNvSpPr>
          <p:nvPr/>
        </p:nvSpPr>
        <p:spPr bwMode="auto">
          <a:xfrm>
            <a:off x="1908175" y="1052513"/>
            <a:ext cx="4967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第九章   查找</a:t>
            </a:r>
          </a:p>
          <a:p>
            <a:pPr>
              <a:spcBef>
                <a:spcPct val="50000"/>
              </a:spcBef>
            </a:pPr>
            <a:r>
              <a:rPr lang="zh-CN" altLang="en-US" sz="6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6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Searching</a:t>
            </a:r>
            <a:r>
              <a:rPr lang="zh-CN" altLang="en-US" sz="6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5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        </a:t>
            </a:r>
          </a:p>
        </p:txBody>
      </p:sp>
      <p:pic>
        <p:nvPicPr>
          <p:cNvPr id="186397" name="Picture 2077" descr="200332918384641439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7466012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静态查找表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顺序存储结构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</a:t>
            </a: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1403350" y="1773238"/>
            <a:ext cx="6591300" cy="4278312"/>
            <a:chOff x="480" y="945"/>
            <a:chExt cx="4152" cy="2695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480" y="945"/>
              <a:ext cx="4152" cy="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typedef  struct {</a:t>
              </a:r>
            </a:p>
            <a:p>
              <a:pPr>
                <a:lnSpc>
                  <a:spcPct val="140000"/>
                </a:lnSpc>
              </a:pPr>
              <a:r>
                <a:rPr kumimoji="1" lang="en-US" altLang="zh-CN" sz="4000" b="1">
                  <a:solidFill>
                    <a:srgbClr val="CC0000"/>
                  </a:solidFill>
                  <a:latin typeface="Times New Roman" pitchFamily="18" charset="0"/>
                  <a:ea typeface="楷体_GB2312" pitchFamily="49" charset="-122"/>
                </a:rPr>
                <a:t>			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itchFamily="18" charset="0"/>
                </a:rPr>
                <a:t>*elem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;</a:t>
              </a:r>
            </a:p>
            <a:p>
              <a:pPr>
                <a:lnSpc>
                  <a:spcPct val="140000"/>
                </a:lnSpc>
              </a:pPr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//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数据元素存储空间基址，建表时</a:t>
              </a:r>
            </a:p>
            <a:p>
              <a:pPr>
                <a:lnSpc>
                  <a:spcPct val="14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//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按实际长度分配，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号单元留空</a:t>
              </a:r>
            </a:p>
            <a:p>
              <a:pPr>
                <a:lnSpc>
                  <a:spcPct val="140000"/>
                </a:lnSpc>
              </a:pP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int  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itchFamily="18" charset="0"/>
                </a:rPr>
                <a:t>length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;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//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表的长度</a:t>
              </a:r>
            </a:p>
            <a:p>
              <a:pPr>
                <a:lnSpc>
                  <a:spcPct val="140000"/>
                </a:lnSpc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} SSTable;</a:t>
              </a:r>
            </a:p>
          </p:txBody>
        </p:sp>
        <p:sp>
          <p:nvSpPr>
            <p:cNvPr id="30726" name="Rectangle 6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720" y="1570"/>
              <a:ext cx="10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ElemType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395288" y="1916113"/>
            <a:ext cx="7777162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每个非叶结点中的关键字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en-US" altLang="zh-CN" b="1" i="1" baseline="-25000">
                <a:solidFill>
                  <a:srgbClr val="FF0000"/>
                </a:solidFill>
                <a:latin typeface="Times New Roman" pitchFamily="18" charset="0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即为其相应指针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b="1" i="1" baseline="-25000">
                <a:solidFill>
                  <a:srgbClr val="FF0000"/>
                </a:solidFill>
                <a:latin typeface="Times New Roman" pitchFamily="18" charset="0"/>
              </a:rPr>
              <a:t>i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所指子树中关键字的最大值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；</a:t>
            </a:r>
            <a:endParaRPr kumimoji="1" lang="zh-CN" altLang="en-US">
              <a:solidFill>
                <a:srgbClr val="FF00FF"/>
              </a:solidFill>
              <a:latin typeface="Times New Roman" pitchFamily="18" charset="0"/>
            </a:endParaRP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533400" y="3608388"/>
            <a:ext cx="78517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所有叶子结点都处在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同一层次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上，每个叶子结点中关键字的个数均介于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m/2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之间。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39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270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．查找过程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23850" y="1557338"/>
            <a:ext cx="808831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树上，既可以进行缩小范围的查找，也可以进行顺序查找；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23850" y="2924175"/>
            <a:ext cx="808831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在进行缩小范围的查找时，不管成功与否，都必须查到叶子结点才能结束；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95288" y="4508500"/>
            <a:ext cx="80152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若在结点内查找时，给定值≤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 则应继续在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所指子树中进行查找；</a:t>
            </a:r>
          </a:p>
        </p:txBody>
      </p:sp>
      <p:graphicFrame>
        <p:nvGraphicFramePr>
          <p:cNvPr id="111628" name="Object 12">
            <a:hlinkClick r:id="rId4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077200" y="6118225"/>
          <a:ext cx="762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2" name="剪辑" r:id="rId5" imgW="2223821" imgH="1490472" progId="">
                  <p:embed/>
                </p:oleObj>
              </mc:Choice>
              <mc:Fallback>
                <p:oleObj name="剪辑" r:id="rId5" imgW="2223821" imgH="1490472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6118225"/>
                        <a:ext cx="7620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  <p:bldP spid="111625" grpId="0" autoUpdateAnimBg="0"/>
      <p:bldP spid="111626" grpId="0" autoUpdateAnimBg="0"/>
      <p:bldP spid="111627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68313" y="0"/>
            <a:ext cx="45434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．插入和删除的操作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1052513"/>
            <a:ext cx="79930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类似于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树进行，即必要时，也需要进行结点的“分裂”或“归并”。</a:t>
            </a:r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3600450" y="3187700"/>
            <a:ext cx="1466850" cy="693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 50       96</a:t>
            </a:r>
          </a:p>
        </p:txBody>
      </p:sp>
      <p:sp>
        <p:nvSpPr>
          <p:cNvPr id="112646" name="Oval 6"/>
          <p:cNvSpPr>
            <a:spLocks noChangeArrowheads="1"/>
          </p:cNvSpPr>
          <p:nvPr/>
        </p:nvSpPr>
        <p:spPr bwMode="auto">
          <a:xfrm>
            <a:off x="1333500" y="4202113"/>
            <a:ext cx="1466850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 15      50</a:t>
            </a:r>
          </a:p>
        </p:txBody>
      </p:sp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5762625" y="4276725"/>
            <a:ext cx="1466850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62</a:t>
            </a:r>
            <a:r>
              <a:rPr kumimoji="1" lang="en-US" altLang="zh-CN" sz="900" b="1">
                <a:solidFill>
                  <a:srgbClr val="000080"/>
                </a:solidFill>
                <a:latin typeface="Times New Roman" pitchFamily="18" charset="0"/>
              </a:rPr>
              <a:t>   </a:t>
            </a:r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78</a:t>
            </a:r>
            <a:r>
              <a:rPr kumimoji="1" lang="en-US" altLang="zh-CN" sz="1000" b="1">
                <a:solidFill>
                  <a:srgbClr val="000080"/>
                </a:solidFill>
                <a:latin typeface="Times New Roman" pitchFamily="18" charset="0"/>
              </a:rPr>
              <a:t>    </a:t>
            </a:r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96</a:t>
            </a:r>
          </a:p>
        </p:txBody>
      </p:sp>
      <p:sp>
        <p:nvSpPr>
          <p:cNvPr id="112648" name="Oval 8"/>
          <p:cNvSpPr>
            <a:spLocks noChangeArrowheads="1"/>
          </p:cNvSpPr>
          <p:nvPr/>
        </p:nvSpPr>
        <p:spPr bwMode="auto">
          <a:xfrm>
            <a:off x="5810250" y="5343525"/>
            <a:ext cx="1466850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 71      78</a:t>
            </a: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7572375" y="5343525"/>
            <a:ext cx="1495425" cy="5953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84</a:t>
            </a:r>
            <a:r>
              <a:rPr kumimoji="1" lang="en-US" altLang="zh-CN" sz="1200" b="1">
                <a:solidFill>
                  <a:srgbClr val="000080"/>
                </a:solidFill>
                <a:latin typeface="Times New Roman" pitchFamily="18" charset="0"/>
              </a:rPr>
              <a:t>   </a:t>
            </a:r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89  </a:t>
            </a:r>
            <a:r>
              <a:rPr kumimoji="1" lang="en-US" altLang="zh-CN" sz="1000" b="1">
                <a:solidFill>
                  <a:srgbClr val="000080"/>
                </a:solidFill>
                <a:latin typeface="Times New Roman" pitchFamily="18" charset="0"/>
              </a:rPr>
              <a:t>  </a:t>
            </a:r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96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095750" y="5321300"/>
            <a:ext cx="1466850" cy="693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 56       62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2209800" y="5329238"/>
            <a:ext cx="1600200" cy="6937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20 26 43 50</a:t>
            </a:r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H="1">
            <a:off x="2057400" y="3633788"/>
            <a:ext cx="1944688" cy="5524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914400" y="4624388"/>
            <a:ext cx="819150" cy="6937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333625" y="4624388"/>
            <a:ext cx="714375" cy="7048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6829425" y="4722813"/>
            <a:ext cx="147637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4667250" y="3633788"/>
            <a:ext cx="1809750" cy="628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 flipH="1">
            <a:off x="4800600" y="4722813"/>
            <a:ext cx="136207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6429375" y="4722813"/>
            <a:ext cx="12382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H="1">
            <a:off x="1981200" y="5759450"/>
            <a:ext cx="600075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 flipH="1">
            <a:off x="2647950" y="5759450"/>
            <a:ext cx="266700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1" name="Line 21"/>
          <p:cNvSpPr>
            <a:spLocks noChangeShapeType="1"/>
          </p:cNvSpPr>
          <p:nvPr/>
        </p:nvSpPr>
        <p:spPr bwMode="auto">
          <a:xfrm>
            <a:off x="3181350" y="5759450"/>
            <a:ext cx="133350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2" name="Line 22"/>
          <p:cNvSpPr>
            <a:spLocks noChangeShapeType="1"/>
          </p:cNvSpPr>
          <p:nvPr/>
        </p:nvSpPr>
        <p:spPr bwMode="auto">
          <a:xfrm>
            <a:off x="3448050" y="5759450"/>
            <a:ext cx="466725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3" name="Line 23"/>
          <p:cNvSpPr>
            <a:spLocks noChangeShapeType="1"/>
          </p:cNvSpPr>
          <p:nvPr/>
        </p:nvSpPr>
        <p:spPr bwMode="auto">
          <a:xfrm>
            <a:off x="1133475" y="5759450"/>
            <a:ext cx="333375" cy="49530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>
            <a:off x="5095875" y="5759450"/>
            <a:ext cx="333375" cy="49530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>
            <a:off x="6829425" y="5759450"/>
            <a:ext cx="333375" cy="49530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8696325" y="5759450"/>
            <a:ext cx="333375" cy="49530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>
            <a:off x="8296275" y="5759450"/>
            <a:ext cx="133350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>
            <a:off x="800100" y="5759450"/>
            <a:ext cx="66675" cy="495300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9" name="Line 29"/>
          <p:cNvSpPr>
            <a:spLocks noChangeShapeType="1"/>
          </p:cNvSpPr>
          <p:nvPr/>
        </p:nvSpPr>
        <p:spPr bwMode="auto">
          <a:xfrm flipH="1">
            <a:off x="200025" y="5759450"/>
            <a:ext cx="266700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H="1">
            <a:off x="4229100" y="5759450"/>
            <a:ext cx="266700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1" name="Line 31"/>
          <p:cNvSpPr>
            <a:spLocks noChangeShapeType="1"/>
          </p:cNvSpPr>
          <p:nvPr/>
        </p:nvSpPr>
        <p:spPr bwMode="auto">
          <a:xfrm flipH="1">
            <a:off x="5962650" y="5759450"/>
            <a:ext cx="266700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 flipH="1">
            <a:off x="7696200" y="5759450"/>
            <a:ext cx="266700" cy="396875"/>
          </a:xfrm>
          <a:prstGeom prst="line">
            <a:avLst/>
          </a:prstGeom>
          <a:noFill/>
          <a:ln w="12700">
            <a:solidFill>
              <a:srgbClr val="3366FF"/>
            </a:solidFill>
            <a:round/>
            <a:headEnd type="oval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3" name="Oval 33"/>
          <p:cNvSpPr>
            <a:spLocks noChangeArrowheads="1"/>
          </p:cNvSpPr>
          <p:nvPr/>
        </p:nvSpPr>
        <p:spPr bwMode="auto">
          <a:xfrm>
            <a:off x="114300" y="5310188"/>
            <a:ext cx="1600200" cy="693737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314325" y="5394325"/>
            <a:ext cx="1133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1" lang="en-US" altLang="zh-CN" sz="1600" b="1">
                <a:solidFill>
                  <a:srgbClr val="000080"/>
                </a:solidFill>
                <a:latin typeface="Times New Roman" pitchFamily="18" charset="0"/>
              </a:rPr>
              <a:t> 3    8   15</a:t>
            </a:r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>
            <a:off x="0" y="4941888"/>
            <a:ext cx="533400" cy="4492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 flipV="1">
            <a:off x="1581150" y="5607050"/>
            <a:ext cx="66357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3714750" y="5608638"/>
            <a:ext cx="381000" cy="523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 flipV="1">
            <a:off x="5410200" y="5607050"/>
            <a:ext cx="396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7143750" y="5607050"/>
            <a:ext cx="396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 flipV="1">
            <a:off x="8810625" y="560705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auto">
          <a:xfrm>
            <a:off x="179388" y="4581525"/>
            <a:ext cx="4667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</a:rPr>
              <a:t>sq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2268538" y="21336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</a:rPr>
              <a:t>root</a:t>
            </a:r>
            <a:endParaRPr kumimoji="1" lang="en-US" altLang="zh-CN" sz="360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112683" name="Freeform 43"/>
          <p:cNvSpPr>
            <a:spLocks/>
          </p:cNvSpPr>
          <p:nvPr/>
        </p:nvSpPr>
        <p:spPr bwMode="auto">
          <a:xfrm>
            <a:off x="3124200" y="2433638"/>
            <a:ext cx="1219200" cy="762000"/>
          </a:xfrm>
          <a:custGeom>
            <a:avLst/>
            <a:gdLst>
              <a:gd name="T0" fmla="*/ 0 w 768"/>
              <a:gd name="T1" fmla="*/ 0 h 480"/>
              <a:gd name="T2" fmla="*/ 432 w 768"/>
              <a:gd name="T3" fmla="*/ 144 h 480"/>
              <a:gd name="T4" fmla="*/ 192 w 768"/>
              <a:gd name="T5" fmla="*/ 192 h 480"/>
              <a:gd name="T6" fmla="*/ 768 w 768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480">
                <a:moveTo>
                  <a:pt x="0" y="0"/>
                </a:moveTo>
                <a:cubicBezTo>
                  <a:pt x="200" y="56"/>
                  <a:pt x="400" y="112"/>
                  <a:pt x="432" y="144"/>
                </a:cubicBezTo>
                <a:cubicBezTo>
                  <a:pt x="464" y="176"/>
                  <a:pt x="136" y="136"/>
                  <a:pt x="192" y="192"/>
                </a:cubicBezTo>
                <a:cubicBezTo>
                  <a:pt x="248" y="248"/>
                  <a:pt x="508" y="364"/>
                  <a:pt x="768" y="480"/>
                </a:cubicBezTo>
              </a:path>
            </a:pathLst>
          </a:custGeom>
          <a:noFill/>
          <a:ln w="31750" cmpd="sng">
            <a:solidFill>
              <a:srgbClr val="008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4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3173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9.2.3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键   树</a:t>
            </a:r>
          </a:p>
        </p:txBody>
      </p:sp>
      <p:sp>
        <p:nvSpPr>
          <p:cNvPr id="11366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4859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buFontTx/>
              <a:buBlip>
                <a:blip r:embed="rId2"/>
              </a:buBlip>
            </a:pPr>
            <a:r>
              <a: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1. </a:t>
            </a:r>
            <a:r>
              <a:rPr kumimoji="1" lang="zh-CN" altLang="en-US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键树的结构特点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113668" name="Text Box 4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95288" y="3068638"/>
            <a:ext cx="3227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buFontTx/>
              <a:buBlip>
                <a:blip r:embed="rId2"/>
              </a:buBlip>
            </a:pPr>
            <a:r>
              <a: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2. </a:t>
            </a:r>
            <a:r>
              <a:rPr kumimoji="1" lang="zh-CN" altLang="en-US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双链树</a:t>
            </a:r>
          </a:p>
        </p:txBody>
      </p:sp>
      <p:sp>
        <p:nvSpPr>
          <p:cNvPr id="113669" name="Text Box 5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243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1" lang="en-US" altLang="zh-CN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3. Trie</a:t>
            </a:r>
            <a:r>
              <a:rPr kumimoji="1" lang="zh-CN" altLang="en-US" sz="32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树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7" grpId="0" autoUpdateAnimBg="0"/>
      <p:bldP spid="113668" grpId="0" autoUpdateAnimBg="0"/>
      <p:bldP spid="113669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-396875" y="195263"/>
            <a:ext cx="568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1. 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键树的结构特点：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777716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关键字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中的各个符号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分布在从根结点到叶的路径上</a:t>
            </a:r>
            <a:r>
              <a:rPr kumimoji="1" lang="zh-CN" altLang="en-US">
                <a:latin typeface="宋体" pitchFamily="2" charset="-122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叶结点内的符号为“结束”的标志符。因此，</a:t>
            </a:r>
            <a:r>
              <a:rPr kumimoji="1" lang="zh-CN" altLang="en-US" b="1">
                <a:solidFill>
                  <a:srgbClr val="9900FF"/>
                </a:solidFill>
                <a:latin typeface="宋体" pitchFamily="2" charset="-122"/>
              </a:rPr>
              <a:t>键树的深度和关键字集合的大小无关</a:t>
            </a:r>
            <a:r>
              <a:rPr kumimoji="1" lang="en-US" altLang="zh-CN">
                <a:latin typeface="宋体" pitchFamily="2" charset="-122"/>
              </a:rPr>
              <a:t>;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468313" y="3789363"/>
            <a:ext cx="7777162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键树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被约定为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是一棵有序树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，即同一层中兄弟结点之间依所含符号自左至右有序，并约定结束符‘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$’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小于任何其它符号。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2" grpId="0" autoUpdateAnimBg="0"/>
      <p:bldP spid="114693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Oval 3"/>
          <p:cNvSpPr>
            <a:spLocks noChangeArrowheads="1"/>
          </p:cNvSpPr>
          <p:nvPr/>
        </p:nvSpPr>
        <p:spPr bwMode="auto">
          <a:xfrm>
            <a:off x="3810000" y="11096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H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1828800" y="20240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A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838200" y="29384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D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15" name="Oval 7"/>
          <p:cNvSpPr>
            <a:spLocks noChangeArrowheads="1"/>
          </p:cNvSpPr>
          <p:nvPr/>
        </p:nvSpPr>
        <p:spPr bwMode="auto">
          <a:xfrm>
            <a:off x="838200" y="38528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16" name="Oval 8"/>
          <p:cNvSpPr>
            <a:spLocks noChangeArrowheads="1"/>
          </p:cNvSpPr>
          <p:nvPr/>
        </p:nvSpPr>
        <p:spPr bwMode="auto">
          <a:xfrm>
            <a:off x="1828800" y="29384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S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1828800" y="38528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2819400" y="29384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V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19" name="Oval 11"/>
          <p:cNvSpPr>
            <a:spLocks noChangeArrowheads="1"/>
          </p:cNvSpPr>
          <p:nvPr/>
        </p:nvSpPr>
        <p:spPr bwMode="auto">
          <a:xfrm>
            <a:off x="2819400" y="38528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E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0" name="Oval 12"/>
          <p:cNvSpPr>
            <a:spLocks noChangeArrowheads="1"/>
          </p:cNvSpPr>
          <p:nvPr/>
        </p:nvSpPr>
        <p:spPr bwMode="auto">
          <a:xfrm>
            <a:off x="2819400" y="47672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1" name="Oval 13"/>
          <p:cNvSpPr>
            <a:spLocks noChangeArrowheads="1"/>
          </p:cNvSpPr>
          <p:nvPr/>
        </p:nvSpPr>
        <p:spPr bwMode="auto">
          <a:xfrm>
            <a:off x="3810000" y="20240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E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2" name="Oval 14"/>
          <p:cNvSpPr>
            <a:spLocks noChangeArrowheads="1"/>
          </p:cNvSpPr>
          <p:nvPr/>
        </p:nvSpPr>
        <p:spPr bwMode="auto">
          <a:xfrm>
            <a:off x="3810000" y="29384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3" name="Oval 15"/>
          <p:cNvSpPr>
            <a:spLocks noChangeArrowheads="1"/>
          </p:cNvSpPr>
          <p:nvPr/>
        </p:nvSpPr>
        <p:spPr bwMode="auto">
          <a:xfrm>
            <a:off x="4800600" y="29384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R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4800600" y="38528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5" name="Oval 17"/>
          <p:cNvSpPr>
            <a:spLocks noChangeArrowheads="1"/>
          </p:cNvSpPr>
          <p:nvPr/>
        </p:nvSpPr>
        <p:spPr bwMode="auto">
          <a:xfrm>
            <a:off x="5791200" y="38528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E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6" name="Oval 18"/>
          <p:cNvSpPr>
            <a:spLocks noChangeArrowheads="1"/>
          </p:cNvSpPr>
          <p:nvPr/>
        </p:nvSpPr>
        <p:spPr bwMode="auto">
          <a:xfrm>
            <a:off x="5791200" y="47672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7" name="Oval 19"/>
          <p:cNvSpPr>
            <a:spLocks noChangeArrowheads="1"/>
          </p:cNvSpPr>
          <p:nvPr/>
        </p:nvSpPr>
        <p:spPr bwMode="auto">
          <a:xfrm>
            <a:off x="6781800" y="20240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I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8" name="Oval 20"/>
          <p:cNvSpPr>
            <a:spLocks noChangeArrowheads="1"/>
          </p:cNvSpPr>
          <p:nvPr/>
        </p:nvSpPr>
        <p:spPr bwMode="auto">
          <a:xfrm>
            <a:off x="6781800" y="29384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G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29" name="Oval 21"/>
          <p:cNvSpPr>
            <a:spLocks noChangeArrowheads="1"/>
          </p:cNvSpPr>
          <p:nvPr/>
        </p:nvSpPr>
        <p:spPr bwMode="auto">
          <a:xfrm>
            <a:off x="6781800" y="38528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H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30" name="Oval 22"/>
          <p:cNvSpPr>
            <a:spLocks noChangeArrowheads="1"/>
          </p:cNvSpPr>
          <p:nvPr/>
        </p:nvSpPr>
        <p:spPr bwMode="auto">
          <a:xfrm>
            <a:off x="6781800" y="47672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31" name="Oval 23"/>
          <p:cNvSpPr>
            <a:spLocks noChangeArrowheads="1"/>
          </p:cNvSpPr>
          <p:nvPr/>
        </p:nvSpPr>
        <p:spPr bwMode="auto">
          <a:xfrm>
            <a:off x="7772400" y="29384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S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32" name="Oval 24"/>
          <p:cNvSpPr>
            <a:spLocks noChangeArrowheads="1"/>
          </p:cNvSpPr>
          <p:nvPr/>
        </p:nvSpPr>
        <p:spPr bwMode="auto">
          <a:xfrm>
            <a:off x="7772400" y="3852863"/>
            <a:ext cx="609600" cy="53340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3200" b="1">
                <a:solidFill>
                  <a:srgbClr val="A50021"/>
                </a:solidFill>
                <a:latin typeface="Times New Roman" pitchFamily="18" charset="0"/>
              </a:rPr>
              <a:t>$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22233" name="Line 25"/>
          <p:cNvSpPr>
            <a:spLocks noChangeShapeType="1"/>
          </p:cNvSpPr>
          <p:nvPr/>
        </p:nvSpPr>
        <p:spPr bwMode="auto">
          <a:xfrm flipH="1">
            <a:off x="2133600" y="1490663"/>
            <a:ext cx="1752600" cy="5334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 flipH="1">
            <a:off x="1143000" y="2405063"/>
            <a:ext cx="762000" cy="5334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1143000" y="34718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6" name="Line 28"/>
          <p:cNvSpPr>
            <a:spLocks noChangeShapeType="1"/>
          </p:cNvSpPr>
          <p:nvPr/>
        </p:nvSpPr>
        <p:spPr bwMode="auto">
          <a:xfrm>
            <a:off x="4114800" y="16430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7" name="Line 29"/>
          <p:cNvSpPr>
            <a:spLocks noChangeShapeType="1"/>
          </p:cNvSpPr>
          <p:nvPr/>
        </p:nvSpPr>
        <p:spPr bwMode="auto">
          <a:xfrm>
            <a:off x="2133600" y="25574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2133600" y="34718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>
            <a:off x="3124200" y="34718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0" name="Line 32"/>
          <p:cNvSpPr>
            <a:spLocks noChangeShapeType="1"/>
          </p:cNvSpPr>
          <p:nvPr/>
        </p:nvSpPr>
        <p:spPr bwMode="auto">
          <a:xfrm>
            <a:off x="3124200" y="43862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1" name="Line 33"/>
          <p:cNvSpPr>
            <a:spLocks noChangeShapeType="1"/>
          </p:cNvSpPr>
          <p:nvPr/>
        </p:nvSpPr>
        <p:spPr bwMode="auto">
          <a:xfrm>
            <a:off x="4114800" y="25574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2" name="Line 34"/>
          <p:cNvSpPr>
            <a:spLocks noChangeShapeType="1"/>
          </p:cNvSpPr>
          <p:nvPr/>
        </p:nvSpPr>
        <p:spPr bwMode="auto">
          <a:xfrm>
            <a:off x="5105400" y="34718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3" name="Line 35"/>
          <p:cNvSpPr>
            <a:spLocks noChangeShapeType="1"/>
          </p:cNvSpPr>
          <p:nvPr/>
        </p:nvSpPr>
        <p:spPr bwMode="auto">
          <a:xfrm>
            <a:off x="6096000" y="43862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4" name="Line 36"/>
          <p:cNvSpPr>
            <a:spLocks noChangeShapeType="1"/>
          </p:cNvSpPr>
          <p:nvPr/>
        </p:nvSpPr>
        <p:spPr bwMode="auto">
          <a:xfrm>
            <a:off x="7086600" y="25574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>
            <a:off x="7086600" y="34718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6" name="Line 38"/>
          <p:cNvSpPr>
            <a:spLocks noChangeShapeType="1"/>
          </p:cNvSpPr>
          <p:nvPr/>
        </p:nvSpPr>
        <p:spPr bwMode="auto">
          <a:xfrm>
            <a:off x="7086600" y="43862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7" name="Line 39"/>
          <p:cNvSpPr>
            <a:spLocks noChangeShapeType="1"/>
          </p:cNvSpPr>
          <p:nvPr/>
        </p:nvSpPr>
        <p:spPr bwMode="auto">
          <a:xfrm>
            <a:off x="8077200" y="3471863"/>
            <a:ext cx="0" cy="3810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8" name="Line 40"/>
          <p:cNvSpPr>
            <a:spLocks noChangeShapeType="1"/>
          </p:cNvSpPr>
          <p:nvPr/>
        </p:nvSpPr>
        <p:spPr bwMode="auto">
          <a:xfrm>
            <a:off x="2362200" y="2405063"/>
            <a:ext cx="762000" cy="5334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49" name="Line 41"/>
          <p:cNvSpPr>
            <a:spLocks noChangeShapeType="1"/>
          </p:cNvSpPr>
          <p:nvPr/>
        </p:nvSpPr>
        <p:spPr bwMode="auto">
          <a:xfrm>
            <a:off x="4343400" y="2405063"/>
            <a:ext cx="762000" cy="5334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>
            <a:off x="5334000" y="3319463"/>
            <a:ext cx="762000" cy="5334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51" name="Line 43"/>
          <p:cNvSpPr>
            <a:spLocks noChangeShapeType="1"/>
          </p:cNvSpPr>
          <p:nvPr/>
        </p:nvSpPr>
        <p:spPr bwMode="auto">
          <a:xfrm>
            <a:off x="7315200" y="2405063"/>
            <a:ext cx="762000" cy="5334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52" name="Line 44"/>
          <p:cNvSpPr>
            <a:spLocks noChangeShapeType="1"/>
          </p:cNvSpPr>
          <p:nvPr/>
        </p:nvSpPr>
        <p:spPr bwMode="auto">
          <a:xfrm>
            <a:off x="4343400" y="1490663"/>
            <a:ext cx="2743200" cy="533400"/>
          </a:xfrm>
          <a:prstGeom prst="lin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53" name="Text Box 45"/>
          <p:cNvSpPr txBox="1">
            <a:spLocks noChangeArrowheads="1"/>
          </p:cNvSpPr>
          <p:nvPr/>
        </p:nvSpPr>
        <p:spPr bwMode="auto">
          <a:xfrm>
            <a:off x="365125" y="92075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222254" name="Text Box 46"/>
          <p:cNvSpPr txBox="1">
            <a:spLocks noChangeArrowheads="1"/>
          </p:cNvSpPr>
          <p:nvPr/>
        </p:nvSpPr>
        <p:spPr bwMode="auto">
          <a:xfrm>
            <a:off x="430213" y="5373688"/>
            <a:ext cx="8288337" cy="1041400"/>
          </a:xfrm>
          <a:prstGeom prst="rect">
            <a:avLst/>
          </a:prstGeom>
          <a:solidFill>
            <a:srgbClr val="CC99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表示关键字集合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HAD, HAS, HAVE, HE, HER, HERE, HIGH, HIS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</p:txBody>
      </p:sp>
      <p:graphicFrame>
        <p:nvGraphicFramePr>
          <p:cNvPr id="222255" name="Object 47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458200" y="228600"/>
          <a:ext cx="4651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2" name="剪辑" r:id="rId4" imgW="1803197" imgH="3148279" progId="">
                  <p:embed/>
                </p:oleObj>
              </mc:Choice>
              <mc:Fallback>
                <p:oleObj name="剪辑" r:id="rId4" imgW="1803197" imgH="3148279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28600"/>
                        <a:ext cx="46513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4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0" y="260350"/>
            <a:ext cx="2862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/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  </a:t>
            </a:r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双链树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900113" y="1196975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以二叉链表作存储结构实现的键树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755650" y="5268913"/>
            <a:ext cx="7613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typedef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enum {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LEAF,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BRANCH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}NodeKind;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              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两种结点：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{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叶子 和 分支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}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395288" y="1916113"/>
            <a:ext cx="232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结点结构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990600" y="3025775"/>
            <a:ext cx="3167063" cy="604838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first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  <a:r>
              <a:rPr kumimoji="1" lang="en-US" altLang="zh-CN" sz="3200">
                <a:solidFill>
                  <a:srgbClr val="006600"/>
                </a:solidFill>
                <a:latin typeface="Times New Roman" pitchFamily="18" charset="0"/>
              </a:rPr>
              <a:t>symbol 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3333FF"/>
                </a:solidFill>
                <a:latin typeface="Times New Roman" pitchFamily="18" charset="0"/>
              </a:rPr>
              <a:t>next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1828800" y="3006725"/>
            <a:ext cx="0" cy="6858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3276600" y="3006725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1584325" y="24415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分支结点</a:t>
            </a:r>
            <a:endParaRPr kumimoji="1" lang="zh-CN" altLang="en-US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5105400" y="3033713"/>
            <a:ext cx="3727450" cy="604837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infoptr</a:t>
            </a:r>
            <a:r>
              <a:rPr kumimoji="1" lang="en-US" altLang="zh-CN" sz="3200">
                <a:latin typeface="Times New Roman" pitchFamily="18" charset="0"/>
              </a:rPr>
              <a:t>  </a:t>
            </a:r>
            <a:r>
              <a:rPr kumimoji="1" lang="en-US" altLang="zh-CN" sz="3200">
                <a:solidFill>
                  <a:srgbClr val="006600"/>
                </a:solidFill>
                <a:latin typeface="Times New Roman" pitchFamily="18" charset="0"/>
              </a:rPr>
              <a:t>symbol 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3333FF"/>
                </a:solidFill>
                <a:latin typeface="Times New Roman" pitchFamily="18" charset="0"/>
              </a:rPr>
              <a:t>next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6400800" y="3014663"/>
            <a:ext cx="0" cy="6858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7848600" y="3014663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808663" y="24495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叶子结点</a:t>
            </a:r>
            <a:endParaRPr kumimoji="1" lang="zh-CN" altLang="en-US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6757" name="AutoShape 21"/>
          <p:cNvSpPr>
            <a:spLocks noChangeArrowheads="1"/>
          </p:cNvSpPr>
          <p:nvPr/>
        </p:nvSpPr>
        <p:spPr bwMode="auto">
          <a:xfrm>
            <a:off x="381000" y="4302125"/>
            <a:ext cx="1958975" cy="685800"/>
          </a:xfrm>
          <a:prstGeom prst="wedgeRoundRectCallout">
            <a:avLst>
              <a:gd name="adj1" fmla="val 3727"/>
              <a:gd name="adj2" fmla="val -143287"/>
              <a:gd name="adj3" fmla="val 16667"/>
            </a:avLst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指向孩子结点</a:t>
            </a:r>
          </a:p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的指针</a:t>
            </a:r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3200400" y="4302125"/>
            <a:ext cx="1947863" cy="685800"/>
          </a:xfrm>
          <a:prstGeom prst="wedgeRoundRectCallout">
            <a:avLst>
              <a:gd name="adj1" fmla="val -24329"/>
              <a:gd name="adj2" fmla="val -143287"/>
              <a:gd name="adj3" fmla="val 16667"/>
            </a:avLst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指向兄弟结点</a:t>
            </a:r>
          </a:p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的指针</a:t>
            </a:r>
          </a:p>
        </p:txBody>
      </p:sp>
      <p:sp>
        <p:nvSpPr>
          <p:cNvPr id="116759" name="AutoShape 23"/>
          <p:cNvSpPr>
            <a:spLocks noChangeArrowheads="1"/>
          </p:cNvSpPr>
          <p:nvPr/>
        </p:nvSpPr>
        <p:spPr bwMode="auto">
          <a:xfrm>
            <a:off x="5940425" y="4268788"/>
            <a:ext cx="1584325" cy="719137"/>
          </a:xfrm>
          <a:prstGeom prst="wedgeRoundRectCallout">
            <a:avLst>
              <a:gd name="adj1" fmla="val -54708"/>
              <a:gd name="adj2" fmla="val -139185"/>
              <a:gd name="adj3" fmla="val 16667"/>
            </a:avLst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指向记录</a:t>
            </a:r>
          </a:p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的指针</a:t>
            </a:r>
          </a:p>
        </p:txBody>
      </p:sp>
      <p:graphicFrame>
        <p:nvGraphicFramePr>
          <p:cNvPr id="116760" name="Object 24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8534400" y="4987925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剪辑" r:id="rId4" imgW="1056132" imgH="1278331" progId="">
                  <p:embed/>
                </p:oleObj>
              </mc:Choice>
              <mc:Fallback>
                <p:oleObj name="剪辑" r:id="rId4" imgW="1056132" imgH="1278331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4987925"/>
                        <a:ext cx="377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25">
            <a:hlinkClick r:id="rId6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686800" y="6496050"/>
          <a:ext cx="3048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剪辑" r:id="rId7" imgW="312117" imgH="213108" progId="">
                  <p:embed/>
                </p:oleObj>
              </mc:Choice>
              <mc:Fallback>
                <p:oleObj name="剪辑" r:id="rId7" imgW="312117" imgH="213108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96050"/>
                        <a:ext cx="30480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  <p:bldP spid="116741" grpId="0" autoUpdateAnimBg="0"/>
      <p:bldP spid="116747" grpId="0" autoUpdateAnimBg="0"/>
      <p:bldP spid="116748" grpId="0" autoUpdateAnimBg="0"/>
      <p:bldP spid="116749" grpId="0" animBg="1" autoUpdateAnimBg="0"/>
      <p:bldP spid="116750" grpId="0" animBg="1"/>
      <p:bldP spid="116751" grpId="0" animBg="1"/>
      <p:bldP spid="116752" grpId="0" autoUpdateAnimBg="0"/>
      <p:bldP spid="116753" grpId="0" animBg="1" autoUpdateAnimBg="0"/>
      <p:bldP spid="116754" grpId="0" animBg="1"/>
      <p:bldP spid="116755" grpId="0" animBg="1"/>
      <p:bldP spid="116756" grpId="0" autoUpdateAnimBg="0"/>
      <p:bldP spid="116757" grpId="0" animBg="1" autoUpdateAnimBg="0"/>
      <p:bldP spid="116758" grpId="0" animBg="1" autoUpdateAnimBg="0"/>
      <p:bldP spid="116759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5334000" y="6540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943600" y="5778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5562600" y="6540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6019800" y="6540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868738" y="1277938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4478338" y="1201738"/>
            <a:ext cx="398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>
            <a:off x="4097338" y="1277938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41" name="Line 9"/>
          <p:cNvSpPr>
            <a:spLocks noChangeShapeType="1"/>
          </p:cNvSpPr>
          <p:nvPr/>
        </p:nvSpPr>
        <p:spPr bwMode="auto">
          <a:xfrm>
            <a:off x="4554538" y="1277938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2743200" y="1887538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2971800" y="1887538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>
            <a:off x="3429000" y="1887538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1676400" y="24828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>
            <a:off x="1905000" y="24828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47" name="Line 15"/>
          <p:cNvSpPr>
            <a:spLocks noChangeShapeType="1"/>
          </p:cNvSpPr>
          <p:nvPr/>
        </p:nvSpPr>
        <p:spPr bwMode="auto">
          <a:xfrm>
            <a:off x="2362200" y="24828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48" name="Rectangle 16"/>
          <p:cNvSpPr>
            <a:spLocks noChangeArrowheads="1"/>
          </p:cNvSpPr>
          <p:nvPr/>
        </p:nvSpPr>
        <p:spPr bwMode="auto">
          <a:xfrm>
            <a:off x="762000" y="30924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$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49" name="Line 17"/>
          <p:cNvSpPr>
            <a:spLocks noChangeShapeType="1"/>
          </p:cNvSpPr>
          <p:nvPr/>
        </p:nvSpPr>
        <p:spPr bwMode="auto">
          <a:xfrm>
            <a:off x="990600" y="30924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0" name="Line 18"/>
          <p:cNvSpPr>
            <a:spLocks noChangeShapeType="1"/>
          </p:cNvSpPr>
          <p:nvPr/>
        </p:nvSpPr>
        <p:spPr bwMode="auto">
          <a:xfrm>
            <a:off x="1447800" y="30924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1" name="Oval 19"/>
          <p:cNvSpPr>
            <a:spLocks noChangeArrowheads="1"/>
          </p:cNvSpPr>
          <p:nvPr/>
        </p:nvSpPr>
        <p:spPr bwMode="auto">
          <a:xfrm>
            <a:off x="381000" y="3854450"/>
            <a:ext cx="9144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HAD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252" name="Rectangle 20"/>
          <p:cNvSpPr>
            <a:spLocks noChangeArrowheads="1"/>
          </p:cNvSpPr>
          <p:nvPr/>
        </p:nvSpPr>
        <p:spPr bwMode="auto">
          <a:xfrm>
            <a:off x="3886200" y="24828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>
            <a:off x="4114800" y="24828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4" name="Line 22"/>
          <p:cNvSpPr>
            <a:spLocks noChangeShapeType="1"/>
          </p:cNvSpPr>
          <p:nvPr/>
        </p:nvSpPr>
        <p:spPr bwMode="auto">
          <a:xfrm>
            <a:off x="4572000" y="24828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2743200" y="30924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$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56" name="Line 24"/>
          <p:cNvSpPr>
            <a:spLocks noChangeShapeType="1"/>
          </p:cNvSpPr>
          <p:nvPr/>
        </p:nvSpPr>
        <p:spPr bwMode="auto">
          <a:xfrm>
            <a:off x="2971800" y="30924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7" name="Line 25"/>
          <p:cNvSpPr>
            <a:spLocks noChangeShapeType="1"/>
          </p:cNvSpPr>
          <p:nvPr/>
        </p:nvSpPr>
        <p:spPr bwMode="auto">
          <a:xfrm>
            <a:off x="3429000" y="30924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58" name="Rectangle 26"/>
          <p:cNvSpPr>
            <a:spLocks noChangeArrowheads="1"/>
          </p:cNvSpPr>
          <p:nvPr/>
        </p:nvSpPr>
        <p:spPr bwMode="auto">
          <a:xfrm>
            <a:off x="3886200" y="37020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>
            <a:off x="4114800" y="37020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0" name="Line 28"/>
          <p:cNvSpPr>
            <a:spLocks noChangeShapeType="1"/>
          </p:cNvSpPr>
          <p:nvPr/>
        </p:nvSpPr>
        <p:spPr bwMode="auto">
          <a:xfrm>
            <a:off x="4572000" y="37020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2971800" y="43116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$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62" name="Line 30"/>
          <p:cNvSpPr>
            <a:spLocks noChangeShapeType="1"/>
          </p:cNvSpPr>
          <p:nvPr/>
        </p:nvSpPr>
        <p:spPr bwMode="auto">
          <a:xfrm>
            <a:off x="3200400" y="43116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3" name="Line 31"/>
          <p:cNvSpPr>
            <a:spLocks noChangeShapeType="1"/>
          </p:cNvSpPr>
          <p:nvPr/>
        </p:nvSpPr>
        <p:spPr bwMode="auto">
          <a:xfrm>
            <a:off x="3657600" y="43116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3200400" y="55308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$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65" name="Line 33"/>
          <p:cNvSpPr>
            <a:spLocks noChangeShapeType="1"/>
          </p:cNvSpPr>
          <p:nvPr/>
        </p:nvSpPr>
        <p:spPr bwMode="auto">
          <a:xfrm>
            <a:off x="3429000" y="55308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6" name="Line 34"/>
          <p:cNvSpPr>
            <a:spLocks noChangeShapeType="1"/>
          </p:cNvSpPr>
          <p:nvPr/>
        </p:nvSpPr>
        <p:spPr bwMode="auto">
          <a:xfrm>
            <a:off x="3886200" y="55308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7" name="Rectangle 35"/>
          <p:cNvSpPr>
            <a:spLocks noChangeArrowheads="1"/>
          </p:cNvSpPr>
          <p:nvPr/>
        </p:nvSpPr>
        <p:spPr bwMode="auto">
          <a:xfrm>
            <a:off x="4114800" y="49212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68" name="Line 36"/>
          <p:cNvSpPr>
            <a:spLocks noChangeShapeType="1"/>
          </p:cNvSpPr>
          <p:nvPr/>
        </p:nvSpPr>
        <p:spPr bwMode="auto">
          <a:xfrm>
            <a:off x="4343400" y="49212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69" name="Line 37"/>
          <p:cNvSpPr>
            <a:spLocks noChangeShapeType="1"/>
          </p:cNvSpPr>
          <p:nvPr/>
        </p:nvSpPr>
        <p:spPr bwMode="auto">
          <a:xfrm>
            <a:off x="4800600" y="49212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0" name="Rectangle 38"/>
          <p:cNvSpPr>
            <a:spLocks noChangeArrowheads="1"/>
          </p:cNvSpPr>
          <p:nvPr/>
        </p:nvSpPr>
        <p:spPr bwMode="auto">
          <a:xfrm>
            <a:off x="8001000" y="43116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S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71" name="Line 39"/>
          <p:cNvSpPr>
            <a:spLocks noChangeShapeType="1"/>
          </p:cNvSpPr>
          <p:nvPr/>
        </p:nvSpPr>
        <p:spPr bwMode="auto">
          <a:xfrm>
            <a:off x="8229600" y="43116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2" name="Line 40"/>
          <p:cNvSpPr>
            <a:spLocks noChangeShapeType="1"/>
          </p:cNvSpPr>
          <p:nvPr/>
        </p:nvSpPr>
        <p:spPr bwMode="auto">
          <a:xfrm>
            <a:off x="8686800" y="43116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3" name="Rectangle 41"/>
          <p:cNvSpPr>
            <a:spLocks noChangeArrowheads="1"/>
          </p:cNvSpPr>
          <p:nvPr/>
        </p:nvSpPr>
        <p:spPr bwMode="auto">
          <a:xfrm>
            <a:off x="7086600" y="49212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$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74" name="Line 42"/>
          <p:cNvSpPr>
            <a:spLocks noChangeShapeType="1"/>
          </p:cNvSpPr>
          <p:nvPr/>
        </p:nvSpPr>
        <p:spPr bwMode="auto">
          <a:xfrm>
            <a:off x="7315200" y="49212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5" name="Line 43"/>
          <p:cNvSpPr>
            <a:spLocks noChangeShapeType="1"/>
          </p:cNvSpPr>
          <p:nvPr/>
        </p:nvSpPr>
        <p:spPr bwMode="auto">
          <a:xfrm>
            <a:off x="7772400" y="49212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6" name="Rectangle 44"/>
          <p:cNvSpPr>
            <a:spLocks noChangeArrowheads="1"/>
          </p:cNvSpPr>
          <p:nvPr/>
        </p:nvSpPr>
        <p:spPr bwMode="auto">
          <a:xfrm>
            <a:off x="6858000" y="37020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77" name="Line 45"/>
          <p:cNvSpPr>
            <a:spLocks noChangeShapeType="1"/>
          </p:cNvSpPr>
          <p:nvPr/>
        </p:nvSpPr>
        <p:spPr bwMode="auto">
          <a:xfrm>
            <a:off x="7086600" y="37020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8" name="Line 46"/>
          <p:cNvSpPr>
            <a:spLocks noChangeShapeType="1"/>
          </p:cNvSpPr>
          <p:nvPr/>
        </p:nvSpPr>
        <p:spPr bwMode="auto">
          <a:xfrm>
            <a:off x="7543800" y="37020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79" name="Rectangle 47"/>
          <p:cNvSpPr>
            <a:spLocks noChangeArrowheads="1"/>
          </p:cNvSpPr>
          <p:nvPr/>
        </p:nvSpPr>
        <p:spPr bwMode="auto">
          <a:xfrm>
            <a:off x="5943600" y="43116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80" name="Line 48"/>
          <p:cNvSpPr>
            <a:spLocks noChangeShapeType="1"/>
          </p:cNvSpPr>
          <p:nvPr/>
        </p:nvSpPr>
        <p:spPr bwMode="auto">
          <a:xfrm>
            <a:off x="6172200" y="43116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1" name="Line 49"/>
          <p:cNvSpPr>
            <a:spLocks noChangeShapeType="1"/>
          </p:cNvSpPr>
          <p:nvPr/>
        </p:nvSpPr>
        <p:spPr bwMode="auto">
          <a:xfrm>
            <a:off x="6629400" y="43116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2" name="Rectangle 50"/>
          <p:cNvSpPr>
            <a:spLocks noChangeArrowheads="1"/>
          </p:cNvSpPr>
          <p:nvPr/>
        </p:nvSpPr>
        <p:spPr bwMode="auto">
          <a:xfrm>
            <a:off x="5181600" y="49212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$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83" name="Line 51"/>
          <p:cNvSpPr>
            <a:spLocks noChangeShapeType="1"/>
          </p:cNvSpPr>
          <p:nvPr/>
        </p:nvSpPr>
        <p:spPr bwMode="auto">
          <a:xfrm>
            <a:off x="5410200" y="49212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Line 52"/>
          <p:cNvSpPr>
            <a:spLocks noChangeShapeType="1"/>
          </p:cNvSpPr>
          <p:nvPr/>
        </p:nvSpPr>
        <p:spPr bwMode="auto">
          <a:xfrm>
            <a:off x="5867400" y="49212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Rectangle 53"/>
          <p:cNvSpPr>
            <a:spLocks noChangeArrowheads="1"/>
          </p:cNvSpPr>
          <p:nvPr/>
        </p:nvSpPr>
        <p:spPr bwMode="auto">
          <a:xfrm>
            <a:off x="7772400" y="3092450"/>
            <a:ext cx="9144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25400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I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3286" name="Line 54"/>
          <p:cNvSpPr>
            <a:spLocks noChangeShapeType="1"/>
          </p:cNvSpPr>
          <p:nvPr/>
        </p:nvSpPr>
        <p:spPr bwMode="auto">
          <a:xfrm>
            <a:off x="8001000" y="30924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7" name="Line 55"/>
          <p:cNvSpPr>
            <a:spLocks noChangeShapeType="1"/>
          </p:cNvSpPr>
          <p:nvPr/>
        </p:nvSpPr>
        <p:spPr bwMode="auto">
          <a:xfrm>
            <a:off x="8458200" y="3092450"/>
            <a:ext cx="0" cy="381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8" name="Line 56"/>
          <p:cNvSpPr>
            <a:spLocks noChangeShapeType="1"/>
          </p:cNvSpPr>
          <p:nvPr/>
        </p:nvSpPr>
        <p:spPr bwMode="auto">
          <a:xfrm flipH="1">
            <a:off x="4343400" y="806450"/>
            <a:ext cx="1066800" cy="4572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9" name="Line 57"/>
          <p:cNvSpPr>
            <a:spLocks noChangeShapeType="1"/>
          </p:cNvSpPr>
          <p:nvPr/>
        </p:nvSpPr>
        <p:spPr bwMode="auto">
          <a:xfrm flipH="1">
            <a:off x="3200400" y="1492250"/>
            <a:ext cx="762000" cy="381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0" name="Line 58"/>
          <p:cNvSpPr>
            <a:spLocks noChangeShapeType="1"/>
          </p:cNvSpPr>
          <p:nvPr/>
        </p:nvSpPr>
        <p:spPr bwMode="auto">
          <a:xfrm flipH="1">
            <a:off x="2133600" y="2101850"/>
            <a:ext cx="762000" cy="381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1" name="Line 59"/>
          <p:cNvSpPr>
            <a:spLocks noChangeShapeType="1"/>
          </p:cNvSpPr>
          <p:nvPr/>
        </p:nvSpPr>
        <p:spPr bwMode="auto">
          <a:xfrm flipH="1">
            <a:off x="1219200" y="2711450"/>
            <a:ext cx="609600" cy="381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2" name="Line 60"/>
          <p:cNvSpPr>
            <a:spLocks noChangeShapeType="1"/>
          </p:cNvSpPr>
          <p:nvPr/>
        </p:nvSpPr>
        <p:spPr bwMode="auto">
          <a:xfrm>
            <a:off x="838200" y="3321050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3" name="Line 61"/>
          <p:cNvSpPr>
            <a:spLocks noChangeShapeType="1"/>
          </p:cNvSpPr>
          <p:nvPr/>
        </p:nvSpPr>
        <p:spPr bwMode="auto">
          <a:xfrm>
            <a:off x="3581400" y="2101850"/>
            <a:ext cx="7620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4" name="Line 62"/>
          <p:cNvSpPr>
            <a:spLocks noChangeShapeType="1"/>
          </p:cNvSpPr>
          <p:nvPr/>
        </p:nvSpPr>
        <p:spPr bwMode="auto">
          <a:xfrm>
            <a:off x="4648200" y="2711450"/>
            <a:ext cx="35814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5" name="Line 63"/>
          <p:cNvSpPr>
            <a:spLocks noChangeShapeType="1"/>
          </p:cNvSpPr>
          <p:nvPr/>
        </p:nvSpPr>
        <p:spPr bwMode="auto">
          <a:xfrm flipH="1">
            <a:off x="3200400" y="2711450"/>
            <a:ext cx="762000" cy="381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6" name="Line 64"/>
          <p:cNvSpPr>
            <a:spLocks noChangeShapeType="1"/>
          </p:cNvSpPr>
          <p:nvPr/>
        </p:nvSpPr>
        <p:spPr bwMode="auto">
          <a:xfrm flipH="1">
            <a:off x="3429000" y="3930650"/>
            <a:ext cx="533400" cy="381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7" name="Line 65"/>
          <p:cNvSpPr>
            <a:spLocks noChangeShapeType="1"/>
          </p:cNvSpPr>
          <p:nvPr/>
        </p:nvSpPr>
        <p:spPr bwMode="auto">
          <a:xfrm flipH="1">
            <a:off x="3657600" y="5149850"/>
            <a:ext cx="533400" cy="381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8" name="Line 66"/>
          <p:cNvSpPr>
            <a:spLocks noChangeShapeType="1"/>
          </p:cNvSpPr>
          <p:nvPr/>
        </p:nvSpPr>
        <p:spPr bwMode="auto">
          <a:xfrm flipH="1">
            <a:off x="7315200" y="3244850"/>
            <a:ext cx="533400" cy="4572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99" name="Line 67"/>
          <p:cNvSpPr>
            <a:spLocks noChangeShapeType="1"/>
          </p:cNvSpPr>
          <p:nvPr/>
        </p:nvSpPr>
        <p:spPr bwMode="auto">
          <a:xfrm flipH="1">
            <a:off x="6400800" y="3930650"/>
            <a:ext cx="533400" cy="381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00" name="Line 68"/>
          <p:cNvSpPr>
            <a:spLocks noChangeShapeType="1"/>
          </p:cNvSpPr>
          <p:nvPr/>
        </p:nvSpPr>
        <p:spPr bwMode="auto">
          <a:xfrm flipH="1">
            <a:off x="5638800" y="4464050"/>
            <a:ext cx="381000" cy="4572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01" name="Line 69"/>
          <p:cNvSpPr>
            <a:spLocks noChangeShapeType="1"/>
          </p:cNvSpPr>
          <p:nvPr/>
        </p:nvSpPr>
        <p:spPr bwMode="auto">
          <a:xfrm flipH="1">
            <a:off x="7543800" y="4464050"/>
            <a:ext cx="609600" cy="4572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02" name="Line 70"/>
          <p:cNvSpPr>
            <a:spLocks noChangeShapeType="1"/>
          </p:cNvSpPr>
          <p:nvPr/>
        </p:nvSpPr>
        <p:spPr bwMode="auto">
          <a:xfrm>
            <a:off x="7620000" y="393065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03" name="Text Box 71"/>
          <p:cNvSpPr txBox="1">
            <a:spLocks noChangeArrowheads="1"/>
          </p:cNvSpPr>
          <p:nvPr/>
        </p:nvSpPr>
        <p:spPr bwMode="auto">
          <a:xfrm>
            <a:off x="1354138" y="3016250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04" name="Text Box 72"/>
          <p:cNvSpPr txBox="1">
            <a:spLocks noChangeArrowheads="1"/>
          </p:cNvSpPr>
          <p:nvPr/>
        </p:nvSpPr>
        <p:spPr bwMode="auto">
          <a:xfrm>
            <a:off x="4495800" y="36258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05" name="Text Box 73"/>
          <p:cNvSpPr txBox="1">
            <a:spLocks noChangeArrowheads="1"/>
          </p:cNvSpPr>
          <p:nvPr/>
        </p:nvSpPr>
        <p:spPr bwMode="auto">
          <a:xfrm>
            <a:off x="4724400" y="48450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06" name="Text Box 74"/>
          <p:cNvSpPr txBox="1">
            <a:spLocks noChangeArrowheads="1"/>
          </p:cNvSpPr>
          <p:nvPr/>
        </p:nvSpPr>
        <p:spPr bwMode="auto">
          <a:xfrm>
            <a:off x="5791200" y="48450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07" name="Text Box 75"/>
          <p:cNvSpPr txBox="1">
            <a:spLocks noChangeArrowheads="1"/>
          </p:cNvSpPr>
          <p:nvPr/>
        </p:nvSpPr>
        <p:spPr bwMode="auto">
          <a:xfrm>
            <a:off x="6553200" y="42354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08" name="Text Box 76"/>
          <p:cNvSpPr txBox="1">
            <a:spLocks noChangeArrowheads="1"/>
          </p:cNvSpPr>
          <p:nvPr/>
        </p:nvSpPr>
        <p:spPr bwMode="auto">
          <a:xfrm>
            <a:off x="8382000" y="30162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09" name="Text Box 77"/>
          <p:cNvSpPr txBox="1">
            <a:spLocks noChangeArrowheads="1"/>
          </p:cNvSpPr>
          <p:nvPr/>
        </p:nvSpPr>
        <p:spPr bwMode="auto">
          <a:xfrm>
            <a:off x="8593138" y="4235450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10" name="Text Box 78"/>
          <p:cNvSpPr txBox="1">
            <a:spLocks noChangeArrowheads="1"/>
          </p:cNvSpPr>
          <p:nvPr/>
        </p:nvSpPr>
        <p:spPr bwMode="auto">
          <a:xfrm>
            <a:off x="7696200" y="48450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11" name="Line 79"/>
          <p:cNvSpPr>
            <a:spLocks noChangeShapeType="1"/>
          </p:cNvSpPr>
          <p:nvPr/>
        </p:nvSpPr>
        <p:spPr bwMode="auto">
          <a:xfrm>
            <a:off x="2438400" y="271145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12" name="Line 80"/>
          <p:cNvSpPr>
            <a:spLocks noChangeShapeType="1"/>
          </p:cNvSpPr>
          <p:nvPr/>
        </p:nvSpPr>
        <p:spPr bwMode="auto">
          <a:xfrm>
            <a:off x="3581400" y="3321050"/>
            <a:ext cx="7620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13" name="Line 81"/>
          <p:cNvSpPr>
            <a:spLocks noChangeShapeType="1"/>
          </p:cNvSpPr>
          <p:nvPr/>
        </p:nvSpPr>
        <p:spPr bwMode="auto">
          <a:xfrm>
            <a:off x="3733800" y="4464050"/>
            <a:ext cx="8382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14" name="Oval 82"/>
          <p:cNvSpPr>
            <a:spLocks noChangeArrowheads="1"/>
          </p:cNvSpPr>
          <p:nvPr/>
        </p:nvSpPr>
        <p:spPr bwMode="auto">
          <a:xfrm>
            <a:off x="2362200" y="3854450"/>
            <a:ext cx="9144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HE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15" name="Line 83"/>
          <p:cNvSpPr>
            <a:spLocks noChangeShapeType="1"/>
          </p:cNvSpPr>
          <p:nvPr/>
        </p:nvSpPr>
        <p:spPr bwMode="auto">
          <a:xfrm>
            <a:off x="2819400" y="3321050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16" name="Oval 84"/>
          <p:cNvSpPr>
            <a:spLocks noChangeArrowheads="1"/>
          </p:cNvSpPr>
          <p:nvPr/>
        </p:nvSpPr>
        <p:spPr bwMode="auto">
          <a:xfrm>
            <a:off x="2590800" y="5073650"/>
            <a:ext cx="9144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HER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17" name="Line 85"/>
          <p:cNvSpPr>
            <a:spLocks noChangeShapeType="1"/>
          </p:cNvSpPr>
          <p:nvPr/>
        </p:nvSpPr>
        <p:spPr bwMode="auto">
          <a:xfrm>
            <a:off x="3048000" y="4540250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18" name="Oval 86"/>
          <p:cNvSpPr>
            <a:spLocks noChangeArrowheads="1"/>
          </p:cNvSpPr>
          <p:nvPr/>
        </p:nvSpPr>
        <p:spPr bwMode="auto">
          <a:xfrm>
            <a:off x="2895600" y="6292850"/>
            <a:ext cx="11430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HERE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19" name="Line 87"/>
          <p:cNvSpPr>
            <a:spLocks noChangeShapeType="1"/>
          </p:cNvSpPr>
          <p:nvPr/>
        </p:nvSpPr>
        <p:spPr bwMode="auto">
          <a:xfrm>
            <a:off x="3352800" y="5759450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20" name="Oval 88"/>
          <p:cNvSpPr>
            <a:spLocks noChangeArrowheads="1"/>
          </p:cNvSpPr>
          <p:nvPr/>
        </p:nvSpPr>
        <p:spPr bwMode="auto">
          <a:xfrm>
            <a:off x="4800600" y="5683250"/>
            <a:ext cx="10668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HIGH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21" name="Line 89"/>
          <p:cNvSpPr>
            <a:spLocks noChangeShapeType="1"/>
          </p:cNvSpPr>
          <p:nvPr/>
        </p:nvSpPr>
        <p:spPr bwMode="auto">
          <a:xfrm>
            <a:off x="5257800" y="5149850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22" name="Oval 90"/>
          <p:cNvSpPr>
            <a:spLocks noChangeArrowheads="1"/>
          </p:cNvSpPr>
          <p:nvPr/>
        </p:nvSpPr>
        <p:spPr bwMode="auto">
          <a:xfrm>
            <a:off x="6705600" y="5683250"/>
            <a:ext cx="9144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HIS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23" name="Line 91"/>
          <p:cNvSpPr>
            <a:spLocks noChangeShapeType="1"/>
          </p:cNvSpPr>
          <p:nvPr/>
        </p:nvSpPr>
        <p:spPr bwMode="auto">
          <a:xfrm>
            <a:off x="7162800" y="5149850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24" name="Text Box 92"/>
          <p:cNvSpPr txBox="1">
            <a:spLocks noChangeArrowheads="1"/>
          </p:cNvSpPr>
          <p:nvPr/>
        </p:nvSpPr>
        <p:spPr bwMode="auto">
          <a:xfrm>
            <a:off x="2041525" y="31369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23325" name="Freeform 93"/>
          <p:cNvSpPr>
            <a:spLocks/>
          </p:cNvSpPr>
          <p:nvPr/>
        </p:nvSpPr>
        <p:spPr bwMode="auto">
          <a:xfrm>
            <a:off x="4724400" y="196850"/>
            <a:ext cx="1066800" cy="457200"/>
          </a:xfrm>
          <a:custGeom>
            <a:avLst/>
            <a:gdLst>
              <a:gd name="T0" fmla="*/ 0 w 672"/>
              <a:gd name="T1" fmla="*/ 0 h 288"/>
              <a:gd name="T2" fmla="*/ 480 w 672"/>
              <a:gd name="T3" fmla="*/ 48 h 288"/>
              <a:gd name="T4" fmla="*/ 336 w 672"/>
              <a:gd name="T5" fmla="*/ 96 h 288"/>
              <a:gd name="T6" fmla="*/ 672 w 672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88">
                <a:moveTo>
                  <a:pt x="0" y="0"/>
                </a:moveTo>
                <a:cubicBezTo>
                  <a:pt x="212" y="16"/>
                  <a:pt x="424" y="32"/>
                  <a:pt x="480" y="48"/>
                </a:cubicBezTo>
                <a:cubicBezTo>
                  <a:pt x="536" y="64"/>
                  <a:pt x="304" y="56"/>
                  <a:pt x="336" y="96"/>
                </a:cubicBezTo>
                <a:cubicBezTo>
                  <a:pt x="368" y="136"/>
                  <a:pt x="520" y="212"/>
                  <a:pt x="672" y="288"/>
                </a:cubicBezTo>
              </a:path>
            </a:pathLst>
          </a:custGeom>
          <a:noFill/>
          <a:ln w="2540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326" name="Text Box 94"/>
          <p:cNvSpPr txBox="1">
            <a:spLocks noChangeArrowheads="1"/>
          </p:cNvSpPr>
          <p:nvPr/>
        </p:nvSpPr>
        <p:spPr bwMode="auto">
          <a:xfrm>
            <a:off x="4289425" y="44450"/>
            <a:ext cx="51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</a:rPr>
              <a:t>T</a:t>
            </a:r>
            <a:endParaRPr kumimoji="1"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3327" name="Text Box 95"/>
          <p:cNvSpPr txBox="1">
            <a:spLocks noChangeArrowheads="1"/>
          </p:cNvSpPr>
          <p:nvPr/>
        </p:nvSpPr>
        <p:spPr bwMode="auto">
          <a:xfrm>
            <a:off x="3810000" y="545465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328" name="AutoShape 96"/>
          <p:cNvSpPr>
            <a:spLocks noChangeArrowheads="1"/>
          </p:cNvSpPr>
          <p:nvPr/>
        </p:nvSpPr>
        <p:spPr bwMode="auto">
          <a:xfrm>
            <a:off x="152400" y="2330450"/>
            <a:ext cx="1371600" cy="457200"/>
          </a:xfrm>
          <a:prstGeom prst="wedgeRoundRectCallout">
            <a:avLst>
              <a:gd name="adj1" fmla="val 17708"/>
              <a:gd name="adj2" fmla="val 115972"/>
              <a:gd name="adj3" fmla="val 16667"/>
            </a:avLst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叶子结点</a:t>
            </a:r>
            <a:endParaRPr kumimoji="1" lang="zh-CN" altLang="en-US" sz="2400" b="1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3329" name="AutoShape 97"/>
          <p:cNvSpPr>
            <a:spLocks noChangeArrowheads="1"/>
          </p:cNvSpPr>
          <p:nvPr/>
        </p:nvSpPr>
        <p:spPr bwMode="auto">
          <a:xfrm>
            <a:off x="914400" y="1416050"/>
            <a:ext cx="1371600" cy="457200"/>
          </a:xfrm>
          <a:prstGeom prst="wedgeRoundRectCallout">
            <a:avLst>
              <a:gd name="adj1" fmla="val 30208"/>
              <a:gd name="adj2" fmla="val 178472"/>
              <a:gd name="adj3" fmla="val 16667"/>
            </a:avLst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分支结点</a:t>
            </a:r>
            <a:endParaRPr kumimoji="1" lang="zh-CN" altLang="en-US" sz="2400" b="1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3330" name="AutoShape 98"/>
          <p:cNvSpPr>
            <a:spLocks noChangeArrowheads="1"/>
          </p:cNvSpPr>
          <p:nvPr/>
        </p:nvSpPr>
        <p:spPr bwMode="auto">
          <a:xfrm>
            <a:off x="304800" y="5073650"/>
            <a:ext cx="1371600" cy="914400"/>
          </a:xfrm>
          <a:prstGeom prst="wedgeRoundRectCallout">
            <a:avLst>
              <a:gd name="adj1" fmla="val -8681"/>
              <a:gd name="adj2" fmla="val -135764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含关键字</a:t>
            </a:r>
          </a:p>
          <a:p>
            <a:pPr algn="ctr"/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的记录</a:t>
            </a:r>
          </a:p>
        </p:txBody>
      </p:sp>
      <p:sp>
        <p:nvSpPr>
          <p:cNvPr id="223331" name="AutoShape 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75688" y="5876925"/>
            <a:ext cx="304800" cy="304800"/>
          </a:xfrm>
          <a:prstGeom prst="actionButtonReturn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332" name="Object 100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450263" y="273050"/>
          <a:ext cx="4651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39" name="剪辑" r:id="rId4" imgW="1803197" imgH="3148279" progId="">
                  <p:embed/>
                </p:oleObj>
              </mc:Choice>
              <mc:Fallback>
                <p:oleObj name="剪辑" r:id="rId4" imgW="1803197" imgH="3148279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63" y="273050"/>
                        <a:ext cx="465137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28" grpId="0" animBg="1" autoUpdateAnimBg="0"/>
      <p:bldP spid="223329" grpId="0" animBg="1" autoUpdateAnimBg="0"/>
      <p:bldP spid="223330" grpId="0" animBg="1" autoUpdateAnimBg="0"/>
      <p:bldP spid="22333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395288" y="1196975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typedef struct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DLTNode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{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char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symbol;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struct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 DLTNode 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next;  // 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指向兄弟结点的指针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NodeKind  kind;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union {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Record  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infoptr;   //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叶子结点内的记录指针</a:t>
            </a:r>
            <a:endParaRPr kumimoji="1" lang="zh-CN" altLang="en-US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struct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DLTNode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first;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分支结点内的孩子链指针</a:t>
            </a:r>
          </a:p>
          <a:p>
            <a:pPr>
              <a:lnSpc>
                <a:spcPct val="12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DLTNode,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DLTree;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双链树的类型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827088" y="1412875"/>
            <a:ext cx="62484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#define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MAXKEYLEN  16  </a:t>
            </a:r>
          </a:p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                         //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关键字的最大长度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827088" y="3068638"/>
            <a:ext cx="57753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typedef struct {</a:t>
            </a:r>
          </a:p>
          <a:p>
            <a:pPr>
              <a:lnSpc>
                <a:spcPct val="14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char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ch[MAXKEYLEN];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</a:t>
            </a:r>
          </a:p>
          <a:p>
            <a:pPr>
              <a:lnSpc>
                <a:spcPct val="14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num;    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关键字长度</a:t>
            </a:r>
          </a:p>
          <a:p>
            <a:pPr>
              <a:lnSpc>
                <a:spcPct val="14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KeysType;   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关键字类型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autoUpdateAnimBg="0"/>
      <p:bldP spid="2252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1026"/>
          <p:cNvSpPr txBox="1">
            <a:spLocks noChangeArrowheads="1"/>
          </p:cNvSpPr>
          <p:nvPr/>
        </p:nvSpPr>
        <p:spPr bwMode="auto">
          <a:xfrm>
            <a:off x="468313" y="1295400"/>
            <a:ext cx="387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数据元素类型的定义为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07875" name="Text Box 1027"/>
          <p:cNvSpPr txBox="1">
            <a:spLocks noChangeArrowheads="1"/>
          </p:cNvSpPr>
          <p:nvPr/>
        </p:nvSpPr>
        <p:spPr bwMode="auto">
          <a:xfrm>
            <a:off x="1116013" y="2243138"/>
            <a:ext cx="49149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typedef struct {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keyType key;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关键字域</a:t>
            </a:r>
            <a:endParaRPr kumimoji="1" lang="en-US" altLang="en-US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en-US" sz="3200">
                <a:solidFill>
                  <a:srgbClr val="FF00FF"/>
                </a:solidFill>
                <a:latin typeface="Times New Roman" pitchFamily="18" charset="0"/>
              </a:rPr>
              <a:t>       </a:t>
            </a:r>
            <a:r>
              <a:rPr kumimoji="1" lang="en-US" altLang="en-US">
                <a:solidFill>
                  <a:srgbClr val="000000"/>
                </a:solidFill>
                <a:latin typeface="Times New Roman" pitchFamily="18" charset="0"/>
              </a:rPr>
              <a:t>… …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其它属性域</a:t>
            </a:r>
            <a:endParaRPr kumimoji="1" lang="en-US" altLang="en-US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en-US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ElemType,</a:t>
            </a:r>
          </a:p>
        </p:txBody>
      </p:sp>
      <p:sp useBgFill="1">
        <p:nvSpPr>
          <p:cNvPr id="207877" name="Text Box 1029"/>
          <p:cNvSpPr txBox="1">
            <a:spLocks noChangeArrowheads="1"/>
          </p:cNvSpPr>
          <p:nvPr/>
        </p:nvSpPr>
        <p:spPr bwMode="auto">
          <a:xfrm>
            <a:off x="3132138" y="3933825"/>
            <a:ext cx="2465387" cy="7016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</a:rPr>
              <a:t>TElemType 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207875" grpId="0" autoUpdateAnimBg="0"/>
      <p:bldP spid="207877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5919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在双链树中查找记录的过程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900113" y="1700213"/>
            <a:ext cx="69850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假设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为指向双链树根结点的指针，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K.ch[0..K.num-1]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为待查关键字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 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给定值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900113" y="3759200"/>
            <a:ext cx="66833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则查找过程中的基本操作为进行下列比较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K.ch[i] =? p-&gt;symbol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p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指向双链树中某个结点，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 ≤ i ≤ K.num-1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utoUpdateAnimBg="0"/>
      <p:bldP spid="117768" grpId="0" autoUpdateAnimBg="0"/>
      <p:bldP spid="117769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9750" y="1052513"/>
            <a:ext cx="4487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初始状态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</a:rPr>
              <a:t>p=T-&gt;first;   i = 0;</a:t>
            </a:r>
            <a:endParaRPr kumimoji="1" lang="en-US" altLang="zh-CN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468313" y="1628775"/>
            <a:ext cx="730567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 p &amp;&amp; p-&gt;symbol == K.ch[i] &amp;&amp; i&lt;K.num-1)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则继续和给定值的下一位进行比较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      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p=p-&gt;first;    i++;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95288" y="3213100"/>
            <a:ext cx="73691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 p &amp;&amp; p-&gt;symbol != K.ch[i] )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则继续在键树的同一层上进行查找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</a:rPr>
              <a:t>p=p-&gt;next;</a:t>
            </a:r>
            <a:endParaRPr kumimoji="1" lang="en-US" altLang="zh-CN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395288" y="5373688"/>
            <a:ext cx="79613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 p &amp;&amp; p-&gt;symbol==K.ch[i] &amp;&amp; i==K.num-1)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 查找成功，返回指向相应记录的指针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p-&gt;infoptr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395288" y="4292600"/>
            <a:ext cx="55753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 p == NULL)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则表明查找不成功，返回“空指针”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graphicFrame>
        <p:nvGraphicFramePr>
          <p:cNvPr id="227335" name="Object 7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534400" y="47244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3" name="剪辑" r:id="rId4" imgW="1056132" imgH="1278331" progId="">
                  <p:embed/>
                </p:oleObj>
              </mc:Choice>
              <mc:Fallback>
                <p:oleObj name="剪辑" r:id="rId4" imgW="1056132" imgH="1278331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4724400"/>
                        <a:ext cx="377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autoUpdateAnimBg="0"/>
      <p:bldP spid="227332" grpId="0" autoUpdateAnimBg="0"/>
      <p:bldP spid="227333" grpId="0" autoUpdateAnimBg="0"/>
      <p:bldP spid="227334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39750" y="217488"/>
            <a:ext cx="193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3. Trie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树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827088" y="1057275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— 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以多重链表作存储结构实现的键树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965325" y="2286000"/>
            <a:ext cx="182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分支结点</a:t>
            </a:r>
            <a:endParaRPr kumimoji="1" lang="zh-CN" altLang="en-US" sz="3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6189663" y="2362200"/>
            <a:ext cx="182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叶子结点</a:t>
            </a:r>
            <a:endParaRPr kumimoji="1" lang="zh-CN" altLang="en-US" sz="3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1191" name="AutoShape 7"/>
          <p:cNvSpPr>
            <a:spLocks noChangeArrowheads="1"/>
          </p:cNvSpPr>
          <p:nvPr/>
        </p:nvSpPr>
        <p:spPr bwMode="auto">
          <a:xfrm>
            <a:off x="5867400" y="4868863"/>
            <a:ext cx="1728788" cy="865187"/>
          </a:xfrm>
          <a:prstGeom prst="wedgeRoundRectCallout">
            <a:avLst>
              <a:gd name="adj1" fmla="val 53856"/>
              <a:gd name="adj2" fmla="val -131833"/>
              <a:gd name="adj3" fmla="val 16667"/>
            </a:avLst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指向记录</a:t>
            </a:r>
          </a:p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的指针</a:t>
            </a:r>
          </a:p>
        </p:txBody>
      </p:sp>
      <p:grpSp>
        <p:nvGrpSpPr>
          <p:cNvPr id="221214" name="Group 30"/>
          <p:cNvGrpSpPr>
            <a:grpSpLocks/>
          </p:cNvGrpSpPr>
          <p:nvPr/>
        </p:nvGrpSpPr>
        <p:grpSpPr bwMode="auto">
          <a:xfrm>
            <a:off x="762000" y="2819400"/>
            <a:ext cx="4686300" cy="1219200"/>
            <a:chOff x="480" y="1776"/>
            <a:chExt cx="2952" cy="768"/>
          </a:xfrm>
        </p:grpSpPr>
        <p:sp>
          <p:nvSpPr>
            <p:cNvPr id="221192" name="Rectangle 8"/>
            <p:cNvSpPr>
              <a:spLocks noChangeArrowheads="1"/>
            </p:cNvSpPr>
            <p:nvPr/>
          </p:nvSpPr>
          <p:spPr bwMode="auto">
            <a:xfrm>
              <a:off x="480" y="2016"/>
              <a:ext cx="2880" cy="240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1905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3" name="Line 9"/>
            <p:cNvSpPr>
              <a:spLocks noChangeShapeType="1"/>
            </p:cNvSpPr>
            <p:nvPr/>
          </p:nvSpPr>
          <p:spPr bwMode="auto">
            <a:xfrm>
              <a:off x="67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4" name="Line 10"/>
            <p:cNvSpPr>
              <a:spLocks noChangeShapeType="1"/>
            </p:cNvSpPr>
            <p:nvPr/>
          </p:nvSpPr>
          <p:spPr bwMode="auto">
            <a:xfrm>
              <a:off x="86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5" name="Line 11"/>
            <p:cNvSpPr>
              <a:spLocks noChangeShapeType="1"/>
            </p:cNvSpPr>
            <p:nvPr/>
          </p:nvSpPr>
          <p:spPr bwMode="auto">
            <a:xfrm>
              <a:off x="105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6" name="Line 12"/>
            <p:cNvSpPr>
              <a:spLocks noChangeShapeType="1"/>
            </p:cNvSpPr>
            <p:nvPr/>
          </p:nvSpPr>
          <p:spPr bwMode="auto">
            <a:xfrm>
              <a:off x="1248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7" name="Line 13"/>
            <p:cNvSpPr>
              <a:spLocks noChangeShapeType="1"/>
            </p:cNvSpPr>
            <p:nvPr/>
          </p:nvSpPr>
          <p:spPr bwMode="auto">
            <a:xfrm>
              <a:off x="1440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8" name="Line 14"/>
            <p:cNvSpPr>
              <a:spLocks noChangeShapeType="1"/>
            </p:cNvSpPr>
            <p:nvPr/>
          </p:nvSpPr>
          <p:spPr bwMode="auto">
            <a:xfrm>
              <a:off x="163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9" name="Line 15"/>
            <p:cNvSpPr>
              <a:spLocks noChangeShapeType="1"/>
            </p:cNvSpPr>
            <p:nvPr/>
          </p:nvSpPr>
          <p:spPr bwMode="auto">
            <a:xfrm>
              <a:off x="278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0" name="Line 16"/>
            <p:cNvSpPr>
              <a:spLocks noChangeShapeType="1"/>
            </p:cNvSpPr>
            <p:nvPr/>
          </p:nvSpPr>
          <p:spPr bwMode="auto">
            <a:xfrm>
              <a:off x="2976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1" name="Line 17"/>
            <p:cNvSpPr>
              <a:spLocks noChangeShapeType="1"/>
            </p:cNvSpPr>
            <p:nvPr/>
          </p:nvSpPr>
          <p:spPr bwMode="auto">
            <a:xfrm>
              <a:off x="3168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2" name="Text Box 18"/>
            <p:cNvSpPr txBox="1">
              <a:spLocks noChangeArrowheads="1"/>
            </p:cNvSpPr>
            <p:nvPr/>
          </p:nvSpPr>
          <p:spPr bwMode="auto">
            <a:xfrm>
              <a:off x="496" y="1776"/>
              <a:ext cx="2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6600"/>
                  </a:solidFill>
                  <a:latin typeface="Times New Roman" pitchFamily="18" charset="0"/>
                </a:rPr>
                <a:t>0  1  2  3  4  5          </a:t>
              </a: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… …</a:t>
              </a:r>
              <a:r>
                <a:rPr kumimoji="1" lang="en-US" altLang="zh-CN" sz="2400">
                  <a:solidFill>
                    <a:srgbClr val="0066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1800">
                  <a:solidFill>
                    <a:srgbClr val="006600"/>
                  </a:solidFill>
                  <a:latin typeface="Times New Roman" pitchFamily="18" charset="0"/>
                </a:rPr>
                <a:t> 24  25  26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21203" name="Line 19"/>
            <p:cNvSpPr>
              <a:spLocks noChangeShapeType="1"/>
            </p:cNvSpPr>
            <p:nvPr/>
          </p:nvSpPr>
          <p:spPr bwMode="auto">
            <a:xfrm>
              <a:off x="576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4" name="Line 20"/>
            <p:cNvSpPr>
              <a:spLocks noChangeShapeType="1"/>
            </p:cNvSpPr>
            <p:nvPr/>
          </p:nvSpPr>
          <p:spPr bwMode="auto">
            <a:xfrm>
              <a:off x="768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5" name="Line 21"/>
            <p:cNvSpPr>
              <a:spLocks noChangeShapeType="1"/>
            </p:cNvSpPr>
            <p:nvPr/>
          </p:nvSpPr>
          <p:spPr bwMode="auto">
            <a:xfrm>
              <a:off x="3072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6" name="Line 22"/>
            <p:cNvSpPr>
              <a:spLocks noChangeShapeType="1"/>
            </p:cNvSpPr>
            <p:nvPr/>
          </p:nvSpPr>
          <p:spPr bwMode="auto">
            <a:xfrm>
              <a:off x="3264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07" name="Line 23"/>
            <p:cNvSpPr>
              <a:spLocks noChangeShapeType="1"/>
            </p:cNvSpPr>
            <p:nvPr/>
          </p:nvSpPr>
          <p:spPr bwMode="auto">
            <a:xfrm>
              <a:off x="1344" y="211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1215" name="Group 31"/>
          <p:cNvGrpSpPr>
            <a:grpSpLocks/>
          </p:cNvGrpSpPr>
          <p:nvPr/>
        </p:nvGrpSpPr>
        <p:grpSpPr bwMode="auto">
          <a:xfrm>
            <a:off x="6156325" y="3124200"/>
            <a:ext cx="1920875" cy="990600"/>
            <a:chOff x="3878" y="1968"/>
            <a:chExt cx="1210" cy="624"/>
          </a:xfrm>
        </p:grpSpPr>
        <p:sp>
          <p:nvSpPr>
            <p:cNvPr id="221209" name="Text Box 25"/>
            <p:cNvSpPr txBox="1">
              <a:spLocks noChangeArrowheads="1"/>
            </p:cNvSpPr>
            <p:nvPr/>
          </p:nvSpPr>
          <p:spPr bwMode="auto">
            <a:xfrm>
              <a:off x="3878" y="1968"/>
              <a:ext cx="1210" cy="3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关键字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>
              <a:off x="4656" y="1968"/>
              <a:ext cx="0" cy="28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1" name="Line 27"/>
            <p:cNvSpPr>
              <a:spLocks noChangeShapeType="1"/>
            </p:cNvSpPr>
            <p:nvPr/>
          </p:nvSpPr>
          <p:spPr bwMode="auto">
            <a:xfrm>
              <a:off x="4848" y="2112"/>
              <a:ext cx="0" cy="48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1212" name="AutoShape 28"/>
          <p:cNvSpPr>
            <a:spLocks noChangeArrowheads="1"/>
          </p:cNvSpPr>
          <p:nvPr/>
        </p:nvSpPr>
        <p:spPr bwMode="auto">
          <a:xfrm>
            <a:off x="395288" y="5084763"/>
            <a:ext cx="3086100" cy="903287"/>
          </a:xfrm>
          <a:prstGeom prst="wedgeRoundRectCallout">
            <a:avLst>
              <a:gd name="adj1" fmla="val 33486"/>
              <a:gd name="adj2" fmla="val -113796"/>
              <a:gd name="adj3" fmla="val 16667"/>
            </a:avLst>
          </a:prstGeom>
          <a:solidFill>
            <a:srgbClr val="FFFF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指向下层结点的指针</a:t>
            </a:r>
          </a:p>
          <a:p>
            <a:pPr algn="ctr"/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每个域对应一个“字母”</a:t>
            </a:r>
          </a:p>
        </p:txBody>
      </p:sp>
      <p:sp>
        <p:nvSpPr>
          <p:cNvPr id="221213" name="AutoShape 29"/>
          <p:cNvSpPr>
            <a:spLocks/>
          </p:cNvSpPr>
          <p:nvPr/>
        </p:nvSpPr>
        <p:spPr bwMode="auto">
          <a:xfrm rot="16201967">
            <a:off x="2857500" y="21717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395288" y="1773238"/>
            <a:ext cx="232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宋体" pitchFamily="2" charset="-122"/>
              </a:rPr>
              <a:t>结点结构</a:t>
            </a:r>
            <a:r>
              <a:rPr kumimoji="1" lang="en-US" altLang="zh-CN">
                <a:solidFill>
                  <a:srgbClr val="000000"/>
                </a:solidFill>
                <a:latin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  <p:bldP spid="221187" grpId="0" autoUpdateAnimBg="0"/>
      <p:bldP spid="221189" grpId="0" autoUpdateAnimBg="0"/>
      <p:bldP spid="221190" grpId="0" autoUpdateAnimBg="0"/>
      <p:bldP spid="221191" grpId="0" animBg="1" autoUpdateAnimBg="0"/>
      <p:bldP spid="221212" grpId="0" animBg="1" autoUpdateAnimBg="0"/>
      <p:bldP spid="221213" grpId="0" animBg="1"/>
      <p:bldP spid="221216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Line 2"/>
          <p:cNvSpPr>
            <a:spLocks noChangeShapeType="1"/>
          </p:cNvSpPr>
          <p:nvPr/>
        </p:nvSpPr>
        <p:spPr bwMode="auto">
          <a:xfrm>
            <a:off x="3657600" y="1489075"/>
            <a:ext cx="29718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59" name="Line 3"/>
          <p:cNvSpPr>
            <a:spLocks noChangeShapeType="1"/>
          </p:cNvSpPr>
          <p:nvPr/>
        </p:nvSpPr>
        <p:spPr bwMode="auto">
          <a:xfrm>
            <a:off x="3657600" y="1108075"/>
            <a:ext cx="29718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2209800" y="2632075"/>
            <a:ext cx="6172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>
            <a:off x="2209800" y="2251075"/>
            <a:ext cx="6172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2" name="Line 6"/>
          <p:cNvSpPr>
            <a:spLocks noChangeShapeType="1"/>
          </p:cNvSpPr>
          <p:nvPr/>
        </p:nvSpPr>
        <p:spPr bwMode="auto">
          <a:xfrm>
            <a:off x="228600" y="3775075"/>
            <a:ext cx="28194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228600" y="3394075"/>
            <a:ext cx="28194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4" name="Line 8"/>
          <p:cNvSpPr>
            <a:spLocks noChangeShapeType="1"/>
          </p:cNvSpPr>
          <p:nvPr/>
        </p:nvSpPr>
        <p:spPr bwMode="auto">
          <a:xfrm>
            <a:off x="7010400" y="3775075"/>
            <a:ext cx="1981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7010400" y="3394075"/>
            <a:ext cx="1981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3505200" y="3775075"/>
            <a:ext cx="2743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7" name="Line 11"/>
          <p:cNvSpPr>
            <a:spLocks noChangeShapeType="1"/>
          </p:cNvSpPr>
          <p:nvPr/>
        </p:nvSpPr>
        <p:spPr bwMode="auto">
          <a:xfrm>
            <a:off x="3505200" y="3394075"/>
            <a:ext cx="27432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8" name="Line 12"/>
          <p:cNvSpPr>
            <a:spLocks noChangeShapeType="1"/>
          </p:cNvSpPr>
          <p:nvPr/>
        </p:nvSpPr>
        <p:spPr bwMode="auto">
          <a:xfrm>
            <a:off x="4724400" y="4918075"/>
            <a:ext cx="2133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4724400" y="4537075"/>
            <a:ext cx="2133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>
            <a:off x="4419600" y="1108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4724400" y="1108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2098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25146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>
            <a:off x="28194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5" name="Line 19"/>
          <p:cNvSpPr>
            <a:spLocks noChangeShapeType="1"/>
          </p:cNvSpPr>
          <p:nvPr/>
        </p:nvSpPr>
        <p:spPr bwMode="auto">
          <a:xfrm>
            <a:off x="31242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6" name="Line 20"/>
          <p:cNvSpPr>
            <a:spLocks noChangeShapeType="1"/>
          </p:cNvSpPr>
          <p:nvPr/>
        </p:nvSpPr>
        <p:spPr bwMode="auto">
          <a:xfrm>
            <a:off x="34290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7" name="Line 21"/>
          <p:cNvSpPr>
            <a:spLocks noChangeShapeType="1"/>
          </p:cNvSpPr>
          <p:nvPr/>
        </p:nvSpPr>
        <p:spPr bwMode="auto">
          <a:xfrm>
            <a:off x="37338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8" name="Line 22"/>
          <p:cNvSpPr>
            <a:spLocks noChangeShapeType="1"/>
          </p:cNvSpPr>
          <p:nvPr/>
        </p:nvSpPr>
        <p:spPr bwMode="auto">
          <a:xfrm>
            <a:off x="40386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9" name="Line 23"/>
          <p:cNvSpPr>
            <a:spLocks noChangeShapeType="1"/>
          </p:cNvSpPr>
          <p:nvPr/>
        </p:nvSpPr>
        <p:spPr bwMode="auto">
          <a:xfrm>
            <a:off x="43434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0" name="Line 24"/>
          <p:cNvSpPr>
            <a:spLocks noChangeShapeType="1"/>
          </p:cNvSpPr>
          <p:nvPr/>
        </p:nvSpPr>
        <p:spPr bwMode="auto">
          <a:xfrm>
            <a:off x="46482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1" name="Line 25"/>
          <p:cNvSpPr>
            <a:spLocks noChangeShapeType="1"/>
          </p:cNvSpPr>
          <p:nvPr/>
        </p:nvSpPr>
        <p:spPr bwMode="auto">
          <a:xfrm>
            <a:off x="49530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2" name="Line 26"/>
          <p:cNvSpPr>
            <a:spLocks noChangeShapeType="1"/>
          </p:cNvSpPr>
          <p:nvPr/>
        </p:nvSpPr>
        <p:spPr bwMode="auto">
          <a:xfrm>
            <a:off x="52578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3" name="Line 27"/>
          <p:cNvSpPr>
            <a:spLocks noChangeShapeType="1"/>
          </p:cNvSpPr>
          <p:nvPr/>
        </p:nvSpPr>
        <p:spPr bwMode="auto">
          <a:xfrm>
            <a:off x="55626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4" name="Line 28"/>
          <p:cNvSpPr>
            <a:spLocks noChangeShapeType="1"/>
          </p:cNvSpPr>
          <p:nvPr/>
        </p:nvSpPr>
        <p:spPr bwMode="auto">
          <a:xfrm>
            <a:off x="80772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5" name="Line 29"/>
          <p:cNvSpPr>
            <a:spLocks noChangeShapeType="1"/>
          </p:cNvSpPr>
          <p:nvPr/>
        </p:nvSpPr>
        <p:spPr bwMode="auto">
          <a:xfrm>
            <a:off x="8382000" y="2251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6" name="Text Box 30"/>
          <p:cNvSpPr txBox="1">
            <a:spLocks noChangeArrowheads="1"/>
          </p:cNvSpPr>
          <p:nvPr/>
        </p:nvSpPr>
        <p:spPr bwMode="auto">
          <a:xfrm>
            <a:off x="2117725" y="1835150"/>
            <a:ext cx="633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6600"/>
                </a:solidFill>
                <a:latin typeface="Times New Roman" pitchFamily="18" charset="0"/>
              </a:rPr>
              <a:t>0  1(A) 3  4  5(E)        9(I)         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 …      …</a:t>
            </a:r>
            <a:r>
              <a:rPr kumimoji="1" lang="en-US" altLang="zh-CN" sz="2400">
                <a:latin typeface="Times New Roman" pitchFamily="18" charset="0"/>
              </a:rPr>
              <a:t>          </a:t>
            </a:r>
            <a:r>
              <a:rPr kumimoji="1" lang="en-US" altLang="zh-CN" sz="2400">
                <a:solidFill>
                  <a:srgbClr val="006600"/>
                </a:solidFill>
                <a:latin typeface="Times New Roman" pitchFamily="18" charset="0"/>
              </a:rPr>
              <a:t>26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287" name="Line 31"/>
          <p:cNvSpPr>
            <a:spLocks noChangeShapeType="1"/>
          </p:cNvSpPr>
          <p:nvPr/>
        </p:nvSpPr>
        <p:spPr bwMode="auto">
          <a:xfrm>
            <a:off x="3810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8" name="Line 32"/>
          <p:cNvSpPr>
            <a:spLocks noChangeShapeType="1"/>
          </p:cNvSpPr>
          <p:nvPr/>
        </p:nvSpPr>
        <p:spPr bwMode="auto">
          <a:xfrm>
            <a:off x="6858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89" name="Line 33"/>
          <p:cNvSpPr>
            <a:spLocks noChangeShapeType="1"/>
          </p:cNvSpPr>
          <p:nvPr/>
        </p:nvSpPr>
        <p:spPr bwMode="auto">
          <a:xfrm>
            <a:off x="16764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0" name="Line 34"/>
          <p:cNvSpPr>
            <a:spLocks noChangeShapeType="1"/>
          </p:cNvSpPr>
          <p:nvPr/>
        </p:nvSpPr>
        <p:spPr bwMode="auto">
          <a:xfrm>
            <a:off x="19812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1" name="Line 35"/>
          <p:cNvSpPr>
            <a:spLocks noChangeShapeType="1"/>
          </p:cNvSpPr>
          <p:nvPr/>
        </p:nvSpPr>
        <p:spPr bwMode="auto">
          <a:xfrm>
            <a:off x="25908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2" name="Line 36"/>
          <p:cNvSpPr>
            <a:spLocks noChangeShapeType="1"/>
          </p:cNvSpPr>
          <p:nvPr/>
        </p:nvSpPr>
        <p:spPr bwMode="auto">
          <a:xfrm>
            <a:off x="28956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3" name="Line 37"/>
          <p:cNvSpPr>
            <a:spLocks noChangeShapeType="1"/>
          </p:cNvSpPr>
          <p:nvPr/>
        </p:nvSpPr>
        <p:spPr bwMode="auto">
          <a:xfrm>
            <a:off x="35052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4" name="Line 38"/>
          <p:cNvSpPr>
            <a:spLocks noChangeShapeType="1"/>
          </p:cNvSpPr>
          <p:nvPr/>
        </p:nvSpPr>
        <p:spPr bwMode="auto">
          <a:xfrm>
            <a:off x="38100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5" name="Line 39"/>
          <p:cNvSpPr>
            <a:spLocks noChangeShapeType="1"/>
          </p:cNvSpPr>
          <p:nvPr/>
        </p:nvSpPr>
        <p:spPr bwMode="auto">
          <a:xfrm>
            <a:off x="55626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6" name="Line 40"/>
          <p:cNvSpPr>
            <a:spLocks noChangeShapeType="1"/>
          </p:cNvSpPr>
          <p:nvPr/>
        </p:nvSpPr>
        <p:spPr bwMode="auto">
          <a:xfrm>
            <a:off x="58674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7" name="Line 41"/>
          <p:cNvSpPr>
            <a:spLocks noChangeShapeType="1"/>
          </p:cNvSpPr>
          <p:nvPr/>
        </p:nvSpPr>
        <p:spPr bwMode="auto">
          <a:xfrm>
            <a:off x="73152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8" name="Line 42"/>
          <p:cNvSpPr>
            <a:spLocks noChangeShapeType="1"/>
          </p:cNvSpPr>
          <p:nvPr/>
        </p:nvSpPr>
        <p:spPr bwMode="auto">
          <a:xfrm>
            <a:off x="76200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99" name="Line 43"/>
          <p:cNvSpPr>
            <a:spLocks noChangeShapeType="1"/>
          </p:cNvSpPr>
          <p:nvPr/>
        </p:nvSpPr>
        <p:spPr bwMode="auto">
          <a:xfrm>
            <a:off x="4724400" y="4537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0" name="Line 44"/>
          <p:cNvSpPr>
            <a:spLocks noChangeShapeType="1"/>
          </p:cNvSpPr>
          <p:nvPr/>
        </p:nvSpPr>
        <p:spPr bwMode="auto">
          <a:xfrm>
            <a:off x="5029200" y="4537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1" name="Line 45"/>
          <p:cNvSpPr>
            <a:spLocks noChangeShapeType="1"/>
          </p:cNvSpPr>
          <p:nvPr/>
        </p:nvSpPr>
        <p:spPr bwMode="auto">
          <a:xfrm>
            <a:off x="6248400" y="4537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2" name="Line 46"/>
          <p:cNvSpPr>
            <a:spLocks noChangeShapeType="1"/>
          </p:cNvSpPr>
          <p:nvPr/>
        </p:nvSpPr>
        <p:spPr bwMode="auto">
          <a:xfrm>
            <a:off x="6553200" y="4537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3" name="Line 47"/>
          <p:cNvSpPr>
            <a:spLocks noChangeShapeType="1"/>
          </p:cNvSpPr>
          <p:nvPr/>
        </p:nvSpPr>
        <p:spPr bwMode="auto">
          <a:xfrm>
            <a:off x="85344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4" name="Line 48"/>
          <p:cNvSpPr>
            <a:spLocks noChangeShapeType="1"/>
          </p:cNvSpPr>
          <p:nvPr/>
        </p:nvSpPr>
        <p:spPr bwMode="auto">
          <a:xfrm>
            <a:off x="8839200" y="3394075"/>
            <a:ext cx="0" cy="38100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5" name="Text Box 49"/>
          <p:cNvSpPr txBox="1">
            <a:spLocks noChangeArrowheads="1"/>
          </p:cNvSpPr>
          <p:nvPr/>
        </p:nvSpPr>
        <p:spPr bwMode="auto">
          <a:xfrm>
            <a:off x="4175125" y="69215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  <a:latin typeface="Times New Roman" pitchFamily="18" charset="0"/>
              </a:rPr>
              <a:t>8(H)</a:t>
            </a:r>
          </a:p>
        </p:txBody>
      </p:sp>
      <p:sp>
        <p:nvSpPr>
          <p:cNvPr id="224306" name="Text Box 50"/>
          <p:cNvSpPr txBox="1">
            <a:spLocks noChangeArrowheads="1"/>
          </p:cNvSpPr>
          <p:nvPr/>
        </p:nvSpPr>
        <p:spPr bwMode="auto">
          <a:xfrm>
            <a:off x="228600" y="3013075"/>
            <a:ext cx="863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6600"/>
                </a:solidFill>
                <a:latin typeface="Times New Roman" pitchFamily="18" charset="0"/>
              </a:rPr>
              <a:t>4(D)          19(S)   22(V)   0                        18(R)              7(G)        19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07" name="Text Box 51"/>
          <p:cNvSpPr txBox="1">
            <a:spLocks noChangeArrowheads="1"/>
          </p:cNvSpPr>
          <p:nvPr/>
        </p:nvSpPr>
        <p:spPr bwMode="auto">
          <a:xfrm>
            <a:off x="4648200" y="4156075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6600"/>
                </a:solidFill>
                <a:latin typeface="Times New Roman" pitchFamily="18" charset="0"/>
              </a:rPr>
              <a:t>0                  5(E)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08" name="Line 52"/>
          <p:cNvSpPr>
            <a:spLocks noChangeShapeType="1"/>
          </p:cNvSpPr>
          <p:nvPr/>
        </p:nvSpPr>
        <p:spPr bwMode="auto">
          <a:xfrm>
            <a:off x="4572000" y="1260475"/>
            <a:ext cx="0" cy="9906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9" name="Line 53"/>
          <p:cNvSpPr>
            <a:spLocks noChangeShapeType="1"/>
          </p:cNvSpPr>
          <p:nvPr/>
        </p:nvSpPr>
        <p:spPr bwMode="auto">
          <a:xfrm>
            <a:off x="5715000" y="3546475"/>
            <a:ext cx="0" cy="9906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10" name="Freeform 54"/>
          <p:cNvSpPr>
            <a:spLocks/>
          </p:cNvSpPr>
          <p:nvPr/>
        </p:nvSpPr>
        <p:spPr bwMode="auto">
          <a:xfrm>
            <a:off x="3505200" y="457200"/>
            <a:ext cx="2146300" cy="668338"/>
          </a:xfrm>
          <a:custGeom>
            <a:avLst/>
            <a:gdLst>
              <a:gd name="T0" fmla="*/ 0 w 1496"/>
              <a:gd name="T1" fmla="*/ 0 h 624"/>
              <a:gd name="T2" fmla="*/ 1344 w 1496"/>
              <a:gd name="T3" fmla="*/ 48 h 624"/>
              <a:gd name="T4" fmla="*/ 912 w 1496"/>
              <a:gd name="T5" fmla="*/ 144 h 624"/>
              <a:gd name="T6" fmla="*/ 1248 w 1496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624">
                <a:moveTo>
                  <a:pt x="0" y="0"/>
                </a:moveTo>
                <a:cubicBezTo>
                  <a:pt x="596" y="12"/>
                  <a:pt x="1192" y="24"/>
                  <a:pt x="1344" y="48"/>
                </a:cubicBezTo>
                <a:cubicBezTo>
                  <a:pt x="1496" y="72"/>
                  <a:pt x="928" y="48"/>
                  <a:pt x="912" y="144"/>
                </a:cubicBezTo>
                <a:cubicBezTo>
                  <a:pt x="896" y="240"/>
                  <a:pt x="1192" y="544"/>
                  <a:pt x="1248" y="624"/>
                </a:cubicBezTo>
              </a:path>
            </a:pathLst>
          </a:custGeom>
          <a:noFill/>
          <a:ln w="31750">
            <a:solidFill>
              <a:schemeClr val="bg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11" name="Text Box 55"/>
          <p:cNvSpPr txBox="1">
            <a:spLocks noChangeArrowheads="1"/>
          </p:cNvSpPr>
          <p:nvPr/>
        </p:nvSpPr>
        <p:spPr bwMode="auto">
          <a:xfrm>
            <a:off x="3070225" y="76200"/>
            <a:ext cx="51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</a:rPr>
              <a:t>T</a:t>
            </a:r>
            <a:endParaRPr kumimoji="1"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4314" name="Freeform 58"/>
          <p:cNvSpPr>
            <a:spLocks/>
          </p:cNvSpPr>
          <p:nvPr/>
        </p:nvSpPr>
        <p:spPr bwMode="auto">
          <a:xfrm>
            <a:off x="1193800" y="2403475"/>
            <a:ext cx="1473200" cy="990600"/>
          </a:xfrm>
          <a:custGeom>
            <a:avLst/>
            <a:gdLst>
              <a:gd name="T0" fmla="*/ 928 w 928"/>
              <a:gd name="T1" fmla="*/ 0 h 624"/>
              <a:gd name="T2" fmla="*/ 688 w 928"/>
              <a:gd name="T3" fmla="*/ 288 h 624"/>
              <a:gd name="T4" fmla="*/ 112 w 928"/>
              <a:gd name="T5" fmla="*/ 336 h 624"/>
              <a:gd name="T6" fmla="*/ 16 w 92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8" h="624">
                <a:moveTo>
                  <a:pt x="928" y="0"/>
                </a:moveTo>
                <a:cubicBezTo>
                  <a:pt x="876" y="116"/>
                  <a:pt x="824" y="232"/>
                  <a:pt x="688" y="288"/>
                </a:cubicBezTo>
                <a:cubicBezTo>
                  <a:pt x="552" y="344"/>
                  <a:pt x="224" y="280"/>
                  <a:pt x="112" y="336"/>
                </a:cubicBezTo>
                <a:cubicBezTo>
                  <a:pt x="0" y="392"/>
                  <a:pt x="8" y="508"/>
                  <a:pt x="16" y="624"/>
                </a:cubicBezTo>
              </a:path>
            </a:pathLst>
          </a:cu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18" name="Freeform 62"/>
          <p:cNvSpPr>
            <a:spLocks/>
          </p:cNvSpPr>
          <p:nvPr/>
        </p:nvSpPr>
        <p:spPr bwMode="auto">
          <a:xfrm>
            <a:off x="3886200" y="2403475"/>
            <a:ext cx="685800" cy="990600"/>
          </a:xfrm>
          <a:custGeom>
            <a:avLst/>
            <a:gdLst>
              <a:gd name="T0" fmla="*/ 0 w 432"/>
              <a:gd name="T1" fmla="*/ 0 h 624"/>
              <a:gd name="T2" fmla="*/ 96 w 432"/>
              <a:gd name="T3" fmla="*/ 288 h 624"/>
              <a:gd name="T4" fmla="*/ 336 w 432"/>
              <a:gd name="T5" fmla="*/ 384 h 624"/>
              <a:gd name="T6" fmla="*/ 432 w 43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624">
                <a:moveTo>
                  <a:pt x="0" y="0"/>
                </a:moveTo>
                <a:cubicBezTo>
                  <a:pt x="20" y="112"/>
                  <a:pt x="40" y="224"/>
                  <a:pt x="96" y="288"/>
                </a:cubicBezTo>
                <a:cubicBezTo>
                  <a:pt x="152" y="352"/>
                  <a:pt x="280" y="328"/>
                  <a:pt x="336" y="384"/>
                </a:cubicBezTo>
                <a:cubicBezTo>
                  <a:pt x="392" y="440"/>
                  <a:pt x="412" y="532"/>
                  <a:pt x="432" y="624"/>
                </a:cubicBezTo>
              </a:path>
            </a:pathLst>
          </a:cu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20" name="Freeform 64"/>
          <p:cNvSpPr>
            <a:spLocks/>
          </p:cNvSpPr>
          <p:nvPr/>
        </p:nvSpPr>
        <p:spPr bwMode="auto">
          <a:xfrm>
            <a:off x="5105400" y="2403475"/>
            <a:ext cx="2971800" cy="990600"/>
          </a:xfrm>
          <a:custGeom>
            <a:avLst/>
            <a:gdLst>
              <a:gd name="T0" fmla="*/ 0 w 1872"/>
              <a:gd name="T1" fmla="*/ 0 h 624"/>
              <a:gd name="T2" fmla="*/ 432 w 1872"/>
              <a:gd name="T3" fmla="*/ 288 h 624"/>
              <a:gd name="T4" fmla="*/ 1632 w 1872"/>
              <a:gd name="T5" fmla="*/ 336 h 624"/>
              <a:gd name="T6" fmla="*/ 1872 w 187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2" h="624">
                <a:moveTo>
                  <a:pt x="0" y="0"/>
                </a:moveTo>
                <a:cubicBezTo>
                  <a:pt x="80" y="116"/>
                  <a:pt x="160" y="232"/>
                  <a:pt x="432" y="288"/>
                </a:cubicBezTo>
                <a:cubicBezTo>
                  <a:pt x="704" y="344"/>
                  <a:pt x="1392" y="280"/>
                  <a:pt x="1632" y="336"/>
                </a:cubicBezTo>
                <a:cubicBezTo>
                  <a:pt x="1872" y="392"/>
                  <a:pt x="1872" y="508"/>
                  <a:pt x="1872" y="624"/>
                </a:cubicBezTo>
              </a:path>
            </a:pathLst>
          </a:custGeom>
          <a:noFill/>
          <a:ln w="31750">
            <a:solidFill>
              <a:srgbClr val="00808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21" name="Oval 65"/>
          <p:cNvSpPr>
            <a:spLocks noChangeArrowheads="1"/>
          </p:cNvSpPr>
          <p:nvPr/>
        </p:nvSpPr>
        <p:spPr bwMode="auto">
          <a:xfrm>
            <a:off x="76200" y="4156075"/>
            <a:ext cx="914400" cy="4572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HAD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22" name="Line 66"/>
          <p:cNvSpPr>
            <a:spLocks noChangeShapeType="1"/>
          </p:cNvSpPr>
          <p:nvPr/>
        </p:nvSpPr>
        <p:spPr bwMode="auto">
          <a:xfrm>
            <a:off x="533400" y="3622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23" name="Oval 67"/>
          <p:cNvSpPr>
            <a:spLocks noChangeArrowheads="1"/>
          </p:cNvSpPr>
          <p:nvPr/>
        </p:nvSpPr>
        <p:spPr bwMode="auto">
          <a:xfrm>
            <a:off x="1371600" y="4156075"/>
            <a:ext cx="914400" cy="4572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HAS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24" name="Line 68"/>
          <p:cNvSpPr>
            <a:spLocks noChangeShapeType="1"/>
          </p:cNvSpPr>
          <p:nvPr/>
        </p:nvSpPr>
        <p:spPr bwMode="auto">
          <a:xfrm>
            <a:off x="1828800" y="3622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25" name="Oval 69"/>
          <p:cNvSpPr>
            <a:spLocks noChangeArrowheads="1"/>
          </p:cNvSpPr>
          <p:nvPr/>
        </p:nvSpPr>
        <p:spPr bwMode="auto">
          <a:xfrm>
            <a:off x="2286000" y="4156075"/>
            <a:ext cx="1066800" cy="4572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HAVE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26" name="Line 70"/>
          <p:cNvSpPr>
            <a:spLocks noChangeShapeType="1"/>
          </p:cNvSpPr>
          <p:nvPr/>
        </p:nvSpPr>
        <p:spPr bwMode="auto">
          <a:xfrm>
            <a:off x="2743200" y="3622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27" name="Oval 71"/>
          <p:cNvSpPr>
            <a:spLocks noChangeArrowheads="1"/>
          </p:cNvSpPr>
          <p:nvPr/>
        </p:nvSpPr>
        <p:spPr bwMode="auto">
          <a:xfrm>
            <a:off x="3429000" y="4156075"/>
            <a:ext cx="609600" cy="4572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HE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28" name="Line 72"/>
          <p:cNvSpPr>
            <a:spLocks noChangeShapeType="1"/>
          </p:cNvSpPr>
          <p:nvPr/>
        </p:nvSpPr>
        <p:spPr bwMode="auto">
          <a:xfrm>
            <a:off x="3657600" y="3622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29" name="Oval 73"/>
          <p:cNvSpPr>
            <a:spLocks noChangeArrowheads="1"/>
          </p:cNvSpPr>
          <p:nvPr/>
        </p:nvSpPr>
        <p:spPr bwMode="auto">
          <a:xfrm>
            <a:off x="4419600" y="5299075"/>
            <a:ext cx="9144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HER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30" name="Line 74"/>
          <p:cNvSpPr>
            <a:spLocks noChangeShapeType="1"/>
          </p:cNvSpPr>
          <p:nvPr/>
        </p:nvSpPr>
        <p:spPr bwMode="auto">
          <a:xfrm>
            <a:off x="4876800" y="4765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31" name="Oval 75"/>
          <p:cNvSpPr>
            <a:spLocks noChangeArrowheads="1"/>
          </p:cNvSpPr>
          <p:nvPr/>
        </p:nvSpPr>
        <p:spPr bwMode="auto">
          <a:xfrm>
            <a:off x="5943600" y="5299075"/>
            <a:ext cx="1143000" cy="3810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HERE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32" name="Line 76"/>
          <p:cNvSpPr>
            <a:spLocks noChangeShapeType="1"/>
          </p:cNvSpPr>
          <p:nvPr/>
        </p:nvSpPr>
        <p:spPr bwMode="auto">
          <a:xfrm>
            <a:off x="6400800" y="4765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33" name="Oval 77"/>
          <p:cNvSpPr>
            <a:spLocks noChangeArrowheads="1"/>
          </p:cNvSpPr>
          <p:nvPr/>
        </p:nvSpPr>
        <p:spPr bwMode="auto">
          <a:xfrm>
            <a:off x="7010400" y="4156075"/>
            <a:ext cx="1066800" cy="4572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HIGH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34" name="Line 78"/>
          <p:cNvSpPr>
            <a:spLocks noChangeShapeType="1"/>
          </p:cNvSpPr>
          <p:nvPr/>
        </p:nvSpPr>
        <p:spPr bwMode="auto">
          <a:xfrm>
            <a:off x="7467600" y="3622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35" name="Oval 79"/>
          <p:cNvSpPr>
            <a:spLocks noChangeArrowheads="1"/>
          </p:cNvSpPr>
          <p:nvPr/>
        </p:nvSpPr>
        <p:spPr bwMode="auto">
          <a:xfrm>
            <a:off x="8229600" y="4156075"/>
            <a:ext cx="914400" cy="457200"/>
          </a:xfrm>
          <a:prstGeom prst="ellipse">
            <a:avLst/>
          </a:prstGeom>
          <a:solidFill>
            <a:srgbClr val="FFFF99"/>
          </a:solidFill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HIS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4336" name="Line 80"/>
          <p:cNvSpPr>
            <a:spLocks noChangeShapeType="1"/>
          </p:cNvSpPr>
          <p:nvPr/>
        </p:nvSpPr>
        <p:spPr bwMode="auto">
          <a:xfrm>
            <a:off x="8686800" y="3622675"/>
            <a:ext cx="0" cy="533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37" name="Text Box 81"/>
          <p:cNvSpPr txBox="1">
            <a:spLocks noChangeArrowheads="1"/>
          </p:cNvSpPr>
          <p:nvPr/>
        </p:nvSpPr>
        <p:spPr bwMode="auto">
          <a:xfrm>
            <a:off x="21923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38" name="Text Box 82"/>
          <p:cNvSpPr txBox="1">
            <a:spLocks noChangeArrowheads="1"/>
          </p:cNvSpPr>
          <p:nvPr/>
        </p:nvSpPr>
        <p:spPr bwMode="auto">
          <a:xfrm>
            <a:off x="34115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39" name="Text Box 83"/>
          <p:cNvSpPr txBox="1">
            <a:spLocks noChangeArrowheads="1"/>
          </p:cNvSpPr>
          <p:nvPr/>
        </p:nvSpPr>
        <p:spPr bwMode="auto">
          <a:xfrm>
            <a:off x="31067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40" name="Text Box 84"/>
          <p:cNvSpPr txBox="1">
            <a:spLocks noChangeArrowheads="1"/>
          </p:cNvSpPr>
          <p:nvPr/>
        </p:nvSpPr>
        <p:spPr bwMode="auto">
          <a:xfrm>
            <a:off x="28019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41" name="Text Box 85"/>
          <p:cNvSpPr txBox="1">
            <a:spLocks noChangeArrowheads="1"/>
          </p:cNvSpPr>
          <p:nvPr/>
        </p:nvSpPr>
        <p:spPr bwMode="auto">
          <a:xfrm>
            <a:off x="80597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42" name="Text Box 86"/>
          <p:cNvSpPr txBox="1">
            <a:spLocks noChangeArrowheads="1"/>
          </p:cNvSpPr>
          <p:nvPr/>
        </p:nvSpPr>
        <p:spPr bwMode="auto">
          <a:xfrm>
            <a:off x="52403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43" name="Text Box 87"/>
          <p:cNvSpPr txBox="1">
            <a:spLocks noChangeArrowheads="1"/>
          </p:cNvSpPr>
          <p:nvPr/>
        </p:nvSpPr>
        <p:spPr bwMode="auto">
          <a:xfrm>
            <a:off x="46307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44" name="Text Box 88"/>
          <p:cNvSpPr txBox="1">
            <a:spLocks noChangeArrowheads="1"/>
          </p:cNvSpPr>
          <p:nvPr/>
        </p:nvSpPr>
        <p:spPr bwMode="auto">
          <a:xfrm>
            <a:off x="43259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45" name="Text Box 89"/>
          <p:cNvSpPr txBox="1">
            <a:spLocks noChangeArrowheads="1"/>
          </p:cNvSpPr>
          <p:nvPr/>
        </p:nvSpPr>
        <p:spPr bwMode="auto">
          <a:xfrm>
            <a:off x="4021138" y="2174875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4346" name="Line 90"/>
          <p:cNvSpPr>
            <a:spLocks noChangeShapeType="1"/>
          </p:cNvSpPr>
          <p:nvPr/>
        </p:nvSpPr>
        <p:spPr bwMode="auto">
          <a:xfrm>
            <a:off x="533400" y="45370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47" name="Line 91"/>
          <p:cNvSpPr>
            <a:spLocks noChangeShapeType="1"/>
          </p:cNvSpPr>
          <p:nvPr/>
        </p:nvSpPr>
        <p:spPr bwMode="auto">
          <a:xfrm>
            <a:off x="8686800" y="45370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48" name="Line 92"/>
          <p:cNvSpPr>
            <a:spLocks noChangeShapeType="1"/>
          </p:cNvSpPr>
          <p:nvPr/>
        </p:nvSpPr>
        <p:spPr bwMode="auto">
          <a:xfrm>
            <a:off x="7543800" y="45370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49" name="Line 93"/>
          <p:cNvSpPr>
            <a:spLocks noChangeShapeType="1"/>
          </p:cNvSpPr>
          <p:nvPr/>
        </p:nvSpPr>
        <p:spPr bwMode="auto">
          <a:xfrm>
            <a:off x="6553200" y="56038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50" name="Line 94"/>
          <p:cNvSpPr>
            <a:spLocks noChangeShapeType="1"/>
          </p:cNvSpPr>
          <p:nvPr/>
        </p:nvSpPr>
        <p:spPr bwMode="auto">
          <a:xfrm>
            <a:off x="4876800" y="56038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51" name="Line 95"/>
          <p:cNvSpPr>
            <a:spLocks noChangeShapeType="1"/>
          </p:cNvSpPr>
          <p:nvPr/>
        </p:nvSpPr>
        <p:spPr bwMode="auto">
          <a:xfrm>
            <a:off x="3733800" y="45370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52" name="Line 96"/>
          <p:cNvSpPr>
            <a:spLocks noChangeShapeType="1"/>
          </p:cNvSpPr>
          <p:nvPr/>
        </p:nvSpPr>
        <p:spPr bwMode="auto">
          <a:xfrm>
            <a:off x="2819400" y="45370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53" name="Line 97"/>
          <p:cNvSpPr>
            <a:spLocks noChangeShapeType="1"/>
          </p:cNvSpPr>
          <p:nvPr/>
        </p:nvSpPr>
        <p:spPr bwMode="auto">
          <a:xfrm>
            <a:off x="1828800" y="4537075"/>
            <a:ext cx="0" cy="762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4354" name="Object 98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532813" y="1196975"/>
          <a:ext cx="4651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剪辑" r:id="rId4" imgW="1803197" imgH="3148279" progId="">
                  <p:embed/>
                </p:oleObj>
              </mc:Choice>
              <mc:Fallback>
                <p:oleObj name="剪辑" r:id="rId4" imgW="1803197" imgH="314827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1196975"/>
                        <a:ext cx="465137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55" name="AutoShape 99"/>
          <p:cNvSpPr>
            <a:spLocks noChangeArrowheads="1"/>
          </p:cNvSpPr>
          <p:nvPr/>
        </p:nvSpPr>
        <p:spPr bwMode="auto">
          <a:xfrm>
            <a:off x="457200" y="5603875"/>
            <a:ext cx="1371600" cy="457200"/>
          </a:xfrm>
          <a:prstGeom prst="wedgeRoundRectCallout">
            <a:avLst>
              <a:gd name="adj1" fmla="val -18403"/>
              <a:gd name="adj2" fmla="val -271528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叶子结点</a:t>
            </a:r>
          </a:p>
        </p:txBody>
      </p:sp>
      <p:sp>
        <p:nvSpPr>
          <p:cNvPr id="224356" name="AutoShape 100"/>
          <p:cNvSpPr>
            <a:spLocks noChangeArrowheads="1"/>
          </p:cNvSpPr>
          <p:nvPr/>
        </p:nvSpPr>
        <p:spPr bwMode="auto">
          <a:xfrm>
            <a:off x="381000" y="1260475"/>
            <a:ext cx="1371600" cy="457200"/>
          </a:xfrm>
          <a:prstGeom prst="wedgeRoundRectCallout">
            <a:avLst>
              <a:gd name="adj1" fmla="val 78819"/>
              <a:gd name="adj2" fmla="val 182639"/>
              <a:gd name="adj3" fmla="val 16667"/>
            </a:avLst>
          </a:prstGeom>
          <a:solidFill>
            <a:srgbClr val="CCFFCC">
              <a:alpha val="50000"/>
            </a:srgbClr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分支结点</a:t>
            </a:r>
            <a:endParaRPr kumimoji="1" lang="zh-CN" altLang="en-US" sz="2400" b="1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4357" name="AutoShape 101"/>
          <p:cNvSpPr>
            <a:spLocks noChangeArrowheads="1"/>
          </p:cNvSpPr>
          <p:nvPr/>
        </p:nvSpPr>
        <p:spPr bwMode="auto">
          <a:xfrm>
            <a:off x="2438400" y="5603875"/>
            <a:ext cx="1371600" cy="914400"/>
          </a:xfrm>
          <a:prstGeom prst="wedgeRoundRectCallout">
            <a:avLst>
              <a:gd name="adj1" fmla="val 123264"/>
              <a:gd name="adj2" fmla="val -6597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指向记录</a:t>
            </a:r>
          </a:p>
          <a:p>
            <a:pPr algn="ctr"/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55" grpId="0" animBg="1" autoUpdateAnimBg="0"/>
      <p:bldP spid="224356" grpId="0" animBg="1" autoUpdateAnimBg="0"/>
      <p:bldP spid="224357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539750" y="1341438"/>
            <a:ext cx="7553325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typedef struct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TrieNode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NodeKind  kind;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结点类型</a:t>
            </a:r>
          </a:p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union {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 struct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{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KeyType  K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  Record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infoptr }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lf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;  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叶子结点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关键字和指向记录的指针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{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TrieNode </a:t>
            </a:r>
            <a:r>
              <a:rPr kumimoji="1"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ptr[27];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int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num }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bh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;  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分支结点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(27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个指向下一层结点的指针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TrieNode,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TrieTree;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键树类型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23850" y="188913"/>
            <a:ext cx="5233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结点结构的 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C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语言描述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  <p:bldP spid="220163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5991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在 </a:t>
            </a: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Trie </a:t>
            </a:r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树中查找记录的过程</a:t>
            </a:r>
            <a:r>
              <a:rPr kumimoji="1" lang="en-US" altLang="zh-CN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984250" y="1423988"/>
            <a:ext cx="69723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为指向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Trie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树根结点的指针，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K.ch[0..K.num-1]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为待查关键字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给定值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969963" y="2830513"/>
            <a:ext cx="6711950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查找过程中的基本操作为：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搜索和对应字母相应的指针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p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不空，且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p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所指为分支结点，</a:t>
            </a:r>
          </a:p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p = p-&gt;bh.Ptr[ord(K.Ch[i])]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  0 ≤ i ≤ K.num-1 )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  <p:bldP spid="228355" grpId="0" autoUpdateAnimBg="0"/>
      <p:bldP spid="22835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611188" y="1196975"/>
            <a:ext cx="35956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初始状态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 p=T;   i = 0;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11188" y="1773238"/>
            <a:ext cx="70580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 p &amp;&amp; p-&gt;kind == BRANCH &amp;&amp; i&lt;K.num)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则继续搜索下一层的结点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       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p=p-&gt;bh.ptr[ord(K.ch[i])];    i++;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其中，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ord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为求字符在字母表中序号的函数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539750" y="4005263"/>
            <a:ext cx="82740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 p &amp;&amp; p-&gt;kind==LEAF &amp;&amp; p-&gt;lf.K==K)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查找成功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，返回指向相应记录的指针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p-&gt;lf.infoptr 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611188" y="5229225"/>
            <a:ext cx="75152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反之，即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!p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|| p-&gt;kind==LEAF &amp;&amp;</a:t>
            </a: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p-&gt;lf.K!=K</a:t>
            </a: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则表明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查找不成功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，返回“空指针”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graphicFrame>
        <p:nvGraphicFramePr>
          <p:cNvPr id="229383" name="Object 7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537575" y="62484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0" name="剪辑" r:id="rId4" imgW="1056132" imgH="1278331" progId="">
                  <p:embed/>
                </p:oleObj>
              </mc:Choice>
              <mc:Fallback>
                <p:oleObj name="剪辑" r:id="rId4" imgW="1056132" imgH="127833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575" y="6248400"/>
                        <a:ext cx="377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79" grpId="0" autoUpdateAnimBg="0"/>
      <p:bldP spid="229381" grpId="0" autoUpdateAnimBg="0"/>
      <p:bldP spid="229382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468313" y="188913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9.3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哈希表</a:t>
            </a:r>
          </a:p>
        </p:txBody>
      </p:sp>
      <p:grpSp>
        <p:nvGrpSpPr>
          <p:cNvPr id="177162" name="Group 10"/>
          <p:cNvGrpSpPr>
            <a:grpSpLocks/>
          </p:cNvGrpSpPr>
          <p:nvPr/>
        </p:nvGrpSpPr>
        <p:grpSpPr bwMode="auto">
          <a:xfrm>
            <a:off x="1371600" y="1752600"/>
            <a:ext cx="6324600" cy="665163"/>
            <a:chOff x="864" y="1104"/>
            <a:chExt cx="3984" cy="419"/>
          </a:xfrm>
        </p:grpSpPr>
        <p:grpSp>
          <p:nvGrpSpPr>
            <p:cNvPr id="177163" name="Group 11"/>
            <p:cNvGrpSpPr>
              <a:grpSpLocks/>
            </p:cNvGrpSpPr>
            <p:nvPr/>
          </p:nvGrpSpPr>
          <p:grpSpPr bwMode="auto">
            <a:xfrm>
              <a:off x="864" y="1104"/>
              <a:ext cx="568" cy="419"/>
              <a:chOff x="1110" y="2656"/>
              <a:chExt cx="1549" cy="1351"/>
            </a:xfrm>
          </p:grpSpPr>
          <p:sp>
            <p:nvSpPr>
              <p:cNvPr id="177164" name="AutoShape 1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65" name="AutoShape 1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66" name="AutoShape 1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1318" y="1488"/>
              <a:ext cx="353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8" name="Text Box 16"/>
            <p:cNvSpPr txBox="1">
              <a:spLocks noChangeArrowheads="1"/>
            </p:cNvSpPr>
            <p:nvPr/>
          </p:nvSpPr>
          <p:spPr bwMode="auto">
            <a:xfrm>
              <a:off x="1488" y="1107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什么是哈希表</a:t>
              </a:r>
            </a:p>
          </p:txBody>
        </p:sp>
        <p:sp>
          <p:nvSpPr>
            <p:cNvPr id="177169" name="Text Box 17"/>
            <p:cNvSpPr txBox="1">
              <a:spLocks noChangeArrowheads="1"/>
            </p:cNvSpPr>
            <p:nvPr/>
          </p:nvSpPr>
          <p:spPr bwMode="gray">
            <a:xfrm>
              <a:off x="872" y="116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9.3.1</a:t>
              </a:r>
            </a:p>
          </p:txBody>
        </p:sp>
      </p:grpSp>
      <p:grpSp>
        <p:nvGrpSpPr>
          <p:cNvPr id="177170" name="Group 18"/>
          <p:cNvGrpSpPr>
            <a:grpSpLocks/>
          </p:cNvGrpSpPr>
          <p:nvPr/>
        </p:nvGrpSpPr>
        <p:grpSpPr bwMode="auto">
          <a:xfrm>
            <a:off x="1331913" y="2781300"/>
            <a:ext cx="6324600" cy="685800"/>
            <a:chOff x="864" y="1680"/>
            <a:chExt cx="3984" cy="432"/>
          </a:xfrm>
        </p:grpSpPr>
        <p:grpSp>
          <p:nvGrpSpPr>
            <p:cNvPr id="177171" name="Group 19"/>
            <p:cNvGrpSpPr>
              <a:grpSpLocks/>
            </p:cNvGrpSpPr>
            <p:nvPr/>
          </p:nvGrpSpPr>
          <p:grpSpPr bwMode="auto">
            <a:xfrm>
              <a:off x="864" y="1680"/>
              <a:ext cx="561" cy="432"/>
              <a:chOff x="3174" y="2656"/>
              <a:chExt cx="1549" cy="1351"/>
            </a:xfrm>
          </p:grpSpPr>
          <p:sp>
            <p:nvSpPr>
              <p:cNvPr id="177172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73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74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75" name="Line 23"/>
            <p:cNvSpPr>
              <a:spLocks noChangeShapeType="1"/>
            </p:cNvSpPr>
            <p:nvPr/>
          </p:nvSpPr>
          <p:spPr bwMode="auto">
            <a:xfrm>
              <a:off x="1313" y="2076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6" name="Text Box 24"/>
            <p:cNvSpPr txBox="1">
              <a:spLocks noChangeArrowheads="1"/>
            </p:cNvSpPr>
            <p:nvPr/>
          </p:nvSpPr>
          <p:spPr bwMode="auto">
            <a:xfrm>
              <a:off x="1488" y="1683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哈希函数的构造方法</a:t>
              </a:r>
            </a:p>
          </p:txBody>
        </p:sp>
        <p:sp>
          <p:nvSpPr>
            <p:cNvPr id="177177" name="Text Box 25"/>
            <p:cNvSpPr txBox="1">
              <a:spLocks noChangeArrowheads="1"/>
            </p:cNvSpPr>
            <p:nvPr/>
          </p:nvSpPr>
          <p:spPr bwMode="gray">
            <a:xfrm>
              <a:off x="870" y="1744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9.3.2</a:t>
              </a:r>
            </a:p>
          </p:txBody>
        </p:sp>
      </p:grpSp>
      <p:grpSp>
        <p:nvGrpSpPr>
          <p:cNvPr id="177178" name="Group 26"/>
          <p:cNvGrpSpPr>
            <a:grpSpLocks/>
          </p:cNvGrpSpPr>
          <p:nvPr/>
        </p:nvGrpSpPr>
        <p:grpSpPr bwMode="auto">
          <a:xfrm>
            <a:off x="1331913" y="3789363"/>
            <a:ext cx="6324600" cy="665162"/>
            <a:chOff x="864" y="2304"/>
            <a:chExt cx="3984" cy="419"/>
          </a:xfrm>
        </p:grpSpPr>
        <p:grpSp>
          <p:nvGrpSpPr>
            <p:cNvPr id="177179" name="Group 27"/>
            <p:cNvGrpSpPr>
              <a:grpSpLocks/>
            </p:cNvGrpSpPr>
            <p:nvPr/>
          </p:nvGrpSpPr>
          <p:grpSpPr bwMode="auto">
            <a:xfrm>
              <a:off x="864" y="2304"/>
              <a:ext cx="561" cy="419"/>
              <a:chOff x="1110" y="2656"/>
              <a:chExt cx="1549" cy="1351"/>
            </a:xfrm>
          </p:grpSpPr>
          <p:sp>
            <p:nvSpPr>
              <p:cNvPr id="177180" name="AutoShape 2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1" name="AutoShape 2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2" name="AutoShape 3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313" y="2688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84" name="Text Box 32"/>
            <p:cNvSpPr txBox="1">
              <a:spLocks noChangeArrowheads="1"/>
            </p:cNvSpPr>
            <p:nvPr/>
          </p:nvSpPr>
          <p:spPr bwMode="auto">
            <a:xfrm>
              <a:off x="1488" y="2307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处理冲突的方法</a:t>
              </a:r>
            </a:p>
          </p:txBody>
        </p:sp>
        <p:sp>
          <p:nvSpPr>
            <p:cNvPr id="177185" name="Text Box 33"/>
            <p:cNvSpPr txBox="1">
              <a:spLocks noChangeArrowheads="1"/>
            </p:cNvSpPr>
            <p:nvPr/>
          </p:nvSpPr>
          <p:spPr bwMode="gray">
            <a:xfrm>
              <a:off x="870" y="236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9.3.3</a:t>
              </a:r>
            </a:p>
          </p:txBody>
        </p:sp>
      </p:grpSp>
      <p:grpSp>
        <p:nvGrpSpPr>
          <p:cNvPr id="177186" name="Group 34"/>
          <p:cNvGrpSpPr>
            <a:grpSpLocks/>
          </p:cNvGrpSpPr>
          <p:nvPr/>
        </p:nvGrpSpPr>
        <p:grpSpPr bwMode="auto">
          <a:xfrm>
            <a:off x="1331913" y="4797425"/>
            <a:ext cx="6324600" cy="685800"/>
            <a:chOff x="864" y="1680"/>
            <a:chExt cx="3984" cy="432"/>
          </a:xfrm>
        </p:grpSpPr>
        <p:grpSp>
          <p:nvGrpSpPr>
            <p:cNvPr id="177187" name="Group 35"/>
            <p:cNvGrpSpPr>
              <a:grpSpLocks/>
            </p:cNvGrpSpPr>
            <p:nvPr/>
          </p:nvGrpSpPr>
          <p:grpSpPr bwMode="auto">
            <a:xfrm>
              <a:off x="864" y="1680"/>
              <a:ext cx="561" cy="432"/>
              <a:chOff x="3174" y="2656"/>
              <a:chExt cx="1549" cy="1351"/>
            </a:xfrm>
          </p:grpSpPr>
          <p:sp>
            <p:nvSpPr>
              <p:cNvPr id="177188" name="AutoShape 36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9" name="AutoShape 37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90" name="AutoShape 38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>
              <a:off x="1313" y="2076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488" y="1683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哈希表的查找及其分析</a:t>
              </a:r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gray">
            <a:xfrm>
              <a:off x="870" y="1744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9.3.4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-396875" y="1484313"/>
            <a:ext cx="9001125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3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以上两节讨论的表示查找表的各种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结构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的共同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特点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：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记录在表中的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位置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和它的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关键字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之间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不存在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一个确定的关系，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9.3.1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什么是哈希表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-396875" y="2636838"/>
            <a:ext cx="88566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35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                              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查找的过程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为给定值依次和关键字集合中各个关键字进行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比较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，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468313" y="3284538"/>
            <a:ext cx="813593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                                                      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查找的效率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取决于和给定值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进行比较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的关键字个数。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684213" y="4221163"/>
            <a:ext cx="78486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用这类方法表示的查找表，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其平均查找长度都不为零。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684213" y="4797425"/>
            <a:ext cx="815975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不同的表示方法，其差别仅在于：关键字和给定值进行比较的顺序不同。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7" grpId="0" autoUpdateAnimBg="0"/>
      <p:bldP spid="134148" grpId="0" autoUpdateAnimBg="0"/>
      <p:bldP spid="134149" grpId="0" autoUpdateAnimBg="0"/>
      <p:bldP spid="134150" grpId="0" autoUpdateAnimBg="0"/>
      <p:bldP spid="134151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250825" y="2420938"/>
            <a:ext cx="86106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只有一个办法：预先知道所查关键字在表中的位置，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23850" y="1484313"/>
            <a:ext cx="8153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对于频繁使用的查找表，希望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ASL = 0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95288" y="3789363"/>
            <a:ext cx="8280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即，要求：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记录在表中位置和其关键字之间存在一种确定的关系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autoUpdateAnimBg="0"/>
      <p:bldP spid="1361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847725" y="3575050"/>
          <a:ext cx="8188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5" name="文档" r:id="rId4" imgW="8186928" imgH="1726997" progId="Word.Document.8">
                  <p:embed/>
                </p:oleObj>
              </mc:Choice>
              <mc:Fallback>
                <p:oleObj name="文档" r:id="rId4" imgW="8186928" imgH="1726997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575050"/>
                        <a:ext cx="8188325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82563" y="3027363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ST.elem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395288" y="20605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回顾顺序表的查找过程：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900113" y="5013325"/>
            <a:ext cx="44037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假设给定值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 = 64,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要求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ST.elem[i] = e,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问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i = ?</a:t>
            </a:r>
          </a:p>
        </p:txBody>
      </p:sp>
      <p:grpSp>
        <p:nvGrpSpPr>
          <p:cNvPr id="179226" name="Group 26"/>
          <p:cNvGrpSpPr>
            <a:grpSpLocks/>
          </p:cNvGrpSpPr>
          <p:nvPr/>
        </p:nvGrpSpPr>
        <p:grpSpPr bwMode="auto">
          <a:xfrm>
            <a:off x="1712913" y="2636838"/>
            <a:ext cx="420687" cy="933450"/>
            <a:chOff x="1008" y="912"/>
            <a:chExt cx="265" cy="734"/>
          </a:xfrm>
        </p:grpSpPr>
        <p:sp>
          <p:nvSpPr>
            <p:cNvPr id="179204" name="Line 4"/>
            <p:cNvSpPr>
              <a:spLocks noChangeShapeType="1"/>
            </p:cNvSpPr>
            <p:nvPr/>
          </p:nvSpPr>
          <p:spPr bwMode="auto">
            <a:xfrm>
              <a:off x="1008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1068" y="912"/>
              <a:ext cx="205" cy="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179224" name="Group 24"/>
          <p:cNvGrpSpPr>
            <a:grpSpLocks/>
          </p:cNvGrpSpPr>
          <p:nvPr/>
        </p:nvGrpSpPr>
        <p:grpSpPr bwMode="auto">
          <a:xfrm>
            <a:off x="5522913" y="2730500"/>
            <a:ext cx="401637" cy="839788"/>
            <a:chOff x="3408" y="912"/>
            <a:chExt cx="253" cy="734"/>
          </a:xfrm>
        </p:grpSpPr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>
              <a:off x="3408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3456" y="912"/>
              <a:ext cx="205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</p:grpSp>
      <p:sp useBgFill="1">
        <p:nvSpPr>
          <p:cNvPr id="179214" name="Rectangle 14"/>
          <p:cNvSpPr>
            <a:spLocks noChangeArrowheads="1"/>
          </p:cNvSpPr>
          <p:nvPr/>
        </p:nvSpPr>
        <p:spPr bwMode="auto">
          <a:xfrm>
            <a:off x="1484313" y="2708275"/>
            <a:ext cx="609600" cy="83978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79215" name="Rectangle 15"/>
          <p:cNvSpPr>
            <a:spLocks noChangeArrowheads="1"/>
          </p:cNvSpPr>
          <p:nvPr/>
        </p:nvSpPr>
        <p:spPr bwMode="auto">
          <a:xfrm>
            <a:off x="3348038" y="5084763"/>
            <a:ext cx="539750" cy="5191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66</a:t>
            </a:r>
          </a:p>
        </p:txBody>
      </p:sp>
      <p:grpSp>
        <p:nvGrpSpPr>
          <p:cNvPr id="179225" name="Group 25"/>
          <p:cNvGrpSpPr>
            <a:grpSpLocks/>
          </p:cNvGrpSpPr>
          <p:nvPr/>
        </p:nvGrpSpPr>
        <p:grpSpPr bwMode="auto">
          <a:xfrm>
            <a:off x="1712913" y="2836863"/>
            <a:ext cx="401637" cy="733425"/>
            <a:chOff x="1008" y="912"/>
            <a:chExt cx="253" cy="734"/>
          </a:xfrm>
        </p:grpSpPr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1008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1056" y="912"/>
              <a:ext cx="205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</p:grpSp>
      <p:sp useBgFill="1">
        <p:nvSpPr>
          <p:cNvPr id="179219" name="Rectangle 19"/>
          <p:cNvSpPr>
            <a:spLocks noChangeArrowheads="1"/>
          </p:cNvSpPr>
          <p:nvPr/>
        </p:nvSpPr>
        <p:spPr bwMode="auto">
          <a:xfrm>
            <a:off x="1476375" y="2836863"/>
            <a:ext cx="693738" cy="711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9223" name="Group 23"/>
          <p:cNvGrpSpPr>
            <a:grpSpLocks/>
          </p:cNvGrpSpPr>
          <p:nvPr/>
        </p:nvGrpSpPr>
        <p:grpSpPr bwMode="auto">
          <a:xfrm>
            <a:off x="8550275" y="2730500"/>
            <a:ext cx="401638" cy="823913"/>
            <a:chOff x="5315" y="912"/>
            <a:chExt cx="253" cy="734"/>
          </a:xfrm>
        </p:grpSpPr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5315" y="1070"/>
              <a:ext cx="0" cy="57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2" name="Rectangle 22"/>
            <p:cNvSpPr>
              <a:spLocks noChangeArrowheads="1"/>
            </p:cNvSpPr>
            <p:nvPr/>
          </p:nvSpPr>
          <p:spPr bwMode="auto">
            <a:xfrm>
              <a:off x="5363" y="912"/>
              <a:ext cx="205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</p:grp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611188" y="157163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9.1.1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顺序表的查找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395288" y="1196975"/>
            <a:ext cx="6697662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以顺序表或线性链表表示静态查找表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08" grpId="0" autoUpdateAnimBg="0"/>
      <p:bldP spid="179214" grpId="0" animBg="1"/>
      <p:bldP spid="179215" grpId="0" animBg="1" autoUpdateAnimBg="0"/>
      <p:bldP spid="179219" grpId="0" animBg="1"/>
      <p:bldP spid="179228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11188" y="3429000"/>
            <a:ext cx="82296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以下标为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000 ~ 999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的顺序表表示之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611188" y="1557338"/>
            <a:ext cx="8305800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例如：为每年招收的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1000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名新生建立一张查找表，其关键字为学号，其值的范围为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xx000 ~ xx999 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前两位为年份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11188" y="4221163"/>
            <a:ext cx="8208962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则查找过程可以简单进行：取给定值（学号）的后三位，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不需要经过比较便可直接从顺序表中找到待查关键字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19" grpId="0" autoUpdateAnimBg="0"/>
      <p:bldP spid="137220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5344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但是，对于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动态查找表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而言，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68313" y="4149725"/>
            <a:ext cx="83375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因此，在一般情况下，需在关键字与记录在表中的存储位置之间建立一个函数关系，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以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f(key)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作为关键字为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key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的记录在表中的位置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，通常称这个函数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f(key)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哈希函数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971550" y="2133600"/>
            <a:ext cx="270351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1)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表长不确定；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971550" y="2852738"/>
            <a:ext cx="59626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2)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在设计查找表时，只知道关键字所</a:t>
            </a:r>
          </a:p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    属范围，而不知道确切的关键字。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  <p:bldP spid="138244" grpId="0" autoUpdateAnimBg="0"/>
      <p:bldP spid="138245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684213" y="1830388"/>
            <a:ext cx="722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hao,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ian,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 S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un,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i,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u,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hen,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an,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e,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ei} 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250825" y="132715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例如：对于如下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9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0" y="2622550"/>
            <a:ext cx="91440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设 哈希函数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f(key) =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(Ord(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第一个字母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) -Ord('A')+1)/2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</a:t>
            </a:r>
            <a:endParaRPr kumimoji="1"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0" y="2663825"/>
          <a:ext cx="9220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4" name="文档" r:id="rId4" imgW="10237680" imgH="888840" progId="Word.Document.8">
                  <p:embed/>
                </p:oleObj>
              </mc:Choice>
              <mc:Fallback>
                <p:oleObj name="文档" r:id="rId4" imgW="10237680" imgH="88884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3825"/>
                        <a:ext cx="9220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609600" y="4024313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Chen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8229600" y="4035425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Zhao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5029200" y="4035425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Qian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5715000" y="403542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Sun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3886200" y="402431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Li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7037388" y="4024313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Wu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2590800" y="402431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Han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7689850" y="402431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Ye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1357313" y="4024313"/>
            <a:ext cx="62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Dei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323850" y="4637088"/>
            <a:ext cx="583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问题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若添加关键字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Zhou 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怎么办？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1403350" y="5286375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能否找到另一个哈希函数？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utoUpdateAnimBg="0"/>
      <p:bldP spid="141315" grpId="0" autoUpdateAnimBg="0"/>
      <p:bldP spid="141316" grpId="0" autoUpdateAnimBg="0"/>
      <p:bldP spid="141322" grpId="0" autoUpdateAnimBg="0"/>
      <p:bldP spid="141323" grpId="0" autoUpdateAnimBg="0"/>
      <p:bldP spid="141324" grpId="0" autoUpdateAnimBg="0"/>
      <p:bldP spid="141325" grpId="0" autoUpdateAnimBg="0"/>
      <p:bldP spid="141326" grpId="0" autoUpdateAnimBg="0"/>
      <p:bldP spid="141327" grpId="0" autoUpdateAnimBg="0"/>
      <p:bldP spid="141328" grpId="0" autoUpdateAnimBg="0"/>
      <p:bldP spid="141329" grpId="0" autoUpdateAnimBg="0"/>
      <p:bldP spid="141330" grpId="0" autoUpdateAnimBg="0"/>
      <p:bldP spid="141331" grpId="0" autoUpdateAnimBg="0"/>
      <p:bldP spid="141332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-323850" y="1600994"/>
            <a:ext cx="88201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1)  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哈希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(Hash)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函数是一个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映象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即：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9900FF"/>
                </a:solidFill>
                <a:latin typeface="Times New Roman" pitchFamily="18" charset="0"/>
              </a:rPr>
              <a:t>将关键字的集合映射到某个地址集合上，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它的设置很灵活，只要这个地址集合的大小不超出允许范围即可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11560" y="1081882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从这个例子可见，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-323850" y="3789363"/>
            <a:ext cx="8764588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3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2) 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由于哈希函数是一个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压缩映象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，因此，在一般情况下，很容易产生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“冲突”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现象，即：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</a:rPr>
              <a:t>key1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</a:rPr>
              <a:t> key2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，而</a:t>
            </a: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</a:rPr>
              <a:t>f(key1) = f(key2)</a:t>
            </a:r>
            <a:r>
              <a:rPr kumimoji="1" lang="zh-CN" altLang="en-US" dirty="0">
                <a:solidFill>
                  <a:srgbClr val="9900FF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autoUpdateAnimBg="0"/>
      <p:bldP spid="142340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0" y="1773238"/>
            <a:ext cx="8243888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>
              <a:lnSpc>
                <a:spcPct val="13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3)  </a:t>
            </a:r>
            <a:r>
              <a:rPr lang="zh-CN" altLang="en-US" sz="2800">
                <a:solidFill>
                  <a:srgbClr val="FF0000"/>
                </a:solidFill>
              </a:rPr>
              <a:t>很难</a:t>
            </a:r>
            <a:r>
              <a:rPr lang="zh-CN" altLang="en-US" sz="2800">
                <a:solidFill>
                  <a:srgbClr val="000000"/>
                </a:solidFill>
              </a:rPr>
              <a:t>找到一个不产生冲突的哈希函数。一般情况下，</a:t>
            </a:r>
            <a:r>
              <a:rPr lang="zh-CN" altLang="en-US" sz="2800">
                <a:solidFill>
                  <a:srgbClr val="FF0000"/>
                </a:solidFill>
              </a:rPr>
              <a:t>只能选择恰当的哈希函数，使冲突尽可能少地产生</a:t>
            </a:r>
            <a:r>
              <a:rPr lang="zh-CN" altLang="en-US" sz="280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95288" y="3500438"/>
            <a:ext cx="7921625" cy="206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因此，在构造这种特殊的“查找表” 时，除了需要选择一个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“好”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尽可能少产生冲突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的哈希函数之外；还需要找到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一种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“处理冲突”</a:t>
            </a:r>
            <a:r>
              <a:rPr kumimoji="1" lang="zh-CN" altLang="en-US" sz="4000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的方法。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3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3167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哈希表的定义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539750" y="1700213"/>
            <a:ext cx="8093075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根据设定的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哈希函数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H(key)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和所选中的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处理冲突的方法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，将一组关键字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映象到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一个有限的、地址连续的地址集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区间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上，并以关键字在地址集中的“象”作为相应记录在表中的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存储位置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，如此构造所得的查找表称之为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“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哈希表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”。这一映象过程称为“</a:t>
            </a:r>
            <a:r>
              <a:rPr kumimoji="1" lang="zh-CN" altLang="en-US" b="1">
                <a:solidFill>
                  <a:srgbClr val="FF5050"/>
                </a:solidFill>
                <a:latin typeface="Times New Roman" pitchFamily="18" charset="0"/>
              </a:rPr>
              <a:t>哈希造表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”或“</a:t>
            </a:r>
            <a:r>
              <a:rPr kumimoji="1" lang="zh-CN" altLang="en-US" b="1">
                <a:solidFill>
                  <a:srgbClr val="FF5050"/>
                </a:solidFill>
                <a:latin typeface="Times New Roman" pitchFamily="18" charset="0"/>
              </a:rPr>
              <a:t>散列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”。</a:t>
            </a:r>
          </a:p>
        </p:txBody>
      </p:sp>
      <p:pic>
        <p:nvPicPr>
          <p:cNvPr id="230405" name="Picture 5" descr="Red Swirl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2200"/>
            <a:ext cx="4302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375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/>
      <p:bldP spid="230404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-468313" y="188913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9.3.2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哈希函数的构造方法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57200" y="1306513"/>
            <a:ext cx="83058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对数字的关键字可有下列构造方法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39750" y="4508500"/>
            <a:ext cx="7920038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若是非数字关键字，则需先对其进行数字化处理。</a:t>
            </a:r>
          </a:p>
        </p:txBody>
      </p:sp>
      <p:sp>
        <p:nvSpPr>
          <p:cNvPr id="144389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163638" y="2416175"/>
            <a:ext cx="2325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直接定址法</a:t>
            </a:r>
            <a:endParaRPr kumimoji="1" lang="zh-CN" altLang="en-US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144391" name="Text Box 7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187450" y="3716338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平方取中法</a:t>
            </a:r>
          </a:p>
        </p:txBody>
      </p:sp>
      <p:sp>
        <p:nvSpPr>
          <p:cNvPr id="144392" name="Text Box 8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4211638" y="3068638"/>
            <a:ext cx="2325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5.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除留余数法</a:t>
            </a:r>
          </a:p>
        </p:txBody>
      </p:sp>
      <p:sp>
        <p:nvSpPr>
          <p:cNvPr id="144393" name="Text Box 9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4211638" y="2349500"/>
            <a:ext cx="161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折叠法</a:t>
            </a:r>
          </a:p>
        </p:txBody>
      </p:sp>
      <p:sp>
        <p:nvSpPr>
          <p:cNvPr id="144394" name="Text Box 10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4211638" y="3644900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6.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随机数法</a:t>
            </a:r>
          </a:p>
        </p:txBody>
      </p:sp>
      <p:sp>
        <p:nvSpPr>
          <p:cNvPr id="144395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068638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数字分析法</a:t>
            </a:r>
          </a:p>
        </p:txBody>
      </p:sp>
      <p:sp>
        <p:nvSpPr>
          <p:cNvPr id="144397" name="AutoShape 1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388350" y="5949950"/>
            <a:ext cx="457200" cy="228600"/>
          </a:xfrm>
          <a:prstGeom prst="chevron">
            <a:avLst>
              <a:gd name="adj" fmla="val 50000"/>
            </a:avLst>
          </a:prstGeom>
          <a:solidFill>
            <a:srgbClr val="FF99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88" grpId="0" autoUpdateAnimBg="0"/>
      <p:bldP spid="144389" grpId="0" autoUpdateAnimBg="0"/>
      <p:bldP spid="144391" grpId="0" autoUpdateAnimBg="0"/>
      <p:bldP spid="144392" grpId="0" autoUpdateAnimBg="0"/>
      <p:bldP spid="144393" grpId="0" autoUpdateAnimBg="0"/>
      <p:bldP spid="144394" grpId="0" autoUpdateAnimBg="0"/>
      <p:bldP spid="144395" grpId="0" autoUpdateAnimBg="0"/>
      <p:bldP spid="14439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1026"/>
          <p:cNvSpPr txBox="1">
            <a:spLocks noChangeArrowheads="1"/>
          </p:cNvSpPr>
          <p:nvPr/>
        </p:nvSpPr>
        <p:spPr bwMode="auto">
          <a:xfrm>
            <a:off x="920750" y="1824038"/>
            <a:ext cx="55086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哈希函数为关键字的线性函数</a:t>
            </a:r>
          </a:p>
          <a:p>
            <a:pPr lvl="2">
              <a:lnSpc>
                <a:spcPct val="14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H(key) = key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或者</a:t>
            </a:r>
          </a:p>
          <a:p>
            <a:pPr lvl="2">
              <a:lnSpc>
                <a:spcPct val="140000"/>
              </a:lnSpc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H(key) = a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key + b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151555" name="Text Box 1027"/>
          <p:cNvSpPr txBox="1">
            <a:spLocks noChangeArrowheads="1"/>
          </p:cNvSpPr>
          <p:nvPr/>
        </p:nvSpPr>
        <p:spPr bwMode="auto">
          <a:xfrm>
            <a:off x="539750" y="188913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直接定址法</a:t>
            </a:r>
          </a:p>
        </p:txBody>
      </p:sp>
      <p:pic>
        <p:nvPicPr>
          <p:cNvPr id="151556" name="Picture 1028" descr="Autumn Leaves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3124200" cy="1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58" name="Rectangle 1030"/>
          <p:cNvSpPr>
            <a:spLocks noChangeArrowheads="1"/>
          </p:cNvSpPr>
          <p:nvPr/>
        </p:nvSpPr>
        <p:spPr bwMode="auto">
          <a:xfrm>
            <a:off x="762000" y="4386263"/>
            <a:ext cx="69850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此法仅适合于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pPr>
              <a:lnSpc>
                <a:spcPct val="14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 地址集合的大小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 =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关键字集合的大小</a:t>
            </a:r>
          </a:p>
        </p:txBody>
      </p:sp>
      <p:pic>
        <p:nvPicPr>
          <p:cNvPr id="151559" name="Picture 1031" descr="Stained Glass Ball">
            <a:hlinkClick r:id="rId3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32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555" grpId="0" autoUpdateAnimBg="0"/>
      <p:bldP spid="151558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98425" y="1128539"/>
            <a:ext cx="42037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Example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: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a small company has fewer&lt;100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Employee number is between 1 and 100 </a:t>
            </a:r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51264"/>
              </p:ext>
            </p:extLst>
          </p:nvPr>
        </p:nvGraphicFramePr>
        <p:xfrm>
          <a:off x="5943600" y="1169814"/>
          <a:ext cx="2971800" cy="5592131"/>
        </p:xfrm>
        <a:graphic>
          <a:graphicData uri="http://schemas.openxmlformats.org/drawingml/2006/table">
            <a:tbl>
              <a:tblPr/>
              <a:tblGrid>
                <a:gridCol w="914400"/>
                <a:gridCol w="2057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(not used)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Harry lee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Sarah trapp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Vu nguyen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008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…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099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100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John adams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4991100" y="1128539"/>
            <a:ext cx="87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ea typeface="幼圆" pitchFamily="49" charset="-122"/>
              </a:rPr>
              <a:t>[000]</a:t>
            </a:r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4991100" y="16159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[001]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auto">
          <a:xfrm>
            <a:off x="4991100" y="19969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[002]</a:t>
            </a:r>
          </a:p>
        </p:txBody>
      </p:sp>
      <p:sp>
        <p:nvSpPr>
          <p:cNvPr id="52275" name="Text Box 51"/>
          <p:cNvSpPr txBox="1">
            <a:spLocks noChangeArrowheads="1"/>
          </p:cNvSpPr>
          <p:nvPr/>
        </p:nvSpPr>
        <p:spPr bwMode="auto">
          <a:xfrm>
            <a:off x="4991100" y="24541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[003]</a:t>
            </a:r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991100" y="29113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[004]</a:t>
            </a:r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4991100" y="33685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[005]</a:t>
            </a:r>
          </a:p>
        </p:txBody>
      </p:sp>
      <p:sp>
        <p:nvSpPr>
          <p:cNvPr id="52278" name="Text Box 54"/>
          <p:cNvSpPr txBox="1">
            <a:spLocks noChangeArrowheads="1"/>
          </p:cNvSpPr>
          <p:nvPr/>
        </p:nvSpPr>
        <p:spPr bwMode="auto">
          <a:xfrm>
            <a:off x="4991100" y="37495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[006]</a:t>
            </a: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4991100" y="42067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[007]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4991100" y="4633739"/>
            <a:ext cx="87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[008]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4991100" y="5959301"/>
            <a:ext cx="8763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[099]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4991100" y="6386339"/>
            <a:ext cx="876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[100]</a:t>
            </a:r>
          </a:p>
        </p:txBody>
      </p:sp>
      <p:sp>
        <p:nvSpPr>
          <p:cNvPr id="52283" name="Text Box 59"/>
          <p:cNvSpPr txBox="1">
            <a:spLocks noChangeArrowheads="1"/>
          </p:cNvSpPr>
          <p:nvPr/>
        </p:nvSpPr>
        <p:spPr bwMode="auto">
          <a:xfrm>
            <a:off x="2590800" y="3689176"/>
            <a:ext cx="1022350" cy="609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3600">
                <a:latin typeface="Times New Roman" pitchFamily="18" charset="0"/>
                <a:ea typeface="幼圆" pitchFamily="49" charset="-122"/>
              </a:rPr>
              <a:t>hash</a:t>
            </a:r>
          </a:p>
        </p:txBody>
      </p:sp>
      <p:sp>
        <p:nvSpPr>
          <p:cNvPr id="52286" name="Text Box 62"/>
          <p:cNvSpPr txBox="1">
            <a:spLocks noChangeArrowheads="1"/>
          </p:cNvSpPr>
          <p:nvPr/>
        </p:nvSpPr>
        <p:spPr bwMode="auto">
          <a:xfrm>
            <a:off x="990600" y="3382789"/>
            <a:ext cx="7175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005</a:t>
            </a:r>
          </a:p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100</a:t>
            </a:r>
          </a:p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002</a:t>
            </a:r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1752600" y="3612976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1752600" y="4070176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1752600" y="4451176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2290" name="AutoShape 66"/>
          <p:cNvCxnSpPr>
            <a:cxnSpLocks noChangeShapeType="1"/>
            <a:stCxn id="52283" idx="3"/>
            <a:endCxn id="52282" idx="1"/>
          </p:cNvCxnSpPr>
          <p:nvPr/>
        </p:nvCxnSpPr>
        <p:spPr bwMode="auto">
          <a:xfrm>
            <a:off x="3613150" y="3993976"/>
            <a:ext cx="1377950" cy="2606675"/>
          </a:xfrm>
          <a:prstGeom prst="bentConnector3">
            <a:avLst>
              <a:gd name="adj1" fmla="val 8651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2590800" y="4298776"/>
            <a:ext cx="102235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3600"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2590800" y="3460576"/>
            <a:ext cx="102235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3600">
              <a:latin typeface="Times New Roman" pitchFamily="18" charset="0"/>
              <a:ea typeface="幼圆" pitchFamily="49" charset="-122"/>
            </a:endParaRPr>
          </a:p>
        </p:txBody>
      </p:sp>
      <p:cxnSp>
        <p:nvCxnSpPr>
          <p:cNvPr id="52293" name="AutoShape 69"/>
          <p:cNvCxnSpPr>
            <a:cxnSpLocks noChangeShapeType="1"/>
            <a:stCxn id="52291" idx="3"/>
            <a:endCxn id="52274" idx="1"/>
          </p:cNvCxnSpPr>
          <p:nvPr/>
        </p:nvCxnSpPr>
        <p:spPr bwMode="auto">
          <a:xfrm flipV="1">
            <a:off x="3613150" y="2211214"/>
            <a:ext cx="1377950" cy="2239962"/>
          </a:xfrm>
          <a:prstGeom prst="bentConnector3">
            <a:avLst>
              <a:gd name="adj1" fmla="val 6543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3860800" y="3262139"/>
            <a:ext cx="17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5</a:t>
            </a:r>
          </a:p>
        </p:txBody>
      </p:sp>
      <p:sp>
        <p:nvSpPr>
          <p:cNvPr id="52296" name="Text Box 72"/>
          <p:cNvSpPr txBox="1">
            <a:spLocks noChangeArrowheads="1"/>
          </p:cNvSpPr>
          <p:nvPr/>
        </p:nvSpPr>
        <p:spPr bwMode="auto">
          <a:xfrm>
            <a:off x="3733800" y="3612976"/>
            <a:ext cx="533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100</a:t>
            </a:r>
          </a:p>
        </p:txBody>
      </p:sp>
      <p:sp>
        <p:nvSpPr>
          <p:cNvPr id="52297" name="Text Box 73"/>
          <p:cNvSpPr txBox="1">
            <a:spLocks noChangeArrowheads="1"/>
          </p:cNvSpPr>
          <p:nvPr/>
        </p:nvSpPr>
        <p:spPr bwMode="auto">
          <a:xfrm>
            <a:off x="3886200" y="4100339"/>
            <a:ext cx="17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2</a:t>
            </a:r>
          </a:p>
        </p:txBody>
      </p:sp>
      <p:sp>
        <p:nvSpPr>
          <p:cNvPr id="52298" name="AutoShape 74"/>
          <p:cNvSpPr>
            <a:spLocks noChangeArrowheads="1"/>
          </p:cNvSpPr>
          <p:nvPr/>
        </p:nvSpPr>
        <p:spPr bwMode="auto">
          <a:xfrm>
            <a:off x="2286000" y="2546176"/>
            <a:ext cx="1371600" cy="609600"/>
          </a:xfrm>
          <a:prstGeom prst="wedgeRoundRectCallout">
            <a:avLst>
              <a:gd name="adj1" fmla="val 60764"/>
              <a:gd name="adj2" fmla="val 10260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address</a:t>
            </a:r>
          </a:p>
        </p:txBody>
      </p:sp>
      <p:sp>
        <p:nvSpPr>
          <p:cNvPr id="52299" name="AutoShape 75"/>
          <p:cNvSpPr>
            <a:spLocks noChangeArrowheads="1"/>
          </p:cNvSpPr>
          <p:nvPr/>
        </p:nvSpPr>
        <p:spPr bwMode="auto">
          <a:xfrm>
            <a:off x="1524000" y="5060776"/>
            <a:ext cx="1371600" cy="609600"/>
          </a:xfrm>
          <a:prstGeom prst="wedgeRoundRectCallout">
            <a:avLst>
              <a:gd name="adj1" fmla="val -56944"/>
              <a:gd name="adj2" fmla="val -11744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key</a:t>
            </a:r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>
            <a:off x="3581400" y="3612976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647" y="116632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36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直接定址</a:t>
            </a:r>
            <a:r>
              <a:rPr kumimoji="1" lang="zh-CN" altLang="en-US" sz="36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kumimoji="1" lang="en-US" altLang="zh-CN" sz="36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3600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kumimoji="1" lang="zh-CN" altLang="en-US" sz="3600" b="1" dirty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1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838200" y="4149725"/>
            <a:ext cx="733425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此方法仅适合于：</a:t>
            </a:r>
          </a:p>
          <a:p>
            <a:pPr>
              <a:lnSpc>
                <a:spcPct val="125000"/>
              </a:lnSpc>
            </a:pPr>
            <a:r>
              <a:rPr kumimoji="1" lang="zh-CN" altLang="en-US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能预先估计出全体关键字的每一位上各种数字出现的频度。</a:t>
            </a:r>
          </a:p>
        </p:txBody>
      </p:sp>
      <p:pic>
        <p:nvPicPr>
          <p:cNvPr id="150533" name="Picture 5" descr="Autumn Leaves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3124200" cy="1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34" name="Picture 6" descr="Stained Glass Ball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5876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39750" y="188913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数字分析法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-180975" y="1557338"/>
            <a:ext cx="8497888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25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假设关键字集合中的每个关键字都是由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位数字组成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(u1, u2, …, us)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，分析关键字集中的全体， 并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从中提取分布均匀的若干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位或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它们的组合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作为地址。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35" grpId="0" autoUpdateAnimBg="0"/>
      <p:bldP spid="15053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4213" y="1200150"/>
            <a:ext cx="8164512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location( SqList L, ElemType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&amp;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e,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Status (*compare)(ElemType, ElemType)) </a:t>
            </a:r>
            <a:r>
              <a:rPr kumimoji="1" lang="en-US" altLang="zh-CN" b="1">
                <a:solidFill>
                  <a:srgbClr val="000000"/>
                </a:solidFill>
                <a:latin typeface="宋体" pitchFamily="2" charset="-122"/>
              </a:rPr>
              <a:t>{</a:t>
            </a:r>
            <a:endParaRPr kumimoji="1" lang="en-US" altLang="zh-CN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i = 1;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p = L.elem;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&lt;=L.length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&amp;&amp;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</a:rPr>
              <a:t>!(*compare)(*p++,e))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) i++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 i&lt;= L.length)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i;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else  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0;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//location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974850" y="3341688"/>
            <a:ext cx="1876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i&lt;=L.length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99233" y="188640"/>
            <a:ext cx="3890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数字分析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kumimoji="1" lang="zh-CN" altLang="en-US" sz="3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743200" y="2743200"/>
            <a:ext cx="1295400" cy="222726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379452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121267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378845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160252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045128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V="1">
            <a:off x="4038600" y="3048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40386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V="1">
            <a:off x="4038600" y="3962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V="1">
            <a:off x="4038600" y="4343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V="1">
            <a:off x="40386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029200" y="2743200"/>
            <a:ext cx="838200" cy="222726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394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112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388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102</a:t>
            </a:r>
          </a:p>
          <a:p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051</a:t>
            </a:r>
          </a:p>
        </p:txBody>
      </p:sp>
      <p:sp>
        <p:nvSpPr>
          <p:cNvPr id="56331" name="AutoShape 11"/>
          <p:cNvSpPr>
            <a:spLocks noChangeArrowheads="1"/>
          </p:cNvSpPr>
          <p:nvPr/>
        </p:nvSpPr>
        <p:spPr bwMode="auto">
          <a:xfrm>
            <a:off x="457200" y="2895600"/>
            <a:ext cx="1828800" cy="1143000"/>
          </a:xfrm>
          <a:prstGeom prst="wedgeRoundRectCallout">
            <a:avLst>
              <a:gd name="adj1" fmla="val 73699"/>
              <a:gd name="adj2" fmla="val 50139"/>
              <a:gd name="adj3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6-digits Employee number</a:t>
            </a:r>
            <a:endParaRPr lang="en-US" altLang="zh-CN" sz="3600"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56332" name="AutoShape 12"/>
          <p:cNvSpPr>
            <a:spLocks noChangeArrowheads="1"/>
          </p:cNvSpPr>
          <p:nvPr/>
        </p:nvSpPr>
        <p:spPr bwMode="auto">
          <a:xfrm>
            <a:off x="6400800" y="2895600"/>
            <a:ext cx="1828800" cy="1143000"/>
          </a:xfrm>
          <a:prstGeom prst="wedgeRoundRectCallout">
            <a:avLst>
              <a:gd name="adj1" fmla="val -81250"/>
              <a:gd name="adj2" fmla="val 50278"/>
              <a:gd name="adj3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3-digit address</a:t>
            </a:r>
            <a:endParaRPr lang="en-US" altLang="zh-CN" sz="3600"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56334" name="AutoShape 14"/>
          <p:cNvSpPr>
            <a:spLocks noChangeArrowheads="1"/>
          </p:cNvSpPr>
          <p:nvPr/>
        </p:nvSpPr>
        <p:spPr bwMode="auto">
          <a:xfrm>
            <a:off x="5105400" y="5181600"/>
            <a:ext cx="2971800" cy="1143000"/>
          </a:xfrm>
          <a:prstGeom prst="wedgeRoundRectCallout">
            <a:avLst>
              <a:gd name="adj1" fmla="val -71796"/>
              <a:gd name="adj2" fmla="val -85833"/>
              <a:gd name="adj3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Select the first, third,fourth digits</a:t>
            </a:r>
            <a:endParaRPr lang="en-US" altLang="zh-CN" sz="3600"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40" y="1196752"/>
            <a:ext cx="8534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Selected digits are extracted from the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key And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used as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address Example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4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611188" y="1628800"/>
            <a:ext cx="7783512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以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关键字的平方值的中间几位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作为存储地址。求“关键字的平方值” 的目的是“扩大差别” ，同时平方值的中间各位又能受到整个关键字中各位的影响。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平方取中法</a:t>
            </a:r>
          </a:p>
        </p:txBody>
      </p:sp>
      <p:pic>
        <p:nvPicPr>
          <p:cNvPr id="149508" name="Picture 4" descr="Autumn Leaves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3124200" cy="12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11" name="Picture 7" descr="Stained Glass Ball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308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7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08072" y="213360"/>
            <a:ext cx="792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平方取中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kumimoji="1" lang="zh-CN" altLang="en-US" sz="3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86000" y="3429000"/>
            <a:ext cx="2895600" cy="222726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379 * 379=143641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121 * 121=014641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378 * 378=142884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160 * 160=025600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045 * 045=002025</a:t>
            </a:r>
          </a:p>
        </p:txBody>
      </p:sp>
      <p:sp>
        <p:nvSpPr>
          <p:cNvPr id="59402" name="AutoShape 10"/>
          <p:cNvSpPr>
            <a:spLocks noChangeArrowheads="1"/>
          </p:cNvSpPr>
          <p:nvPr/>
        </p:nvSpPr>
        <p:spPr bwMode="auto">
          <a:xfrm>
            <a:off x="228600" y="5867400"/>
            <a:ext cx="2438400" cy="533400"/>
          </a:xfrm>
          <a:prstGeom prst="wedgeRoundRectCallout">
            <a:avLst>
              <a:gd name="adj1" fmla="val 2019"/>
              <a:gd name="adj2" fmla="val -92264"/>
              <a:gd name="adj3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>
                <a:latin typeface="Times New Roman" pitchFamily="18" charset="0"/>
                <a:ea typeface="幼圆" pitchFamily="49" charset="-122"/>
              </a:rPr>
              <a:t>Select 1-3 digits</a:t>
            </a:r>
          </a:p>
        </p:txBody>
      </p:sp>
      <p:sp>
        <p:nvSpPr>
          <p:cNvPr id="59403" name="AutoShape 11"/>
          <p:cNvSpPr>
            <a:spLocks noChangeArrowheads="1"/>
          </p:cNvSpPr>
          <p:nvPr/>
        </p:nvSpPr>
        <p:spPr bwMode="auto">
          <a:xfrm>
            <a:off x="4495800" y="5943600"/>
            <a:ext cx="2133600" cy="457200"/>
          </a:xfrm>
          <a:prstGeom prst="wedgeRoundRectCallout">
            <a:avLst>
              <a:gd name="adj1" fmla="val -66741"/>
              <a:gd name="adj2" fmla="val -142708"/>
              <a:gd name="adj3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幼圆" pitchFamily="49" charset="-122"/>
              </a:rPr>
              <a:t>Fill 0 to 6 digits</a:t>
            </a:r>
          </a:p>
        </p:txBody>
      </p: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2971800" y="5943600"/>
            <a:ext cx="1447800" cy="457200"/>
          </a:xfrm>
          <a:prstGeom prst="wedgeRoundRectCallout">
            <a:avLst>
              <a:gd name="adj1" fmla="val -47148"/>
              <a:gd name="adj2" fmla="val -132639"/>
              <a:gd name="adj3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squared</a:t>
            </a:r>
            <a:endParaRPr lang="en-US" altLang="zh-CN" sz="3600"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962400" y="2362200"/>
            <a:ext cx="4910138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幼圆" pitchFamily="49" charset="-122"/>
              </a:rPr>
              <a:t>9452*9452=89340304:address is 3403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V="1">
            <a:off x="5334000" y="37512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V="1">
            <a:off x="5334000" y="42084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 flipV="1">
            <a:off x="5334000" y="46656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5334000" y="50466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V="1">
            <a:off x="5334000" y="54276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5715000" y="3429000"/>
            <a:ext cx="838200" cy="222726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364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464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288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560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202</a:t>
            </a:r>
          </a:p>
        </p:txBody>
      </p:sp>
      <p:sp>
        <p:nvSpPr>
          <p:cNvPr id="59413" name="AutoShape 21"/>
          <p:cNvSpPr>
            <a:spLocks noChangeArrowheads="1"/>
          </p:cNvSpPr>
          <p:nvPr/>
        </p:nvSpPr>
        <p:spPr bwMode="auto">
          <a:xfrm>
            <a:off x="6858000" y="5181600"/>
            <a:ext cx="2286000" cy="914400"/>
          </a:xfrm>
          <a:prstGeom prst="wedgeRoundRectCallout">
            <a:avLst>
              <a:gd name="adj1" fmla="val -65139"/>
              <a:gd name="adj2" fmla="val -91319"/>
              <a:gd name="adj3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zh-CN" sz="2400">
                <a:latin typeface="Times New Roman" pitchFamily="18" charset="0"/>
                <a:ea typeface="幼圆" pitchFamily="49" charset="-122"/>
              </a:rPr>
              <a:t>Select 3-5 digits as address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762000" y="3411538"/>
            <a:ext cx="1295400" cy="222726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379452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121267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378845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160252</a:t>
            </a:r>
          </a:p>
          <a:p>
            <a:r>
              <a:rPr lang="en-US" altLang="zh-CN" sz="2800" dirty="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045128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04800" y="26670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Variation </a:t>
            </a:r>
            <a:r>
              <a:rPr lang="en-US" altLang="zh-CN" sz="3600">
                <a:latin typeface="Times New Roman" pitchFamily="18" charset="0"/>
                <a:ea typeface="幼圆" pitchFamily="49" charset="-122"/>
              </a:rPr>
              <a:t>: </a:t>
            </a:r>
            <a:r>
              <a:rPr lang="en-US" altLang="zh-CN" sz="3200">
                <a:latin typeface="Times New Roman" pitchFamily="18" charset="0"/>
                <a:ea typeface="幼圆" pitchFamily="49" charset="-122"/>
              </a:rPr>
              <a:t>select a portion of the key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0728"/>
            <a:ext cx="86439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The key is squared and the address selected from the middle of the squared number.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Limitation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: the size of the key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Example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: 4-digit keys</a:t>
            </a:r>
          </a:p>
        </p:txBody>
      </p:sp>
    </p:spTree>
    <p:extLst>
      <p:ext uri="{BB962C8B-B14F-4D97-AF65-F5344CB8AC3E}">
        <p14:creationId xmlns:p14="http://schemas.microsoft.com/office/powerpoint/2010/main" val="19916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-228600" y="1722438"/>
            <a:ext cx="9220200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3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将关键字分割成若干部分，然后取它们的叠加和为哈希地址。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有两种叠加处理的方法：移位叠加和间界叠加。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11188" y="188913"/>
            <a:ext cx="2251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折叠法</a:t>
            </a:r>
          </a:p>
        </p:txBody>
      </p:sp>
      <p:pic>
        <p:nvPicPr>
          <p:cNvPr id="148484" name="Picture 4" descr="Autumn Leaves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29527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1331913" y="4076700"/>
            <a:ext cx="525145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此方法适合于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</a:rPr>
              <a:t>: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关键字的数字位数特别多。</a:t>
            </a:r>
          </a:p>
        </p:txBody>
      </p:sp>
      <p:pic>
        <p:nvPicPr>
          <p:cNvPr id="148487" name="Picture 7" descr="Stained Glass Ball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32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  <p:bldP spid="148483" grpId="0" autoUpdateAnimBg="0"/>
      <p:bldP spid="148486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7350" y="188640"/>
            <a:ext cx="29642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折叠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en-US" altLang="zh-CN" sz="36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375025" y="1295400"/>
            <a:ext cx="2339975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9900"/>
                </a:solidFill>
                <a:latin typeface="Times New Roman" pitchFamily="18" charset="0"/>
                <a:ea typeface="幼圆" pitchFamily="49" charset="-122"/>
              </a:rPr>
              <a:t>123456789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676400" y="2057400"/>
            <a:ext cx="685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123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90600" y="2590800"/>
            <a:ext cx="685800" cy="4270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ea typeface="幼圆" pitchFamily="49" charset="-122"/>
              </a:rPr>
              <a:t>123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676400" y="2590800"/>
            <a:ext cx="685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456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676400" y="3078163"/>
            <a:ext cx="685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789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362200" y="2590800"/>
            <a:ext cx="685800" cy="4270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ea typeface="幼圆" pitchFamily="49" charset="-122"/>
              </a:rPr>
              <a:t>789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524000" y="3687763"/>
            <a:ext cx="304800" cy="4270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1</a:t>
            </a:r>
          </a:p>
        </p:txBody>
      </p:sp>
      <p:sp>
        <p:nvSpPr>
          <p:cNvPr id="58390" name="AutoShape 22"/>
          <p:cNvSpPr>
            <a:spLocks noChangeArrowheads="1"/>
          </p:cNvSpPr>
          <p:nvPr/>
        </p:nvSpPr>
        <p:spPr bwMode="auto">
          <a:xfrm>
            <a:off x="152400" y="4419600"/>
            <a:ext cx="1752600" cy="762000"/>
          </a:xfrm>
          <a:prstGeom prst="wedgeRoundRectCallout">
            <a:avLst>
              <a:gd name="adj1" fmla="val 38495"/>
              <a:gd name="adj2" fmla="val -10000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 dirty="0">
                <a:latin typeface="Times New Roman" pitchFamily="18" charset="0"/>
                <a:ea typeface="幼圆" pitchFamily="49" charset="-122"/>
              </a:rPr>
              <a:t>discarded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1752600" y="3687763"/>
            <a:ext cx="609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ea typeface="幼圆" pitchFamily="49" charset="-122"/>
              </a:rPr>
              <a:t>368</a:t>
            </a:r>
          </a:p>
        </p:txBody>
      </p:sp>
      <p:sp>
        <p:nvSpPr>
          <p:cNvPr id="58401" name="AutoShape 33"/>
          <p:cNvSpPr>
            <a:spLocks noChangeArrowheads="1"/>
          </p:cNvSpPr>
          <p:nvPr/>
        </p:nvSpPr>
        <p:spPr bwMode="auto">
          <a:xfrm>
            <a:off x="4419600" y="4343400"/>
            <a:ext cx="1752600" cy="762000"/>
          </a:xfrm>
          <a:prstGeom prst="wedgeRoundRectCallout">
            <a:avLst>
              <a:gd name="adj1" fmla="val 38495"/>
              <a:gd name="adj2" fmla="val -9000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 dirty="0">
                <a:latin typeface="Times New Roman" pitchFamily="18" charset="0"/>
                <a:ea typeface="幼圆" pitchFamily="49" charset="-122"/>
              </a:rPr>
              <a:t>discarded</a:t>
            </a:r>
          </a:p>
        </p:txBody>
      </p:sp>
      <p:sp>
        <p:nvSpPr>
          <p:cNvPr id="58405" name="Freeform 37"/>
          <p:cNvSpPr>
            <a:spLocks/>
          </p:cNvSpPr>
          <p:nvPr/>
        </p:nvSpPr>
        <p:spPr bwMode="auto">
          <a:xfrm>
            <a:off x="2362200" y="2971800"/>
            <a:ext cx="381000" cy="304800"/>
          </a:xfrm>
          <a:custGeom>
            <a:avLst/>
            <a:gdLst>
              <a:gd name="T0" fmla="*/ 336 w 344"/>
              <a:gd name="T1" fmla="*/ 0 h 240"/>
              <a:gd name="T2" fmla="*/ 288 w 344"/>
              <a:gd name="T3" fmla="*/ 192 h 240"/>
              <a:gd name="T4" fmla="*/ 0 w 3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240">
                <a:moveTo>
                  <a:pt x="336" y="0"/>
                </a:moveTo>
                <a:cubicBezTo>
                  <a:pt x="340" y="76"/>
                  <a:pt x="344" y="152"/>
                  <a:pt x="288" y="192"/>
                </a:cubicBezTo>
                <a:cubicBezTo>
                  <a:pt x="232" y="232"/>
                  <a:pt x="48" y="232"/>
                  <a:pt x="0" y="24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7" name="Freeform 39"/>
          <p:cNvSpPr>
            <a:spLocks/>
          </p:cNvSpPr>
          <p:nvPr/>
        </p:nvSpPr>
        <p:spPr bwMode="auto">
          <a:xfrm>
            <a:off x="1295400" y="2286000"/>
            <a:ext cx="457200" cy="304800"/>
          </a:xfrm>
          <a:custGeom>
            <a:avLst/>
            <a:gdLst>
              <a:gd name="T0" fmla="*/ 0 w 288"/>
              <a:gd name="T1" fmla="*/ 192 h 192"/>
              <a:gd name="T2" fmla="*/ 96 w 288"/>
              <a:gd name="T3" fmla="*/ 48 h 192"/>
              <a:gd name="T4" fmla="*/ 288 w 28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192"/>
                </a:moveTo>
                <a:cubicBezTo>
                  <a:pt x="24" y="136"/>
                  <a:pt x="48" y="80"/>
                  <a:pt x="96" y="48"/>
                </a:cubicBezTo>
                <a:cubicBezTo>
                  <a:pt x="144" y="16"/>
                  <a:pt x="256" y="8"/>
                  <a:pt x="28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10" name="AutoShape 42"/>
          <p:cNvSpPr>
            <a:spLocks noChangeArrowheads="1"/>
          </p:cNvSpPr>
          <p:nvPr/>
        </p:nvSpPr>
        <p:spPr bwMode="auto">
          <a:xfrm>
            <a:off x="3429000" y="1905000"/>
            <a:ext cx="1752600" cy="762000"/>
          </a:xfrm>
          <a:prstGeom prst="wedgeRoundRectCallout">
            <a:avLst>
              <a:gd name="adj1" fmla="val 78532"/>
              <a:gd name="adj2" fmla="val -1000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 dirty="0">
                <a:latin typeface="Times New Roman" pitchFamily="18" charset="0"/>
                <a:ea typeface="幼圆" pitchFamily="49" charset="-122"/>
              </a:rPr>
              <a:t>Digits reversed</a:t>
            </a:r>
          </a:p>
        </p:txBody>
      </p:sp>
      <p:sp>
        <p:nvSpPr>
          <p:cNvPr id="58411" name="AutoShape 43"/>
          <p:cNvSpPr>
            <a:spLocks noChangeArrowheads="1"/>
          </p:cNvSpPr>
          <p:nvPr/>
        </p:nvSpPr>
        <p:spPr bwMode="auto">
          <a:xfrm>
            <a:off x="7010400" y="3200400"/>
            <a:ext cx="1905000" cy="914400"/>
          </a:xfrm>
          <a:prstGeom prst="wedgeRoundRectCallout">
            <a:avLst>
              <a:gd name="adj1" fmla="val -50167"/>
              <a:gd name="adj2" fmla="val -7170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幼圆" pitchFamily="49" charset="-122"/>
              </a:rPr>
              <a:t>Digits reversed</a:t>
            </a: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990600" y="3505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9" name="Freeform 41"/>
          <p:cNvSpPr>
            <a:spLocks/>
          </p:cNvSpPr>
          <p:nvPr/>
        </p:nvSpPr>
        <p:spPr bwMode="auto">
          <a:xfrm>
            <a:off x="6629400" y="3082280"/>
            <a:ext cx="381000" cy="304800"/>
          </a:xfrm>
          <a:custGeom>
            <a:avLst/>
            <a:gdLst>
              <a:gd name="T0" fmla="*/ 336 w 344"/>
              <a:gd name="T1" fmla="*/ 0 h 240"/>
              <a:gd name="T2" fmla="*/ 288 w 344"/>
              <a:gd name="T3" fmla="*/ 192 h 240"/>
              <a:gd name="T4" fmla="*/ 0 w 3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240">
                <a:moveTo>
                  <a:pt x="336" y="0"/>
                </a:moveTo>
                <a:cubicBezTo>
                  <a:pt x="340" y="76"/>
                  <a:pt x="344" y="152"/>
                  <a:pt x="288" y="192"/>
                </a:cubicBezTo>
                <a:cubicBezTo>
                  <a:pt x="232" y="232"/>
                  <a:pt x="48" y="232"/>
                  <a:pt x="0" y="24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24400" y="1981200"/>
            <a:ext cx="2590800" cy="2052464"/>
            <a:chOff x="4724400" y="1981200"/>
            <a:chExt cx="2590800" cy="2052464"/>
          </a:xfrm>
        </p:grpSpPr>
        <p:sp>
          <p:nvSpPr>
            <p:cNvPr id="58393" name="Text Box 25"/>
            <p:cNvSpPr txBox="1">
              <a:spLocks noChangeArrowheads="1"/>
            </p:cNvSpPr>
            <p:nvPr/>
          </p:nvSpPr>
          <p:spPr bwMode="auto">
            <a:xfrm>
              <a:off x="5943600" y="1981200"/>
              <a:ext cx="6858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ea typeface="幼圆" pitchFamily="49" charset="-122"/>
                </a:rPr>
                <a:t>321</a:t>
              </a: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5257800" y="2509664"/>
              <a:ext cx="685800" cy="4270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ea typeface="幼圆" pitchFamily="49" charset="-122"/>
                </a:rPr>
                <a:t>123</a:t>
              </a:r>
            </a:p>
          </p:txBody>
        </p: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5943600" y="2509664"/>
              <a:ext cx="6858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ea typeface="幼圆" pitchFamily="49" charset="-122"/>
                </a:rPr>
                <a:t>456</a:t>
              </a:r>
            </a:p>
          </p:txBody>
        </p: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5943600" y="2997027"/>
              <a:ext cx="6858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ea typeface="幼圆" pitchFamily="49" charset="-122"/>
                </a:rPr>
                <a:t>987</a:t>
              </a:r>
            </a:p>
          </p:txBody>
        </p:sp>
        <p:sp>
          <p:nvSpPr>
            <p:cNvPr id="58397" name="Text Box 29"/>
            <p:cNvSpPr txBox="1">
              <a:spLocks noChangeArrowheads="1"/>
            </p:cNvSpPr>
            <p:nvPr/>
          </p:nvSpPr>
          <p:spPr bwMode="auto">
            <a:xfrm>
              <a:off x="6629400" y="2509664"/>
              <a:ext cx="685800" cy="4270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ea typeface="幼圆" pitchFamily="49" charset="-122"/>
                </a:rPr>
                <a:t>789</a:t>
              </a:r>
            </a:p>
          </p:txBody>
        </p:sp>
        <p:sp>
          <p:nvSpPr>
            <p:cNvPr id="58398" name="Text Box 30"/>
            <p:cNvSpPr txBox="1">
              <a:spLocks noChangeArrowheads="1"/>
            </p:cNvSpPr>
            <p:nvPr/>
          </p:nvSpPr>
          <p:spPr bwMode="auto">
            <a:xfrm>
              <a:off x="5791200" y="3606627"/>
              <a:ext cx="304800" cy="42703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ea typeface="幼圆" pitchFamily="49" charset="-122"/>
                </a:rPr>
                <a:t>1</a:t>
              </a:r>
            </a:p>
          </p:txBody>
        </p:sp>
        <p:sp>
          <p:nvSpPr>
            <p:cNvPr id="58402" name="Text Box 34"/>
            <p:cNvSpPr txBox="1">
              <a:spLocks noChangeArrowheads="1"/>
            </p:cNvSpPr>
            <p:nvPr/>
          </p:nvSpPr>
          <p:spPr bwMode="auto">
            <a:xfrm>
              <a:off x="6019800" y="3606627"/>
              <a:ext cx="609600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ea typeface="幼圆" pitchFamily="49" charset="-122"/>
                </a:rPr>
                <a:t>764</a:t>
              </a:r>
            </a:p>
          </p:txBody>
        </p:sp>
        <p:sp>
          <p:nvSpPr>
            <p:cNvPr id="58408" name="Freeform 40"/>
            <p:cNvSpPr>
              <a:spLocks/>
            </p:cNvSpPr>
            <p:nvPr/>
          </p:nvSpPr>
          <p:spPr bwMode="auto">
            <a:xfrm>
              <a:off x="5562600" y="2204864"/>
              <a:ext cx="457200" cy="304800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56" y="8"/>
                    <a:pt x="28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>
              <a:off x="4724400" y="3500264"/>
              <a:ext cx="213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5" name="Text Box 47"/>
            <p:cNvSpPr txBox="1">
              <a:spLocks noChangeArrowheads="1"/>
            </p:cNvSpPr>
            <p:nvPr/>
          </p:nvSpPr>
          <p:spPr bwMode="auto">
            <a:xfrm>
              <a:off x="5578475" y="2890664"/>
              <a:ext cx="4413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>
                  <a:latin typeface="Times New Roman" pitchFamily="18" charset="0"/>
                  <a:ea typeface="幼圆" pitchFamily="49" charset="-122"/>
                </a:rPr>
                <a:t>+</a:t>
              </a:r>
            </a:p>
          </p:txBody>
        </p:sp>
      </p:grp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1311275" y="2971800"/>
            <a:ext cx="44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atin typeface="Times New Roman" pitchFamily="18" charset="0"/>
                <a:ea typeface="幼圆" pitchFamily="49" charset="-122"/>
              </a:rPr>
              <a:t>+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867400" y="1447800"/>
            <a:ext cx="2057400" cy="1524000"/>
            <a:chOff x="5867400" y="1447800"/>
            <a:chExt cx="2057400" cy="1524000"/>
          </a:xfrm>
        </p:grpSpPr>
        <p:sp>
          <p:nvSpPr>
            <p:cNvPr id="58419" name="Oval 51"/>
            <p:cNvSpPr>
              <a:spLocks noChangeArrowheads="1"/>
            </p:cNvSpPr>
            <p:nvPr/>
          </p:nvSpPr>
          <p:spPr bwMode="auto">
            <a:xfrm>
              <a:off x="5867400" y="1447800"/>
              <a:ext cx="2057400" cy="533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幼圆" pitchFamily="49" charset="-122"/>
                </a:rPr>
                <a:t>Fixed boundary</a:t>
              </a:r>
              <a:endParaRPr lang="en-US" altLang="zh-CN" sz="3600"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H="1">
              <a:off x="6019800" y="1981200"/>
              <a:ext cx="5334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H="1">
              <a:off x="6553200" y="1981200"/>
              <a:ext cx="2286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>
              <a:off x="6019800" y="24384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>
              <a:off x="6553200" y="25146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9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 animBg="1"/>
      <p:bldP spid="58375" grpId="1" animBg="1"/>
      <p:bldP spid="58376" grpId="0"/>
      <p:bldP spid="58377" grpId="0"/>
      <p:bldP spid="58378" grpId="0" animBg="1"/>
      <p:bldP spid="58378" grpId="1" animBg="1"/>
      <p:bldP spid="58379" grpId="0" animBg="1"/>
      <p:bldP spid="58390" grpId="0" animBg="1"/>
      <p:bldP spid="58391" grpId="0"/>
      <p:bldP spid="58401" grpId="0" animBg="1"/>
      <p:bldP spid="58405" grpId="0" animBg="1"/>
      <p:bldP spid="58407" grpId="0" animBg="1"/>
      <p:bldP spid="58410" grpId="0" animBg="1"/>
      <p:bldP spid="58411" grpId="0" animBg="1"/>
      <p:bldP spid="58413" grpId="0" animBg="1"/>
      <p:bldP spid="5841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611188" y="260350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除留余数法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793750" y="1295400"/>
            <a:ext cx="7893050" cy="49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设定哈希函数为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en-US" altLang="zh-CN" sz="36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H(key) = key MOD p</a:t>
            </a:r>
            <a:r>
              <a:rPr kumimoji="1" lang="en-US" altLang="zh-CN" sz="36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其中，</a:t>
            </a:r>
            <a:r>
              <a:rPr kumimoji="1" lang="zh-CN" altLang="en-US" sz="36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p≤m</a:t>
            </a:r>
            <a:r>
              <a:rPr kumimoji="1" lang="en-US" altLang="zh-CN" sz="36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表长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36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并且</a:t>
            </a:r>
          </a:p>
          <a:p>
            <a:pPr lvl="2">
              <a:lnSpc>
                <a:spcPct val="14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p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应为不大于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m 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的素数</a:t>
            </a:r>
          </a:p>
          <a:p>
            <a:pPr lvl="2">
              <a:lnSpc>
                <a:spcPct val="14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       或是</a:t>
            </a:r>
          </a:p>
          <a:p>
            <a:pPr lvl="2">
              <a:lnSpc>
                <a:spcPct val="14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不含 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20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以下质因子的合数</a:t>
            </a:r>
            <a:endParaRPr kumimoji="1" lang="en-US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lnSpc>
                <a:spcPct val="140000"/>
              </a:lnSpc>
            </a:pP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</a:rPr>
              <a:t>以减少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冲突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147462" name="Picture 6" descr="Autumn Leaves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35063"/>
            <a:ext cx="3121025" cy="11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250825" y="1844675"/>
            <a:ext cx="8066088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给定一组关键字为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12, 39, 18, 24, 33, 21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若取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p=9,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则他们对应的哈希函数值将为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3, 3, 0, 6, 6, 3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例如：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68313" y="188913"/>
            <a:ext cx="500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为什么要对 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p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加限制？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323850" y="3500438"/>
            <a:ext cx="8137525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可见，若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中含质因子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3,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则所有含质因子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3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的关键字均映射到“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3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的倍数”的地址上，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从而增加了“冲突”的可能。</a:t>
            </a:r>
          </a:p>
        </p:txBody>
      </p:sp>
      <p:pic>
        <p:nvPicPr>
          <p:cNvPr id="153607" name="Picture 7" descr="Stained Glass Ball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308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5" grpId="0" autoUpdateAnimBg="0"/>
      <p:bldP spid="153606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827088" y="260350"/>
            <a:ext cx="247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6.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随机数法</a:t>
            </a:r>
          </a:p>
        </p:txBody>
      </p:sp>
      <p:pic>
        <p:nvPicPr>
          <p:cNvPr id="145412" name="Picture 4" descr="Autumn Leaves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7125"/>
            <a:ext cx="2808287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1371600" y="1747838"/>
            <a:ext cx="469106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设定哈希函数为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zh-CN" sz="40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2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H(key) = Random(key)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其中，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Random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为伪随机函数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69925" y="4495800"/>
            <a:ext cx="82454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通常，此方法用于对长度不等的关键字构造哈希函数。</a:t>
            </a:r>
          </a:p>
        </p:txBody>
      </p:sp>
      <p:pic>
        <p:nvPicPr>
          <p:cNvPr id="145417" name="Picture 9" descr="Stained Glass Ball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32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4" grpId="0" autoUpdateAnimBg="0"/>
      <p:bldP spid="145415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755650" y="1844675"/>
            <a:ext cx="7561263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实际造表时，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采用何种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构造哈希函数的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方法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取决于建表的关键字集合的情况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包括关键字的范围和形态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总的原则是使产生冲突的可能性降到尽可能地小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4643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21388"/>
            <a:ext cx="533400" cy="144462"/>
          </a:xfrm>
          <a:prstGeom prst="curvedUpArrow">
            <a:avLst>
              <a:gd name="adj1" fmla="val 73846"/>
              <a:gd name="adj2" fmla="val 147693"/>
              <a:gd name="adj3" fmla="val 33333"/>
            </a:avLst>
          </a:prstGeom>
          <a:solidFill>
            <a:srgbClr val="FF99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-252413" y="188913"/>
            <a:ext cx="592137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9.3.3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处理冲突的方法 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57200" y="1089025"/>
            <a:ext cx="7207250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</a:rPr>
              <a:t>“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处理冲突” 的实际含义是：</a:t>
            </a:r>
          </a:p>
          <a:p>
            <a:pPr>
              <a:lnSpc>
                <a:spcPct val="14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   为产生冲突的地址寻找下一个哈希地址</a:t>
            </a:r>
          </a:p>
        </p:txBody>
      </p:sp>
      <p:sp>
        <p:nvSpPr>
          <p:cNvPr id="154629" name="Rectangl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051050" y="3355975"/>
            <a:ext cx="323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1" lang="en-US" altLang="zh-CN" sz="32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kumimoji="1" lang="zh-CN" altLang="en-US" sz="32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开放定址法</a:t>
            </a:r>
          </a:p>
        </p:txBody>
      </p:sp>
      <p:sp>
        <p:nvSpPr>
          <p:cNvPr id="154630" name="Text Box 6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187450" y="4365625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buFontTx/>
              <a:buBlip>
                <a:blip r:embed="rId2"/>
              </a:buBlip>
            </a:pPr>
            <a:r>
              <a:rPr kumimoji="1" lang="en-US" altLang="zh-CN" sz="32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2. </a:t>
            </a:r>
            <a:r>
              <a:rPr kumimoji="1" lang="zh-CN" altLang="en-US" sz="3200" b="1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链地址法</a:t>
            </a:r>
          </a:p>
        </p:txBody>
      </p:sp>
      <p:pic>
        <p:nvPicPr>
          <p:cNvPr id="154632" name="Picture 8" descr="Red Swirl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2200"/>
            <a:ext cx="4302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28" grpId="0" autoUpdateAnimBg="0"/>
      <p:bldP spid="154629" grpId="0" autoUpdateAnimBg="0"/>
      <p:bldP spid="1546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1026"/>
          <p:cNvGraphicFramePr>
            <a:graphicFrameLocks noChangeAspect="1"/>
          </p:cNvGraphicFramePr>
          <p:nvPr/>
        </p:nvGraphicFramePr>
        <p:xfrm>
          <a:off x="735013" y="1987550"/>
          <a:ext cx="818832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3" name="文档" r:id="rId4" imgW="8186928" imgH="1728216" progId="Word.Document.8">
                  <p:embed/>
                </p:oleObj>
              </mc:Choice>
              <mc:Fallback>
                <p:oleObj name="文档" r:id="rId4" imgW="8186928" imgH="1728216" progId="Word.Document.8">
                  <p:embed/>
                  <p:pic>
                    <p:nvPicPr>
                      <p:cNvPr id="0" name="Picture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987550"/>
                        <a:ext cx="8188325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7" name="Text Box 1027"/>
          <p:cNvSpPr txBox="1">
            <a:spLocks noChangeArrowheads="1"/>
          </p:cNvSpPr>
          <p:nvPr/>
        </p:nvSpPr>
        <p:spPr bwMode="auto">
          <a:xfrm>
            <a:off x="69850" y="1443038"/>
            <a:ext cx="1377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ST.elem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180244" name="Group 1044"/>
          <p:cNvGrpSpPr>
            <a:grpSpLocks/>
          </p:cNvGrpSpPr>
          <p:nvPr/>
        </p:nvGrpSpPr>
        <p:grpSpPr bwMode="auto">
          <a:xfrm>
            <a:off x="5410200" y="1341438"/>
            <a:ext cx="381000" cy="579437"/>
            <a:chOff x="3408" y="192"/>
            <a:chExt cx="240" cy="728"/>
          </a:xfrm>
        </p:grpSpPr>
        <p:sp>
          <p:nvSpPr>
            <p:cNvPr id="180229" name="Line 1029"/>
            <p:cNvSpPr>
              <a:spLocks noChangeShapeType="1"/>
            </p:cNvSpPr>
            <p:nvPr/>
          </p:nvSpPr>
          <p:spPr bwMode="auto">
            <a:xfrm>
              <a:off x="3408" y="28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0" name="Text Box 1030"/>
            <p:cNvSpPr txBox="1">
              <a:spLocks noChangeArrowheads="1"/>
            </p:cNvSpPr>
            <p:nvPr/>
          </p:nvSpPr>
          <p:spPr bwMode="auto">
            <a:xfrm>
              <a:off x="3461" y="192"/>
              <a:ext cx="187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180231" name="Object 1031"/>
          <p:cNvGraphicFramePr>
            <a:graphicFrameLocks noChangeAspect="1"/>
          </p:cNvGraphicFramePr>
          <p:nvPr/>
        </p:nvGraphicFramePr>
        <p:xfrm>
          <a:off x="762000" y="4572000"/>
          <a:ext cx="818832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4" name="文档" r:id="rId7" imgW="8186928" imgH="1728216" progId="Word.Document.8">
                  <p:embed/>
                </p:oleObj>
              </mc:Choice>
              <mc:Fallback>
                <p:oleObj name="文档" r:id="rId7" imgW="8186928" imgH="1728216" progId="Word.Document.8">
                  <p:embed/>
                  <p:pic>
                    <p:nvPicPr>
                      <p:cNvPr id="0" name="Picture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8188325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Text Box 1032"/>
          <p:cNvSpPr txBox="1">
            <a:spLocks noChangeArrowheads="1"/>
          </p:cNvSpPr>
          <p:nvPr/>
        </p:nvSpPr>
        <p:spPr bwMode="auto">
          <a:xfrm>
            <a:off x="152400" y="4033838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ST.elem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180248" name="Group 1048"/>
          <p:cNvGrpSpPr>
            <a:grpSpLocks/>
          </p:cNvGrpSpPr>
          <p:nvPr/>
        </p:nvGrpSpPr>
        <p:grpSpPr bwMode="auto">
          <a:xfrm>
            <a:off x="1219200" y="3860800"/>
            <a:ext cx="381000" cy="706438"/>
            <a:chOff x="768" y="2112"/>
            <a:chExt cx="240" cy="765"/>
          </a:xfrm>
        </p:grpSpPr>
        <p:sp>
          <p:nvSpPr>
            <p:cNvPr id="180234" name="Line 1034"/>
            <p:cNvSpPr>
              <a:spLocks noChangeShapeType="1"/>
            </p:cNvSpPr>
            <p:nvPr/>
          </p:nvSpPr>
          <p:spPr bwMode="auto">
            <a:xfrm>
              <a:off x="768" y="2253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5" name="Text Box 1035"/>
            <p:cNvSpPr txBox="1">
              <a:spLocks noChangeArrowheads="1"/>
            </p:cNvSpPr>
            <p:nvPr/>
          </p:nvSpPr>
          <p:spPr bwMode="auto">
            <a:xfrm>
              <a:off x="821" y="2112"/>
              <a:ext cx="187" cy="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80236" name="Text Box 1036"/>
          <p:cNvSpPr txBox="1">
            <a:spLocks noChangeArrowheads="1"/>
          </p:cNvSpPr>
          <p:nvPr/>
        </p:nvSpPr>
        <p:spPr bwMode="auto">
          <a:xfrm>
            <a:off x="762000" y="44958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CC0000"/>
                </a:solidFill>
                <a:latin typeface="Times New Roman" pitchFamily="18" charset="0"/>
              </a:rPr>
              <a:t>60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180245" name="Group 1045"/>
          <p:cNvGrpSpPr>
            <a:grpSpLocks/>
          </p:cNvGrpSpPr>
          <p:nvPr/>
        </p:nvGrpSpPr>
        <p:grpSpPr bwMode="auto">
          <a:xfrm>
            <a:off x="7924800" y="1484313"/>
            <a:ext cx="381000" cy="579437"/>
            <a:chOff x="4992" y="144"/>
            <a:chExt cx="240" cy="1007"/>
          </a:xfrm>
        </p:grpSpPr>
        <p:sp>
          <p:nvSpPr>
            <p:cNvPr id="180228" name="Line 1028"/>
            <p:cNvSpPr>
              <a:spLocks noChangeShapeType="1"/>
            </p:cNvSpPr>
            <p:nvPr/>
          </p:nvSpPr>
          <p:spPr bwMode="auto">
            <a:xfrm>
              <a:off x="4992" y="240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7" name="Text Box 1037"/>
            <p:cNvSpPr txBox="1">
              <a:spLocks noChangeArrowheads="1"/>
            </p:cNvSpPr>
            <p:nvPr/>
          </p:nvSpPr>
          <p:spPr bwMode="auto">
            <a:xfrm>
              <a:off x="5045" y="144"/>
              <a:ext cx="187" cy="1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80239" name="Text Box 1039"/>
          <p:cNvSpPr txBox="1">
            <a:spLocks noChangeArrowheads="1"/>
          </p:cNvSpPr>
          <p:nvPr/>
        </p:nvSpPr>
        <p:spPr bwMode="auto">
          <a:xfrm>
            <a:off x="2270125" y="3140075"/>
            <a:ext cx="1722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CC0000"/>
                </a:solidFill>
                <a:latin typeface="Times New Roman" pitchFamily="18" charset="0"/>
              </a:rPr>
              <a:t>kval = 64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0240" name="Text Box 1040"/>
          <p:cNvSpPr txBox="1">
            <a:spLocks noChangeArrowheads="1"/>
          </p:cNvSpPr>
          <p:nvPr/>
        </p:nvSpPr>
        <p:spPr bwMode="auto">
          <a:xfrm>
            <a:off x="2286000" y="5821363"/>
            <a:ext cx="172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CC0000"/>
                </a:solidFill>
                <a:latin typeface="Times New Roman" pitchFamily="18" charset="0"/>
              </a:rPr>
              <a:t>kval = 60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180247" name="Group 1047"/>
          <p:cNvGrpSpPr>
            <a:grpSpLocks/>
          </p:cNvGrpSpPr>
          <p:nvPr/>
        </p:nvGrpSpPr>
        <p:grpSpPr bwMode="auto">
          <a:xfrm>
            <a:off x="8001000" y="3716338"/>
            <a:ext cx="373063" cy="779462"/>
            <a:chOff x="5040" y="2160"/>
            <a:chExt cx="235" cy="672"/>
          </a:xfrm>
        </p:grpSpPr>
        <p:sp>
          <p:nvSpPr>
            <p:cNvPr id="180233" name="Line 1033"/>
            <p:cNvSpPr>
              <a:spLocks noChangeShapeType="1"/>
            </p:cNvSpPr>
            <p:nvPr/>
          </p:nvSpPr>
          <p:spPr bwMode="auto">
            <a:xfrm>
              <a:off x="5040" y="220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1" name="Text Box 1041"/>
            <p:cNvSpPr txBox="1">
              <a:spLocks noChangeArrowheads="1"/>
            </p:cNvSpPr>
            <p:nvPr/>
          </p:nvSpPr>
          <p:spPr bwMode="auto">
            <a:xfrm>
              <a:off x="5088" y="2160"/>
              <a:ext cx="187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80243" name="Text Box 1043"/>
          <p:cNvSpPr txBox="1">
            <a:spLocks noChangeArrowheads="1"/>
          </p:cNvSpPr>
          <p:nvPr/>
        </p:nvSpPr>
        <p:spPr bwMode="auto">
          <a:xfrm>
            <a:off x="730250" y="19018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CC0000"/>
                </a:solidFill>
                <a:latin typeface="Times New Roman" pitchFamily="18" charset="0"/>
              </a:rPr>
              <a:t>64</a:t>
            </a:r>
            <a:endParaRPr kumimoji="1" lang="en-US" altLang="zh-CN" sz="2400">
              <a:latin typeface="Times New Roman" pitchFamily="18" charset="0"/>
            </a:endParaRPr>
          </a:p>
        </p:txBody>
      </p:sp>
      <p:sp useBgFill="1">
        <p:nvSpPr>
          <p:cNvPr id="180246" name="Rectangle 1046"/>
          <p:cNvSpPr>
            <a:spLocks noChangeArrowheads="1"/>
          </p:cNvSpPr>
          <p:nvPr/>
        </p:nvSpPr>
        <p:spPr bwMode="auto">
          <a:xfrm>
            <a:off x="7696200" y="1484313"/>
            <a:ext cx="533400" cy="490537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80249" name="Rectangle 1049"/>
          <p:cNvSpPr>
            <a:spLocks noChangeArrowheads="1"/>
          </p:cNvSpPr>
          <p:nvPr/>
        </p:nvSpPr>
        <p:spPr bwMode="auto">
          <a:xfrm>
            <a:off x="7696200" y="3644900"/>
            <a:ext cx="609600" cy="9271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50" name="Text Box 1050"/>
          <p:cNvSpPr txBox="1">
            <a:spLocks noChangeArrowheads="1"/>
          </p:cNvSpPr>
          <p:nvPr/>
        </p:nvSpPr>
        <p:spPr bwMode="auto">
          <a:xfrm>
            <a:off x="611188" y="15716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从后往前找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32" grpId="0" autoUpdateAnimBg="0"/>
      <p:bldP spid="180236" grpId="0" autoUpdateAnimBg="0"/>
      <p:bldP spid="180239" grpId="0" autoUpdateAnimBg="0"/>
      <p:bldP spid="180240" grpId="0" autoUpdateAnimBg="0"/>
      <p:bldP spid="180243" grpId="0" autoUpdateAnimBg="0"/>
      <p:bldP spid="180246" grpId="0" animBg="1"/>
      <p:bldP spid="180249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-180975" y="1614488"/>
            <a:ext cx="8839200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50000"/>
              </a:lnSpc>
            </a:pPr>
            <a:r>
              <a:rPr kumimoji="1" lang="en-US" altLang="zh-CN" sz="4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为产生冲突的地址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H(key)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求得一个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地址序列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H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H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36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1≤ s≤m-1</a:t>
            </a:r>
            <a:endParaRPr kumimoji="1" lang="en-US" altLang="zh-CN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其中：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H(key)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( H(key) + </a:t>
            </a:r>
            <a:r>
              <a:rPr kumimoji="1" lang="en-US" altLang="zh-CN" b="1" i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b="1" i="1" baseline="-25000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 MOD m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kumimoji="1" lang="en-US" altLang="zh-CN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=1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2, …, s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755650" y="188913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开放定址法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652" grpId="0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7772400" cy="685800"/>
          </a:xfrm>
        </p:spPr>
        <p:txBody>
          <a:bodyPr/>
          <a:lstStyle/>
          <a:p>
            <a:pPr algn="just"/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增量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黑体" pitchFamily="2" charset="-122"/>
              </a:rPr>
              <a:t>d </a:t>
            </a:r>
            <a:r>
              <a:rPr kumimoji="1" lang="en-US" altLang="zh-CN" sz="3600" baseline="-25000">
                <a:latin typeface="Times New Roman" pitchFamily="18" charset="0"/>
                <a:ea typeface="黑体" pitchFamily="2" charset="-122"/>
              </a:rPr>
              <a:t>i </a:t>
            </a:r>
            <a:r>
              <a:rPr kumimoji="1" lang="en-US" altLang="zh-CN" sz="360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的三种取法：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27150"/>
            <a:ext cx="8382000" cy="54864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线性探测再散列</a:t>
            </a:r>
            <a:b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sz="32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0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 2, 3, …, </a:t>
            </a:r>
            <a:r>
              <a:rPr lang="en-US" altLang="zh-CN" b="0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-1</a:t>
            </a:r>
            <a:endParaRPr kumimoji="1" lang="en-US" altLang="zh-CN" b="0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 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平方探测再散</a:t>
            </a:r>
            <a:r>
              <a:rPr kumimoji="1"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列</a:t>
            </a:r>
            <a:r>
              <a:rPr kumimoji="1"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二次探测再散列</a:t>
            </a:r>
            <a:r>
              <a:rPr kumimoji="1" lang="en-US" altLang="zh-CN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sz="32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0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0" i="1" baseline="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-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b="0" i="1" baseline="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0" i="1" baseline="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-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0" i="1" baseline="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…,</a:t>
            </a:r>
            <a:endParaRPr lang="en-US" altLang="zh-CN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3) 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随机探测再散列</a:t>
            </a:r>
            <a:b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sz="32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0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是一组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伪随机数列</a:t>
            </a:r>
            <a:r>
              <a:rPr lang="zh-CN" altLang="en-US" sz="32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b="0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=i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×H</a:t>
            </a:r>
            <a:r>
              <a:rPr lang="en-US" altLang="zh-CN" b="0" i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(key)</a:t>
            </a:r>
            <a:r>
              <a:rPr lang="en-US" altLang="zh-CN" sz="3200" b="0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zh-CN" altLang="en-US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又称</a:t>
            </a:r>
            <a:r>
              <a:rPr kumimoji="1" lang="zh-CN" altLang="en-US" b="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双散列函数探测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endParaRPr kumimoji="1" lang="en-US" altLang="zh-CN" b="0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0773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54150" y="605155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build="p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0" y="2276475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/>
            <a:r>
              <a:rPr lang="zh-CN" altLang="en-US" sz="2800">
                <a:solidFill>
                  <a:srgbClr val="000000"/>
                </a:solidFill>
              </a:rPr>
              <a:t>即：产生的</a:t>
            </a:r>
            <a:r>
              <a:rPr lang="zh-CN" altLang="en-US" sz="2800">
                <a:solidFill>
                  <a:srgbClr val="A50021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H</a:t>
            </a:r>
            <a:r>
              <a:rPr lang="en-US" altLang="zh-CN" sz="2800" b="1" baseline="-25000">
                <a:solidFill>
                  <a:srgbClr val="FF0000"/>
                </a:solidFill>
              </a:rPr>
              <a:t>i</a:t>
            </a:r>
            <a:r>
              <a:rPr lang="en-US" altLang="zh-CN" sz="2800" b="1">
                <a:solidFill>
                  <a:srgbClr val="A50021"/>
                </a:solidFill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均不相同，且所产生的 </a:t>
            </a:r>
            <a:r>
              <a:rPr lang="en-US" altLang="zh-CN" sz="2800">
                <a:solidFill>
                  <a:srgbClr val="000000"/>
                </a:solidFill>
              </a:rPr>
              <a:t>s(m-1)</a:t>
            </a:r>
            <a:r>
              <a:rPr lang="zh-CN" altLang="en-US" sz="2800">
                <a:solidFill>
                  <a:srgbClr val="000000"/>
                </a:solidFill>
              </a:rPr>
              <a:t>个</a:t>
            </a:r>
            <a:r>
              <a:rPr lang="zh-CN" altLang="en-US" sz="2800" b="1">
                <a:solidFill>
                  <a:srgbClr val="A50021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H</a:t>
            </a:r>
            <a:r>
              <a:rPr lang="en-US" altLang="zh-CN" sz="2800" b="1" baseline="-25000">
                <a:solidFill>
                  <a:srgbClr val="FF0000"/>
                </a:solidFill>
              </a:rPr>
              <a:t>i</a:t>
            </a:r>
            <a:r>
              <a:rPr lang="en-US" altLang="zh-CN" sz="2800" baseline="-250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000000"/>
                </a:solidFill>
              </a:rPr>
              <a:t>值能</a:t>
            </a:r>
            <a:r>
              <a:rPr lang="zh-CN" altLang="en-US" sz="2800" b="1">
                <a:solidFill>
                  <a:srgbClr val="FF00FF"/>
                </a:solidFill>
              </a:rPr>
              <a:t>覆盖</a:t>
            </a:r>
            <a:r>
              <a:rPr lang="zh-CN" altLang="en-US" sz="2800">
                <a:solidFill>
                  <a:srgbClr val="000000"/>
                </a:solidFill>
              </a:rPr>
              <a:t>哈希表中所有地址。则要求：</a:t>
            </a:r>
            <a:r>
              <a:rPr lang="zh-CN" altLang="en-US" sz="2800" b="1">
                <a:solidFill>
                  <a:srgbClr val="0000FF"/>
                </a:solidFill>
              </a:rPr>
              <a:t>   </a:t>
            </a:r>
            <a:endParaRPr lang="zh-CN" altLang="en-US" sz="2800"/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95288" y="1198563"/>
            <a:ext cx="480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注意：增量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b="1" i="1" baseline="-2500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kumimoji="1" lang="en-US" altLang="zh-CN" b="1" baseline="-250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应具有“完备性”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539750" y="5229225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随机探测时的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b="1" i="1" baseline="-25000">
                <a:solidFill>
                  <a:srgbClr val="FF0000"/>
                </a:solidFill>
                <a:latin typeface="Times New Roman" pitchFamily="18" charset="0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没有公因子。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57200" y="3649663"/>
            <a:ext cx="68516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平方探测时的表长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en-US" altLang="zh-CN" b="1" i="1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必为形如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4j+3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的素数（如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7, 11, 19, 23, …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等）；</a:t>
            </a:r>
          </a:p>
        </p:txBody>
      </p:sp>
      <p:pic>
        <p:nvPicPr>
          <p:cNvPr id="161798" name="Picture 6" descr="Pebble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196013"/>
            <a:ext cx="45720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autoUpdateAnimBg="0"/>
      <p:bldP spid="161796" grpId="0" autoUpdateAnimBg="0"/>
      <p:bldP spid="161797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468313" y="0"/>
            <a:ext cx="11017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323850" y="1989138"/>
            <a:ext cx="7440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设定哈希函数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H(key) = key MOD 11 (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表长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=11 )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762000" y="3200400"/>
          <a:ext cx="803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8" name="文档" r:id="rId4" imgW="7076160" imgH="877680" progId="Word.Document.8">
                  <p:embed/>
                </p:oleObj>
              </mc:Choice>
              <mc:Fallback>
                <p:oleObj name="文档" r:id="rId4" imgW="7076160" imgH="877680" progId="Word.Document.8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803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742950" y="5157788"/>
          <a:ext cx="807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9" name="文档" r:id="rId7" imgW="7076160" imgH="877680" progId="Word.Document.8">
                  <p:embed/>
                </p:oleObj>
              </mc:Choice>
              <mc:Fallback>
                <p:oleObj name="文档" r:id="rId7" imgW="7076160" imgH="877680" progId="Word.Document.8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157788"/>
                        <a:ext cx="807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662940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19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152400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01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23050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23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29908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14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8572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55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373380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68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66294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19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15240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01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22860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23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29527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14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2" name="Text Box 18"/>
          <p:cNvSpPr txBox="1">
            <a:spLocks noChangeArrowheads="1"/>
          </p:cNvSpPr>
          <p:nvPr/>
        </p:nvSpPr>
        <p:spPr bwMode="auto">
          <a:xfrm>
            <a:off x="51625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68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381000" y="251936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若采用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线性探测再散列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处理冲突</a:t>
            </a:r>
          </a:p>
        </p:txBody>
      </p:sp>
      <p:sp>
        <p:nvSpPr>
          <p:cNvPr id="231444" name="Rectangle 20"/>
          <p:cNvSpPr>
            <a:spLocks noChangeArrowheads="1"/>
          </p:cNvSpPr>
          <p:nvPr/>
        </p:nvSpPr>
        <p:spPr bwMode="auto">
          <a:xfrm>
            <a:off x="468313" y="4581525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若采用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二次探测再散列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处理冲突</a:t>
            </a:r>
          </a:p>
        </p:txBody>
      </p:sp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44386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11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6" name="Text Box 22"/>
          <p:cNvSpPr txBox="1">
            <a:spLocks noChangeArrowheads="1"/>
          </p:cNvSpPr>
          <p:nvPr/>
        </p:nvSpPr>
        <p:spPr bwMode="auto">
          <a:xfrm>
            <a:off x="51244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82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5886450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36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819150" y="53863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55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80581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11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441960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82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51" name="Text Box 27"/>
          <p:cNvSpPr txBox="1">
            <a:spLocks noChangeArrowheads="1"/>
          </p:cNvSpPr>
          <p:nvPr/>
        </p:nvSpPr>
        <p:spPr bwMode="auto">
          <a:xfrm>
            <a:off x="3714750" y="54165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36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1452" name="AutoShape 28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82000" y="4343400"/>
            <a:ext cx="4572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933450" y="3952875"/>
            <a:ext cx="614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1      1      2      1      3       6      2      5      1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231454" name="AutoShape 3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28600" y="4419600"/>
            <a:ext cx="228600" cy="228600"/>
          </a:xfrm>
          <a:prstGeom prst="actionButtonReturn">
            <a:avLst/>
          </a:prstGeom>
          <a:solidFill>
            <a:srgbClr val="FFCC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55" name="Text Box 31"/>
          <p:cNvSpPr txBox="1">
            <a:spLocks noChangeArrowheads="1"/>
          </p:cNvSpPr>
          <p:nvPr/>
        </p:nvSpPr>
        <p:spPr bwMode="auto">
          <a:xfrm>
            <a:off x="395288" y="1412875"/>
            <a:ext cx="784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关键字集合</a:t>
            </a:r>
            <a:r>
              <a:rPr kumimoji="1" lang="en-US" altLang="zh-CN">
                <a:solidFill>
                  <a:srgbClr val="000000"/>
                </a:solidFill>
              </a:rPr>
              <a:t>{ 19, 01, 23, 14, 55, 68, 11, 82, 36 }</a:t>
            </a:r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3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3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3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231427" grpId="0" autoUpdateAnimBg="0"/>
      <p:bldP spid="231432" grpId="0" autoUpdateAnimBg="0"/>
      <p:bldP spid="231433" grpId="0" autoUpdateAnimBg="0"/>
      <p:bldP spid="231434" grpId="0" autoUpdateAnimBg="0"/>
      <p:bldP spid="231435" grpId="0" autoUpdateAnimBg="0"/>
      <p:bldP spid="231436" grpId="0" autoUpdateAnimBg="0"/>
      <p:bldP spid="231437" grpId="0" autoUpdateAnimBg="0"/>
      <p:bldP spid="231438" grpId="0" autoUpdateAnimBg="0"/>
      <p:bldP spid="231439" grpId="0" autoUpdateAnimBg="0"/>
      <p:bldP spid="231440" grpId="0" autoUpdateAnimBg="0"/>
      <p:bldP spid="231441" grpId="0" autoUpdateAnimBg="0"/>
      <p:bldP spid="231442" grpId="0" autoUpdateAnimBg="0"/>
      <p:bldP spid="231443" grpId="0" autoUpdateAnimBg="0"/>
      <p:bldP spid="231444" grpId="0" autoUpdateAnimBg="0"/>
      <p:bldP spid="231445" grpId="0" autoUpdateAnimBg="0"/>
      <p:bldP spid="231446" grpId="0" autoUpdateAnimBg="0"/>
      <p:bldP spid="231447" grpId="0" autoUpdateAnimBg="0"/>
      <p:bldP spid="231448" grpId="0" autoUpdateAnimBg="0"/>
      <p:bldP spid="231449" grpId="0" autoUpdateAnimBg="0"/>
      <p:bldP spid="231450" grpId="0" autoUpdateAnimBg="0"/>
      <p:bldP spid="231451" grpId="0" autoUpdateAnimBg="0"/>
      <p:bldP spid="231452" grpId="0" animBg="1"/>
      <p:bldP spid="231453" grpId="0" autoUpdateAnimBg="0"/>
      <p:bldP spid="23145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76327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600" b="1" i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(key)</a:t>
            </a:r>
            <a:r>
              <a:rPr kumimoji="1" lang="en-US" altLang="zh-CN" sz="3600" b="1" i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</a:rPr>
              <a:t>是另设定的一个哈希函数，它的函数值应和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</a:rPr>
              <a:t>m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互为素数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395288" y="2276475"/>
            <a:ext cx="7921625" cy="111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dirty="0">
                <a:solidFill>
                  <a:srgbClr val="000000"/>
                </a:solidFill>
              </a:rPr>
              <a:t>    </a:t>
            </a:r>
            <a:r>
              <a:rPr kumimoji="1" lang="zh-CN" altLang="en-US" dirty="0">
                <a:solidFill>
                  <a:srgbClr val="000000"/>
                </a:solidFill>
              </a:rPr>
              <a:t>若 </a:t>
            </a:r>
            <a:r>
              <a:rPr kumimoji="1" lang="en-US" altLang="zh-CN" dirty="0">
                <a:solidFill>
                  <a:srgbClr val="000000"/>
                </a:solidFill>
              </a:rPr>
              <a:t>m </a:t>
            </a:r>
            <a:r>
              <a:rPr kumimoji="1" lang="zh-CN" altLang="en-US" dirty="0">
                <a:solidFill>
                  <a:srgbClr val="000000"/>
                </a:solidFill>
              </a:rPr>
              <a:t>为素数，则 </a:t>
            </a:r>
            <a:r>
              <a:rPr kumimoji="1" lang="en-US" altLang="zh-CN" dirty="0">
                <a:solidFill>
                  <a:srgbClr val="000000"/>
                </a:solidFill>
              </a:rPr>
              <a:t>H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</a:rPr>
              <a:t>(key) </a:t>
            </a:r>
            <a:r>
              <a:rPr kumimoji="1" lang="zh-CN" altLang="en-US" dirty="0">
                <a:solidFill>
                  <a:srgbClr val="000000"/>
                </a:solidFill>
              </a:rPr>
              <a:t>可以是 </a:t>
            </a:r>
            <a:r>
              <a:rPr kumimoji="1" lang="en-US" altLang="zh-CN" dirty="0">
                <a:solidFill>
                  <a:srgbClr val="000000"/>
                </a:solidFill>
              </a:rPr>
              <a:t>1 </a:t>
            </a:r>
            <a:r>
              <a:rPr kumimoji="1" lang="zh-CN" altLang="en-US" dirty="0">
                <a:solidFill>
                  <a:srgbClr val="000000"/>
                </a:solidFill>
              </a:rPr>
              <a:t>至 </a:t>
            </a:r>
            <a:r>
              <a:rPr kumimoji="1" lang="en-US" altLang="zh-CN" dirty="0">
                <a:solidFill>
                  <a:srgbClr val="000000"/>
                </a:solidFill>
              </a:rPr>
              <a:t>m-1 </a:t>
            </a:r>
            <a:r>
              <a:rPr kumimoji="1" lang="zh-CN" altLang="en-US" dirty="0">
                <a:solidFill>
                  <a:srgbClr val="000000"/>
                </a:solidFill>
              </a:rPr>
              <a:t>之间的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任意数</a:t>
            </a:r>
            <a:r>
              <a:rPr kumimoji="1" lang="en-US" altLang="zh-CN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395288" y="2708275"/>
            <a:ext cx="7777162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kumimoji="1" lang="zh-CN" altLang="en-US" dirty="0">
                <a:solidFill>
                  <a:srgbClr val="000000"/>
                </a:solidFill>
              </a:rPr>
              <a:t>若 </a:t>
            </a:r>
            <a:r>
              <a:rPr kumimoji="1" lang="en-US" altLang="zh-CN" dirty="0">
                <a:solidFill>
                  <a:srgbClr val="000000"/>
                </a:solidFill>
              </a:rPr>
              <a:t>m </a:t>
            </a:r>
            <a:r>
              <a:rPr kumimoji="1" lang="zh-CN" altLang="en-US" dirty="0">
                <a:solidFill>
                  <a:srgbClr val="000000"/>
                </a:solidFill>
              </a:rPr>
              <a:t>为 </a:t>
            </a:r>
            <a:r>
              <a:rPr kumimoji="1" lang="en-US" altLang="zh-CN" dirty="0">
                <a:solidFill>
                  <a:srgbClr val="000000"/>
                </a:solidFill>
              </a:rPr>
              <a:t>2 </a:t>
            </a:r>
            <a:r>
              <a:rPr kumimoji="1" lang="zh-CN" altLang="en-US" dirty="0">
                <a:solidFill>
                  <a:srgbClr val="000000"/>
                </a:solidFill>
              </a:rPr>
              <a:t>的幂次，则</a:t>
            </a:r>
            <a:r>
              <a:rPr kumimoji="1" lang="en-US" altLang="zh-CN" dirty="0">
                <a:solidFill>
                  <a:srgbClr val="000000"/>
                </a:solidFill>
              </a:rPr>
              <a:t>H</a:t>
            </a:r>
            <a:r>
              <a:rPr kumimoji="1" lang="en-US" altLang="zh-CN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</a:rPr>
              <a:t>(key) </a:t>
            </a:r>
            <a:r>
              <a:rPr kumimoji="1" lang="zh-CN" altLang="en-US" dirty="0">
                <a:solidFill>
                  <a:srgbClr val="000000"/>
                </a:solidFill>
              </a:rPr>
              <a:t>应是 </a:t>
            </a:r>
            <a:r>
              <a:rPr kumimoji="1" lang="en-US" altLang="zh-CN" dirty="0">
                <a:solidFill>
                  <a:srgbClr val="000000"/>
                </a:solidFill>
              </a:rPr>
              <a:t>1 </a:t>
            </a:r>
            <a:r>
              <a:rPr kumimoji="1" lang="zh-CN" altLang="en-US" dirty="0">
                <a:solidFill>
                  <a:srgbClr val="000000"/>
                </a:solidFill>
              </a:rPr>
              <a:t>至 </a:t>
            </a:r>
            <a:r>
              <a:rPr kumimoji="1" lang="en-US" altLang="zh-CN" dirty="0">
                <a:solidFill>
                  <a:srgbClr val="000000"/>
                </a:solidFill>
              </a:rPr>
              <a:t>m-1 </a:t>
            </a:r>
            <a:r>
              <a:rPr kumimoji="1" lang="zh-CN" altLang="en-US" dirty="0">
                <a:solidFill>
                  <a:srgbClr val="000000"/>
                </a:solidFill>
              </a:rPr>
              <a:t>之间的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任意奇数</a:t>
            </a:r>
            <a:r>
              <a:rPr kumimoji="1"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539750" y="4076700"/>
            <a:ext cx="6383338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例如，当 </a:t>
            </a:r>
            <a:r>
              <a:rPr kumimoji="1" lang="en-US" altLang="zh-CN">
                <a:solidFill>
                  <a:srgbClr val="000000"/>
                </a:solidFill>
              </a:rPr>
              <a:t>m=11</a:t>
            </a:r>
            <a:r>
              <a:rPr kumimoji="1" lang="zh-CN" altLang="en-US">
                <a:solidFill>
                  <a:srgbClr val="000000"/>
                </a:solidFill>
              </a:rPr>
              <a:t>时，</a:t>
            </a:r>
          </a:p>
          <a:p>
            <a:r>
              <a:rPr kumimoji="1" lang="zh-CN" altLang="en-US">
                <a:solidFill>
                  <a:srgbClr val="000000"/>
                </a:solidFill>
              </a:rPr>
              <a:t>            可设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H</a:t>
            </a:r>
            <a:r>
              <a:rPr kumimoji="1" lang="en-US" altLang="zh-CN" b="1" baseline="-2500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(key)=(3 key) MOD 10+1</a:t>
            </a:r>
            <a:endParaRPr kumimoji="1" lang="en-US" altLang="zh-CN">
              <a:solidFill>
                <a:srgbClr val="9900FF"/>
              </a:solidFill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457200" y="5334000"/>
          <a:ext cx="7905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4" name="文档" r:id="rId4" imgW="7008840" imgH="877680" progId="Word.Document.8">
                  <p:embed/>
                </p:oleObj>
              </mc:Choice>
              <mc:Fallback>
                <p:oleObj name="文档" r:id="rId4" imgW="7008840" imgH="877680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7905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622935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19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121920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01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51435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23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264795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14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480060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55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190500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68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335280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11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411480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82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7696200" y="5516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36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32465" name="AutoShape 1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524750" y="6553200"/>
            <a:ext cx="4572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666750" y="6034088"/>
            <a:ext cx="7562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2      1      1      1      2      1      2              1               3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32467" name="AutoShape 1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28600" y="6400800"/>
            <a:ext cx="228600" cy="228600"/>
          </a:xfrm>
          <a:prstGeom prst="actionButtonReturn">
            <a:avLst/>
          </a:prstGeom>
          <a:solidFill>
            <a:srgbClr val="FFCC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  <p:bldP spid="232451" grpId="0" autoUpdateAnimBg="0"/>
      <p:bldP spid="232453" grpId="0" autoUpdateAnimBg="0"/>
      <p:bldP spid="232454" grpId="0" autoUpdateAnimBg="0"/>
      <p:bldP spid="232456" grpId="0" autoUpdateAnimBg="0"/>
      <p:bldP spid="232457" grpId="0" autoUpdateAnimBg="0"/>
      <p:bldP spid="232458" grpId="0" autoUpdateAnimBg="0"/>
      <p:bldP spid="232459" grpId="0" autoUpdateAnimBg="0"/>
      <p:bldP spid="232460" grpId="0" autoUpdateAnimBg="0"/>
      <p:bldP spid="232461" grpId="0" autoUpdateAnimBg="0"/>
      <p:bldP spid="232462" grpId="0" autoUpdateAnimBg="0"/>
      <p:bldP spid="232463" grpId="0" autoUpdateAnimBg="0"/>
      <p:bldP spid="232464" grpId="0" autoUpdateAnimBg="0"/>
      <p:bldP spid="232465" grpId="0" animBg="1"/>
      <p:bldP spid="232466" grpId="0" autoUpdateAnimBg="0"/>
      <p:bldP spid="23246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0" y="1052513"/>
            <a:ext cx="85359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>
              <a:lnSpc>
                <a:spcPct val="120000"/>
              </a:lnSpc>
            </a:pPr>
            <a:r>
              <a:rPr lang="zh-CN" altLang="en-US" sz="2800">
                <a:solidFill>
                  <a:srgbClr val="FF0000"/>
                </a:solidFill>
                <a:latin typeface="Arial" charset="0"/>
              </a:rPr>
              <a:t>将所有哈希地址相同的记录都链接在同一链表中。</a:t>
            </a:r>
            <a:r>
              <a:rPr lang="zh-CN" altLang="en-US" sz="4000">
                <a:ea typeface="楷体_GB2312" pitchFamily="49" charset="-122"/>
              </a:rPr>
              <a:t>       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-323850" y="188913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链地址法</a:t>
            </a:r>
          </a:p>
        </p:txBody>
      </p:sp>
      <p:pic>
        <p:nvPicPr>
          <p:cNvPr id="162822" name="Picture 6" descr="Pebble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6164263"/>
            <a:ext cx="45720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884" name="Group 68"/>
          <p:cNvGrpSpPr>
            <a:grpSpLocks/>
          </p:cNvGrpSpPr>
          <p:nvPr/>
        </p:nvGrpSpPr>
        <p:grpSpPr bwMode="auto">
          <a:xfrm>
            <a:off x="585788" y="1949450"/>
            <a:ext cx="914400" cy="4572000"/>
            <a:chOff x="672" y="1200"/>
            <a:chExt cx="576" cy="2880"/>
          </a:xfrm>
        </p:grpSpPr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960" y="1200"/>
              <a:ext cx="288" cy="28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>
              <a:off x="960" y="163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960" y="20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>
              <a:off x="960" y="2400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9" name="Line 13"/>
            <p:cNvSpPr>
              <a:spLocks noChangeShapeType="1"/>
            </p:cNvSpPr>
            <p:nvPr/>
          </p:nvSpPr>
          <p:spPr bwMode="auto">
            <a:xfrm>
              <a:off x="960" y="32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1" name="Line 15"/>
            <p:cNvSpPr>
              <a:spLocks noChangeShapeType="1"/>
            </p:cNvSpPr>
            <p:nvPr/>
          </p:nvSpPr>
          <p:spPr bwMode="auto">
            <a:xfrm>
              <a:off x="960" y="3648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3" name="Text Box 17"/>
            <p:cNvSpPr txBox="1">
              <a:spLocks noChangeArrowheads="1"/>
            </p:cNvSpPr>
            <p:nvPr/>
          </p:nvSpPr>
          <p:spPr bwMode="auto">
            <a:xfrm>
              <a:off x="672" y="1233"/>
              <a:ext cx="336" cy="2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9900FF"/>
                  </a:solidFill>
                  <a:latin typeface="Times New Roman" pitchFamily="18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9900FF"/>
                  </a:solidFill>
                  <a:latin typeface="Times New Roman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9900FF"/>
                  </a:solidFill>
                  <a:latin typeface="Times New Roman" pitchFamily="18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9900FF"/>
                  </a:solidFill>
                  <a:latin typeface="Times New Roman" pitchFamily="18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9900FF"/>
                  </a:solidFill>
                  <a:latin typeface="Times New Roman" pitchFamily="18" charset="0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9900FF"/>
                  </a:solidFill>
                  <a:latin typeface="Times New Roman" pitchFamily="18" charset="0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9900FF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62894" name="Group 78"/>
          <p:cNvGrpSpPr>
            <a:grpSpLocks/>
          </p:cNvGrpSpPr>
          <p:nvPr/>
        </p:nvGrpSpPr>
        <p:grpSpPr bwMode="auto">
          <a:xfrm>
            <a:off x="1347788" y="4478338"/>
            <a:ext cx="1676400" cy="519112"/>
            <a:chOff x="1152" y="2793"/>
            <a:chExt cx="1056" cy="327"/>
          </a:xfrm>
        </p:grpSpPr>
        <p:sp>
          <p:nvSpPr>
            <p:cNvPr id="162877" name="Text Box 61"/>
            <p:cNvSpPr txBox="1">
              <a:spLocks noChangeArrowheads="1"/>
            </p:cNvSpPr>
            <p:nvPr/>
          </p:nvSpPr>
          <p:spPr bwMode="auto">
            <a:xfrm>
              <a:off x="1957" y="2793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42" name="Rectangle 26"/>
            <p:cNvSpPr>
              <a:spLocks noChangeArrowheads="1"/>
            </p:cNvSpPr>
            <p:nvPr/>
          </p:nvSpPr>
          <p:spPr bwMode="auto">
            <a:xfrm>
              <a:off x="1632" y="283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3" name="Line 27"/>
            <p:cNvSpPr>
              <a:spLocks noChangeShapeType="1"/>
            </p:cNvSpPr>
            <p:nvPr/>
          </p:nvSpPr>
          <p:spPr bwMode="auto">
            <a:xfrm>
              <a:off x="196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5" name="Line 39"/>
            <p:cNvSpPr>
              <a:spLocks noChangeShapeType="1"/>
            </p:cNvSpPr>
            <p:nvPr/>
          </p:nvSpPr>
          <p:spPr bwMode="auto">
            <a:xfrm>
              <a:off x="1152" y="297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9" name="Text Box 53"/>
            <p:cNvSpPr txBox="1">
              <a:spLocks noChangeArrowheads="1"/>
            </p:cNvSpPr>
            <p:nvPr/>
          </p:nvSpPr>
          <p:spPr bwMode="auto">
            <a:xfrm>
              <a:off x="1660" y="28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11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62891" name="Group 75"/>
          <p:cNvGrpSpPr>
            <a:grpSpLocks/>
          </p:cNvGrpSpPr>
          <p:nvPr/>
        </p:nvGrpSpPr>
        <p:grpSpPr bwMode="auto">
          <a:xfrm>
            <a:off x="1347788" y="5226050"/>
            <a:ext cx="4724400" cy="574675"/>
            <a:chOff x="1152" y="3264"/>
            <a:chExt cx="2976" cy="362"/>
          </a:xfrm>
        </p:grpSpPr>
        <p:sp>
          <p:nvSpPr>
            <p:cNvPr id="162878" name="Text Box 62"/>
            <p:cNvSpPr txBox="1">
              <a:spLocks noChangeArrowheads="1"/>
            </p:cNvSpPr>
            <p:nvPr/>
          </p:nvSpPr>
          <p:spPr bwMode="auto">
            <a:xfrm>
              <a:off x="3877" y="3264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44" name="Rectangle 28"/>
            <p:cNvSpPr>
              <a:spLocks noChangeArrowheads="1"/>
            </p:cNvSpPr>
            <p:nvPr/>
          </p:nvSpPr>
          <p:spPr bwMode="auto">
            <a:xfrm>
              <a:off x="163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19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>
              <a:off x="196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6" name="Rectangle 30"/>
            <p:cNvSpPr>
              <a:spLocks noChangeArrowheads="1"/>
            </p:cNvSpPr>
            <p:nvPr/>
          </p:nvSpPr>
          <p:spPr bwMode="auto">
            <a:xfrm>
              <a:off x="259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7" name="Line 31"/>
            <p:cNvSpPr>
              <a:spLocks noChangeShapeType="1"/>
            </p:cNvSpPr>
            <p:nvPr/>
          </p:nvSpPr>
          <p:spPr bwMode="auto">
            <a:xfrm>
              <a:off x="292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48" name="Rectangle 32"/>
            <p:cNvSpPr>
              <a:spLocks noChangeArrowheads="1"/>
            </p:cNvSpPr>
            <p:nvPr/>
          </p:nvSpPr>
          <p:spPr bwMode="auto">
            <a:xfrm>
              <a:off x="355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82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49" name="Line 33"/>
            <p:cNvSpPr>
              <a:spLocks noChangeShapeType="1"/>
            </p:cNvSpPr>
            <p:nvPr/>
          </p:nvSpPr>
          <p:spPr bwMode="auto">
            <a:xfrm>
              <a:off x="388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6" name="Line 40"/>
            <p:cNvSpPr>
              <a:spLocks noChangeShapeType="1"/>
            </p:cNvSpPr>
            <p:nvPr/>
          </p:nvSpPr>
          <p:spPr bwMode="auto">
            <a:xfrm>
              <a:off x="1152" y="345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9" name="Line 43"/>
            <p:cNvSpPr>
              <a:spLocks noChangeShapeType="1"/>
            </p:cNvSpPr>
            <p:nvPr/>
          </p:nvSpPr>
          <p:spPr bwMode="auto">
            <a:xfrm>
              <a:off x="206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0" name="Line 44"/>
            <p:cNvSpPr>
              <a:spLocks noChangeShapeType="1"/>
            </p:cNvSpPr>
            <p:nvPr/>
          </p:nvSpPr>
          <p:spPr bwMode="auto">
            <a:xfrm>
              <a:off x="302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71" name="Text Box 55"/>
            <p:cNvSpPr txBox="1">
              <a:spLocks noChangeArrowheads="1"/>
            </p:cNvSpPr>
            <p:nvPr/>
          </p:nvSpPr>
          <p:spPr bwMode="auto">
            <a:xfrm>
              <a:off x="2620" y="333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68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62893" name="Group 77"/>
          <p:cNvGrpSpPr>
            <a:grpSpLocks/>
          </p:cNvGrpSpPr>
          <p:nvPr/>
        </p:nvGrpSpPr>
        <p:grpSpPr bwMode="auto">
          <a:xfrm>
            <a:off x="1347788" y="5926138"/>
            <a:ext cx="1617662" cy="519112"/>
            <a:chOff x="1152" y="3705"/>
            <a:chExt cx="1019" cy="327"/>
          </a:xfrm>
        </p:grpSpPr>
        <p:sp>
          <p:nvSpPr>
            <p:cNvPr id="162850" name="Rectangle 34"/>
            <p:cNvSpPr>
              <a:spLocks noChangeArrowheads="1"/>
            </p:cNvSpPr>
            <p:nvPr/>
          </p:nvSpPr>
          <p:spPr bwMode="auto">
            <a:xfrm>
              <a:off x="1632" y="374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79" name="Text Box 63"/>
            <p:cNvSpPr txBox="1">
              <a:spLocks noChangeArrowheads="1"/>
            </p:cNvSpPr>
            <p:nvPr/>
          </p:nvSpPr>
          <p:spPr bwMode="auto">
            <a:xfrm>
              <a:off x="1920" y="370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51" name="Line 35"/>
            <p:cNvSpPr>
              <a:spLocks noChangeShapeType="1"/>
            </p:cNvSpPr>
            <p:nvPr/>
          </p:nvSpPr>
          <p:spPr bwMode="auto">
            <a:xfrm>
              <a:off x="1968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7" name="Line 41"/>
            <p:cNvSpPr>
              <a:spLocks noChangeShapeType="1"/>
            </p:cNvSpPr>
            <p:nvPr/>
          </p:nvSpPr>
          <p:spPr bwMode="auto">
            <a:xfrm>
              <a:off x="1152" y="38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73" name="Text Box 57"/>
            <p:cNvSpPr txBox="1">
              <a:spLocks noChangeArrowheads="1"/>
            </p:cNvSpPr>
            <p:nvPr/>
          </p:nvSpPr>
          <p:spPr bwMode="auto">
            <a:xfrm>
              <a:off x="1660" y="37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55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62889" name="Group 73"/>
          <p:cNvGrpSpPr>
            <a:grpSpLocks/>
          </p:cNvGrpSpPr>
          <p:nvPr/>
        </p:nvGrpSpPr>
        <p:grpSpPr bwMode="auto">
          <a:xfrm>
            <a:off x="1347788" y="1949450"/>
            <a:ext cx="1676400" cy="533400"/>
            <a:chOff x="1152" y="1200"/>
            <a:chExt cx="1056" cy="336"/>
          </a:xfrm>
        </p:grpSpPr>
        <p:sp>
          <p:nvSpPr>
            <p:cNvPr id="162874" name="Text Box 58"/>
            <p:cNvSpPr txBox="1">
              <a:spLocks noChangeArrowheads="1"/>
            </p:cNvSpPr>
            <p:nvPr/>
          </p:nvSpPr>
          <p:spPr bwMode="auto">
            <a:xfrm>
              <a:off x="1957" y="120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35" name="Line 19"/>
            <p:cNvSpPr>
              <a:spLocks noChangeShapeType="1"/>
            </p:cNvSpPr>
            <p:nvPr/>
          </p:nvSpPr>
          <p:spPr bwMode="auto">
            <a:xfrm>
              <a:off x="1968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4" name="Rectangle 18"/>
            <p:cNvSpPr>
              <a:spLocks noChangeArrowheads="1"/>
            </p:cNvSpPr>
            <p:nvPr/>
          </p:nvSpPr>
          <p:spPr bwMode="auto">
            <a:xfrm>
              <a:off x="1632" y="124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14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52" name="Line 36"/>
            <p:cNvSpPr>
              <a:spLocks noChangeShapeType="1"/>
            </p:cNvSpPr>
            <p:nvPr/>
          </p:nvSpPr>
          <p:spPr bwMode="auto">
            <a:xfrm>
              <a:off x="1152" y="14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888" name="Group 72"/>
          <p:cNvGrpSpPr>
            <a:grpSpLocks/>
          </p:cNvGrpSpPr>
          <p:nvPr/>
        </p:nvGrpSpPr>
        <p:grpSpPr bwMode="auto">
          <a:xfrm>
            <a:off x="1365250" y="2635250"/>
            <a:ext cx="3182938" cy="533400"/>
            <a:chOff x="1163" y="1632"/>
            <a:chExt cx="2005" cy="336"/>
          </a:xfrm>
        </p:grpSpPr>
        <p:sp>
          <p:nvSpPr>
            <p:cNvPr id="162838" name="Rectangle 22"/>
            <p:cNvSpPr>
              <a:spLocks noChangeArrowheads="1"/>
            </p:cNvSpPr>
            <p:nvPr/>
          </p:nvSpPr>
          <p:spPr bwMode="auto">
            <a:xfrm>
              <a:off x="2603" y="1671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36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75" name="Text Box 59"/>
            <p:cNvSpPr txBox="1">
              <a:spLocks noChangeArrowheads="1"/>
            </p:cNvSpPr>
            <p:nvPr/>
          </p:nvSpPr>
          <p:spPr bwMode="auto">
            <a:xfrm>
              <a:off x="2917" y="1632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37" name="Line 21"/>
            <p:cNvSpPr>
              <a:spLocks noChangeShapeType="1"/>
            </p:cNvSpPr>
            <p:nvPr/>
          </p:nvSpPr>
          <p:spPr bwMode="auto">
            <a:xfrm>
              <a:off x="1979" y="167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9" name="Line 23"/>
            <p:cNvSpPr>
              <a:spLocks noChangeShapeType="1"/>
            </p:cNvSpPr>
            <p:nvPr/>
          </p:nvSpPr>
          <p:spPr bwMode="auto">
            <a:xfrm>
              <a:off x="292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1643" y="1671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01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53" name="Line 37"/>
            <p:cNvSpPr>
              <a:spLocks noChangeShapeType="1"/>
            </p:cNvSpPr>
            <p:nvPr/>
          </p:nvSpPr>
          <p:spPr bwMode="auto">
            <a:xfrm>
              <a:off x="1163" y="1815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8" name="Line 42"/>
            <p:cNvSpPr>
              <a:spLocks noChangeShapeType="1"/>
            </p:cNvSpPr>
            <p:nvPr/>
          </p:nvSpPr>
          <p:spPr bwMode="auto">
            <a:xfrm>
              <a:off x="2075" y="1815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2895" name="Group 79"/>
          <p:cNvGrpSpPr>
            <a:grpSpLocks/>
          </p:cNvGrpSpPr>
          <p:nvPr/>
        </p:nvGrpSpPr>
        <p:grpSpPr bwMode="auto">
          <a:xfrm>
            <a:off x="1347788" y="3259138"/>
            <a:ext cx="1676400" cy="560387"/>
            <a:chOff x="1152" y="2025"/>
            <a:chExt cx="1056" cy="353"/>
          </a:xfrm>
        </p:grpSpPr>
        <p:sp>
          <p:nvSpPr>
            <p:cNvPr id="162876" name="Text Box 60"/>
            <p:cNvSpPr txBox="1">
              <a:spLocks noChangeArrowheads="1"/>
            </p:cNvSpPr>
            <p:nvPr/>
          </p:nvSpPr>
          <p:spPr bwMode="auto">
            <a:xfrm>
              <a:off x="1957" y="202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41" name="Line 25"/>
            <p:cNvSpPr>
              <a:spLocks noChangeShapeType="1"/>
            </p:cNvSpPr>
            <p:nvPr/>
          </p:nvSpPr>
          <p:spPr bwMode="auto">
            <a:xfrm>
              <a:off x="1968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8" name="Text Box 52"/>
            <p:cNvSpPr txBox="1">
              <a:spLocks noChangeArrowheads="1"/>
            </p:cNvSpPr>
            <p:nvPr/>
          </p:nvSpPr>
          <p:spPr bwMode="auto">
            <a:xfrm>
              <a:off x="1660" y="20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</a:rPr>
                <a:t>23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1632" y="206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54" name="Line 38"/>
            <p:cNvSpPr>
              <a:spLocks noChangeShapeType="1"/>
            </p:cNvSpPr>
            <p:nvPr/>
          </p:nvSpPr>
          <p:spPr bwMode="auto">
            <a:xfrm>
              <a:off x="1152" y="2208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80" name="Text Box 64"/>
          <p:cNvSpPr txBox="1">
            <a:spLocks noChangeArrowheads="1"/>
          </p:cNvSpPr>
          <p:nvPr/>
        </p:nvSpPr>
        <p:spPr bwMode="auto">
          <a:xfrm>
            <a:off x="1101725" y="3868738"/>
            <a:ext cx="398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2881" name="AutoShape 6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23850" y="6453188"/>
            <a:ext cx="228600" cy="228600"/>
          </a:xfrm>
          <a:prstGeom prst="actionButtonReturn">
            <a:avLst/>
          </a:prstGeom>
          <a:solidFill>
            <a:srgbClr val="FFCC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82" name="Text Box 66"/>
          <p:cNvSpPr txBox="1">
            <a:spLocks noChangeArrowheads="1"/>
          </p:cNvSpPr>
          <p:nvPr/>
        </p:nvSpPr>
        <p:spPr bwMode="auto">
          <a:xfrm>
            <a:off x="3862388" y="3944938"/>
            <a:ext cx="440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ASL=(6×1+2×2+3)/9=13/9</a:t>
            </a:r>
          </a:p>
        </p:txBody>
      </p:sp>
      <p:sp>
        <p:nvSpPr>
          <p:cNvPr id="162883" name="Text Box 67"/>
          <p:cNvSpPr txBox="1">
            <a:spLocks noChangeArrowheads="1"/>
          </p:cNvSpPr>
          <p:nvPr/>
        </p:nvSpPr>
        <p:spPr bwMode="auto">
          <a:xfrm>
            <a:off x="4859338" y="2205038"/>
            <a:ext cx="3810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例如</a:t>
            </a:r>
            <a:r>
              <a:rPr kumimoji="1" lang="en-US" altLang="zh-CN">
                <a:solidFill>
                  <a:srgbClr val="000000"/>
                </a:solidFill>
              </a:rPr>
              <a:t>:</a:t>
            </a:r>
            <a:r>
              <a:rPr kumimoji="1" lang="zh-CN" altLang="en-US">
                <a:solidFill>
                  <a:srgbClr val="000000"/>
                </a:solidFill>
              </a:rPr>
              <a:t>同前例的关键字，哈希函数为 </a:t>
            </a:r>
            <a:r>
              <a:rPr kumimoji="1" lang="en-US" altLang="zh-CN">
                <a:solidFill>
                  <a:srgbClr val="000000"/>
                </a:solidFill>
              </a:rPr>
              <a:t>H(key)=key MOD 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  <p:bldP spid="162820" grpId="0" autoUpdateAnimBg="0"/>
      <p:bldP spid="162880" grpId="0" autoUpdateAnimBg="0"/>
      <p:bldP spid="162881" grpId="0" animBg="1"/>
      <p:bldP spid="162882" grpId="0" autoUpdateAnimBg="0"/>
      <p:bldP spid="162883" grpId="0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-609600" y="990600"/>
            <a:ext cx="871061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</a:rPr>
              <a:t>查找过程和造表过程一致。假设采用开放定址处理冲突，则</a:t>
            </a:r>
            <a:r>
              <a:rPr kumimoji="1" lang="zh-CN" altLang="en-US">
                <a:solidFill>
                  <a:srgbClr val="FF0000"/>
                </a:solidFill>
              </a:rPr>
              <a:t>查找过程</a:t>
            </a:r>
            <a:r>
              <a:rPr kumimoji="1" lang="zh-CN" altLang="en-US">
                <a:solidFill>
                  <a:srgbClr val="000000"/>
                </a:solidFill>
              </a:rPr>
              <a:t>为</a:t>
            </a:r>
            <a:r>
              <a:rPr kumimoji="1" lang="en-US" altLang="zh-CN">
                <a:solidFill>
                  <a:srgbClr val="000000"/>
                </a:solidFill>
              </a:rPr>
              <a:t>: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    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40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9.3.4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哈希表的查找及其分析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574675" y="2444750"/>
            <a:ext cx="65135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</a:rPr>
              <a:t>对于给定值 </a:t>
            </a:r>
            <a:r>
              <a:rPr kumimoji="1" lang="en-US" altLang="zh-CN">
                <a:solidFill>
                  <a:srgbClr val="000000"/>
                </a:solidFill>
              </a:rPr>
              <a:t>K, </a:t>
            </a:r>
            <a:r>
              <a:rPr kumimoji="1" lang="zh-CN" altLang="en-US">
                <a:solidFill>
                  <a:srgbClr val="000000"/>
                </a:solidFill>
              </a:rPr>
              <a:t>计算哈希地址 </a:t>
            </a:r>
            <a:r>
              <a:rPr kumimoji="1" lang="en-US" altLang="zh-CN">
                <a:solidFill>
                  <a:srgbClr val="000000"/>
                </a:solidFill>
              </a:rPr>
              <a:t>i = H(K)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619250" y="3213100"/>
            <a:ext cx="46799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9900FF"/>
                </a:solidFill>
              </a:rPr>
              <a:t>若 </a:t>
            </a:r>
            <a:r>
              <a:rPr kumimoji="1" lang="en-US" altLang="zh-CN">
                <a:solidFill>
                  <a:srgbClr val="9900FF"/>
                </a:solidFill>
              </a:rPr>
              <a:t>r[i] = NULL  </a:t>
            </a:r>
            <a:r>
              <a:rPr kumimoji="1" lang="zh-CN" altLang="en-US">
                <a:solidFill>
                  <a:srgbClr val="9900FF"/>
                </a:solidFill>
              </a:rPr>
              <a:t>则查找不成功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619250" y="4005263"/>
            <a:ext cx="43021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若 </a:t>
            </a:r>
            <a:r>
              <a:rPr kumimoji="1" lang="en-US" altLang="zh-CN">
                <a:solidFill>
                  <a:srgbClr val="0000CC"/>
                </a:solidFill>
              </a:rPr>
              <a:t>r[i].key = K  </a:t>
            </a:r>
            <a:r>
              <a:rPr kumimoji="1" lang="zh-CN" altLang="en-US">
                <a:solidFill>
                  <a:srgbClr val="0000CC"/>
                </a:solidFill>
              </a:rPr>
              <a:t>则查找成功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62000" y="4768850"/>
            <a:ext cx="600075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</a:rPr>
              <a:t>否则 “求下一地址 </a:t>
            </a:r>
            <a:r>
              <a:rPr kumimoji="1" lang="en-US" altLang="zh-CN">
                <a:solidFill>
                  <a:srgbClr val="000000"/>
                </a:solidFill>
              </a:rPr>
              <a:t>Hi” </a:t>
            </a:r>
            <a:r>
              <a:rPr kumimoji="1" lang="zh-CN" altLang="en-US">
                <a:solidFill>
                  <a:srgbClr val="000000"/>
                </a:solidFill>
              </a:rPr>
              <a:t>，</a:t>
            </a:r>
            <a:r>
              <a:rPr kumimoji="1" lang="zh-CN" altLang="en-US">
                <a:solidFill>
                  <a:srgbClr val="FF0000"/>
                </a:solidFill>
              </a:rPr>
              <a:t>直至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</a:rPr>
              <a:t>         </a:t>
            </a:r>
            <a:r>
              <a:rPr kumimoji="1" lang="en-US" altLang="zh-CN">
                <a:solidFill>
                  <a:srgbClr val="9900FF"/>
                </a:solidFill>
              </a:rPr>
              <a:t>r[Hi] = NULL  (</a:t>
            </a:r>
            <a:r>
              <a:rPr kumimoji="1" lang="zh-CN" altLang="en-US">
                <a:solidFill>
                  <a:srgbClr val="9900FF"/>
                </a:solidFill>
              </a:rPr>
              <a:t>查找不成功</a:t>
            </a:r>
            <a:r>
              <a:rPr kumimoji="1" lang="en-US" altLang="zh-CN">
                <a:solidFill>
                  <a:srgbClr val="9900FF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</a:rPr>
              <a:t> </a:t>
            </a:r>
            <a:r>
              <a:rPr kumimoji="1" lang="zh-CN" altLang="en-US">
                <a:solidFill>
                  <a:srgbClr val="000000"/>
                </a:solidFill>
              </a:rPr>
              <a:t>或    </a:t>
            </a:r>
            <a:r>
              <a:rPr kumimoji="1" lang="en-US" altLang="zh-CN">
                <a:solidFill>
                  <a:srgbClr val="0000CC"/>
                </a:solidFill>
              </a:rPr>
              <a:t>r[Hi].key = K  (</a:t>
            </a:r>
            <a:r>
              <a:rPr kumimoji="1" lang="zh-CN" altLang="en-US">
                <a:solidFill>
                  <a:srgbClr val="0000CC"/>
                </a:solidFill>
              </a:rPr>
              <a:t>查找成功</a:t>
            </a:r>
            <a:r>
              <a:rPr kumimoji="1" lang="en-US" altLang="zh-CN">
                <a:solidFill>
                  <a:srgbClr val="0000CC"/>
                </a:solidFill>
              </a:rPr>
              <a:t>)</a:t>
            </a:r>
            <a:r>
              <a:rPr kumimoji="1" lang="en-US" altLang="zh-CN">
                <a:solidFill>
                  <a:srgbClr val="000000"/>
                </a:solidFill>
              </a:rPr>
              <a:t> </a:t>
            </a:r>
            <a:r>
              <a:rPr kumimoji="1" lang="zh-CN" altLang="en-US">
                <a:solidFill>
                  <a:srgbClr val="000000"/>
                </a:solidFill>
              </a:rPr>
              <a:t>为止。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autoUpdateAnimBg="0"/>
      <p:bldP spid="163844" grpId="0" autoUpdateAnimBg="0"/>
      <p:bldP spid="163845" grpId="0" autoUpdateAnimBg="0"/>
      <p:bldP spid="163846" grpId="0" autoUpdateAnimBg="0"/>
      <p:bldP spid="163847" grpId="0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11560" y="1484313"/>
            <a:ext cx="828091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hashsize[] = { 997, ... };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哈希容量递增表，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					//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一个合适的素数序列</a:t>
            </a:r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typedef struct 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ElemType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elem;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数据元素存储基址，动态数组</a:t>
            </a:r>
            <a:endParaRPr kumimoji="1"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count;            //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当前数据元素个数</a:t>
            </a:r>
          </a:p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sizeindex;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            // hashsize[sizeindex]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为当前容量</a:t>
            </a:r>
          </a:p>
          <a:p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HashTable;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#define  SUCCESS  1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#define  UNSUCCESS  0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#define  DUPLICATE  -1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50825" y="188913"/>
            <a:ext cx="568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开放定址哈希表的存储结构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164867" grpId="0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79594" y="188640"/>
            <a:ext cx="8763000" cy="6555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SearchHash (HashTable H, KeyType K, </a:t>
            </a:r>
          </a:p>
          <a:p>
            <a:pPr>
              <a:lnSpc>
                <a:spcPct val="125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int &amp;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p,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int &amp;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c) </a:t>
            </a:r>
          </a:p>
          <a:p>
            <a:pPr>
              <a:lnSpc>
                <a:spcPct val="125000"/>
              </a:lnSpc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  //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在开放定址哈希表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中查找关键码为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记录</a:t>
            </a: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//p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指向待查元素位置，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记录冲突次数</a:t>
            </a: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}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// SearchHash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635000" y="2333625"/>
            <a:ext cx="85090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 = Hash(K);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求得哈希地址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684213" y="2838450"/>
            <a:ext cx="81629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H.elem[p].key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!=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NULLKEY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 &amp;&amp;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!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EQ(K, H.elem[p].key)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zh-CN" altLang="en-US" b="1">
                <a:solidFill>
                  <a:srgbClr val="A50021"/>
                </a:solidFill>
                <a:latin typeface="Times New Roman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collision(p, ++c);       // 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求得下一探查地址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62000" y="4567238"/>
            <a:ext cx="8382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EQ(K, H.elem[p].key)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SUCCESS;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  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查找成功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，返回待查数据元素位置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65895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5650" y="5718175"/>
            <a:ext cx="731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else 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UNSUCCESS;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6600CC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</a:rPr>
              <a:t>查找不成功</a:t>
            </a:r>
          </a:p>
        </p:txBody>
      </p:sp>
      <p:sp>
        <p:nvSpPr>
          <p:cNvPr id="16589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flipV="1">
            <a:off x="8534400" y="6324600"/>
            <a:ext cx="3810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 autoUpdateAnimBg="0"/>
      <p:bldP spid="165892" grpId="0" autoUpdateAnimBg="0"/>
      <p:bldP spid="165893" grpId="0" autoUpdateAnimBg="0"/>
      <p:bldP spid="165894" grpId="0" autoUpdateAnimBg="0"/>
      <p:bldP spid="165895" grpId="0" autoUpdateAnimBg="0"/>
      <p:bldP spid="16589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50825" y="898525"/>
            <a:ext cx="7196138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Status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InsertHash (HashTable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H, Elemtype e)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// InsertHash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11188" y="1412875"/>
            <a:ext cx="9953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 = 0;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611188" y="1844675"/>
            <a:ext cx="7113587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 HashSearch ( H, e.key, p, c ) == SUCCESS )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   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DUPLICATE;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表中已有与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有相同关键字的元素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539750" y="3573463"/>
            <a:ext cx="8229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H.elem[p] = e; 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++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H.count; 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return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OK;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// 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查找不成功时，返回 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p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为插入位置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609600" y="5838825"/>
            <a:ext cx="705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RecreateHashTable(H);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重建哈希表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609600" y="3573463"/>
            <a:ext cx="8534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 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 c &lt; hashsize[H.sizeindex]/2 )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冲突次数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未达到上限，（阀值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可调）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                    </a:t>
            </a:r>
          </a:p>
        </p:txBody>
      </p:sp>
      <p:sp>
        <p:nvSpPr>
          <p:cNvPr id="16692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477000"/>
            <a:ext cx="457200" cy="228600"/>
          </a:xfrm>
          <a:prstGeom prst="chevron">
            <a:avLst>
              <a:gd name="adj" fmla="val 50000"/>
            </a:avLst>
          </a:prstGeom>
          <a:solidFill>
            <a:srgbClr val="FFCC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 autoUpdateAnimBg="0"/>
      <p:bldP spid="166916" grpId="0" autoUpdateAnimBg="0"/>
      <p:bldP spid="166917" grpId="0" autoUpdateAnimBg="0"/>
      <p:bldP spid="166918" grpId="0" autoUpdateAnimBg="0"/>
      <p:bldP spid="166919" grpId="0" autoUpdateAnimBg="0"/>
      <p:bldP spid="1669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79463" y="987425"/>
            <a:ext cx="7011987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Search_Seq(SSTable ST, 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             KeyType kval)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在顺序表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中顺序查找其关键字等于</a:t>
            </a: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 key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的数据元素。若找到，则函数值为</a:t>
            </a: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该元素在表中的位置，否则为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ST.elem[0].key = kval;      // 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设置“哨兵”</a:t>
            </a: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for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(i=ST.length;                              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--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i);  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从后往前找</a:t>
            </a:r>
          </a:p>
          <a:p>
            <a:pPr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i;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找不到时，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// Search_Seq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635375" y="3860800"/>
            <a:ext cx="334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ST.elem[i].key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kval;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505200"/>
            <a:ext cx="8763000" cy="2971800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Blip>
                <a:blip r:embed="rId2"/>
              </a:buBlip>
            </a:pP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1)  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选用的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哈希函数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lnSpc>
                <a:spcPct val="125000"/>
              </a:lnSpc>
              <a:buFont typeface="Wingdings" pitchFamily="2" charset="2"/>
              <a:buBlip>
                <a:blip r:embed="rId2"/>
              </a:buBlip>
            </a:pP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2)  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选用的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处理冲突的方法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lnSpc>
                <a:spcPct val="125000"/>
              </a:lnSpc>
              <a:buFont typeface="Wingdings" pitchFamily="2" charset="2"/>
              <a:buBlip>
                <a:blip r:embed="rId2"/>
              </a:buBlip>
            </a:pP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3)  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哈希表饱和的程度，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装载因子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    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b="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α=n/m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值的大小（</a:t>
            </a:r>
            <a:r>
              <a:rPr kumimoji="1" lang="en-US" altLang="zh-CN" b="0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记录数，</a:t>
            </a:r>
            <a:r>
              <a:rPr kumimoji="1" lang="en-US" altLang="zh-CN" b="0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表的长度）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762000" y="2797175"/>
            <a:ext cx="5160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决定哈希表查找的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的因素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468313" y="188913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哈希表查找的分析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8066088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从查找过程得知，哈希表查找的平均查找长度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实际上并不等于零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  <p:bldP spid="172036" grpId="0" autoUpdateAnimBg="0"/>
      <p:bldP spid="172037" grpId="0" autoUpdateAnimBg="0"/>
      <p:bldP spid="172038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23850" y="1268413"/>
            <a:ext cx="8351838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一般情况下，可以认为选用的哈希函数是“均匀”的，则在讨论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ASL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时，可以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不</a:t>
            </a:r>
            <a:r>
              <a:rPr kumimoji="1" lang="zh-CN" altLang="en-US" smtClean="0">
                <a:solidFill>
                  <a:srgbClr val="000000"/>
                </a:solidFill>
                <a:latin typeface="Times New Roman" pitchFamily="18" charset="0"/>
              </a:rPr>
              <a:t>考虑它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的因素</a:t>
            </a:r>
            <a:r>
              <a:rPr kumimoji="1" lang="zh-CN" altLang="en-US" sz="3600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4000" dirty="0">
              <a:latin typeface="Times New Roman" pitchFamily="18" charset="0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8142288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因此，哈希表的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ASL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处理冲突方法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装载因子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的函数。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750" y="393382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例如：前述例子</a:t>
            </a:r>
          </a:p>
        </p:txBody>
      </p:sp>
      <p:sp>
        <p:nvSpPr>
          <p:cNvPr id="17306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505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线性探测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处理冲突时，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ASL =</a:t>
            </a:r>
          </a:p>
        </p:txBody>
      </p:sp>
      <p:sp>
        <p:nvSpPr>
          <p:cNvPr id="173063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157788"/>
            <a:ext cx="505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双散列探测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处理冲突时，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ASL =</a:t>
            </a:r>
          </a:p>
        </p:txBody>
      </p:sp>
      <p:sp>
        <p:nvSpPr>
          <p:cNvPr id="173064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734050"/>
            <a:ext cx="505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链地址法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处理冲突时，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ASL =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6227763" y="4652963"/>
            <a:ext cx="81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22/9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6227763" y="5157788"/>
            <a:ext cx="81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14/9</a:t>
            </a: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6227763" y="573405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13/9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 autoUpdateAnimBg="0"/>
      <p:bldP spid="173061" grpId="0" autoUpdateAnimBg="0"/>
      <p:bldP spid="173062" grpId="0" autoUpdateAnimBg="0"/>
      <p:bldP spid="173063" grpId="0" autoUpdateAnimBg="0"/>
      <p:bldP spid="173064" grpId="0" autoUpdateAnimBg="0"/>
      <p:bldP spid="173065" grpId="0" autoUpdateAnimBg="0"/>
      <p:bldP spid="173066" grpId="0" autoUpdateAnimBg="0"/>
      <p:bldP spid="173067" grpId="0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539750" y="2492375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线性探测再散列</a:t>
            </a:r>
            <a:endParaRPr kumimoji="1" lang="zh-CN" altLang="en-US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611188" y="508476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链地址法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539750" y="3716338"/>
            <a:ext cx="3925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随机探测再散列</a:t>
            </a: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3995738" y="2349500"/>
          <a:ext cx="27479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0" name="公式" r:id="rId3" imgW="1350000" imgH="450000" progId="Equation.3">
                  <p:embed/>
                </p:oleObj>
              </mc:Choice>
              <mc:Fallback>
                <p:oleObj name="公式" r:id="rId3" imgW="1350000" imgH="450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349500"/>
                        <a:ext cx="27479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3995738" y="3573463"/>
          <a:ext cx="35004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1" name="公式" r:id="rId5" imgW="1417680" imgH="450000" progId="Equation.3">
                  <p:embed/>
                </p:oleObj>
              </mc:Choice>
              <mc:Fallback>
                <p:oleObj name="公式" r:id="rId5" imgW="1417680" imgH="450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35004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3995738" y="4941888"/>
          <a:ext cx="25622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2" name="公式" r:id="rId7" imgW="888840" imgH="450000" progId="Equation.3">
                  <p:embed/>
                </p:oleObj>
              </mc:Choice>
              <mc:Fallback>
                <p:oleObj name="公式" r:id="rId7" imgW="888840" imgH="4500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25622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95288" y="1268413"/>
            <a:ext cx="8084264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可以证明：查找成功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时平均查找长度有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下列结果：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utoUpdateAnimBg="0"/>
      <p:bldP spid="174084" grpId="0" autoUpdateAnimBg="0"/>
      <p:bldP spid="174085" grpId="0" autoUpdateAnimBg="0"/>
      <p:bldP spid="174091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4" name="Picture 2" descr="Red Swirl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805488"/>
            <a:ext cx="4302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从以上结果可见，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769620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哈希表的平均查找长度是 </a:t>
            </a:r>
            <a:r>
              <a:rPr kumimoji="1" lang="zh-CN" altLang="en-US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的函数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，而不是 </a:t>
            </a: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的函数。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827088" y="3068638"/>
            <a:ext cx="7696200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这说明，用哈希表构造查找表时，可以选择一个适当的装填因子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 ，使得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平均查找长度限定在某个范围内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276600" y="5157788"/>
            <a:ext cx="525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——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这是哈希表所特有的特点。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utoUpdateAnimBg="0"/>
      <p:bldP spid="238596" grpId="0" autoUpdateAnimBg="0"/>
      <p:bldP spid="238597" grpId="0" autoUpdateAnimBg="0"/>
      <p:bldP spid="238598" grpId="0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-396875" y="1855788"/>
            <a:ext cx="87630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4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从哈希表中删除记录时，要作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特殊处理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，相应地，需要修改查找的算法。</a:t>
            </a:r>
          </a:p>
        </p:txBody>
      </p:sp>
      <p:pic>
        <p:nvPicPr>
          <p:cNvPr id="175109" name="Picture 5" descr="Red Swirl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5661025"/>
            <a:ext cx="4302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179388" y="3151188"/>
            <a:ext cx="8458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>
              <a:lnSpc>
                <a:spcPct val="130000"/>
              </a:lnSpc>
            </a:pPr>
            <a:r>
              <a:rPr lang="en-US" altLang="zh-CN" sz="2800">
                <a:solidFill>
                  <a:srgbClr val="000000"/>
                </a:solidFill>
              </a:rPr>
              <a:t>      </a:t>
            </a:r>
            <a:r>
              <a:rPr lang="zh-CN" altLang="en-US" sz="2800">
                <a:solidFill>
                  <a:srgbClr val="000000"/>
                </a:solidFill>
              </a:rPr>
              <a:t>哈希表可以用来构造静态查找表，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-215900" y="3008313"/>
            <a:ext cx="87630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2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                           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并且，对静态查找表，有时可以找到不发生冲突的哈希函数。即，此时的哈希表的</a:t>
            </a:r>
            <a:r>
              <a:rPr kumimoji="1" lang="zh-CN" altLang="en-US" sz="40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ASL=0,</a:t>
            </a: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称此类哈希函数为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理想（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perfect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）的哈希函数。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3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3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10" grpId="0" autoUpdateAnimBg="0"/>
      <p:bldP spid="175111" grpId="0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1547813" y="1412875"/>
            <a:ext cx="59039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Comic Sans MS" pitchFamily="66" charset="0"/>
                <a:hlinkClick r:id="rId2" action="ppaction://hlinkfile"/>
              </a:rPr>
              <a:t>综合题九</a:t>
            </a: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 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261125" name="AutoShape 5"/>
          <p:cNvSpPr>
            <a:spLocks noChangeArrowheads="1"/>
          </p:cNvSpPr>
          <p:nvPr/>
        </p:nvSpPr>
        <p:spPr bwMode="auto">
          <a:xfrm>
            <a:off x="323850" y="188913"/>
            <a:ext cx="3789363" cy="6397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kumimoji="1" lang="zh-CN" alt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作    业</a:t>
            </a:r>
          </a:p>
        </p:txBody>
      </p:sp>
      <p:pic>
        <p:nvPicPr>
          <p:cNvPr id="261126" name="Picture 6" descr="动画3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2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4313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顺序查找的时间性能</a:t>
            </a:r>
          </a:p>
        </p:txBody>
      </p:sp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468313" y="1125538"/>
            <a:ext cx="7775575" cy="3240087"/>
            <a:chOff x="4" y="679"/>
            <a:chExt cx="4676" cy="2386"/>
          </a:xfrm>
        </p:grpSpPr>
        <p:sp>
          <p:nvSpPr>
            <p:cNvPr id="35842" name="Text Box 2"/>
            <p:cNvSpPr txBox="1">
              <a:spLocks noChangeArrowheads="1"/>
            </p:cNvSpPr>
            <p:nvPr/>
          </p:nvSpPr>
          <p:spPr bwMode="auto">
            <a:xfrm>
              <a:off x="4" y="679"/>
              <a:ext cx="4676" cy="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b="1">
                  <a:latin typeface="Times New Roman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200" b="1">
                  <a:solidFill>
                    <a:srgbClr val="9900FF"/>
                  </a:solidFill>
                  <a:latin typeface="Times New Roman" pitchFamily="18" charset="0"/>
                  <a:ea typeface="楷体_GB2312" pitchFamily="49" charset="-122"/>
                </a:rPr>
                <a:t>定义：</a:t>
              </a:r>
              <a:r>
                <a:rPr kumimoji="1" lang="zh-CN" altLang="en-US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查找算法的</a:t>
              </a:r>
              <a:r>
                <a:rPr kumimoji="1" lang="zh-CN" altLang="en-US">
                  <a:solidFill>
                    <a:srgbClr val="9900FF"/>
                  </a:solidFill>
                  <a:latin typeface="Times New Roman" pitchFamily="18" charset="0"/>
                </a:rPr>
                <a:t>平均查找长度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verage 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earch 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itchFamily="18" charset="0"/>
                </a:rPr>
                <a:t>L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ength) 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为确定记录在查找表中的位置，需和给定值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进行比较的关键字个数的期望值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b="1">
                  <a:latin typeface="Times New Roman" pitchFamily="18" charset="0"/>
                  <a:ea typeface="楷体_GB2312" pitchFamily="49" charset="-122"/>
                </a:rPr>
                <a:t>    </a:t>
              </a:r>
            </a:p>
            <a:p>
              <a:pPr>
                <a:lnSpc>
                  <a:spcPct val="120000"/>
                </a:lnSpc>
              </a:pP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1715" y="2160"/>
            <a:ext cx="1899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56" name="公式" r:id="rId3" imgW="901309" imgH="431613" progId="Equation.3">
                    <p:embed/>
                  </p:oleObj>
                </mc:Choice>
                <mc:Fallback>
                  <p:oleObj name="公式" r:id="rId3" imgW="901309" imgH="431613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2160"/>
                          <a:ext cx="1899" cy="9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50" name="Group 10"/>
          <p:cNvGrpSpPr>
            <a:grpSpLocks/>
          </p:cNvGrpSpPr>
          <p:nvPr/>
        </p:nvGrpSpPr>
        <p:grpSpPr bwMode="auto">
          <a:xfrm>
            <a:off x="684213" y="4292600"/>
            <a:ext cx="8135937" cy="2143125"/>
            <a:chOff x="476" y="2704"/>
            <a:chExt cx="5080" cy="1350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476" y="2704"/>
              <a:ext cx="508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其中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: 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为表长，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b="1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为查找表中第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个记录的概率，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        且               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为找到该记录时，</a:t>
              </a:r>
              <a:r>
                <a:rPr kumimoji="1" lang="zh-CN" altLang="en-US">
                  <a:solidFill>
                    <a:srgbClr val="6600CC"/>
                  </a:solidFill>
                  <a:latin typeface="Times New Roman" pitchFamily="18" charset="0"/>
                </a:rPr>
                <a:t>曾和给定值比较过的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关键字的个数</a:t>
              </a:r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1519" y="2976"/>
            <a:ext cx="127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57" name="公式" r:id="rId5" imgW="545863" imgH="431613" progId="Equation.3">
                    <p:embed/>
                  </p:oleObj>
                </mc:Choice>
                <mc:Fallback>
                  <p:oleObj name="公式" r:id="rId5" imgW="545863" imgH="431613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976"/>
                          <a:ext cx="1270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042988" y="4108450"/>
            <a:ext cx="516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顺序表查找的平均查找长度为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  <a:p>
            <a:endParaRPr kumimoji="1" lang="en-US" altLang="zh-CN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71550" y="1444625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顺序表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而言，</a:t>
            </a:r>
            <a:r>
              <a:rPr kumimoji="1" lang="en-US" altLang="zh-CN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b="1" i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 = n-i+1</a:t>
            </a:r>
            <a:endParaRPr kumimoji="1" lang="en-US" altLang="zh-CN" i="1" baseline="-250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906588" y="4972050"/>
          <a:ext cx="48974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公式" r:id="rId3" imgW="1879600" imgH="431800" progId="Equation.3">
                  <p:embed/>
                </p:oleObj>
              </mc:Choice>
              <mc:Fallback>
                <p:oleObj name="公式" r:id="rId3" imgW="1879600" imgH="431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972050"/>
                        <a:ext cx="489743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42988" y="2308225"/>
            <a:ext cx="543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ASL = nP</a:t>
            </a:r>
            <a:r>
              <a:rPr kumimoji="1" lang="en-US" altLang="zh-CN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+(n-1)P</a:t>
            </a:r>
            <a:r>
              <a:rPr kumimoji="1" lang="en-US" altLang="zh-CN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+ … +2P</a:t>
            </a:r>
            <a:r>
              <a:rPr kumimoji="1" lang="en-US" altLang="zh-CN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kumimoji="1" lang="en-US" altLang="zh-CN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+P</a:t>
            </a:r>
            <a:r>
              <a:rPr kumimoji="1" lang="en-US" altLang="zh-CN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1042988" y="3027363"/>
            <a:ext cx="4967287" cy="944562"/>
            <a:chOff x="431" y="1933"/>
            <a:chExt cx="3129" cy="595"/>
          </a:xfrm>
        </p:grpSpPr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2925" y="1933"/>
            <a:ext cx="635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2" name="公式" r:id="rId5" imgW="418918" imgH="393529" progId="Equation.3">
                    <p:embed/>
                  </p:oleObj>
                </mc:Choice>
                <mc:Fallback>
                  <p:oleObj name="公式" r:id="rId5" imgW="418918" imgH="393529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933"/>
                          <a:ext cx="635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431" y="2032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9900FF"/>
                  </a:solidFill>
                  <a:latin typeface="Times New Roman" pitchFamily="18" charset="0"/>
                </a:rPr>
                <a:t>在等概率查找的情况下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itchFamily="18" charset="0"/>
                </a:rPr>
                <a:t>，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8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3500438"/>
            <a:ext cx="80772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若查找概率无法事先测定，则查找过程采取的改进办法是，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在每次查找之后，将刚刚查找到的记录直接移至表尾的位置上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5707062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不等概率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查找的情况下，</a:t>
            </a:r>
            <a:r>
              <a:rPr kumimoji="1" lang="en-US" altLang="zh-CN" b="1" i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en-US" altLang="zh-CN" b="1" i="1" baseline="-250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ss</a:t>
            </a:r>
            <a:r>
              <a:rPr kumimoji="1" lang="en-US" altLang="zh-CN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</a:p>
          <a:p>
            <a:pPr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b="1" i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b="1" i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kumimoji="1" lang="en-US" altLang="zh-CN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b="1" i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n-1</a:t>
            </a:r>
            <a:r>
              <a:rPr kumimoji="1" lang="en-US" altLang="zh-CN" b="1" i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kumimoji="1" lang="en-US" altLang="zh-CN" b="1" i="1">
                <a:solidFill>
                  <a:srgbClr val="660033"/>
                </a:solidFill>
                <a:latin typeface="Times New Roman"/>
                <a:ea typeface="楷体_GB2312" pitchFamily="49" charset="-122"/>
              </a:rPr>
              <a:t>···</a:t>
            </a:r>
            <a:r>
              <a:rPr kumimoji="1" lang="en-US" altLang="zh-CN" b="1" i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kumimoji="1" lang="en-US" altLang="zh-CN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b="1" i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i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kumimoji="1" lang="en-US" altLang="zh-CN" b="1" i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b="1" i="1" baseline="-25000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en-US" altLang="zh-CN" b="1" i="1">
              <a:solidFill>
                <a:srgbClr val="660033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时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取极小值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684213" y="1916113"/>
            <a:ext cx="7921625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上述顺序查找表的查找算法简单， 但平均查找长度较大，特别不适用于表长较大的查找表。</a:t>
            </a: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900113" y="3644900"/>
            <a:ext cx="75612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若以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有序表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表示静态查找表，则查找过程可以基于“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折半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”进行。</a:t>
            </a: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250825" y="188913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9.1.2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有序表的查找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40" grpId="0" autoUpdateAnimBg="0"/>
      <p:bldP spid="399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68313" y="1412875"/>
            <a:ext cx="8459787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9750" indent="-539750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3" action="ppaction://hlinksldjump"/>
              </a:rPr>
              <a:t>9.1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3" action="ppaction://hlinksldjump"/>
              </a:rPr>
              <a:t>静态查找表</a:t>
            </a: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539750" indent="-539750"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9.1.1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顺序表的查找 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9.1.2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有序表的查找</a:t>
            </a:r>
          </a:p>
          <a:p>
            <a:pPr marL="539750" indent="-539750"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9.1.3  *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静态树表的查找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9.1.4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索引顺序表的查找</a:t>
            </a:r>
          </a:p>
          <a:p>
            <a:pPr marL="539750" indent="-539750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4" action="ppaction://hlinksldjump"/>
              </a:rPr>
              <a:t>9.2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4" action="ppaction://hlinksldjump"/>
              </a:rPr>
              <a:t>动态查找表</a:t>
            </a: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539750" indent="-539750">
              <a:spcBef>
                <a:spcPct val="10000"/>
              </a:spcBef>
            </a:pPr>
            <a:r>
              <a:rPr kumimoji="1" lang="zh-CN" altLang="en-US" sz="3600" b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9.2.1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二叉排序树和平衡二叉树*</a:t>
            </a:r>
          </a:p>
          <a:p>
            <a:pPr marL="539750" indent="-539750">
              <a:spcBef>
                <a:spcPct val="1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9.2.2  *B_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树和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B+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树      *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9.2.3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键树</a:t>
            </a:r>
          </a:p>
          <a:p>
            <a:pPr marL="539750" indent="-539750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5" action="ppaction://hlinksldjump"/>
              </a:rPr>
              <a:t>9.3  </a:t>
            </a:r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  <a:hlinkClick r:id="rId5" action="ppaction://hlinksldjump"/>
              </a:rPr>
              <a:t>哈希表</a:t>
            </a:r>
            <a:endParaRPr lang="zh-CN" altLang="en-US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539750" indent="-539750"/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9.3.1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什么是哈希表  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9.3.2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哈希函数的构造方法</a:t>
            </a:r>
          </a:p>
          <a:p>
            <a:pPr marL="539750" indent="-539750"/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9.3.3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处理冲突的方法   </a:t>
            </a:r>
            <a:r>
              <a:rPr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9.3.4  </a:t>
            </a:r>
            <a:r>
              <a:rPr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哈希表的查找及其分析</a:t>
            </a:r>
            <a:endParaRPr lang="zh-CN" altLang="en-US">
              <a:solidFill>
                <a:srgbClr val="000000"/>
              </a:solidFill>
            </a:endParaRPr>
          </a:p>
          <a:p>
            <a:pPr marL="539750" indent="-539750"/>
            <a:endParaRPr lang="zh-CN" altLang="en-US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539750" indent="-539750">
              <a:lnSpc>
                <a:spcPct val="120000"/>
              </a:lnSpc>
              <a:spcBef>
                <a:spcPct val="20000"/>
              </a:spcBef>
            </a:pPr>
            <a:endParaRPr lang="en-US" altLang="zh-CN" sz="24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250825" y="123825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提 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5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5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25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5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25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5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25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206375" y="2400300"/>
          <a:ext cx="84010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4" name="文档" r:id="rId4" imgW="8417560" imgH="1981200" progId="Word.Document.8">
                  <p:embed/>
                </p:oleObj>
              </mc:Choice>
              <mc:Fallback>
                <p:oleObj name="文档" r:id="rId4" imgW="8417560" imgH="1981200" progId="Word.Document.8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400300"/>
                        <a:ext cx="840105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0" y="1844675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latin typeface="Times New Roman" pitchFamily="18" charset="0"/>
              </a:rPr>
              <a:t>ST.elem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7502525" y="14668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486650" y="145732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latin typeface="Times New Roman" pitchFamily="18" charset="0"/>
              </a:rPr>
              <a:t>ST.length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1476375" y="188913"/>
            <a:ext cx="466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33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key = 64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的查找过程</a:t>
            </a:r>
            <a:endParaRPr kumimoji="1" lang="zh-CN" altLang="en-US" sz="36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7399" name="AutoShape 7"/>
          <p:cNvSpPr>
            <a:spLocks noChangeArrowheads="1"/>
          </p:cNvSpPr>
          <p:nvPr/>
        </p:nvSpPr>
        <p:spPr bwMode="auto">
          <a:xfrm>
            <a:off x="1101725" y="35433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0" name="AutoShape 8"/>
          <p:cNvSpPr>
            <a:spLocks noChangeArrowheads="1"/>
          </p:cNvSpPr>
          <p:nvPr/>
        </p:nvSpPr>
        <p:spPr bwMode="auto">
          <a:xfrm>
            <a:off x="4225925" y="34671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1" name="AutoShape 9"/>
          <p:cNvSpPr>
            <a:spLocks noChangeArrowheads="1"/>
          </p:cNvSpPr>
          <p:nvPr/>
        </p:nvSpPr>
        <p:spPr bwMode="auto">
          <a:xfrm>
            <a:off x="7426325" y="35433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298575" y="40671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</a:rPr>
              <a:t>low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7623175" y="40767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2"/>
                </a:solidFill>
                <a:latin typeface="Times New Roman" pitchFamily="18" charset="0"/>
              </a:rPr>
              <a:t>high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3921125" y="447198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</a:rPr>
              <a:t>mid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7405" name="AutoShape 13"/>
          <p:cNvSpPr>
            <a:spLocks noChangeArrowheads="1"/>
          </p:cNvSpPr>
          <p:nvPr/>
        </p:nvSpPr>
        <p:spPr bwMode="auto">
          <a:xfrm>
            <a:off x="4835525" y="35433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5032375" y="40671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</a:rPr>
              <a:t>low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87407" name="AutoShape 15"/>
          <p:cNvSpPr>
            <a:spLocks noChangeArrowheads="1"/>
          </p:cNvSpPr>
          <p:nvPr/>
        </p:nvSpPr>
        <p:spPr bwMode="auto">
          <a:xfrm>
            <a:off x="1101725" y="35433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08" name="Text Box 16"/>
          <p:cNvSpPr txBox="1">
            <a:spLocks noChangeArrowheads="1"/>
          </p:cNvSpPr>
          <p:nvPr/>
        </p:nvSpPr>
        <p:spPr bwMode="auto">
          <a:xfrm>
            <a:off x="1298575" y="4067175"/>
            <a:ext cx="7175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</a:rPr>
              <a:t>      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7409" name="AutoShape 17"/>
          <p:cNvSpPr>
            <a:spLocks noChangeArrowheads="1"/>
          </p:cNvSpPr>
          <p:nvPr/>
        </p:nvSpPr>
        <p:spPr bwMode="auto">
          <a:xfrm>
            <a:off x="6111875" y="34671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10" name="Text Box 18"/>
          <p:cNvSpPr txBox="1">
            <a:spLocks noChangeArrowheads="1"/>
          </p:cNvSpPr>
          <p:nvPr/>
        </p:nvSpPr>
        <p:spPr bwMode="auto">
          <a:xfrm>
            <a:off x="5826125" y="447198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</a:rPr>
              <a:t>mid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87411" name="AutoShape 19"/>
          <p:cNvSpPr>
            <a:spLocks noChangeArrowheads="1"/>
          </p:cNvSpPr>
          <p:nvPr/>
        </p:nvSpPr>
        <p:spPr bwMode="auto">
          <a:xfrm>
            <a:off x="4225925" y="34671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3921125" y="4457700"/>
            <a:ext cx="7175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</a:rPr>
              <a:t>      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87414" name="AutoShape 22"/>
          <p:cNvSpPr>
            <a:spLocks noChangeArrowheads="1"/>
          </p:cNvSpPr>
          <p:nvPr/>
        </p:nvSpPr>
        <p:spPr bwMode="auto">
          <a:xfrm>
            <a:off x="7426325" y="35433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7623175" y="4076700"/>
            <a:ext cx="8064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 </a:t>
            </a:r>
          </a:p>
        </p:txBody>
      </p:sp>
      <p:sp>
        <p:nvSpPr>
          <p:cNvPr id="187416" name="AutoShape 24"/>
          <p:cNvSpPr>
            <a:spLocks noChangeArrowheads="1"/>
          </p:cNvSpPr>
          <p:nvPr/>
        </p:nvSpPr>
        <p:spPr bwMode="auto">
          <a:xfrm>
            <a:off x="5445125" y="3543300"/>
            <a:ext cx="152400" cy="838200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5641975" y="4076700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2"/>
                </a:solidFill>
                <a:latin typeface="Times New Roman" pitchFamily="18" charset="0"/>
              </a:rPr>
              <a:t>high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87418" name="AutoShape 26"/>
          <p:cNvSpPr>
            <a:spLocks noChangeArrowheads="1"/>
          </p:cNvSpPr>
          <p:nvPr/>
        </p:nvSpPr>
        <p:spPr bwMode="auto">
          <a:xfrm>
            <a:off x="6111875" y="34671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5826125" y="4471988"/>
            <a:ext cx="717550" cy="5191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    </a:t>
            </a:r>
          </a:p>
        </p:txBody>
      </p:sp>
      <p:sp>
        <p:nvSpPr>
          <p:cNvPr id="187420" name="AutoShape 28"/>
          <p:cNvSpPr>
            <a:spLocks noChangeArrowheads="1"/>
          </p:cNvSpPr>
          <p:nvPr/>
        </p:nvSpPr>
        <p:spPr bwMode="auto">
          <a:xfrm>
            <a:off x="4968875" y="35433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4683125" y="4471988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</a:rPr>
              <a:t>mid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323850" y="5084763"/>
            <a:ext cx="83439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low</a:t>
            </a:r>
            <a:r>
              <a:rPr kumimoji="1" lang="en-US" altLang="zh-CN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指示查找区间的下界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high</a:t>
            </a:r>
            <a:r>
              <a:rPr kumimoji="1" lang="en-US" altLang="zh-CN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指示查找区间的上界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mid</a:t>
            </a:r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隶书" pitchFamily="49" charset="-122"/>
              </a:rPr>
              <a:t> = (low+high)/2</a:t>
            </a:r>
            <a:endParaRPr kumimoji="1" lang="en-US" altLang="zh-CN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250825" y="188913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举例：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8" dur="500"/>
                                        <p:tgtEl>
                                          <p:spTgt spid="18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utoUpdateAnimBg="0"/>
      <p:bldP spid="187396" grpId="0" animBg="1"/>
      <p:bldP spid="187397" grpId="0" autoUpdateAnimBg="0"/>
      <p:bldP spid="187398" grpId="0" autoUpdateAnimBg="0"/>
      <p:bldP spid="187399" grpId="0" animBg="1"/>
      <p:bldP spid="187400" grpId="0" animBg="1"/>
      <p:bldP spid="187401" grpId="0" animBg="1"/>
      <p:bldP spid="187402" grpId="0" autoUpdateAnimBg="0"/>
      <p:bldP spid="187403" grpId="0" autoUpdateAnimBg="0"/>
      <p:bldP spid="187404" grpId="0" autoUpdateAnimBg="0"/>
      <p:bldP spid="187405" grpId="0" animBg="1"/>
      <p:bldP spid="187406" grpId="0" autoUpdateAnimBg="0"/>
      <p:bldP spid="187407" grpId="0" animBg="1"/>
      <p:bldP spid="187408" grpId="0" animBg="1" autoUpdateAnimBg="0"/>
      <p:bldP spid="187409" grpId="0" animBg="1"/>
      <p:bldP spid="187410" grpId="0" autoUpdateAnimBg="0"/>
      <p:bldP spid="187411" grpId="0" animBg="1"/>
      <p:bldP spid="187413" grpId="0" animBg="1" autoUpdateAnimBg="0"/>
      <p:bldP spid="187414" grpId="0" animBg="1"/>
      <p:bldP spid="187415" grpId="0" animBg="1" autoUpdateAnimBg="0"/>
      <p:bldP spid="187416" grpId="0" animBg="1"/>
      <p:bldP spid="187417" grpId="0" autoUpdateAnimBg="0"/>
      <p:bldP spid="187418" grpId="0" animBg="1"/>
      <p:bldP spid="187419" grpId="0" animBg="1" autoUpdateAnimBg="0"/>
      <p:bldP spid="187420" grpId="0" animBg="1"/>
      <p:bldP spid="187421" grpId="0" autoUpdateAnimBg="0"/>
      <p:bldP spid="187422" grpId="0" autoUpdateAnimBg="0"/>
      <p:bldP spid="1874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027987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 Search_Bin ( SSTable ST, KeyType kval ) {</a:t>
            </a:r>
          </a:p>
          <a:p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low = 1</a:t>
            </a:r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high = ST.length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置区间初值</a:t>
            </a:r>
          </a:p>
          <a:p>
            <a:r>
              <a:rPr kumimoji="1" lang="zh-CN" altLang="en-US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while (low &lt;= high) {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mid = (low + high) / 2;</a:t>
            </a:r>
          </a:p>
          <a:p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kval == ST.elem[mid].key  )</a:t>
            </a:r>
          </a:p>
          <a:p>
            <a:r>
              <a:rPr kumimoji="1" lang="en-US" altLang="zh-CN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return </a:t>
            </a:r>
            <a:r>
              <a:rPr kumimoji="1" lang="en-US" altLang="zh-CN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mid;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找到待查元素</a:t>
            </a:r>
          </a:p>
          <a:p>
            <a:r>
              <a:rPr kumimoji="1" lang="zh-CN" altLang="en-US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  if ( kval &lt; ST.elem[mid].key) )</a:t>
            </a:r>
          </a:p>
          <a:p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high = mid - 1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继续在前半区间进行查找</a:t>
            </a:r>
          </a:p>
          <a:p>
            <a:r>
              <a:rPr kumimoji="1" lang="zh-CN" altLang="en-US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low = mid + 1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继续在后半区间进行查找</a:t>
            </a:r>
          </a:p>
          <a:p>
            <a:r>
              <a:rPr kumimoji="1" lang="zh-CN" altLang="en-US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return 0;</a:t>
            </a:r>
            <a:r>
              <a:rPr kumimoji="1" lang="en-US" altLang="zh-CN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顺序表中不存在待查元素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 // Search_Bin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7070725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先看一个具体的情况，假设：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n=11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523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折半查找的平均查找长度</a:t>
            </a:r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4362450" y="32258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1390650" y="3683000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6496050" y="3683000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476250" y="42926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rgbClr val="800080"/>
                </a:solidFill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2381250" y="42164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rgbClr val="80008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323850" y="53594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11620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19240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457450" y="51308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32194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39814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4667250" y="51308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55054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62674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7029450" y="51308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79438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629650" y="5816600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1" name="Oval 47"/>
          <p:cNvSpPr>
            <a:spLocks noChangeArrowheads="1"/>
          </p:cNvSpPr>
          <p:nvPr/>
        </p:nvSpPr>
        <p:spPr bwMode="auto">
          <a:xfrm>
            <a:off x="1390650" y="49784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032" name="Oval 48"/>
          <p:cNvSpPr>
            <a:spLocks noChangeArrowheads="1"/>
          </p:cNvSpPr>
          <p:nvPr/>
        </p:nvSpPr>
        <p:spPr bwMode="auto">
          <a:xfrm>
            <a:off x="3448050" y="49022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033" name="Oval 49"/>
          <p:cNvSpPr>
            <a:spLocks noChangeArrowheads="1"/>
          </p:cNvSpPr>
          <p:nvPr/>
        </p:nvSpPr>
        <p:spPr bwMode="auto">
          <a:xfrm>
            <a:off x="5048250" y="42164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rgbClr val="800080"/>
                </a:solidFill>
                <a:latin typeface="Times New Roman" pitchFamily="18" charset="0"/>
              </a:rPr>
              <a:t>7</a:t>
            </a:r>
            <a:endParaRPr kumimoji="1" lang="en-US" altLang="zh-CN" sz="240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42034" name="Oval 50"/>
          <p:cNvSpPr>
            <a:spLocks noChangeArrowheads="1"/>
          </p:cNvSpPr>
          <p:nvPr/>
        </p:nvSpPr>
        <p:spPr bwMode="auto">
          <a:xfrm>
            <a:off x="5734050" y="49022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7410450" y="42926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solidFill>
                  <a:srgbClr val="800080"/>
                </a:solidFill>
                <a:latin typeface="Times New Roman" pitchFamily="18" charset="0"/>
              </a:rPr>
              <a:t>10</a:t>
            </a:r>
            <a:endParaRPr kumimoji="1" lang="en-US" altLang="zh-CN" sz="240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42036" name="Oval 52"/>
          <p:cNvSpPr>
            <a:spLocks noChangeArrowheads="1"/>
          </p:cNvSpPr>
          <p:nvPr/>
        </p:nvSpPr>
        <p:spPr bwMode="auto">
          <a:xfrm>
            <a:off x="8096250" y="49784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4000" b="1">
                <a:latin typeface="Times New Roman" pitchFamily="18" charset="0"/>
              </a:rPr>
              <a:t>11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2000250" y="3530600"/>
            <a:ext cx="2286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>
            <a:off x="5048250" y="3530600"/>
            <a:ext cx="1524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 flipH="1">
            <a:off x="1009650" y="4140200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 flipH="1">
            <a:off x="476250" y="4826000"/>
            <a:ext cx="152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1085850" y="4673600"/>
            <a:ext cx="381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 flipH="1">
            <a:off x="1314450" y="54356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1924050" y="54356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1924050" y="4140200"/>
            <a:ext cx="457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6" name="Line 62"/>
          <p:cNvSpPr>
            <a:spLocks noChangeShapeType="1"/>
          </p:cNvSpPr>
          <p:nvPr/>
        </p:nvSpPr>
        <p:spPr bwMode="auto">
          <a:xfrm>
            <a:off x="2609850" y="4749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7" name="Line 63"/>
          <p:cNvSpPr>
            <a:spLocks noChangeShapeType="1"/>
          </p:cNvSpPr>
          <p:nvPr/>
        </p:nvSpPr>
        <p:spPr bwMode="auto">
          <a:xfrm>
            <a:off x="3905250" y="5359400"/>
            <a:ext cx="228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2990850" y="4597400"/>
            <a:ext cx="533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9" name="Line 65"/>
          <p:cNvSpPr>
            <a:spLocks noChangeShapeType="1"/>
          </p:cNvSpPr>
          <p:nvPr/>
        </p:nvSpPr>
        <p:spPr bwMode="auto">
          <a:xfrm flipH="1">
            <a:off x="3371850" y="53594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 flipH="1">
            <a:off x="5581650" y="3911600"/>
            <a:ext cx="914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2" name="Line 68"/>
          <p:cNvSpPr>
            <a:spLocks noChangeShapeType="1"/>
          </p:cNvSpPr>
          <p:nvPr/>
        </p:nvSpPr>
        <p:spPr bwMode="auto">
          <a:xfrm flipH="1">
            <a:off x="4819650" y="4673600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>
            <a:off x="5581650" y="4673600"/>
            <a:ext cx="3048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 flipH="1">
            <a:off x="5734050" y="54356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6" name="Line 72"/>
          <p:cNvSpPr>
            <a:spLocks noChangeShapeType="1"/>
          </p:cNvSpPr>
          <p:nvPr/>
        </p:nvSpPr>
        <p:spPr bwMode="auto">
          <a:xfrm>
            <a:off x="6191250" y="54356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7105650" y="3987800"/>
            <a:ext cx="5334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8" name="Line 74"/>
          <p:cNvSpPr>
            <a:spLocks noChangeShapeType="1"/>
          </p:cNvSpPr>
          <p:nvPr/>
        </p:nvSpPr>
        <p:spPr bwMode="auto">
          <a:xfrm flipH="1">
            <a:off x="7181850" y="4749800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8020050" y="46736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 flipH="1">
            <a:off x="8096250" y="5511800"/>
            <a:ext cx="1524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8553450" y="5511800"/>
            <a:ext cx="1524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2" name="Text Box 78"/>
          <p:cNvSpPr txBox="1">
            <a:spLocks noChangeArrowheads="1"/>
          </p:cNvSpPr>
          <p:nvPr/>
        </p:nvSpPr>
        <p:spPr bwMode="auto">
          <a:xfrm>
            <a:off x="323850" y="2997200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</a:rPr>
              <a:t>判定树</a:t>
            </a:r>
          </a:p>
        </p:txBody>
      </p:sp>
      <p:graphicFrame>
        <p:nvGraphicFramePr>
          <p:cNvPr id="42063" name="Object 79"/>
          <p:cNvGraphicFramePr>
            <a:graphicFrameLocks noChangeAspect="1"/>
          </p:cNvGraphicFramePr>
          <p:nvPr/>
        </p:nvGraphicFramePr>
        <p:xfrm>
          <a:off x="381000" y="1781175"/>
          <a:ext cx="85058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8" name="文档" r:id="rId4" imgW="8503920" imgH="1267968" progId="Word.Document.8">
                  <p:embed/>
                </p:oleObj>
              </mc:Choice>
              <mc:Fallback>
                <p:oleObj name="文档" r:id="rId4" imgW="8503920" imgH="1267968" progId="Word.Document.8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81175"/>
                        <a:ext cx="85058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46926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accent1"/>
                </a:solidFill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065" name="Text Box 81"/>
          <p:cNvSpPr txBox="1">
            <a:spLocks noChangeArrowheads="1"/>
          </p:cNvSpPr>
          <p:nvPr/>
        </p:nvSpPr>
        <p:spPr bwMode="auto">
          <a:xfrm>
            <a:off x="26352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2066" name="Text Box 82"/>
          <p:cNvSpPr txBox="1">
            <a:spLocks noChangeArrowheads="1"/>
          </p:cNvSpPr>
          <p:nvPr/>
        </p:nvSpPr>
        <p:spPr bwMode="auto">
          <a:xfrm>
            <a:off x="678180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0000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12636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2068" name="Text Box 84"/>
          <p:cNvSpPr txBox="1">
            <a:spLocks noChangeArrowheads="1"/>
          </p:cNvSpPr>
          <p:nvPr/>
        </p:nvSpPr>
        <p:spPr bwMode="auto">
          <a:xfrm>
            <a:off x="33210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2069" name="Text Box 85"/>
          <p:cNvSpPr txBox="1">
            <a:spLocks noChangeArrowheads="1"/>
          </p:cNvSpPr>
          <p:nvPr/>
        </p:nvSpPr>
        <p:spPr bwMode="auto">
          <a:xfrm>
            <a:off x="541020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2070" name="Text Box 86"/>
          <p:cNvSpPr txBox="1">
            <a:spLocks noChangeArrowheads="1"/>
          </p:cNvSpPr>
          <p:nvPr/>
        </p:nvSpPr>
        <p:spPr bwMode="auto">
          <a:xfrm>
            <a:off x="746760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2071" name="Text Box 87"/>
          <p:cNvSpPr txBox="1">
            <a:spLocks noChangeArrowheads="1"/>
          </p:cNvSpPr>
          <p:nvPr/>
        </p:nvSpPr>
        <p:spPr bwMode="auto">
          <a:xfrm>
            <a:off x="1965325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40068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3" name="Text Box 89"/>
          <p:cNvSpPr txBox="1">
            <a:spLocks noChangeArrowheads="1"/>
          </p:cNvSpPr>
          <p:nvPr/>
        </p:nvSpPr>
        <p:spPr bwMode="auto">
          <a:xfrm>
            <a:off x="6080125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74" name="Text Box 90"/>
          <p:cNvSpPr txBox="1">
            <a:spLocks noChangeArrowheads="1"/>
          </p:cNvSpPr>
          <p:nvPr/>
        </p:nvSpPr>
        <p:spPr bwMode="auto">
          <a:xfrm>
            <a:off x="8137525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6600CC"/>
                </a:solidFill>
                <a:latin typeface="Times New Roman" pitchFamily="18" charset="0"/>
              </a:rPr>
              <a:t>4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2012" grpId="0" animBg="1" autoUpdateAnimBg="0"/>
      <p:bldP spid="42014" grpId="0" animBg="1" autoUpdateAnimBg="0"/>
      <p:bldP spid="42015" grpId="0" animBg="1" autoUpdateAnimBg="0"/>
      <p:bldP spid="42016" grpId="0" animBg="1" autoUpdateAnimBg="0"/>
      <p:bldP spid="42017" grpId="0" animBg="1" autoUpdateAnimBg="0"/>
      <p:bldP spid="42018" grpId="0" animBg="1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  <p:bldP spid="42028" grpId="0" animBg="1"/>
      <p:bldP spid="42029" grpId="0" animBg="1"/>
      <p:bldP spid="42030" grpId="0" animBg="1"/>
      <p:bldP spid="42031" grpId="0" animBg="1" autoUpdateAnimBg="0"/>
      <p:bldP spid="42032" grpId="0" animBg="1" autoUpdateAnimBg="0"/>
      <p:bldP spid="42033" grpId="0" animBg="1" autoUpdateAnimBg="0"/>
      <p:bldP spid="42034" grpId="0" animBg="1" autoUpdateAnimBg="0"/>
      <p:bldP spid="42035" grpId="0" animBg="1" autoUpdateAnimBg="0"/>
      <p:bldP spid="42036" grpId="0" animBg="1" autoUpdateAnimBg="0"/>
      <p:bldP spid="42037" grpId="0" animBg="1"/>
      <p:bldP spid="42038" grpId="0" animBg="1"/>
      <p:bldP spid="42039" grpId="0" animBg="1"/>
      <p:bldP spid="42040" grpId="0" animBg="1"/>
      <p:bldP spid="42042" grpId="0" animBg="1"/>
      <p:bldP spid="42043" grpId="0" animBg="1"/>
      <p:bldP spid="42044" grpId="0" animBg="1"/>
      <p:bldP spid="42045" grpId="0" animBg="1"/>
      <p:bldP spid="42046" grpId="0" animBg="1"/>
      <p:bldP spid="42047" grpId="0" animBg="1"/>
      <p:bldP spid="42048" grpId="0" animBg="1"/>
      <p:bldP spid="42049" grpId="0" animBg="1"/>
      <p:bldP spid="42051" grpId="0" animBg="1"/>
      <p:bldP spid="42052" grpId="0" animBg="1"/>
      <p:bldP spid="42053" grpId="0" animBg="1"/>
      <p:bldP spid="42054" grpId="0" animBg="1"/>
      <p:bldP spid="42056" grpId="0" animBg="1"/>
      <p:bldP spid="42057" grpId="0" animBg="1"/>
      <p:bldP spid="42058" grpId="0" animBg="1"/>
      <p:bldP spid="42059" grpId="0" animBg="1"/>
      <p:bldP spid="42060" grpId="0" animBg="1"/>
      <p:bldP spid="42061" grpId="0" animBg="1"/>
      <p:bldP spid="42062" grpId="0" autoUpdateAnimBg="0"/>
      <p:bldP spid="42064" grpId="0" autoUpdateAnimBg="0"/>
      <p:bldP spid="42065" grpId="0" autoUpdateAnimBg="0"/>
      <p:bldP spid="42066" grpId="0" autoUpdateAnimBg="0"/>
      <p:bldP spid="42067" grpId="0" autoUpdateAnimBg="0"/>
      <p:bldP spid="42068" grpId="0" autoUpdateAnimBg="0"/>
      <p:bldP spid="42069" grpId="0" autoUpdateAnimBg="0"/>
      <p:bldP spid="42070" grpId="0" autoUpdateAnimBg="0"/>
      <p:bldP spid="42071" grpId="0" autoUpdateAnimBg="0"/>
      <p:bldP spid="42072" grpId="0" autoUpdateAnimBg="0"/>
      <p:bldP spid="42073" grpId="0" autoUpdateAnimBg="0"/>
      <p:bldP spid="4207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084888" y="4081463"/>
            <a:ext cx="2735262" cy="1152525"/>
          </a:xfrm>
          <a:prstGeom prst="cloudCallout">
            <a:avLst>
              <a:gd name="adj1" fmla="val -97417"/>
              <a:gd name="adj2" fmla="val -77412"/>
            </a:avLst>
          </a:prstGeom>
          <a:solidFill>
            <a:srgbClr val="CCFFCC"/>
          </a:solidFill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层上有</a:t>
            </a:r>
            <a:r>
              <a:rPr kumimoji="1" lang="en-US" altLang="zh-CN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aseline="30000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j-1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68313" y="2136775"/>
            <a:ext cx="51054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kumimoji="1" lang="zh-CN" altLang="en-US">
                <a:solidFill>
                  <a:srgbClr val="990033"/>
                </a:solidFill>
                <a:latin typeface="宋体" pitchFamily="2" charset="-122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n=2</a:t>
            </a:r>
            <a:r>
              <a:rPr kumimoji="1" lang="en-US" altLang="zh-CN" baseline="30000">
                <a:solidFill>
                  <a:srgbClr val="FF0000"/>
                </a:solidFill>
                <a:latin typeface="宋体" pitchFamily="2" charset="-122"/>
              </a:rPr>
              <a:t>h</a:t>
            </a: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-1 </a:t>
            </a:r>
            <a:r>
              <a:rPr kumimoji="1" lang="zh-CN" altLang="en-US">
                <a:solidFill>
                  <a:srgbClr val="FF0000"/>
                </a:solidFill>
                <a:latin typeface="宋体" pitchFamily="2" charset="-122"/>
              </a:rPr>
              <a:t>并且查找概率相等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kumimoji="1" lang="zh-CN" altLang="en-US" sz="3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4925" y="836613"/>
            <a:ext cx="8229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44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一般情况下，表长为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的折半查找的判定树的深度和含有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个结点的完全二叉树的深度相同。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71563" y="3001963"/>
          <a:ext cx="740886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公式" r:id="rId3" imgW="3289300" imgH="482600" progId="Equation.3">
                  <p:embed/>
                </p:oleObj>
              </mc:Choice>
              <mc:Fallback>
                <p:oleObj name="公式" r:id="rId3" imgW="3289300" imgH="48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01963"/>
                        <a:ext cx="740886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116013" y="5160963"/>
          <a:ext cx="38163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公式" r:id="rId5" imgW="1384300" imgH="228600" progId="Equation.3">
                  <p:embed/>
                </p:oleObj>
              </mc:Choice>
              <mc:Fallback>
                <p:oleObj name="公式" r:id="rId5" imgW="13843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60963"/>
                        <a:ext cx="38163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539750" y="4297363"/>
            <a:ext cx="45148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zh-CN" altLang="en-US" sz="36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宋体" pitchFamily="2" charset="-122"/>
              </a:rPr>
              <a:t>n&gt;50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时，可得近似结果</a:t>
            </a:r>
            <a:r>
              <a:rPr kumimoji="1" lang="zh-CN" altLang="en-US" sz="4000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39750" y="5949950"/>
            <a:ext cx="8424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类似查找方法：</a:t>
            </a:r>
            <a:r>
              <a:rPr lang="en-US" altLang="zh-CN">
                <a:solidFill>
                  <a:srgbClr val="000000"/>
                </a:solidFill>
              </a:rPr>
              <a:t>Fibonacci</a:t>
            </a:r>
            <a:r>
              <a:rPr lang="zh-CN" altLang="en-US">
                <a:solidFill>
                  <a:srgbClr val="000000"/>
                </a:solidFill>
              </a:rPr>
              <a:t>查找，插值查找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 animBg="1"/>
      <p:bldP spid="43010" grpId="0" autoUpdateAnimBg="0"/>
      <p:bldP spid="43011" grpId="0" autoUpdateAnimBg="0"/>
      <p:bldP spid="43019" grpId="0" autoUpdateAnimBg="0"/>
      <p:bldP spid="430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3395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四、索引顺序表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在建立顺序表的同时，建立一个索引。</a:t>
            </a:r>
          </a:p>
        </p:txBody>
      </p:sp>
      <p:graphicFrame>
        <p:nvGraphicFramePr>
          <p:cNvPr id="239862" name="Group 246"/>
          <p:cNvGraphicFramePr>
            <a:graphicFrameLocks noGrp="1"/>
          </p:cNvGraphicFramePr>
          <p:nvPr/>
        </p:nvGraphicFramePr>
        <p:xfrm>
          <a:off x="0" y="2895600"/>
          <a:ext cx="9144000" cy="9144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3088"/>
                <a:gridCol w="569912"/>
                <a:gridCol w="549275"/>
                <a:gridCol w="593725"/>
                <a:gridCol w="571500"/>
                <a:gridCol w="571500"/>
                <a:gridCol w="571500"/>
                <a:gridCol w="571500"/>
                <a:gridCol w="573088"/>
                <a:gridCol w="569912"/>
                <a:gridCol w="571500"/>
                <a:gridCol w="1143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846" name="Group 230"/>
          <p:cNvGraphicFramePr>
            <a:graphicFrameLocks noGrp="1"/>
          </p:cNvGraphicFramePr>
          <p:nvPr/>
        </p:nvGraphicFramePr>
        <p:xfrm>
          <a:off x="1524000" y="4800600"/>
          <a:ext cx="6096000" cy="584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21   0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78   10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848" name="Freeform 232"/>
          <p:cNvSpPr>
            <a:spLocks/>
          </p:cNvSpPr>
          <p:nvPr/>
        </p:nvSpPr>
        <p:spPr bwMode="auto">
          <a:xfrm>
            <a:off x="323850" y="3860800"/>
            <a:ext cx="2533650" cy="990600"/>
          </a:xfrm>
          <a:custGeom>
            <a:avLst/>
            <a:gdLst>
              <a:gd name="T0" fmla="*/ 1200 w 1368"/>
              <a:gd name="T1" fmla="*/ 384 h 384"/>
              <a:gd name="T2" fmla="*/ 1200 w 1368"/>
              <a:gd name="T3" fmla="*/ 240 h 384"/>
              <a:gd name="T4" fmla="*/ 192 w 1368"/>
              <a:gd name="T5" fmla="*/ 240 h 384"/>
              <a:gd name="T6" fmla="*/ 48 w 1368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8" h="384">
                <a:moveTo>
                  <a:pt x="1200" y="384"/>
                </a:moveTo>
                <a:cubicBezTo>
                  <a:pt x="1284" y="324"/>
                  <a:pt x="1368" y="264"/>
                  <a:pt x="1200" y="240"/>
                </a:cubicBezTo>
                <a:cubicBezTo>
                  <a:pt x="1032" y="216"/>
                  <a:pt x="384" y="280"/>
                  <a:pt x="192" y="240"/>
                </a:cubicBezTo>
                <a:cubicBezTo>
                  <a:pt x="0" y="200"/>
                  <a:pt x="72" y="40"/>
                  <a:pt x="48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849" name="Freeform 233"/>
          <p:cNvSpPr>
            <a:spLocks/>
          </p:cNvSpPr>
          <p:nvPr/>
        </p:nvSpPr>
        <p:spPr bwMode="auto">
          <a:xfrm>
            <a:off x="3132138" y="3789363"/>
            <a:ext cx="1152525" cy="965200"/>
          </a:xfrm>
          <a:custGeom>
            <a:avLst/>
            <a:gdLst>
              <a:gd name="T0" fmla="*/ 528 w 600"/>
              <a:gd name="T1" fmla="*/ 384 h 384"/>
              <a:gd name="T2" fmla="*/ 528 w 600"/>
              <a:gd name="T3" fmla="*/ 240 h 384"/>
              <a:gd name="T4" fmla="*/ 96 w 600"/>
              <a:gd name="T5" fmla="*/ 192 h 384"/>
              <a:gd name="T6" fmla="*/ 0 w 60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384">
                <a:moveTo>
                  <a:pt x="528" y="384"/>
                </a:moveTo>
                <a:cubicBezTo>
                  <a:pt x="564" y="328"/>
                  <a:pt x="600" y="272"/>
                  <a:pt x="528" y="240"/>
                </a:cubicBezTo>
                <a:cubicBezTo>
                  <a:pt x="456" y="208"/>
                  <a:pt x="184" y="232"/>
                  <a:pt x="96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851" name="Freeform 235"/>
          <p:cNvSpPr>
            <a:spLocks/>
          </p:cNvSpPr>
          <p:nvPr/>
        </p:nvSpPr>
        <p:spPr bwMode="auto">
          <a:xfrm>
            <a:off x="5651500" y="3860800"/>
            <a:ext cx="266700" cy="965200"/>
          </a:xfrm>
          <a:custGeom>
            <a:avLst/>
            <a:gdLst>
              <a:gd name="T0" fmla="*/ 0 w 168"/>
              <a:gd name="T1" fmla="*/ 384 h 384"/>
              <a:gd name="T2" fmla="*/ 144 w 168"/>
              <a:gd name="T3" fmla="*/ 240 h 384"/>
              <a:gd name="T4" fmla="*/ 144 w 168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384">
                <a:moveTo>
                  <a:pt x="0" y="384"/>
                </a:moveTo>
                <a:cubicBezTo>
                  <a:pt x="60" y="344"/>
                  <a:pt x="120" y="304"/>
                  <a:pt x="144" y="240"/>
                </a:cubicBezTo>
                <a:cubicBezTo>
                  <a:pt x="168" y="176"/>
                  <a:pt x="144" y="40"/>
                  <a:pt x="144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852" name="Text Box 236"/>
          <p:cNvSpPr txBox="1">
            <a:spLocks noChangeArrowheads="1"/>
          </p:cNvSpPr>
          <p:nvPr/>
        </p:nvSpPr>
        <p:spPr bwMode="auto">
          <a:xfrm>
            <a:off x="468313" y="18446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例如：</a:t>
            </a:r>
          </a:p>
        </p:txBody>
      </p:sp>
      <p:sp>
        <p:nvSpPr>
          <p:cNvPr id="239853" name="Text Box 237"/>
          <p:cNvSpPr txBox="1">
            <a:spLocks noChangeArrowheads="1"/>
          </p:cNvSpPr>
          <p:nvPr/>
        </p:nvSpPr>
        <p:spPr bwMode="auto">
          <a:xfrm>
            <a:off x="1077913" y="5839266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索引顺序表 </a:t>
            </a:r>
            <a:r>
              <a:rPr kumimoji="1"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= </a:t>
            </a:r>
            <a:r>
              <a:rPr kumimoji="1"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索引 </a:t>
            </a:r>
            <a:r>
              <a:rPr kumimoji="1" lang="en-US" altLang="zh-CN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+ </a:t>
            </a:r>
            <a:r>
              <a:rPr kumimoji="1"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顺序表</a:t>
            </a:r>
          </a:p>
        </p:txBody>
      </p:sp>
      <p:sp>
        <p:nvSpPr>
          <p:cNvPr id="239854" name="Rectangle 238"/>
          <p:cNvSpPr>
            <a:spLocks noChangeArrowheads="1"/>
          </p:cNvSpPr>
          <p:nvPr/>
        </p:nvSpPr>
        <p:spPr bwMode="auto">
          <a:xfrm>
            <a:off x="468313" y="2349500"/>
            <a:ext cx="1560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顺序表</a:t>
            </a:r>
          </a:p>
        </p:txBody>
      </p:sp>
      <p:sp>
        <p:nvSpPr>
          <p:cNvPr id="239855" name="Rectangle 239"/>
          <p:cNvSpPr>
            <a:spLocks noChangeArrowheads="1"/>
          </p:cNvSpPr>
          <p:nvPr/>
        </p:nvSpPr>
        <p:spPr bwMode="auto">
          <a:xfrm>
            <a:off x="395288" y="4652963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索引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779239" y="5666878"/>
            <a:ext cx="1249586" cy="322034"/>
          </a:xfrm>
          <a:prstGeom prst="wedgeRectCallout">
            <a:avLst>
              <a:gd name="adj1" fmla="val 40869"/>
              <a:gd name="adj2" fmla="val -191472"/>
            </a:avLst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最大关键字</a:t>
            </a:r>
          </a:p>
        </p:txBody>
      </p:sp>
      <p:sp>
        <p:nvSpPr>
          <p:cNvPr id="90" name="矩形标注 89"/>
          <p:cNvSpPr/>
          <p:nvPr/>
        </p:nvSpPr>
        <p:spPr bwMode="auto">
          <a:xfrm>
            <a:off x="2458814" y="5658261"/>
            <a:ext cx="1249586" cy="322034"/>
          </a:xfrm>
          <a:prstGeom prst="wedgeRectCallout">
            <a:avLst>
              <a:gd name="adj1" fmla="val -35685"/>
              <a:gd name="adj2" fmla="val -191472"/>
            </a:avLst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起始地址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19" grpId="0" autoUpdateAnimBg="0"/>
      <p:bldP spid="239848" grpId="0" animBg="1"/>
      <p:bldP spid="239849" grpId="0" animBg="1"/>
      <p:bldP spid="239851" grpId="0" animBg="1"/>
      <p:bldP spid="239852" grpId="0" autoUpdateAnimBg="0"/>
      <p:bldP spid="239853" grpId="0" autoUpdateAnimBg="0"/>
      <p:bldP spid="239854" grpId="0" autoUpdateAnimBg="0"/>
      <p:bldP spid="239855" grpId="0" autoUpdateAnimBg="0"/>
      <p:bldP spid="2" grpId="0" animBg="1"/>
      <p:bldP spid="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1026"/>
          <p:cNvSpPr txBox="1">
            <a:spLocks noChangeArrowheads="1"/>
          </p:cNvSpPr>
          <p:nvPr/>
        </p:nvSpPr>
        <p:spPr bwMode="auto">
          <a:xfrm>
            <a:off x="1547813" y="1196975"/>
            <a:ext cx="4824412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typedef  struct {</a:t>
            </a:r>
          </a:p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KeyType maxkey;</a:t>
            </a:r>
          </a:p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int            stadr;</a:t>
            </a:r>
          </a:p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}indexItem;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索引项</a:t>
            </a:r>
          </a:p>
        </p:txBody>
      </p:sp>
      <p:sp>
        <p:nvSpPr>
          <p:cNvPr id="240643" name="Text Box 1027"/>
          <p:cNvSpPr txBox="1">
            <a:spLocks noChangeArrowheads="1"/>
          </p:cNvSpPr>
          <p:nvPr/>
        </p:nvSpPr>
        <p:spPr bwMode="auto">
          <a:xfrm>
            <a:off x="1547813" y="3716338"/>
            <a:ext cx="4968875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typedef  struct {</a:t>
            </a:r>
          </a:p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indexItem *elem;</a:t>
            </a:r>
          </a:p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int            stadr;</a:t>
            </a:r>
          </a:p>
          <a:p>
            <a:pPr>
              <a:spcBef>
                <a:spcPct val="25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}indexTable;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索引表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autoUpdateAnimBg="0"/>
      <p:bldP spid="24064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477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索引顺序表的查找过程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00113" y="1963738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）由索引确定记录所在区间；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900113" y="2755900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）在顺序表的某个区间内进行查找。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68313" y="3500438"/>
            <a:ext cx="8280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可见，</a:t>
            </a:r>
          </a:p>
          <a:p>
            <a:pPr>
              <a:lnSpc>
                <a:spcPct val="125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索引顺序查找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的过程也是一个“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缩小区间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”的查找过程。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181" grpId="0" autoUpdateAnimBg="0"/>
      <p:bldP spid="5018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4" name="Group 1026"/>
          <p:cNvGraphicFramePr>
            <a:graphicFrameLocks noGrp="1"/>
          </p:cNvGraphicFramePr>
          <p:nvPr/>
        </p:nvGraphicFramePr>
        <p:xfrm>
          <a:off x="762000" y="1752600"/>
          <a:ext cx="7696200" cy="4064000"/>
        </p:xfrm>
        <a:graphic>
          <a:graphicData uri="http://schemas.openxmlformats.org/drawingml/2006/table">
            <a:tbl>
              <a:tblPr/>
              <a:tblGrid>
                <a:gridCol w="2255838"/>
                <a:gridCol w="2903537"/>
                <a:gridCol w="2536825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顺序表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有序表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表的特性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无序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有序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存储结构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顺序 或 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顺序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插删操作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易于进行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需移动元素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ASL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的值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3740" name="Text Box 1052"/>
          <p:cNvSpPr txBox="1">
            <a:spLocks noChangeArrowheads="1"/>
          </p:cNvSpPr>
          <p:nvPr/>
        </p:nvSpPr>
        <p:spPr bwMode="auto">
          <a:xfrm>
            <a:off x="323850" y="188913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对比顺序表和有序表的查找性能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4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619250" y="3357563"/>
            <a:ext cx="6265863" cy="1912937"/>
          </a:xfrm>
          <a:prstGeom prst="rect">
            <a:avLst/>
          </a:prstGeom>
          <a:solidFill>
            <a:srgbClr val="FFFF99">
              <a:alpha val="5000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索引顺序查找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的平均查找长度</a:t>
            </a:r>
          </a:p>
          <a:p>
            <a:pPr>
              <a:lnSpc>
                <a:spcPct val="14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  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查找“索引”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的平均查找长度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  </a:t>
            </a:r>
          </a:p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查找“顺序表”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的平均查找长度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68313" y="1196975"/>
            <a:ext cx="80708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kumimoji="1" lang="zh-CN" altLang="en-US" sz="36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</a:p>
          <a:p>
            <a:pPr>
              <a:spcBef>
                <a:spcPct val="40000"/>
              </a:spcBef>
            </a:pPr>
            <a:r>
              <a:rPr kumimoji="1" lang="zh-CN" altLang="en-US" sz="3600" b="1">
                <a:solidFill>
                  <a:srgbClr val="6600CC"/>
                </a:solidFill>
                <a:latin typeface="Times New Roman" pitchFamily="18" charset="0"/>
                <a:ea typeface="楷体_GB2312" pitchFamily="49" charset="-122"/>
              </a:rPr>
              <a:t>     索引可以根据查找表的特点来构造。</a:t>
            </a:r>
            <a:endParaRPr kumimoji="1" lang="zh-CN" altLang="en-US" sz="36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  <p:bldP spid="5120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024688" y="2227263"/>
            <a:ext cx="1144587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(n)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endParaRPr kumimoji="1" lang="en-US" altLang="zh-CN" sz="400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(n)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endParaRPr kumimoji="1" lang="en-US" altLang="zh-CN" sz="40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3968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几种查找表的特性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276600" y="1484313"/>
            <a:ext cx="501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FF00FF"/>
                </a:solidFill>
                <a:latin typeface="隶书" pitchFamily="49" charset="-122"/>
                <a:ea typeface="隶书" pitchFamily="49" charset="-122"/>
              </a:rPr>
              <a:t>查找   插入    删除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68313" y="2349500"/>
            <a:ext cx="266065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无序顺序表     </a:t>
            </a:r>
          </a:p>
          <a:p>
            <a:pPr>
              <a:lnSpc>
                <a:spcPct val="18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无序线性链表</a:t>
            </a:r>
          </a:p>
          <a:p>
            <a:pPr>
              <a:lnSpc>
                <a:spcPct val="18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有序顺序表     </a:t>
            </a:r>
          </a:p>
          <a:p>
            <a:pPr>
              <a:lnSpc>
                <a:spcPct val="18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有序线性链表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00400" y="2246313"/>
            <a:ext cx="182245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(n)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(n)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(logn)</a:t>
            </a:r>
            <a:endParaRPr kumimoji="1" lang="en-US" altLang="zh-CN" sz="40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(n)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5105400" y="2246313"/>
            <a:ext cx="2209800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(n)</a:t>
            </a:r>
            <a:endParaRPr kumimoji="1" lang="en-US" altLang="zh-CN" sz="4000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en-US" altLang="zh-CN" sz="4000" b="1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 b="1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endParaRPr kumimoji="1" lang="en-US" altLang="zh-CN" sz="4000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kumimoji="1" lang="en-US" altLang="zh-CN" sz="4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(n)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</a:t>
            </a:r>
            <a:r>
              <a:rPr kumimoji="1" lang="en-US" altLang="zh-CN" sz="4000" b="1" dirty="0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endParaRPr kumimoji="1" lang="en-US" altLang="zh-CN" sz="4000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endParaRPr kumimoji="1" lang="en-US" altLang="zh-CN" sz="4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/>
      <p:bldP spid="60420" grpId="0" autoUpdateAnimBg="0"/>
      <p:bldP spid="60421" grpId="0" autoUpdateAnimBg="0"/>
      <p:bldP spid="60425" grpId="0" autoUpdateAnimBg="0"/>
      <p:bldP spid="604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3167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何谓查找表 ？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9750" y="1844675"/>
            <a:ext cx="7924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查找表是由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同一类型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的数据元素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或记录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构成的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集合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84213" y="3500438"/>
            <a:ext cx="8077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由于“集合”中的数据元素之间存在着松散的关系，因此查找表是一种应用灵便的结构。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autoUpdateAnimBg="0"/>
      <p:bldP spid="205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11188" y="1989138"/>
            <a:ext cx="80279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）从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查找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性能看，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最好情况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能达  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  <a:sym typeface="Symbol" pitchFamily="18" charset="2"/>
              </a:rPr>
              <a:t>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(logn)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，此时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要求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有序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11188" y="3644900"/>
            <a:ext cx="80581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）从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插入和删除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的性能看，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最好情况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能达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  <a:sym typeface="Symbol" pitchFamily="18" charset="2"/>
              </a:rPr>
              <a:t>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(1)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，此时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要求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存储结构是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链表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39750" y="188913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结论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134" name="Group 38"/>
          <p:cNvGrpSpPr>
            <a:grpSpLocks/>
          </p:cNvGrpSpPr>
          <p:nvPr/>
        </p:nvGrpSpPr>
        <p:grpSpPr bwMode="auto">
          <a:xfrm>
            <a:off x="1476375" y="1989138"/>
            <a:ext cx="6324600" cy="665162"/>
            <a:chOff x="930" y="1253"/>
            <a:chExt cx="3984" cy="419"/>
          </a:xfrm>
        </p:grpSpPr>
        <p:grpSp>
          <p:nvGrpSpPr>
            <p:cNvPr id="260101" name="Group 5"/>
            <p:cNvGrpSpPr>
              <a:grpSpLocks/>
            </p:cNvGrpSpPr>
            <p:nvPr/>
          </p:nvGrpSpPr>
          <p:grpSpPr bwMode="auto">
            <a:xfrm>
              <a:off x="930" y="1253"/>
              <a:ext cx="568" cy="419"/>
              <a:chOff x="1110" y="2656"/>
              <a:chExt cx="1549" cy="1351"/>
            </a:xfrm>
          </p:grpSpPr>
          <p:sp>
            <p:nvSpPr>
              <p:cNvPr id="260102" name="AutoShape 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03" name="AutoShape 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04" name="AutoShape 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0105" name="Line 9"/>
            <p:cNvSpPr>
              <a:spLocks noChangeShapeType="1"/>
            </p:cNvSpPr>
            <p:nvPr/>
          </p:nvSpPr>
          <p:spPr bwMode="auto">
            <a:xfrm>
              <a:off x="1384" y="1637"/>
              <a:ext cx="353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06" name="Text Box 10"/>
            <p:cNvSpPr txBox="1">
              <a:spLocks noChangeArrowheads="1"/>
            </p:cNvSpPr>
            <p:nvPr/>
          </p:nvSpPr>
          <p:spPr bwMode="auto">
            <a:xfrm>
              <a:off x="1474" y="1253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>
                  <a:solidFill>
                    <a:srgbClr val="000000"/>
                  </a:solidFill>
                </a:rPr>
                <a:t>二叉排序树和平衡二叉树</a:t>
              </a:r>
            </a:p>
          </p:txBody>
        </p:sp>
        <p:sp>
          <p:nvSpPr>
            <p:cNvPr id="260107" name="Text Box 11"/>
            <p:cNvSpPr txBox="1">
              <a:spLocks noChangeArrowheads="1"/>
            </p:cNvSpPr>
            <p:nvPr/>
          </p:nvSpPr>
          <p:spPr bwMode="gray">
            <a:xfrm>
              <a:off x="938" y="1315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9.2.1</a:t>
              </a:r>
            </a:p>
          </p:txBody>
        </p:sp>
      </p:grpSp>
      <p:grpSp>
        <p:nvGrpSpPr>
          <p:cNvPr id="260108" name="Group 12"/>
          <p:cNvGrpSpPr>
            <a:grpSpLocks/>
          </p:cNvGrpSpPr>
          <p:nvPr/>
        </p:nvGrpSpPr>
        <p:grpSpPr bwMode="auto">
          <a:xfrm>
            <a:off x="1476375" y="3357563"/>
            <a:ext cx="6324600" cy="685800"/>
            <a:chOff x="864" y="1680"/>
            <a:chExt cx="3984" cy="432"/>
          </a:xfrm>
        </p:grpSpPr>
        <p:grpSp>
          <p:nvGrpSpPr>
            <p:cNvPr id="260109" name="Group 13"/>
            <p:cNvGrpSpPr>
              <a:grpSpLocks/>
            </p:cNvGrpSpPr>
            <p:nvPr/>
          </p:nvGrpSpPr>
          <p:grpSpPr bwMode="auto">
            <a:xfrm>
              <a:off x="864" y="1680"/>
              <a:ext cx="561" cy="432"/>
              <a:chOff x="3174" y="2656"/>
              <a:chExt cx="1549" cy="1351"/>
            </a:xfrm>
          </p:grpSpPr>
          <p:sp>
            <p:nvSpPr>
              <p:cNvPr id="260110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1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2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0113" name="Line 17"/>
            <p:cNvSpPr>
              <a:spLocks noChangeShapeType="1"/>
            </p:cNvSpPr>
            <p:nvPr/>
          </p:nvSpPr>
          <p:spPr bwMode="auto">
            <a:xfrm>
              <a:off x="1313" y="2076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14" name="Text Box 18"/>
            <p:cNvSpPr txBox="1">
              <a:spLocks noChangeArrowheads="1"/>
            </p:cNvSpPr>
            <p:nvPr/>
          </p:nvSpPr>
          <p:spPr bwMode="auto">
            <a:xfrm>
              <a:off x="1488" y="1696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</a:rPr>
                <a:t>B-</a:t>
              </a:r>
              <a:r>
                <a:rPr lang="zh-CN" altLang="en-US">
                  <a:solidFill>
                    <a:srgbClr val="000000"/>
                  </a:solidFill>
                </a:rPr>
                <a:t>数和</a:t>
              </a:r>
              <a:r>
                <a:rPr lang="en-US" altLang="zh-CN">
                  <a:solidFill>
                    <a:srgbClr val="000000"/>
                  </a:solidFill>
                </a:rPr>
                <a:t>B+</a:t>
              </a:r>
              <a:r>
                <a:rPr lang="zh-CN" altLang="en-US">
                  <a:solidFill>
                    <a:srgbClr val="000000"/>
                  </a:solidFill>
                </a:rPr>
                <a:t>树</a:t>
              </a:r>
            </a:p>
          </p:txBody>
        </p:sp>
        <p:sp>
          <p:nvSpPr>
            <p:cNvPr id="260115" name="Text Box 19"/>
            <p:cNvSpPr txBox="1">
              <a:spLocks noChangeArrowheads="1"/>
            </p:cNvSpPr>
            <p:nvPr/>
          </p:nvSpPr>
          <p:spPr bwMode="gray">
            <a:xfrm>
              <a:off x="870" y="1744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9.2.2</a:t>
              </a:r>
            </a:p>
          </p:txBody>
        </p:sp>
      </p:grpSp>
      <p:grpSp>
        <p:nvGrpSpPr>
          <p:cNvPr id="260116" name="Group 20"/>
          <p:cNvGrpSpPr>
            <a:grpSpLocks/>
          </p:cNvGrpSpPr>
          <p:nvPr/>
        </p:nvGrpSpPr>
        <p:grpSpPr bwMode="auto">
          <a:xfrm>
            <a:off x="1476375" y="4652963"/>
            <a:ext cx="6324600" cy="665162"/>
            <a:chOff x="864" y="2304"/>
            <a:chExt cx="3984" cy="419"/>
          </a:xfrm>
        </p:grpSpPr>
        <p:grpSp>
          <p:nvGrpSpPr>
            <p:cNvPr id="260117" name="Group 21"/>
            <p:cNvGrpSpPr>
              <a:grpSpLocks/>
            </p:cNvGrpSpPr>
            <p:nvPr/>
          </p:nvGrpSpPr>
          <p:grpSpPr bwMode="auto">
            <a:xfrm>
              <a:off x="864" y="2304"/>
              <a:ext cx="561" cy="419"/>
              <a:chOff x="1110" y="2656"/>
              <a:chExt cx="1549" cy="1351"/>
            </a:xfrm>
          </p:grpSpPr>
          <p:sp>
            <p:nvSpPr>
              <p:cNvPr id="260118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9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20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0121" name="Line 25"/>
            <p:cNvSpPr>
              <a:spLocks noChangeShapeType="1"/>
            </p:cNvSpPr>
            <p:nvPr/>
          </p:nvSpPr>
          <p:spPr bwMode="auto">
            <a:xfrm>
              <a:off x="1313" y="2688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122" name="Text Box 26"/>
            <p:cNvSpPr txBox="1">
              <a:spLocks noChangeArrowheads="1"/>
            </p:cNvSpPr>
            <p:nvPr/>
          </p:nvSpPr>
          <p:spPr bwMode="auto">
            <a:xfrm>
              <a:off x="1488" y="230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键树</a:t>
              </a:r>
            </a:p>
          </p:txBody>
        </p:sp>
        <p:sp>
          <p:nvSpPr>
            <p:cNvPr id="260123" name="Text Box 27"/>
            <p:cNvSpPr txBox="1">
              <a:spLocks noChangeArrowheads="1"/>
            </p:cNvSpPr>
            <p:nvPr/>
          </p:nvSpPr>
          <p:spPr bwMode="gray">
            <a:xfrm>
              <a:off x="870" y="236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9.2.3</a:t>
              </a:r>
            </a:p>
          </p:txBody>
        </p:sp>
      </p:grpSp>
      <p:sp>
        <p:nvSpPr>
          <p:cNvPr id="260133" name="Rectangle 37"/>
          <p:cNvSpPr>
            <a:spLocks noChangeArrowheads="1"/>
          </p:cNvSpPr>
          <p:nvPr/>
        </p:nvSpPr>
        <p:spPr bwMode="auto">
          <a:xfrm>
            <a:off x="250825" y="188913"/>
            <a:ext cx="627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9.2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动态查找表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539750" y="1052513"/>
            <a:ext cx="705643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09625" indent="-8096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89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684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一、二叉排序树（ </a:t>
            </a:r>
            <a:r>
              <a:rPr lang="en-US" altLang="zh-CN" sz="2800" b="1">
                <a:solidFill>
                  <a:srgbClr val="A50021"/>
                </a:solidFill>
                <a:latin typeface="Arial" charset="0"/>
              </a:rPr>
              <a:t>Binary sort trees,                             </a:t>
            </a:r>
            <a:r>
              <a:rPr lang="zh-CN" altLang="en-US" sz="3200" b="1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二叉查找树</a:t>
            </a:r>
            <a:r>
              <a:rPr lang="en-US" altLang="zh-CN" sz="3200" b="1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en-US" altLang="zh-CN" sz="2800" b="1">
                <a:solidFill>
                  <a:srgbClr val="A50021"/>
                </a:solidFill>
                <a:latin typeface="Arial" charset="0"/>
              </a:rPr>
              <a:t>Binary search trees</a:t>
            </a:r>
            <a:r>
              <a:rPr kumimoji="0" lang="en-US" altLang="zh-CN" sz="2800">
                <a:latin typeface="Arial" charset="0"/>
              </a:rPr>
              <a:t> </a:t>
            </a:r>
            <a:r>
              <a:rPr lang="zh-CN" altLang="en-US" sz="3200" b="1">
                <a:solidFill>
                  <a:srgbClr val="6600CC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90116" name="Text Box 102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58888" y="2478088"/>
            <a:ext cx="2174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．定义</a:t>
            </a:r>
          </a:p>
        </p:txBody>
      </p:sp>
      <p:sp>
        <p:nvSpPr>
          <p:cNvPr id="90117" name="Rectangle 102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58888" y="319722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．查找算法</a:t>
            </a:r>
          </a:p>
        </p:txBody>
      </p:sp>
      <p:sp>
        <p:nvSpPr>
          <p:cNvPr id="90118" name="Text Box 103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3989388"/>
            <a:ext cx="3019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．插入算法</a:t>
            </a:r>
          </a:p>
        </p:txBody>
      </p:sp>
      <p:sp>
        <p:nvSpPr>
          <p:cNvPr id="90119" name="Text Box 103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478155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．删除算法</a:t>
            </a:r>
          </a:p>
        </p:txBody>
      </p:sp>
      <p:sp>
        <p:nvSpPr>
          <p:cNvPr id="90120" name="Text Box 103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258888" y="5573713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5</a:t>
            </a:r>
            <a:r>
              <a:rPr lang="zh-CN" altLang="en-US">
                <a:solidFill>
                  <a:srgbClr val="000000"/>
                </a:solidFill>
              </a:rPr>
              <a:t>．查找性能的分析</a:t>
            </a:r>
          </a:p>
        </p:txBody>
      </p:sp>
      <p:sp>
        <p:nvSpPr>
          <p:cNvPr id="90123" name="Rectangle 1035"/>
          <p:cNvSpPr>
            <a:spLocks noChangeArrowheads="1"/>
          </p:cNvSpPr>
          <p:nvPr/>
        </p:nvSpPr>
        <p:spPr bwMode="auto">
          <a:xfrm>
            <a:off x="250825" y="188913"/>
            <a:ext cx="7058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9.2.1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二叉排序树和平衡二叉树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17" grpId="0" autoUpdateAnimBg="0"/>
      <p:bldP spid="90118" grpId="0" autoUpdateAnimBg="0"/>
      <p:bldP spid="90119" grpId="0" autoUpdateAnimBg="0"/>
      <p:bldP spid="90120" grpId="0" autoUpdateAnimBg="0"/>
      <p:bldP spid="901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68313" y="2992438"/>
            <a:ext cx="8175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）若它的左子树不空，则左子树上</a:t>
            </a:r>
            <a:r>
              <a:rPr lang="zh-CN" altLang="en-US">
                <a:solidFill>
                  <a:srgbClr val="FF0000"/>
                </a:solidFill>
              </a:rPr>
              <a:t>所有</a:t>
            </a:r>
            <a:r>
              <a:rPr lang="zh-CN" altLang="en-US">
                <a:solidFill>
                  <a:srgbClr val="000000"/>
                </a:solidFill>
              </a:rPr>
              <a:t>结点的值</a:t>
            </a:r>
            <a:r>
              <a:rPr lang="zh-CN" altLang="en-US">
                <a:solidFill>
                  <a:srgbClr val="FF0000"/>
                </a:solidFill>
              </a:rPr>
              <a:t>均小于</a:t>
            </a:r>
            <a:r>
              <a:rPr lang="zh-CN" altLang="en-US">
                <a:solidFill>
                  <a:srgbClr val="000000"/>
                </a:solidFill>
              </a:rPr>
              <a:t>根结点的值；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224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．定义：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3850" y="1552575"/>
            <a:ext cx="82804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00"/>
                </a:solidFill>
              </a:rPr>
              <a:t>二叉排序树</a:t>
            </a:r>
            <a:r>
              <a:rPr lang="zh-CN" altLang="en-US">
                <a:solidFill>
                  <a:srgbClr val="FF0000"/>
                </a:solidFill>
              </a:rPr>
              <a:t>或者是一棵空树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  <a:r>
              <a:rPr lang="zh-CN" altLang="en-US">
                <a:solidFill>
                  <a:srgbClr val="FF0000"/>
                </a:solidFill>
              </a:rPr>
              <a:t>或者是具有如下特性的二叉树</a:t>
            </a:r>
            <a:r>
              <a:rPr lang="zh-CN" altLang="en-US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68313" y="5368925"/>
            <a:ext cx="8129587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）它的左、右子树</a:t>
            </a:r>
            <a:r>
              <a:rPr lang="zh-CN" altLang="en-US">
                <a:solidFill>
                  <a:srgbClr val="FF0000"/>
                </a:solidFill>
              </a:rPr>
              <a:t>也都</a:t>
            </a:r>
            <a:r>
              <a:rPr lang="zh-CN" altLang="en-US">
                <a:solidFill>
                  <a:srgbClr val="000000"/>
                </a:solidFill>
              </a:rPr>
              <a:t>分别</a:t>
            </a:r>
            <a:r>
              <a:rPr lang="zh-CN" altLang="en-US">
                <a:solidFill>
                  <a:srgbClr val="FF0000"/>
                </a:solidFill>
              </a:rPr>
              <a:t>是二叉排序树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00063" y="4108450"/>
            <a:ext cx="81041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）若它的右子树不空，则右子树上</a:t>
            </a:r>
            <a:r>
              <a:rPr lang="zh-CN" altLang="en-US">
                <a:solidFill>
                  <a:srgbClr val="FF0000"/>
                </a:solidFill>
              </a:rPr>
              <a:t>所有</a:t>
            </a:r>
            <a:r>
              <a:rPr lang="zh-CN" altLang="en-US">
                <a:solidFill>
                  <a:srgbClr val="000000"/>
                </a:solidFill>
              </a:rPr>
              <a:t>结点的值</a:t>
            </a:r>
            <a:r>
              <a:rPr lang="zh-CN" altLang="en-US">
                <a:solidFill>
                  <a:srgbClr val="FF0000"/>
                </a:solidFill>
              </a:rPr>
              <a:t>均大于</a:t>
            </a:r>
            <a:r>
              <a:rPr lang="zh-CN" altLang="en-US">
                <a:solidFill>
                  <a:srgbClr val="000000"/>
                </a:solidFill>
              </a:rPr>
              <a:t>根结点的值；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0" grpId="0" autoUpdateAnimBg="0"/>
      <p:bldP spid="65541" grpId="0" autoUpdateAnimBg="0"/>
      <p:bldP spid="6554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25" name="Group 41"/>
          <p:cNvGrpSpPr>
            <a:grpSpLocks/>
          </p:cNvGrpSpPr>
          <p:nvPr/>
        </p:nvGrpSpPr>
        <p:grpSpPr bwMode="auto">
          <a:xfrm>
            <a:off x="395288" y="1217613"/>
            <a:ext cx="7848600" cy="4572000"/>
            <a:chOff x="240" y="240"/>
            <a:chExt cx="4944" cy="2880"/>
          </a:xfrm>
        </p:grpSpPr>
        <p:sp>
          <p:nvSpPr>
            <p:cNvPr id="67586" name="Oval 2"/>
            <p:cNvSpPr>
              <a:spLocks noChangeArrowheads="1"/>
            </p:cNvSpPr>
            <p:nvPr/>
          </p:nvSpPr>
          <p:spPr bwMode="auto">
            <a:xfrm>
              <a:off x="2640" y="24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87" name="Oval 3"/>
            <p:cNvSpPr>
              <a:spLocks noChangeArrowheads="1"/>
            </p:cNvSpPr>
            <p:nvPr/>
          </p:nvSpPr>
          <p:spPr bwMode="auto">
            <a:xfrm>
              <a:off x="1632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88" name="Oval 4"/>
            <p:cNvSpPr>
              <a:spLocks noChangeArrowheads="1"/>
            </p:cNvSpPr>
            <p:nvPr/>
          </p:nvSpPr>
          <p:spPr bwMode="auto">
            <a:xfrm>
              <a:off x="3744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89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0" name="Oval 6"/>
            <p:cNvSpPr>
              <a:spLocks noChangeArrowheads="1"/>
            </p:cNvSpPr>
            <p:nvPr/>
          </p:nvSpPr>
          <p:spPr bwMode="auto">
            <a:xfrm>
              <a:off x="4704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1" name="Oval 7"/>
            <p:cNvSpPr>
              <a:spLocks noChangeArrowheads="1"/>
            </p:cNvSpPr>
            <p:nvPr/>
          </p:nvSpPr>
          <p:spPr bwMode="auto">
            <a:xfrm>
              <a:off x="24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auto">
            <a:xfrm>
              <a:off x="408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2640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auto">
            <a:xfrm>
              <a:off x="2064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5" name="Oval 11"/>
            <p:cNvSpPr>
              <a:spLocks noChangeArrowheads="1"/>
            </p:cNvSpPr>
            <p:nvPr/>
          </p:nvSpPr>
          <p:spPr bwMode="auto">
            <a:xfrm>
              <a:off x="1152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6" name="Oval 12"/>
            <p:cNvSpPr>
              <a:spLocks noChangeArrowheads="1"/>
            </p:cNvSpPr>
            <p:nvPr/>
          </p:nvSpPr>
          <p:spPr bwMode="auto">
            <a:xfrm>
              <a:off x="768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7" name="Oval 13"/>
            <p:cNvSpPr>
              <a:spLocks noChangeArrowheads="1"/>
            </p:cNvSpPr>
            <p:nvPr/>
          </p:nvSpPr>
          <p:spPr bwMode="auto">
            <a:xfrm>
              <a:off x="4704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 flipH="1">
              <a:off x="2064" y="528"/>
              <a:ext cx="576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 flipH="1">
              <a:off x="1104" y="1104"/>
              <a:ext cx="528" cy="336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3072" y="528"/>
              <a:ext cx="720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2064" y="1104"/>
              <a:ext cx="62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 flipH="1">
              <a:off x="480" y="1776"/>
              <a:ext cx="28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1008" y="1728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 flipH="1">
              <a:off x="1008" y="2496"/>
              <a:ext cx="28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 flipH="1">
              <a:off x="2304" y="1728"/>
              <a:ext cx="38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4224" y="1104"/>
              <a:ext cx="52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 flipH="1">
              <a:off x="4464" y="1776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>
              <a:off x="4416" y="2448"/>
              <a:ext cx="432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68313" y="188913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3563938" y="5445125"/>
            <a:ext cx="2736850" cy="57943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50000">
                <a:schemeClr val="bg1"/>
              </a:gs>
              <a:gs pos="100000">
                <a:srgbClr val="FF99CC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</a:rPr>
              <a:t>是二叉排序树。</a:t>
            </a:r>
          </a:p>
        </p:txBody>
      </p:sp>
      <p:grpSp>
        <p:nvGrpSpPr>
          <p:cNvPr id="67626" name="Group 42"/>
          <p:cNvGrpSpPr>
            <a:grpSpLocks/>
          </p:cNvGrpSpPr>
          <p:nvPr/>
        </p:nvGrpSpPr>
        <p:grpSpPr bwMode="auto">
          <a:xfrm>
            <a:off x="4932363" y="3500438"/>
            <a:ext cx="1295400" cy="1295400"/>
            <a:chOff x="3072" y="1680"/>
            <a:chExt cx="816" cy="816"/>
          </a:xfrm>
        </p:grpSpPr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3072" y="1680"/>
              <a:ext cx="480" cy="48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1" name="Oval 37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8080"/>
                  </a:solidFill>
                  <a:latin typeface="Times New Roman" pitchFamily="18" charset="0"/>
                </a:rPr>
                <a:t>66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2987675" y="5464175"/>
            <a:ext cx="590550" cy="579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6600CC"/>
                </a:solidFill>
              </a:rPr>
              <a:t>不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9" grpId="0" autoUpdateAnimBg="0"/>
      <p:bldP spid="67619" grpId="0" animBg="1" autoUpdateAnimBg="0"/>
      <p:bldP spid="6762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050"/>
          <p:cNvSpPr txBox="1">
            <a:spLocks noChangeArrowheads="1"/>
          </p:cNvSpPr>
          <p:nvPr/>
        </p:nvSpPr>
        <p:spPr bwMode="auto">
          <a:xfrm>
            <a:off x="539750" y="1557338"/>
            <a:ext cx="81010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6600CC"/>
                </a:solidFill>
              </a:rPr>
              <a:t>通常，取二叉链表作为二叉排序树的存储结构。</a:t>
            </a:r>
          </a:p>
        </p:txBody>
      </p:sp>
      <p:sp>
        <p:nvSpPr>
          <p:cNvPr id="206852" name="Text Box 2052"/>
          <p:cNvSpPr txBox="1">
            <a:spLocks noChangeArrowheads="1"/>
          </p:cNvSpPr>
          <p:nvPr/>
        </p:nvSpPr>
        <p:spPr bwMode="auto">
          <a:xfrm>
            <a:off x="827088" y="2276475"/>
            <a:ext cx="7146925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typedef struct BiTNode { // </a:t>
            </a:r>
            <a:r>
              <a:rPr lang="zh-CN" altLang="en-US">
                <a:solidFill>
                  <a:srgbClr val="000000"/>
                </a:solidFill>
              </a:rPr>
              <a:t>结点结构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    </a:t>
            </a:r>
            <a:r>
              <a:rPr lang="en-US" altLang="zh-CN">
                <a:solidFill>
                  <a:srgbClr val="000000"/>
                </a:solidFill>
              </a:rPr>
              <a:t>struct BiTNode  *lchild, *rchild;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                                     // </a:t>
            </a:r>
            <a:r>
              <a:rPr lang="zh-CN" altLang="en-US">
                <a:solidFill>
                  <a:srgbClr val="000000"/>
                </a:solidFill>
              </a:rPr>
              <a:t>左右孩子指针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} BiTNode, *BiTree;</a:t>
            </a:r>
          </a:p>
        </p:txBody>
      </p:sp>
      <p:sp>
        <p:nvSpPr>
          <p:cNvPr id="206853" name="Rectangle 205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87450" y="3213100"/>
            <a:ext cx="3387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TElemType      data;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  <p:bldP spid="206852" grpId="0" autoUpdateAnimBg="0"/>
      <p:bldP spid="2068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0"/>
            <a:ext cx="8001000" cy="1066800"/>
          </a:xfrm>
        </p:spPr>
        <p:txBody>
          <a:bodyPr/>
          <a:lstStyle/>
          <a:p>
            <a:r>
              <a:rPr kumimoji="1" lang="en-US" altLang="zh-CN" sz="360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．二叉排序树的查找算法：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852738"/>
            <a:ext cx="8137525" cy="36004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）若给定值</a:t>
            </a:r>
            <a:r>
              <a:rPr lang="zh-CN" altLang="en-US" b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等于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根结点的关键字，则查找成功；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）若给定值</a:t>
            </a:r>
            <a:r>
              <a:rPr lang="zh-CN" altLang="en-US" b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小于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根结点的关键字，则继续在</a:t>
            </a:r>
            <a:r>
              <a:rPr lang="zh-CN" altLang="en-US" b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左子树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上进行查找；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）若给定值</a:t>
            </a:r>
            <a:r>
              <a:rPr lang="zh-CN" altLang="en-US" b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大于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根结点的关键字，则继续在</a:t>
            </a:r>
            <a:r>
              <a:rPr lang="zh-CN" altLang="en-US" b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右子树</a:t>
            </a:r>
            <a:r>
              <a:rPr lang="zh-CN" altLang="en-US" b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上进行查找。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23850" y="19891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否则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900113" y="1412875"/>
            <a:ext cx="708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若二叉排序树</a:t>
            </a:r>
            <a:r>
              <a:rPr lang="zh-CN" altLang="en-US">
                <a:solidFill>
                  <a:srgbClr val="FF0000"/>
                </a:solidFill>
              </a:rPr>
              <a:t>为空</a:t>
            </a:r>
            <a:r>
              <a:rPr lang="zh-CN" altLang="en-US">
                <a:solidFill>
                  <a:srgbClr val="000000"/>
                </a:solidFill>
              </a:rPr>
              <a:t>，则查找不成功；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build="p" autoUpdateAnimBg="0"/>
      <p:bldP spid="74756" grpId="0" autoUpdateAnimBg="0"/>
      <p:bldP spid="7475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74" name="Group 1074"/>
          <p:cNvGrpSpPr>
            <a:grpSpLocks/>
          </p:cNvGrpSpPr>
          <p:nvPr/>
        </p:nvGrpSpPr>
        <p:grpSpPr bwMode="auto">
          <a:xfrm>
            <a:off x="1600200" y="1411288"/>
            <a:ext cx="6324600" cy="3429000"/>
            <a:chOff x="1008" y="672"/>
            <a:chExt cx="3984" cy="2160"/>
          </a:xfrm>
        </p:grpSpPr>
        <p:sp>
          <p:nvSpPr>
            <p:cNvPr id="205826" name="Oval 1026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27" name="Oval 1027"/>
            <p:cNvSpPr>
              <a:spLocks noChangeArrowheads="1"/>
            </p:cNvSpPr>
            <p:nvPr/>
          </p:nvSpPr>
          <p:spPr bwMode="auto">
            <a:xfrm>
              <a:off x="1728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28" name="Oval 1028"/>
            <p:cNvSpPr>
              <a:spLocks noChangeArrowheads="1"/>
            </p:cNvSpPr>
            <p:nvPr/>
          </p:nvSpPr>
          <p:spPr bwMode="auto">
            <a:xfrm>
              <a:off x="3552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29" name="Oval 1029"/>
            <p:cNvSpPr>
              <a:spLocks noChangeArrowheads="1"/>
            </p:cNvSpPr>
            <p:nvPr/>
          </p:nvSpPr>
          <p:spPr bwMode="auto">
            <a:xfrm>
              <a:off x="100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30" name="Oval 1030"/>
            <p:cNvSpPr>
              <a:spLocks noChangeArrowheads="1"/>
            </p:cNvSpPr>
            <p:nvPr/>
          </p:nvSpPr>
          <p:spPr bwMode="auto">
            <a:xfrm>
              <a:off x="4272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31" name="Oval 1031"/>
            <p:cNvSpPr>
              <a:spLocks noChangeArrowheads="1"/>
            </p:cNvSpPr>
            <p:nvPr/>
          </p:nvSpPr>
          <p:spPr bwMode="auto">
            <a:xfrm>
              <a:off x="3744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32" name="Oval 1032"/>
            <p:cNvSpPr>
              <a:spLocks noChangeArrowheads="1"/>
            </p:cNvSpPr>
            <p:nvPr/>
          </p:nvSpPr>
          <p:spPr bwMode="auto">
            <a:xfrm>
              <a:off x="244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33" name="Oval 1033"/>
            <p:cNvSpPr>
              <a:spLocks noChangeArrowheads="1"/>
            </p:cNvSpPr>
            <p:nvPr/>
          </p:nvSpPr>
          <p:spPr bwMode="auto">
            <a:xfrm>
              <a:off x="1872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34" name="Oval 1034"/>
            <p:cNvSpPr>
              <a:spLocks noChangeArrowheads="1"/>
            </p:cNvSpPr>
            <p:nvPr/>
          </p:nvSpPr>
          <p:spPr bwMode="auto">
            <a:xfrm>
              <a:off x="4560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35" name="Line 1035"/>
            <p:cNvSpPr>
              <a:spLocks noChangeShapeType="1"/>
            </p:cNvSpPr>
            <p:nvPr/>
          </p:nvSpPr>
          <p:spPr bwMode="auto">
            <a:xfrm flipH="1">
              <a:off x="2112" y="86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6" name="Line 1036"/>
            <p:cNvSpPr>
              <a:spLocks noChangeShapeType="1"/>
            </p:cNvSpPr>
            <p:nvPr/>
          </p:nvSpPr>
          <p:spPr bwMode="auto">
            <a:xfrm flipH="1">
              <a:off x="1392" y="1296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7" name="Line 1037"/>
            <p:cNvSpPr>
              <a:spLocks noChangeShapeType="1"/>
            </p:cNvSpPr>
            <p:nvPr/>
          </p:nvSpPr>
          <p:spPr bwMode="auto">
            <a:xfrm>
              <a:off x="3072" y="86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8" name="Line 1038"/>
            <p:cNvSpPr>
              <a:spLocks noChangeShapeType="1"/>
            </p:cNvSpPr>
            <p:nvPr/>
          </p:nvSpPr>
          <p:spPr bwMode="auto">
            <a:xfrm>
              <a:off x="2112" y="124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9" name="Line 1039"/>
            <p:cNvSpPr>
              <a:spLocks noChangeShapeType="1"/>
            </p:cNvSpPr>
            <p:nvPr/>
          </p:nvSpPr>
          <p:spPr bwMode="auto">
            <a:xfrm flipH="1">
              <a:off x="2160" y="172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0" name="Line 1040"/>
            <p:cNvSpPr>
              <a:spLocks noChangeShapeType="1"/>
            </p:cNvSpPr>
            <p:nvPr/>
          </p:nvSpPr>
          <p:spPr bwMode="auto">
            <a:xfrm>
              <a:off x="3936" y="129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1" name="Line 1041"/>
            <p:cNvSpPr>
              <a:spLocks noChangeShapeType="1"/>
            </p:cNvSpPr>
            <p:nvPr/>
          </p:nvSpPr>
          <p:spPr bwMode="auto">
            <a:xfrm flipH="1">
              <a:off x="4032" y="172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2" name="Line 1042"/>
            <p:cNvSpPr>
              <a:spLocks noChangeShapeType="1"/>
            </p:cNvSpPr>
            <p:nvPr/>
          </p:nvSpPr>
          <p:spPr bwMode="auto">
            <a:xfrm>
              <a:off x="4128" y="225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3" name="Oval 1043"/>
            <p:cNvSpPr>
              <a:spLocks noChangeArrowheads="1"/>
            </p:cNvSpPr>
            <p:nvPr/>
          </p:nvSpPr>
          <p:spPr bwMode="auto">
            <a:xfrm>
              <a:off x="1248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5844" name="Line 1044"/>
            <p:cNvSpPr>
              <a:spLocks noChangeShapeType="1"/>
            </p:cNvSpPr>
            <p:nvPr/>
          </p:nvSpPr>
          <p:spPr bwMode="auto">
            <a:xfrm flipH="1">
              <a:off x="1536" y="220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847" name="Text Box 1047"/>
          <p:cNvSpPr txBox="1">
            <a:spLocks noChangeArrowheads="1"/>
          </p:cNvSpPr>
          <p:nvPr/>
        </p:nvSpPr>
        <p:spPr bwMode="auto">
          <a:xfrm>
            <a:off x="457200" y="220663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205848" name="Text Box 1048"/>
          <p:cNvSpPr txBox="1">
            <a:spLocks noChangeArrowheads="1"/>
          </p:cNvSpPr>
          <p:nvPr/>
        </p:nvSpPr>
        <p:spPr bwMode="auto">
          <a:xfrm>
            <a:off x="2008188" y="220663"/>
            <a:ext cx="2478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二叉排序树</a:t>
            </a:r>
          </a:p>
        </p:txBody>
      </p:sp>
      <p:sp>
        <p:nvSpPr>
          <p:cNvPr id="205850" name="Freeform 1050"/>
          <p:cNvSpPr>
            <a:spLocks/>
          </p:cNvSpPr>
          <p:nvPr/>
        </p:nvSpPr>
        <p:spPr bwMode="auto">
          <a:xfrm>
            <a:off x="4495800" y="649288"/>
            <a:ext cx="1066800" cy="762000"/>
          </a:xfrm>
          <a:custGeom>
            <a:avLst/>
            <a:gdLst>
              <a:gd name="T0" fmla="*/ 672 w 672"/>
              <a:gd name="T1" fmla="*/ 0 h 480"/>
              <a:gd name="T2" fmla="*/ 192 w 672"/>
              <a:gd name="T3" fmla="*/ 240 h 480"/>
              <a:gd name="T4" fmla="*/ 480 w 672"/>
              <a:gd name="T5" fmla="*/ 240 h 480"/>
              <a:gd name="T6" fmla="*/ 0 w 672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51" name="Text Box 1051"/>
          <p:cNvSpPr txBox="1">
            <a:spLocks noChangeArrowheads="1"/>
          </p:cNvSpPr>
          <p:nvPr/>
        </p:nvSpPr>
        <p:spPr bwMode="auto">
          <a:xfrm>
            <a:off x="827088" y="5084763"/>
            <a:ext cx="2478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查找关键字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852" name="Text Box 1052"/>
          <p:cNvSpPr txBox="1">
            <a:spLocks noChangeArrowheads="1"/>
          </p:cNvSpPr>
          <p:nvPr/>
        </p:nvSpPr>
        <p:spPr bwMode="auto">
          <a:xfrm>
            <a:off x="971550" y="5867400"/>
            <a:ext cx="150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== 50 ,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53" name="Oval 1053"/>
          <p:cNvSpPr>
            <a:spLocks noChangeArrowheads="1"/>
          </p:cNvSpPr>
          <p:nvPr/>
        </p:nvSpPr>
        <p:spPr bwMode="auto">
          <a:xfrm>
            <a:off x="4191000" y="1411288"/>
            <a:ext cx="685800" cy="533400"/>
          </a:xfrm>
          <a:prstGeom prst="ellipse">
            <a:avLst/>
          </a:prstGeom>
          <a:solidFill>
            <a:srgbClr val="FFFFCC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 useBgFill="1">
        <p:nvSpPr>
          <p:cNvPr id="205854" name="Oval 1054"/>
          <p:cNvSpPr>
            <a:spLocks noChangeArrowheads="1"/>
          </p:cNvSpPr>
          <p:nvPr/>
        </p:nvSpPr>
        <p:spPr bwMode="auto">
          <a:xfrm>
            <a:off x="4191000" y="1411288"/>
            <a:ext cx="685800" cy="533400"/>
          </a:xfrm>
          <a:prstGeom prst="ellipse">
            <a:avLst/>
          </a:prstGeom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55" name="Text Box 1055"/>
          <p:cNvSpPr txBox="1">
            <a:spLocks noChangeArrowheads="1"/>
          </p:cNvSpPr>
          <p:nvPr/>
        </p:nvSpPr>
        <p:spPr bwMode="auto">
          <a:xfrm>
            <a:off x="2479675" y="58832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35 ,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05856" name="Oval 1056"/>
          <p:cNvSpPr>
            <a:spLocks noChangeArrowheads="1"/>
          </p:cNvSpPr>
          <p:nvPr/>
        </p:nvSpPr>
        <p:spPr bwMode="auto">
          <a:xfrm>
            <a:off x="4191000" y="1411288"/>
            <a:ext cx="685800" cy="533400"/>
          </a:xfrm>
          <a:prstGeom prst="ellipse">
            <a:avLst/>
          </a:prstGeom>
          <a:solidFill>
            <a:srgbClr val="CCFFFF"/>
          </a:solidFill>
          <a:ln w="190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59" name="Line 1059"/>
          <p:cNvSpPr>
            <a:spLocks noChangeShapeType="1"/>
          </p:cNvSpPr>
          <p:nvPr/>
        </p:nvSpPr>
        <p:spPr bwMode="auto">
          <a:xfrm flipH="1">
            <a:off x="3429000" y="1868488"/>
            <a:ext cx="838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0" name="Line 1060"/>
          <p:cNvSpPr>
            <a:spLocks noChangeShapeType="1"/>
          </p:cNvSpPr>
          <p:nvPr/>
        </p:nvSpPr>
        <p:spPr bwMode="auto">
          <a:xfrm>
            <a:off x="3276600" y="2401888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1" name="Line 1061"/>
          <p:cNvSpPr>
            <a:spLocks noChangeShapeType="1"/>
          </p:cNvSpPr>
          <p:nvPr/>
        </p:nvSpPr>
        <p:spPr bwMode="auto">
          <a:xfrm flipH="1">
            <a:off x="3505200" y="3163888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2" name="Oval 1062"/>
          <p:cNvSpPr>
            <a:spLocks noChangeArrowheads="1"/>
          </p:cNvSpPr>
          <p:nvPr/>
        </p:nvSpPr>
        <p:spPr bwMode="auto">
          <a:xfrm>
            <a:off x="2743200" y="1944688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30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63" name="Oval 1063"/>
          <p:cNvSpPr>
            <a:spLocks noChangeArrowheads="1"/>
          </p:cNvSpPr>
          <p:nvPr/>
        </p:nvSpPr>
        <p:spPr bwMode="auto">
          <a:xfrm>
            <a:off x="3886200" y="2630488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64" name="Oval 1064"/>
          <p:cNvSpPr>
            <a:spLocks noChangeArrowheads="1"/>
          </p:cNvSpPr>
          <p:nvPr/>
        </p:nvSpPr>
        <p:spPr bwMode="auto">
          <a:xfrm>
            <a:off x="2971800" y="3468688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35</a:t>
            </a:r>
            <a:endParaRPr kumimoji="1" lang="en-US" altLang="zh-CN" sz="2400">
              <a:latin typeface="Times New Roman" pitchFamily="18" charset="0"/>
            </a:endParaRPr>
          </a:p>
        </p:txBody>
      </p:sp>
      <p:sp useBgFill="1">
        <p:nvSpPr>
          <p:cNvPr id="205865" name="Oval 1065"/>
          <p:cNvSpPr>
            <a:spLocks noChangeArrowheads="1"/>
          </p:cNvSpPr>
          <p:nvPr/>
        </p:nvSpPr>
        <p:spPr bwMode="auto">
          <a:xfrm>
            <a:off x="4191000" y="1411288"/>
            <a:ext cx="685800" cy="533400"/>
          </a:xfrm>
          <a:prstGeom prst="ellipse">
            <a:avLst/>
          </a:prstGeom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66" name="Text Box 1066"/>
          <p:cNvSpPr txBox="1">
            <a:spLocks noChangeArrowheads="1"/>
          </p:cNvSpPr>
          <p:nvPr/>
        </p:nvSpPr>
        <p:spPr bwMode="auto">
          <a:xfrm>
            <a:off x="3394075" y="58832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</a:rPr>
              <a:t>90 ,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05867" name="Line 1067"/>
          <p:cNvSpPr>
            <a:spLocks noChangeShapeType="1"/>
          </p:cNvSpPr>
          <p:nvPr/>
        </p:nvSpPr>
        <p:spPr bwMode="auto">
          <a:xfrm>
            <a:off x="4876800" y="1563688"/>
            <a:ext cx="9144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8" name="Line 1068"/>
          <p:cNvSpPr>
            <a:spLocks noChangeShapeType="1"/>
          </p:cNvSpPr>
          <p:nvPr/>
        </p:nvSpPr>
        <p:spPr bwMode="auto">
          <a:xfrm>
            <a:off x="6324600" y="2249488"/>
            <a:ext cx="6858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9" name="Oval 1069"/>
          <p:cNvSpPr>
            <a:spLocks noChangeArrowheads="1"/>
          </p:cNvSpPr>
          <p:nvPr/>
        </p:nvSpPr>
        <p:spPr bwMode="auto">
          <a:xfrm>
            <a:off x="4191000" y="1411288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70" name="Oval 1070"/>
          <p:cNvSpPr>
            <a:spLocks noChangeArrowheads="1"/>
          </p:cNvSpPr>
          <p:nvPr/>
        </p:nvSpPr>
        <p:spPr bwMode="auto">
          <a:xfrm>
            <a:off x="5638800" y="1944688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80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71" name="Oval 1071"/>
          <p:cNvSpPr>
            <a:spLocks noChangeArrowheads="1"/>
          </p:cNvSpPr>
          <p:nvPr/>
        </p:nvSpPr>
        <p:spPr bwMode="auto">
          <a:xfrm>
            <a:off x="6781800" y="2630488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</a:rPr>
              <a:t>90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5872" name="Text Box 1072"/>
          <p:cNvSpPr txBox="1">
            <a:spLocks noChangeArrowheads="1"/>
          </p:cNvSpPr>
          <p:nvPr/>
        </p:nvSpPr>
        <p:spPr bwMode="auto">
          <a:xfrm>
            <a:off x="4292600" y="58832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</a:rPr>
              <a:t>95 ,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05873" name="Line 1073"/>
          <p:cNvSpPr>
            <a:spLocks noChangeShapeType="1"/>
          </p:cNvSpPr>
          <p:nvPr/>
        </p:nvSpPr>
        <p:spPr bwMode="auto">
          <a:xfrm>
            <a:off x="7467600" y="2859088"/>
            <a:ext cx="6858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5" name="Text Box 1075"/>
          <p:cNvSpPr txBox="1">
            <a:spLocks noChangeArrowheads="1"/>
          </p:cNvSpPr>
          <p:nvPr/>
        </p:nvSpPr>
        <p:spPr bwMode="auto">
          <a:xfrm>
            <a:off x="4495800" y="4916488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05876" name="Text Box 1076"/>
          <p:cNvSpPr txBox="1">
            <a:spLocks noChangeArrowheads="1"/>
          </p:cNvSpPr>
          <p:nvPr/>
        </p:nvSpPr>
        <p:spPr bwMode="auto">
          <a:xfrm>
            <a:off x="4419600" y="4992688"/>
            <a:ext cx="3886200" cy="8207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中序遍历二叉排序树可以得到一个关键字的有序序列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7" grpId="0" autoUpdateAnimBg="0"/>
      <p:bldP spid="205848" grpId="0" autoUpdateAnimBg="0"/>
      <p:bldP spid="205850" grpId="0" animBg="1"/>
      <p:bldP spid="205851" grpId="0" autoUpdateAnimBg="0"/>
      <p:bldP spid="205852" grpId="0" autoUpdateAnimBg="0"/>
      <p:bldP spid="205853" grpId="0" animBg="1" autoUpdateAnimBg="0"/>
      <p:bldP spid="205854" grpId="0" animBg="1" autoUpdateAnimBg="0"/>
      <p:bldP spid="205855" grpId="0" autoUpdateAnimBg="0"/>
      <p:bldP spid="205856" grpId="0" animBg="1" autoUpdateAnimBg="0"/>
      <p:bldP spid="205859" grpId="0" animBg="1"/>
      <p:bldP spid="205860" grpId="0" animBg="1"/>
      <p:bldP spid="205861" grpId="0" animBg="1"/>
      <p:bldP spid="205862" grpId="0" animBg="1" autoUpdateAnimBg="0"/>
      <p:bldP spid="205863" grpId="0" animBg="1" autoUpdateAnimBg="0"/>
      <p:bldP spid="205864" grpId="0" animBg="1" autoUpdateAnimBg="0"/>
      <p:bldP spid="205865" grpId="0" animBg="1" autoUpdateAnimBg="0"/>
      <p:bldP spid="205866" grpId="0" autoUpdateAnimBg="0"/>
      <p:bldP spid="205867" grpId="0" animBg="1"/>
      <p:bldP spid="205868" grpId="0" animBg="1"/>
      <p:bldP spid="205869" grpId="0" animBg="1" autoUpdateAnimBg="0"/>
      <p:bldP spid="205870" grpId="0" animBg="1" autoUpdateAnimBg="0"/>
      <p:bldP spid="205871" grpId="0" animBg="1" autoUpdateAnimBg="0"/>
      <p:bldP spid="205872" grpId="0" autoUpdateAnimBg="0"/>
      <p:bldP spid="205873" grpId="0" animBg="1"/>
      <p:bldP spid="20587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1026"/>
          <p:cNvSpPr txBox="1">
            <a:spLocks noChangeArrowheads="1"/>
          </p:cNvSpPr>
          <p:nvPr/>
        </p:nvSpPr>
        <p:spPr bwMode="auto">
          <a:xfrm>
            <a:off x="395288" y="11572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从上述查找过程可见，</a:t>
            </a:r>
          </a:p>
        </p:txBody>
      </p:sp>
      <p:sp>
        <p:nvSpPr>
          <p:cNvPr id="208899" name="Text Box 1027"/>
          <p:cNvSpPr txBox="1">
            <a:spLocks noChangeArrowheads="1"/>
          </p:cNvSpPr>
          <p:nvPr/>
        </p:nvSpPr>
        <p:spPr bwMode="auto">
          <a:xfrm>
            <a:off x="971550" y="1989138"/>
            <a:ext cx="5972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在查找过程中，生成了一条</a:t>
            </a:r>
            <a:r>
              <a:rPr lang="zh-CN" altLang="en-US">
                <a:solidFill>
                  <a:srgbClr val="FF0000"/>
                </a:solidFill>
              </a:rPr>
              <a:t>查找路径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08900" name="Text Box 1028"/>
          <p:cNvSpPr txBox="1">
            <a:spLocks noChangeArrowheads="1"/>
          </p:cNvSpPr>
          <p:nvPr/>
        </p:nvSpPr>
        <p:spPr bwMode="auto">
          <a:xfrm>
            <a:off x="468313" y="2420938"/>
            <a:ext cx="833755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CC"/>
                </a:solidFill>
              </a:rPr>
              <a:t>从根结点出发，沿着左分支或右分支逐层向下直至关键字等于给定值的结点</a:t>
            </a:r>
            <a:r>
              <a:rPr lang="en-US" altLang="zh-CN">
                <a:solidFill>
                  <a:srgbClr val="0000CC"/>
                </a:solidFill>
              </a:rPr>
              <a:t>;</a:t>
            </a:r>
          </a:p>
        </p:txBody>
      </p:sp>
      <p:sp>
        <p:nvSpPr>
          <p:cNvPr id="208901" name="Text Box 1029"/>
          <p:cNvSpPr txBox="1">
            <a:spLocks noChangeArrowheads="1"/>
          </p:cNvSpPr>
          <p:nvPr/>
        </p:nvSpPr>
        <p:spPr bwMode="auto">
          <a:xfrm>
            <a:off x="323850" y="3860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或者</a:t>
            </a:r>
          </a:p>
        </p:txBody>
      </p:sp>
      <p:sp>
        <p:nvSpPr>
          <p:cNvPr id="208902" name="Text Box 1030"/>
          <p:cNvSpPr txBox="1">
            <a:spLocks noChangeArrowheads="1"/>
          </p:cNvSpPr>
          <p:nvPr/>
        </p:nvSpPr>
        <p:spPr bwMode="auto">
          <a:xfrm>
            <a:off x="533400" y="4381500"/>
            <a:ext cx="833755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CC"/>
                </a:solidFill>
              </a:rPr>
              <a:t>从根结点出发，沿着左分支或右分支逐层向下直至指针指向空树为止。</a:t>
            </a:r>
          </a:p>
        </p:txBody>
      </p:sp>
      <p:sp>
        <p:nvSpPr>
          <p:cNvPr id="208903" name="Text Box 1031"/>
          <p:cNvSpPr txBox="1">
            <a:spLocks noChangeArrowheads="1"/>
          </p:cNvSpPr>
          <p:nvPr/>
        </p:nvSpPr>
        <p:spPr bwMode="auto">
          <a:xfrm>
            <a:off x="5076825" y="3357563"/>
            <a:ext cx="31242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9900FF"/>
                </a:solidFill>
              </a:rPr>
              <a:t>——</a:t>
            </a:r>
            <a:r>
              <a:rPr lang="zh-CN" altLang="en-US" b="1">
                <a:solidFill>
                  <a:srgbClr val="9900FF"/>
                </a:solidFill>
              </a:rPr>
              <a:t>查找成功</a:t>
            </a:r>
          </a:p>
        </p:txBody>
      </p:sp>
      <p:sp>
        <p:nvSpPr>
          <p:cNvPr id="208904" name="Text Box 1032"/>
          <p:cNvSpPr txBox="1">
            <a:spLocks noChangeArrowheads="1"/>
          </p:cNvSpPr>
          <p:nvPr/>
        </p:nvSpPr>
        <p:spPr bwMode="auto">
          <a:xfrm>
            <a:off x="4643438" y="5229225"/>
            <a:ext cx="3581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9900FF"/>
                </a:solidFill>
              </a:rPr>
              <a:t>——</a:t>
            </a:r>
            <a:r>
              <a:rPr lang="zh-CN" altLang="en-US" b="1">
                <a:solidFill>
                  <a:srgbClr val="9900FF"/>
                </a:solidFill>
              </a:rPr>
              <a:t>查找不成功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899" grpId="0" autoUpdateAnimBg="0"/>
      <p:bldP spid="208900" grpId="0" autoUpdateAnimBg="0"/>
      <p:bldP spid="208901" grpId="0" autoUpdateAnimBg="0"/>
      <p:bldP spid="208902" grpId="0" autoUpdateAnimBg="0"/>
      <p:bldP spid="208903" grpId="0" autoUpdateAnimBg="0"/>
      <p:bldP spid="20890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457200" y="128588"/>
            <a:ext cx="3395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算法描述如下：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152400" y="1125538"/>
            <a:ext cx="8991600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Status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SearchBST (BiTree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KeyType kval, 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         BiTree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BiTree 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&amp;p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在根指针</a:t>
            </a: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所指二叉排序树中递归地查找其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关键字等于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kval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的数据元素，若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</a:rPr>
              <a:t>查找成功</a:t>
            </a:r>
            <a:r>
              <a:rPr kumimoji="1" lang="zh-CN" altLang="en-US">
                <a:latin typeface="Times New Roman" pitchFamily="18" charset="0"/>
              </a:rPr>
              <a:t>，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则返回指针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指向该数据元素的结点，并返回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函数值为</a:t>
            </a: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TRUE</a:t>
            </a:r>
            <a:r>
              <a:rPr kumimoji="1" lang="en-US" altLang="zh-CN">
                <a:latin typeface="Times New Roman" pitchFamily="18" charset="0"/>
              </a:rPr>
              <a:t>; </a:t>
            </a:r>
          </a:p>
          <a:p>
            <a:pPr>
              <a:lnSpc>
                <a:spcPct val="115000"/>
              </a:lnSpc>
            </a:pPr>
            <a:endParaRPr kumimoji="1" lang="en-US" altLang="zh-CN">
              <a:latin typeface="Times New Roman" pitchFamily="18" charset="0"/>
            </a:endParaRPr>
          </a:p>
          <a:p>
            <a:pPr>
              <a:lnSpc>
                <a:spcPct val="115000"/>
              </a:lnSpc>
            </a:pP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endParaRPr kumimoji="1" lang="en-US" altLang="zh-CN" sz="320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// SearchBST</a:t>
            </a:r>
          </a:p>
        </p:txBody>
      </p:sp>
      <p:sp>
        <p:nvSpPr>
          <p:cNvPr id="192516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4267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FF00FF"/>
                </a:solidFill>
                <a:latin typeface="Times New Roman" pitchFamily="18" charset="0"/>
              </a:rPr>
              <a:t>    </a:t>
            </a:r>
            <a:r>
              <a:rPr kumimoji="1" lang="en-US" altLang="zh-CN" sz="4800" b="1">
                <a:solidFill>
                  <a:srgbClr val="FF00FF"/>
                </a:solidFill>
                <a:latin typeface="Times New Roman" pitchFamily="18" charset="0"/>
              </a:rPr>
              <a:t>… … … …</a:t>
            </a:r>
          </a:p>
        </p:txBody>
      </p:sp>
      <p:sp>
        <p:nvSpPr>
          <p:cNvPr id="192520" name="Rectangl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0825" y="3789363"/>
            <a:ext cx="77597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                    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否则表明</a:t>
            </a:r>
            <a:r>
              <a:rPr kumimoji="1" lang="zh-CN" altLang="en-US">
                <a:solidFill>
                  <a:srgbClr val="008080"/>
                </a:solidFill>
                <a:latin typeface="Times New Roman" pitchFamily="18" charset="0"/>
              </a:rPr>
              <a:t>查找不成功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返回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指针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p 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指向查找路径上访问的最后一个结点</a:t>
            </a:r>
            <a:r>
              <a:rPr kumimoji="1" lang="zh-CN" altLang="en-US">
                <a:latin typeface="Times New Roman" pitchFamily="18" charset="0"/>
              </a:rPr>
              <a:t>，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并返回函数值为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FALSE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指针</a:t>
            </a: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f </a:t>
            </a:r>
            <a:r>
              <a:rPr kumimoji="1" lang="zh-CN" altLang="en-US">
                <a:solidFill>
                  <a:srgbClr val="FF5050"/>
                </a:solidFill>
                <a:latin typeface="Times New Roman" pitchFamily="18" charset="0"/>
              </a:rPr>
              <a:t>指向当前访问</a:t>
            </a:r>
          </a:p>
          <a:p>
            <a:pPr>
              <a:lnSpc>
                <a:spcPct val="115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FF5050"/>
                </a:solidFill>
                <a:latin typeface="Times New Roman" pitchFamily="18" charset="0"/>
              </a:rPr>
              <a:t>的结点的双亲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，其</a:t>
            </a:r>
            <a:r>
              <a:rPr kumimoji="1" lang="zh-CN" altLang="en-US">
                <a:solidFill>
                  <a:srgbClr val="FF5050"/>
                </a:solidFill>
                <a:latin typeface="Times New Roman" pitchFamily="18" charset="0"/>
              </a:rPr>
              <a:t>初始调用值为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NULL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5" grpId="0" autoUpdateAnimBg="0"/>
      <p:bldP spid="192516" grpId="0" autoUpdateAnimBg="0"/>
      <p:bldP spid="1925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-26988"/>
            <a:ext cx="7772400" cy="1143001"/>
          </a:xfrm>
        </p:spPr>
        <p:txBody>
          <a:bodyPr/>
          <a:lstStyle/>
          <a:p>
            <a:pPr algn="just"/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对查找表经常进行的操作</a:t>
            </a:r>
            <a:r>
              <a:rPr kumimoji="1" lang="en-US" altLang="zh-CN" sz="3600"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0213"/>
            <a:ext cx="8134350" cy="4495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查询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某个“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特定的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”数据元素是否在查找表中；</a:t>
            </a:r>
          </a:p>
          <a:p>
            <a:pPr algn="just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检索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某个“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特定的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”数据元素的各种属性；</a:t>
            </a:r>
          </a:p>
          <a:p>
            <a:pPr algn="just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）在查找表中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插入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一个数据元素；</a:t>
            </a:r>
          </a:p>
          <a:p>
            <a:pPr algn="just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）从查找表中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  <a:ea typeface="宋体" pitchFamily="2" charset="-122"/>
              </a:rPr>
              <a:t>删除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某个数据元素。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ChangeArrowheads="1"/>
          </p:cNvSpPr>
          <p:nvPr/>
        </p:nvSpPr>
        <p:spPr bwMode="auto">
          <a:xfrm>
            <a:off x="468313" y="1341438"/>
            <a:ext cx="486568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T)</a:t>
            </a:r>
          </a:p>
          <a:p>
            <a:pPr>
              <a:lnSpc>
                <a:spcPct val="125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  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EQ(kval, T-&gt;data.key)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  if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LT(kval, T-&gt;data.key)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</a:p>
          <a:p>
            <a:pPr>
              <a:lnSpc>
                <a:spcPct val="110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1731" name="Rectangle 102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258888" y="1916113"/>
            <a:ext cx="6154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p = f;  </a:t>
            </a:r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return FALSE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}  </a:t>
            </a:r>
            <a:r>
              <a:rPr kumimoji="1" lang="en-US" altLang="zh-CN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查找不成功</a:t>
            </a:r>
          </a:p>
        </p:txBody>
      </p:sp>
      <p:sp>
        <p:nvSpPr>
          <p:cNvPr id="201732" name="Rectangle 1028"/>
          <p:cNvSpPr>
            <a:spLocks noChangeArrowheads="1"/>
          </p:cNvSpPr>
          <p:nvPr/>
        </p:nvSpPr>
        <p:spPr bwMode="auto">
          <a:xfrm>
            <a:off x="1331913" y="2997200"/>
            <a:ext cx="5738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p = T;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return TRUE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查找成功</a:t>
            </a:r>
          </a:p>
        </p:txBody>
      </p:sp>
      <p:sp>
        <p:nvSpPr>
          <p:cNvPr id="201733" name="Rectangle 1029"/>
          <p:cNvSpPr>
            <a:spLocks noChangeArrowheads="1"/>
          </p:cNvSpPr>
          <p:nvPr/>
        </p:nvSpPr>
        <p:spPr bwMode="auto">
          <a:xfrm>
            <a:off x="1258888" y="4149725"/>
            <a:ext cx="63182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return SearchBST (T-&gt;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child, kval, 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)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;  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在左子树中继续查找</a:t>
            </a:r>
          </a:p>
        </p:txBody>
      </p:sp>
      <p:sp>
        <p:nvSpPr>
          <p:cNvPr id="201734" name="Rectangle 1030"/>
          <p:cNvSpPr>
            <a:spLocks noChangeArrowheads="1"/>
          </p:cNvSpPr>
          <p:nvPr/>
        </p:nvSpPr>
        <p:spPr bwMode="auto">
          <a:xfrm>
            <a:off x="1187450" y="4652963"/>
            <a:ext cx="6288088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endParaRPr kumimoji="1" lang="en-US" altLang="zh-CN" sz="36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return SearchBST (T-&gt;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child, kval, 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)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; 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在右子树中继续查找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utoUpdateAnimBg="0"/>
      <p:bldP spid="201731" grpId="0" autoUpdateAnimBg="0"/>
      <p:bldP spid="201732" grpId="0" autoUpdateAnimBg="0"/>
      <p:bldP spid="201733" grpId="0" autoUpdateAnimBg="0"/>
      <p:bldP spid="20173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52" name="AutoShape 2064"/>
          <p:cNvSpPr>
            <a:spLocks noChangeArrowheads="1"/>
          </p:cNvSpPr>
          <p:nvPr/>
        </p:nvSpPr>
        <p:spPr bwMode="auto">
          <a:xfrm>
            <a:off x="3962400" y="12811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53" name="Text Box 2065"/>
          <p:cNvSpPr txBox="1">
            <a:spLocks noChangeArrowheads="1"/>
          </p:cNvSpPr>
          <p:nvPr/>
        </p:nvSpPr>
        <p:spPr bwMode="auto">
          <a:xfrm>
            <a:off x="3659188" y="1119188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54" name="AutoShape 2066"/>
          <p:cNvSpPr>
            <a:spLocks noChangeArrowheads="1"/>
          </p:cNvSpPr>
          <p:nvPr/>
        </p:nvSpPr>
        <p:spPr bwMode="auto">
          <a:xfrm>
            <a:off x="4648200" y="15097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55" name="Text Box 2067"/>
          <p:cNvSpPr txBox="1">
            <a:spLocks noChangeArrowheads="1"/>
          </p:cNvSpPr>
          <p:nvPr/>
        </p:nvSpPr>
        <p:spPr bwMode="auto">
          <a:xfrm>
            <a:off x="4703763" y="1357313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56" name="Text Box 2068"/>
          <p:cNvSpPr txBox="1">
            <a:spLocks noChangeArrowheads="1"/>
          </p:cNvSpPr>
          <p:nvPr/>
        </p:nvSpPr>
        <p:spPr bwMode="auto">
          <a:xfrm>
            <a:off x="441325" y="1401763"/>
            <a:ext cx="235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key = 48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3557" name="AutoShape 2069"/>
          <p:cNvSpPr>
            <a:spLocks noChangeArrowheads="1"/>
          </p:cNvSpPr>
          <p:nvPr/>
        </p:nvSpPr>
        <p:spPr bwMode="auto">
          <a:xfrm>
            <a:off x="4419600" y="15097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58" name="Text Box 2070"/>
          <p:cNvSpPr txBox="1">
            <a:spLocks noChangeArrowheads="1"/>
          </p:cNvSpPr>
          <p:nvPr/>
        </p:nvSpPr>
        <p:spPr bwMode="auto">
          <a:xfrm>
            <a:off x="4116388" y="13573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59" name="AutoShape 2071"/>
          <p:cNvSpPr>
            <a:spLocks noChangeArrowheads="1"/>
          </p:cNvSpPr>
          <p:nvPr/>
        </p:nvSpPr>
        <p:spPr bwMode="auto">
          <a:xfrm>
            <a:off x="6553200" y="24241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60" name="Text Box 2072"/>
          <p:cNvSpPr txBox="1">
            <a:spLocks noChangeArrowheads="1"/>
          </p:cNvSpPr>
          <p:nvPr/>
        </p:nvSpPr>
        <p:spPr bwMode="auto">
          <a:xfrm>
            <a:off x="6608763" y="2195513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61" name="Rectangle 2073"/>
          <p:cNvSpPr>
            <a:spLocks noChangeArrowheads="1"/>
          </p:cNvSpPr>
          <p:nvPr/>
        </p:nvSpPr>
        <p:spPr bwMode="auto">
          <a:xfrm>
            <a:off x="3657600" y="1128713"/>
            <a:ext cx="45720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3562" name="Rectangle 2074"/>
          <p:cNvSpPr>
            <a:spLocks noChangeArrowheads="1"/>
          </p:cNvSpPr>
          <p:nvPr/>
        </p:nvSpPr>
        <p:spPr bwMode="auto">
          <a:xfrm>
            <a:off x="4572000" y="1281113"/>
            <a:ext cx="533400" cy="990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63" name="AutoShape 2075"/>
          <p:cNvSpPr>
            <a:spLocks noChangeArrowheads="1"/>
          </p:cNvSpPr>
          <p:nvPr/>
        </p:nvSpPr>
        <p:spPr bwMode="auto">
          <a:xfrm>
            <a:off x="6324600" y="22717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64" name="Text Box 2076"/>
          <p:cNvSpPr txBox="1">
            <a:spLocks noChangeArrowheads="1"/>
          </p:cNvSpPr>
          <p:nvPr/>
        </p:nvSpPr>
        <p:spPr bwMode="auto">
          <a:xfrm>
            <a:off x="6021388" y="21193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65" name="Rectangle 2077"/>
          <p:cNvSpPr>
            <a:spLocks noChangeArrowheads="1"/>
          </p:cNvSpPr>
          <p:nvPr/>
        </p:nvSpPr>
        <p:spPr bwMode="auto">
          <a:xfrm>
            <a:off x="4114800" y="1433513"/>
            <a:ext cx="4572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66" name="AutoShape 2078"/>
          <p:cNvSpPr>
            <a:spLocks noChangeArrowheads="1"/>
          </p:cNvSpPr>
          <p:nvPr/>
        </p:nvSpPr>
        <p:spPr bwMode="auto">
          <a:xfrm>
            <a:off x="7467600" y="35671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67" name="Text Box 2079"/>
          <p:cNvSpPr txBox="1">
            <a:spLocks noChangeArrowheads="1"/>
          </p:cNvSpPr>
          <p:nvPr/>
        </p:nvSpPr>
        <p:spPr bwMode="auto">
          <a:xfrm>
            <a:off x="7523163" y="3338513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68" name="Rectangle 2080"/>
          <p:cNvSpPr>
            <a:spLocks noChangeArrowheads="1"/>
          </p:cNvSpPr>
          <p:nvPr/>
        </p:nvSpPr>
        <p:spPr bwMode="auto">
          <a:xfrm>
            <a:off x="6553200" y="2119313"/>
            <a:ext cx="533400" cy="1066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 useBgFill="1">
        <p:nvSpPr>
          <p:cNvPr id="193569" name="Text Box 2081"/>
          <p:cNvSpPr txBox="1">
            <a:spLocks noChangeArrowheads="1"/>
          </p:cNvSpPr>
          <p:nvPr/>
        </p:nvSpPr>
        <p:spPr bwMode="auto">
          <a:xfrm>
            <a:off x="2178050" y="1401763"/>
            <a:ext cx="641350" cy="641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22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93570" name="AutoShape 2082"/>
          <p:cNvSpPr>
            <a:spLocks noChangeArrowheads="1"/>
          </p:cNvSpPr>
          <p:nvPr/>
        </p:nvSpPr>
        <p:spPr bwMode="auto">
          <a:xfrm>
            <a:off x="6629400" y="25003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72" name="Text Box 2084"/>
          <p:cNvSpPr txBox="1">
            <a:spLocks noChangeArrowheads="1"/>
          </p:cNvSpPr>
          <p:nvPr/>
        </p:nvSpPr>
        <p:spPr bwMode="auto">
          <a:xfrm>
            <a:off x="6781800" y="2195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p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73" name="AutoShape 2085"/>
          <p:cNvSpPr>
            <a:spLocks noChangeArrowheads="1"/>
          </p:cNvSpPr>
          <p:nvPr/>
        </p:nvSpPr>
        <p:spPr bwMode="auto">
          <a:xfrm>
            <a:off x="5181600" y="12049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74" name="Text Box 2086"/>
          <p:cNvSpPr txBox="1">
            <a:spLocks noChangeArrowheads="1"/>
          </p:cNvSpPr>
          <p:nvPr/>
        </p:nvSpPr>
        <p:spPr bwMode="auto">
          <a:xfrm>
            <a:off x="5335588" y="10525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75" name="Rectangle 2087"/>
          <p:cNvSpPr>
            <a:spLocks noChangeArrowheads="1"/>
          </p:cNvSpPr>
          <p:nvPr/>
        </p:nvSpPr>
        <p:spPr bwMode="auto">
          <a:xfrm>
            <a:off x="6096000" y="2119313"/>
            <a:ext cx="45720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76" name="AutoShape 2088"/>
          <p:cNvSpPr>
            <a:spLocks noChangeArrowheads="1"/>
          </p:cNvSpPr>
          <p:nvPr/>
        </p:nvSpPr>
        <p:spPr bwMode="auto">
          <a:xfrm>
            <a:off x="4516438" y="15097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77" name="Text Box 2089"/>
          <p:cNvSpPr txBox="1">
            <a:spLocks noChangeArrowheads="1"/>
          </p:cNvSpPr>
          <p:nvPr/>
        </p:nvSpPr>
        <p:spPr bwMode="auto">
          <a:xfrm>
            <a:off x="4114800" y="1281113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78" name="Rectangle 2090"/>
          <p:cNvSpPr>
            <a:spLocks noChangeArrowheads="1"/>
          </p:cNvSpPr>
          <p:nvPr/>
        </p:nvSpPr>
        <p:spPr bwMode="auto">
          <a:xfrm>
            <a:off x="7315200" y="3338513"/>
            <a:ext cx="914400" cy="1066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81" name="AutoShape 2093"/>
          <p:cNvSpPr>
            <a:spLocks noChangeArrowheads="1"/>
          </p:cNvSpPr>
          <p:nvPr/>
        </p:nvSpPr>
        <p:spPr bwMode="auto">
          <a:xfrm>
            <a:off x="4724400" y="15097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82" name="Text Box 2094"/>
          <p:cNvSpPr txBox="1">
            <a:spLocks noChangeArrowheads="1"/>
          </p:cNvSpPr>
          <p:nvPr/>
        </p:nvSpPr>
        <p:spPr bwMode="auto">
          <a:xfrm>
            <a:off x="4878388" y="13573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83" name="Rectangle 2095"/>
          <p:cNvSpPr>
            <a:spLocks noChangeArrowheads="1"/>
          </p:cNvSpPr>
          <p:nvPr/>
        </p:nvSpPr>
        <p:spPr bwMode="auto">
          <a:xfrm>
            <a:off x="5105400" y="1128713"/>
            <a:ext cx="5334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84" name="AutoShape 2096"/>
          <p:cNvSpPr>
            <a:spLocks noChangeArrowheads="1"/>
          </p:cNvSpPr>
          <p:nvPr/>
        </p:nvSpPr>
        <p:spPr bwMode="auto">
          <a:xfrm>
            <a:off x="2362200" y="24241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85" name="Text Box 2097"/>
          <p:cNvSpPr txBox="1">
            <a:spLocks noChangeArrowheads="1"/>
          </p:cNvSpPr>
          <p:nvPr/>
        </p:nvSpPr>
        <p:spPr bwMode="auto">
          <a:xfrm>
            <a:off x="1960563" y="2195513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86" name="Rectangle 2098"/>
          <p:cNvSpPr>
            <a:spLocks noChangeArrowheads="1"/>
          </p:cNvSpPr>
          <p:nvPr/>
        </p:nvSpPr>
        <p:spPr bwMode="auto">
          <a:xfrm>
            <a:off x="4114800" y="1128713"/>
            <a:ext cx="5334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87" name="AutoShape 2099"/>
          <p:cNvSpPr>
            <a:spLocks noChangeArrowheads="1"/>
          </p:cNvSpPr>
          <p:nvPr/>
        </p:nvSpPr>
        <p:spPr bwMode="auto">
          <a:xfrm>
            <a:off x="3830638" y="34909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88" name="Text Box 2100"/>
          <p:cNvSpPr txBox="1">
            <a:spLocks noChangeArrowheads="1"/>
          </p:cNvSpPr>
          <p:nvPr/>
        </p:nvSpPr>
        <p:spPr bwMode="auto">
          <a:xfrm>
            <a:off x="3560763" y="3186113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89" name="AutoShape 2101"/>
          <p:cNvSpPr>
            <a:spLocks noChangeArrowheads="1"/>
          </p:cNvSpPr>
          <p:nvPr/>
        </p:nvSpPr>
        <p:spPr bwMode="auto">
          <a:xfrm>
            <a:off x="2667000" y="47863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90" name="Text Box 2102"/>
          <p:cNvSpPr txBox="1">
            <a:spLocks noChangeArrowheads="1"/>
          </p:cNvSpPr>
          <p:nvPr/>
        </p:nvSpPr>
        <p:spPr bwMode="auto">
          <a:xfrm>
            <a:off x="2265363" y="4557713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91" name="AutoShape 2103"/>
          <p:cNvSpPr>
            <a:spLocks noChangeArrowheads="1"/>
          </p:cNvSpPr>
          <p:nvPr/>
        </p:nvSpPr>
        <p:spPr bwMode="auto">
          <a:xfrm>
            <a:off x="2078038" y="58531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92" name="Text Box 2104"/>
          <p:cNvSpPr txBox="1">
            <a:spLocks noChangeArrowheads="1"/>
          </p:cNvSpPr>
          <p:nvPr/>
        </p:nvSpPr>
        <p:spPr bwMode="auto">
          <a:xfrm>
            <a:off x="1676400" y="5624513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T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93" name="AutoShape 2105"/>
          <p:cNvSpPr>
            <a:spLocks noChangeArrowheads="1"/>
          </p:cNvSpPr>
          <p:nvPr/>
        </p:nvSpPr>
        <p:spPr bwMode="auto">
          <a:xfrm>
            <a:off x="2667000" y="23479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94" name="Text Box 2106"/>
          <p:cNvSpPr txBox="1">
            <a:spLocks noChangeArrowheads="1"/>
          </p:cNvSpPr>
          <p:nvPr/>
        </p:nvSpPr>
        <p:spPr bwMode="auto">
          <a:xfrm>
            <a:off x="2820988" y="21955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95" name="AutoShape 2107"/>
          <p:cNvSpPr>
            <a:spLocks noChangeArrowheads="1"/>
          </p:cNvSpPr>
          <p:nvPr/>
        </p:nvSpPr>
        <p:spPr bwMode="auto">
          <a:xfrm>
            <a:off x="4038600" y="35671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96" name="Text Box 2108"/>
          <p:cNvSpPr txBox="1">
            <a:spLocks noChangeArrowheads="1"/>
          </p:cNvSpPr>
          <p:nvPr/>
        </p:nvSpPr>
        <p:spPr bwMode="auto">
          <a:xfrm>
            <a:off x="4192588" y="34909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93597" name="AutoShape 2109"/>
          <p:cNvSpPr>
            <a:spLocks noChangeArrowheads="1"/>
          </p:cNvSpPr>
          <p:nvPr/>
        </p:nvSpPr>
        <p:spPr bwMode="auto">
          <a:xfrm>
            <a:off x="2971800" y="47101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98" name="Text Box 2110"/>
          <p:cNvSpPr txBox="1">
            <a:spLocks noChangeArrowheads="1"/>
          </p:cNvSpPr>
          <p:nvPr/>
        </p:nvSpPr>
        <p:spPr bwMode="auto">
          <a:xfrm>
            <a:off x="3125788" y="4557713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f</a:t>
            </a:r>
            <a:endParaRPr kumimoji="1" lang="en-US" altLang="zh-CN">
              <a:latin typeface="Times New Roman" pitchFamily="18" charset="0"/>
            </a:endParaRPr>
          </a:p>
        </p:txBody>
      </p:sp>
      <p:sp useBgFill="1">
        <p:nvSpPr>
          <p:cNvPr id="193599" name="Rectangle 2111"/>
          <p:cNvSpPr>
            <a:spLocks noChangeArrowheads="1"/>
          </p:cNvSpPr>
          <p:nvPr/>
        </p:nvSpPr>
        <p:spPr bwMode="auto">
          <a:xfrm>
            <a:off x="4572000" y="1357313"/>
            <a:ext cx="53340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3600" name="Rectangle 2112"/>
          <p:cNvSpPr>
            <a:spLocks noChangeArrowheads="1"/>
          </p:cNvSpPr>
          <p:nvPr/>
        </p:nvSpPr>
        <p:spPr bwMode="auto">
          <a:xfrm>
            <a:off x="1981200" y="2195513"/>
            <a:ext cx="533400" cy="990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3601" name="Rectangle 2113"/>
          <p:cNvSpPr>
            <a:spLocks noChangeArrowheads="1"/>
          </p:cNvSpPr>
          <p:nvPr/>
        </p:nvSpPr>
        <p:spPr bwMode="auto">
          <a:xfrm>
            <a:off x="2590800" y="2195513"/>
            <a:ext cx="45720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3603" name="Rectangle 2115"/>
          <p:cNvSpPr>
            <a:spLocks noChangeArrowheads="1"/>
          </p:cNvSpPr>
          <p:nvPr/>
        </p:nvSpPr>
        <p:spPr bwMode="auto">
          <a:xfrm>
            <a:off x="3657600" y="3186113"/>
            <a:ext cx="381000" cy="990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3604" name="Rectangle 2116"/>
          <p:cNvSpPr>
            <a:spLocks noChangeArrowheads="1"/>
          </p:cNvSpPr>
          <p:nvPr/>
        </p:nvSpPr>
        <p:spPr bwMode="auto">
          <a:xfrm>
            <a:off x="3810000" y="3490913"/>
            <a:ext cx="6096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3605" name="Rectangle 2117"/>
          <p:cNvSpPr>
            <a:spLocks noChangeArrowheads="1"/>
          </p:cNvSpPr>
          <p:nvPr/>
        </p:nvSpPr>
        <p:spPr bwMode="auto">
          <a:xfrm>
            <a:off x="2286000" y="4633913"/>
            <a:ext cx="533400" cy="914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606" name="AutoShape 2118"/>
          <p:cNvSpPr>
            <a:spLocks noChangeArrowheads="1"/>
          </p:cNvSpPr>
          <p:nvPr/>
        </p:nvSpPr>
        <p:spPr bwMode="auto">
          <a:xfrm>
            <a:off x="2762250" y="47863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607" name="Text Box 2119"/>
          <p:cNvSpPr txBox="1">
            <a:spLocks noChangeArrowheads="1"/>
          </p:cNvSpPr>
          <p:nvPr/>
        </p:nvSpPr>
        <p:spPr bwMode="auto">
          <a:xfrm>
            <a:off x="2438400" y="4481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p</a:t>
            </a:r>
            <a:endParaRPr kumimoji="1" lang="en-US" altLang="zh-CN">
              <a:latin typeface="Times New Roman" pitchFamily="18" charset="0"/>
            </a:endParaRPr>
          </a:p>
        </p:txBody>
      </p:sp>
      <p:grpSp>
        <p:nvGrpSpPr>
          <p:cNvPr id="193612" name="Group 2124"/>
          <p:cNvGrpSpPr>
            <a:grpSpLocks/>
          </p:cNvGrpSpPr>
          <p:nvPr/>
        </p:nvGrpSpPr>
        <p:grpSpPr bwMode="auto">
          <a:xfrm>
            <a:off x="1143000" y="1585913"/>
            <a:ext cx="5715000" cy="4572000"/>
            <a:chOff x="720" y="288"/>
            <a:chExt cx="3600" cy="2880"/>
          </a:xfrm>
        </p:grpSpPr>
        <p:sp>
          <p:nvSpPr>
            <p:cNvPr id="193538" name="Oval 2050"/>
            <p:cNvSpPr>
              <a:spLocks noChangeArrowheads="1"/>
            </p:cNvSpPr>
            <p:nvPr/>
          </p:nvSpPr>
          <p:spPr bwMode="auto">
            <a:xfrm>
              <a:off x="2640" y="768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3539" name="Oval 2051"/>
            <p:cNvSpPr>
              <a:spLocks noChangeArrowheads="1"/>
            </p:cNvSpPr>
            <p:nvPr/>
          </p:nvSpPr>
          <p:spPr bwMode="auto">
            <a:xfrm>
              <a:off x="14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3540" name="Oval 2052"/>
            <p:cNvSpPr>
              <a:spLocks noChangeArrowheads="1"/>
            </p:cNvSpPr>
            <p:nvPr/>
          </p:nvSpPr>
          <p:spPr bwMode="auto">
            <a:xfrm>
              <a:off x="7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3541" name="Oval 2053"/>
            <p:cNvSpPr>
              <a:spLocks noChangeArrowheads="1"/>
            </p:cNvSpPr>
            <p:nvPr/>
          </p:nvSpPr>
          <p:spPr bwMode="auto">
            <a:xfrm>
              <a:off x="38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3542" name="Oval 2054"/>
            <p:cNvSpPr>
              <a:spLocks noChangeArrowheads="1"/>
            </p:cNvSpPr>
            <p:nvPr/>
          </p:nvSpPr>
          <p:spPr bwMode="auto">
            <a:xfrm>
              <a:off x="31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3543" name="Oval 2055"/>
            <p:cNvSpPr>
              <a:spLocks noChangeArrowheads="1"/>
            </p:cNvSpPr>
            <p:nvPr/>
          </p:nvSpPr>
          <p:spPr bwMode="auto">
            <a:xfrm>
              <a:off x="216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3544" name="Oval 2056"/>
            <p:cNvSpPr>
              <a:spLocks noChangeArrowheads="1"/>
            </p:cNvSpPr>
            <p:nvPr/>
          </p:nvSpPr>
          <p:spPr bwMode="auto">
            <a:xfrm>
              <a:off x="1680" y="278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>
                  <a:solidFill>
                    <a:srgbClr val="990033"/>
                  </a:solidFill>
                  <a:latin typeface="Times New Roman" pitchFamily="18" charset="0"/>
                </a:rPr>
                <a:t>23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3545" name="Line 2057"/>
            <p:cNvSpPr>
              <a:spLocks noChangeShapeType="1"/>
            </p:cNvSpPr>
            <p:nvPr/>
          </p:nvSpPr>
          <p:spPr bwMode="auto">
            <a:xfrm flipH="1">
              <a:off x="1680" y="960"/>
              <a:ext cx="960" cy="384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6" name="Line 2058"/>
            <p:cNvSpPr>
              <a:spLocks noChangeShapeType="1"/>
            </p:cNvSpPr>
            <p:nvPr/>
          </p:nvSpPr>
          <p:spPr bwMode="auto">
            <a:xfrm>
              <a:off x="3120" y="960"/>
              <a:ext cx="960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7" name="Line 2059"/>
            <p:cNvSpPr>
              <a:spLocks noChangeShapeType="1"/>
            </p:cNvSpPr>
            <p:nvPr/>
          </p:nvSpPr>
          <p:spPr bwMode="auto">
            <a:xfrm flipH="1">
              <a:off x="9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8" name="Line 2060"/>
            <p:cNvSpPr>
              <a:spLocks noChangeShapeType="1"/>
            </p:cNvSpPr>
            <p:nvPr/>
          </p:nvSpPr>
          <p:spPr bwMode="auto">
            <a:xfrm>
              <a:off x="192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9" name="Line 2061"/>
            <p:cNvSpPr>
              <a:spLocks noChangeShapeType="1"/>
            </p:cNvSpPr>
            <p:nvPr/>
          </p:nvSpPr>
          <p:spPr bwMode="auto">
            <a:xfrm flipH="1">
              <a:off x="1920" y="2400"/>
              <a:ext cx="288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0" name="Line 2062"/>
            <p:cNvSpPr>
              <a:spLocks noChangeShapeType="1"/>
            </p:cNvSpPr>
            <p:nvPr/>
          </p:nvSpPr>
          <p:spPr bwMode="auto">
            <a:xfrm flipH="1">
              <a:off x="33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609" name="Freeform 2121"/>
            <p:cNvSpPr>
              <a:spLocks/>
            </p:cNvSpPr>
            <p:nvPr/>
          </p:nvSpPr>
          <p:spPr bwMode="auto">
            <a:xfrm>
              <a:off x="2880" y="288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9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9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9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9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9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2" grpId="0" animBg="1"/>
      <p:bldP spid="193553" grpId="0" autoUpdateAnimBg="0"/>
      <p:bldP spid="193554" grpId="0" animBg="1"/>
      <p:bldP spid="193555" grpId="0" autoUpdateAnimBg="0"/>
      <p:bldP spid="193556" grpId="0" autoUpdateAnimBg="0"/>
      <p:bldP spid="193557" grpId="0" animBg="1"/>
      <p:bldP spid="193558" grpId="0" autoUpdateAnimBg="0"/>
      <p:bldP spid="193559" grpId="0" animBg="1"/>
      <p:bldP spid="193560" grpId="0" autoUpdateAnimBg="0"/>
      <p:bldP spid="193561" grpId="0" animBg="1"/>
      <p:bldP spid="193562" grpId="0" animBg="1"/>
      <p:bldP spid="193563" grpId="0" animBg="1"/>
      <p:bldP spid="193564" grpId="0" autoUpdateAnimBg="0"/>
      <p:bldP spid="193565" grpId="0" animBg="1"/>
      <p:bldP spid="193566" grpId="0" animBg="1"/>
      <p:bldP spid="193567" grpId="0" autoUpdateAnimBg="0"/>
      <p:bldP spid="193568" grpId="0" animBg="1" autoUpdateAnimBg="0"/>
      <p:bldP spid="193569" grpId="0" animBg="1" autoUpdateAnimBg="0"/>
      <p:bldP spid="193570" grpId="0" animBg="1"/>
      <p:bldP spid="193572" grpId="0" autoUpdateAnimBg="0"/>
      <p:bldP spid="193573" grpId="0" animBg="1"/>
      <p:bldP spid="193574" grpId="0" autoUpdateAnimBg="0"/>
      <p:bldP spid="193575" grpId="0" animBg="1"/>
      <p:bldP spid="193576" grpId="0" animBg="1"/>
      <p:bldP spid="193577" grpId="0" autoUpdateAnimBg="0"/>
      <p:bldP spid="193578" grpId="0" animBg="1"/>
      <p:bldP spid="193581" grpId="0" animBg="1"/>
      <p:bldP spid="193582" grpId="0" autoUpdateAnimBg="0"/>
      <p:bldP spid="193583" grpId="0" animBg="1"/>
      <p:bldP spid="193584" grpId="0" animBg="1"/>
      <p:bldP spid="193585" grpId="0" autoUpdateAnimBg="0"/>
      <p:bldP spid="193586" grpId="0" animBg="1"/>
      <p:bldP spid="193587" grpId="0" animBg="1"/>
      <p:bldP spid="193588" grpId="0" autoUpdateAnimBg="0"/>
      <p:bldP spid="193589" grpId="0" animBg="1"/>
      <p:bldP spid="193590" grpId="0" autoUpdateAnimBg="0"/>
      <p:bldP spid="193591" grpId="0" animBg="1"/>
      <p:bldP spid="193592" grpId="0" autoUpdateAnimBg="0"/>
      <p:bldP spid="193593" grpId="0" animBg="1"/>
      <p:bldP spid="193594" grpId="0" autoUpdateAnimBg="0"/>
      <p:bldP spid="193595" grpId="0" animBg="1"/>
      <p:bldP spid="193596" grpId="0" autoUpdateAnimBg="0"/>
      <p:bldP spid="193597" grpId="0" animBg="1"/>
      <p:bldP spid="193598" grpId="0" autoUpdateAnimBg="0"/>
      <p:bldP spid="193599" grpId="0" animBg="1"/>
      <p:bldP spid="193600" grpId="0" animBg="1"/>
      <p:bldP spid="193601" grpId="0" animBg="1"/>
      <p:bldP spid="193603" grpId="0" animBg="1"/>
      <p:bldP spid="193604" grpId="0" animBg="1"/>
      <p:bldP spid="193605" grpId="0" animBg="1"/>
      <p:bldP spid="193606" grpId="0" animBg="1"/>
      <p:bldP spid="19360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772400" cy="1600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rgbClr val="A50021"/>
                </a:solidFill>
                <a:ea typeface="宋体" pitchFamily="2" charset="-122"/>
              </a:rPr>
              <a:t>  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根据动态查找表的定义，“插入”操作在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查找不成功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时才进行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99684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323850" y="0"/>
            <a:ext cx="7772400" cy="1143000"/>
          </a:xfrm>
          <a:noFill/>
          <a:ln/>
        </p:spPr>
        <p:txBody>
          <a:bodyPr/>
          <a:lstStyle/>
          <a:p>
            <a:r>
              <a:rPr kumimoji="1" lang="en-US" altLang="zh-CN" sz="3600"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．二叉排序树的插入算法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827088" y="3644900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若二叉排序树为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空树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，则新插入的结点为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新的根结点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；否则，新插入的结点必为一个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新的叶子结点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，其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插入位置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由查找过程得到。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  <p:bldP spid="199684" grpId="0" autoUpdateAnimBg="0"/>
      <p:bldP spid="19968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28600" y="1268413"/>
            <a:ext cx="89154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Status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Insert BST(BiTree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T, ElemType e ) 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当二叉排序树中不存在关键字等于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e.key 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的</a:t>
            </a:r>
          </a:p>
          <a:p>
            <a:pPr>
              <a:lnSpc>
                <a:spcPct val="125000"/>
              </a:lnSpc>
            </a:pP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  // 数据元素时，插入元素值为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 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的结点，并返</a:t>
            </a:r>
          </a:p>
          <a:p>
            <a:pPr>
              <a:lnSpc>
                <a:spcPct val="125000"/>
              </a:lnSpc>
            </a:pP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  // 回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TRUE; 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否则，不进行插入并返回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FALSE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 sz="3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SearchBST ( T, e.key, NULL, p )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}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else return FALSE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// Insert BST</a:t>
            </a:r>
          </a:p>
        </p:txBody>
      </p:sp>
      <p:graphicFrame>
        <p:nvGraphicFramePr>
          <p:cNvPr id="76804" name="Object 4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382000" y="6240463"/>
          <a:ext cx="4572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2" name="剪辑" r:id="rId4" imgW="312117" imgH="213108" progId="">
                  <p:embed/>
                </p:oleObj>
              </mc:Choice>
              <mc:Fallback>
                <p:oleObj name="剪辑" r:id="rId4" imgW="312117" imgH="213108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240463"/>
                        <a:ext cx="4572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>
            <a:hlinkClick r:id="" action="ppaction://hlinkshowjump?jump=nextslide" highlightClick="1"/>
          </p:cNvPr>
          <p:cNvSpPr txBox="1">
            <a:spLocks noChangeArrowheads="1"/>
          </p:cNvSpPr>
          <p:nvPr/>
        </p:nvSpPr>
        <p:spPr bwMode="auto">
          <a:xfrm>
            <a:off x="1042988" y="40767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FF00FF"/>
                </a:solidFill>
                <a:latin typeface="Times New Roman" pitchFamily="18" charset="0"/>
              </a:rPr>
              <a:t>    …    …</a:t>
            </a:r>
            <a:endParaRPr kumimoji="1" lang="en-US" altLang="zh-CN" sz="3600"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074"/>
          <p:cNvSpPr>
            <a:spLocks noChangeArrowheads="1"/>
          </p:cNvSpPr>
          <p:nvPr/>
        </p:nvSpPr>
        <p:spPr bwMode="auto">
          <a:xfrm>
            <a:off x="611188" y="1435100"/>
            <a:ext cx="5634037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= (BiTree)malloc(sizeof(BiTNode));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为新结点分配空间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s-&gt;data = e; 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s-&gt;lchild = s-&gt;rchild =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NULL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 </a:t>
            </a:r>
          </a:p>
        </p:txBody>
      </p:sp>
      <p:sp>
        <p:nvSpPr>
          <p:cNvPr id="200707" name="Rectangle 3075"/>
          <p:cNvSpPr>
            <a:spLocks noChangeArrowheads="1"/>
          </p:cNvSpPr>
          <p:nvPr/>
        </p:nvSpPr>
        <p:spPr bwMode="auto">
          <a:xfrm>
            <a:off x="611188" y="3235325"/>
            <a:ext cx="61928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(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 )  T = s;     //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插入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为新的根结点</a:t>
            </a:r>
            <a:endParaRPr kumimoji="1" lang="zh-CN" altLang="en-US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0708" name="Rectangle 3076"/>
          <p:cNvSpPr>
            <a:spLocks noChangeArrowheads="1"/>
          </p:cNvSpPr>
          <p:nvPr/>
        </p:nvSpPr>
        <p:spPr bwMode="auto">
          <a:xfrm>
            <a:off x="539750" y="3811588"/>
            <a:ext cx="71501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   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LT(e.key, p-&gt;data.key)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p-&gt;lchild = s;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 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 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的左孩子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p-&gt;rchild = s;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 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 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的右孩子</a:t>
            </a:r>
          </a:p>
        </p:txBody>
      </p:sp>
      <p:sp>
        <p:nvSpPr>
          <p:cNvPr id="200709" name="Rectangle 3077"/>
          <p:cNvSpPr>
            <a:spLocks noChangeArrowheads="1"/>
          </p:cNvSpPr>
          <p:nvPr/>
        </p:nvSpPr>
        <p:spPr bwMode="auto">
          <a:xfrm>
            <a:off x="539750" y="5467350"/>
            <a:ext cx="44989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return TRUE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插入成功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utoUpdateAnimBg="0"/>
      <p:bldP spid="200707" grpId="0" autoUpdateAnimBg="0"/>
      <p:bldP spid="200708" grpId="0" autoUpdateAnimBg="0"/>
      <p:bldP spid="20070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4114800"/>
            <a:ext cx="8137525" cy="2743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）被删除的结点是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叶子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）被删除的结点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只有左子树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或者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只有右子树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）被删除的结点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既有左子树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也有右子树</a:t>
            </a:r>
            <a:r>
              <a:rPr kumimoji="1"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6854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．二叉排序树的删除算法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23850" y="34623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可分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三种情况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讨论：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50825" y="1628775"/>
            <a:ext cx="8686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和插入相反，删除在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查找成功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之后进行，并且要求在删除二叉排序树上某个结点之后，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仍然保持二叉排序树的特性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 advAuto="0"/>
      <p:bldP spid="78852" grpId="0" autoUpdateAnimBg="0"/>
      <p:bldP spid="78853" grpId="0" autoUpdateAnimBg="0"/>
      <p:bldP spid="7885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7" name="Group 1061"/>
          <p:cNvGrpSpPr>
            <a:grpSpLocks/>
          </p:cNvGrpSpPr>
          <p:nvPr/>
        </p:nvGrpSpPr>
        <p:grpSpPr bwMode="auto">
          <a:xfrm>
            <a:off x="609600" y="2300288"/>
            <a:ext cx="6324600" cy="3429000"/>
            <a:chOff x="384" y="1056"/>
            <a:chExt cx="3984" cy="2160"/>
          </a:xfrm>
        </p:grpSpPr>
        <p:sp>
          <p:nvSpPr>
            <p:cNvPr id="194562" name="Oval 1026"/>
            <p:cNvSpPr>
              <a:spLocks noChangeArrowheads="1"/>
            </p:cNvSpPr>
            <p:nvPr/>
          </p:nvSpPr>
          <p:spPr bwMode="auto">
            <a:xfrm>
              <a:off x="2016" y="105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63" name="Oval 1027"/>
            <p:cNvSpPr>
              <a:spLocks noChangeArrowheads="1"/>
            </p:cNvSpPr>
            <p:nvPr/>
          </p:nvSpPr>
          <p:spPr bwMode="auto">
            <a:xfrm>
              <a:off x="1104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64" name="Oval 1028"/>
            <p:cNvSpPr>
              <a:spLocks noChangeArrowheads="1"/>
            </p:cNvSpPr>
            <p:nvPr/>
          </p:nvSpPr>
          <p:spPr bwMode="auto">
            <a:xfrm>
              <a:off x="2928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65" name="Oval 1029"/>
            <p:cNvSpPr>
              <a:spLocks noChangeArrowheads="1"/>
            </p:cNvSpPr>
            <p:nvPr/>
          </p:nvSpPr>
          <p:spPr bwMode="auto">
            <a:xfrm>
              <a:off x="384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66" name="Oval 1030"/>
            <p:cNvSpPr>
              <a:spLocks noChangeArrowheads="1"/>
            </p:cNvSpPr>
            <p:nvPr/>
          </p:nvSpPr>
          <p:spPr bwMode="auto">
            <a:xfrm>
              <a:off x="3648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68" name="Oval 1032"/>
            <p:cNvSpPr>
              <a:spLocks noChangeArrowheads="1"/>
            </p:cNvSpPr>
            <p:nvPr/>
          </p:nvSpPr>
          <p:spPr bwMode="auto">
            <a:xfrm>
              <a:off x="3120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69" name="Oval 1033"/>
            <p:cNvSpPr>
              <a:spLocks noChangeArrowheads="1"/>
            </p:cNvSpPr>
            <p:nvPr/>
          </p:nvSpPr>
          <p:spPr bwMode="auto">
            <a:xfrm>
              <a:off x="1824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70" name="Oval 1034"/>
            <p:cNvSpPr>
              <a:spLocks noChangeArrowheads="1"/>
            </p:cNvSpPr>
            <p:nvPr/>
          </p:nvSpPr>
          <p:spPr bwMode="auto">
            <a:xfrm>
              <a:off x="1248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73" name="Oval 1037"/>
            <p:cNvSpPr>
              <a:spLocks noChangeArrowheads="1"/>
            </p:cNvSpPr>
            <p:nvPr/>
          </p:nvSpPr>
          <p:spPr bwMode="auto">
            <a:xfrm>
              <a:off x="3936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74" name="Line 1038"/>
            <p:cNvSpPr>
              <a:spLocks noChangeShapeType="1"/>
            </p:cNvSpPr>
            <p:nvPr/>
          </p:nvSpPr>
          <p:spPr bwMode="auto">
            <a:xfrm flipH="1">
              <a:off x="1488" y="1248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5" name="Line 1039"/>
            <p:cNvSpPr>
              <a:spLocks noChangeShapeType="1"/>
            </p:cNvSpPr>
            <p:nvPr/>
          </p:nvSpPr>
          <p:spPr bwMode="auto">
            <a:xfrm flipH="1">
              <a:off x="768" y="1680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6" name="Line 1040"/>
            <p:cNvSpPr>
              <a:spLocks noChangeShapeType="1"/>
            </p:cNvSpPr>
            <p:nvPr/>
          </p:nvSpPr>
          <p:spPr bwMode="auto">
            <a:xfrm>
              <a:off x="2448" y="1248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7" name="Line 1041"/>
            <p:cNvSpPr>
              <a:spLocks noChangeShapeType="1"/>
            </p:cNvSpPr>
            <p:nvPr/>
          </p:nvSpPr>
          <p:spPr bwMode="auto">
            <a:xfrm>
              <a:off x="1488" y="1632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1" name="Line 1045"/>
            <p:cNvSpPr>
              <a:spLocks noChangeShapeType="1"/>
            </p:cNvSpPr>
            <p:nvPr/>
          </p:nvSpPr>
          <p:spPr bwMode="auto">
            <a:xfrm flipH="1">
              <a:off x="1536" y="2112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2" name="Line 1046"/>
            <p:cNvSpPr>
              <a:spLocks noChangeShapeType="1"/>
            </p:cNvSpPr>
            <p:nvPr/>
          </p:nvSpPr>
          <p:spPr bwMode="auto">
            <a:xfrm>
              <a:off x="3312" y="1680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3" name="Line 1047"/>
            <p:cNvSpPr>
              <a:spLocks noChangeShapeType="1"/>
            </p:cNvSpPr>
            <p:nvPr/>
          </p:nvSpPr>
          <p:spPr bwMode="auto">
            <a:xfrm flipH="1">
              <a:off x="3408" y="2160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4" name="Line 1048"/>
            <p:cNvSpPr>
              <a:spLocks noChangeShapeType="1"/>
            </p:cNvSpPr>
            <p:nvPr/>
          </p:nvSpPr>
          <p:spPr bwMode="auto">
            <a:xfrm>
              <a:off x="3504" y="2640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86" name="Oval 1050"/>
            <p:cNvSpPr>
              <a:spLocks noChangeArrowheads="1"/>
            </p:cNvSpPr>
            <p:nvPr/>
          </p:nvSpPr>
          <p:spPr bwMode="auto">
            <a:xfrm>
              <a:off x="624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4587" name="Line 1051"/>
            <p:cNvSpPr>
              <a:spLocks noChangeShapeType="1"/>
            </p:cNvSpPr>
            <p:nvPr/>
          </p:nvSpPr>
          <p:spPr bwMode="auto">
            <a:xfrm flipH="1">
              <a:off x="912" y="2592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588" name="Rectangle 1052"/>
          <p:cNvSpPr>
            <a:spLocks noChangeArrowheads="1"/>
          </p:cNvSpPr>
          <p:nvPr/>
        </p:nvSpPr>
        <p:spPr bwMode="auto">
          <a:xfrm>
            <a:off x="76200" y="127000"/>
            <a:ext cx="6943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）被删除的结点是叶子结点</a:t>
            </a:r>
          </a:p>
        </p:txBody>
      </p:sp>
      <p:sp useBgFill="1">
        <p:nvSpPr>
          <p:cNvPr id="194590" name="Rectangle 1054"/>
          <p:cNvSpPr>
            <a:spLocks noChangeArrowheads="1"/>
          </p:cNvSpPr>
          <p:nvPr/>
        </p:nvSpPr>
        <p:spPr bwMode="auto">
          <a:xfrm>
            <a:off x="457200" y="3214688"/>
            <a:ext cx="12954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4591" name="Rectangle 1055"/>
          <p:cNvSpPr>
            <a:spLocks noChangeArrowheads="1"/>
          </p:cNvSpPr>
          <p:nvPr/>
        </p:nvSpPr>
        <p:spPr bwMode="auto">
          <a:xfrm>
            <a:off x="5562600" y="4814888"/>
            <a:ext cx="1447800" cy="990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2" name="Text Box 1056"/>
          <p:cNvSpPr txBox="1">
            <a:spLocks noChangeArrowheads="1"/>
          </p:cNvSpPr>
          <p:nvPr/>
        </p:nvSpPr>
        <p:spPr bwMode="auto">
          <a:xfrm>
            <a:off x="288925" y="1604963"/>
            <a:ext cx="101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例如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94593" name="Text Box 1057"/>
          <p:cNvSpPr txBox="1">
            <a:spLocks noChangeArrowheads="1"/>
          </p:cNvSpPr>
          <p:nvPr/>
        </p:nvSpPr>
        <p:spPr bwMode="auto">
          <a:xfrm>
            <a:off x="5241925" y="1582738"/>
            <a:ext cx="283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被删关键字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 20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 useBgFill="1">
        <p:nvSpPr>
          <p:cNvPr id="194594" name="Text Box 1058"/>
          <p:cNvSpPr txBox="1">
            <a:spLocks noChangeArrowheads="1"/>
          </p:cNvSpPr>
          <p:nvPr/>
        </p:nvSpPr>
        <p:spPr bwMode="auto">
          <a:xfrm>
            <a:off x="7524750" y="1628775"/>
            <a:ext cx="641350" cy="641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</a:rPr>
              <a:t>88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94595" name="Text Box 1059"/>
          <p:cNvSpPr txBox="1">
            <a:spLocks noChangeArrowheads="1"/>
          </p:cNvSpPr>
          <p:nvPr/>
        </p:nvSpPr>
        <p:spPr bwMode="auto">
          <a:xfrm>
            <a:off x="1258888" y="6021388"/>
            <a:ext cx="625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其双亲结点中相应指针域的值改为“空”</a:t>
            </a:r>
          </a:p>
        </p:txBody>
      </p:sp>
      <p:sp>
        <p:nvSpPr>
          <p:cNvPr id="194596" name="Freeform 1060"/>
          <p:cNvSpPr>
            <a:spLocks/>
          </p:cNvSpPr>
          <p:nvPr/>
        </p:nvSpPr>
        <p:spPr bwMode="auto">
          <a:xfrm>
            <a:off x="3505200" y="1538288"/>
            <a:ext cx="1066800" cy="762000"/>
          </a:xfrm>
          <a:custGeom>
            <a:avLst/>
            <a:gdLst>
              <a:gd name="T0" fmla="*/ 672 w 672"/>
              <a:gd name="T1" fmla="*/ 0 h 480"/>
              <a:gd name="T2" fmla="*/ 192 w 672"/>
              <a:gd name="T3" fmla="*/ 240 h 480"/>
              <a:gd name="T4" fmla="*/ 480 w 672"/>
              <a:gd name="T5" fmla="*/ 240 h 480"/>
              <a:gd name="T6" fmla="*/ 0 w 672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A5002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8" grpId="0" autoUpdateAnimBg="0"/>
      <p:bldP spid="194590" grpId="0" animBg="1"/>
      <p:bldP spid="194591" grpId="0" animBg="1"/>
      <p:bldP spid="194592" grpId="0" autoUpdateAnimBg="0"/>
      <p:bldP spid="194593" grpId="0" autoUpdateAnimBg="0"/>
      <p:bldP spid="194594" grpId="0" animBg="1" autoUpdateAnimBg="0"/>
      <p:bldP spid="194595" grpId="0" autoUpdateAnimBg="0"/>
      <p:bldP spid="19459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17" name="Group 33"/>
          <p:cNvGrpSpPr>
            <a:grpSpLocks/>
          </p:cNvGrpSpPr>
          <p:nvPr/>
        </p:nvGrpSpPr>
        <p:grpSpPr bwMode="auto">
          <a:xfrm>
            <a:off x="1200150" y="1196975"/>
            <a:ext cx="6324600" cy="4191000"/>
            <a:chOff x="432" y="576"/>
            <a:chExt cx="3984" cy="2640"/>
          </a:xfrm>
        </p:grpSpPr>
        <p:sp>
          <p:nvSpPr>
            <p:cNvPr id="195586" name="Oval 2"/>
            <p:cNvSpPr>
              <a:spLocks noChangeArrowheads="1"/>
            </p:cNvSpPr>
            <p:nvPr/>
          </p:nvSpPr>
          <p:spPr bwMode="auto">
            <a:xfrm>
              <a:off x="2064" y="105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87" name="Oval 3"/>
            <p:cNvSpPr>
              <a:spLocks noChangeArrowheads="1"/>
            </p:cNvSpPr>
            <p:nvPr/>
          </p:nvSpPr>
          <p:spPr bwMode="auto">
            <a:xfrm>
              <a:off x="1152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88" name="Oval 4"/>
            <p:cNvSpPr>
              <a:spLocks noChangeArrowheads="1"/>
            </p:cNvSpPr>
            <p:nvPr/>
          </p:nvSpPr>
          <p:spPr bwMode="auto">
            <a:xfrm>
              <a:off x="2976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89" name="Oval 5"/>
            <p:cNvSpPr>
              <a:spLocks noChangeArrowheads="1"/>
            </p:cNvSpPr>
            <p:nvPr/>
          </p:nvSpPr>
          <p:spPr bwMode="auto">
            <a:xfrm>
              <a:off x="43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90" name="Oval 6"/>
            <p:cNvSpPr>
              <a:spLocks noChangeArrowheads="1"/>
            </p:cNvSpPr>
            <p:nvPr/>
          </p:nvSpPr>
          <p:spPr bwMode="auto">
            <a:xfrm>
              <a:off x="3696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91" name="Oval 7"/>
            <p:cNvSpPr>
              <a:spLocks noChangeArrowheads="1"/>
            </p:cNvSpPr>
            <p:nvPr/>
          </p:nvSpPr>
          <p:spPr bwMode="auto">
            <a:xfrm>
              <a:off x="3168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92" name="Oval 8"/>
            <p:cNvSpPr>
              <a:spLocks noChangeArrowheads="1"/>
            </p:cNvSpPr>
            <p:nvPr/>
          </p:nvSpPr>
          <p:spPr bwMode="auto">
            <a:xfrm>
              <a:off x="187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93" name="Oval 9"/>
            <p:cNvSpPr>
              <a:spLocks noChangeArrowheads="1"/>
            </p:cNvSpPr>
            <p:nvPr/>
          </p:nvSpPr>
          <p:spPr bwMode="auto">
            <a:xfrm>
              <a:off x="1296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94" name="Oval 10"/>
            <p:cNvSpPr>
              <a:spLocks noChangeArrowheads="1"/>
            </p:cNvSpPr>
            <p:nvPr/>
          </p:nvSpPr>
          <p:spPr bwMode="auto">
            <a:xfrm>
              <a:off x="3984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595" name="Line 11"/>
            <p:cNvSpPr>
              <a:spLocks noChangeShapeType="1"/>
            </p:cNvSpPr>
            <p:nvPr/>
          </p:nvSpPr>
          <p:spPr bwMode="auto">
            <a:xfrm flipH="1">
              <a:off x="1536" y="1248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6" name="Line 12"/>
            <p:cNvSpPr>
              <a:spLocks noChangeShapeType="1"/>
            </p:cNvSpPr>
            <p:nvPr/>
          </p:nvSpPr>
          <p:spPr bwMode="auto">
            <a:xfrm flipH="1">
              <a:off x="816" y="1632"/>
              <a:ext cx="384" cy="24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>
              <a:off x="2496" y="1248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8" name="Line 14"/>
            <p:cNvSpPr>
              <a:spLocks noChangeShapeType="1"/>
            </p:cNvSpPr>
            <p:nvPr/>
          </p:nvSpPr>
          <p:spPr bwMode="auto">
            <a:xfrm>
              <a:off x="1536" y="1632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9" name="Line 15"/>
            <p:cNvSpPr>
              <a:spLocks noChangeShapeType="1"/>
            </p:cNvSpPr>
            <p:nvPr/>
          </p:nvSpPr>
          <p:spPr bwMode="auto">
            <a:xfrm flipH="1">
              <a:off x="1584" y="2112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0" name="Line 16"/>
            <p:cNvSpPr>
              <a:spLocks noChangeShapeType="1"/>
            </p:cNvSpPr>
            <p:nvPr/>
          </p:nvSpPr>
          <p:spPr bwMode="auto">
            <a:xfrm>
              <a:off x="3360" y="1680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1" name="Line 17"/>
            <p:cNvSpPr>
              <a:spLocks noChangeShapeType="1"/>
            </p:cNvSpPr>
            <p:nvPr/>
          </p:nvSpPr>
          <p:spPr bwMode="auto">
            <a:xfrm flipH="1">
              <a:off x="3456" y="2160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2" name="Line 18"/>
            <p:cNvSpPr>
              <a:spLocks noChangeShapeType="1"/>
            </p:cNvSpPr>
            <p:nvPr/>
          </p:nvSpPr>
          <p:spPr bwMode="auto">
            <a:xfrm>
              <a:off x="3552" y="2640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3" name="Oval 19"/>
            <p:cNvSpPr>
              <a:spLocks noChangeArrowheads="1"/>
            </p:cNvSpPr>
            <p:nvPr/>
          </p:nvSpPr>
          <p:spPr bwMode="auto">
            <a:xfrm>
              <a:off x="672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5604" name="Line 20"/>
            <p:cNvSpPr>
              <a:spLocks noChangeShapeType="1"/>
            </p:cNvSpPr>
            <p:nvPr/>
          </p:nvSpPr>
          <p:spPr bwMode="auto">
            <a:xfrm flipH="1">
              <a:off x="960" y="2592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4" name="Freeform 30"/>
            <p:cNvSpPr>
              <a:spLocks/>
            </p:cNvSpPr>
            <p:nvPr/>
          </p:nvSpPr>
          <p:spPr bwMode="auto">
            <a:xfrm>
              <a:off x="2256" y="576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A5002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0" y="188913"/>
            <a:ext cx="8991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）被删除的结点只有左子树或者只有右子树</a:t>
            </a:r>
          </a:p>
        </p:txBody>
      </p:sp>
      <p:sp>
        <p:nvSpPr>
          <p:cNvPr id="195607" name="AutoShape 23"/>
          <p:cNvSpPr>
            <a:spLocks noChangeArrowheads="1"/>
          </p:cNvSpPr>
          <p:nvPr/>
        </p:nvSpPr>
        <p:spPr bwMode="auto">
          <a:xfrm>
            <a:off x="2952750" y="2873375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95608" name="Rectangle 24"/>
          <p:cNvSpPr>
            <a:spLocks noChangeArrowheads="1"/>
          </p:cNvSpPr>
          <p:nvPr/>
        </p:nvSpPr>
        <p:spPr bwMode="auto">
          <a:xfrm>
            <a:off x="3105150" y="2873375"/>
            <a:ext cx="11430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>
            <a:off x="4476750" y="2263775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11" name="Rectangle 27"/>
          <p:cNvSpPr>
            <a:spLocks noChangeArrowheads="1"/>
          </p:cNvSpPr>
          <p:nvPr/>
        </p:nvSpPr>
        <p:spPr bwMode="auto">
          <a:xfrm>
            <a:off x="5162550" y="2416175"/>
            <a:ext cx="8382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auto">
          <a:xfrm>
            <a:off x="4476750" y="2263775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228600" y="5295900"/>
            <a:ext cx="8015288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其双亲结点的相应指针域的值改为 “指向被删除结点的左子树或右子树”。</a:t>
            </a:r>
          </a:p>
        </p:txBody>
      </p:sp>
      <p:sp>
        <p:nvSpPr>
          <p:cNvPr id="195615" name="Text Box 31"/>
          <p:cNvSpPr txBox="1">
            <a:spLocks noChangeArrowheads="1"/>
          </p:cNvSpPr>
          <p:nvPr/>
        </p:nvSpPr>
        <p:spPr bwMode="auto">
          <a:xfrm>
            <a:off x="5195888" y="1708150"/>
            <a:ext cx="3424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被删关键字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= 40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 useBgFill="1">
        <p:nvSpPr>
          <p:cNvPr id="195616" name="Rectangle 32"/>
          <p:cNvSpPr>
            <a:spLocks noChangeArrowheads="1"/>
          </p:cNvSpPr>
          <p:nvPr/>
        </p:nvSpPr>
        <p:spPr bwMode="auto">
          <a:xfrm>
            <a:off x="7983538" y="1708150"/>
            <a:ext cx="641350" cy="641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80</a:t>
            </a:r>
            <a:endParaRPr kumimoji="1" lang="en-US" altLang="zh-CN" sz="36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5" grpId="0" autoUpdateAnimBg="0"/>
      <p:bldP spid="195607" grpId="0" animBg="1"/>
      <p:bldP spid="195608" grpId="0" animBg="1"/>
      <p:bldP spid="195609" grpId="0" animBg="1"/>
      <p:bldP spid="195611" grpId="0" animBg="1"/>
      <p:bldP spid="195612" grpId="0" animBg="1"/>
      <p:bldP spid="195613" grpId="0" autoUpdateAnimBg="0"/>
      <p:bldP spid="195615" grpId="0" autoUpdateAnimBg="0"/>
      <p:bldP spid="195616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57" name="Group 49"/>
          <p:cNvGrpSpPr>
            <a:grpSpLocks/>
          </p:cNvGrpSpPr>
          <p:nvPr/>
        </p:nvGrpSpPr>
        <p:grpSpPr bwMode="auto">
          <a:xfrm>
            <a:off x="838200" y="685800"/>
            <a:ext cx="6324600" cy="4191000"/>
            <a:chOff x="528" y="432"/>
            <a:chExt cx="3984" cy="2640"/>
          </a:xfrm>
        </p:grpSpPr>
        <p:sp>
          <p:nvSpPr>
            <p:cNvPr id="196610" name="Oval 2"/>
            <p:cNvSpPr>
              <a:spLocks noChangeArrowheads="1"/>
            </p:cNvSpPr>
            <p:nvPr/>
          </p:nvSpPr>
          <p:spPr bwMode="auto">
            <a:xfrm>
              <a:off x="2160" y="91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1" name="Oval 3"/>
            <p:cNvSpPr>
              <a:spLocks noChangeArrowheads="1"/>
            </p:cNvSpPr>
            <p:nvPr/>
          </p:nvSpPr>
          <p:spPr bwMode="auto">
            <a:xfrm>
              <a:off x="1248" y="124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2" name="Oval 4"/>
            <p:cNvSpPr>
              <a:spLocks noChangeArrowheads="1"/>
            </p:cNvSpPr>
            <p:nvPr/>
          </p:nvSpPr>
          <p:spPr bwMode="auto">
            <a:xfrm>
              <a:off x="3072" y="124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3" name="Oval 5"/>
            <p:cNvSpPr>
              <a:spLocks noChangeArrowheads="1"/>
            </p:cNvSpPr>
            <p:nvPr/>
          </p:nvSpPr>
          <p:spPr bwMode="auto">
            <a:xfrm>
              <a:off x="528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4" name="Oval 6"/>
            <p:cNvSpPr>
              <a:spLocks noChangeArrowheads="1"/>
            </p:cNvSpPr>
            <p:nvPr/>
          </p:nvSpPr>
          <p:spPr bwMode="auto">
            <a:xfrm>
              <a:off x="3792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3264" y="22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6" name="Oval 8"/>
            <p:cNvSpPr>
              <a:spLocks noChangeArrowheads="1"/>
            </p:cNvSpPr>
            <p:nvPr/>
          </p:nvSpPr>
          <p:spPr bwMode="auto">
            <a:xfrm>
              <a:off x="1968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7" name="Oval 9"/>
            <p:cNvSpPr>
              <a:spLocks noChangeArrowheads="1"/>
            </p:cNvSpPr>
            <p:nvPr/>
          </p:nvSpPr>
          <p:spPr bwMode="auto">
            <a:xfrm>
              <a:off x="1392" y="22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4080" y="273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 flipH="1">
              <a:off x="1632" y="110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H="1">
              <a:off x="912" y="1488"/>
              <a:ext cx="384" cy="24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1" name="Line 13"/>
            <p:cNvSpPr>
              <a:spLocks noChangeShapeType="1"/>
            </p:cNvSpPr>
            <p:nvPr/>
          </p:nvSpPr>
          <p:spPr bwMode="auto">
            <a:xfrm>
              <a:off x="2592" y="110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>
              <a:off x="1632" y="148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 flipH="1">
              <a:off x="1680" y="196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>
              <a:off x="3456" y="153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 flipH="1">
              <a:off x="3552" y="2016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6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27" name="Oval 19"/>
            <p:cNvSpPr>
              <a:spLocks noChangeArrowheads="1"/>
            </p:cNvSpPr>
            <p:nvPr/>
          </p:nvSpPr>
          <p:spPr bwMode="auto">
            <a:xfrm>
              <a:off x="768" y="273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6628" name="Line 20"/>
            <p:cNvSpPr>
              <a:spLocks noChangeShapeType="1"/>
            </p:cNvSpPr>
            <p:nvPr/>
          </p:nvSpPr>
          <p:spPr bwMode="auto">
            <a:xfrm flipH="1">
              <a:off x="1056" y="244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5" name="Freeform 47"/>
            <p:cNvSpPr>
              <a:spLocks/>
            </p:cNvSpPr>
            <p:nvPr/>
          </p:nvSpPr>
          <p:spPr bwMode="auto">
            <a:xfrm>
              <a:off x="2400" y="432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A5002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-76200" y="273050"/>
            <a:ext cx="715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）被删除的结点既有左子树，也有右子树</a:t>
            </a:r>
          </a:p>
        </p:txBody>
      </p:sp>
      <p:sp>
        <p:nvSpPr>
          <p:cNvPr id="196630" name="Oval 22"/>
          <p:cNvSpPr>
            <a:spLocks noChangeArrowheads="1"/>
          </p:cNvSpPr>
          <p:nvPr/>
        </p:nvSpPr>
        <p:spPr bwMode="auto">
          <a:xfrm>
            <a:off x="3124200" y="2667000"/>
            <a:ext cx="685800" cy="533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6631" name="Oval 23"/>
          <p:cNvSpPr>
            <a:spLocks noChangeArrowheads="1"/>
          </p:cNvSpPr>
          <p:nvPr/>
        </p:nvSpPr>
        <p:spPr bwMode="auto">
          <a:xfrm>
            <a:off x="3429000" y="1447800"/>
            <a:ext cx="685800" cy="533400"/>
          </a:xfrm>
          <a:prstGeom prst="ellipse">
            <a:avLst/>
          </a:prstGeom>
          <a:solidFill>
            <a:srgbClr val="FFFF99"/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6632" name="Rectangle 24"/>
          <p:cNvSpPr>
            <a:spLocks noChangeArrowheads="1"/>
          </p:cNvSpPr>
          <p:nvPr/>
        </p:nvSpPr>
        <p:spPr bwMode="auto">
          <a:xfrm>
            <a:off x="228600" y="5943600"/>
            <a:ext cx="40386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3" name="Oval 25"/>
          <p:cNvSpPr>
            <a:spLocks noChangeArrowheads="1"/>
          </p:cNvSpPr>
          <p:nvPr/>
        </p:nvSpPr>
        <p:spPr bwMode="auto">
          <a:xfrm>
            <a:off x="2667000" y="5943600"/>
            <a:ext cx="38100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4" name="Oval 26"/>
          <p:cNvSpPr>
            <a:spLocks noChangeArrowheads="1"/>
          </p:cNvSpPr>
          <p:nvPr/>
        </p:nvSpPr>
        <p:spPr bwMode="auto">
          <a:xfrm>
            <a:off x="22098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228600" y="5943600"/>
            <a:ext cx="38100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6200" y="5943600"/>
            <a:ext cx="38100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6637" name="Oval 29"/>
          <p:cNvSpPr>
            <a:spLocks noChangeArrowheads="1"/>
          </p:cNvSpPr>
          <p:nvPr/>
        </p:nvSpPr>
        <p:spPr bwMode="auto">
          <a:xfrm>
            <a:off x="990600" y="6096000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6638" name="Oval 30"/>
          <p:cNvSpPr>
            <a:spLocks noChangeArrowheads="1"/>
          </p:cNvSpPr>
          <p:nvPr/>
        </p:nvSpPr>
        <p:spPr bwMode="auto">
          <a:xfrm>
            <a:off x="1219200" y="6096000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6639" name="Oval 31"/>
          <p:cNvSpPr>
            <a:spLocks noChangeArrowheads="1"/>
          </p:cNvSpPr>
          <p:nvPr/>
        </p:nvSpPr>
        <p:spPr bwMode="auto">
          <a:xfrm>
            <a:off x="1447800" y="6096000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6640" name="Oval 32"/>
          <p:cNvSpPr>
            <a:spLocks noChangeArrowheads="1"/>
          </p:cNvSpPr>
          <p:nvPr/>
        </p:nvSpPr>
        <p:spPr bwMode="auto">
          <a:xfrm>
            <a:off x="3200400" y="6096000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6641" name="Oval 33"/>
          <p:cNvSpPr>
            <a:spLocks noChangeArrowheads="1"/>
          </p:cNvSpPr>
          <p:nvPr/>
        </p:nvSpPr>
        <p:spPr bwMode="auto">
          <a:xfrm>
            <a:off x="3429000" y="6096000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6642" name="Oval 34"/>
          <p:cNvSpPr>
            <a:spLocks noChangeArrowheads="1"/>
          </p:cNvSpPr>
          <p:nvPr/>
        </p:nvSpPr>
        <p:spPr bwMode="auto">
          <a:xfrm>
            <a:off x="3657600" y="6096000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44" name="Oval 36"/>
          <p:cNvSpPr>
            <a:spLocks noChangeArrowheads="1"/>
          </p:cNvSpPr>
          <p:nvPr/>
        </p:nvSpPr>
        <p:spPr bwMode="auto">
          <a:xfrm>
            <a:off x="2667000" y="5943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45" name="Oval 37"/>
          <p:cNvSpPr>
            <a:spLocks noChangeArrowheads="1"/>
          </p:cNvSpPr>
          <p:nvPr/>
        </p:nvSpPr>
        <p:spPr bwMode="auto">
          <a:xfrm>
            <a:off x="2209800" y="5943600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46" name="Text Box 38"/>
          <p:cNvSpPr txBox="1">
            <a:spLocks noChangeArrowheads="1"/>
          </p:cNvSpPr>
          <p:nvPr/>
        </p:nvSpPr>
        <p:spPr bwMode="auto">
          <a:xfrm>
            <a:off x="4403725" y="5373688"/>
            <a:ext cx="47402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以其中序遍历前驱替代之，然后再删除该前驱结点</a:t>
            </a:r>
          </a:p>
        </p:txBody>
      </p:sp>
      <p:sp>
        <p:nvSpPr>
          <p:cNvPr id="196647" name="AutoShape 39"/>
          <p:cNvSpPr>
            <a:spLocks noChangeArrowheads="1"/>
          </p:cNvSpPr>
          <p:nvPr/>
        </p:nvSpPr>
        <p:spPr bwMode="auto">
          <a:xfrm>
            <a:off x="2514600" y="2362200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196648" name="Rectangle 40"/>
          <p:cNvSpPr>
            <a:spLocks noChangeArrowheads="1"/>
          </p:cNvSpPr>
          <p:nvPr/>
        </p:nvSpPr>
        <p:spPr bwMode="auto">
          <a:xfrm>
            <a:off x="2667000" y="2362200"/>
            <a:ext cx="12954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50" name="AutoShape 42"/>
          <p:cNvSpPr>
            <a:spLocks noChangeArrowheads="1"/>
          </p:cNvSpPr>
          <p:nvPr/>
        </p:nvSpPr>
        <p:spPr bwMode="auto">
          <a:xfrm>
            <a:off x="2819400" y="5334000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6651" name="Text Box 43"/>
          <p:cNvSpPr txBox="1">
            <a:spLocks noChangeArrowheads="1"/>
          </p:cNvSpPr>
          <p:nvPr/>
        </p:nvSpPr>
        <p:spPr bwMode="auto">
          <a:xfrm>
            <a:off x="2813050" y="5029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被删结点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196653" name="AutoShape 45"/>
          <p:cNvSpPr>
            <a:spLocks noChangeArrowheads="1"/>
          </p:cNvSpPr>
          <p:nvPr/>
        </p:nvSpPr>
        <p:spPr bwMode="auto">
          <a:xfrm>
            <a:off x="2368550" y="5334000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6654" name="Text Box 46"/>
          <p:cNvSpPr txBox="1">
            <a:spLocks noChangeArrowheads="1"/>
          </p:cNvSpPr>
          <p:nvPr/>
        </p:nvSpPr>
        <p:spPr bwMode="auto">
          <a:xfrm>
            <a:off x="831850" y="5029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前驱结点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sp>
        <p:nvSpPr>
          <p:cNvPr id="196656" name="Text Box 48"/>
          <p:cNvSpPr txBox="1">
            <a:spLocks noChangeArrowheads="1"/>
          </p:cNvSpPr>
          <p:nvPr/>
        </p:nvSpPr>
        <p:spPr bwMode="auto">
          <a:xfrm>
            <a:off x="5508625" y="1628775"/>
            <a:ext cx="3424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被删关键字 </a:t>
            </a:r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= 50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椭圆形标注 1"/>
          <p:cNvSpPr/>
          <p:nvPr/>
        </p:nvSpPr>
        <p:spPr bwMode="auto">
          <a:xfrm>
            <a:off x="2057400" y="4191000"/>
            <a:ext cx="2946648" cy="838200"/>
          </a:xfrm>
          <a:prstGeom prst="wedgeEllipseCallout">
            <a:avLst>
              <a:gd name="adj1" fmla="val -53936"/>
              <a:gd name="adj2" fmla="val 60449"/>
            </a:avLst>
          </a:prstGeom>
          <a:solidFill>
            <a:schemeClr val="bg1"/>
          </a:solidFill>
          <a:ln w="38100" cap="flat" cmpd="thinThick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左子树中最右边的结点，无右子树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6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9" grpId="0" autoUpdateAnimBg="0"/>
      <p:bldP spid="196630" grpId="0" animBg="1" autoUpdateAnimBg="0"/>
      <p:bldP spid="196631" grpId="0" animBg="1" autoUpdateAnimBg="0"/>
      <p:bldP spid="196632" grpId="0" animBg="1"/>
      <p:bldP spid="196633" grpId="0" animBg="1"/>
      <p:bldP spid="196634" grpId="0" animBg="1"/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4" grpId="0" animBg="1"/>
      <p:bldP spid="196645" grpId="0" animBg="1"/>
      <p:bldP spid="196646" grpId="0" autoUpdateAnimBg="0"/>
      <p:bldP spid="196647" grpId="0" animBg="1"/>
      <p:bldP spid="196648" grpId="0" animBg="1"/>
      <p:bldP spid="196650" grpId="0" animBg="1"/>
      <p:bldP spid="196651" grpId="0" autoUpdateAnimBg="0"/>
      <p:bldP spid="196653" grpId="0" animBg="1"/>
      <p:bldP spid="196654" grpId="0" autoUpdateAnimBg="0"/>
      <p:bldP spid="196656" grpId="0" autoUpdateAnimBg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60388" y="1590675"/>
            <a:ext cx="754062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Status DeleteBST (BiTree &amp;T,  KeyType kval ) {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若二叉排序树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中存在其关键字等于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kval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数据元素，则删除该数据元素结点，并返回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函数值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TRUE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，否则返回函数值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FALSE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 (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!T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)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return FALSE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	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不存在关键字等于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kval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的数据元素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</a:rPr>
              <a:t>else {                       }</a:t>
            </a:r>
            <a:endParaRPr kumimoji="1" lang="en-US" altLang="zh-CN" b="1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 // DeleteBST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算法描述</a:t>
            </a:r>
          </a:p>
        </p:txBody>
      </p:sp>
      <p:sp>
        <p:nvSpPr>
          <p:cNvPr id="79876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489075" y="4716463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FF00FF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…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71550" y="2276475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仅作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查询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检索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操作的查找表。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静态查找表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0825" y="3860800"/>
            <a:ext cx="83058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有时在查询之后，还需要将“查询”结果为“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不在查找表中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”的数据元素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插入到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查找表中；或者，从查找表中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删除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其“查询”结果为“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在查找表中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”的数据元素。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55650" y="306863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动态查找表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50825" y="188913"/>
            <a:ext cx="388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查找表的分类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4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050"/>
          <p:cNvSpPr>
            <a:spLocks noChangeArrowheads="1"/>
          </p:cNvSpPr>
          <p:nvPr/>
        </p:nvSpPr>
        <p:spPr bwMode="auto">
          <a:xfrm>
            <a:off x="684213" y="1125538"/>
            <a:ext cx="6253162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EQ (kval, T-&gt;data.key)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 </a:t>
            </a:r>
          </a:p>
          <a:p>
            <a:pPr>
              <a:lnSpc>
                <a:spcPct val="120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找到关键字等于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的数据元素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 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LT (kval, T-&gt;data.key)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else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2755" name="Rectangle 205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450" y="1628775"/>
            <a:ext cx="48561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{  Delete (T)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 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return TRUE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2756" name="Rectangle 2052"/>
          <p:cNvSpPr>
            <a:spLocks noChangeArrowheads="1"/>
          </p:cNvSpPr>
          <p:nvPr/>
        </p:nvSpPr>
        <p:spPr bwMode="auto">
          <a:xfrm>
            <a:off x="1116013" y="3284538"/>
            <a:ext cx="55753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DeleteBST ( T-&gt;lchild, kval );</a:t>
            </a:r>
          </a:p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继续在左子树中进行查找</a:t>
            </a:r>
          </a:p>
        </p:txBody>
      </p:sp>
      <p:sp>
        <p:nvSpPr>
          <p:cNvPr id="202757" name="Rectangle 2053"/>
          <p:cNvSpPr>
            <a:spLocks noChangeArrowheads="1"/>
          </p:cNvSpPr>
          <p:nvPr/>
        </p:nvSpPr>
        <p:spPr bwMode="auto">
          <a:xfrm>
            <a:off x="1187450" y="4797425"/>
            <a:ext cx="5595938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DeleteBST ( T-&gt;rchild, kval );</a:t>
            </a:r>
          </a:p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继续在右子树中进行查找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6" grpId="0" autoUpdateAnimBg="0"/>
      <p:bldP spid="20275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7391400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void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Delete ( BiTree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&amp;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 )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13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// </a:t>
            </a:r>
            <a:r>
              <a:rPr kumimoji="1" lang="zh-CN" altLang="zh-CN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二叉排序树中删除结点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  <a:p>
            <a:pPr>
              <a:lnSpc>
                <a:spcPct val="13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并重接它的左子树或右子树</a:t>
            </a:r>
          </a:p>
          <a:p>
            <a:pPr>
              <a:lnSpc>
                <a:spcPct val="135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!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p-&gt;rchild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)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               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3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  else if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!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p-&gt;lchild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)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{                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3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else {              }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// Delete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删除操作过程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090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492500" y="34290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… …</a:t>
            </a:r>
          </a:p>
        </p:txBody>
      </p:sp>
      <p:sp>
        <p:nvSpPr>
          <p:cNvPr id="80901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… …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0902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63713" y="4581525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… …</a:t>
            </a:r>
          </a:p>
        </p:txBody>
      </p:sp>
      <p:graphicFrame>
        <p:nvGraphicFramePr>
          <p:cNvPr id="80904" name="Object 8">
            <a:hlinkClick r:id="" action="ppaction://hlinkshowjump?jump=previousslide" highlightClick="1"/>
          </p:cNvPr>
          <p:cNvGraphicFramePr>
            <a:graphicFrameLocks noChangeAspect="1"/>
          </p:cNvGraphicFramePr>
          <p:nvPr/>
        </p:nvGraphicFramePr>
        <p:xfrm>
          <a:off x="8382000" y="6172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6" name="剪辑" r:id="rId5" imgW="304569" imgH="304569" progId="">
                  <p:embed/>
                </p:oleObj>
              </mc:Choice>
              <mc:Fallback>
                <p:oleObj name="剪辑" r:id="rId5" imgW="304569" imgH="304569" progId="">
                  <p:embed/>
                  <p:pic>
                    <p:nvPicPr>
                      <p:cNvPr id="0" name="Picture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1722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00" grpId="0" autoUpdateAnimBg="0"/>
      <p:bldP spid="80901" grpId="0" autoUpdateAnimBg="0"/>
      <p:bldP spid="8090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65" name="Group 2081"/>
          <p:cNvGrpSpPr>
            <a:grpSpLocks/>
          </p:cNvGrpSpPr>
          <p:nvPr/>
        </p:nvGrpSpPr>
        <p:grpSpPr bwMode="auto">
          <a:xfrm>
            <a:off x="914400" y="3336925"/>
            <a:ext cx="3124200" cy="2682875"/>
            <a:chOff x="576" y="2102"/>
            <a:chExt cx="1968" cy="1690"/>
          </a:xfrm>
        </p:grpSpPr>
        <p:sp>
          <p:nvSpPr>
            <p:cNvPr id="197639" name="Rectangle 2055"/>
            <p:cNvSpPr>
              <a:spLocks noChangeArrowheads="1"/>
            </p:cNvSpPr>
            <p:nvPr/>
          </p:nvSpPr>
          <p:spPr bwMode="auto">
            <a:xfrm>
              <a:off x="1824" y="2160"/>
              <a:ext cx="240" cy="28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1" name="Rectangle 2057"/>
            <p:cNvSpPr>
              <a:spLocks noChangeArrowheads="1"/>
            </p:cNvSpPr>
            <p:nvPr/>
          </p:nvSpPr>
          <p:spPr bwMode="auto">
            <a:xfrm>
              <a:off x="2064" y="2160"/>
              <a:ext cx="480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2" name="Line 2058"/>
            <p:cNvSpPr>
              <a:spLocks noChangeShapeType="1"/>
            </p:cNvSpPr>
            <p:nvPr/>
          </p:nvSpPr>
          <p:spPr bwMode="auto">
            <a:xfrm>
              <a:off x="2304" y="2160"/>
              <a:ext cx="0" cy="2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3" name="Oval 2059"/>
            <p:cNvSpPr>
              <a:spLocks noChangeArrowheads="1"/>
            </p:cNvSpPr>
            <p:nvPr/>
          </p:nvSpPr>
          <p:spPr bwMode="auto">
            <a:xfrm>
              <a:off x="1200" y="2688"/>
              <a:ext cx="336" cy="3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7" name="Oval 2063"/>
            <p:cNvSpPr>
              <a:spLocks noChangeArrowheads="1"/>
            </p:cNvSpPr>
            <p:nvPr/>
          </p:nvSpPr>
          <p:spPr bwMode="auto">
            <a:xfrm>
              <a:off x="768" y="3168"/>
              <a:ext cx="336" cy="3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8" name="Line 2064"/>
            <p:cNvSpPr>
              <a:spLocks noChangeShapeType="1"/>
            </p:cNvSpPr>
            <p:nvPr/>
          </p:nvSpPr>
          <p:spPr bwMode="auto">
            <a:xfrm flipH="1">
              <a:off x="576" y="3456"/>
              <a:ext cx="240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9" name="Line 2065"/>
            <p:cNvSpPr>
              <a:spLocks noChangeShapeType="1"/>
            </p:cNvSpPr>
            <p:nvPr/>
          </p:nvSpPr>
          <p:spPr bwMode="auto">
            <a:xfrm>
              <a:off x="1056" y="3456"/>
              <a:ext cx="144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1" name="Line 2067"/>
            <p:cNvSpPr>
              <a:spLocks noChangeShapeType="1"/>
            </p:cNvSpPr>
            <p:nvPr/>
          </p:nvSpPr>
          <p:spPr bwMode="auto">
            <a:xfrm flipH="1">
              <a:off x="1008" y="2976"/>
              <a:ext cx="240" cy="24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2" name="Line 2068"/>
            <p:cNvSpPr>
              <a:spLocks noChangeShapeType="1"/>
            </p:cNvSpPr>
            <p:nvPr/>
          </p:nvSpPr>
          <p:spPr bwMode="auto">
            <a:xfrm flipH="1">
              <a:off x="1488" y="2304"/>
              <a:ext cx="432" cy="432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3" name="Text Box 2079"/>
            <p:cNvSpPr txBox="1">
              <a:spLocks noChangeArrowheads="1"/>
            </p:cNvSpPr>
            <p:nvPr/>
          </p:nvSpPr>
          <p:spPr bwMode="auto">
            <a:xfrm>
              <a:off x="1488" y="210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solidFill>
                    <a:srgbClr val="008080"/>
                  </a:solidFill>
                  <a:latin typeface="Times New Roman" pitchFamily="18" charset="0"/>
                </a:rPr>
                <a:t>p</a:t>
              </a:r>
              <a:endParaRPr kumimoji="1" lang="en-US" altLang="zh-CN" sz="3600" dirty="0">
                <a:latin typeface="Times New Roman" pitchFamily="18" charset="0"/>
              </a:endParaRPr>
            </a:p>
          </p:txBody>
        </p:sp>
      </p:grpSp>
      <p:sp>
        <p:nvSpPr>
          <p:cNvPr id="197634" name="Rectangle 2050"/>
          <p:cNvSpPr>
            <a:spLocks noChangeArrowheads="1"/>
          </p:cNvSpPr>
          <p:nvPr/>
        </p:nvSpPr>
        <p:spPr bwMode="auto">
          <a:xfrm>
            <a:off x="539750" y="1268413"/>
            <a:ext cx="62738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右子树为空树则只需重接它的左子树</a:t>
            </a:r>
          </a:p>
        </p:txBody>
      </p:sp>
      <p:graphicFrame>
        <p:nvGraphicFramePr>
          <p:cNvPr id="197637" name="Object 2053">
            <a:hlinkClick r:id="" action="ppaction://hlinkshowjump?jump=lastslideviewed" highlightClick="1"/>
          </p:cNvPr>
          <p:cNvGraphicFramePr>
            <a:graphicFrameLocks noChangeAspect="1"/>
          </p:cNvGraphicFramePr>
          <p:nvPr/>
        </p:nvGraphicFramePr>
        <p:xfrm>
          <a:off x="8458200" y="6172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8" name="剪辑" r:id="rId3" imgW="159831" imgH="159831" progId="">
                  <p:embed/>
                </p:oleObj>
              </mc:Choice>
              <mc:Fallback>
                <p:oleObj name="剪辑" r:id="rId3" imgW="159831" imgH="159831" progId="">
                  <p:embed/>
                  <p:pic>
                    <p:nvPicPr>
                      <p:cNvPr id="0" name="Picture 2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61722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8" name="Rectangle 2054"/>
          <p:cNvSpPr>
            <a:spLocks noChangeArrowheads="1"/>
          </p:cNvSpPr>
          <p:nvPr/>
        </p:nvSpPr>
        <p:spPr bwMode="auto">
          <a:xfrm>
            <a:off x="1403350" y="2351088"/>
            <a:ext cx="4948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q = p;  p = p-&gt;lchild;  delete(q);</a:t>
            </a:r>
          </a:p>
        </p:txBody>
      </p:sp>
      <p:grpSp>
        <p:nvGrpSpPr>
          <p:cNvPr id="197671" name="Group 2087"/>
          <p:cNvGrpSpPr>
            <a:grpSpLocks/>
          </p:cNvGrpSpPr>
          <p:nvPr/>
        </p:nvGrpSpPr>
        <p:grpSpPr bwMode="auto">
          <a:xfrm>
            <a:off x="5486400" y="3397250"/>
            <a:ext cx="1905000" cy="2622550"/>
            <a:chOff x="3456" y="2140"/>
            <a:chExt cx="1200" cy="1652"/>
          </a:xfrm>
        </p:grpSpPr>
        <p:sp>
          <p:nvSpPr>
            <p:cNvPr id="197640" name="Rectangle 2056"/>
            <p:cNvSpPr>
              <a:spLocks noChangeArrowheads="1"/>
            </p:cNvSpPr>
            <p:nvPr/>
          </p:nvSpPr>
          <p:spPr bwMode="auto">
            <a:xfrm>
              <a:off x="3936" y="2160"/>
              <a:ext cx="240" cy="28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5" name="Rectangle 2061"/>
            <p:cNvSpPr>
              <a:spLocks noChangeArrowheads="1"/>
            </p:cNvSpPr>
            <p:nvPr/>
          </p:nvSpPr>
          <p:spPr bwMode="auto">
            <a:xfrm>
              <a:off x="3456" y="2160"/>
              <a:ext cx="480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4" name="Oval 2070"/>
            <p:cNvSpPr>
              <a:spLocks noChangeArrowheads="1"/>
            </p:cNvSpPr>
            <p:nvPr/>
          </p:nvSpPr>
          <p:spPr bwMode="auto">
            <a:xfrm>
              <a:off x="4320" y="2688"/>
              <a:ext cx="336" cy="3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5" name="Oval 2071"/>
            <p:cNvSpPr>
              <a:spLocks noChangeArrowheads="1"/>
            </p:cNvSpPr>
            <p:nvPr/>
          </p:nvSpPr>
          <p:spPr bwMode="auto">
            <a:xfrm>
              <a:off x="3888" y="3168"/>
              <a:ext cx="336" cy="3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6" name="Line 2072"/>
            <p:cNvSpPr>
              <a:spLocks noChangeShapeType="1"/>
            </p:cNvSpPr>
            <p:nvPr/>
          </p:nvSpPr>
          <p:spPr bwMode="auto">
            <a:xfrm flipH="1">
              <a:off x="3696" y="3456"/>
              <a:ext cx="240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7" name="Line 2073"/>
            <p:cNvSpPr>
              <a:spLocks noChangeShapeType="1"/>
            </p:cNvSpPr>
            <p:nvPr/>
          </p:nvSpPr>
          <p:spPr bwMode="auto">
            <a:xfrm>
              <a:off x="4176" y="3456"/>
              <a:ext cx="144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58" name="Line 2074"/>
            <p:cNvSpPr>
              <a:spLocks noChangeShapeType="1"/>
            </p:cNvSpPr>
            <p:nvPr/>
          </p:nvSpPr>
          <p:spPr bwMode="auto">
            <a:xfrm flipH="1">
              <a:off x="4128" y="2976"/>
              <a:ext cx="240" cy="24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0" name="Line 2076"/>
            <p:cNvSpPr>
              <a:spLocks noChangeShapeType="1"/>
            </p:cNvSpPr>
            <p:nvPr/>
          </p:nvSpPr>
          <p:spPr bwMode="auto">
            <a:xfrm>
              <a:off x="4032" y="2304"/>
              <a:ext cx="384" cy="384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4" name="Text Box 2080"/>
            <p:cNvSpPr txBox="1">
              <a:spLocks noChangeArrowheads="1"/>
            </p:cNvSpPr>
            <p:nvPr/>
          </p:nvSpPr>
          <p:spPr bwMode="auto">
            <a:xfrm>
              <a:off x="4252" y="2140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solidFill>
                    <a:srgbClr val="008080"/>
                  </a:solidFill>
                  <a:latin typeface="Times New Roman" pitchFamily="18" charset="0"/>
                </a:rPr>
                <a:t>p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97646" name="Line 2062"/>
            <p:cNvSpPr>
              <a:spLocks noChangeShapeType="1"/>
            </p:cNvSpPr>
            <p:nvPr/>
          </p:nvSpPr>
          <p:spPr bwMode="auto">
            <a:xfrm>
              <a:off x="3696" y="2160"/>
              <a:ext cx="0" cy="2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7661" name="Line 2077"/>
          <p:cNvSpPr>
            <a:spLocks noChangeShapeType="1"/>
          </p:cNvSpPr>
          <p:nvPr/>
        </p:nvSpPr>
        <p:spPr bwMode="auto">
          <a:xfrm flipH="1">
            <a:off x="1600200" y="3657600"/>
            <a:ext cx="144780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62" name="Line 2078"/>
          <p:cNvSpPr>
            <a:spLocks noChangeShapeType="1"/>
          </p:cNvSpPr>
          <p:nvPr/>
        </p:nvSpPr>
        <p:spPr bwMode="auto">
          <a:xfrm>
            <a:off x="6400800" y="3657600"/>
            <a:ext cx="15240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67" name="Line 2083"/>
          <p:cNvSpPr>
            <a:spLocks noChangeShapeType="1"/>
          </p:cNvSpPr>
          <p:nvPr/>
        </p:nvSpPr>
        <p:spPr bwMode="auto">
          <a:xfrm>
            <a:off x="1600200" y="3581400"/>
            <a:ext cx="457200" cy="685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68" name="Text Box 2084"/>
          <p:cNvSpPr txBox="1">
            <a:spLocks noChangeArrowheads="1"/>
          </p:cNvSpPr>
          <p:nvPr/>
        </p:nvSpPr>
        <p:spPr bwMode="auto">
          <a:xfrm>
            <a:off x="1295400" y="31242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97669" name="Line 2085"/>
          <p:cNvSpPr>
            <a:spLocks noChangeShapeType="1"/>
          </p:cNvSpPr>
          <p:nvPr/>
        </p:nvSpPr>
        <p:spPr bwMode="auto">
          <a:xfrm flipH="1">
            <a:off x="7315200" y="3657600"/>
            <a:ext cx="381000" cy="685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70" name="Text Box 2086"/>
          <p:cNvSpPr txBox="1">
            <a:spLocks noChangeArrowheads="1"/>
          </p:cNvSpPr>
          <p:nvPr/>
        </p:nvSpPr>
        <p:spPr bwMode="auto">
          <a:xfrm>
            <a:off x="7391400" y="30480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q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utoUpdateAnimBg="0"/>
      <p:bldP spid="197638" grpId="0" autoUpdateAnimBg="0"/>
      <p:bldP spid="197661" grpId="0" animBg="1"/>
      <p:bldP spid="197662" grpId="0" animBg="1"/>
      <p:bldP spid="197667" grpId="0" animBg="1"/>
      <p:bldP spid="197668" grpId="0" autoUpdateAnimBg="0"/>
      <p:bldP spid="197669" grpId="0" animBg="1"/>
      <p:bldP spid="19767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ChangeArrowheads="1"/>
          </p:cNvSpPr>
          <p:nvPr/>
        </p:nvSpPr>
        <p:spPr bwMode="auto">
          <a:xfrm>
            <a:off x="684213" y="1416050"/>
            <a:ext cx="58039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左子树为空树只需重接它的右子树</a:t>
            </a:r>
          </a:p>
        </p:txBody>
      </p:sp>
      <p:sp>
        <p:nvSpPr>
          <p:cNvPr id="209923" name="Rectangle 1027"/>
          <p:cNvSpPr>
            <a:spLocks noChangeArrowheads="1"/>
          </p:cNvSpPr>
          <p:nvPr/>
        </p:nvSpPr>
        <p:spPr bwMode="auto">
          <a:xfrm>
            <a:off x="1476375" y="2205038"/>
            <a:ext cx="500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q = p;  p = p-&gt;rchild;  delete(q);</a:t>
            </a:r>
          </a:p>
        </p:txBody>
      </p:sp>
      <p:grpSp>
        <p:nvGrpSpPr>
          <p:cNvPr id="209947" name="Group 1051"/>
          <p:cNvGrpSpPr>
            <a:grpSpLocks/>
          </p:cNvGrpSpPr>
          <p:nvPr/>
        </p:nvGrpSpPr>
        <p:grpSpPr bwMode="auto">
          <a:xfrm>
            <a:off x="1219200" y="3429000"/>
            <a:ext cx="2133600" cy="2590800"/>
            <a:chOff x="768" y="2160"/>
            <a:chExt cx="1344" cy="1632"/>
          </a:xfrm>
        </p:grpSpPr>
        <p:sp>
          <p:nvSpPr>
            <p:cNvPr id="209925" name="Rectangle 1029"/>
            <p:cNvSpPr>
              <a:spLocks noChangeArrowheads="1"/>
            </p:cNvSpPr>
            <p:nvPr/>
          </p:nvSpPr>
          <p:spPr bwMode="auto">
            <a:xfrm>
              <a:off x="1392" y="2160"/>
              <a:ext cx="240" cy="28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27" name="Rectangle 1031"/>
            <p:cNvSpPr>
              <a:spLocks noChangeArrowheads="1"/>
            </p:cNvSpPr>
            <p:nvPr/>
          </p:nvSpPr>
          <p:spPr bwMode="auto">
            <a:xfrm>
              <a:off x="1632" y="2160"/>
              <a:ext cx="480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28" name="Line 1032"/>
            <p:cNvSpPr>
              <a:spLocks noChangeShapeType="1"/>
            </p:cNvSpPr>
            <p:nvPr/>
          </p:nvSpPr>
          <p:spPr bwMode="auto">
            <a:xfrm>
              <a:off x="1872" y="2160"/>
              <a:ext cx="0" cy="2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29" name="Oval 1033"/>
            <p:cNvSpPr>
              <a:spLocks noChangeArrowheads="1"/>
            </p:cNvSpPr>
            <p:nvPr/>
          </p:nvSpPr>
          <p:spPr bwMode="auto">
            <a:xfrm>
              <a:off x="768" y="2688"/>
              <a:ext cx="336" cy="3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2" name="Oval 1036"/>
            <p:cNvSpPr>
              <a:spLocks noChangeArrowheads="1"/>
            </p:cNvSpPr>
            <p:nvPr/>
          </p:nvSpPr>
          <p:spPr bwMode="auto">
            <a:xfrm>
              <a:off x="1248" y="3168"/>
              <a:ext cx="336" cy="3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3" name="Line 1037"/>
            <p:cNvSpPr>
              <a:spLocks noChangeShapeType="1"/>
            </p:cNvSpPr>
            <p:nvPr/>
          </p:nvSpPr>
          <p:spPr bwMode="auto">
            <a:xfrm flipH="1">
              <a:off x="1056" y="3456"/>
              <a:ext cx="240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4" name="Line 1038"/>
            <p:cNvSpPr>
              <a:spLocks noChangeShapeType="1"/>
            </p:cNvSpPr>
            <p:nvPr/>
          </p:nvSpPr>
          <p:spPr bwMode="auto">
            <a:xfrm>
              <a:off x="1536" y="3456"/>
              <a:ext cx="144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5" name="Line 1039"/>
            <p:cNvSpPr>
              <a:spLocks noChangeShapeType="1"/>
            </p:cNvSpPr>
            <p:nvPr/>
          </p:nvSpPr>
          <p:spPr bwMode="auto">
            <a:xfrm>
              <a:off x="1056" y="2976"/>
              <a:ext cx="240" cy="24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6" name="Line 1040"/>
            <p:cNvSpPr>
              <a:spLocks noChangeShapeType="1"/>
            </p:cNvSpPr>
            <p:nvPr/>
          </p:nvSpPr>
          <p:spPr bwMode="auto">
            <a:xfrm flipH="1">
              <a:off x="1056" y="2304"/>
              <a:ext cx="432" cy="432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9953" name="Group 1057"/>
          <p:cNvGrpSpPr>
            <a:grpSpLocks/>
          </p:cNvGrpSpPr>
          <p:nvPr/>
        </p:nvGrpSpPr>
        <p:grpSpPr bwMode="auto">
          <a:xfrm>
            <a:off x="5105400" y="3429000"/>
            <a:ext cx="2895600" cy="2590800"/>
            <a:chOff x="3216" y="2160"/>
            <a:chExt cx="1824" cy="1632"/>
          </a:xfrm>
        </p:grpSpPr>
        <p:sp>
          <p:nvSpPr>
            <p:cNvPr id="209926" name="Rectangle 1030"/>
            <p:cNvSpPr>
              <a:spLocks noChangeArrowheads="1"/>
            </p:cNvSpPr>
            <p:nvPr/>
          </p:nvSpPr>
          <p:spPr bwMode="auto">
            <a:xfrm>
              <a:off x="3696" y="2160"/>
              <a:ext cx="240" cy="28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0" name="Rectangle 1034"/>
            <p:cNvSpPr>
              <a:spLocks noChangeArrowheads="1"/>
            </p:cNvSpPr>
            <p:nvPr/>
          </p:nvSpPr>
          <p:spPr bwMode="auto">
            <a:xfrm>
              <a:off x="3216" y="2160"/>
              <a:ext cx="480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1" name="Line 1035"/>
            <p:cNvSpPr>
              <a:spLocks noChangeShapeType="1"/>
            </p:cNvSpPr>
            <p:nvPr/>
          </p:nvSpPr>
          <p:spPr bwMode="auto">
            <a:xfrm>
              <a:off x="3456" y="2160"/>
              <a:ext cx="0" cy="2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7" name="Oval 1041"/>
            <p:cNvSpPr>
              <a:spLocks noChangeArrowheads="1"/>
            </p:cNvSpPr>
            <p:nvPr/>
          </p:nvSpPr>
          <p:spPr bwMode="auto">
            <a:xfrm>
              <a:off x="4128" y="2688"/>
              <a:ext cx="336" cy="33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8" name="Oval 1042"/>
            <p:cNvSpPr>
              <a:spLocks noChangeArrowheads="1"/>
            </p:cNvSpPr>
            <p:nvPr/>
          </p:nvSpPr>
          <p:spPr bwMode="auto">
            <a:xfrm>
              <a:off x="4608" y="3168"/>
              <a:ext cx="336" cy="3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9" name="Line 1043"/>
            <p:cNvSpPr>
              <a:spLocks noChangeShapeType="1"/>
            </p:cNvSpPr>
            <p:nvPr/>
          </p:nvSpPr>
          <p:spPr bwMode="auto">
            <a:xfrm flipH="1">
              <a:off x="4416" y="3456"/>
              <a:ext cx="240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0" name="Line 1044"/>
            <p:cNvSpPr>
              <a:spLocks noChangeShapeType="1"/>
            </p:cNvSpPr>
            <p:nvPr/>
          </p:nvSpPr>
          <p:spPr bwMode="auto">
            <a:xfrm>
              <a:off x="4896" y="3456"/>
              <a:ext cx="144" cy="336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2" name="Line 1046"/>
            <p:cNvSpPr>
              <a:spLocks noChangeShapeType="1"/>
            </p:cNvSpPr>
            <p:nvPr/>
          </p:nvSpPr>
          <p:spPr bwMode="auto">
            <a:xfrm>
              <a:off x="3792" y="2304"/>
              <a:ext cx="432" cy="432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1" name="Line 1045"/>
            <p:cNvSpPr>
              <a:spLocks noChangeShapeType="1"/>
            </p:cNvSpPr>
            <p:nvPr/>
          </p:nvSpPr>
          <p:spPr bwMode="auto">
            <a:xfrm>
              <a:off x="4416" y="2976"/>
              <a:ext cx="240" cy="24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9943" name="Line 1047"/>
          <p:cNvSpPr>
            <a:spLocks noChangeShapeType="1"/>
          </p:cNvSpPr>
          <p:nvPr/>
        </p:nvSpPr>
        <p:spPr bwMode="auto">
          <a:xfrm flipH="1">
            <a:off x="2057400" y="3657600"/>
            <a:ext cx="30480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4" name="Line 1048"/>
          <p:cNvSpPr>
            <a:spLocks noChangeShapeType="1"/>
          </p:cNvSpPr>
          <p:nvPr/>
        </p:nvSpPr>
        <p:spPr bwMode="auto">
          <a:xfrm>
            <a:off x="6019800" y="3657600"/>
            <a:ext cx="1371600" cy="1447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5" name="Text Box 1049"/>
          <p:cNvSpPr txBox="1">
            <a:spLocks noChangeArrowheads="1"/>
          </p:cNvSpPr>
          <p:nvPr/>
        </p:nvSpPr>
        <p:spPr bwMode="auto">
          <a:xfrm>
            <a:off x="1797050" y="33528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008080"/>
                </a:solidFill>
                <a:latin typeface="Times New Roman" pitchFamily="18" charset="0"/>
              </a:rPr>
              <a:t>p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09946" name="Text Box 1050"/>
          <p:cNvSpPr txBox="1">
            <a:spLocks noChangeArrowheads="1"/>
          </p:cNvSpPr>
          <p:nvPr/>
        </p:nvSpPr>
        <p:spPr bwMode="auto">
          <a:xfrm>
            <a:off x="6369050" y="3397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008080"/>
                </a:solidFill>
                <a:latin typeface="Times New Roman" pitchFamily="18" charset="0"/>
              </a:rPr>
              <a:t>p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09949" name="Line 1053"/>
          <p:cNvSpPr>
            <a:spLocks noChangeShapeType="1"/>
          </p:cNvSpPr>
          <p:nvPr/>
        </p:nvSpPr>
        <p:spPr bwMode="auto">
          <a:xfrm>
            <a:off x="800100" y="3657600"/>
            <a:ext cx="457200" cy="685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50" name="Text Box 1054"/>
          <p:cNvSpPr txBox="1">
            <a:spLocks noChangeArrowheads="1"/>
          </p:cNvSpPr>
          <p:nvPr/>
        </p:nvSpPr>
        <p:spPr bwMode="auto">
          <a:xfrm>
            <a:off x="495300" y="3200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209951" name="Line 1055"/>
          <p:cNvSpPr>
            <a:spLocks noChangeShapeType="1"/>
          </p:cNvSpPr>
          <p:nvPr/>
        </p:nvSpPr>
        <p:spPr bwMode="auto">
          <a:xfrm flipH="1">
            <a:off x="6934200" y="3276600"/>
            <a:ext cx="152400" cy="990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52" name="Text Box 1056"/>
          <p:cNvSpPr txBox="1">
            <a:spLocks noChangeArrowheads="1"/>
          </p:cNvSpPr>
          <p:nvPr/>
        </p:nvSpPr>
        <p:spPr bwMode="auto">
          <a:xfrm>
            <a:off x="7010400" y="271145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800000"/>
                </a:solidFill>
                <a:latin typeface="Times New Roman" pitchFamily="18" charset="0"/>
              </a:rPr>
              <a:t>q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utoUpdateAnimBg="0"/>
      <p:bldP spid="209943" grpId="0" animBg="1"/>
      <p:bldP spid="209944" grpId="0" animBg="1"/>
      <p:bldP spid="209945" grpId="0" autoUpdateAnimBg="0"/>
      <p:bldP spid="209946" grpId="0" autoUpdateAnimBg="0"/>
      <p:bldP spid="209949" grpId="0" animBg="1"/>
      <p:bldP spid="209950" grpId="0" autoUpdateAnimBg="0"/>
      <p:bldP spid="209951" grpId="0" animBg="1"/>
      <p:bldP spid="20995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81000" y="1628775"/>
            <a:ext cx="87630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q = p;  s = p-&gt;lchild;</a:t>
            </a:r>
          </a:p>
          <a:p>
            <a:pPr>
              <a:lnSpc>
                <a:spcPct val="125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while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(s-&gt;rchild)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{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q = s;  s = s-&gt;rchild;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s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指向被删结点的前驱（中序遍历）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11188" y="1125538"/>
            <a:ext cx="295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左右子树均不空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3429000"/>
            <a:ext cx="6070600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p-&gt;data = s-&gt;data;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if (q != p )  q-&gt;rchild = s-&gt;lchild;            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else  q-&gt;lchild = s-&gt;lchild;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重接*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的左子树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delete(s);</a:t>
            </a:r>
          </a:p>
        </p:txBody>
      </p:sp>
      <p:grpSp>
        <p:nvGrpSpPr>
          <p:cNvPr id="81936" name="Group 16"/>
          <p:cNvGrpSpPr>
            <a:grpSpLocks/>
          </p:cNvGrpSpPr>
          <p:nvPr/>
        </p:nvGrpSpPr>
        <p:grpSpPr bwMode="auto">
          <a:xfrm>
            <a:off x="6804025" y="3735388"/>
            <a:ext cx="1416050" cy="2027237"/>
            <a:chOff x="4464" y="2851"/>
            <a:chExt cx="892" cy="1277"/>
          </a:xfrm>
        </p:grpSpPr>
        <p:sp>
          <p:nvSpPr>
            <p:cNvPr id="81926" name="Oval 6"/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5088" y="3024"/>
              <a:ext cx="0" cy="33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5112" y="285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A50021"/>
                  </a:solidFill>
                  <a:latin typeface="Times New Roman" pitchFamily="18" charset="0"/>
                </a:rPr>
                <a:t>p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 flipH="1">
              <a:off x="4848" y="355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4656" y="3696"/>
              <a:ext cx="240" cy="240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 flipH="1">
              <a:off x="4464" y="38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7337425" y="3716338"/>
            <a:ext cx="663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q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6804025" y="4848225"/>
            <a:ext cx="9144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880225" y="4162425"/>
            <a:ext cx="36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008080"/>
                </a:solidFill>
                <a:latin typeface="Times New Roman" pitchFamily="18" charset="0"/>
              </a:rPr>
              <a:t>s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7261225" y="4467225"/>
            <a:ext cx="0" cy="6096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4" grpId="0" autoUpdateAnimBg="0"/>
      <p:bldP spid="81925" grpId="0" autoUpdateAnimBg="0"/>
      <p:bldP spid="81933" grpId="0" autoUpdateAnimBg="0"/>
      <p:bldP spid="81934" grpId="0" animBg="1"/>
      <p:bldP spid="81935" grpId="0" autoUpdateAnimBg="0"/>
      <p:bldP spid="819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4824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．查找性能的分析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55650" y="1916113"/>
            <a:ext cx="741680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对于每一棵特定的二叉排序树，均可按照平均查找长度的定义来求它的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ASL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值，显然，由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值相同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个关键字，构造所得的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不同形态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的各棵二叉排序树的平均查找长 度的值不同，甚至可能差别很大。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23850" y="3716338"/>
            <a:ext cx="62484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由关键字序列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构造而得的二叉排序树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23850" y="1341438"/>
            <a:ext cx="6172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由关键字序列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构造而得的二叉排序树，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04800" y="152400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例如：</a:t>
            </a: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7059613" y="1744663"/>
            <a:ext cx="381000" cy="381000"/>
          </a:xfrm>
          <a:prstGeom prst="ellipse">
            <a:avLst/>
          </a:prstGeom>
          <a:solidFill>
            <a:srgbClr val="CCFFCC"/>
          </a:solidFill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6526213" y="1287463"/>
            <a:ext cx="381000" cy="381000"/>
          </a:xfrm>
          <a:prstGeom prst="ellipse">
            <a:avLst/>
          </a:prstGeom>
          <a:solidFill>
            <a:srgbClr val="CCFFCC"/>
          </a:solidFill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7516813" y="2201863"/>
            <a:ext cx="381000" cy="381000"/>
          </a:xfrm>
          <a:prstGeom prst="ellipse">
            <a:avLst/>
          </a:prstGeom>
          <a:solidFill>
            <a:srgbClr val="CCFFCC"/>
          </a:solidFill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8050213" y="2659063"/>
            <a:ext cx="381000" cy="381000"/>
          </a:xfrm>
          <a:prstGeom prst="ellipse">
            <a:avLst/>
          </a:prstGeom>
          <a:solidFill>
            <a:srgbClr val="CCFFCC"/>
          </a:solidFill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8583613" y="3192463"/>
            <a:ext cx="381000" cy="381000"/>
          </a:xfrm>
          <a:prstGeom prst="ellipse">
            <a:avLst/>
          </a:prstGeom>
          <a:solidFill>
            <a:srgbClr val="CCFFCC"/>
          </a:solidFill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6831013" y="1592263"/>
            <a:ext cx="304800" cy="2286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7364413" y="2049463"/>
            <a:ext cx="304800" cy="2286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7897813" y="2506663"/>
            <a:ext cx="304800" cy="2286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8355013" y="2963863"/>
            <a:ext cx="304800" cy="2286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7669213" y="3810000"/>
            <a:ext cx="381000" cy="3810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8583613" y="4495800"/>
            <a:ext cx="381000" cy="3810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61" name="Oval 17"/>
          <p:cNvSpPr>
            <a:spLocks noChangeArrowheads="1"/>
          </p:cNvSpPr>
          <p:nvPr/>
        </p:nvSpPr>
        <p:spPr bwMode="auto">
          <a:xfrm>
            <a:off x="8050213" y="5334000"/>
            <a:ext cx="381000" cy="3810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62" name="Oval 18"/>
          <p:cNvSpPr>
            <a:spLocks noChangeArrowheads="1"/>
          </p:cNvSpPr>
          <p:nvPr/>
        </p:nvSpPr>
        <p:spPr bwMode="auto">
          <a:xfrm>
            <a:off x="6754813" y="4495800"/>
            <a:ext cx="381000" cy="3810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63" name="Oval 19"/>
          <p:cNvSpPr>
            <a:spLocks noChangeArrowheads="1"/>
          </p:cNvSpPr>
          <p:nvPr/>
        </p:nvSpPr>
        <p:spPr bwMode="auto">
          <a:xfrm>
            <a:off x="7288213" y="5334000"/>
            <a:ext cx="381000" cy="3810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 flipH="1">
            <a:off x="6983413" y="4038600"/>
            <a:ext cx="685800" cy="4572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8050213" y="4038600"/>
            <a:ext cx="609600" cy="4572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6983413" y="4876800"/>
            <a:ext cx="381000" cy="4572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 flipH="1">
            <a:off x="8355013" y="4876800"/>
            <a:ext cx="304800" cy="4572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900113" y="2565400"/>
            <a:ext cx="39497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ASL =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1+2+3+4+5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/ 5</a:t>
            </a:r>
          </a:p>
          <a:p>
            <a:pPr>
              <a:lnSpc>
                <a:spcPct val="115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         = 3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755650" y="5013325"/>
            <a:ext cx="40386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ASL =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1+2+3+2+3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/ 5 </a:t>
            </a:r>
          </a:p>
          <a:p>
            <a:pPr>
              <a:lnSpc>
                <a:spcPct val="115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             = 2.2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  <p:bldP spid="82948" grpId="0" autoUpdateAnimBg="0"/>
      <p:bldP spid="82949" grpId="0" autoUpdateAnimBg="0"/>
      <p:bldP spid="82950" grpId="0" animBg="1" autoUpdateAnimBg="0"/>
      <p:bldP spid="82951" grpId="0" animBg="1" autoUpdateAnimBg="0"/>
      <p:bldP spid="82952" grpId="0" animBg="1" autoUpdateAnimBg="0"/>
      <p:bldP spid="82953" grpId="0" animBg="1" autoUpdateAnimBg="0"/>
      <p:bldP spid="82954" grpId="0" animBg="1" autoUpdateAnimBg="0"/>
      <p:bldP spid="82955" grpId="0" animBg="1"/>
      <p:bldP spid="82956" grpId="0" animBg="1"/>
      <p:bldP spid="82957" grpId="0" animBg="1"/>
      <p:bldP spid="82958" grpId="0" animBg="1"/>
      <p:bldP spid="82959" grpId="0" animBg="1" autoUpdateAnimBg="0"/>
      <p:bldP spid="82960" grpId="0" animBg="1" autoUpdateAnimBg="0"/>
      <p:bldP spid="82961" grpId="0" animBg="1" autoUpdateAnimBg="0"/>
      <p:bldP spid="82962" grpId="0" animBg="1" autoUpdateAnimBg="0"/>
      <p:bldP spid="82963" grpId="0" animBg="1" autoUpdateAnimBg="0"/>
      <p:bldP spid="82964" grpId="0" animBg="1"/>
      <p:bldP spid="82965" grpId="0" animBg="1"/>
      <p:bldP spid="82966" grpId="0" animBg="1"/>
      <p:bldP spid="82967" grpId="0" animBg="1"/>
      <p:bldP spid="82978" grpId="0" autoUpdateAnimBg="0"/>
      <p:bldP spid="8297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4837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下面讨论平均情况</a:t>
            </a:r>
            <a:r>
              <a:rPr kumimoji="1" lang="en-US" altLang="zh-CN" sz="4000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:</a:t>
            </a:r>
            <a:endParaRPr kumimoji="1" lang="en-US" altLang="zh-CN" sz="4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78692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不失一般性，假设长度为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的序列中有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个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小于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第一个关键字，则必有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n-k-1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个关键字大于第一个关键字</a:t>
            </a: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4114800" y="3068638"/>
            <a:ext cx="685800" cy="5334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5181600" y="3754438"/>
            <a:ext cx="1190625" cy="474662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 i="1">
                <a:solidFill>
                  <a:srgbClr val="6600CC"/>
                </a:solidFill>
                <a:latin typeface="Times New Roman" pitchFamily="18" charset="0"/>
              </a:rPr>
              <a:t>n-k-1</a:t>
            </a:r>
            <a:endParaRPr kumimoji="1" lang="en-US" altLang="zh-CN">
              <a:solidFill>
                <a:srgbClr val="6600CC"/>
              </a:solidFill>
              <a:latin typeface="Times New Roman" pitchFamily="18" charset="0"/>
            </a:endParaRP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4800600" y="3373438"/>
            <a:ext cx="1066800" cy="381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2362200" y="3754438"/>
            <a:ext cx="1057275" cy="474662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1" i="1">
                <a:solidFill>
                  <a:srgbClr val="6600CC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 flipH="1">
            <a:off x="2971800" y="3373438"/>
            <a:ext cx="1143000" cy="3810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107950" y="4724400"/>
            <a:ext cx="871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由它构造的二叉排序树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的平均查找长度是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的函数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2124075" y="5373688"/>
            <a:ext cx="4138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</a:rPr>
              <a:t>P(n, k)      ( 0</a:t>
            </a:r>
            <a:r>
              <a:rPr kumimoji="1" lang="en-US" altLang="zh-CN" sz="32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 k  n-1 )</a:t>
            </a:r>
            <a:endParaRPr kumimoji="1" lang="en-US" altLang="zh-CN" sz="3200"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 autoUpdateAnimBg="0"/>
      <p:bldP spid="84997" grpId="0" animBg="1"/>
      <p:bldP spid="85000" grpId="0" animBg="1" autoUpdateAnimBg="0"/>
      <p:bldP spid="85001" grpId="0" animBg="1"/>
      <p:bldP spid="85005" grpId="0" animBg="1" autoUpdateAnimBg="0"/>
      <p:bldP spid="85006" grpId="0" animBg="1"/>
      <p:bldP spid="85007" grpId="0" autoUpdateAnimBg="0"/>
      <p:bldP spid="8500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1026"/>
          <p:cNvSpPr txBox="1">
            <a:spLocks noChangeArrowheads="1"/>
          </p:cNvSpPr>
          <p:nvPr/>
        </p:nvSpPr>
        <p:spPr bwMode="auto">
          <a:xfrm>
            <a:off x="323850" y="1268413"/>
            <a:ext cx="8064500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个关键字可能出现的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n!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种排列的可能性相同，在</a:t>
            </a:r>
            <a:r>
              <a:rPr kumimoji="1" lang="zh-CN" altLang="en-US" b="1">
                <a:solidFill>
                  <a:srgbClr val="6600CC"/>
                </a:solidFill>
              </a:rPr>
              <a:t>等概率</a:t>
            </a:r>
            <a:r>
              <a:rPr kumimoji="1" lang="zh-CN" altLang="en-US">
                <a:solidFill>
                  <a:srgbClr val="000000"/>
                </a:solidFill>
              </a:rPr>
              <a:t>情况下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含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个关键字的二叉排序树的平均查找长度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为：</a:t>
            </a:r>
          </a:p>
        </p:txBody>
      </p:sp>
      <p:graphicFrame>
        <p:nvGraphicFramePr>
          <p:cNvPr id="182275" name="Object 1027"/>
          <p:cNvGraphicFramePr>
            <a:graphicFrameLocks noChangeAspect="1"/>
          </p:cNvGraphicFramePr>
          <p:nvPr/>
        </p:nvGraphicFramePr>
        <p:xfrm>
          <a:off x="2711450" y="3084513"/>
          <a:ext cx="35163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1" name="公式" r:id="rId3" imgW="1428840" imgH="495000" progId="Equation.3">
                  <p:embed/>
                </p:oleObj>
              </mc:Choice>
              <mc:Fallback>
                <p:oleObj name="公式" r:id="rId3" imgW="1428840" imgH="495000" progId="Equation.3">
                  <p:embed/>
                  <p:pic>
                    <p:nvPicPr>
                      <p:cNvPr id="0" name="Picture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084513"/>
                        <a:ext cx="35163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1028"/>
          <p:cNvGraphicFramePr>
            <a:graphicFrameLocks noChangeAspect="1"/>
          </p:cNvGraphicFramePr>
          <p:nvPr/>
        </p:nvGraphicFramePr>
        <p:xfrm>
          <a:off x="1692275" y="5013325"/>
          <a:ext cx="51133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2" name="公式" r:id="rId5" imgW="5197680" imgH="1203840" progId="Equation.3">
                  <p:embed/>
                </p:oleObj>
              </mc:Choice>
              <mc:Fallback>
                <p:oleObj name="公式" r:id="rId5" imgW="5197680" imgH="1203840" progId="Equation.3">
                  <p:embed/>
                  <p:pic>
                    <p:nvPicPr>
                      <p:cNvPr id="0" name="Picture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13325"/>
                        <a:ext cx="5113338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7" name="Text Box 1029"/>
          <p:cNvSpPr txBox="1">
            <a:spLocks noChangeArrowheads="1"/>
          </p:cNvSpPr>
          <p:nvPr/>
        </p:nvSpPr>
        <p:spPr bwMode="auto">
          <a:xfrm>
            <a:off x="212725" y="4059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82278" name="Text Box 1030"/>
          <p:cNvSpPr txBox="1">
            <a:spLocks noChangeArrowheads="1"/>
          </p:cNvSpPr>
          <p:nvPr/>
        </p:nvSpPr>
        <p:spPr bwMode="auto">
          <a:xfrm>
            <a:off x="539750" y="4292600"/>
            <a:ext cx="410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zh-CN" altLang="en-US" b="1">
                <a:solidFill>
                  <a:srgbClr val="6600CC"/>
                </a:solidFill>
                <a:latin typeface="Times New Roman" pitchFamily="18" charset="0"/>
              </a:rPr>
              <a:t>等概率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查找的情况下，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042988" y="1700213"/>
          <a:ext cx="60864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公式" r:id="rId3" imgW="7605000" imgH="1147680" progId="Equation.3">
                  <p:embed/>
                </p:oleObj>
              </mc:Choice>
              <mc:Fallback>
                <p:oleObj name="公式" r:id="rId3" imgW="7605000" imgH="11476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608647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827088" y="3213100"/>
          <a:ext cx="69500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公式" r:id="rId5" imgW="9045000" imgH="1035000" progId="Equation.3">
                  <p:embed/>
                </p:oleObj>
              </mc:Choice>
              <mc:Fallback>
                <p:oleObj name="公式" r:id="rId5" imgW="9045000" imgH="10350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69500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827088" y="4581525"/>
          <a:ext cx="63976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公式" r:id="rId7" imgW="7920000" imgH="1035000" progId="Equation.3">
                  <p:embed/>
                </p:oleObj>
              </mc:Choice>
              <mc:Fallback>
                <p:oleObj name="公式" r:id="rId7" imgW="7920000" imgH="10350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63976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602128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含有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个节点的二叉排序树的平均查找长度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4213" y="1484313"/>
            <a:ext cx="80660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是数据元素（或记录）中某个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数据项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的值，用以</a:t>
            </a:r>
            <a:r>
              <a:rPr kumimoji="1"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</a:rPr>
              <a:t>标识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（识别）一个数据元素（或记录）。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273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关键字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27088" y="2781300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若此关键字可以识别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唯一的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一个记录，则称之谓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“主关键字”。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27088" y="4292600"/>
            <a:ext cx="77041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若此关键字能识别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若干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记录，则称之谓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“次关键字”。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  <p:bldP spid="1946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55650" y="1528763"/>
            <a:ext cx="5391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个关键字的排列是随机的，则</a:t>
            </a:r>
            <a:endParaRPr kumimoji="1" lang="zh-CN" alt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27584" y="5013176"/>
            <a:ext cx="658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可类似于解差分方程，此递归方程有解：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763688" y="5517232"/>
          <a:ext cx="35274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文档" r:id="rId4" imgW="1687680" imgH="450000" progId="Word.Document.8">
                  <p:embed/>
                </p:oleObj>
              </mc:Choice>
              <mc:Fallback>
                <p:oleObj name="文档" r:id="rId4" imgW="1687680" imgH="450000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517232"/>
                        <a:ext cx="35274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099467" y="2060848"/>
          <a:ext cx="599281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公式" r:id="rId6" imgW="3327120" imgH="888840" progId="Equation.3">
                  <p:embed/>
                </p:oleObj>
              </mc:Choice>
              <mc:Fallback>
                <p:oleObj name="公式" r:id="rId6" imgW="3327120" imgH="8888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467" y="2060848"/>
                        <a:ext cx="5992813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692275" y="4076700"/>
          <a:ext cx="26638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name="公式" r:id="rId8" imgW="3735000" imgH="1102680" progId="Equation.3">
                  <p:embed/>
                </p:oleObj>
              </mc:Choice>
              <mc:Fallback>
                <p:oleObj name="公式" r:id="rId8" imgW="3735000" imgH="110268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266382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  <p:bldP spid="88069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7391400" cy="563563"/>
          </a:xfrm>
        </p:spPr>
        <p:txBody>
          <a:bodyPr/>
          <a:lstStyle/>
          <a:p>
            <a:r>
              <a:rPr kumimoji="1" lang="zh-CN" altLang="en-US">
                <a:latin typeface="黑体" pitchFamily="2" charset="-122"/>
                <a:ea typeface="黑体" pitchFamily="2" charset="-122"/>
              </a:rPr>
              <a:t>二、平衡二叉树</a:t>
            </a:r>
            <a:r>
              <a:rPr kumimoji="1" lang="en-US" altLang="zh-CN">
                <a:latin typeface="黑体" pitchFamily="2" charset="-122"/>
                <a:ea typeface="黑体" pitchFamily="2" charset="-122"/>
              </a:rPr>
              <a:t>(Balance binary trees)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844675"/>
            <a:ext cx="6696075" cy="973138"/>
          </a:xfrm>
        </p:spPr>
        <p:txBody>
          <a:bodyPr/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kumimoji="1" lang="en-US" altLang="zh-CN" sz="3200" b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 b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何谓平衡二叉树</a:t>
            </a:r>
          </a:p>
        </p:txBody>
      </p:sp>
      <p:sp>
        <p:nvSpPr>
          <p:cNvPr id="20378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31913" y="4292600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>
                <a:solidFill>
                  <a:srgbClr val="9900FF"/>
                </a:solidFill>
                <a:latin typeface="Times New Roman" pitchFamily="18" charset="0"/>
              </a:rPr>
              <a:t>平衡二叉树的查找性能分析</a:t>
            </a:r>
          </a:p>
        </p:txBody>
      </p:sp>
      <p:sp>
        <p:nvSpPr>
          <p:cNvPr id="203783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31913" y="3141663"/>
            <a:ext cx="685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>
                <a:solidFill>
                  <a:srgbClr val="9900FF"/>
                </a:solidFill>
                <a:latin typeface="Times New Roman" pitchFamily="18" charset="0"/>
              </a:rPr>
              <a:t>如何构造平衡二叉树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79" grpId="0" build="p" autoUpdateAnimBg="0"/>
      <p:bldP spid="203781" grpId="0" autoUpdateAnimBg="0"/>
      <p:bldP spid="20378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47" name="Group 3"/>
          <p:cNvGrpSpPr>
            <a:grpSpLocks/>
          </p:cNvGrpSpPr>
          <p:nvPr/>
        </p:nvGrpSpPr>
        <p:grpSpPr bwMode="auto">
          <a:xfrm>
            <a:off x="755650" y="3500438"/>
            <a:ext cx="3167063" cy="1800225"/>
            <a:chOff x="3743" y="876"/>
            <a:chExt cx="1837" cy="825"/>
          </a:xfrm>
        </p:grpSpPr>
        <p:grpSp>
          <p:nvGrpSpPr>
            <p:cNvPr id="262148" name="Group 4"/>
            <p:cNvGrpSpPr>
              <a:grpSpLocks/>
            </p:cNvGrpSpPr>
            <p:nvPr/>
          </p:nvGrpSpPr>
          <p:grpSpPr bwMode="auto">
            <a:xfrm>
              <a:off x="4122" y="876"/>
              <a:ext cx="1158" cy="810"/>
              <a:chOff x="2659" y="1376"/>
              <a:chExt cx="574" cy="810"/>
            </a:xfrm>
          </p:grpSpPr>
          <p:grpSp>
            <p:nvGrpSpPr>
              <p:cNvPr id="262149" name="Group 5"/>
              <p:cNvGrpSpPr>
                <a:grpSpLocks/>
              </p:cNvGrpSpPr>
              <p:nvPr/>
            </p:nvGrpSpPr>
            <p:grpSpPr bwMode="auto">
              <a:xfrm>
                <a:off x="2659" y="1376"/>
                <a:ext cx="574" cy="505"/>
                <a:chOff x="1785" y="1369"/>
                <a:chExt cx="574" cy="505"/>
              </a:xfrm>
            </p:grpSpPr>
            <p:grpSp>
              <p:nvGrpSpPr>
                <p:cNvPr id="262150" name="Group 6"/>
                <p:cNvGrpSpPr>
                  <a:grpSpLocks/>
                </p:cNvGrpSpPr>
                <p:nvPr/>
              </p:nvGrpSpPr>
              <p:grpSpPr bwMode="auto">
                <a:xfrm>
                  <a:off x="1971" y="1369"/>
                  <a:ext cx="388" cy="489"/>
                  <a:chOff x="1074" y="1307"/>
                  <a:chExt cx="388" cy="489"/>
                </a:xfrm>
              </p:grpSpPr>
              <p:sp>
                <p:nvSpPr>
                  <p:cNvPr id="26215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307"/>
                    <a:ext cx="189" cy="189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45</a:t>
                    </a:r>
                  </a:p>
                </p:txBody>
              </p:sp>
              <p:sp>
                <p:nvSpPr>
                  <p:cNvPr id="26215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73" y="1607"/>
                    <a:ext cx="189" cy="189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53</a:t>
                    </a:r>
                  </a:p>
                </p:txBody>
              </p:sp>
              <p:sp>
                <p:nvSpPr>
                  <p:cNvPr id="26215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1467"/>
                    <a:ext cx="89" cy="188"/>
                  </a:xfrm>
                  <a:prstGeom prst="line">
                    <a:avLst/>
                  </a:prstGeom>
                  <a:noFill/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2154" name="Oval 10"/>
                <p:cNvSpPr>
                  <a:spLocks noChangeArrowheads="1"/>
                </p:cNvSpPr>
                <p:nvPr/>
              </p:nvSpPr>
              <p:spPr bwMode="auto">
                <a:xfrm>
                  <a:off x="1785" y="1685"/>
                  <a:ext cx="189" cy="189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99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12</a:t>
                  </a:r>
                </a:p>
              </p:txBody>
            </p:sp>
            <p:sp>
              <p:nvSpPr>
                <p:cNvPr id="26215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934" y="1555"/>
                  <a:ext cx="77" cy="167"/>
                </a:xfrm>
                <a:prstGeom prst="line">
                  <a:avLst/>
                </a:prstGeom>
                <a:noFill/>
                <a:ln w="9525">
                  <a:solidFill>
                    <a:srgbClr val="99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2156" name="Oval 12"/>
              <p:cNvSpPr>
                <a:spLocks noChangeArrowheads="1"/>
              </p:cNvSpPr>
              <p:nvPr/>
            </p:nvSpPr>
            <p:spPr bwMode="auto">
              <a:xfrm>
                <a:off x="2819" y="1997"/>
                <a:ext cx="189" cy="189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99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37</a:t>
                </a:r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>
                <a:off x="2823" y="1878"/>
                <a:ext cx="55" cy="133"/>
              </a:xfrm>
              <a:prstGeom prst="line">
                <a:avLst/>
              </a:prstGeom>
              <a:noFill/>
              <a:ln w="9525">
                <a:solidFill>
                  <a:srgbClr val="99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5199" y="1512"/>
              <a:ext cx="381" cy="18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262159" name="Oval 15"/>
            <p:cNvSpPr>
              <a:spLocks noChangeArrowheads="1"/>
            </p:cNvSpPr>
            <p:nvPr/>
          </p:nvSpPr>
          <p:spPr bwMode="auto">
            <a:xfrm>
              <a:off x="3743" y="1483"/>
              <a:ext cx="381" cy="18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2160" name="Line 16"/>
            <p:cNvSpPr>
              <a:spLocks noChangeShapeType="1"/>
            </p:cNvSpPr>
            <p:nvPr/>
          </p:nvSpPr>
          <p:spPr bwMode="auto">
            <a:xfrm flipH="1">
              <a:off x="4088" y="1365"/>
              <a:ext cx="157" cy="155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1" name="Line 17"/>
            <p:cNvSpPr>
              <a:spLocks noChangeShapeType="1"/>
            </p:cNvSpPr>
            <p:nvPr/>
          </p:nvSpPr>
          <p:spPr bwMode="auto">
            <a:xfrm>
              <a:off x="5245" y="1356"/>
              <a:ext cx="153" cy="200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0" y="1196975"/>
            <a:ext cx="87122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8163" lvl="3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5"/>
              </a:buBlip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对二叉排序树进行查找，所需比较的次数不超过该二叉树的深度，若二叉排序树深度为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，第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层有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个结点，则在等概率情况下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graphicFrame>
        <p:nvGraphicFramePr>
          <p:cNvPr id="262163" name="Object 19"/>
          <p:cNvGraphicFramePr>
            <a:graphicFrameLocks noChangeAspect="1"/>
          </p:cNvGraphicFramePr>
          <p:nvPr/>
        </p:nvGraphicFramePr>
        <p:xfrm>
          <a:off x="4284663" y="2060575"/>
          <a:ext cx="33845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1" name="公式" r:id="rId6" imgW="2430000" imgH="978840" progId="Equation.3">
                  <p:embed/>
                </p:oleObj>
              </mc:Choice>
              <mc:Fallback>
                <p:oleObj name="公式" r:id="rId6" imgW="2430000" imgH="9788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575"/>
                        <a:ext cx="338455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3563938" y="3716338"/>
            <a:ext cx="44259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lvl="3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9900FF"/>
                </a:solidFill>
                <a:latin typeface="宋体" pitchFamily="2" charset="-122"/>
              </a:rPr>
              <a:t>=(1*1+2*2+3*3)/6</a:t>
            </a:r>
          </a:p>
          <a:p>
            <a:pPr lvl="3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9900FF"/>
                </a:solidFill>
                <a:latin typeface="宋体" pitchFamily="2" charset="-122"/>
              </a:rPr>
              <a:t>=14/6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2" grpId="0" autoUpdateAnimBg="0"/>
      <p:bldP spid="26216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-541338" y="1628775"/>
            <a:ext cx="8748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marL="1600200" lvl="3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显然，当每层只有一个结点，即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d=n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时，二叉排序树的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ASL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达到最大 。</a:t>
            </a:r>
          </a:p>
        </p:txBody>
      </p:sp>
      <p:grpSp>
        <p:nvGrpSpPr>
          <p:cNvPr id="270341" name="Group 5"/>
          <p:cNvGrpSpPr>
            <a:grpSpLocks/>
          </p:cNvGrpSpPr>
          <p:nvPr/>
        </p:nvGrpSpPr>
        <p:grpSpPr bwMode="auto">
          <a:xfrm rot="251625">
            <a:off x="5292725" y="2852738"/>
            <a:ext cx="3065463" cy="2566987"/>
            <a:chOff x="345" y="601"/>
            <a:chExt cx="2084" cy="1675"/>
          </a:xfrm>
        </p:grpSpPr>
        <p:sp>
          <p:nvSpPr>
            <p:cNvPr id="270342" name="Oval 6"/>
            <p:cNvSpPr>
              <a:spLocks noChangeArrowheads="1"/>
            </p:cNvSpPr>
            <p:nvPr/>
          </p:nvSpPr>
          <p:spPr bwMode="auto">
            <a:xfrm>
              <a:off x="653" y="851"/>
              <a:ext cx="381" cy="18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folHlink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0343" name="Oval 7"/>
            <p:cNvSpPr>
              <a:spLocks noChangeArrowheads="1"/>
            </p:cNvSpPr>
            <p:nvPr/>
          </p:nvSpPr>
          <p:spPr bwMode="auto">
            <a:xfrm>
              <a:off x="953" y="1121"/>
              <a:ext cx="381" cy="18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folHlink"/>
                  </a:solidFill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>
              <a:off x="984" y="1013"/>
              <a:ext cx="111" cy="133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45" name="Oval 9"/>
            <p:cNvSpPr>
              <a:spLocks noChangeArrowheads="1"/>
            </p:cNvSpPr>
            <p:nvPr/>
          </p:nvSpPr>
          <p:spPr bwMode="auto">
            <a:xfrm>
              <a:off x="345" y="601"/>
              <a:ext cx="381" cy="18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grpSp>
          <p:nvGrpSpPr>
            <p:cNvPr id="270346" name="Group 10"/>
            <p:cNvGrpSpPr>
              <a:grpSpLocks/>
            </p:cNvGrpSpPr>
            <p:nvPr/>
          </p:nvGrpSpPr>
          <p:grpSpPr bwMode="auto">
            <a:xfrm>
              <a:off x="1257" y="1423"/>
              <a:ext cx="1172" cy="853"/>
              <a:chOff x="1257" y="1423"/>
              <a:chExt cx="1172" cy="853"/>
            </a:xfrm>
          </p:grpSpPr>
          <p:sp>
            <p:nvSpPr>
              <p:cNvPr id="270347" name="Oval 11"/>
              <p:cNvSpPr>
                <a:spLocks noChangeArrowheads="1"/>
              </p:cNvSpPr>
              <p:nvPr/>
            </p:nvSpPr>
            <p:spPr bwMode="auto">
              <a:xfrm>
                <a:off x="2048" y="2087"/>
                <a:ext cx="381" cy="189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99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schemeClr val="folHlink"/>
                    </a:solidFill>
                    <a:latin typeface="Times New Roman" pitchFamily="18" charset="0"/>
                  </a:rPr>
                  <a:t>100</a:t>
                </a:r>
              </a:p>
            </p:txBody>
          </p:sp>
          <p:grpSp>
            <p:nvGrpSpPr>
              <p:cNvPr id="270348" name="Group 12"/>
              <p:cNvGrpSpPr>
                <a:grpSpLocks/>
              </p:cNvGrpSpPr>
              <p:nvPr/>
            </p:nvGrpSpPr>
            <p:grpSpPr bwMode="auto">
              <a:xfrm>
                <a:off x="1257" y="1423"/>
                <a:ext cx="901" cy="692"/>
                <a:chOff x="1005" y="1663"/>
                <a:chExt cx="901" cy="692"/>
              </a:xfrm>
            </p:grpSpPr>
            <p:grpSp>
              <p:nvGrpSpPr>
                <p:cNvPr id="270349" name="Group 13"/>
                <p:cNvGrpSpPr>
                  <a:grpSpLocks/>
                </p:cNvGrpSpPr>
                <p:nvPr/>
              </p:nvGrpSpPr>
              <p:grpSpPr bwMode="auto">
                <a:xfrm>
                  <a:off x="1005" y="1663"/>
                  <a:ext cx="783" cy="489"/>
                  <a:chOff x="1074" y="1307"/>
                  <a:chExt cx="388" cy="489"/>
                </a:xfrm>
              </p:grpSpPr>
              <p:sp>
                <p:nvSpPr>
                  <p:cNvPr id="2703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074" y="1307"/>
                    <a:ext cx="189" cy="189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sz="20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45</a:t>
                    </a:r>
                  </a:p>
                </p:txBody>
              </p:sp>
              <p:sp>
                <p:nvSpPr>
                  <p:cNvPr id="2703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73" y="1607"/>
                    <a:ext cx="189" cy="189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sz="20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53</a:t>
                    </a:r>
                  </a:p>
                </p:txBody>
              </p:sp>
              <p:sp>
                <p:nvSpPr>
                  <p:cNvPr id="27035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233" y="1467"/>
                    <a:ext cx="89" cy="188"/>
                  </a:xfrm>
                  <a:prstGeom prst="line">
                    <a:avLst/>
                  </a:prstGeom>
                  <a:noFill/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0353" name="Line 17"/>
                <p:cNvSpPr>
                  <a:spLocks noChangeShapeType="1"/>
                </p:cNvSpPr>
                <p:nvPr/>
              </p:nvSpPr>
              <p:spPr bwMode="auto">
                <a:xfrm>
                  <a:off x="1753" y="2155"/>
                  <a:ext cx="153" cy="200"/>
                </a:xfrm>
                <a:prstGeom prst="line">
                  <a:avLst/>
                </a:prstGeom>
                <a:noFill/>
                <a:ln w="9525">
                  <a:solidFill>
                    <a:srgbClr val="99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>
              <a:off x="658" y="764"/>
              <a:ext cx="118" cy="106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>
              <a:off x="1176" y="1281"/>
              <a:ext cx="164" cy="153"/>
            </a:xfrm>
            <a:prstGeom prst="line">
              <a:avLst/>
            </a:prstGeom>
            <a:noFill/>
            <a:ln w="9525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70356" name="Object 20"/>
          <p:cNvGraphicFramePr>
            <a:graphicFrameLocks noChangeAspect="1"/>
          </p:cNvGraphicFramePr>
          <p:nvPr/>
        </p:nvGraphicFramePr>
        <p:xfrm>
          <a:off x="1187450" y="1989138"/>
          <a:ext cx="314960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65" name="公式" r:id="rId5" imgW="2103840" imgH="978840" progId="Equation.3">
                  <p:embed/>
                </p:oleObj>
              </mc:Choice>
              <mc:Fallback>
                <p:oleObj name="公式" r:id="rId5" imgW="2103840" imgH="9788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3149600" cy="149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7" name="Rectangle 21"/>
          <p:cNvSpPr>
            <a:spLocks noChangeArrowheads="1"/>
          </p:cNvSpPr>
          <p:nvPr/>
        </p:nvSpPr>
        <p:spPr bwMode="auto">
          <a:xfrm>
            <a:off x="395288" y="3644900"/>
            <a:ext cx="42433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lvl="3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9900FF"/>
                </a:solidFill>
                <a:latin typeface="宋体" pitchFamily="2" charset="-122"/>
              </a:rPr>
              <a:t>=(1+2+3+</a:t>
            </a:r>
            <a:r>
              <a:rPr kumimoji="1" lang="en-US" altLang="zh-CN" b="1">
                <a:solidFill>
                  <a:srgbClr val="9900FF"/>
                </a:solidFill>
                <a:latin typeface="Arial"/>
              </a:rPr>
              <a:t>…</a:t>
            </a:r>
            <a:r>
              <a:rPr kumimoji="1" lang="en-US" altLang="zh-CN" b="1">
                <a:solidFill>
                  <a:srgbClr val="9900FF"/>
                </a:solidFill>
                <a:latin typeface="宋体" pitchFamily="2" charset="-122"/>
              </a:rPr>
              <a:t>+6)/6</a:t>
            </a:r>
          </a:p>
          <a:p>
            <a:pPr lvl="3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kumimoji="1" lang="en-US" altLang="zh-CN" b="1">
                <a:solidFill>
                  <a:srgbClr val="9900FF"/>
                </a:solidFill>
                <a:latin typeface="宋体" pitchFamily="2" charset="-122"/>
              </a:rPr>
              <a:t>=21/6</a:t>
            </a:r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-468313" y="5300663"/>
            <a:ext cx="74898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marL="1600200" lvl="3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二叉排序树的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ASL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与其形状有关。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7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utoUpdateAnimBg="0"/>
      <p:bldP spid="270357" grpId="0" autoUpdateAnimBg="0"/>
      <p:bldP spid="27035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-468313" y="1268413"/>
            <a:ext cx="885666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4"/>
              </a:buBlip>
            </a:pP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平衡二叉树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</a:rPr>
              <a:t>AVL</a:t>
            </a: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：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或是一棵空树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，或是具有下列性质的二叉树：它的左子树和右子树都是平衡二叉树，且左子树与右子树深度之差的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绝对值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不大于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，即：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2700338" y="2924175"/>
          <a:ext cx="170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01" name="公式" r:id="rId5" imgW="2002680" imgH="585000" progId="Equation.3">
                  <p:embed/>
                </p:oleObj>
              </mc:Choice>
              <mc:Fallback>
                <p:oleObj name="公式" r:id="rId5" imgW="2002680" imgH="585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1701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304800" y="3571875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例如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grpSp>
        <p:nvGrpSpPr>
          <p:cNvPr id="263174" name="Group 6"/>
          <p:cNvGrpSpPr>
            <a:grpSpLocks/>
          </p:cNvGrpSpPr>
          <p:nvPr/>
        </p:nvGrpSpPr>
        <p:grpSpPr bwMode="auto">
          <a:xfrm>
            <a:off x="685800" y="3810000"/>
            <a:ext cx="2743200" cy="1981200"/>
            <a:chOff x="432" y="2400"/>
            <a:chExt cx="1728" cy="1248"/>
          </a:xfrm>
        </p:grpSpPr>
        <p:sp>
          <p:nvSpPr>
            <p:cNvPr id="263175" name="Oval 7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76" name="Oval 8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77" name="Oval 9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78" name="Oval 10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79" name="Line 11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0" name="Line 12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1" name="Line 13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3182" name="Group 14"/>
          <p:cNvGrpSpPr>
            <a:grpSpLocks/>
          </p:cNvGrpSpPr>
          <p:nvPr/>
        </p:nvGrpSpPr>
        <p:grpSpPr bwMode="auto">
          <a:xfrm>
            <a:off x="4427538" y="3357563"/>
            <a:ext cx="3505200" cy="2743200"/>
            <a:chOff x="2592" y="2400"/>
            <a:chExt cx="2208" cy="1728"/>
          </a:xfrm>
        </p:grpSpPr>
        <p:sp>
          <p:nvSpPr>
            <p:cNvPr id="263183" name="Oval 15"/>
            <p:cNvSpPr>
              <a:spLocks noChangeArrowheads="1"/>
            </p:cNvSpPr>
            <p:nvPr/>
          </p:nvSpPr>
          <p:spPr bwMode="auto">
            <a:xfrm>
              <a:off x="403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84" name="Oval 16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85" name="Oval 17"/>
            <p:cNvSpPr>
              <a:spLocks noChangeArrowheads="1"/>
            </p:cNvSpPr>
            <p:nvPr/>
          </p:nvSpPr>
          <p:spPr bwMode="auto">
            <a:xfrm>
              <a:off x="45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86" name="Oval 18"/>
            <p:cNvSpPr>
              <a:spLocks noChangeArrowheads="1"/>
            </p:cNvSpPr>
            <p:nvPr/>
          </p:nvSpPr>
          <p:spPr bwMode="auto">
            <a:xfrm>
              <a:off x="3072" y="336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87" name="Oval 19"/>
            <p:cNvSpPr>
              <a:spLocks noChangeArrowheads="1"/>
            </p:cNvSpPr>
            <p:nvPr/>
          </p:nvSpPr>
          <p:spPr bwMode="auto">
            <a:xfrm>
              <a:off x="2592" y="384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3188" name="Line 20"/>
            <p:cNvSpPr>
              <a:spLocks noChangeShapeType="1"/>
            </p:cNvSpPr>
            <p:nvPr/>
          </p:nvSpPr>
          <p:spPr bwMode="auto">
            <a:xfrm flipH="1">
              <a:off x="379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9" name="Line 21"/>
            <p:cNvSpPr>
              <a:spLocks noChangeShapeType="1"/>
            </p:cNvSpPr>
            <p:nvPr/>
          </p:nvSpPr>
          <p:spPr bwMode="auto">
            <a:xfrm flipH="1">
              <a:off x="3312" y="312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90" name="Line 22"/>
            <p:cNvSpPr>
              <a:spLocks noChangeShapeType="1"/>
            </p:cNvSpPr>
            <p:nvPr/>
          </p:nvSpPr>
          <p:spPr bwMode="auto">
            <a:xfrm flipH="1">
              <a:off x="2832" y="360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91" name="Line 23"/>
            <p:cNvSpPr>
              <a:spLocks noChangeShapeType="1"/>
            </p:cNvSpPr>
            <p:nvPr/>
          </p:nvSpPr>
          <p:spPr bwMode="auto">
            <a:xfrm>
              <a:off x="427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1327150" y="5807075"/>
            <a:ext cx="217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是平衡树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5580063" y="58054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不是平衡树</a:t>
            </a:r>
          </a:p>
        </p:txBody>
      </p:sp>
      <p:sp>
        <p:nvSpPr>
          <p:cNvPr id="263194" name="Rectangle 26"/>
          <p:cNvSpPr>
            <a:spLocks noChangeArrowheads="1"/>
          </p:cNvSpPr>
          <p:nvPr/>
        </p:nvSpPr>
        <p:spPr bwMode="black">
          <a:xfrm>
            <a:off x="381000" y="201613"/>
            <a:ext cx="17430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utoUpdateAnimBg="0"/>
      <p:bldP spid="263173" grpId="0" autoUpdateAnimBg="0"/>
      <p:bldP spid="263192" grpId="0" autoUpdateAnimBg="0"/>
      <p:bldP spid="263193" grpId="0" autoUpdateAnimBg="0"/>
      <p:bldP spid="263194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每个结点附加一个数字，给出该结点左子树的高度减去右子树的高度所得的高度差。这个数字即为结点的</a:t>
            </a:r>
            <a:r>
              <a:rPr kumimoji="1" lang="zh-CN" altLang="en-US" b="0">
                <a:solidFill>
                  <a:srgbClr val="9900FF"/>
                </a:solidFill>
                <a:ea typeface="宋体" pitchFamily="2" charset="-122"/>
              </a:rPr>
              <a:t>平衡因子</a:t>
            </a:r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balance</a:t>
            </a:r>
          </a:p>
          <a:p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根据</a:t>
            </a:r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AVL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树的定义，任一结点的平衡因子只能取 </a:t>
            </a:r>
            <a:r>
              <a:rPr kumimoji="1" lang="en-US" altLang="zh-CN" b="0">
                <a:solidFill>
                  <a:srgbClr val="FF0000"/>
                </a:solidFill>
                <a:ea typeface="宋体" pitchFamily="2" charset="-122"/>
              </a:rPr>
              <a:t>-1</a:t>
            </a:r>
            <a:r>
              <a:rPr kumimoji="1" lang="zh-CN" altLang="en-US" b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kumimoji="1" lang="en-US" altLang="zh-CN" b="0">
                <a:solidFill>
                  <a:srgbClr val="FF0000"/>
                </a:solidFill>
                <a:ea typeface="宋体" pitchFamily="2" charset="-122"/>
              </a:rPr>
              <a:t>0</a:t>
            </a:r>
            <a:r>
              <a:rPr kumimoji="1" lang="zh-CN" altLang="en-US" b="0">
                <a:solidFill>
                  <a:srgbClr val="FF0000"/>
                </a:solidFill>
                <a:ea typeface="宋体" pitchFamily="2" charset="-122"/>
              </a:rPr>
              <a:t>和 </a:t>
            </a:r>
            <a:r>
              <a:rPr kumimoji="1" lang="en-US" altLang="zh-CN" b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。</a:t>
            </a:r>
          </a:p>
          <a:p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  如果一个结点的平衡因子的绝对值大于</a:t>
            </a:r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，则这棵二叉树就失去了平衡，不再是</a:t>
            </a:r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AVL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树。</a:t>
            </a:r>
          </a:p>
          <a:p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  若一棵二叉排序树是高度平衡的，它就成为 </a:t>
            </a:r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AVL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树。如果它有 </a:t>
            </a:r>
            <a:r>
              <a:rPr kumimoji="1" lang="en-US" altLang="zh-CN" b="0">
                <a:solidFill>
                  <a:srgbClr val="000000"/>
                </a:solidFill>
                <a:ea typeface="宋体" pitchFamily="2" charset="-122"/>
              </a:rPr>
              <a:t>n 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个结点，其</a:t>
            </a:r>
            <a:r>
              <a:rPr kumimoji="1" lang="zh-CN" altLang="en-US" b="0">
                <a:solidFill>
                  <a:srgbClr val="FF0000"/>
                </a:solidFill>
                <a:ea typeface="宋体" pitchFamily="2" charset="-122"/>
              </a:rPr>
              <a:t>高度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可保持在</a:t>
            </a:r>
            <a:r>
              <a:rPr kumimoji="1" lang="en-US" altLang="zh-CN" b="0">
                <a:solidFill>
                  <a:srgbClr val="FF0000"/>
                </a:solidFill>
                <a:ea typeface="宋体" pitchFamily="2" charset="-122"/>
              </a:rPr>
              <a:t>O(log</a:t>
            </a:r>
            <a:r>
              <a:rPr kumimoji="1" lang="en-US" altLang="zh-CN" b="0" baseline="-2500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kumimoji="1" lang="en-US" altLang="zh-CN" b="0">
                <a:solidFill>
                  <a:srgbClr val="FF0000"/>
                </a:solidFill>
                <a:ea typeface="宋体" pitchFamily="2" charset="-122"/>
              </a:rPr>
              <a:t>n)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kumimoji="1" lang="zh-CN" altLang="en-US" b="0">
                <a:solidFill>
                  <a:srgbClr val="FF0000"/>
                </a:solidFill>
                <a:ea typeface="宋体" pitchFamily="2" charset="-122"/>
              </a:rPr>
              <a:t>平均搜索长度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也可保持在</a:t>
            </a:r>
            <a:r>
              <a:rPr kumimoji="1" lang="en-US" altLang="zh-CN" b="0">
                <a:solidFill>
                  <a:srgbClr val="FF0000"/>
                </a:solidFill>
                <a:ea typeface="宋体" pitchFamily="2" charset="-122"/>
              </a:rPr>
              <a:t>O(log</a:t>
            </a:r>
            <a:r>
              <a:rPr kumimoji="1" lang="en-US" altLang="zh-CN" b="0" baseline="-2500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kumimoji="1" lang="en-US" altLang="zh-CN" b="0">
                <a:solidFill>
                  <a:srgbClr val="FF0000"/>
                </a:solidFill>
                <a:ea typeface="宋体" pitchFamily="2" charset="-122"/>
              </a:rPr>
              <a:t>n)</a:t>
            </a:r>
            <a:r>
              <a:rPr kumimoji="1" lang="zh-CN" altLang="en-US" b="0">
                <a:solidFill>
                  <a:srgbClr val="000000"/>
                </a:solidFill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pitchFamily="2" charset="-122"/>
              </a:rPr>
              <a:t>平衡二叉树和平衡因子示例</a:t>
            </a:r>
          </a:p>
        </p:txBody>
      </p:sp>
      <p:grpSp>
        <p:nvGrpSpPr>
          <p:cNvPr id="275526" name="Group 70"/>
          <p:cNvGrpSpPr>
            <a:grpSpLocks/>
          </p:cNvGrpSpPr>
          <p:nvPr/>
        </p:nvGrpSpPr>
        <p:grpSpPr bwMode="auto">
          <a:xfrm>
            <a:off x="1763713" y="1412875"/>
            <a:ext cx="5327650" cy="4319588"/>
            <a:chOff x="1111" y="890"/>
            <a:chExt cx="3356" cy="2721"/>
          </a:xfrm>
        </p:grpSpPr>
        <p:sp>
          <p:nvSpPr>
            <p:cNvPr id="275461" name="Line 5"/>
            <p:cNvSpPr>
              <a:spLocks noChangeShapeType="1"/>
            </p:cNvSpPr>
            <p:nvPr/>
          </p:nvSpPr>
          <p:spPr bwMode="auto">
            <a:xfrm flipH="1">
              <a:off x="3199" y="2331"/>
              <a:ext cx="224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2" name="Line 6"/>
            <p:cNvSpPr>
              <a:spLocks noChangeShapeType="1"/>
            </p:cNvSpPr>
            <p:nvPr/>
          </p:nvSpPr>
          <p:spPr bwMode="auto">
            <a:xfrm flipH="1">
              <a:off x="3572" y="2891"/>
              <a:ext cx="224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3" name="Line 7"/>
            <p:cNvSpPr>
              <a:spLocks noChangeShapeType="1"/>
            </p:cNvSpPr>
            <p:nvPr/>
          </p:nvSpPr>
          <p:spPr bwMode="auto">
            <a:xfrm>
              <a:off x="2081" y="1850"/>
              <a:ext cx="298" cy="6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4" name="Line 8"/>
            <p:cNvSpPr>
              <a:spLocks noChangeShapeType="1"/>
            </p:cNvSpPr>
            <p:nvPr/>
          </p:nvSpPr>
          <p:spPr bwMode="auto">
            <a:xfrm>
              <a:off x="1708" y="2411"/>
              <a:ext cx="298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5" name="Line 9"/>
            <p:cNvSpPr>
              <a:spLocks noChangeShapeType="1"/>
            </p:cNvSpPr>
            <p:nvPr/>
          </p:nvSpPr>
          <p:spPr bwMode="auto">
            <a:xfrm flipH="1">
              <a:off x="2603" y="1770"/>
              <a:ext cx="447" cy="13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6" name="Line 10"/>
            <p:cNvSpPr>
              <a:spLocks noChangeShapeType="1"/>
            </p:cNvSpPr>
            <p:nvPr/>
          </p:nvSpPr>
          <p:spPr bwMode="auto">
            <a:xfrm>
              <a:off x="2677" y="1370"/>
              <a:ext cx="1566" cy="20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7" name="Line 11"/>
            <p:cNvSpPr>
              <a:spLocks noChangeShapeType="1"/>
            </p:cNvSpPr>
            <p:nvPr/>
          </p:nvSpPr>
          <p:spPr bwMode="auto">
            <a:xfrm flipH="1">
              <a:off x="1260" y="1370"/>
              <a:ext cx="1193" cy="17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68" name="Oval 12"/>
            <p:cNvSpPr>
              <a:spLocks noChangeArrowheads="1"/>
            </p:cNvSpPr>
            <p:nvPr/>
          </p:nvSpPr>
          <p:spPr bwMode="auto">
            <a:xfrm>
              <a:off x="2379" y="1130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14</a:t>
              </a:r>
              <a:endParaRPr kumimoji="1" lang="en-US" altLang="zh-CN" sz="2400" b="1" u="sng"/>
            </a:p>
          </p:txBody>
        </p:sp>
        <p:sp>
          <p:nvSpPr>
            <p:cNvPr id="275469" name="Oval 13"/>
            <p:cNvSpPr>
              <a:spLocks noChangeArrowheads="1"/>
            </p:cNvSpPr>
            <p:nvPr/>
          </p:nvSpPr>
          <p:spPr bwMode="auto">
            <a:xfrm>
              <a:off x="2081" y="2170"/>
              <a:ext cx="447" cy="4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12</a:t>
              </a:r>
              <a:endParaRPr kumimoji="1" lang="en-US" altLang="zh-CN" sz="2400" b="1" u="sng"/>
            </a:p>
          </p:txBody>
        </p:sp>
        <p:sp>
          <p:nvSpPr>
            <p:cNvPr id="275470" name="Oval 14"/>
            <p:cNvSpPr>
              <a:spLocks noChangeArrowheads="1"/>
            </p:cNvSpPr>
            <p:nvPr/>
          </p:nvSpPr>
          <p:spPr bwMode="auto">
            <a:xfrm>
              <a:off x="1484" y="2170"/>
              <a:ext cx="447" cy="4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5</a:t>
              </a:r>
              <a:endParaRPr kumimoji="1" lang="en-US" altLang="zh-CN" sz="2400" b="1" u="sng"/>
            </a:p>
          </p:txBody>
        </p:sp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1111" y="2811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3</a:t>
              </a:r>
              <a:endParaRPr kumimoji="1" lang="en-US" altLang="zh-CN" sz="2400" b="1" u="sng"/>
            </a:p>
          </p:txBody>
        </p:sp>
        <p:sp>
          <p:nvSpPr>
            <p:cNvPr id="275472" name="Oval 16"/>
            <p:cNvSpPr>
              <a:spLocks noChangeArrowheads="1"/>
            </p:cNvSpPr>
            <p:nvPr/>
          </p:nvSpPr>
          <p:spPr bwMode="auto">
            <a:xfrm>
              <a:off x="1857" y="1610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9</a:t>
              </a:r>
              <a:endParaRPr kumimoji="1" lang="en-US" altLang="zh-CN" sz="2400" b="1" u="sng"/>
            </a:p>
          </p:txBody>
        </p:sp>
        <p:sp>
          <p:nvSpPr>
            <p:cNvPr id="275473" name="Oval 17"/>
            <p:cNvSpPr>
              <a:spLocks noChangeArrowheads="1"/>
            </p:cNvSpPr>
            <p:nvPr/>
          </p:nvSpPr>
          <p:spPr bwMode="auto">
            <a:xfrm>
              <a:off x="2901" y="1610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28</a:t>
              </a:r>
              <a:endParaRPr kumimoji="1" lang="en-US" altLang="zh-CN" sz="2400" b="1" u="sng"/>
            </a:p>
          </p:txBody>
        </p:sp>
        <p:sp>
          <p:nvSpPr>
            <p:cNvPr id="275474" name="Oval 18"/>
            <p:cNvSpPr>
              <a:spLocks noChangeArrowheads="1"/>
            </p:cNvSpPr>
            <p:nvPr/>
          </p:nvSpPr>
          <p:spPr bwMode="auto">
            <a:xfrm>
              <a:off x="4020" y="3211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63</a:t>
              </a:r>
              <a:endParaRPr kumimoji="1" lang="en-US" altLang="zh-CN" sz="2400" b="1" u="sng"/>
            </a:p>
          </p:txBody>
        </p:sp>
        <p:sp>
          <p:nvSpPr>
            <p:cNvPr id="275475" name="Oval 19"/>
            <p:cNvSpPr>
              <a:spLocks noChangeArrowheads="1"/>
            </p:cNvSpPr>
            <p:nvPr/>
          </p:nvSpPr>
          <p:spPr bwMode="auto">
            <a:xfrm>
              <a:off x="3274" y="3211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53</a:t>
              </a:r>
              <a:endParaRPr kumimoji="1" lang="en-US" altLang="zh-CN" sz="2400" b="1" u="sng"/>
            </a:p>
          </p:txBody>
        </p:sp>
        <p:sp>
          <p:nvSpPr>
            <p:cNvPr id="275476" name="Oval 20"/>
            <p:cNvSpPr>
              <a:spLocks noChangeArrowheads="1"/>
            </p:cNvSpPr>
            <p:nvPr/>
          </p:nvSpPr>
          <p:spPr bwMode="auto">
            <a:xfrm>
              <a:off x="3647" y="2731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60</a:t>
              </a:r>
              <a:endParaRPr kumimoji="1" lang="en-US" altLang="zh-CN" sz="2400" b="1" u="sng"/>
            </a:p>
          </p:txBody>
        </p:sp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3274" y="2170"/>
              <a:ext cx="447" cy="4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50</a:t>
              </a:r>
              <a:endParaRPr kumimoji="1" lang="en-US" altLang="zh-CN" sz="2400" b="1" u="sng"/>
            </a:p>
          </p:txBody>
        </p:sp>
        <p:sp>
          <p:nvSpPr>
            <p:cNvPr id="275478" name="Oval 22"/>
            <p:cNvSpPr>
              <a:spLocks noChangeArrowheads="1"/>
            </p:cNvSpPr>
            <p:nvPr/>
          </p:nvSpPr>
          <p:spPr bwMode="auto">
            <a:xfrm>
              <a:off x="2379" y="2811"/>
              <a:ext cx="447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17</a:t>
              </a:r>
              <a:endParaRPr kumimoji="1" lang="en-US" altLang="zh-CN" sz="2400" b="1" u="sng"/>
            </a:p>
          </p:txBody>
        </p:sp>
        <p:sp>
          <p:nvSpPr>
            <p:cNvPr id="275479" name="Oval 23"/>
            <p:cNvSpPr>
              <a:spLocks noChangeArrowheads="1"/>
            </p:cNvSpPr>
            <p:nvPr/>
          </p:nvSpPr>
          <p:spPr bwMode="auto">
            <a:xfrm>
              <a:off x="2603" y="2170"/>
              <a:ext cx="447" cy="4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18</a:t>
              </a:r>
              <a:endParaRPr kumimoji="1" lang="en-US" altLang="zh-CN" sz="2400" b="1" u="sng"/>
            </a:p>
          </p:txBody>
        </p:sp>
        <p:sp>
          <p:nvSpPr>
            <p:cNvPr id="275480" name="Oval 24"/>
            <p:cNvSpPr>
              <a:spLocks noChangeArrowheads="1"/>
            </p:cNvSpPr>
            <p:nvPr/>
          </p:nvSpPr>
          <p:spPr bwMode="auto">
            <a:xfrm>
              <a:off x="1782" y="2811"/>
              <a:ext cx="448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7</a:t>
              </a:r>
              <a:endParaRPr kumimoji="1" lang="en-US" altLang="zh-CN" sz="2400" b="1" u="sng"/>
            </a:p>
          </p:txBody>
        </p:sp>
        <p:sp>
          <p:nvSpPr>
            <p:cNvPr id="275481" name="Oval 25"/>
            <p:cNvSpPr>
              <a:spLocks noChangeArrowheads="1"/>
            </p:cNvSpPr>
            <p:nvPr/>
          </p:nvSpPr>
          <p:spPr bwMode="auto">
            <a:xfrm>
              <a:off x="2975" y="2731"/>
              <a:ext cx="448" cy="4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1"/>
                <a:t>30</a:t>
              </a:r>
              <a:endParaRPr kumimoji="1" lang="en-US" altLang="zh-CN" sz="2400" b="1" u="sng"/>
            </a:p>
          </p:txBody>
        </p:sp>
        <p:sp>
          <p:nvSpPr>
            <p:cNvPr id="275482" name="Text Box 26"/>
            <p:cNvSpPr txBox="1">
              <a:spLocks noChangeArrowheads="1"/>
            </p:cNvSpPr>
            <p:nvPr/>
          </p:nvSpPr>
          <p:spPr bwMode="auto">
            <a:xfrm>
              <a:off x="2603" y="193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1</a:t>
              </a:r>
            </a:p>
          </p:txBody>
        </p:sp>
        <p:sp>
          <p:nvSpPr>
            <p:cNvPr id="275483" name="Text Box 27"/>
            <p:cNvSpPr txBox="1">
              <a:spLocks noChangeArrowheads="1"/>
            </p:cNvSpPr>
            <p:nvPr/>
          </p:nvSpPr>
          <p:spPr bwMode="auto">
            <a:xfrm>
              <a:off x="1857" y="137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1</a:t>
              </a:r>
            </a:p>
          </p:txBody>
        </p:sp>
        <p:sp>
          <p:nvSpPr>
            <p:cNvPr id="275484" name="Text Box 28"/>
            <p:cNvSpPr txBox="1">
              <a:spLocks noChangeArrowheads="1"/>
            </p:cNvSpPr>
            <p:nvPr/>
          </p:nvSpPr>
          <p:spPr bwMode="auto">
            <a:xfrm>
              <a:off x="3348" y="193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-1</a:t>
              </a:r>
            </a:p>
          </p:txBody>
        </p:sp>
        <p:sp>
          <p:nvSpPr>
            <p:cNvPr id="275485" name="Text Box 29"/>
            <p:cNvSpPr txBox="1">
              <a:spLocks noChangeArrowheads="1"/>
            </p:cNvSpPr>
            <p:nvPr/>
          </p:nvSpPr>
          <p:spPr bwMode="auto">
            <a:xfrm>
              <a:off x="2975" y="137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-1</a:t>
              </a:r>
            </a:p>
          </p:txBody>
        </p:sp>
        <p:sp>
          <p:nvSpPr>
            <p:cNvPr id="275486" name="Text Box 30"/>
            <p:cNvSpPr txBox="1">
              <a:spLocks noChangeArrowheads="1"/>
            </p:cNvSpPr>
            <p:nvPr/>
          </p:nvSpPr>
          <p:spPr bwMode="auto">
            <a:xfrm>
              <a:off x="2379" y="89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-1</a:t>
              </a:r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3423" y="297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488" name="Text Box 32"/>
            <p:cNvSpPr txBox="1">
              <a:spLocks noChangeArrowheads="1"/>
            </p:cNvSpPr>
            <p:nvPr/>
          </p:nvSpPr>
          <p:spPr bwMode="auto">
            <a:xfrm>
              <a:off x="3050" y="249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489" name="Text Box 33"/>
            <p:cNvSpPr txBox="1">
              <a:spLocks noChangeArrowheads="1"/>
            </p:cNvSpPr>
            <p:nvPr/>
          </p:nvSpPr>
          <p:spPr bwMode="auto">
            <a:xfrm>
              <a:off x="2453" y="257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490" name="Text Box 34"/>
            <p:cNvSpPr txBox="1">
              <a:spLocks noChangeArrowheads="1"/>
            </p:cNvSpPr>
            <p:nvPr/>
          </p:nvSpPr>
          <p:spPr bwMode="auto">
            <a:xfrm>
              <a:off x="1931" y="257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491" name="Text Box 35"/>
            <p:cNvSpPr txBox="1">
              <a:spLocks noChangeArrowheads="1"/>
            </p:cNvSpPr>
            <p:nvPr/>
          </p:nvSpPr>
          <p:spPr bwMode="auto">
            <a:xfrm>
              <a:off x="1186" y="257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492" name="Text Box 36"/>
            <p:cNvSpPr txBox="1">
              <a:spLocks noChangeArrowheads="1"/>
            </p:cNvSpPr>
            <p:nvPr/>
          </p:nvSpPr>
          <p:spPr bwMode="auto">
            <a:xfrm>
              <a:off x="4094" y="297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493" name="Text Box 37"/>
            <p:cNvSpPr txBox="1">
              <a:spLocks noChangeArrowheads="1"/>
            </p:cNvSpPr>
            <p:nvPr/>
          </p:nvSpPr>
          <p:spPr bwMode="auto">
            <a:xfrm>
              <a:off x="1633" y="193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494" name="Text Box 38"/>
            <p:cNvSpPr txBox="1">
              <a:spLocks noChangeArrowheads="1"/>
            </p:cNvSpPr>
            <p:nvPr/>
          </p:nvSpPr>
          <p:spPr bwMode="auto">
            <a:xfrm>
              <a:off x="2230" y="1930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  <p:sp>
          <p:nvSpPr>
            <p:cNvPr id="275524" name="Text Box 68"/>
            <p:cNvSpPr txBox="1">
              <a:spLocks noChangeArrowheads="1"/>
            </p:cNvSpPr>
            <p:nvPr/>
          </p:nvSpPr>
          <p:spPr bwMode="auto">
            <a:xfrm>
              <a:off x="3787" y="2478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395288" y="155575"/>
            <a:ext cx="4313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6600"/>
              </a:buClr>
              <a:buFont typeface="Wingdings" pitchFamily="2" charset="2"/>
              <a:buNone/>
            </a:pP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构造平衡二叉排序树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323850" y="2997200"/>
            <a:ext cx="274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平衡化旋转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0" y="3500438"/>
            <a:ext cx="88201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8163" lvl="3"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tabLst>
                <a:tab pos="719138" algn="l"/>
              </a:tabLst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如果在一棵平衡的二叉排序树中插入一个新结点，造成了不平衡。此时必须调整树的结构，使之平衡化。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82804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构造二叉平衡（查找）树的方法是：在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插入过程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中，采用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平衡旋转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技术。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utoUpdateAnimBg="0"/>
      <p:bldP spid="264198" grpId="0" autoUpdateAnimBg="0"/>
      <p:bldP spid="264199" grpId="0" build="p" bldLvl="5" autoUpdateAnimBg="0"/>
      <p:bldP spid="26420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0" y="2997200"/>
            <a:ext cx="8570913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marL="538163" lvl="3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zh-CN" altLang="en-US">
                <a:solidFill>
                  <a:srgbClr val="000000"/>
                </a:solidFill>
              </a:rPr>
              <a:t>每插入一个新结点时，</a:t>
            </a:r>
            <a:r>
              <a:rPr kumimoji="1" lang="en-US" altLang="zh-CN">
                <a:solidFill>
                  <a:srgbClr val="000000"/>
                </a:solidFill>
              </a:rPr>
              <a:t>AVL</a:t>
            </a:r>
            <a:r>
              <a:rPr kumimoji="1" lang="zh-CN" altLang="en-US">
                <a:solidFill>
                  <a:srgbClr val="000000"/>
                </a:solidFill>
              </a:rPr>
              <a:t>树中相关结点的平衡状态会发生改变。因此，在插入一个新结点后，需要</a:t>
            </a:r>
            <a:r>
              <a:rPr kumimoji="1" lang="zh-CN" altLang="en-US">
                <a:solidFill>
                  <a:srgbClr val="FF0000"/>
                </a:solidFill>
              </a:rPr>
              <a:t>从插入位置沿通向根的路径回溯，检查各结点的平衡因子</a:t>
            </a:r>
            <a:r>
              <a:rPr kumimoji="1" lang="en-US" altLang="zh-CN">
                <a:solidFill>
                  <a:srgbClr val="FF0000"/>
                </a:solidFill>
              </a:rPr>
              <a:t>(</a:t>
            </a:r>
            <a:r>
              <a:rPr kumimoji="1" lang="zh-CN" altLang="en-US">
                <a:solidFill>
                  <a:srgbClr val="FF0000"/>
                </a:solidFill>
              </a:rPr>
              <a:t>左、右子树的高度差</a:t>
            </a:r>
            <a:r>
              <a:rPr kumimoji="1" lang="en-US" altLang="zh-CN">
                <a:solidFill>
                  <a:srgbClr val="FF0000"/>
                </a:solidFill>
              </a:rPr>
              <a:t>)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  <a:p>
            <a:pPr marL="538163" lvl="3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zh-CN" altLang="en-US">
                <a:solidFill>
                  <a:srgbClr val="000000"/>
                </a:solidFill>
              </a:rPr>
              <a:t>如果在某一结点发现高度不平衡，停止回溯。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1268413"/>
            <a:ext cx="520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marL="538163" lvl="3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zh-CN" altLang="en-US" b="1">
                <a:solidFill>
                  <a:srgbClr val="9900FF"/>
                </a:solidFill>
                <a:latin typeface="Times New Roman" pitchFamily="18" charset="0"/>
              </a:rPr>
              <a:t>两类平衡化旋转：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0" y="1989138"/>
            <a:ext cx="60848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lvl="4">
              <a:buClr>
                <a:srgbClr val="FF3300"/>
              </a:buClr>
              <a:buFont typeface="Wingdings" pitchFamily="2" charset="2"/>
              <a:buBlip>
                <a:blip r:embed="rId3"/>
              </a:buBlip>
            </a:pPr>
            <a:r>
              <a:rPr kumimoji="1" lang="zh-CN" altLang="en-US">
                <a:solidFill>
                  <a:srgbClr val="000000"/>
                </a:solidFill>
              </a:rPr>
              <a:t>单旋转 </a:t>
            </a:r>
            <a:r>
              <a:rPr kumimoji="1" lang="en-US" altLang="zh-CN">
                <a:solidFill>
                  <a:srgbClr val="000000"/>
                </a:solidFill>
              </a:rPr>
              <a:t>(</a:t>
            </a:r>
            <a:r>
              <a:rPr kumimoji="1" lang="zh-CN" altLang="en-US">
                <a:solidFill>
                  <a:srgbClr val="000000"/>
                </a:solidFill>
              </a:rPr>
              <a:t>左旋和右旋</a:t>
            </a:r>
            <a:r>
              <a:rPr kumimoji="1" lang="en-US" altLang="zh-CN">
                <a:solidFill>
                  <a:srgbClr val="000000"/>
                </a:solidFill>
              </a:rPr>
              <a:t>)</a:t>
            </a:r>
          </a:p>
          <a:p>
            <a:pPr lvl="4">
              <a:buClr>
                <a:srgbClr val="FF3300"/>
              </a:buClr>
              <a:buFont typeface="Wingdings" pitchFamily="2" charset="2"/>
              <a:buBlip>
                <a:blip r:embed="rId3"/>
              </a:buBlip>
            </a:pPr>
            <a:r>
              <a:rPr kumimoji="1" lang="zh-CN" altLang="en-US">
                <a:solidFill>
                  <a:srgbClr val="000000"/>
                </a:solidFill>
              </a:rPr>
              <a:t>双旋转 </a:t>
            </a:r>
            <a:r>
              <a:rPr kumimoji="1" lang="en-US" altLang="zh-CN">
                <a:solidFill>
                  <a:srgbClr val="000000"/>
                </a:solidFill>
              </a:rPr>
              <a:t>(</a:t>
            </a:r>
            <a:r>
              <a:rPr kumimoji="1" lang="zh-CN" altLang="en-US">
                <a:solidFill>
                  <a:srgbClr val="000000"/>
                </a:solidFill>
              </a:rPr>
              <a:t>左平衡和右平衡</a:t>
            </a:r>
            <a:r>
              <a:rPr kumimoji="1" lang="en-US" altLang="zh-CN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5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 bldLvl="5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250825" y="1557338"/>
            <a:ext cx="8301038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79388"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zh-CN" altLang="en-US">
                <a:solidFill>
                  <a:srgbClr val="FF0000"/>
                </a:solidFill>
              </a:rPr>
              <a:t>从发生不平衡的结点起</a:t>
            </a:r>
            <a:r>
              <a:rPr kumimoji="1" lang="zh-CN" altLang="en-US">
                <a:solidFill>
                  <a:srgbClr val="000000"/>
                </a:solidFill>
              </a:rPr>
              <a:t>，</a:t>
            </a:r>
            <a:r>
              <a:rPr kumimoji="1" lang="zh-CN" altLang="en-US">
                <a:solidFill>
                  <a:srgbClr val="FF0000"/>
                </a:solidFill>
              </a:rPr>
              <a:t>沿刚才回溯的路径取直接下两层的结点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  <a:p>
            <a:pPr marL="179388"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zh-CN" altLang="en-US">
                <a:solidFill>
                  <a:srgbClr val="000000"/>
                </a:solidFill>
              </a:rPr>
              <a:t>如果</a:t>
            </a:r>
            <a:r>
              <a:rPr kumimoji="1" lang="zh-CN" altLang="en-US">
                <a:solidFill>
                  <a:srgbClr val="9900FF"/>
                </a:solidFill>
              </a:rPr>
              <a:t>这三个结点处于一条直线上</a:t>
            </a:r>
            <a:r>
              <a:rPr kumimoji="1" lang="zh-CN" altLang="en-US">
                <a:solidFill>
                  <a:srgbClr val="000000"/>
                </a:solidFill>
              </a:rPr>
              <a:t>，则采用</a:t>
            </a:r>
            <a:r>
              <a:rPr kumimoji="1" lang="zh-CN" altLang="en-US">
                <a:solidFill>
                  <a:srgbClr val="FF0000"/>
                </a:solidFill>
              </a:rPr>
              <a:t>单旋转</a:t>
            </a:r>
            <a:r>
              <a:rPr kumimoji="1" lang="zh-CN" altLang="en-US">
                <a:solidFill>
                  <a:srgbClr val="000000"/>
                </a:solidFill>
              </a:rPr>
              <a:t>进行平衡化。单旋转可按其方向分为左单旋转和右单旋转，其中一个是另一个的镜像，其方向与不平衡的形状相关。</a:t>
            </a:r>
          </a:p>
          <a:p>
            <a:pPr marL="179388"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kumimoji="1" lang="zh-CN" altLang="en-US">
                <a:solidFill>
                  <a:srgbClr val="000000"/>
                </a:solidFill>
              </a:rPr>
              <a:t>如果</a:t>
            </a:r>
            <a:r>
              <a:rPr kumimoji="1" lang="zh-CN" altLang="en-US">
                <a:solidFill>
                  <a:srgbClr val="9900FF"/>
                </a:solidFill>
              </a:rPr>
              <a:t>这三个结点处于一条折线上</a:t>
            </a:r>
            <a:r>
              <a:rPr kumimoji="1" lang="zh-CN" altLang="en-US">
                <a:solidFill>
                  <a:srgbClr val="000000"/>
                </a:solidFill>
              </a:rPr>
              <a:t>，则采用</a:t>
            </a:r>
            <a:r>
              <a:rPr kumimoji="1" lang="zh-CN" altLang="en-US">
                <a:solidFill>
                  <a:srgbClr val="FF0000"/>
                </a:solidFill>
              </a:rPr>
              <a:t>双旋转</a:t>
            </a:r>
            <a:r>
              <a:rPr kumimoji="1" lang="zh-CN" altLang="en-US">
                <a:solidFill>
                  <a:srgbClr val="000000"/>
                </a:solidFill>
              </a:rPr>
              <a:t>进行平衡化。双旋转分为先左后右和先右后左两类。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3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3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3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79930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根据给定的某个值，在查找表中确定一个其关键字等于给定值的数据元素或（记录）。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查找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5288" y="2852738"/>
            <a:ext cx="80645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若查找表中存在这样一个记录，则称“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查找成功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”，查找结果：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给出整个记录的信息，或指示该记录在查找表中的位置；</a:t>
            </a:r>
          </a:p>
          <a:p>
            <a:pPr>
              <a:lnSpc>
                <a:spcPct val="135000"/>
              </a:lnSpc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否则称“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查找不成功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”，查找结果：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给出“空记录”或“空指针”。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468313" y="4149725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从空树开始的建树过程：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323850" y="3141663"/>
            <a:ext cx="8264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：输入关键字序列为 </a:t>
            </a: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{ 16, 3, 7, 11, 9, 26, 18, 14, 15 }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，构造一棵平衡二叉排序树。</a:t>
            </a:r>
          </a:p>
        </p:txBody>
      </p:sp>
      <p:grpSp>
        <p:nvGrpSpPr>
          <p:cNvPr id="266245" name="Group 5"/>
          <p:cNvGrpSpPr>
            <a:grpSpLocks/>
          </p:cNvGrpSpPr>
          <p:nvPr/>
        </p:nvGrpSpPr>
        <p:grpSpPr bwMode="auto">
          <a:xfrm>
            <a:off x="696913" y="5173663"/>
            <a:ext cx="473075" cy="873125"/>
            <a:chOff x="924" y="3614"/>
            <a:chExt cx="298" cy="550"/>
          </a:xfrm>
        </p:grpSpPr>
        <p:sp>
          <p:nvSpPr>
            <p:cNvPr id="266246" name="Oval 6"/>
            <p:cNvSpPr>
              <a:spLocks noChangeArrowheads="1"/>
            </p:cNvSpPr>
            <p:nvPr/>
          </p:nvSpPr>
          <p:spPr bwMode="auto">
            <a:xfrm>
              <a:off x="924" y="3876"/>
              <a:ext cx="288" cy="28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247" name="Text Box 7"/>
            <p:cNvSpPr txBox="1">
              <a:spLocks noChangeArrowheads="1"/>
            </p:cNvSpPr>
            <p:nvPr/>
          </p:nvSpPr>
          <p:spPr bwMode="auto">
            <a:xfrm>
              <a:off x="1010" y="36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66248" name="Group 8"/>
          <p:cNvGrpSpPr>
            <a:grpSpLocks/>
          </p:cNvGrpSpPr>
          <p:nvPr/>
        </p:nvGrpSpPr>
        <p:grpSpPr bwMode="auto">
          <a:xfrm>
            <a:off x="1776413" y="5013325"/>
            <a:ext cx="1066800" cy="1260475"/>
            <a:chOff x="2076" y="3310"/>
            <a:chExt cx="672" cy="794"/>
          </a:xfrm>
        </p:grpSpPr>
        <p:sp>
          <p:nvSpPr>
            <p:cNvPr id="266249" name="Oval 9"/>
            <p:cNvSpPr>
              <a:spLocks noChangeArrowheads="1"/>
            </p:cNvSpPr>
            <p:nvPr/>
          </p:nvSpPr>
          <p:spPr bwMode="auto">
            <a:xfrm>
              <a:off x="2460" y="33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66250" name="Oval 10"/>
            <p:cNvSpPr>
              <a:spLocks noChangeArrowheads="1"/>
            </p:cNvSpPr>
            <p:nvPr/>
          </p:nvSpPr>
          <p:spPr bwMode="auto">
            <a:xfrm>
              <a:off x="2076" y="3816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6251" name="Text Box 11"/>
            <p:cNvSpPr txBox="1">
              <a:spLocks noChangeArrowheads="1"/>
            </p:cNvSpPr>
            <p:nvPr/>
          </p:nvSpPr>
          <p:spPr bwMode="auto">
            <a:xfrm>
              <a:off x="2182" y="33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252" name="Text Box 12"/>
            <p:cNvSpPr txBox="1">
              <a:spLocks noChangeArrowheads="1"/>
            </p:cNvSpPr>
            <p:nvPr/>
          </p:nvSpPr>
          <p:spPr bwMode="auto">
            <a:xfrm>
              <a:off x="2152" y="3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6253" name="Line 13"/>
            <p:cNvSpPr>
              <a:spLocks noChangeShapeType="1"/>
            </p:cNvSpPr>
            <p:nvPr/>
          </p:nvSpPr>
          <p:spPr bwMode="auto">
            <a:xfrm flipH="1">
              <a:off x="2270" y="360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62" name="AutoShape 2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222750" y="558958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4146550" y="5056188"/>
            <a:ext cx="151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66272" name="Line 32"/>
          <p:cNvSpPr>
            <a:spLocks noChangeShapeType="1"/>
          </p:cNvSpPr>
          <p:nvPr/>
        </p:nvSpPr>
        <p:spPr bwMode="auto">
          <a:xfrm flipH="1">
            <a:off x="779463" y="13684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3" name="Oval 33"/>
          <p:cNvSpPr>
            <a:spLocks noChangeArrowheads="1"/>
          </p:cNvSpPr>
          <p:nvPr/>
        </p:nvSpPr>
        <p:spPr bwMode="auto">
          <a:xfrm>
            <a:off x="1617663" y="11398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4" name="Oval 34"/>
          <p:cNvSpPr>
            <a:spLocks noChangeArrowheads="1"/>
          </p:cNvSpPr>
          <p:nvPr/>
        </p:nvSpPr>
        <p:spPr bwMode="auto">
          <a:xfrm>
            <a:off x="1084263" y="16732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5" name="Oval 35"/>
          <p:cNvSpPr>
            <a:spLocks noChangeArrowheads="1"/>
          </p:cNvSpPr>
          <p:nvPr/>
        </p:nvSpPr>
        <p:spPr bwMode="auto">
          <a:xfrm>
            <a:off x="550863" y="22066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6" name="Rectangle 36"/>
          <p:cNvSpPr>
            <a:spLocks noChangeArrowheads="1"/>
          </p:cNvSpPr>
          <p:nvPr/>
        </p:nvSpPr>
        <p:spPr bwMode="auto">
          <a:xfrm>
            <a:off x="474663" y="2422525"/>
            <a:ext cx="14097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右单旋转</a:t>
            </a:r>
          </a:p>
        </p:txBody>
      </p:sp>
      <p:grpSp>
        <p:nvGrpSpPr>
          <p:cNvPr id="266277" name="Group 37"/>
          <p:cNvGrpSpPr>
            <a:grpSpLocks/>
          </p:cNvGrpSpPr>
          <p:nvPr/>
        </p:nvGrpSpPr>
        <p:grpSpPr bwMode="auto">
          <a:xfrm>
            <a:off x="2570163" y="1177925"/>
            <a:ext cx="1371600" cy="1371600"/>
            <a:chOff x="1680" y="3024"/>
            <a:chExt cx="864" cy="864"/>
          </a:xfrm>
        </p:grpSpPr>
        <p:sp>
          <p:nvSpPr>
            <p:cNvPr id="266278" name="Line 38"/>
            <p:cNvSpPr>
              <a:spLocks noChangeShapeType="1"/>
            </p:cNvSpPr>
            <p:nvPr/>
          </p:nvSpPr>
          <p:spPr bwMode="auto">
            <a:xfrm>
              <a:off x="1824" y="3168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79" name="Oval 39"/>
            <p:cNvSpPr>
              <a:spLocks noChangeArrowheads="1"/>
            </p:cNvSpPr>
            <p:nvPr/>
          </p:nvSpPr>
          <p:spPr bwMode="auto">
            <a:xfrm>
              <a:off x="1680" y="30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80" name="Oval 40"/>
            <p:cNvSpPr>
              <a:spLocks noChangeArrowheads="1"/>
            </p:cNvSpPr>
            <p:nvPr/>
          </p:nvSpPr>
          <p:spPr bwMode="auto">
            <a:xfrm>
              <a:off x="2016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81" name="Oval 41"/>
            <p:cNvSpPr>
              <a:spLocks noChangeArrowheads="1"/>
            </p:cNvSpPr>
            <p:nvPr/>
          </p:nvSpPr>
          <p:spPr bwMode="auto">
            <a:xfrm>
              <a:off x="2352" y="36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82" name="Rectangle 42"/>
          <p:cNvSpPr>
            <a:spLocks noChangeArrowheads="1"/>
          </p:cNvSpPr>
          <p:nvPr/>
        </p:nvSpPr>
        <p:spPr bwMode="auto">
          <a:xfrm>
            <a:off x="2455863" y="2441575"/>
            <a:ext cx="14097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左单旋转</a:t>
            </a:r>
          </a:p>
        </p:txBody>
      </p:sp>
      <p:sp>
        <p:nvSpPr>
          <p:cNvPr id="266283" name="Line 43"/>
          <p:cNvSpPr>
            <a:spLocks noChangeShapeType="1"/>
          </p:cNvSpPr>
          <p:nvPr/>
        </p:nvSpPr>
        <p:spPr bwMode="auto">
          <a:xfrm>
            <a:off x="5008563" y="195897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4" name="Line 44"/>
          <p:cNvSpPr>
            <a:spLocks noChangeShapeType="1"/>
          </p:cNvSpPr>
          <p:nvPr/>
        </p:nvSpPr>
        <p:spPr bwMode="auto">
          <a:xfrm flipV="1">
            <a:off x="5008563" y="134937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5" name="Oval 45"/>
          <p:cNvSpPr>
            <a:spLocks noChangeArrowheads="1"/>
          </p:cNvSpPr>
          <p:nvPr/>
        </p:nvSpPr>
        <p:spPr bwMode="auto">
          <a:xfrm>
            <a:off x="4779963" y="17303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6" name="Oval 46"/>
          <p:cNvSpPr>
            <a:spLocks noChangeArrowheads="1"/>
          </p:cNvSpPr>
          <p:nvPr/>
        </p:nvSpPr>
        <p:spPr bwMode="auto">
          <a:xfrm>
            <a:off x="5313363" y="11969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7" name="Oval 47"/>
          <p:cNvSpPr>
            <a:spLocks noChangeArrowheads="1"/>
          </p:cNvSpPr>
          <p:nvPr/>
        </p:nvSpPr>
        <p:spPr bwMode="auto">
          <a:xfrm>
            <a:off x="5313363" y="22637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8" name="Rectangle 48"/>
          <p:cNvSpPr>
            <a:spLocks noChangeArrowheads="1"/>
          </p:cNvSpPr>
          <p:nvPr/>
        </p:nvSpPr>
        <p:spPr bwMode="auto">
          <a:xfrm>
            <a:off x="4325938" y="2479675"/>
            <a:ext cx="18700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chemeClr val="folHlink"/>
                </a:solidFill>
                <a:latin typeface="宋体" pitchFamily="2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左右双旋转</a:t>
            </a:r>
          </a:p>
        </p:txBody>
      </p:sp>
      <p:sp>
        <p:nvSpPr>
          <p:cNvPr id="266289" name="Line 49"/>
          <p:cNvSpPr>
            <a:spLocks noChangeShapeType="1"/>
          </p:cNvSpPr>
          <p:nvPr/>
        </p:nvSpPr>
        <p:spPr bwMode="auto">
          <a:xfrm flipV="1">
            <a:off x="7408863" y="188277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0" name="Line 50"/>
          <p:cNvSpPr>
            <a:spLocks noChangeShapeType="1"/>
          </p:cNvSpPr>
          <p:nvPr/>
        </p:nvSpPr>
        <p:spPr bwMode="auto">
          <a:xfrm>
            <a:off x="7408863" y="142557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1" name="Oval 51"/>
          <p:cNvSpPr>
            <a:spLocks noChangeArrowheads="1"/>
          </p:cNvSpPr>
          <p:nvPr/>
        </p:nvSpPr>
        <p:spPr bwMode="auto">
          <a:xfrm>
            <a:off x="7713663" y="17303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2" name="Oval 52"/>
          <p:cNvSpPr>
            <a:spLocks noChangeArrowheads="1"/>
          </p:cNvSpPr>
          <p:nvPr/>
        </p:nvSpPr>
        <p:spPr bwMode="auto">
          <a:xfrm>
            <a:off x="7180263" y="11969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3" name="Oval 53"/>
          <p:cNvSpPr>
            <a:spLocks noChangeArrowheads="1"/>
          </p:cNvSpPr>
          <p:nvPr/>
        </p:nvSpPr>
        <p:spPr bwMode="auto">
          <a:xfrm>
            <a:off x="7180263" y="22637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4" name="Rectangle 54"/>
          <p:cNvSpPr>
            <a:spLocks noChangeArrowheads="1"/>
          </p:cNvSpPr>
          <p:nvPr/>
        </p:nvSpPr>
        <p:spPr bwMode="auto">
          <a:xfrm>
            <a:off x="6681788" y="2479675"/>
            <a:ext cx="17160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folHlink"/>
                </a:solidFill>
                <a:latin typeface="宋体" pitchFamily="2" charset="-122"/>
              </a:rPr>
              <a:t>右左双旋转</a:t>
            </a:r>
          </a:p>
        </p:txBody>
      </p:sp>
      <p:grpSp>
        <p:nvGrpSpPr>
          <p:cNvPr id="266297" name="Group 57"/>
          <p:cNvGrpSpPr>
            <a:grpSpLocks/>
          </p:cNvGrpSpPr>
          <p:nvPr/>
        </p:nvGrpSpPr>
        <p:grpSpPr bwMode="auto">
          <a:xfrm>
            <a:off x="3217863" y="4508500"/>
            <a:ext cx="1066800" cy="1912938"/>
            <a:chOff x="2245" y="2840"/>
            <a:chExt cx="672" cy="1205"/>
          </a:xfrm>
        </p:grpSpPr>
        <p:grpSp>
          <p:nvGrpSpPr>
            <p:cNvPr id="266254" name="Group 14"/>
            <p:cNvGrpSpPr>
              <a:grpSpLocks/>
            </p:cNvGrpSpPr>
            <p:nvPr/>
          </p:nvGrpSpPr>
          <p:grpSpPr bwMode="auto">
            <a:xfrm>
              <a:off x="2245" y="2840"/>
              <a:ext cx="672" cy="1205"/>
              <a:chOff x="3566" y="3015"/>
              <a:chExt cx="672" cy="1205"/>
            </a:xfrm>
          </p:grpSpPr>
          <p:grpSp>
            <p:nvGrpSpPr>
              <p:cNvPr id="266255" name="Group 15"/>
              <p:cNvGrpSpPr>
                <a:grpSpLocks/>
              </p:cNvGrpSpPr>
              <p:nvPr/>
            </p:nvGrpSpPr>
            <p:grpSpPr bwMode="auto">
              <a:xfrm>
                <a:off x="3566" y="3068"/>
                <a:ext cx="672" cy="1152"/>
                <a:chOff x="1392" y="1056"/>
                <a:chExt cx="672" cy="1152"/>
              </a:xfrm>
            </p:grpSpPr>
            <p:sp>
              <p:nvSpPr>
                <p:cNvPr id="266256" name="Oval 16"/>
                <p:cNvSpPr>
                  <a:spLocks noChangeArrowheads="1"/>
                </p:cNvSpPr>
                <p:nvPr/>
              </p:nvSpPr>
              <p:spPr bwMode="auto">
                <a:xfrm>
                  <a:off x="1776" y="105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26625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584" y="1296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258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66259" name="Line 19"/>
                <p:cNvSpPr>
                  <a:spLocks noChangeShapeType="1"/>
                </p:cNvSpPr>
                <p:nvPr/>
              </p:nvSpPr>
              <p:spPr bwMode="auto">
                <a:xfrm>
                  <a:off x="1632" y="1728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260" name="Oval 2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sp>
            <p:nvSpPr>
              <p:cNvPr id="266261" name="Text Box 21"/>
              <p:cNvSpPr txBox="1">
                <a:spLocks noChangeArrowheads="1"/>
              </p:cNvSpPr>
              <p:nvPr/>
            </p:nvSpPr>
            <p:spPr bwMode="auto">
              <a:xfrm>
                <a:off x="3663" y="301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66296" name="Rectangle 56"/>
            <p:cNvSpPr>
              <a:spLocks noChangeArrowheads="1"/>
            </p:cNvSpPr>
            <p:nvPr/>
          </p:nvSpPr>
          <p:spPr bwMode="auto">
            <a:xfrm>
              <a:off x="2245" y="3113"/>
              <a:ext cx="1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115050" y="4737100"/>
            <a:ext cx="762000" cy="762000"/>
            <a:chOff x="6115050" y="4737100"/>
            <a:chExt cx="762000" cy="762000"/>
          </a:xfrm>
        </p:grpSpPr>
        <p:sp>
          <p:nvSpPr>
            <p:cNvPr id="68" name="Oval 61"/>
            <p:cNvSpPr>
              <a:spLocks noChangeArrowheads="1"/>
            </p:cNvSpPr>
            <p:nvPr/>
          </p:nvSpPr>
          <p:spPr bwMode="auto">
            <a:xfrm>
              <a:off x="6419850" y="473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6115050" y="51181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10250" y="5422900"/>
            <a:ext cx="1066800" cy="1143000"/>
            <a:chOff x="5810250" y="5422900"/>
            <a:chExt cx="1066800" cy="1143000"/>
          </a:xfrm>
        </p:grpSpPr>
        <p:sp>
          <p:nvSpPr>
            <p:cNvPr id="71" name="Line 64"/>
            <p:cNvSpPr>
              <a:spLocks noChangeShapeType="1"/>
            </p:cNvSpPr>
            <p:nvPr/>
          </p:nvSpPr>
          <p:spPr bwMode="auto">
            <a:xfrm>
              <a:off x="6191250" y="58039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Oval 63"/>
            <p:cNvSpPr>
              <a:spLocks noChangeArrowheads="1"/>
            </p:cNvSpPr>
            <p:nvPr/>
          </p:nvSpPr>
          <p:spPr bwMode="auto">
            <a:xfrm>
              <a:off x="5810250" y="54229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2" name="Oval 65"/>
            <p:cNvSpPr>
              <a:spLocks noChangeArrowheads="1"/>
            </p:cNvSpPr>
            <p:nvPr/>
          </p:nvSpPr>
          <p:spPr bwMode="auto">
            <a:xfrm>
              <a:off x="6419850" y="61087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0.00648 C -0.01337 0.01528 -0.02639 0.03797 -0.03889 0.03959 C -0.05156 0.04167 -0.06979 0.00949 -0.07569 0.00324 " pathEditMode="relative" rAng="0" ptsTypes="aaA">
                                      <p:cBhvr>
                                        <p:cTn id="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02708 C -0.01042 0.03495 0.00295 0.05162 0.00659 0.07476 C 0.01024 0.09791 0.00764 0.14699 0.00781 0.16597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utoUpdateAnimBg="0"/>
      <p:bldP spid="266243" grpId="0" autoUpdateAnimBg="0"/>
      <p:bldP spid="266262" grpId="0" animBg="1"/>
      <p:bldP spid="26626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44463" y="-100013"/>
            <a:ext cx="7380287" cy="96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itchFamily="2" charset="-122"/>
              </a:rPr>
              <a:t>例</a:t>
            </a:r>
            <a:r>
              <a:rPr kumimoji="1" lang="en-US" altLang="zh-CN" sz="2400" b="1">
                <a:solidFill>
                  <a:schemeClr val="bg1"/>
                </a:solidFill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chemeClr val="bg1"/>
                </a:solidFill>
                <a:latin typeface="宋体" pitchFamily="2" charset="-122"/>
              </a:rPr>
              <a:t>：输入关键字序列为 </a:t>
            </a:r>
            <a:r>
              <a:rPr kumimoji="1" lang="en-US" altLang="zh-CN" sz="2400" b="1">
                <a:solidFill>
                  <a:schemeClr val="bg1"/>
                </a:solidFill>
                <a:latin typeface="宋体" pitchFamily="2" charset="-122"/>
              </a:rPr>
              <a:t>{ 16, 3, 7, 11, 9, 26, 18, 14, 15 }</a:t>
            </a:r>
            <a:r>
              <a:rPr kumimoji="1" lang="zh-CN" altLang="en-US" sz="2400" b="1">
                <a:solidFill>
                  <a:schemeClr val="bg1"/>
                </a:solidFill>
                <a:latin typeface="宋体" pitchFamily="2" charset="-122"/>
              </a:rPr>
              <a:t>，构造一棵平衡二叉排序树。</a:t>
            </a:r>
          </a:p>
        </p:txBody>
      </p:sp>
      <p:grpSp>
        <p:nvGrpSpPr>
          <p:cNvPr id="267267" name="Group 3"/>
          <p:cNvGrpSpPr>
            <a:grpSpLocks/>
          </p:cNvGrpSpPr>
          <p:nvPr/>
        </p:nvGrpSpPr>
        <p:grpSpPr bwMode="auto">
          <a:xfrm>
            <a:off x="146050" y="1700213"/>
            <a:ext cx="1752600" cy="1558925"/>
            <a:chOff x="3024" y="794"/>
            <a:chExt cx="1104" cy="982"/>
          </a:xfrm>
        </p:grpSpPr>
        <p:sp>
          <p:nvSpPr>
            <p:cNvPr id="267268" name="Oval 4"/>
            <p:cNvSpPr>
              <a:spLocks noChangeArrowheads="1"/>
            </p:cNvSpPr>
            <p:nvPr/>
          </p:nvSpPr>
          <p:spPr bwMode="auto">
            <a:xfrm>
              <a:off x="3456" y="1056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67269" name="Oval 5"/>
            <p:cNvSpPr>
              <a:spLocks noChangeArrowheads="1"/>
            </p:cNvSpPr>
            <p:nvPr/>
          </p:nvSpPr>
          <p:spPr bwMode="auto">
            <a:xfrm>
              <a:off x="3024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 flipH="1">
              <a:off x="3264" y="12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>
              <a:off x="3696" y="129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2" name="Oval 8"/>
            <p:cNvSpPr>
              <a:spLocks noChangeArrowheads="1"/>
            </p:cNvSpPr>
            <p:nvPr/>
          </p:nvSpPr>
          <p:spPr bwMode="auto">
            <a:xfrm>
              <a:off x="3840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3062" y="1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3542" y="7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67275" name="Group 11"/>
          <p:cNvGrpSpPr>
            <a:grpSpLocks/>
          </p:cNvGrpSpPr>
          <p:nvPr/>
        </p:nvGrpSpPr>
        <p:grpSpPr bwMode="auto">
          <a:xfrm>
            <a:off x="4108450" y="1322388"/>
            <a:ext cx="1784350" cy="2854325"/>
            <a:chOff x="144" y="2330"/>
            <a:chExt cx="1124" cy="1798"/>
          </a:xfrm>
        </p:grpSpPr>
        <p:sp>
          <p:nvSpPr>
            <p:cNvPr id="267276" name="Line 12"/>
            <p:cNvSpPr>
              <a:spLocks noChangeShapeType="1"/>
            </p:cNvSpPr>
            <p:nvPr/>
          </p:nvSpPr>
          <p:spPr bwMode="auto">
            <a:xfrm flipH="1">
              <a:off x="336" y="283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7" name="Line 13"/>
            <p:cNvSpPr>
              <a:spLocks noChangeShapeType="1"/>
            </p:cNvSpPr>
            <p:nvPr/>
          </p:nvSpPr>
          <p:spPr bwMode="auto">
            <a:xfrm>
              <a:off x="768" y="283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 flipH="1">
              <a:off x="720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9" name="Line 15"/>
            <p:cNvSpPr>
              <a:spLocks noChangeShapeType="1"/>
            </p:cNvSpPr>
            <p:nvPr/>
          </p:nvSpPr>
          <p:spPr bwMode="auto">
            <a:xfrm flipH="1">
              <a:off x="288" y="369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7280" name="Group 16"/>
            <p:cNvGrpSpPr>
              <a:grpSpLocks/>
            </p:cNvGrpSpPr>
            <p:nvPr/>
          </p:nvGrpSpPr>
          <p:grpSpPr bwMode="auto">
            <a:xfrm>
              <a:off x="144" y="2330"/>
              <a:ext cx="1124" cy="1798"/>
              <a:chOff x="144" y="2330"/>
              <a:chExt cx="1124" cy="1798"/>
            </a:xfrm>
          </p:grpSpPr>
          <p:sp>
            <p:nvSpPr>
              <p:cNvPr id="267281" name="Oval 17"/>
              <p:cNvSpPr>
                <a:spLocks noChangeArrowheads="1"/>
              </p:cNvSpPr>
              <p:nvPr/>
            </p:nvSpPr>
            <p:spPr bwMode="auto">
              <a:xfrm>
                <a:off x="528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7282" name="Oval 18"/>
              <p:cNvSpPr>
                <a:spLocks noChangeArrowheads="1"/>
              </p:cNvSpPr>
              <p:nvPr/>
            </p:nvSpPr>
            <p:spPr bwMode="auto">
              <a:xfrm>
                <a:off x="144" y="30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7283" name="Oval 1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7284" name="Oval 20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7285" name="Oval 21"/>
              <p:cNvSpPr>
                <a:spLocks noChangeArrowheads="1"/>
              </p:cNvSpPr>
              <p:nvPr/>
            </p:nvSpPr>
            <p:spPr bwMode="auto">
              <a:xfrm>
                <a:off x="144" y="384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7286" name="Text Box 22"/>
              <p:cNvSpPr txBox="1">
                <a:spLocks noChangeArrowheads="1"/>
              </p:cNvSpPr>
              <p:nvPr/>
            </p:nvSpPr>
            <p:spPr bwMode="auto">
              <a:xfrm>
                <a:off x="182" y="357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7287" name="Text Box 23"/>
              <p:cNvSpPr txBox="1">
                <a:spLocks noChangeArrowheads="1"/>
              </p:cNvSpPr>
              <p:nvPr/>
            </p:nvSpPr>
            <p:spPr bwMode="auto">
              <a:xfrm>
                <a:off x="566" y="319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7288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7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67289" name="Text Box 25"/>
              <p:cNvSpPr txBox="1">
                <a:spLocks noChangeArrowheads="1"/>
              </p:cNvSpPr>
              <p:nvPr/>
            </p:nvSpPr>
            <p:spPr bwMode="auto">
              <a:xfrm>
                <a:off x="710" y="233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-2</a:t>
                </a:r>
              </a:p>
            </p:txBody>
          </p:sp>
        </p:grpSp>
      </p:grpSp>
      <p:sp>
        <p:nvSpPr>
          <p:cNvPr id="267290" name="AutoShape 2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31321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5743575" y="2770188"/>
            <a:ext cx="134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右单旋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67292" name="Group 28"/>
          <p:cNvGrpSpPr>
            <a:grpSpLocks/>
          </p:cNvGrpSpPr>
          <p:nvPr/>
        </p:nvGrpSpPr>
        <p:grpSpPr bwMode="auto">
          <a:xfrm>
            <a:off x="6481763" y="989013"/>
            <a:ext cx="2286000" cy="2286000"/>
            <a:chOff x="2352" y="2304"/>
            <a:chExt cx="1440" cy="1440"/>
          </a:xfrm>
        </p:grpSpPr>
        <p:sp>
          <p:nvSpPr>
            <p:cNvPr id="267293" name="Line 29"/>
            <p:cNvSpPr>
              <a:spLocks noChangeShapeType="1"/>
            </p:cNvSpPr>
            <p:nvPr/>
          </p:nvSpPr>
          <p:spPr bwMode="auto">
            <a:xfrm flipH="1">
              <a:off x="2544" y="283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4" name="Line 30"/>
            <p:cNvSpPr>
              <a:spLocks noChangeShapeType="1"/>
            </p:cNvSpPr>
            <p:nvPr/>
          </p:nvSpPr>
          <p:spPr bwMode="auto">
            <a:xfrm>
              <a:off x="2928" y="283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5" name="Line 31"/>
            <p:cNvSpPr>
              <a:spLocks noChangeShapeType="1"/>
            </p:cNvSpPr>
            <p:nvPr/>
          </p:nvSpPr>
          <p:spPr bwMode="auto">
            <a:xfrm>
              <a:off x="3312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6" name="Line 32"/>
            <p:cNvSpPr>
              <a:spLocks noChangeShapeType="1"/>
            </p:cNvSpPr>
            <p:nvPr/>
          </p:nvSpPr>
          <p:spPr bwMode="auto">
            <a:xfrm flipH="1">
              <a:off x="2880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7" name="Text Box 33"/>
            <p:cNvSpPr txBox="1">
              <a:spLocks noChangeArrowheads="1"/>
            </p:cNvSpPr>
            <p:nvPr/>
          </p:nvSpPr>
          <p:spPr bwMode="auto">
            <a:xfrm>
              <a:off x="2774" y="31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7298" name="Text Box 34"/>
            <p:cNvSpPr txBox="1">
              <a:spLocks noChangeArrowheads="1"/>
            </p:cNvSpPr>
            <p:nvPr/>
          </p:nvSpPr>
          <p:spPr bwMode="auto">
            <a:xfrm>
              <a:off x="3542" y="31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7299" name="Text Box 35"/>
            <p:cNvSpPr txBox="1">
              <a:spLocks noChangeArrowheads="1"/>
            </p:cNvSpPr>
            <p:nvPr/>
          </p:nvSpPr>
          <p:spPr bwMode="auto">
            <a:xfrm>
              <a:off x="3158" y="276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7300" name="Text Box 36"/>
            <p:cNvSpPr txBox="1">
              <a:spLocks noChangeArrowheads="1"/>
            </p:cNvSpPr>
            <p:nvPr/>
          </p:nvSpPr>
          <p:spPr bwMode="auto">
            <a:xfrm>
              <a:off x="2822" y="23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grpSp>
          <p:nvGrpSpPr>
            <p:cNvPr id="267301" name="Group 37"/>
            <p:cNvGrpSpPr>
              <a:grpSpLocks/>
            </p:cNvGrpSpPr>
            <p:nvPr/>
          </p:nvGrpSpPr>
          <p:grpSpPr bwMode="auto">
            <a:xfrm>
              <a:off x="2352" y="2592"/>
              <a:ext cx="1440" cy="1152"/>
              <a:chOff x="2352" y="2592"/>
              <a:chExt cx="1440" cy="1152"/>
            </a:xfrm>
          </p:grpSpPr>
          <p:sp>
            <p:nvSpPr>
              <p:cNvPr id="267302" name="Oval 38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7303" name="Oval 3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7304" name="Oval 40"/>
              <p:cNvSpPr>
                <a:spLocks noChangeArrowheads="1"/>
              </p:cNvSpPr>
              <p:nvPr/>
            </p:nvSpPr>
            <p:spPr bwMode="auto">
              <a:xfrm>
                <a:off x="3504" y="34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7305" name="Oval 41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7306" name="Oval 42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</p:grpSp>
      <p:grpSp>
        <p:nvGrpSpPr>
          <p:cNvPr id="267307" name="Group 43"/>
          <p:cNvGrpSpPr>
            <a:grpSpLocks/>
          </p:cNvGrpSpPr>
          <p:nvPr/>
        </p:nvGrpSpPr>
        <p:grpSpPr bwMode="auto">
          <a:xfrm>
            <a:off x="107950" y="3373438"/>
            <a:ext cx="2835275" cy="2930525"/>
            <a:chOff x="3936" y="2330"/>
            <a:chExt cx="1786" cy="1846"/>
          </a:xfrm>
        </p:grpSpPr>
        <p:sp>
          <p:nvSpPr>
            <p:cNvPr id="267308" name="Line 44"/>
            <p:cNvSpPr>
              <a:spLocks noChangeShapeType="1"/>
            </p:cNvSpPr>
            <p:nvPr/>
          </p:nvSpPr>
          <p:spPr bwMode="auto">
            <a:xfrm flipH="1">
              <a:off x="4128" y="283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9" name="Line 45"/>
            <p:cNvSpPr>
              <a:spLocks noChangeShapeType="1"/>
            </p:cNvSpPr>
            <p:nvPr/>
          </p:nvSpPr>
          <p:spPr bwMode="auto">
            <a:xfrm>
              <a:off x="4560" y="2832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0" name="Line 46"/>
            <p:cNvSpPr>
              <a:spLocks noChangeShapeType="1"/>
            </p:cNvSpPr>
            <p:nvPr/>
          </p:nvSpPr>
          <p:spPr bwMode="auto">
            <a:xfrm>
              <a:off x="4944" y="326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1" name="Line 47"/>
            <p:cNvSpPr>
              <a:spLocks noChangeShapeType="1"/>
            </p:cNvSpPr>
            <p:nvPr/>
          </p:nvSpPr>
          <p:spPr bwMode="auto">
            <a:xfrm>
              <a:off x="5280" y="369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2" name="Line 48"/>
            <p:cNvSpPr>
              <a:spLocks noChangeShapeType="1"/>
            </p:cNvSpPr>
            <p:nvPr/>
          </p:nvSpPr>
          <p:spPr bwMode="auto">
            <a:xfrm flipH="1">
              <a:off x="4464" y="326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7313" name="Group 49"/>
            <p:cNvGrpSpPr>
              <a:grpSpLocks/>
            </p:cNvGrpSpPr>
            <p:nvPr/>
          </p:nvGrpSpPr>
          <p:grpSpPr bwMode="auto">
            <a:xfrm>
              <a:off x="3936" y="2592"/>
              <a:ext cx="1776" cy="1584"/>
              <a:chOff x="3936" y="2592"/>
              <a:chExt cx="1776" cy="1584"/>
            </a:xfrm>
          </p:grpSpPr>
          <p:sp>
            <p:nvSpPr>
              <p:cNvPr id="267314" name="Oval 50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7315" name="Oval 51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7316" name="Oval 52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7317" name="Oval 53"/>
              <p:cNvSpPr>
                <a:spLocks noChangeArrowheads="1"/>
              </p:cNvSpPr>
              <p:nvPr/>
            </p:nvSpPr>
            <p:spPr bwMode="auto">
              <a:xfrm>
                <a:off x="5424" y="38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26</a:t>
                </a:r>
              </a:p>
            </p:txBody>
          </p:sp>
          <p:sp>
            <p:nvSpPr>
              <p:cNvPr id="267318" name="Oval 54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7319" name="Oval 55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16</a:t>
                </a:r>
              </a:p>
            </p:txBody>
          </p:sp>
        </p:grpSp>
        <p:sp>
          <p:nvSpPr>
            <p:cNvPr id="267320" name="Text Box 56"/>
            <p:cNvSpPr txBox="1">
              <a:spLocks noChangeArrowheads="1"/>
            </p:cNvSpPr>
            <p:nvPr/>
          </p:nvSpPr>
          <p:spPr bwMode="auto">
            <a:xfrm>
              <a:off x="5510" y="36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7321" name="Text Box 57"/>
            <p:cNvSpPr txBox="1">
              <a:spLocks noChangeArrowheads="1"/>
            </p:cNvSpPr>
            <p:nvPr/>
          </p:nvSpPr>
          <p:spPr bwMode="auto">
            <a:xfrm>
              <a:off x="5174" y="319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67322" name="Text Box 58"/>
            <p:cNvSpPr txBox="1">
              <a:spLocks noChangeArrowheads="1"/>
            </p:cNvSpPr>
            <p:nvPr/>
          </p:nvSpPr>
          <p:spPr bwMode="auto">
            <a:xfrm>
              <a:off x="4790" y="276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67323" name="Text Box 59"/>
            <p:cNvSpPr txBox="1">
              <a:spLocks noChangeArrowheads="1"/>
            </p:cNvSpPr>
            <p:nvPr/>
          </p:nvSpPr>
          <p:spPr bwMode="auto">
            <a:xfrm>
              <a:off x="4406" y="233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</a:p>
          </p:txBody>
        </p:sp>
      </p:grpSp>
      <p:sp>
        <p:nvSpPr>
          <p:cNvPr id="267324" name="Text Box 60"/>
          <p:cNvSpPr txBox="1">
            <a:spLocks noChangeArrowheads="1"/>
          </p:cNvSpPr>
          <p:nvPr/>
        </p:nvSpPr>
        <p:spPr bwMode="auto">
          <a:xfrm>
            <a:off x="2587625" y="4383088"/>
            <a:ext cx="119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左单旋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67325" name="AutoShape 6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32063" y="4822825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7326" name="Group 62"/>
          <p:cNvGrpSpPr>
            <a:grpSpLocks/>
          </p:cNvGrpSpPr>
          <p:nvPr/>
        </p:nvGrpSpPr>
        <p:grpSpPr bwMode="auto">
          <a:xfrm>
            <a:off x="5808663" y="3500438"/>
            <a:ext cx="3155950" cy="2819400"/>
            <a:chOff x="2784" y="144"/>
            <a:chExt cx="1988" cy="1776"/>
          </a:xfrm>
        </p:grpSpPr>
        <p:sp>
          <p:nvSpPr>
            <p:cNvPr id="267327" name="Line 63"/>
            <p:cNvSpPr>
              <a:spLocks noChangeShapeType="1"/>
            </p:cNvSpPr>
            <p:nvPr/>
          </p:nvSpPr>
          <p:spPr bwMode="auto">
            <a:xfrm>
              <a:off x="3360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28" name="Line 64"/>
            <p:cNvSpPr>
              <a:spLocks noChangeShapeType="1"/>
            </p:cNvSpPr>
            <p:nvPr/>
          </p:nvSpPr>
          <p:spPr bwMode="auto">
            <a:xfrm flipH="1">
              <a:off x="2976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29" name="Text Box 65"/>
            <p:cNvSpPr txBox="1">
              <a:spLocks noChangeArrowheads="1"/>
            </p:cNvSpPr>
            <p:nvPr/>
          </p:nvSpPr>
          <p:spPr bwMode="auto">
            <a:xfrm>
              <a:off x="4204" y="52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267330" name="Text Box 66"/>
            <p:cNvSpPr txBox="1">
              <a:spLocks noChangeArrowheads="1"/>
            </p:cNvSpPr>
            <p:nvPr/>
          </p:nvSpPr>
          <p:spPr bwMode="auto">
            <a:xfrm>
              <a:off x="4108" y="13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7331" name="Line 67"/>
            <p:cNvSpPr>
              <a:spLocks noChangeShapeType="1"/>
            </p:cNvSpPr>
            <p:nvPr/>
          </p:nvSpPr>
          <p:spPr bwMode="auto">
            <a:xfrm flipH="1">
              <a:off x="4272" y="14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32" name="Line 68"/>
            <p:cNvSpPr>
              <a:spLocks noChangeShapeType="1"/>
            </p:cNvSpPr>
            <p:nvPr/>
          </p:nvSpPr>
          <p:spPr bwMode="auto">
            <a:xfrm>
              <a:off x="3840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33" name="Line 69"/>
            <p:cNvSpPr>
              <a:spLocks noChangeShapeType="1"/>
            </p:cNvSpPr>
            <p:nvPr/>
          </p:nvSpPr>
          <p:spPr bwMode="auto">
            <a:xfrm flipH="1">
              <a:off x="3408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34" name="Text Box 70"/>
            <p:cNvSpPr txBox="1">
              <a:spLocks noChangeArrowheads="1"/>
            </p:cNvSpPr>
            <p:nvPr/>
          </p:nvSpPr>
          <p:spPr bwMode="auto">
            <a:xfrm>
              <a:off x="4560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267335" name="Group 71"/>
            <p:cNvGrpSpPr>
              <a:grpSpLocks/>
            </p:cNvGrpSpPr>
            <p:nvPr/>
          </p:nvGrpSpPr>
          <p:grpSpPr bwMode="auto">
            <a:xfrm>
              <a:off x="2784" y="336"/>
              <a:ext cx="1968" cy="1584"/>
              <a:chOff x="2784" y="336"/>
              <a:chExt cx="1968" cy="1584"/>
            </a:xfrm>
          </p:grpSpPr>
          <p:sp>
            <p:nvSpPr>
              <p:cNvPr id="267336" name="Oval 7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7337" name="Oval 73"/>
              <p:cNvSpPr>
                <a:spLocks noChangeArrowheads="1"/>
              </p:cNvSpPr>
              <p:nvPr/>
            </p:nvSpPr>
            <p:spPr bwMode="auto">
              <a:xfrm>
                <a:off x="2784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7338" name="Oval 74"/>
              <p:cNvSpPr>
                <a:spLocks noChangeArrowheads="1"/>
              </p:cNvSpPr>
              <p:nvPr/>
            </p:nvSpPr>
            <p:spPr bwMode="auto">
              <a:xfrm>
                <a:off x="3504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7339" name="Oval 75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67340" name="Oval 76"/>
              <p:cNvSpPr>
                <a:spLocks noChangeArrowheads="1"/>
              </p:cNvSpPr>
              <p:nvPr/>
            </p:nvSpPr>
            <p:spPr bwMode="auto">
              <a:xfrm>
                <a:off x="4464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26</a:t>
                </a:r>
              </a:p>
            </p:txBody>
          </p:sp>
          <p:sp>
            <p:nvSpPr>
              <p:cNvPr id="267341" name="Oval 77"/>
              <p:cNvSpPr>
                <a:spLocks noChangeArrowheads="1"/>
              </p:cNvSpPr>
              <p:nvPr/>
            </p:nvSpPr>
            <p:spPr bwMode="auto">
              <a:xfrm>
                <a:off x="3600" y="33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7342" name="Oval 78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16</a:t>
                </a:r>
              </a:p>
            </p:txBody>
          </p:sp>
        </p:grpSp>
        <p:sp>
          <p:nvSpPr>
            <p:cNvPr id="267343" name="Line 79"/>
            <p:cNvSpPr>
              <a:spLocks noChangeShapeType="1"/>
            </p:cNvSpPr>
            <p:nvPr/>
          </p:nvSpPr>
          <p:spPr bwMode="auto">
            <a:xfrm>
              <a:off x="4272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44" name="Text Box 80"/>
            <p:cNvSpPr txBox="1">
              <a:spLocks noChangeArrowheads="1"/>
            </p:cNvSpPr>
            <p:nvPr/>
          </p:nvSpPr>
          <p:spPr bwMode="auto">
            <a:xfrm>
              <a:off x="3868" y="14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</p:grpSp>
      <p:grpSp>
        <p:nvGrpSpPr>
          <p:cNvPr id="267345" name="Group 81"/>
          <p:cNvGrpSpPr>
            <a:grpSpLocks/>
          </p:cNvGrpSpPr>
          <p:nvPr/>
        </p:nvGrpSpPr>
        <p:grpSpPr bwMode="auto">
          <a:xfrm>
            <a:off x="2968625" y="4535488"/>
            <a:ext cx="2971800" cy="2133600"/>
            <a:chOff x="672" y="192"/>
            <a:chExt cx="1872" cy="1344"/>
          </a:xfrm>
        </p:grpSpPr>
        <p:grpSp>
          <p:nvGrpSpPr>
            <p:cNvPr id="267346" name="Group 82"/>
            <p:cNvGrpSpPr>
              <a:grpSpLocks/>
            </p:cNvGrpSpPr>
            <p:nvPr/>
          </p:nvGrpSpPr>
          <p:grpSpPr bwMode="auto">
            <a:xfrm>
              <a:off x="912" y="192"/>
              <a:ext cx="1440" cy="1104"/>
              <a:chOff x="912" y="192"/>
              <a:chExt cx="1440" cy="1104"/>
            </a:xfrm>
          </p:grpSpPr>
          <p:sp>
            <p:nvSpPr>
              <p:cNvPr id="267347" name="Line 83"/>
              <p:cNvSpPr>
                <a:spLocks noChangeShapeType="1"/>
              </p:cNvSpPr>
              <p:nvPr/>
            </p:nvSpPr>
            <p:spPr bwMode="auto">
              <a:xfrm>
                <a:off x="1680" y="52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48" name="Line 84"/>
              <p:cNvSpPr>
                <a:spLocks noChangeShapeType="1"/>
              </p:cNvSpPr>
              <p:nvPr/>
            </p:nvSpPr>
            <p:spPr bwMode="auto">
              <a:xfrm>
                <a:off x="2064" y="96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49" name="Text Box 85"/>
              <p:cNvSpPr txBox="1">
                <a:spLocks noChangeArrowheads="1"/>
              </p:cNvSpPr>
              <p:nvPr/>
            </p:nvSpPr>
            <p:spPr bwMode="auto">
              <a:xfrm>
                <a:off x="1008" y="5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7350" name="Line 86"/>
              <p:cNvSpPr>
                <a:spLocks noChangeShapeType="1"/>
              </p:cNvSpPr>
              <p:nvPr/>
            </p:nvSpPr>
            <p:spPr bwMode="auto">
              <a:xfrm flipH="1">
                <a:off x="9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51" name="Text Box 87"/>
              <p:cNvSpPr txBox="1">
                <a:spLocks noChangeArrowheads="1"/>
              </p:cNvSpPr>
              <p:nvPr/>
            </p:nvSpPr>
            <p:spPr bwMode="auto">
              <a:xfrm>
                <a:off x="1728" y="19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7352" name="Line 88"/>
              <p:cNvSpPr>
                <a:spLocks noChangeShapeType="1"/>
              </p:cNvSpPr>
              <p:nvPr/>
            </p:nvSpPr>
            <p:spPr bwMode="auto">
              <a:xfrm>
                <a:off x="1296" y="10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53" name="Text Box 89"/>
              <p:cNvSpPr txBox="1">
                <a:spLocks noChangeArrowheads="1"/>
              </p:cNvSpPr>
              <p:nvPr/>
            </p:nvSpPr>
            <p:spPr bwMode="auto">
              <a:xfrm>
                <a:off x="2044" y="52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267354" name="Line 90"/>
              <p:cNvSpPr>
                <a:spLocks noChangeShapeType="1"/>
              </p:cNvSpPr>
              <p:nvPr/>
            </p:nvSpPr>
            <p:spPr bwMode="auto">
              <a:xfrm flipH="1">
                <a:off x="1296" y="576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355" name="Group 91"/>
            <p:cNvGrpSpPr>
              <a:grpSpLocks/>
            </p:cNvGrpSpPr>
            <p:nvPr/>
          </p:nvGrpSpPr>
          <p:grpSpPr bwMode="auto">
            <a:xfrm>
              <a:off x="672" y="384"/>
              <a:ext cx="1872" cy="1152"/>
              <a:chOff x="672" y="336"/>
              <a:chExt cx="1872" cy="1152"/>
            </a:xfrm>
          </p:grpSpPr>
          <p:sp>
            <p:nvSpPr>
              <p:cNvPr id="267356" name="Oval 92"/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7357" name="Oval 93"/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7358" name="Oval 94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7359" name="Oval 95"/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7360" name="Oval 96"/>
              <p:cNvSpPr>
                <a:spLocks noChangeArrowheads="1"/>
              </p:cNvSpPr>
              <p:nvPr/>
            </p:nvSpPr>
            <p:spPr bwMode="auto">
              <a:xfrm>
                <a:off x="1488" y="33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7361" name="Oval 97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26</a:t>
                </a:r>
              </a:p>
            </p:txBody>
          </p:sp>
        </p:grpSp>
      </p:grpSp>
      <p:grpSp>
        <p:nvGrpSpPr>
          <p:cNvPr id="267362" name="Group 98"/>
          <p:cNvGrpSpPr>
            <a:grpSpLocks/>
          </p:cNvGrpSpPr>
          <p:nvPr/>
        </p:nvGrpSpPr>
        <p:grpSpPr bwMode="auto">
          <a:xfrm>
            <a:off x="1954213" y="1428750"/>
            <a:ext cx="1844675" cy="2244725"/>
            <a:chOff x="1312" y="770"/>
            <a:chExt cx="1162" cy="1414"/>
          </a:xfrm>
        </p:grpSpPr>
        <p:grpSp>
          <p:nvGrpSpPr>
            <p:cNvPr id="267363" name="Group 99"/>
            <p:cNvGrpSpPr>
              <a:grpSpLocks/>
            </p:cNvGrpSpPr>
            <p:nvPr/>
          </p:nvGrpSpPr>
          <p:grpSpPr bwMode="auto">
            <a:xfrm>
              <a:off x="1312" y="770"/>
              <a:ext cx="1162" cy="1414"/>
              <a:chOff x="1312" y="770"/>
              <a:chExt cx="1162" cy="1414"/>
            </a:xfrm>
          </p:grpSpPr>
          <p:sp>
            <p:nvSpPr>
              <p:cNvPr id="267364" name="Line 100"/>
              <p:cNvSpPr>
                <a:spLocks noChangeShapeType="1"/>
              </p:cNvSpPr>
              <p:nvPr/>
            </p:nvSpPr>
            <p:spPr bwMode="auto">
              <a:xfrm>
                <a:off x="1984" y="127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7365" name="Group 101"/>
              <p:cNvGrpSpPr>
                <a:grpSpLocks/>
              </p:cNvGrpSpPr>
              <p:nvPr/>
            </p:nvGrpSpPr>
            <p:grpSpPr bwMode="auto">
              <a:xfrm>
                <a:off x="1312" y="770"/>
                <a:ext cx="1162" cy="1414"/>
                <a:chOff x="1312" y="770"/>
                <a:chExt cx="1162" cy="1414"/>
              </a:xfrm>
            </p:grpSpPr>
            <p:sp>
              <p:nvSpPr>
                <p:cNvPr id="267366" name="Oval 102"/>
                <p:cNvSpPr>
                  <a:spLocks noChangeArrowheads="1"/>
                </p:cNvSpPr>
                <p:nvPr/>
              </p:nvSpPr>
              <p:spPr bwMode="auto">
                <a:xfrm>
                  <a:off x="1744" y="1032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267367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552" y="1272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368" name="Oval 104"/>
                <p:cNvSpPr>
                  <a:spLocks noChangeArrowheads="1"/>
                </p:cNvSpPr>
                <p:nvPr/>
              </p:nvSpPr>
              <p:spPr bwMode="auto">
                <a:xfrm>
                  <a:off x="1312" y="1464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6736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984" y="170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370" name="Oval 106"/>
                <p:cNvSpPr>
                  <a:spLocks noChangeArrowheads="1"/>
                </p:cNvSpPr>
                <p:nvPr/>
              </p:nvSpPr>
              <p:spPr bwMode="auto">
                <a:xfrm>
                  <a:off x="1744" y="1896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267371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782" y="163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67372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262" y="120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67373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830" y="770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-1</a:t>
                  </a:r>
                </a:p>
              </p:txBody>
            </p:sp>
          </p:grpSp>
        </p:grpSp>
        <p:sp>
          <p:nvSpPr>
            <p:cNvPr id="267374" name="Oval 110"/>
            <p:cNvSpPr>
              <a:spLocks noChangeArrowheads="1"/>
            </p:cNvSpPr>
            <p:nvPr/>
          </p:nvSpPr>
          <p:spPr bwMode="auto">
            <a:xfrm>
              <a:off x="2128" y="1464"/>
              <a:ext cx="288" cy="28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0" grpId="0" animBg="1"/>
      <p:bldP spid="267291" grpId="0" autoUpdateAnimBg="0"/>
      <p:bldP spid="267324" grpId="0" autoUpdateAnimBg="0"/>
      <p:bldP spid="2673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208463" y="19685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4095750" y="1546225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右左双旋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735013" y="996950"/>
            <a:ext cx="3487737" cy="2819400"/>
            <a:chOff x="2784" y="144"/>
            <a:chExt cx="1968" cy="1776"/>
          </a:xfrm>
        </p:grpSpPr>
        <p:sp>
          <p:nvSpPr>
            <p:cNvPr id="268293" name="Line 5"/>
            <p:cNvSpPr>
              <a:spLocks noChangeShapeType="1"/>
            </p:cNvSpPr>
            <p:nvPr/>
          </p:nvSpPr>
          <p:spPr bwMode="auto">
            <a:xfrm>
              <a:off x="3360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94" name="Line 6"/>
            <p:cNvSpPr>
              <a:spLocks noChangeShapeType="1"/>
            </p:cNvSpPr>
            <p:nvPr/>
          </p:nvSpPr>
          <p:spPr bwMode="auto">
            <a:xfrm flipH="1">
              <a:off x="2976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95" name="Text Box 7"/>
            <p:cNvSpPr txBox="1">
              <a:spLocks noChangeArrowheads="1"/>
            </p:cNvSpPr>
            <p:nvPr/>
          </p:nvSpPr>
          <p:spPr bwMode="auto">
            <a:xfrm>
              <a:off x="4204" y="528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268296" name="Text Box 8"/>
            <p:cNvSpPr txBox="1">
              <a:spLocks noChangeArrowheads="1"/>
            </p:cNvSpPr>
            <p:nvPr/>
          </p:nvSpPr>
          <p:spPr bwMode="auto">
            <a:xfrm>
              <a:off x="4108" y="1392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8297" name="Line 9"/>
            <p:cNvSpPr>
              <a:spLocks noChangeShapeType="1"/>
            </p:cNvSpPr>
            <p:nvPr/>
          </p:nvSpPr>
          <p:spPr bwMode="auto">
            <a:xfrm flipH="1">
              <a:off x="4272" y="14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98" name="Line 10"/>
            <p:cNvSpPr>
              <a:spLocks noChangeShapeType="1"/>
            </p:cNvSpPr>
            <p:nvPr/>
          </p:nvSpPr>
          <p:spPr bwMode="auto">
            <a:xfrm>
              <a:off x="3840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 flipH="1">
              <a:off x="3408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00" name="Text Box 12"/>
            <p:cNvSpPr txBox="1">
              <a:spLocks noChangeArrowheads="1"/>
            </p:cNvSpPr>
            <p:nvPr/>
          </p:nvSpPr>
          <p:spPr bwMode="auto">
            <a:xfrm>
              <a:off x="4560" y="960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268301" name="Group 13"/>
            <p:cNvGrpSpPr>
              <a:grpSpLocks/>
            </p:cNvGrpSpPr>
            <p:nvPr/>
          </p:nvGrpSpPr>
          <p:grpSpPr bwMode="auto">
            <a:xfrm>
              <a:off x="2784" y="336"/>
              <a:ext cx="1968" cy="1584"/>
              <a:chOff x="2784" y="336"/>
              <a:chExt cx="1968" cy="1584"/>
            </a:xfrm>
          </p:grpSpPr>
          <p:sp>
            <p:nvSpPr>
              <p:cNvPr id="268302" name="Oval 14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8303" name="Oval 15"/>
              <p:cNvSpPr>
                <a:spLocks noChangeArrowheads="1"/>
              </p:cNvSpPr>
              <p:nvPr/>
            </p:nvSpPr>
            <p:spPr bwMode="auto">
              <a:xfrm>
                <a:off x="2784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8304" name="Oval 16"/>
              <p:cNvSpPr>
                <a:spLocks noChangeArrowheads="1"/>
              </p:cNvSpPr>
              <p:nvPr/>
            </p:nvSpPr>
            <p:spPr bwMode="auto">
              <a:xfrm>
                <a:off x="3504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8305" name="Oval 1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68306" name="Oval 18"/>
              <p:cNvSpPr>
                <a:spLocks noChangeArrowheads="1"/>
              </p:cNvSpPr>
              <p:nvPr/>
            </p:nvSpPr>
            <p:spPr bwMode="auto">
              <a:xfrm>
                <a:off x="4464" y="12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26</a:t>
                </a:r>
              </a:p>
            </p:txBody>
          </p:sp>
          <p:sp>
            <p:nvSpPr>
              <p:cNvPr id="268307" name="Oval 19"/>
              <p:cNvSpPr>
                <a:spLocks noChangeArrowheads="1"/>
              </p:cNvSpPr>
              <p:nvPr/>
            </p:nvSpPr>
            <p:spPr bwMode="auto">
              <a:xfrm>
                <a:off x="3600" y="33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8308" name="Oval 20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16</a:t>
                </a:r>
              </a:p>
            </p:txBody>
          </p:sp>
        </p:grp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>
              <a:off x="4272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10" name="Text Box 22"/>
            <p:cNvSpPr txBox="1">
              <a:spLocks noChangeArrowheads="1"/>
            </p:cNvSpPr>
            <p:nvPr/>
          </p:nvSpPr>
          <p:spPr bwMode="auto">
            <a:xfrm>
              <a:off x="3868" y="144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</p:grpSp>
      <p:grpSp>
        <p:nvGrpSpPr>
          <p:cNvPr id="268312" name="Group 24"/>
          <p:cNvGrpSpPr>
            <a:grpSpLocks/>
          </p:cNvGrpSpPr>
          <p:nvPr/>
        </p:nvGrpSpPr>
        <p:grpSpPr bwMode="auto">
          <a:xfrm>
            <a:off x="5867400" y="1052513"/>
            <a:ext cx="3276600" cy="2286000"/>
            <a:chOff x="96" y="1920"/>
            <a:chExt cx="2064" cy="1440"/>
          </a:xfrm>
        </p:grpSpPr>
        <p:sp>
          <p:nvSpPr>
            <p:cNvPr id="268313" name="Line 25"/>
            <p:cNvSpPr>
              <a:spLocks noChangeShapeType="1"/>
            </p:cNvSpPr>
            <p:nvPr/>
          </p:nvSpPr>
          <p:spPr bwMode="auto">
            <a:xfrm>
              <a:off x="720" y="2832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14" name="Line 26"/>
            <p:cNvSpPr>
              <a:spLocks noChangeShapeType="1"/>
            </p:cNvSpPr>
            <p:nvPr/>
          </p:nvSpPr>
          <p:spPr bwMode="auto">
            <a:xfrm flipH="1">
              <a:off x="1296" y="28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15" name="Line 27"/>
            <p:cNvSpPr>
              <a:spLocks noChangeShapeType="1"/>
            </p:cNvSpPr>
            <p:nvPr/>
          </p:nvSpPr>
          <p:spPr bwMode="auto">
            <a:xfrm>
              <a:off x="1584" y="2832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16" name="Line 28"/>
            <p:cNvSpPr>
              <a:spLocks noChangeShapeType="1"/>
            </p:cNvSpPr>
            <p:nvPr/>
          </p:nvSpPr>
          <p:spPr bwMode="auto">
            <a:xfrm>
              <a:off x="1152" y="240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17" name="Text Box 29"/>
            <p:cNvSpPr txBox="1">
              <a:spLocks noChangeArrowheads="1"/>
            </p:cNvSpPr>
            <p:nvPr/>
          </p:nvSpPr>
          <p:spPr bwMode="auto">
            <a:xfrm>
              <a:off x="1056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8318" name="Text Box 30"/>
            <p:cNvSpPr txBox="1">
              <a:spLocks noChangeArrowheads="1"/>
            </p:cNvSpPr>
            <p:nvPr/>
          </p:nvSpPr>
          <p:spPr bwMode="auto">
            <a:xfrm>
              <a:off x="1948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8319" name="Text Box 31"/>
            <p:cNvSpPr txBox="1">
              <a:spLocks noChangeArrowheads="1"/>
            </p:cNvSpPr>
            <p:nvPr/>
          </p:nvSpPr>
          <p:spPr bwMode="auto">
            <a:xfrm>
              <a:off x="1536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8320" name="Line 32"/>
            <p:cNvSpPr>
              <a:spLocks noChangeShapeType="1"/>
            </p:cNvSpPr>
            <p:nvPr/>
          </p:nvSpPr>
          <p:spPr bwMode="auto">
            <a:xfrm flipH="1">
              <a:off x="288" y="283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21" name="Line 33"/>
            <p:cNvSpPr>
              <a:spLocks noChangeShapeType="1"/>
            </p:cNvSpPr>
            <p:nvPr/>
          </p:nvSpPr>
          <p:spPr bwMode="auto">
            <a:xfrm flipH="1">
              <a:off x="768" y="240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8322" name="Group 34"/>
            <p:cNvGrpSpPr>
              <a:grpSpLocks/>
            </p:cNvGrpSpPr>
            <p:nvPr/>
          </p:nvGrpSpPr>
          <p:grpSpPr bwMode="auto">
            <a:xfrm>
              <a:off x="96" y="2160"/>
              <a:ext cx="2016" cy="1200"/>
              <a:chOff x="96" y="2160"/>
              <a:chExt cx="2016" cy="1200"/>
            </a:xfrm>
          </p:grpSpPr>
          <p:sp>
            <p:nvSpPr>
              <p:cNvPr id="268323" name="Oval 35"/>
              <p:cNvSpPr>
                <a:spLocks noChangeArrowheads="1"/>
              </p:cNvSpPr>
              <p:nvPr/>
            </p:nvSpPr>
            <p:spPr bwMode="auto">
              <a:xfrm>
                <a:off x="1344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68324" name="Oval 36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8325" name="Oval 37"/>
              <p:cNvSpPr>
                <a:spLocks noChangeArrowheads="1"/>
              </p:cNvSpPr>
              <p:nvPr/>
            </p:nvSpPr>
            <p:spPr bwMode="auto">
              <a:xfrm>
                <a:off x="528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8326" name="Oval 38"/>
              <p:cNvSpPr>
                <a:spLocks noChangeArrowheads="1"/>
              </p:cNvSpPr>
              <p:nvPr/>
            </p:nvSpPr>
            <p:spPr bwMode="auto">
              <a:xfrm>
                <a:off x="96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8327" name="Oval 3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26</a:t>
                </a:r>
              </a:p>
            </p:txBody>
          </p:sp>
          <p:sp>
            <p:nvSpPr>
              <p:cNvPr id="268328" name="Oval 40"/>
              <p:cNvSpPr>
                <a:spLocks noChangeArrowheads="1"/>
              </p:cNvSpPr>
              <p:nvPr/>
            </p:nvSpPr>
            <p:spPr bwMode="auto">
              <a:xfrm>
                <a:off x="960" y="216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8329" name="Oval 41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268330" name="Text Box 4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68331" name="Group 43"/>
          <p:cNvGrpSpPr>
            <a:grpSpLocks/>
          </p:cNvGrpSpPr>
          <p:nvPr/>
        </p:nvGrpSpPr>
        <p:grpSpPr bwMode="auto">
          <a:xfrm>
            <a:off x="212725" y="3638550"/>
            <a:ext cx="3567113" cy="3048000"/>
            <a:chOff x="2400" y="1968"/>
            <a:chExt cx="2112" cy="1920"/>
          </a:xfrm>
        </p:grpSpPr>
        <p:sp>
          <p:nvSpPr>
            <p:cNvPr id="268332" name="Line 44"/>
            <p:cNvSpPr>
              <a:spLocks noChangeShapeType="1"/>
            </p:cNvSpPr>
            <p:nvPr/>
          </p:nvSpPr>
          <p:spPr bwMode="auto">
            <a:xfrm flipH="1">
              <a:off x="3360" y="3312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3072" y="2832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4" name="Line 46"/>
            <p:cNvSpPr>
              <a:spLocks noChangeShapeType="1"/>
            </p:cNvSpPr>
            <p:nvPr/>
          </p:nvSpPr>
          <p:spPr bwMode="auto">
            <a:xfrm flipH="1">
              <a:off x="3696" y="28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5" name="Line 47"/>
            <p:cNvSpPr>
              <a:spLocks noChangeShapeType="1"/>
            </p:cNvSpPr>
            <p:nvPr/>
          </p:nvSpPr>
          <p:spPr bwMode="auto">
            <a:xfrm>
              <a:off x="3552" y="2400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6" name="Line 48"/>
            <p:cNvSpPr>
              <a:spLocks noChangeShapeType="1"/>
            </p:cNvSpPr>
            <p:nvPr/>
          </p:nvSpPr>
          <p:spPr bwMode="auto">
            <a:xfrm flipH="1">
              <a:off x="3072" y="240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 flipH="1">
              <a:off x="2544" y="2784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38" name="Text Box 50"/>
            <p:cNvSpPr txBox="1">
              <a:spLocks noChangeArrowheads="1"/>
            </p:cNvSpPr>
            <p:nvPr/>
          </p:nvSpPr>
          <p:spPr bwMode="auto">
            <a:xfrm>
              <a:off x="3360" y="283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8339" name="Text Box 51"/>
            <p:cNvSpPr txBox="1">
              <a:spLocks noChangeArrowheads="1"/>
            </p:cNvSpPr>
            <p:nvPr/>
          </p:nvSpPr>
          <p:spPr bwMode="auto">
            <a:xfrm>
              <a:off x="3868" y="23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8340" name="Text Box 52"/>
            <p:cNvSpPr txBox="1">
              <a:spLocks noChangeArrowheads="1"/>
            </p:cNvSpPr>
            <p:nvPr/>
          </p:nvSpPr>
          <p:spPr bwMode="auto">
            <a:xfrm>
              <a:off x="3072" y="3360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984" y="2832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42" name="Text Box 54"/>
            <p:cNvSpPr txBox="1">
              <a:spLocks noChangeArrowheads="1"/>
            </p:cNvSpPr>
            <p:nvPr/>
          </p:nvSpPr>
          <p:spPr bwMode="auto">
            <a:xfrm>
              <a:off x="3552" y="19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grpSp>
          <p:nvGrpSpPr>
            <p:cNvPr id="268343" name="Group 55"/>
            <p:cNvGrpSpPr>
              <a:grpSpLocks/>
            </p:cNvGrpSpPr>
            <p:nvPr/>
          </p:nvGrpSpPr>
          <p:grpSpPr bwMode="auto">
            <a:xfrm>
              <a:off x="2400" y="2160"/>
              <a:ext cx="2112" cy="1728"/>
              <a:chOff x="2400" y="2160"/>
              <a:chExt cx="2112" cy="1728"/>
            </a:xfrm>
          </p:grpSpPr>
          <p:sp>
            <p:nvSpPr>
              <p:cNvPr id="268344" name="Oval 5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68345" name="Oval 57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8346" name="Oval 58"/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8347" name="Oval 59"/>
              <p:cNvSpPr>
                <a:spLocks noChangeArrowheads="1"/>
              </p:cNvSpPr>
              <p:nvPr/>
            </p:nvSpPr>
            <p:spPr bwMode="auto">
              <a:xfrm>
                <a:off x="3504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8348" name="Oval 60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268349" name="Oval 61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26</a:t>
                </a:r>
              </a:p>
            </p:txBody>
          </p:sp>
          <p:sp>
            <p:nvSpPr>
              <p:cNvPr id="268350" name="Oval 62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8351" name="Oval 63"/>
              <p:cNvSpPr>
                <a:spLocks noChangeArrowheads="1"/>
              </p:cNvSpPr>
              <p:nvPr/>
            </p:nvSpPr>
            <p:spPr bwMode="auto">
              <a:xfrm>
                <a:off x="3312" y="216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</p:grpSp>
      <p:grpSp>
        <p:nvGrpSpPr>
          <p:cNvPr id="268352" name="Group 64"/>
          <p:cNvGrpSpPr>
            <a:grpSpLocks/>
          </p:cNvGrpSpPr>
          <p:nvPr/>
        </p:nvGrpSpPr>
        <p:grpSpPr bwMode="auto">
          <a:xfrm>
            <a:off x="3429000" y="2838450"/>
            <a:ext cx="3448050" cy="3886200"/>
            <a:chOff x="192" y="192"/>
            <a:chExt cx="2064" cy="2448"/>
          </a:xfrm>
        </p:grpSpPr>
        <p:sp>
          <p:nvSpPr>
            <p:cNvPr id="268353" name="Line 65"/>
            <p:cNvSpPr>
              <a:spLocks noChangeShapeType="1"/>
            </p:cNvSpPr>
            <p:nvPr/>
          </p:nvSpPr>
          <p:spPr bwMode="auto">
            <a:xfrm>
              <a:off x="1344" y="67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54" name="Line 66"/>
            <p:cNvSpPr>
              <a:spLocks noChangeShapeType="1"/>
            </p:cNvSpPr>
            <p:nvPr/>
          </p:nvSpPr>
          <p:spPr bwMode="auto">
            <a:xfrm flipH="1">
              <a:off x="1104" y="1536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55" name="Line 67"/>
            <p:cNvSpPr>
              <a:spLocks noChangeShapeType="1"/>
            </p:cNvSpPr>
            <p:nvPr/>
          </p:nvSpPr>
          <p:spPr bwMode="auto">
            <a:xfrm flipH="1">
              <a:off x="1440" y="11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56" name="Line 68"/>
            <p:cNvSpPr>
              <a:spLocks noChangeShapeType="1"/>
            </p:cNvSpPr>
            <p:nvPr/>
          </p:nvSpPr>
          <p:spPr bwMode="auto">
            <a:xfrm>
              <a:off x="1152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57" name="Line 69"/>
            <p:cNvSpPr>
              <a:spLocks noChangeShapeType="1"/>
            </p:cNvSpPr>
            <p:nvPr/>
          </p:nvSpPr>
          <p:spPr bwMode="auto">
            <a:xfrm>
              <a:off x="1776" y="110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58" name="Text Box 70"/>
            <p:cNvSpPr txBox="1">
              <a:spLocks noChangeArrowheads="1"/>
            </p:cNvSpPr>
            <p:nvPr/>
          </p:nvSpPr>
          <p:spPr bwMode="auto">
            <a:xfrm>
              <a:off x="1324" y="192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268359" name="Line 71"/>
            <p:cNvSpPr>
              <a:spLocks noChangeShapeType="1"/>
            </p:cNvSpPr>
            <p:nvPr/>
          </p:nvSpPr>
          <p:spPr bwMode="auto">
            <a:xfrm flipH="1">
              <a:off x="336" y="1056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60" name="Text Box 72"/>
            <p:cNvSpPr txBox="1">
              <a:spLocks noChangeArrowheads="1"/>
            </p:cNvSpPr>
            <p:nvPr/>
          </p:nvSpPr>
          <p:spPr bwMode="auto">
            <a:xfrm>
              <a:off x="1200" y="1008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8361" name="Text Box 73"/>
            <p:cNvSpPr txBox="1">
              <a:spLocks noChangeArrowheads="1"/>
            </p:cNvSpPr>
            <p:nvPr/>
          </p:nvSpPr>
          <p:spPr bwMode="auto">
            <a:xfrm>
              <a:off x="1440" y="211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8362" name="Line 74"/>
            <p:cNvSpPr>
              <a:spLocks noChangeShapeType="1"/>
            </p:cNvSpPr>
            <p:nvPr/>
          </p:nvSpPr>
          <p:spPr bwMode="auto">
            <a:xfrm flipH="1">
              <a:off x="864" y="576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8363" name="Group 75"/>
            <p:cNvGrpSpPr>
              <a:grpSpLocks/>
            </p:cNvGrpSpPr>
            <p:nvPr/>
          </p:nvGrpSpPr>
          <p:grpSpPr bwMode="auto">
            <a:xfrm>
              <a:off x="192" y="432"/>
              <a:ext cx="2064" cy="2208"/>
              <a:chOff x="192" y="432"/>
              <a:chExt cx="2064" cy="2208"/>
            </a:xfrm>
          </p:grpSpPr>
          <p:sp>
            <p:nvSpPr>
              <p:cNvPr id="268364" name="Oval 76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268365" name="Oval 77"/>
              <p:cNvSpPr>
                <a:spLocks noChangeArrowheads="1"/>
              </p:cNvSpPr>
              <p:nvPr/>
            </p:nvSpPr>
            <p:spPr bwMode="auto">
              <a:xfrm>
                <a:off x="192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8366" name="Oval 78"/>
              <p:cNvSpPr>
                <a:spLocks noChangeArrowheads="1"/>
              </p:cNvSpPr>
              <p:nvPr/>
            </p:nvSpPr>
            <p:spPr bwMode="auto">
              <a:xfrm>
                <a:off x="1536" y="86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68367" name="Oval 79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8368" name="Oval 80"/>
              <p:cNvSpPr>
                <a:spLocks noChangeArrowheads="1"/>
              </p:cNvSpPr>
              <p:nvPr/>
            </p:nvSpPr>
            <p:spPr bwMode="auto">
              <a:xfrm>
                <a:off x="624" y="86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8369" name="Oval 8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268370" name="Oval 82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8371" name="Oval 83"/>
              <p:cNvSpPr>
                <a:spLocks noChangeArrowheads="1"/>
              </p:cNvSpPr>
              <p:nvPr/>
            </p:nvSpPr>
            <p:spPr bwMode="auto">
              <a:xfrm>
                <a:off x="1104" y="4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8372" name="Oval 84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26</a:t>
                </a:r>
              </a:p>
            </p:txBody>
          </p:sp>
        </p:grpSp>
        <p:sp>
          <p:nvSpPr>
            <p:cNvPr id="268373" name="Text Box 85"/>
            <p:cNvSpPr txBox="1">
              <a:spLocks noChangeArrowheads="1"/>
            </p:cNvSpPr>
            <p:nvPr/>
          </p:nvSpPr>
          <p:spPr bwMode="auto">
            <a:xfrm>
              <a:off x="1200" y="168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68374" name="Text Box 86"/>
            <p:cNvSpPr txBox="1">
              <a:spLocks noChangeArrowheads="1"/>
            </p:cNvSpPr>
            <p:nvPr/>
          </p:nvSpPr>
          <p:spPr bwMode="auto">
            <a:xfrm>
              <a:off x="1632" y="62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68375" name="Rectangle 87"/>
          <p:cNvSpPr>
            <a:spLocks noChangeArrowheads="1"/>
          </p:cNvSpPr>
          <p:nvPr/>
        </p:nvSpPr>
        <p:spPr bwMode="auto">
          <a:xfrm>
            <a:off x="144463" y="-100013"/>
            <a:ext cx="7380287" cy="96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itchFamily="2" charset="-122"/>
              </a:rPr>
              <a:t>例</a:t>
            </a:r>
            <a:r>
              <a:rPr kumimoji="1" lang="en-US" altLang="zh-CN" sz="2400" b="1">
                <a:solidFill>
                  <a:schemeClr val="bg1"/>
                </a:solidFill>
                <a:latin typeface="宋体" pitchFamily="2" charset="-122"/>
              </a:rPr>
              <a:t>1</a:t>
            </a:r>
            <a:r>
              <a:rPr kumimoji="1" lang="zh-CN" altLang="en-US" sz="2400" b="1">
                <a:solidFill>
                  <a:schemeClr val="bg1"/>
                </a:solidFill>
                <a:latin typeface="宋体" pitchFamily="2" charset="-122"/>
              </a:rPr>
              <a:t>：输入关键字序列为 </a:t>
            </a:r>
            <a:r>
              <a:rPr kumimoji="1" lang="en-US" altLang="zh-CN" sz="2400" b="1">
                <a:solidFill>
                  <a:schemeClr val="bg1"/>
                </a:solidFill>
                <a:latin typeface="宋体" pitchFamily="2" charset="-122"/>
              </a:rPr>
              <a:t>{ 16, 3, 7, 11, 9, 26, 18, 14, 15 }</a:t>
            </a:r>
            <a:r>
              <a:rPr kumimoji="1" lang="zh-CN" altLang="en-US" sz="2400" b="1">
                <a:solidFill>
                  <a:schemeClr val="bg1"/>
                </a:solidFill>
                <a:latin typeface="宋体" pitchFamily="2" charset="-122"/>
              </a:rPr>
              <a:t>，构造一棵平衡二叉排序树。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animBg="1"/>
      <p:bldP spid="268291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14" name="Group 2"/>
          <p:cNvGrpSpPr>
            <a:grpSpLocks/>
          </p:cNvGrpSpPr>
          <p:nvPr/>
        </p:nvGrpSpPr>
        <p:grpSpPr bwMode="auto">
          <a:xfrm>
            <a:off x="458788" y="1343025"/>
            <a:ext cx="3276600" cy="3886200"/>
            <a:chOff x="192" y="192"/>
            <a:chExt cx="2064" cy="2448"/>
          </a:xfrm>
        </p:grpSpPr>
        <p:sp>
          <p:nvSpPr>
            <p:cNvPr id="269315" name="Line 3"/>
            <p:cNvSpPr>
              <a:spLocks noChangeShapeType="1"/>
            </p:cNvSpPr>
            <p:nvPr/>
          </p:nvSpPr>
          <p:spPr bwMode="auto">
            <a:xfrm>
              <a:off x="1344" y="67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16" name="Line 4"/>
            <p:cNvSpPr>
              <a:spLocks noChangeShapeType="1"/>
            </p:cNvSpPr>
            <p:nvPr/>
          </p:nvSpPr>
          <p:spPr bwMode="auto">
            <a:xfrm flipH="1">
              <a:off x="1104" y="1536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17" name="Line 5"/>
            <p:cNvSpPr>
              <a:spLocks noChangeShapeType="1"/>
            </p:cNvSpPr>
            <p:nvPr/>
          </p:nvSpPr>
          <p:spPr bwMode="auto">
            <a:xfrm flipH="1">
              <a:off x="1440" y="11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18" name="Line 6"/>
            <p:cNvSpPr>
              <a:spLocks noChangeShapeType="1"/>
            </p:cNvSpPr>
            <p:nvPr/>
          </p:nvSpPr>
          <p:spPr bwMode="auto">
            <a:xfrm>
              <a:off x="1152" y="2064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>
              <a:off x="1776" y="110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1324" y="19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269321" name="Line 9"/>
            <p:cNvSpPr>
              <a:spLocks noChangeShapeType="1"/>
            </p:cNvSpPr>
            <p:nvPr/>
          </p:nvSpPr>
          <p:spPr bwMode="auto">
            <a:xfrm flipH="1">
              <a:off x="336" y="1056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22" name="Text Box 10"/>
            <p:cNvSpPr txBox="1">
              <a:spLocks noChangeArrowheads="1"/>
            </p:cNvSpPr>
            <p:nvPr/>
          </p:nvSpPr>
          <p:spPr bwMode="auto">
            <a:xfrm>
              <a:off x="1200" y="1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9323" name="Text Box 11"/>
            <p:cNvSpPr txBox="1">
              <a:spLocks noChangeArrowheads="1"/>
            </p:cNvSpPr>
            <p:nvPr/>
          </p:nvSpPr>
          <p:spPr bwMode="auto">
            <a:xfrm>
              <a:off x="1440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9324" name="Line 12"/>
            <p:cNvSpPr>
              <a:spLocks noChangeShapeType="1"/>
            </p:cNvSpPr>
            <p:nvPr/>
          </p:nvSpPr>
          <p:spPr bwMode="auto">
            <a:xfrm flipH="1">
              <a:off x="864" y="576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9325" name="Group 13"/>
            <p:cNvGrpSpPr>
              <a:grpSpLocks/>
            </p:cNvGrpSpPr>
            <p:nvPr/>
          </p:nvGrpSpPr>
          <p:grpSpPr bwMode="auto">
            <a:xfrm>
              <a:off x="192" y="432"/>
              <a:ext cx="2064" cy="2208"/>
              <a:chOff x="192" y="432"/>
              <a:chExt cx="2064" cy="2208"/>
            </a:xfrm>
          </p:grpSpPr>
          <p:sp>
            <p:nvSpPr>
              <p:cNvPr id="269326" name="Oval 14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269327" name="Oval 15"/>
              <p:cNvSpPr>
                <a:spLocks noChangeArrowheads="1"/>
              </p:cNvSpPr>
              <p:nvPr/>
            </p:nvSpPr>
            <p:spPr bwMode="auto">
              <a:xfrm>
                <a:off x="192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9328" name="Oval 16"/>
              <p:cNvSpPr>
                <a:spLocks noChangeArrowheads="1"/>
              </p:cNvSpPr>
              <p:nvPr/>
            </p:nvSpPr>
            <p:spPr bwMode="auto">
              <a:xfrm>
                <a:off x="1536" y="86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69329" name="Oval 17"/>
              <p:cNvSpPr>
                <a:spLocks noChangeArrowheads="1"/>
              </p:cNvSpPr>
              <p:nvPr/>
            </p:nvSpPr>
            <p:spPr bwMode="auto">
              <a:xfrm>
                <a:off x="1248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9330" name="Oval 18"/>
              <p:cNvSpPr>
                <a:spLocks noChangeArrowheads="1"/>
              </p:cNvSpPr>
              <p:nvPr/>
            </p:nvSpPr>
            <p:spPr bwMode="auto">
              <a:xfrm>
                <a:off x="624" y="86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9331" name="Oval 1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solidFill>
                      <a:srgbClr val="9900FF"/>
                    </a:solidFill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269332" name="Oval 20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69333" name="Oval 21"/>
              <p:cNvSpPr>
                <a:spLocks noChangeArrowheads="1"/>
              </p:cNvSpPr>
              <p:nvPr/>
            </p:nvSpPr>
            <p:spPr bwMode="auto">
              <a:xfrm>
                <a:off x="1104" y="4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9334" name="Oval 2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26</a:t>
                </a:r>
              </a:p>
            </p:txBody>
          </p:sp>
        </p:grpSp>
        <p:sp>
          <p:nvSpPr>
            <p:cNvPr id="269335" name="Text Box 23"/>
            <p:cNvSpPr txBox="1">
              <a:spLocks noChangeArrowheads="1"/>
            </p:cNvSpPr>
            <p:nvPr/>
          </p:nvSpPr>
          <p:spPr bwMode="auto">
            <a:xfrm>
              <a:off x="1200" y="16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69336" name="Text Box 24"/>
            <p:cNvSpPr txBox="1">
              <a:spLocks noChangeArrowheads="1"/>
            </p:cNvSpPr>
            <p:nvPr/>
          </p:nvSpPr>
          <p:spPr bwMode="auto">
            <a:xfrm>
              <a:off x="1632" y="6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69337" name="AutoShape 2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108450" y="263525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38" name="Text Box 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40175" y="2193925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左右双旋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69339" name="Group 27"/>
          <p:cNvGrpSpPr>
            <a:grpSpLocks/>
          </p:cNvGrpSpPr>
          <p:nvPr/>
        </p:nvGrpSpPr>
        <p:grpSpPr bwMode="auto">
          <a:xfrm>
            <a:off x="5402263" y="1322388"/>
            <a:ext cx="3429000" cy="3124200"/>
            <a:chOff x="3120" y="192"/>
            <a:chExt cx="2160" cy="1968"/>
          </a:xfrm>
        </p:grpSpPr>
        <p:sp>
          <p:nvSpPr>
            <p:cNvPr id="269340" name="Line 28"/>
            <p:cNvSpPr>
              <a:spLocks noChangeShapeType="1"/>
            </p:cNvSpPr>
            <p:nvPr/>
          </p:nvSpPr>
          <p:spPr bwMode="auto">
            <a:xfrm flipH="1">
              <a:off x="4416" y="1104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1" name="Line 29"/>
            <p:cNvSpPr>
              <a:spLocks noChangeShapeType="1"/>
            </p:cNvSpPr>
            <p:nvPr/>
          </p:nvSpPr>
          <p:spPr bwMode="auto">
            <a:xfrm>
              <a:off x="4320" y="67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2" name="Line 30"/>
            <p:cNvSpPr>
              <a:spLocks noChangeShapeType="1"/>
            </p:cNvSpPr>
            <p:nvPr/>
          </p:nvSpPr>
          <p:spPr bwMode="auto">
            <a:xfrm flipH="1">
              <a:off x="3792" y="624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3" name="Line 31"/>
            <p:cNvSpPr>
              <a:spLocks noChangeShapeType="1"/>
            </p:cNvSpPr>
            <p:nvPr/>
          </p:nvSpPr>
          <p:spPr bwMode="auto">
            <a:xfrm>
              <a:off x="4464" y="1584"/>
              <a:ext cx="2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4" name="Line 32"/>
            <p:cNvSpPr>
              <a:spLocks noChangeShapeType="1"/>
            </p:cNvSpPr>
            <p:nvPr/>
          </p:nvSpPr>
          <p:spPr bwMode="auto">
            <a:xfrm>
              <a:off x="3792" y="1104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5" name="Line 33"/>
            <p:cNvSpPr>
              <a:spLocks noChangeShapeType="1"/>
            </p:cNvSpPr>
            <p:nvPr/>
          </p:nvSpPr>
          <p:spPr bwMode="auto">
            <a:xfrm flipH="1">
              <a:off x="4080" y="1584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6" name="Line 34"/>
            <p:cNvSpPr>
              <a:spLocks noChangeShapeType="1"/>
            </p:cNvSpPr>
            <p:nvPr/>
          </p:nvSpPr>
          <p:spPr bwMode="auto">
            <a:xfrm flipH="1">
              <a:off x="3360" y="110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7" name="Text Box 35"/>
            <p:cNvSpPr txBox="1">
              <a:spLocks noChangeArrowheads="1"/>
            </p:cNvSpPr>
            <p:nvPr/>
          </p:nvSpPr>
          <p:spPr bwMode="auto">
            <a:xfrm>
              <a:off x="3840" y="16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9348" name="Text Box 36"/>
            <p:cNvSpPr txBox="1">
              <a:spLocks noChangeArrowheads="1"/>
            </p:cNvSpPr>
            <p:nvPr/>
          </p:nvSpPr>
          <p:spPr bwMode="auto">
            <a:xfrm>
              <a:off x="4176" y="1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560" y="6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636" y="16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4252" y="19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69352" name="Line 40"/>
            <p:cNvSpPr>
              <a:spLocks noChangeShapeType="1"/>
            </p:cNvSpPr>
            <p:nvPr/>
          </p:nvSpPr>
          <p:spPr bwMode="auto">
            <a:xfrm>
              <a:off x="4752" y="1104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9353" name="Group 41"/>
            <p:cNvGrpSpPr>
              <a:grpSpLocks/>
            </p:cNvGrpSpPr>
            <p:nvPr/>
          </p:nvGrpSpPr>
          <p:grpSpPr bwMode="auto">
            <a:xfrm>
              <a:off x="3120" y="432"/>
              <a:ext cx="2160" cy="1728"/>
              <a:chOff x="3120" y="432"/>
              <a:chExt cx="2160" cy="1728"/>
            </a:xfrm>
          </p:grpSpPr>
          <p:sp>
            <p:nvSpPr>
              <p:cNvPr id="269354" name="Oval 4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269355" name="Oval 43"/>
              <p:cNvSpPr>
                <a:spLocks noChangeArrowheads="1"/>
              </p:cNvSpPr>
              <p:nvPr/>
            </p:nvSpPr>
            <p:spPr bwMode="auto">
              <a:xfrm>
                <a:off x="3600" y="86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69356" name="Oval 44"/>
              <p:cNvSpPr>
                <a:spLocks noChangeArrowheads="1"/>
              </p:cNvSpPr>
              <p:nvPr/>
            </p:nvSpPr>
            <p:spPr bwMode="auto">
              <a:xfrm>
                <a:off x="3120" y="134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9357" name="Oval 45"/>
              <p:cNvSpPr>
                <a:spLocks noChangeArrowheads="1"/>
              </p:cNvSpPr>
              <p:nvPr/>
            </p:nvSpPr>
            <p:spPr bwMode="auto">
              <a:xfrm>
                <a:off x="4080" y="4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69358" name="Oval 46"/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69359" name="Oval 47"/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269360" name="Oval 48"/>
              <p:cNvSpPr>
                <a:spLocks noChangeArrowheads="1"/>
              </p:cNvSpPr>
              <p:nvPr/>
            </p:nvSpPr>
            <p:spPr bwMode="auto">
              <a:xfrm>
                <a:off x="4992" y="134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26</a:t>
                </a:r>
              </a:p>
            </p:txBody>
          </p:sp>
          <p:sp>
            <p:nvSpPr>
              <p:cNvPr id="269361" name="Oval 49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269362" name="Oval 50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7" grpId="0" animBg="1"/>
      <p:bldP spid="26933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597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2: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依次插入的关键字为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5, 4, 2, 8, 6, 9</a:t>
            </a:r>
          </a:p>
        </p:txBody>
      </p:sp>
      <p:sp>
        <p:nvSpPr>
          <p:cNvPr id="204804" name="Oval 4"/>
          <p:cNvSpPr>
            <a:spLocks noChangeArrowheads="1"/>
          </p:cNvSpPr>
          <p:nvPr/>
        </p:nvSpPr>
        <p:spPr bwMode="auto">
          <a:xfrm>
            <a:off x="1779588" y="2806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1017588" y="3568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255588" y="4330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 flipH="1">
            <a:off x="1398588" y="31877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H="1">
            <a:off x="636588" y="39497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AutoShape 9"/>
          <p:cNvSpPr>
            <a:spLocks noChangeArrowheads="1"/>
          </p:cNvSpPr>
          <p:nvPr/>
        </p:nvSpPr>
        <p:spPr bwMode="auto">
          <a:xfrm>
            <a:off x="2312988" y="37973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3608388" y="2806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2846388" y="3568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 flipH="1">
            <a:off x="3227388" y="31877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4370388" y="3568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>
            <a:off x="3989388" y="3187700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1322388" y="2349500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3227388" y="24257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7" name="AutoShape 17"/>
          <p:cNvSpPr>
            <a:spLocks noChangeArrowheads="1"/>
          </p:cNvSpPr>
          <p:nvPr/>
        </p:nvSpPr>
        <p:spPr bwMode="auto">
          <a:xfrm>
            <a:off x="5599113" y="373856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8" name="Oval 18"/>
          <p:cNvSpPr>
            <a:spLocks noChangeArrowheads="1"/>
          </p:cNvSpPr>
          <p:nvPr/>
        </p:nvSpPr>
        <p:spPr bwMode="auto">
          <a:xfrm>
            <a:off x="5056188" y="4330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4751388" y="39497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0" name="Oval 20"/>
          <p:cNvSpPr>
            <a:spLocks noChangeArrowheads="1"/>
          </p:cNvSpPr>
          <p:nvPr/>
        </p:nvSpPr>
        <p:spPr bwMode="auto">
          <a:xfrm>
            <a:off x="4370388" y="5092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 flipH="1">
            <a:off x="4675188" y="47117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4217988" y="3492500"/>
            <a:ext cx="1308100" cy="21336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6" name="Line 26"/>
          <p:cNvSpPr>
            <a:spLocks noChangeShapeType="1"/>
          </p:cNvSpPr>
          <p:nvPr/>
        </p:nvSpPr>
        <p:spPr bwMode="auto">
          <a:xfrm>
            <a:off x="7265988" y="3187700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6427788" y="2349500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7646988" y="3568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29" name="Oval 29"/>
          <p:cNvSpPr>
            <a:spLocks noChangeArrowheads="1"/>
          </p:cNvSpPr>
          <p:nvPr/>
        </p:nvSpPr>
        <p:spPr bwMode="auto">
          <a:xfrm>
            <a:off x="6884988" y="4330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30" name="Line 30"/>
          <p:cNvSpPr>
            <a:spLocks noChangeShapeType="1"/>
          </p:cNvSpPr>
          <p:nvPr/>
        </p:nvSpPr>
        <p:spPr bwMode="auto">
          <a:xfrm flipH="1">
            <a:off x="7265988" y="3949700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1" name="Line 31"/>
          <p:cNvSpPr>
            <a:spLocks noChangeShapeType="1"/>
          </p:cNvSpPr>
          <p:nvPr/>
        </p:nvSpPr>
        <p:spPr bwMode="auto">
          <a:xfrm>
            <a:off x="8027988" y="3949700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3" name="Oval 33"/>
          <p:cNvSpPr>
            <a:spLocks noChangeArrowheads="1"/>
          </p:cNvSpPr>
          <p:nvPr/>
        </p:nvSpPr>
        <p:spPr bwMode="auto">
          <a:xfrm>
            <a:off x="8408988" y="4330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34" name="Oval 34"/>
          <p:cNvSpPr>
            <a:spLocks noChangeArrowheads="1"/>
          </p:cNvSpPr>
          <p:nvPr/>
        </p:nvSpPr>
        <p:spPr bwMode="auto">
          <a:xfrm>
            <a:off x="6884988" y="2806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35" name="Oval 35"/>
          <p:cNvSpPr>
            <a:spLocks noChangeArrowheads="1"/>
          </p:cNvSpPr>
          <p:nvPr/>
        </p:nvSpPr>
        <p:spPr bwMode="auto">
          <a:xfrm>
            <a:off x="6122988" y="35687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4836" name="Line 36"/>
          <p:cNvSpPr>
            <a:spLocks noChangeShapeType="1"/>
          </p:cNvSpPr>
          <p:nvPr/>
        </p:nvSpPr>
        <p:spPr bwMode="auto">
          <a:xfrm flipH="1">
            <a:off x="6503988" y="31877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9" name="Rectangle 39"/>
          <p:cNvSpPr>
            <a:spLocks noChangeArrowheads="1"/>
          </p:cNvSpPr>
          <p:nvPr/>
        </p:nvSpPr>
        <p:spPr bwMode="auto">
          <a:xfrm>
            <a:off x="179388" y="2578100"/>
            <a:ext cx="2133600" cy="228600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0" name="AutoShape 40"/>
          <p:cNvSpPr>
            <a:spLocks noChangeArrowheads="1"/>
          </p:cNvSpPr>
          <p:nvPr/>
        </p:nvSpPr>
        <p:spPr bwMode="auto">
          <a:xfrm>
            <a:off x="2070100" y="4746625"/>
            <a:ext cx="1512888" cy="720725"/>
          </a:xfrm>
          <a:prstGeom prst="cloudCallout">
            <a:avLst>
              <a:gd name="adj1" fmla="val -22403"/>
              <a:gd name="adj2" fmla="val -118060"/>
            </a:avLst>
          </a:prstGeom>
          <a:solidFill>
            <a:srgbClr val="FFFF99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kumimoji="1" lang="zh-CN" altLang="en-US" sz="1800" b="1">
                <a:solidFill>
                  <a:srgbClr val="9900FF"/>
                </a:solidFill>
              </a:rPr>
              <a:t>向右旋转</a:t>
            </a:r>
          </a:p>
          <a:p>
            <a:r>
              <a:rPr kumimoji="1" lang="zh-CN" altLang="en-US" sz="1800" b="1">
                <a:solidFill>
                  <a:srgbClr val="9900FF"/>
                </a:solidFill>
              </a:rPr>
              <a:t>一次</a:t>
            </a:r>
          </a:p>
        </p:txBody>
      </p:sp>
      <p:sp>
        <p:nvSpPr>
          <p:cNvPr id="204841" name="AutoShape 41"/>
          <p:cNvSpPr>
            <a:spLocks noChangeArrowheads="1"/>
          </p:cNvSpPr>
          <p:nvPr/>
        </p:nvSpPr>
        <p:spPr bwMode="auto">
          <a:xfrm>
            <a:off x="5383213" y="4746625"/>
            <a:ext cx="1871662" cy="936625"/>
          </a:xfrm>
          <a:prstGeom prst="cloudCallout">
            <a:avLst>
              <a:gd name="adj1" fmla="val -29134"/>
              <a:gd name="adj2" fmla="val -104745"/>
            </a:avLst>
          </a:prstGeom>
          <a:solidFill>
            <a:srgbClr val="99CCFF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kumimoji="1" lang="zh-CN" altLang="en-US" sz="1800" b="1">
                <a:solidFill>
                  <a:srgbClr val="9900FF"/>
                </a:solidFill>
              </a:rPr>
              <a:t>先向右旋转</a:t>
            </a:r>
          </a:p>
          <a:p>
            <a:r>
              <a:rPr kumimoji="1" lang="zh-CN" altLang="en-US" sz="1800" b="1">
                <a:solidFill>
                  <a:srgbClr val="9900FF"/>
                </a:solidFill>
              </a:rPr>
              <a:t>再向左旋转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4" grpId="0" animBg="1" autoUpdateAnimBg="0"/>
      <p:bldP spid="204805" grpId="0" animBg="1" autoUpdateAnimBg="0"/>
      <p:bldP spid="204806" grpId="0" animBg="1" autoUpdateAnimBg="0"/>
      <p:bldP spid="204807" grpId="0" animBg="1"/>
      <p:bldP spid="204808" grpId="0" animBg="1"/>
      <p:bldP spid="204809" grpId="0" animBg="1"/>
      <p:bldP spid="204810" grpId="0" animBg="1" autoUpdateAnimBg="0"/>
      <p:bldP spid="204811" grpId="0" animBg="1" autoUpdateAnimBg="0"/>
      <p:bldP spid="204812" grpId="0" animBg="1"/>
      <p:bldP spid="204813" grpId="0" animBg="1" autoUpdateAnimBg="0"/>
      <p:bldP spid="204814" grpId="0" animBg="1"/>
      <p:bldP spid="204815" grpId="0" animBg="1"/>
      <p:bldP spid="204816" grpId="0" animBg="1"/>
      <p:bldP spid="204817" grpId="0" animBg="1"/>
      <p:bldP spid="204818" grpId="0" animBg="1" autoUpdateAnimBg="0"/>
      <p:bldP spid="204819" grpId="0" animBg="1"/>
      <p:bldP spid="204820" grpId="0" animBg="1" autoUpdateAnimBg="0"/>
      <p:bldP spid="204821" grpId="0" animBg="1"/>
      <p:bldP spid="204822" grpId="0" animBg="1"/>
      <p:bldP spid="204826" grpId="0" animBg="1"/>
      <p:bldP spid="204827" grpId="0" animBg="1"/>
      <p:bldP spid="204828" grpId="0" animBg="1" autoUpdateAnimBg="0"/>
      <p:bldP spid="204829" grpId="0" animBg="1" autoUpdateAnimBg="0"/>
      <p:bldP spid="204830" grpId="0" animBg="1"/>
      <p:bldP spid="204831" grpId="0" animBg="1"/>
      <p:bldP spid="204833" grpId="0" animBg="1" autoUpdateAnimBg="0"/>
      <p:bldP spid="204834" grpId="0" animBg="1" autoUpdateAnimBg="0"/>
      <p:bldP spid="204835" grpId="0" animBg="1" autoUpdateAnimBg="0"/>
      <p:bldP spid="204836" grpId="0" animBg="1"/>
      <p:bldP spid="204839" grpId="0" animBg="1"/>
      <p:bldP spid="204840" grpId="0" animBg="1"/>
      <p:bldP spid="20484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75" name="Group 31"/>
          <p:cNvGrpSpPr>
            <a:grpSpLocks/>
          </p:cNvGrpSpPr>
          <p:nvPr/>
        </p:nvGrpSpPr>
        <p:grpSpPr bwMode="auto">
          <a:xfrm>
            <a:off x="914400" y="1589088"/>
            <a:ext cx="2743200" cy="2362200"/>
            <a:chOff x="576" y="576"/>
            <a:chExt cx="1728" cy="1488"/>
          </a:xfrm>
        </p:grpSpPr>
        <p:sp>
          <p:nvSpPr>
            <p:cNvPr id="210946" name="Oval 2"/>
            <p:cNvSpPr>
              <a:spLocks noChangeArrowheads="1"/>
            </p:cNvSpPr>
            <p:nvPr/>
          </p:nvSpPr>
          <p:spPr bwMode="auto">
            <a:xfrm>
              <a:off x="1056" y="81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47" name="Oval 3"/>
            <p:cNvSpPr>
              <a:spLocks noChangeArrowheads="1"/>
            </p:cNvSpPr>
            <p:nvPr/>
          </p:nvSpPr>
          <p:spPr bwMode="auto">
            <a:xfrm>
              <a:off x="576" y="129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48" name="Line 4"/>
            <p:cNvSpPr>
              <a:spLocks noChangeShapeType="1"/>
            </p:cNvSpPr>
            <p:nvPr/>
          </p:nvSpPr>
          <p:spPr bwMode="auto">
            <a:xfrm flipH="1">
              <a:off x="816" y="1056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49" name="Line 5"/>
            <p:cNvSpPr>
              <a:spLocks noChangeShapeType="1"/>
            </p:cNvSpPr>
            <p:nvPr/>
          </p:nvSpPr>
          <p:spPr bwMode="auto">
            <a:xfrm>
              <a:off x="1296" y="1056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0" name="Line 6"/>
            <p:cNvSpPr>
              <a:spLocks noChangeShapeType="1"/>
            </p:cNvSpPr>
            <p:nvPr/>
          </p:nvSpPr>
          <p:spPr bwMode="auto">
            <a:xfrm>
              <a:off x="816" y="576"/>
              <a:ext cx="288" cy="28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1" name="Oval 7"/>
            <p:cNvSpPr>
              <a:spLocks noChangeArrowheads="1"/>
            </p:cNvSpPr>
            <p:nvPr/>
          </p:nvSpPr>
          <p:spPr bwMode="auto">
            <a:xfrm>
              <a:off x="1536" y="129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1056" y="177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53" name="Line 9"/>
            <p:cNvSpPr>
              <a:spLocks noChangeShapeType="1"/>
            </p:cNvSpPr>
            <p:nvPr/>
          </p:nvSpPr>
          <p:spPr bwMode="auto">
            <a:xfrm flipH="1">
              <a:off x="1296" y="1536"/>
              <a:ext cx="288" cy="28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4" name="Line 10"/>
            <p:cNvSpPr>
              <a:spLocks noChangeShapeType="1"/>
            </p:cNvSpPr>
            <p:nvPr/>
          </p:nvSpPr>
          <p:spPr bwMode="auto">
            <a:xfrm>
              <a:off x="1776" y="1536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55" name="Oval 11"/>
            <p:cNvSpPr>
              <a:spLocks noChangeArrowheads="1"/>
            </p:cNvSpPr>
            <p:nvPr/>
          </p:nvSpPr>
          <p:spPr bwMode="auto">
            <a:xfrm>
              <a:off x="2016" y="177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10956" name="Oval 12"/>
          <p:cNvSpPr>
            <a:spLocks noChangeArrowheads="1"/>
          </p:cNvSpPr>
          <p:nvPr/>
        </p:nvSpPr>
        <p:spPr bwMode="auto">
          <a:xfrm>
            <a:off x="3962400" y="4256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3581400" y="3875088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762000" y="1436688"/>
            <a:ext cx="3962400" cy="335280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0977" name="Group 33"/>
          <p:cNvGrpSpPr>
            <a:grpSpLocks/>
          </p:cNvGrpSpPr>
          <p:nvPr/>
        </p:nvGrpSpPr>
        <p:grpSpPr bwMode="auto">
          <a:xfrm>
            <a:off x="4953000" y="4941888"/>
            <a:ext cx="1219200" cy="1219200"/>
            <a:chOff x="3120" y="2688"/>
            <a:chExt cx="768" cy="768"/>
          </a:xfrm>
        </p:grpSpPr>
        <p:sp>
          <p:nvSpPr>
            <p:cNvPr id="210960" name="Oval 16"/>
            <p:cNvSpPr>
              <a:spLocks noChangeArrowheads="1"/>
            </p:cNvSpPr>
            <p:nvPr/>
          </p:nvSpPr>
          <p:spPr bwMode="auto">
            <a:xfrm>
              <a:off x="3600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61" name="Oval 17"/>
            <p:cNvSpPr>
              <a:spLocks noChangeArrowheads="1"/>
            </p:cNvSpPr>
            <p:nvPr/>
          </p:nvSpPr>
          <p:spPr bwMode="auto">
            <a:xfrm>
              <a:off x="3120" y="316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62" name="Line 18"/>
            <p:cNvSpPr>
              <a:spLocks noChangeShapeType="1"/>
            </p:cNvSpPr>
            <p:nvPr/>
          </p:nvSpPr>
          <p:spPr bwMode="auto">
            <a:xfrm flipH="1">
              <a:off x="3360" y="2928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63" name="Line 19"/>
          <p:cNvSpPr>
            <a:spLocks noChangeShapeType="1"/>
          </p:cNvSpPr>
          <p:nvPr/>
        </p:nvSpPr>
        <p:spPr bwMode="auto">
          <a:xfrm flipH="1">
            <a:off x="6096000" y="4560888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0976" name="Group 32"/>
          <p:cNvGrpSpPr>
            <a:grpSpLocks/>
          </p:cNvGrpSpPr>
          <p:nvPr/>
        </p:nvGrpSpPr>
        <p:grpSpPr bwMode="auto">
          <a:xfrm>
            <a:off x="6553200" y="4179888"/>
            <a:ext cx="1981200" cy="1981200"/>
            <a:chOff x="4128" y="2208"/>
            <a:chExt cx="1248" cy="1248"/>
          </a:xfrm>
        </p:grpSpPr>
        <p:sp>
          <p:nvSpPr>
            <p:cNvPr id="210959" name="Oval 15"/>
            <p:cNvSpPr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64" name="Line 20"/>
            <p:cNvSpPr>
              <a:spLocks noChangeShapeType="1"/>
            </p:cNvSpPr>
            <p:nvPr/>
          </p:nvSpPr>
          <p:spPr bwMode="auto">
            <a:xfrm>
              <a:off x="4368" y="2448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65" name="Oval 21"/>
            <p:cNvSpPr>
              <a:spLocks noChangeArrowheads="1"/>
            </p:cNvSpPr>
            <p:nvPr/>
          </p:nvSpPr>
          <p:spPr bwMode="auto">
            <a:xfrm>
              <a:off x="4608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66" name="Oval 22"/>
            <p:cNvSpPr>
              <a:spLocks noChangeArrowheads="1"/>
            </p:cNvSpPr>
            <p:nvPr/>
          </p:nvSpPr>
          <p:spPr bwMode="auto">
            <a:xfrm>
              <a:off x="5088" y="316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006600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10967" name="Line 23"/>
            <p:cNvSpPr>
              <a:spLocks noChangeShapeType="1"/>
            </p:cNvSpPr>
            <p:nvPr/>
          </p:nvSpPr>
          <p:spPr bwMode="auto">
            <a:xfrm>
              <a:off x="4848" y="2928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68" name="Line 24"/>
          <p:cNvSpPr>
            <a:spLocks noChangeShapeType="1"/>
          </p:cNvSpPr>
          <p:nvPr/>
        </p:nvSpPr>
        <p:spPr bwMode="auto">
          <a:xfrm>
            <a:off x="6172200" y="3798888"/>
            <a:ext cx="4572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9" name="Oval 25"/>
          <p:cNvSpPr>
            <a:spLocks noChangeArrowheads="1"/>
          </p:cNvSpPr>
          <p:nvPr/>
        </p:nvSpPr>
        <p:spPr bwMode="auto">
          <a:xfrm>
            <a:off x="6477000" y="578008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0970" name="Line 26"/>
          <p:cNvSpPr>
            <a:spLocks noChangeShapeType="1"/>
          </p:cNvSpPr>
          <p:nvPr/>
        </p:nvSpPr>
        <p:spPr bwMode="auto">
          <a:xfrm>
            <a:off x="6096000" y="5322888"/>
            <a:ext cx="5334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1" name="AutoShape 27"/>
          <p:cNvSpPr>
            <a:spLocks noChangeArrowheads="1"/>
          </p:cNvSpPr>
          <p:nvPr/>
        </p:nvSpPr>
        <p:spPr bwMode="auto">
          <a:xfrm rot="5487719">
            <a:off x="5283994" y="2321719"/>
            <a:ext cx="760413" cy="1273175"/>
          </a:xfrm>
          <a:custGeom>
            <a:avLst/>
            <a:gdLst>
              <a:gd name="G0" fmla="+- 15150 0 0"/>
              <a:gd name="G1" fmla="+- 2900 0 0"/>
              <a:gd name="G2" fmla="+- 12158 0 2900"/>
              <a:gd name="G3" fmla="+- G2 0 2900"/>
              <a:gd name="G4" fmla="*/ G3 32768 32059"/>
              <a:gd name="G5" fmla="*/ G4 1 2"/>
              <a:gd name="G6" fmla="+- 21600 0 15150"/>
              <a:gd name="G7" fmla="*/ G6 2900 6079"/>
              <a:gd name="G8" fmla="+- G7 15150 0"/>
              <a:gd name="T0" fmla="*/ 15150 w 21600"/>
              <a:gd name="T1" fmla="*/ 0 h 21600"/>
              <a:gd name="T2" fmla="*/ 15150 w 21600"/>
              <a:gd name="T3" fmla="*/ 12158 h 21600"/>
              <a:gd name="T4" fmla="*/ 325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50" y="0"/>
                </a:lnTo>
                <a:lnTo>
                  <a:pt x="1515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50" y="9258"/>
                </a:lnTo>
                <a:lnTo>
                  <a:pt x="15150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3" name="Text Box 29"/>
          <p:cNvSpPr txBox="1">
            <a:spLocks noChangeArrowheads="1"/>
          </p:cNvSpPr>
          <p:nvPr/>
        </p:nvSpPr>
        <p:spPr bwMode="auto">
          <a:xfrm>
            <a:off x="1042988" y="5516563"/>
            <a:ext cx="3448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继续插入关键字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10978" name="AutoShape 34"/>
          <p:cNvSpPr>
            <a:spLocks noChangeArrowheads="1"/>
          </p:cNvSpPr>
          <p:nvPr/>
        </p:nvSpPr>
        <p:spPr bwMode="auto">
          <a:xfrm>
            <a:off x="5795963" y="1700213"/>
            <a:ext cx="2376487" cy="576262"/>
          </a:xfrm>
          <a:prstGeom prst="cloudCallout">
            <a:avLst>
              <a:gd name="adj1" fmla="val -43921"/>
              <a:gd name="adj2" fmla="val 115014"/>
            </a:avLst>
          </a:prstGeom>
          <a:solidFill>
            <a:srgbClr val="FFFF99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kumimoji="1" lang="zh-CN" altLang="en-US" sz="1800" b="1">
                <a:solidFill>
                  <a:srgbClr val="9900FF"/>
                </a:solidFill>
              </a:rPr>
              <a:t>向左旋转一次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6" grpId="0" animBg="1" autoUpdateAnimBg="0"/>
      <p:bldP spid="210957" grpId="0" animBg="1"/>
      <p:bldP spid="210958" grpId="0" animBg="1"/>
      <p:bldP spid="210963" grpId="0" animBg="1"/>
      <p:bldP spid="210968" grpId="0" animBg="1"/>
      <p:bldP spid="210969" grpId="0" animBg="1" autoUpdateAnimBg="0"/>
      <p:bldP spid="210970" grpId="0" animBg="1"/>
      <p:bldP spid="210971" grpId="0" animBg="1"/>
      <p:bldP spid="210973" grpId="0" autoUpdateAnimBg="0"/>
      <p:bldP spid="21097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0" y="1128713"/>
            <a:ext cx="810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Bef>
                <a:spcPct val="50000"/>
              </a:spcBef>
            </a:pPr>
            <a:r>
              <a:rPr kumimoji="1" lang="en-US" altLang="zh-CN" sz="2400" b="1"/>
              <a:t>1</a:t>
            </a:r>
            <a:r>
              <a:rPr kumimoji="1" lang="zh-CN" altLang="en-US" sz="2400" b="1"/>
              <a:t>、</a:t>
            </a:r>
            <a:r>
              <a:rPr kumimoji="1" lang="en-US" altLang="zh-CN" sz="2400" b="1"/>
              <a:t>LL </a:t>
            </a:r>
            <a:r>
              <a:rPr kumimoji="1" lang="zh-CN" altLang="zh-CN" sz="2400" b="1"/>
              <a:t>（新插入结点在</a:t>
            </a:r>
            <a:r>
              <a:rPr kumimoji="1" lang="zh-CN" altLang="en-US" sz="2400" b="1"/>
              <a:t>失衡</a:t>
            </a:r>
            <a:r>
              <a:rPr kumimoji="1" lang="zh-CN" altLang="zh-CN" sz="2400" b="1"/>
              <a:t>结点的</a:t>
            </a:r>
            <a:r>
              <a:rPr kumimoji="1" lang="zh-CN" altLang="zh-CN" sz="2400" b="1">
                <a:solidFill>
                  <a:srgbClr val="FF0000"/>
                </a:solidFill>
              </a:rPr>
              <a:t>左子树</a:t>
            </a:r>
            <a:r>
              <a:rPr kumimoji="1" lang="zh-CN" altLang="zh-CN" sz="2400" b="1"/>
              <a:t>的</a:t>
            </a:r>
            <a:r>
              <a:rPr kumimoji="1" lang="zh-CN" altLang="zh-CN" sz="2400" b="1">
                <a:solidFill>
                  <a:srgbClr val="FF0000"/>
                </a:solidFill>
              </a:rPr>
              <a:t>左子树上</a:t>
            </a:r>
            <a:r>
              <a:rPr kumimoji="1" lang="zh-CN" altLang="zh-CN" sz="2400" b="1"/>
              <a:t>）</a:t>
            </a:r>
            <a:endParaRPr kumimoji="1" lang="zh-CN" altLang="en-US" sz="2400" b="1"/>
          </a:p>
        </p:txBody>
      </p:sp>
      <p:grpSp>
        <p:nvGrpSpPr>
          <p:cNvPr id="8" name="组合 7"/>
          <p:cNvGrpSpPr/>
          <p:nvPr/>
        </p:nvGrpSpPr>
        <p:grpSpPr>
          <a:xfrm>
            <a:off x="4038600" y="2827338"/>
            <a:ext cx="1676400" cy="685800"/>
            <a:chOff x="4038600" y="2827338"/>
            <a:chExt cx="1676400" cy="685800"/>
          </a:xfrm>
        </p:grpSpPr>
        <p:sp>
          <p:nvSpPr>
            <p:cNvPr id="276512" name="AutoShape 32"/>
            <p:cNvSpPr>
              <a:spLocks noChangeArrowheads="1"/>
            </p:cNvSpPr>
            <p:nvPr/>
          </p:nvSpPr>
          <p:spPr bwMode="auto">
            <a:xfrm>
              <a:off x="4038600" y="3132138"/>
              <a:ext cx="1676400" cy="381000"/>
            </a:xfrm>
            <a:prstGeom prst="rightArrow">
              <a:avLst>
                <a:gd name="adj1" fmla="val 50000"/>
                <a:gd name="adj2" fmla="val 11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13" name="Text Box 33"/>
            <p:cNvSpPr txBox="1">
              <a:spLocks noChangeArrowheads="1"/>
            </p:cNvSpPr>
            <p:nvPr/>
          </p:nvSpPr>
          <p:spPr bwMode="auto">
            <a:xfrm>
              <a:off x="4038600" y="2827338"/>
              <a:ext cx="1219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000" b="1" dirty="0"/>
                <a:t>右单旋转</a:t>
              </a:r>
            </a:p>
          </p:txBody>
        </p:sp>
      </p:grpSp>
      <p:grpSp>
        <p:nvGrpSpPr>
          <p:cNvPr id="276572" name="Group 92"/>
          <p:cNvGrpSpPr>
            <a:grpSpLocks/>
          </p:cNvGrpSpPr>
          <p:nvPr/>
        </p:nvGrpSpPr>
        <p:grpSpPr bwMode="auto">
          <a:xfrm>
            <a:off x="5651500" y="1700213"/>
            <a:ext cx="3241675" cy="2362200"/>
            <a:chOff x="3936" y="1301"/>
            <a:chExt cx="1536" cy="1250"/>
          </a:xfrm>
        </p:grpSpPr>
        <p:sp>
          <p:nvSpPr>
            <p:cNvPr id="276482" name="Line 2"/>
            <p:cNvSpPr>
              <a:spLocks noChangeShapeType="1"/>
            </p:cNvSpPr>
            <p:nvPr/>
          </p:nvSpPr>
          <p:spPr bwMode="auto">
            <a:xfrm flipH="1">
              <a:off x="4704" y="1829"/>
              <a:ext cx="9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83" name="Line 3"/>
            <p:cNvSpPr>
              <a:spLocks noChangeShapeType="1"/>
            </p:cNvSpPr>
            <p:nvPr/>
          </p:nvSpPr>
          <p:spPr bwMode="auto">
            <a:xfrm>
              <a:off x="4848" y="1877"/>
              <a:ext cx="144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17" name="Line 37"/>
            <p:cNvSpPr>
              <a:spLocks noChangeShapeType="1"/>
            </p:cNvSpPr>
            <p:nvPr/>
          </p:nvSpPr>
          <p:spPr bwMode="auto">
            <a:xfrm>
              <a:off x="4608" y="1541"/>
              <a:ext cx="192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18" name="Line 38"/>
            <p:cNvSpPr>
              <a:spLocks noChangeShapeType="1"/>
            </p:cNvSpPr>
            <p:nvPr/>
          </p:nvSpPr>
          <p:spPr bwMode="auto">
            <a:xfrm flipH="1">
              <a:off x="4320" y="1637"/>
              <a:ext cx="96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19" name="Oval 39"/>
            <p:cNvSpPr>
              <a:spLocks noChangeArrowheads="1"/>
            </p:cNvSpPr>
            <p:nvPr/>
          </p:nvSpPr>
          <p:spPr bwMode="auto">
            <a:xfrm>
              <a:off x="4368" y="144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B</a:t>
              </a:r>
              <a:endParaRPr kumimoji="1" lang="en-US" altLang="zh-CN" sz="1800" b="1" u="sng"/>
            </a:p>
          </p:txBody>
        </p:sp>
        <p:sp>
          <p:nvSpPr>
            <p:cNvPr id="276520" name="Oval 40"/>
            <p:cNvSpPr>
              <a:spLocks noChangeArrowheads="1"/>
            </p:cNvSpPr>
            <p:nvPr/>
          </p:nvSpPr>
          <p:spPr bwMode="auto">
            <a:xfrm>
              <a:off x="4656" y="173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A</a:t>
              </a:r>
              <a:endParaRPr kumimoji="1" lang="en-US" altLang="zh-CN" sz="1800" b="1" u="sng"/>
            </a:p>
          </p:txBody>
        </p:sp>
        <p:sp>
          <p:nvSpPr>
            <p:cNvPr id="276521" name="Text Box 41"/>
            <p:cNvSpPr txBox="1">
              <a:spLocks noChangeArrowheads="1"/>
            </p:cNvSpPr>
            <p:nvPr/>
          </p:nvSpPr>
          <p:spPr bwMode="auto">
            <a:xfrm>
              <a:off x="4416" y="1301"/>
              <a:ext cx="24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</p:txBody>
        </p:sp>
        <p:sp>
          <p:nvSpPr>
            <p:cNvPr id="276522" name="Text Box 42"/>
            <p:cNvSpPr txBox="1">
              <a:spLocks noChangeArrowheads="1"/>
            </p:cNvSpPr>
            <p:nvPr/>
          </p:nvSpPr>
          <p:spPr bwMode="auto">
            <a:xfrm>
              <a:off x="3936" y="1992"/>
              <a:ext cx="28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</a:t>
              </a:r>
            </a:p>
          </p:txBody>
        </p:sp>
        <p:sp>
          <p:nvSpPr>
            <p:cNvPr id="276523" name="Text Box 43"/>
            <p:cNvSpPr txBox="1">
              <a:spLocks noChangeArrowheads="1"/>
            </p:cNvSpPr>
            <p:nvPr/>
          </p:nvSpPr>
          <p:spPr bwMode="auto">
            <a:xfrm>
              <a:off x="4752" y="1589"/>
              <a:ext cx="24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</p:txBody>
        </p:sp>
        <p:grpSp>
          <p:nvGrpSpPr>
            <p:cNvPr id="276524" name="Group 44"/>
            <p:cNvGrpSpPr>
              <a:grpSpLocks/>
            </p:cNvGrpSpPr>
            <p:nvPr/>
          </p:nvGrpSpPr>
          <p:grpSpPr bwMode="auto">
            <a:xfrm>
              <a:off x="4176" y="1829"/>
              <a:ext cx="240" cy="528"/>
              <a:chOff x="2448" y="3072"/>
              <a:chExt cx="240" cy="528"/>
            </a:xfrm>
          </p:grpSpPr>
          <p:sp>
            <p:nvSpPr>
              <p:cNvPr id="276525" name="Rectangle 45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26" name="Line 4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27" name="Line 47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28" name="Line 48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29" name="Rectangle 49"/>
            <p:cNvSpPr>
              <a:spLocks noChangeArrowheads="1"/>
            </p:cNvSpPr>
            <p:nvPr/>
          </p:nvSpPr>
          <p:spPr bwMode="auto">
            <a:xfrm>
              <a:off x="4608" y="2117"/>
              <a:ext cx="240" cy="3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0" name="AutoShape 50"/>
            <p:cNvSpPr>
              <a:spLocks/>
            </p:cNvSpPr>
            <p:nvPr/>
          </p:nvSpPr>
          <p:spPr bwMode="auto">
            <a:xfrm>
              <a:off x="4080" y="1829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1" name="Rectangle 51"/>
            <p:cNvSpPr>
              <a:spLocks noChangeArrowheads="1"/>
            </p:cNvSpPr>
            <p:nvPr/>
          </p:nvSpPr>
          <p:spPr bwMode="auto">
            <a:xfrm>
              <a:off x="4896" y="2117"/>
              <a:ext cx="240" cy="3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2" name="Text Box 52"/>
            <p:cNvSpPr txBox="1">
              <a:spLocks noChangeArrowheads="1"/>
            </p:cNvSpPr>
            <p:nvPr/>
          </p:nvSpPr>
          <p:spPr bwMode="auto">
            <a:xfrm>
              <a:off x="4320" y="2357"/>
              <a:ext cx="28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76533" name="AutoShape 53"/>
            <p:cNvSpPr>
              <a:spLocks/>
            </p:cNvSpPr>
            <p:nvPr/>
          </p:nvSpPr>
          <p:spPr bwMode="auto">
            <a:xfrm>
              <a:off x="5184" y="2117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4" name="Text Box 54"/>
            <p:cNvSpPr txBox="1">
              <a:spLocks noChangeArrowheads="1"/>
            </p:cNvSpPr>
            <p:nvPr/>
          </p:nvSpPr>
          <p:spPr bwMode="auto">
            <a:xfrm>
              <a:off x="5184" y="2212"/>
              <a:ext cx="28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76535" name="Text Box 55"/>
            <p:cNvSpPr txBox="1">
              <a:spLocks noChangeArrowheads="1"/>
            </p:cNvSpPr>
            <p:nvPr/>
          </p:nvSpPr>
          <p:spPr bwMode="auto">
            <a:xfrm>
              <a:off x="4176" y="1925"/>
              <a:ext cx="28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76536" name="Text Box 56"/>
            <p:cNvSpPr txBox="1">
              <a:spLocks noChangeArrowheads="1"/>
            </p:cNvSpPr>
            <p:nvPr/>
          </p:nvSpPr>
          <p:spPr bwMode="auto">
            <a:xfrm>
              <a:off x="4608" y="2212"/>
              <a:ext cx="28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76537" name="Text Box 57"/>
            <p:cNvSpPr txBox="1">
              <a:spLocks noChangeArrowheads="1"/>
            </p:cNvSpPr>
            <p:nvPr/>
          </p:nvSpPr>
          <p:spPr bwMode="auto">
            <a:xfrm>
              <a:off x="4896" y="2212"/>
              <a:ext cx="28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A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76538" name="AutoShape 58"/>
            <p:cNvSpPr>
              <a:spLocks/>
            </p:cNvSpPr>
            <p:nvPr/>
          </p:nvSpPr>
          <p:spPr bwMode="auto">
            <a:xfrm>
              <a:off x="4512" y="2117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4785" y="2816558"/>
            <a:ext cx="3214687" cy="1540029"/>
            <a:chOff x="734785" y="2816558"/>
            <a:chExt cx="3214687" cy="1540029"/>
          </a:xfrm>
        </p:grpSpPr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734785" y="3903638"/>
              <a:ext cx="551089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76501" name="AutoShape 21"/>
            <p:cNvSpPr>
              <a:spLocks/>
            </p:cNvSpPr>
            <p:nvPr/>
          </p:nvSpPr>
          <p:spPr bwMode="auto">
            <a:xfrm>
              <a:off x="1194026" y="3631868"/>
              <a:ext cx="91848" cy="724719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5" name="AutoShape 25"/>
            <p:cNvSpPr>
              <a:spLocks/>
            </p:cNvSpPr>
            <p:nvPr/>
          </p:nvSpPr>
          <p:spPr bwMode="auto">
            <a:xfrm>
              <a:off x="2571749" y="3631868"/>
              <a:ext cx="91848" cy="724719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6" name="Text Box 26"/>
            <p:cNvSpPr txBox="1">
              <a:spLocks noChangeArrowheads="1"/>
            </p:cNvSpPr>
            <p:nvPr/>
          </p:nvSpPr>
          <p:spPr bwMode="auto">
            <a:xfrm>
              <a:off x="2571749" y="3813048"/>
              <a:ext cx="551089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76507" name="AutoShape 27"/>
            <p:cNvSpPr>
              <a:spLocks/>
            </p:cNvSpPr>
            <p:nvPr/>
          </p:nvSpPr>
          <p:spPr bwMode="auto">
            <a:xfrm>
              <a:off x="3306535" y="2816558"/>
              <a:ext cx="91848" cy="724719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8" name="Text Box 28"/>
            <p:cNvSpPr txBox="1">
              <a:spLocks noChangeArrowheads="1"/>
            </p:cNvSpPr>
            <p:nvPr/>
          </p:nvSpPr>
          <p:spPr bwMode="auto">
            <a:xfrm>
              <a:off x="3398383" y="2997738"/>
              <a:ext cx="551089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1847" y="3631868"/>
            <a:ext cx="734786" cy="996489"/>
            <a:chOff x="91847" y="3631868"/>
            <a:chExt cx="734786" cy="996489"/>
          </a:xfrm>
        </p:grpSpPr>
        <p:sp>
          <p:nvSpPr>
            <p:cNvPr id="276502" name="AutoShape 22"/>
            <p:cNvSpPr>
              <a:spLocks/>
            </p:cNvSpPr>
            <p:nvPr/>
          </p:nvSpPr>
          <p:spPr bwMode="auto">
            <a:xfrm>
              <a:off x="367392" y="3631868"/>
              <a:ext cx="183696" cy="996489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  <p:sp>
          <p:nvSpPr>
            <p:cNvPr id="276503" name="Text Box 23"/>
            <p:cNvSpPr txBox="1">
              <a:spLocks noChangeArrowheads="1"/>
            </p:cNvSpPr>
            <p:nvPr/>
          </p:nvSpPr>
          <p:spPr bwMode="auto">
            <a:xfrm>
              <a:off x="91847" y="3939496"/>
              <a:ext cx="551089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folHlink"/>
                  </a:solidFill>
                </a:rPr>
                <a:t>h</a:t>
              </a:r>
              <a:endParaRPr kumimoji="1" lang="en-US" altLang="zh-CN" sz="1800" b="1"/>
            </a:p>
          </p:txBody>
        </p:sp>
        <p:sp>
          <p:nvSpPr>
            <p:cNvPr id="276509" name="AutoShape 29"/>
            <p:cNvSpPr>
              <a:spLocks noChangeArrowheads="1"/>
            </p:cNvSpPr>
            <p:nvPr/>
          </p:nvSpPr>
          <p:spPr bwMode="auto">
            <a:xfrm flipV="1">
              <a:off x="459240" y="3994227"/>
              <a:ext cx="367393" cy="90590"/>
            </a:xfrm>
            <a:prstGeom prst="lef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8481" y="2490057"/>
            <a:ext cx="1010331" cy="366134"/>
            <a:chOff x="918481" y="2490057"/>
            <a:chExt cx="1010331" cy="366134"/>
          </a:xfrm>
        </p:grpSpPr>
        <p:sp>
          <p:nvSpPr>
            <p:cNvPr id="276500" name="Text Box 20"/>
            <p:cNvSpPr txBox="1">
              <a:spLocks noChangeArrowheads="1"/>
            </p:cNvSpPr>
            <p:nvPr/>
          </p:nvSpPr>
          <p:spPr bwMode="auto">
            <a:xfrm>
              <a:off x="918481" y="2490057"/>
              <a:ext cx="459241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folHlink"/>
                  </a:solidFill>
                </a:rPr>
                <a:t>+1</a:t>
              </a:r>
            </a:p>
          </p:txBody>
        </p:sp>
        <p:sp>
          <p:nvSpPr>
            <p:cNvPr id="276510" name="AutoShape 30"/>
            <p:cNvSpPr>
              <a:spLocks noChangeArrowheads="1"/>
            </p:cNvSpPr>
            <p:nvPr/>
          </p:nvSpPr>
          <p:spPr bwMode="auto">
            <a:xfrm>
              <a:off x="1285874" y="2635378"/>
              <a:ext cx="642938" cy="9059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2177" y="1946517"/>
            <a:ext cx="1102180" cy="368022"/>
            <a:chOff x="1102177" y="1946517"/>
            <a:chExt cx="1102180" cy="368022"/>
          </a:xfrm>
        </p:grpSpPr>
        <p:sp>
          <p:nvSpPr>
            <p:cNvPr id="276499" name="Text Box 19"/>
            <p:cNvSpPr txBox="1">
              <a:spLocks noChangeArrowheads="1"/>
            </p:cNvSpPr>
            <p:nvPr/>
          </p:nvSpPr>
          <p:spPr bwMode="auto">
            <a:xfrm>
              <a:off x="1102177" y="1946517"/>
              <a:ext cx="459241" cy="368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folHlink"/>
                  </a:solidFill>
                </a:rPr>
                <a:t>+2</a:t>
              </a:r>
            </a:p>
          </p:txBody>
        </p:sp>
        <p:sp>
          <p:nvSpPr>
            <p:cNvPr id="276511" name="AutoShape 31"/>
            <p:cNvSpPr>
              <a:spLocks noChangeArrowheads="1"/>
            </p:cNvSpPr>
            <p:nvPr/>
          </p:nvSpPr>
          <p:spPr bwMode="auto">
            <a:xfrm>
              <a:off x="1561419" y="2091839"/>
              <a:ext cx="642938" cy="9059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7722" y="1910659"/>
            <a:ext cx="1928813" cy="2717698"/>
            <a:chOff x="1377722" y="1910659"/>
            <a:chExt cx="1928813" cy="2717698"/>
          </a:xfrm>
        </p:grpSpPr>
        <p:sp>
          <p:nvSpPr>
            <p:cNvPr id="276485" name="Line 5"/>
            <p:cNvSpPr>
              <a:spLocks noChangeShapeType="1"/>
            </p:cNvSpPr>
            <p:nvPr/>
          </p:nvSpPr>
          <p:spPr bwMode="auto">
            <a:xfrm>
              <a:off x="2571749" y="2363609"/>
              <a:ext cx="367393" cy="543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86" name="Line 6"/>
            <p:cNvSpPr>
              <a:spLocks noChangeShapeType="1"/>
            </p:cNvSpPr>
            <p:nvPr/>
          </p:nvSpPr>
          <p:spPr bwMode="auto">
            <a:xfrm flipH="1">
              <a:off x="1561419" y="2544788"/>
              <a:ext cx="642938" cy="13588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87" name="Oval 7"/>
            <p:cNvSpPr>
              <a:spLocks noChangeArrowheads="1"/>
            </p:cNvSpPr>
            <p:nvPr/>
          </p:nvSpPr>
          <p:spPr bwMode="auto">
            <a:xfrm>
              <a:off x="2112508" y="2182429"/>
              <a:ext cx="551089" cy="452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 dirty="0"/>
                <a:t>A</a:t>
              </a:r>
              <a:endParaRPr kumimoji="1" lang="en-US" altLang="zh-CN" sz="1800" b="1" u="sng" dirty="0"/>
            </a:p>
          </p:txBody>
        </p:sp>
        <p:sp>
          <p:nvSpPr>
            <p:cNvPr id="276488" name="Oval 8"/>
            <p:cNvSpPr>
              <a:spLocks noChangeArrowheads="1"/>
            </p:cNvSpPr>
            <p:nvPr/>
          </p:nvSpPr>
          <p:spPr bwMode="auto">
            <a:xfrm>
              <a:off x="1745115" y="2725968"/>
              <a:ext cx="551089" cy="45295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B</a:t>
              </a:r>
              <a:endParaRPr kumimoji="1" lang="en-US" altLang="zh-CN" sz="1800" b="1" u="sng"/>
            </a:p>
          </p:txBody>
        </p:sp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2204356" y="1910659"/>
              <a:ext cx="459241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+1</a:t>
              </a: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1836963" y="2454199"/>
              <a:ext cx="459241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</p:txBody>
        </p:sp>
        <p:grpSp>
          <p:nvGrpSpPr>
            <p:cNvPr id="276492" name="Group 12"/>
            <p:cNvGrpSpPr>
              <a:grpSpLocks/>
            </p:cNvGrpSpPr>
            <p:nvPr/>
          </p:nvGrpSpPr>
          <p:grpSpPr bwMode="auto">
            <a:xfrm>
              <a:off x="1377722" y="3631868"/>
              <a:ext cx="459241" cy="996489"/>
              <a:chOff x="2448" y="3072"/>
              <a:chExt cx="240" cy="528"/>
            </a:xfrm>
          </p:grpSpPr>
          <p:sp>
            <p:nvSpPr>
              <p:cNvPr id="276493" name="Rectangle 13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494" name="Line 14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495" name="Line 15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496" name="Line 1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497" name="Line 17"/>
            <p:cNvSpPr>
              <a:spLocks noChangeShapeType="1"/>
            </p:cNvSpPr>
            <p:nvPr/>
          </p:nvSpPr>
          <p:spPr bwMode="auto">
            <a:xfrm>
              <a:off x="2020660" y="3178918"/>
              <a:ext cx="275545" cy="6341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498" name="Rectangle 18"/>
            <p:cNvSpPr>
              <a:spLocks noChangeArrowheads="1"/>
            </p:cNvSpPr>
            <p:nvPr/>
          </p:nvSpPr>
          <p:spPr bwMode="auto">
            <a:xfrm>
              <a:off x="2020660" y="3631868"/>
              <a:ext cx="459241" cy="72471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04" name="Rectangle 24"/>
            <p:cNvSpPr>
              <a:spLocks noChangeArrowheads="1"/>
            </p:cNvSpPr>
            <p:nvPr/>
          </p:nvSpPr>
          <p:spPr bwMode="auto">
            <a:xfrm>
              <a:off x="2755446" y="2816558"/>
              <a:ext cx="459241" cy="72471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14" name="Text Box 34"/>
            <p:cNvSpPr txBox="1">
              <a:spLocks noChangeArrowheads="1"/>
            </p:cNvSpPr>
            <p:nvPr/>
          </p:nvSpPr>
          <p:spPr bwMode="auto">
            <a:xfrm>
              <a:off x="1377722" y="3813048"/>
              <a:ext cx="551089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76515" name="Text Box 35"/>
            <p:cNvSpPr txBox="1">
              <a:spLocks noChangeArrowheads="1"/>
            </p:cNvSpPr>
            <p:nvPr/>
          </p:nvSpPr>
          <p:spPr bwMode="auto">
            <a:xfrm>
              <a:off x="2020660" y="3813048"/>
              <a:ext cx="551089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76516" name="Text Box 36"/>
            <p:cNvSpPr txBox="1">
              <a:spLocks noChangeArrowheads="1"/>
            </p:cNvSpPr>
            <p:nvPr/>
          </p:nvSpPr>
          <p:spPr bwMode="auto">
            <a:xfrm>
              <a:off x="2755446" y="2997738"/>
              <a:ext cx="551089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A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71749" y="1820069"/>
            <a:ext cx="2020661" cy="366134"/>
            <a:chOff x="2571749" y="1820069"/>
            <a:chExt cx="2020661" cy="366134"/>
          </a:xfrm>
        </p:grpSpPr>
        <p:sp>
          <p:nvSpPr>
            <p:cNvPr id="276539" name="AutoShape 59"/>
            <p:cNvSpPr>
              <a:spLocks noChangeArrowheads="1"/>
            </p:cNvSpPr>
            <p:nvPr/>
          </p:nvSpPr>
          <p:spPr bwMode="auto">
            <a:xfrm rot="19781518">
              <a:off x="2571749" y="2091839"/>
              <a:ext cx="642938" cy="9059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  <p:sp>
          <p:nvSpPr>
            <p:cNvPr id="276540" name="Text Box 60"/>
            <p:cNvSpPr txBox="1">
              <a:spLocks noChangeArrowheads="1"/>
            </p:cNvSpPr>
            <p:nvPr/>
          </p:nvSpPr>
          <p:spPr bwMode="auto">
            <a:xfrm>
              <a:off x="3122838" y="1820069"/>
              <a:ext cx="1469572" cy="36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800" b="1" dirty="0"/>
                <a:t>失衡结点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7950" y="4797425"/>
            <a:ext cx="4343400" cy="1143000"/>
            <a:chOff x="107950" y="4797425"/>
            <a:chExt cx="4343400" cy="1143000"/>
          </a:xfrm>
        </p:grpSpPr>
        <p:sp>
          <p:nvSpPr>
            <p:cNvPr id="276541" name="Text Box 61"/>
            <p:cNvSpPr txBox="1">
              <a:spLocks noChangeArrowheads="1"/>
            </p:cNvSpPr>
            <p:nvPr/>
          </p:nvSpPr>
          <p:spPr bwMode="auto">
            <a:xfrm>
              <a:off x="107950" y="4797425"/>
              <a:ext cx="2895600" cy="62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400" b="1" dirty="0"/>
                <a:t>旋转前：高度为 </a:t>
              </a:r>
              <a:r>
                <a:rPr kumimoji="1" lang="en-US" altLang="zh-CN" sz="1400" b="1" dirty="0"/>
                <a:t>h + 1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 dirty="0"/>
                <a:t>               </a:t>
              </a:r>
              <a:r>
                <a:rPr kumimoji="1" lang="zh-CN" altLang="zh-CN" sz="1400" b="1" dirty="0"/>
                <a:t>中序序列：</a:t>
              </a:r>
              <a:endParaRPr kumimoji="1" lang="zh-CN" altLang="en-US" sz="1400" b="1" dirty="0"/>
            </a:p>
          </p:txBody>
        </p:sp>
        <p:sp>
          <p:nvSpPr>
            <p:cNvPr id="276542" name="Oval 62"/>
            <p:cNvSpPr>
              <a:spLocks noChangeArrowheads="1"/>
            </p:cNvSpPr>
            <p:nvPr/>
          </p:nvSpPr>
          <p:spPr bwMode="auto">
            <a:xfrm>
              <a:off x="3460750" y="51022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  <p:sp>
          <p:nvSpPr>
            <p:cNvPr id="276543" name="Oval 63"/>
            <p:cNvSpPr>
              <a:spLocks noChangeArrowheads="1"/>
            </p:cNvSpPr>
            <p:nvPr/>
          </p:nvSpPr>
          <p:spPr bwMode="auto">
            <a:xfrm>
              <a:off x="2393950" y="51022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  <p:grpSp>
          <p:nvGrpSpPr>
            <p:cNvPr id="276544" name="Group 64"/>
            <p:cNvGrpSpPr>
              <a:grpSpLocks/>
            </p:cNvGrpSpPr>
            <p:nvPr/>
          </p:nvGrpSpPr>
          <p:grpSpPr bwMode="auto">
            <a:xfrm>
              <a:off x="1860550" y="5102225"/>
              <a:ext cx="381000" cy="838200"/>
              <a:chOff x="2448" y="3072"/>
              <a:chExt cx="240" cy="528"/>
            </a:xfrm>
          </p:grpSpPr>
          <p:sp>
            <p:nvSpPr>
              <p:cNvPr id="276545" name="Rectangle 65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46" name="Line 6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47" name="Line 67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48" name="Line 68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49" name="Rectangle 69"/>
            <p:cNvSpPr>
              <a:spLocks noChangeArrowheads="1"/>
            </p:cNvSpPr>
            <p:nvPr/>
          </p:nvSpPr>
          <p:spPr bwMode="auto">
            <a:xfrm>
              <a:off x="2927350" y="510222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0" name="Rectangle 70"/>
            <p:cNvSpPr>
              <a:spLocks noChangeArrowheads="1"/>
            </p:cNvSpPr>
            <p:nvPr/>
          </p:nvSpPr>
          <p:spPr bwMode="auto">
            <a:xfrm>
              <a:off x="3994150" y="510222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1" name="Text Box 71"/>
            <p:cNvSpPr txBox="1">
              <a:spLocks noChangeArrowheads="1"/>
            </p:cNvSpPr>
            <p:nvPr/>
          </p:nvSpPr>
          <p:spPr bwMode="auto">
            <a:xfrm>
              <a:off x="1860550" y="5254625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/>
                <a:t>B</a:t>
              </a:r>
              <a:r>
                <a:rPr kumimoji="1" lang="en-US" altLang="zh-CN" sz="1400" b="1" baseline="-10000"/>
                <a:t>L</a:t>
              </a:r>
              <a:endParaRPr kumimoji="1" lang="en-US" altLang="zh-CN" sz="2000" b="1"/>
            </a:p>
          </p:txBody>
        </p:sp>
        <p:sp>
          <p:nvSpPr>
            <p:cNvPr id="276552" name="Text Box 72"/>
            <p:cNvSpPr txBox="1">
              <a:spLocks noChangeArrowheads="1"/>
            </p:cNvSpPr>
            <p:nvPr/>
          </p:nvSpPr>
          <p:spPr bwMode="auto">
            <a:xfrm>
              <a:off x="2927350" y="5254625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/>
                <a:t>B</a:t>
              </a:r>
              <a:r>
                <a:rPr kumimoji="1" lang="en-US" altLang="zh-CN" sz="1400" b="1" baseline="-10000"/>
                <a:t>R</a:t>
              </a:r>
              <a:endParaRPr kumimoji="1" lang="en-US" altLang="zh-CN" sz="2000" b="1"/>
            </a:p>
          </p:txBody>
        </p:sp>
        <p:sp>
          <p:nvSpPr>
            <p:cNvPr id="276553" name="Text Box 73"/>
            <p:cNvSpPr txBox="1">
              <a:spLocks noChangeArrowheads="1"/>
            </p:cNvSpPr>
            <p:nvPr/>
          </p:nvSpPr>
          <p:spPr bwMode="auto">
            <a:xfrm>
              <a:off x="3994150" y="5254625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/>
                <a:t>A</a:t>
              </a:r>
              <a:r>
                <a:rPr kumimoji="1" lang="en-US" altLang="zh-CN" sz="1400" b="1" baseline="-10000"/>
                <a:t>R</a:t>
              </a:r>
              <a:endParaRPr kumimoji="1" lang="en-US" altLang="zh-CN" sz="2000" b="1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03750" y="4797425"/>
            <a:ext cx="4419600" cy="1600200"/>
            <a:chOff x="4603750" y="4797425"/>
            <a:chExt cx="4419600" cy="1600200"/>
          </a:xfrm>
        </p:grpSpPr>
        <p:sp>
          <p:nvSpPr>
            <p:cNvPr id="276554" name="Text Box 74"/>
            <p:cNvSpPr txBox="1">
              <a:spLocks noChangeArrowheads="1"/>
            </p:cNvSpPr>
            <p:nvPr/>
          </p:nvSpPr>
          <p:spPr bwMode="auto">
            <a:xfrm>
              <a:off x="4603750" y="4797425"/>
              <a:ext cx="2895600" cy="62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400" b="1" dirty="0"/>
                <a:t>旋转后：高度为 </a:t>
              </a:r>
              <a:r>
                <a:rPr kumimoji="1" lang="en-US" altLang="zh-CN" sz="1400" b="1" dirty="0"/>
                <a:t>h + 1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 dirty="0"/>
                <a:t>               </a:t>
              </a:r>
              <a:r>
                <a:rPr kumimoji="1" lang="zh-CN" altLang="zh-CN" sz="1400" b="1" dirty="0"/>
                <a:t>中序序列：</a:t>
              </a:r>
              <a:endParaRPr kumimoji="1" lang="zh-CN" altLang="en-US" sz="1400" b="1" dirty="0"/>
            </a:p>
          </p:txBody>
        </p:sp>
        <p:sp>
          <p:nvSpPr>
            <p:cNvPr id="276555" name="Oval 75"/>
            <p:cNvSpPr>
              <a:spLocks noChangeArrowheads="1"/>
            </p:cNvSpPr>
            <p:nvPr/>
          </p:nvSpPr>
          <p:spPr bwMode="auto">
            <a:xfrm>
              <a:off x="7956550" y="51022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  <p:sp>
          <p:nvSpPr>
            <p:cNvPr id="276556" name="Oval 76"/>
            <p:cNvSpPr>
              <a:spLocks noChangeArrowheads="1"/>
            </p:cNvSpPr>
            <p:nvPr/>
          </p:nvSpPr>
          <p:spPr bwMode="auto">
            <a:xfrm>
              <a:off x="6889750" y="51022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  <p:grpSp>
          <p:nvGrpSpPr>
            <p:cNvPr id="276557" name="Group 77"/>
            <p:cNvGrpSpPr>
              <a:grpSpLocks/>
            </p:cNvGrpSpPr>
            <p:nvPr/>
          </p:nvGrpSpPr>
          <p:grpSpPr bwMode="auto">
            <a:xfrm>
              <a:off x="6356350" y="5102225"/>
              <a:ext cx="381000" cy="838200"/>
              <a:chOff x="2448" y="3072"/>
              <a:chExt cx="240" cy="528"/>
            </a:xfrm>
          </p:grpSpPr>
          <p:sp>
            <p:nvSpPr>
              <p:cNvPr id="276558" name="Rectangle 7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59" name="Line 79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60" name="Line 80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61" name="Line 81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62" name="Rectangle 82"/>
            <p:cNvSpPr>
              <a:spLocks noChangeArrowheads="1"/>
            </p:cNvSpPr>
            <p:nvPr/>
          </p:nvSpPr>
          <p:spPr bwMode="auto">
            <a:xfrm>
              <a:off x="7423150" y="510222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3" name="Rectangle 83"/>
            <p:cNvSpPr>
              <a:spLocks noChangeArrowheads="1"/>
            </p:cNvSpPr>
            <p:nvPr/>
          </p:nvSpPr>
          <p:spPr bwMode="auto">
            <a:xfrm>
              <a:off x="8566150" y="510222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4" name="Text Box 84"/>
            <p:cNvSpPr txBox="1">
              <a:spLocks noChangeArrowheads="1"/>
            </p:cNvSpPr>
            <p:nvPr/>
          </p:nvSpPr>
          <p:spPr bwMode="auto">
            <a:xfrm>
              <a:off x="6356350" y="5254625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/>
                <a:t>B</a:t>
              </a:r>
              <a:r>
                <a:rPr kumimoji="1" lang="en-US" altLang="zh-CN" sz="1400" b="1" baseline="-10000"/>
                <a:t>L</a:t>
              </a:r>
              <a:endParaRPr kumimoji="1" lang="en-US" altLang="zh-CN" sz="2000" b="1"/>
            </a:p>
          </p:txBody>
        </p:sp>
        <p:sp>
          <p:nvSpPr>
            <p:cNvPr id="276565" name="Text Box 85"/>
            <p:cNvSpPr txBox="1">
              <a:spLocks noChangeArrowheads="1"/>
            </p:cNvSpPr>
            <p:nvPr/>
          </p:nvSpPr>
          <p:spPr bwMode="auto">
            <a:xfrm>
              <a:off x="7423150" y="5254625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/>
                <a:t>B</a:t>
              </a:r>
              <a:r>
                <a:rPr kumimoji="1" lang="en-US" altLang="zh-CN" sz="1400" b="1" baseline="-10000"/>
                <a:t>R</a:t>
              </a:r>
              <a:endParaRPr kumimoji="1" lang="en-US" altLang="zh-CN" sz="2000" b="1"/>
            </a:p>
          </p:txBody>
        </p:sp>
        <p:sp>
          <p:nvSpPr>
            <p:cNvPr id="276566" name="Text Box 86"/>
            <p:cNvSpPr txBox="1">
              <a:spLocks noChangeArrowheads="1"/>
            </p:cNvSpPr>
            <p:nvPr/>
          </p:nvSpPr>
          <p:spPr bwMode="auto">
            <a:xfrm>
              <a:off x="8566150" y="5254625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400" b="1"/>
                <a:t>A</a:t>
              </a:r>
              <a:r>
                <a:rPr kumimoji="1" lang="en-US" altLang="zh-CN" sz="1400" b="1" baseline="-10000"/>
                <a:t>R</a:t>
              </a:r>
              <a:endParaRPr kumimoji="1" lang="en-US" altLang="zh-CN" sz="2000" b="1"/>
            </a:p>
          </p:txBody>
        </p:sp>
        <p:sp>
          <p:nvSpPr>
            <p:cNvPr id="276567" name="Text Box 87"/>
            <p:cNvSpPr txBox="1">
              <a:spLocks noChangeArrowheads="1"/>
            </p:cNvSpPr>
            <p:nvPr/>
          </p:nvSpPr>
          <p:spPr bwMode="auto">
            <a:xfrm>
              <a:off x="4603750" y="6078538"/>
              <a:ext cx="3657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zh-CN" sz="1400" b="1"/>
                <a:t>注意：</a:t>
              </a:r>
              <a:r>
                <a:rPr kumimoji="1" lang="zh-CN" altLang="en-US" sz="1400" b="1"/>
                <a:t>旋转</a:t>
              </a:r>
              <a:r>
                <a:rPr kumimoji="1" lang="zh-CN" altLang="zh-CN" sz="1400" b="1"/>
                <a:t>后                        平衡度为 0</a:t>
              </a:r>
              <a:endParaRPr kumimoji="1" lang="en-US" altLang="zh-CN" sz="1400" b="1"/>
            </a:p>
          </p:txBody>
        </p:sp>
        <p:sp>
          <p:nvSpPr>
            <p:cNvPr id="276568" name="Oval 88"/>
            <p:cNvSpPr>
              <a:spLocks noChangeArrowheads="1"/>
            </p:cNvSpPr>
            <p:nvPr/>
          </p:nvSpPr>
          <p:spPr bwMode="auto">
            <a:xfrm>
              <a:off x="6432550" y="60166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  <p:sp>
          <p:nvSpPr>
            <p:cNvPr id="276569" name="Oval 89"/>
            <p:cNvSpPr>
              <a:spLocks noChangeArrowheads="1"/>
            </p:cNvSpPr>
            <p:nvPr/>
          </p:nvSpPr>
          <p:spPr bwMode="auto">
            <a:xfrm>
              <a:off x="5899150" y="60166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</p:grpSp>
      <p:sp>
        <p:nvSpPr>
          <p:cNvPr id="276570" name="Rectangle 90"/>
          <p:cNvSpPr>
            <a:spLocks noChangeArrowheads="1"/>
          </p:cNvSpPr>
          <p:nvPr/>
        </p:nvSpPr>
        <p:spPr bwMode="auto">
          <a:xfrm>
            <a:off x="323850" y="228600"/>
            <a:ext cx="41290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</a:rPr>
              <a:t>平衡化旋转情况总结</a:t>
            </a:r>
          </a:p>
        </p:txBody>
      </p:sp>
    </p:spTree>
  </p:cSld>
  <p:clrMapOvr>
    <a:masterClrMapping/>
  </p:clrMapOvr>
  <p:transition>
    <p:wipe dir="d"/>
    <p:sndAc>
      <p:stSnd>
        <p:snd r:embed="rId3" name="REMIND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0" y="1052513"/>
            <a:ext cx="80422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hangingPunct="0">
              <a:spcBef>
                <a:spcPct val="50000"/>
              </a:spcBef>
            </a:pPr>
            <a:r>
              <a:rPr kumimoji="1" lang="en-US" altLang="zh-CN" sz="2400" b="1"/>
              <a:t>2</a:t>
            </a:r>
            <a:r>
              <a:rPr kumimoji="1" lang="zh-CN" altLang="en-US" sz="2400" b="1"/>
              <a:t>、</a:t>
            </a:r>
            <a:r>
              <a:rPr kumimoji="1" lang="en-US" altLang="zh-CN" sz="2400" b="1"/>
              <a:t>LR </a:t>
            </a:r>
            <a:r>
              <a:rPr kumimoji="1" lang="zh-CN" altLang="zh-CN" sz="2400" b="1"/>
              <a:t>（新插入结点在</a:t>
            </a:r>
            <a:r>
              <a:rPr kumimoji="1" lang="zh-CN" altLang="en-US" sz="2400" b="1"/>
              <a:t>失衡</a:t>
            </a:r>
            <a:r>
              <a:rPr kumimoji="1" lang="zh-CN" altLang="zh-CN" sz="2400" b="1"/>
              <a:t>结点的</a:t>
            </a:r>
            <a:r>
              <a:rPr kumimoji="1" lang="zh-CN" altLang="zh-CN" sz="2400" b="1">
                <a:solidFill>
                  <a:srgbClr val="FF0000"/>
                </a:solidFill>
              </a:rPr>
              <a:t>左子树</a:t>
            </a:r>
            <a:r>
              <a:rPr kumimoji="1" lang="zh-CN" altLang="zh-CN" sz="2400" b="1"/>
              <a:t>的</a:t>
            </a:r>
            <a:r>
              <a:rPr kumimoji="1" lang="zh-CN" altLang="zh-CN" sz="2400" b="1">
                <a:solidFill>
                  <a:srgbClr val="FF0000"/>
                </a:solidFill>
              </a:rPr>
              <a:t>右子树</a:t>
            </a:r>
            <a:r>
              <a:rPr kumimoji="1" lang="zh-CN" altLang="zh-CN" sz="2400" b="1">
                <a:solidFill>
                  <a:schemeClr val="folHlink"/>
                </a:solidFill>
              </a:rPr>
              <a:t>上</a:t>
            </a:r>
            <a:r>
              <a:rPr kumimoji="1" lang="zh-CN" altLang="zh-CN" sz="2400" b="1"/>
              <a:t>）</a:t>
            </a:r>
          </a:p>
          <a:p>
            <a:pPr lvl="1" eaLnBrk="0" hangingPunct="0">
              <a:spcBef>
                <a:spcPct val="50000"/>
              </a:spcBef>
            </a:pPr>
            <a:r>
              <a:rPr kumimoji="1" lang="zh-CN" altLang="zh-CN" sz="2400" b="1"/>
              <a:t>  情况</a:t>
            </a:r>
            <a:r>
              <a:rPr kumimoji="1" lang="en-US" altLang="zh-CN" sz="2400" b="1"/>
              <a:t>A</a:t>
            </a:r>
            <a:r>
              <a:rPr kumimoji="1" lang="zh-CN" altLang="en-US" sz="2400" b="1"/>
              <a:t>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089150" y="1962150"/>
            <a:ext cx="1676400" cy="336550"/>
            <a:chOff x="2089150" y="1962150"/>
            <a:chExt cx="1676400" cy="336550"/>
          </a:xfrm>
        </p:grpSpPr>
        <p:sp>
          <p:nvSpPr>
            <p:cNvPr id="279583" name="AutoShape 31"/>
            <p:cNvSpPr>
              <a:spLocks noChangeArrowheads="1"/>
            </p:cNvSpPr>
            <p:nvPr/>
          </p:nvSpPr>
          <p:spPr bwMode="auto">
            <a:xfrm rot="-1818482">
              <a:off x="2089150" y="2190750"/>
              <a:ext cx="533400" cy="7620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00" b="1">
                <a:solidFill>
                  <a:schemeClr val="folHlink"/>
                </a:solidFill>
              </a:endParaRPr>
            </a:p>
          </p:txBody>
        </p:sp>
        <p:sp>
          <p:nvSpPr>
            <p:cNvPr id="279584" name="Text Box 32"/>
            <p:cNvSpPr txBox="1">
              <a:spLocks noChangeArrowheads="1"/>
            </p:cNvSpPr>
            <p:nvPr/>
          </p:nvSpPr>
          <p:spPr bwMode="auto">
            <a:xfrm>
              <a:off x="2546350" y="1962150"/>
              <a:ext cx="1219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600" b="1" dirty="0"/>
                <a:t>失衡结点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8313" y="3943350"/>
            <a:ext cx="858837" cy="609600"/>
            <a:chOff x="468313" y="3943350"/>
            <a:chExt cx="858837" cy="609600"/>
          </a:xfrm>
        </p:grpSpPr>
        <p:sp>
          <p:nvSpPr>
            <p:cNvPr id="279602" name="AutoShape 50"/>
            <p:cNvSpPr>
              <a:spLocks/>
            </p:cNvSpPr>
            <p:nvPr/>
          </p:nvSpPr>
          <p:spPr bwMode="auto">
            <a:xfrm>
              <a:off x="1022350" y="3943350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03" name="Text Box 51"/>
            <p:cNvSpPr txBox="1">
              <a:spLocks noChangeArrowheads="1"/>
            </p:cNvSpPr>
            <p:nvPr/>
          </p:nvSpPr>
          <p:spPr bwMode="auto">
            <a:xfrm>
              <a:off x="468313" y="4095750"/>
              <a:ext cx="6302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h-1</a:t>
              </a:r>
            </a:p>
          </p:txBody>
        </p:sp>
        <p:sp>
          <p:nvSpPr>
            <p:cNvPr id="279604" name="AutoShape 52"/>
            <p:cNvSpPr>
              <a:spLocks noChangeArrowheads="1"/>
            </p:cNvSpPr>
            <p:nvPr/>
          </p:nvSpPr>
          <p:spPr bwMode="auto">
            <a:xfrm>
              <a:off x="1098550" y="4248150"/>
              <a:ext cx="228600" cy="7620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388" y="2060848"/>
            <a:ext cx="3168650" cy="2514600"/>
            <a:chOff x="179388" y="2060848"/>
            <a:chExt cx="3168650" cy="2514600"/>
          </a:xfrm>
        </p:grpSpPr>
        <p:sp>
          <p:nvSpPr>
            <p:cNvPr id="279559" name="Line 7"/>
            <p:cNvSpPr>
              <a:spLocks noChangeShapeType="1"/>
            </p:cNvSpPr>
            <p:nvPr/>
          </p:nvSpPr>
          <p:spPr bwMode="auto">
            <a:xfrm>
              <a:off x="2012950" y="3508648"/>
              <a:ext cx="38100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60" name="Line 8"/>
            <p:cNvSpPr>
              <a:spLocks noChangeShapeType="1"/>
            </p:cNvSpPr>
            <p:nvPr/>
          </p:nvSpPr>
          <p:spPr bwMode="auto">
            <a:xfrm flipH="1">
              <a:off x="1784350" y="3508648"/>
              <a:ext cx="15240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61" name="Line 9"/>
            <p:cNvSpPr>
              <a:spLocks noChangeShapeType="1"/>
            </p:cNvSpPr>
            <p:nvPr/>
          </p:nvSpPr>
          <p:spPr bwMode="auto">
            <a:xfrm flipH="1">
              <a:off x="946150" y="2594248"/>
              <a:ext cx="914400" cy="990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62" name="Rectangle 10"/>
            <p:cNvSpPr>
              <a:spLocks noChangeArrowheads="1"/>
            </p:cNvSpPr>
            <p:nvPr/>
          </p:nvSpPr>
          <p:spPr bwMode="auto">
            <a:xfrm>
              <a:off x="946150" y="328004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64" name="Line 12"/>
            <p:cNvSpPr>
              <a:spLocks noChangeShapeType="1"/>
            </p:cNvSpPr>
            <p:nvPr/>
          </p:nvSpPr>
          <p:spPr bwMode="auto">
            <a:xfrm>
              <a:off x="2089150" y="244184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65" name="Oval 13"/>
            <p:cNvSpPr>
              <a:spLocks noChangeArrowheads="1"/>
            </p:cNvSpPr>
            <p:nvPr/>
          </p:nvSpPr>
          <p:spPr bwMode="auto">
            <a:xfrm>
              <a:off x="1708150" y="228944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  <p:sp>
          <p:nvSpPr>
            <p:cNvPr id="279566" name="Oval 14"/>
            <p:cNvSpPr>
              <a:spLocks noChangeArrowheads="1"/>
            </p:cNvSpPr>
            <p:nvPr/>
          </p:nvSpPr>
          <p:spPr bwMode="auto">
            <a:xfrm>
              <a:off x="1403350" y="274664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  <p:sp>
          <p:nvSpPr>
            <p:cNvPr id="279567" name="Text Box 15"/>
            <p:cNvSpPr txBox="1">
              <a:spLocks noChangeArrowheads="1"/>
            </p:cNvSpPr>
            <p:nvPr/>
          </p:nvSpPr>
          <p:spPr bwMode="auto">
            <a:xfrm>
              <a:off x="1784350" y="2060848"/>
              <a:ext cx="4841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+1</a:t>
              </a:r>
            </a:p>
          </p:txBody>
        </p:sp>
        <p:sp>
          <p:nvSpPr>
            <p:cNvPr id="279568" name="Text Box 16"/>
            <p:cNvSpPr txBox="1">
              <a:spLocks noChangeArrowheads="1"/>
            </p:cNvSpPr>
            <p:nvPr/>
          </p:nvSpPr>
          <p:spPr bwMode="auto">
            <a:xfrm>
              <a:off x="179388" y="3432448"/>
              <a:ext cx="614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h-1</a:t>
              </a:r>
            </a:p>
          </p:txBody>
        </p:sp>
        <p:sp>
          <p:nvSpPr>
            <p:cNvPr id="279569" name="Text Box 17"/>
            <p:cNvSpPr txBox="1">
              <a:spLocks noChangeArrowheads="1"/>
            </p:cNvSpPr>
            <p:nvPr/>
          </p:nvSpPr>
          <p:spPr bwMode="auto">
            <a:xfrm>
              <a:off x="1479550" y="2518048"/>
              <a:ext cx="381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0</a:t>
              </a:r>
            </a:p>
          </p:txBody>
        </p:sp>
        <p:sp>
          <p:nvSpPr>
            <p:cNvPr id="279570" name="Line 18"/>
            <p:cNvSpPr>
              <a:spLocks noChangeShapeType="1"/>
            </p:cNvSpPr>
            <p:nvPr/>
          </p:nvSpPr>
          <p:spPr bwMode="auto">
            <a:xfrm>
              <a:off x="1784350" y="3051448"/>
              <a:ext cx="22860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3" name="AutoShape 21"/>
            <p:cNvSpPr>
              <a:spLocks/>
            </p:cNvSpPr>
            <p:nvPr/>
          </p:nvSpPr>
          <p:spPr bwMode="auto">
            <a:xfrm>
              <a:off x="717550" y="3280048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4" name="Rectangle 22"/>
            <p:cNvSpPr>
              <a:spLocks noChangeArrowheads="1"/>
            </p:cNvSpPr>
            <p:nvPr/>
          </p:nvSpPr>
          <p:spPr bwMode="auto">
            <a:xfrm>
              <a:off x="2241550" y="282284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5" name="AutoShape 23"/>
            <p:cNvSpPr>
              <a:spLocks/>
            </p:cNvSpPr>
            <p:nvPr/>
          </p:nvSpPr>
          <p:spPr bwMode="auto">
            <a:xfrm>
              <a:off x="2698750" y="2822848"/>
              <a:ext cx="76200" cy="6096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76" name="Text Box 24"/>
            <p:cNvSpPr txBox="1">
              <a:spLocks noChangeArrowheads="1"/>
            </p:cNvSpPr>
            <p:nvPr/>
          </p:nvSpPr>
          <p:spPr bwMode="auto">
            <a:xfrm>
              <a:off x="2774950" y="2975248"/>
              <a:ext cx="501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h-1</a:t>
              </a:r>
            </a:p>
          </p:txBody>
        </p:sp>
        <p:sp>
          <p:nvSpPr>
            <p:cNvPr id="279581" name="Text Box 29"/>
            <p:cNvSpPr txBox="1">
              <a:spLocks noChangeArrowheads="1"/>
            </p:cNvSpPr>
            <p:nvPr/>
          </p:nvSpPr>
          <p:spPr bwMode="auto">
            <a:xfrm>
              <a:off x="946150" y="3432448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B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582" name="Text Box 30"/>
            <p:cNvSpPr txBox="1">
              <a:spLocks noChangeArrowheads="1"/>
            </p:cNvSpPr>
            <p:nvPr/>
          </p:nvSpPr>
          <p:spPr bwMode="auto">
            <a:xfrm>
              <a:off x="2241550" y="2975248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A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  <p:grpSp>
          <p:nvGrpSpPr>
            <p:cNvPr id="279590" name="Group 38"/>
            <p:cNvGrpSpPr>
              <a:grpSpLocks/>
            </p:cNvGrpSpPr>
            <p:nvPr/>
          </p:nvGrpSpPr>
          <p:grpSpPr bwMode="auto">
            <a:xfrm>
              <a:off x="1631950" y="3965848"/>
              <a:ext cx="381000" cy="609600"/>
              <a:chOff x="2448" y="3072"/>
              <a:chExt cx="240" cy="528"/>
            </a:xfrm>
          </p:grpSpPr>
          <p:sp>
            <p:nvSpPr>
              <p:cNvPr id="279591" name="Rectangle 39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592" name="Line 40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593" name="Line 41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594" name="Line 42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9595" name="Rectangle 43"/>
            <p:cNvSpPr>
              <a:spLocks noChangeArrowheads="1"/>
            </p:cNvSpPr>
            <p:nvPr/>
          </p:nvSpPr>
          <p:spPr bwMode="auto">
            <a:xfrm>
              <a:off x="2165350" y="3965848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6" name="Text Box 44"/>
            <p:cNvSpPr txBox="1">
              <a:spLocks noChangeArrowheads="1"/>
            </p:cNvSpPr>
            <p:nvPr/>
          </p:nvSpPr>
          <p:spPr bwMode="auto">
            <a:xfrm>
              <a:off x="1631950" y="4118248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597" name="Text Box 45"/>
            <p:cNvSpPr txBox="1">
              <a:spLocks noChangeArrowheads="1"/>
            </p:cNvSpPr>
            <p:nvPr/>
          </p:nvSpPr>
          <p:spPr bwMode="auto">
            <a:xfrm>
              <a:off x="2165350" y="4118248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  <p:sp>
          <p:nvSpPr>
            <p:cNvPr id="279598" name="AutoShape 46"/>
            <p:cNvSpPr>
              <a:spLocks/>
            </p:cNvSpPr>
            <p:nvPr/>
          </p:nvSpPr>
          <p:spPr bwMode="auto">
            <a:xfrm>
              <a:off x="2622550" y="3965848"/>
              <a:ext cx="76200" cy="4572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99" name="Text Box 47"/>
            <p:cNvSpPr txBox="1">
              <a:spLocks noChangeArrowheads="1"/>
            </p:cNvSpPr>
            <p:nvPr/>
          </p:nvSpPr>
          <p:spPr bwMode="auto">
            <a:xfrm>
              <a:off x="2698750" y="4042048"/>
              <a:ext cx="649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h-2</a:t>
              </a:r>
            </a:p>
          </p:txBody>
        </p:sp>
        <p:sp>
          <p:nvSpPr>
            <p:cNvPr id="279600" name="Text Box 48"/>
            <p:cNvSpPr txBox="1">
              <a:spLocks noChangeArrowheads="1"/>
            </p:cNvSpPr>
            <p:nvPr/>
          </p:nvSpPr>
          <p:spPr bwMode="auto">
            <a:xfrm>
              <a:off x="1027113" y="4042048"/>
              <a:ext cx="520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 dirty="0"/>
                <a:t>h-2</a:t>
              </a:r>
            </a:p>
          </p:txBody>
        </p:sp>
        <p:sp>
          <p:nvSpPr>
            <p:cNvPr id="279601" name="AutoShape 49"/>
            <p:cNvSpPr>
              <a:spLocks/>
            </p:cNvSpPr>
            <p:nvPr/>
          </p:nvSpPr>
          <p:spPr bwMode="auto">
            <a:xfrm>
              <a:off x="1479550" y="3965848"/>
              <a:ext cx="76200" cy="4572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05" name="Text Box 53"/>
            <p:cNvSpPr txBox="1">
              <a:spLocks noChangeArrowheads="1"/>
            </p:cNvSpPr>
            <p:nvPr/>
          </p:nvSpPr>
          <p:spPr bwMode="auto">
            <a:xfrm>
              <a:off x="1860550" y="3051448"/>
              <a:ext cx="381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0</a:t>
              </a:r>
            </a:p>
          </p:txBody>
        </p:sp>
        <p:sp>
          <p:nvSpPr>
            <p:cNvPr id="279589" name="Oval 37"/>
            <p:cNvSpPr>
              <a:spLocks noChangeArrowheads="1"/>
            </p:cNvSpPr>
            <p:nvPr/>
          </p:nvSpPr>
          <p:spPr bwMode="auto">
            <a:xfrm>
              <a:off x="1708150" y="32575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C</a:t>
              </a:r>
              <a:endParaRPr kumimoji="1" lang="en-US" altLang="zh-CN" sz="1600" b="1" u="sng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7550" y="2068513"/>
            <a:ext cx="1219200" cy="1327150"/>
            <a:chOff x="717550" y="2068513"/>
            <a:chExt cx="1219200" cy="1327150"/>
          </a:xfrm>
        </p:grpSpPr>
        <p:sp>
          <p:nvSpPr>
            <p:cNvPr id="279571" name="Text Box 19"/>
            <p:cNvSpPr txBox="1">
              <a:spLocks noChangeArrowheads="1"/>
            </p:cNvSpPr>
            <p:nvPr/>
          </p:nvSpPr>
          <p:spPr bwMode="auto">
            <a:xfrm>
              <a:off x="755650" y="2068513"/>
              <a:ext cx="4953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folHlink"/>
                  </a:solidFill>
                </a:rPr>
                <a:t>+2</a:t>
              </a:r>
            </a:p>
          </p:txBody>
        </p:sp>
        <p:sp>
          <p:nvSpPr>
            <p:cNvPr id="279572" name="Text Box 20"/>
            <p:cNvSpPr txBox="1">
              <a:spLocks noChangeArrowheads="1"/>
            </p:cNvSpPr>
            <p:nvPr/>
          </p:nvSpPr>
          <p:spPr bwMode="auto">
            <a:xfrm>
              <a:off x="717550" y="2525713"/>
              <a:ext cx="381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folHlink"/>
                  </a:solidFill>
                </a:rPr>
                <a:t>-1</a:t>
              </a:r>
            </a:p>
          </p:txBody>
        </p:sp>
        <p:sp>
          <p:nvSpPr>
            <p:cNvPr id="279577" name="AutoShape 25"/>
            <p:cNvSpPr>
              <a:spLocks noChangeArrowheads="1"/>
            </p:cNvSpPr>
            <p:nvPr/>
          </p:nvSpPr>
          <p:spPr bwMode="auto">
            <a:xfrm>
              <a:off x="1022350" y="2647950"/>
              <a:ext cx="533400" cy="7620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00" b="1">
                <a:solidFill>
                  <a:schemeClr val="folHlink"/>
                </a:solidFill>
              </a:endParaRPr>
            </a:p>
          </p:txBody>
        </p:sp>
        <p:sp>
          <p:nvSpPr>
            <p:cNvPr id="279578" name="AutoShape 26"/>
            <p:cNvSpPr>
              <a:spLocks noChangeArrowheads="1"/>
            </p:cNvSpPr>
            <p:nvPr/>
          </p:nvSpPr>
          <p:spPr bwMode="auto">
            <a:xfrm>
              <a:off x="1250950" y="2190750"/>
              <a:ext cx="533400" cy="7620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00" b="1">
                <a:solidFill>
                  <a:schemeClr val="folHlink"/>
                </a:solidFill>
              </a:endParaRPr>
            </a:p>
          </p:txBody>
        </p:sp>
        <p:sp>
          <p:nvSpPr>
            <p:cNvPr id="279606" name="AutoShape 54"/>
            <p:cNvSpPr>
              <a:spLocks noChangeArrowheads="1"/>
            </p:cNvSpPr>
            <p:nvPr/>
          </p:nvSpPr>
          <p:spPr bwMode="auto">
            <a:xfrm>
              <a:off x="1631950" y="3181350"/>
              <a:ext cx="304800" cy="76200"/>
            </a:xfrm>
            <a:prstGeom prst="lef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00" b="1">
                <a:solidFill>
                  <a:schemeClr val="folHlink"/>
                </a:solidFill>
              </a:endParaRPr>
            </a:p>
          </p:txBody>
        </p:sp>
        <p:sp>
          <p:nvSpPr>
            <p:cNvPr id="279607" name="Text Box 55"/>
            <p:cNvSpPr txBox="1">
              <a:spLocks noChangeArrowheads="1"/>
            </p:cNvSpPr>
            <p:nvPr/>
          </p:nvSpPr>
          <p:spPr bwMode="auto">
            <a:xfrm>
              <a:off x="1331913" y="3059113"/>
              <a:ext cx="431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chemeClr val="folHlink"/>
                  </a:solidFill>
                </a:rPr>
                <a:t>+1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00563" y="2114550"/>
            <a:ext cx="4643437" cy="1828800"/>
            <a:chOff x="4500563" y="2114550"/>
            <a:chExt cx="4643437" cy="1828800"/>
          </a:xfrm>
        </p:grpSpPr>
        <p:sp>
          <p:nvSpPr>
            <p:cNvPr id="279554" name="Line 2"/>
            <p:cNvSpPr>
              <a:spLocks noChangeShapeType="1"/>
            </p:cNvSpPr>
            <p:nvPr/>
          </p:nvSpPr>
          <p:spPr bwMode="auto">
            <a:xfrm>
              <a:off x="7651750" y="3105150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55" name="Line 3"/>
            <p:cNvSpPr>
              <a:spLocks noChangeShapeType="1"/>
            </p:cNvSpPr>
            <p:nvPr/>
          </p:nvSpPr>
          <p:spPr bwMode="auto">
            <a:xfrm>
              <a:off x="5975350" y="3105150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56" name="Line 4"/>
            <p:cNvSpPr>
              <a:spLocks noChangeShapeType="1"/>
            </p:cNvSpPr>
            <p:nvPr/>
          </p:nvSpPr>
          <p:spPr bwMode="auto">
            <a:xfrm flipH="1">
              <a:off x="7042150" y="3105150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57" name="Line 5"/>
            <p:cNvSpPr>
              <a:spLocks noChangeShapeType="1"/>
            </p:cNvSpPr>
            <p:nvPr/>
          </p:nvSpPr>
          <p:spPr bwMode="auto">
            <a:xfrm flipH="1">
              <a:off x="5365750" y="3105150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58" name="Line 6"/>
            <p:cNvSpPr>
              <a:spLocks noChangeShapeType="1"/>
            </p:cNvSpPr>
            <p:nvPr/>
          </p:nvSpPr>
          <p:spPr bwMode="auto">
            <a:xfrm flipH="1">
              <a:off x="5899150" y="2495550"/>
              <a:ext cx="76200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08" name="Rectangle 56"/>
            <p:cNvSpPr>
              <a:spLocks noChangeArrowheads="1"/>
            </p:cNvSpPr>
            <p:nvPr/>
          </p:nvSpPr>
          <p:spPr bwMode="auto">
            <a:xfrm>
              <a:off x="5213350" y="3333750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09" name="Line 57"/>
            <p:cNvSpPr>
              <a:spLocks noChangeShapeType="1"/>
            </p:cNvSpPr>
            <p:nvPr/>
          </p:nvSpPr>
          <p:spPr bwMode="auto">
            <a:xfrm>
              <a:off x="6737350" y="2571750"/>
              <a:ext cx="8382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10" name="Oval 58"/>
            <p:cNvSpPr>
              <a:spLocks noChangeArrowheads="1"/>
            </p:cNvSpPr>
            <p:nvPr/>
          </p:nvSpPr>
          <p:spPr bwMode="auto">
            <a:xfrm>
              <a:off x="6432550" y="23431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C</a:t>
              </a:r>
              <a:endParaRPr kumimoji="1" lang="en-US" altLang="zh-CN" sz="1600" b="1" u="sng"/>
            </a:p>
          </p:txBody>
        </p:sp>
        <p:sp>
          <p:nvSpPr>
            <p:cNvPr id="279611" name="Oval 59"/>
            <p:cNvSpPr>
              <a:spLocks noChangeArrowheads="1"/>
            </p:cNvSpPr>
            <p:nvPr/>
          </p:nvSpPr>
          <p:spPr bwMode="auto">
            <a:xfrm>
              <a:off x="5670550" y="28765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  <p:sp>
          <p:nvSpPr>
            <p:cNvPr id="279612" name="Text Box 60"/>
            <p:cNvSpPr txBox="1">
              <a:spLocks noChangeArrowheads="1"/>
            </p:cNvSpPr>
            <p:nvPr/>
          </p:nvSpPr>
          <p:spPr bwMode="auto">
            <a:xfrm>
              <a:off x="6508750" y="2114550"/>
              <a:ext cx="381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0</a:t>
              </a:r>
            </a:p>
          </p:txBody>
        </p:sp>
        <p:sp>
          <p:nvSpPr>
            <p:cNvPr id="279613" name="Text Box 61"/>
            <p:cNvSpPr txBox="1">
              <a:spLocks noChangeArrowheads="1"/>
            </p:cNvSpPr>
            <p:nvPr/>
          </p:nvSpPr>
          <p:spPr bwMode="auto">
            <a:xfrm>
              <a:off x="4500563" y="3486150"/>
              <a:ext cx="6365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h-1</a:t>
              </a:r>
            </a:p>
          </p:txBody>
        </p:sp>
        <p:sp>
          <p:nvSpPr>
            <p:cNvPr id="279614" name="AutoShape 62"/>
            <p:cNvSpPr>
              <a:spLocks/>
            </p:cNvSpPr>
            <p:nvPr/>
          </p:nvSpPr>
          <p:spPr bwMode="auto">
            <a:xfrm>
              <a:off x="5060950" y="3333750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15" name="Rectangle 63"/>
            <p:cNvSpPr>
              <a:spLocks noChangeArrowheads="1"/>
            </p:cNvSpPr>
            <p:nvPr/>
          </p:nvSpPr>
          <p:spPr bwMode="auto">
            <a:xfrm>
              <a:off x="7880350" y="3333750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16" name="AutoShape 64"/>
            <p:cNvSpPr>
              <a:spLocks/>
            </p:cNvSpPr>
            <p:nvPr/>
          </p:nvSpPr>
          <p:spPr bwMode="auto">
            <a:xfrm>
              <a:off x="8337550" y="3333750"/>
              <a:ext cx="76200" cy="6096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17" name="Text Box 65"/>
            <p:cNvSpPr txBox="1">
              <a:spLocks noChangeArrowheads="1"/>
            </p:cNvSpPr>
            <p:nvPr/>
          </p:nvSpPr>
          <p:spPr bwMode="auto">
            <a:xfrm>
              <a:off x="8413750" y="3486150"/>
              <a:ext cx="7302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 dirty="0"/>
                <a:t>h-1</a:t>
              </a:r>
            </a:p>
          </p:txBody>
        </p:sp>
        <p:sp>
          <p:nvSpPr>
            <p:cNvPr id="279618" name="Text Box 66"/>
            <p:cNvSpPr txBox="1">
              <a:spLocks noChangeArrowheads="1"/>
            </p:cNvSpPr>
            <p:nvPr/>
          </p:nvSpPr>
          <p:spPr bwMode="auto">
            <a:xfrm>
              <a:off x="5213350" y="34861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B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619" name="Text Box 67"/>
            <p:cNvSpPr txBox="1">
              <a:spLocks noChangeArrowheads="1"/>
            </p:cNvSpPr>
            <p:nvPr/>
          </p:nvSpPr>
          <p:spPr bwMode="auto">
            <a:xfrm>
              <a:off x="7880350" y="34861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A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  <p:sp>
          <p:nvSpPr>
            <p:cNvPr id="279620" name="Oval 68"/>
            <p:cNvSpPr>
              <a:spLocks noChangeArrowheads="1"/>
            </p:cNvSpPr>
            <p:nvPr/>
          </p:nvSpPr>
          <p:spPr bwMode="auto">
            <a:xfrm>
              <a:off x="7346950" y="28003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  <p:sp>
          <p:nvSpPr>
            <p:cNvPr id="279621" name="Rectangle 69"/>
            <p:cNvSpPr>
              <a:spLocks noChangeArrowheads="1"/>
            </p:cNvSpPr>
            <p:nvPr/>
          </p:nvSpPr>
          <p:spPr bwMode="auto">
            <a:xfrm>
              <a:off x="6889750" y="3333750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22" name="Text Box 70"/>
            <p:cNvSpPr txBox="1">
              <a:spLocks noChangeArrowheads="1"/>
            </p:cNvSpPr>
            <p:nvPr/>
          </p:nvSpPr>
          <p:spPr bwMode="auto">
            <a:xfrm>
              <a:off x="6889750" y="34861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  <p:sp>
          <p:nvSpPr>
            <p:cNvPr id="279623" name="AutoShape 71"/>
            <p:cNvSpPr>
              <a:spLocks/>
            </p:cNvSpPr>
            <p:nvPr/>
          </p:nvSpPr>
          <p:spPr bwMode="auto">
            <a:xfrm>
              <a:off x="7346950" y="3333750"/>
              <a:ext cx="76200" cy="4572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24" name="Text Box 72"/>
            <p:cNvSpPr txBox="1">
              <a:spLocks noChangeArrowheads="1"/>
            </p:cNvSpPr>
            <p:nvPr/>
          </p:nvSpPr>
          <p:spPr bwMode="auto">
            <a:xfrm>
              <a:off x="7423150" y="340995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h-2</a:t>
              </a:r>
            </a:p>
          </p:txBody>
        </p:sp>
        <p:grpSp>
          <p:nvGrpSpPr>
            <p:cNvPr id="279625" name="Group 73"/>
            <p:cNvGrpSpPr>
              <a:grpSpLocks/>
            </p:cNvGrpSpPr>
            <p:nvPr/>
          </p:nvGrpSpPr>
          <p:grpSpPr bwMode="auto">
            <a:xfrm>
              <a:off x="6203950" y="3333750"/>
              <a:ext cx="381000" cy="609600"/>
              <a:chOff x="2448" y="3072"/>
              <a:chExt cx="240" cy="528"/>
            </a:xfrm>
          </p:grpSpPr>
          <p:sp>
            <p:nvSpPr>
              <p:cNvPr id="279626" name="Rectangle 74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27" name="Line 75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28" name="Line 76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29" name="Line 77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9630" name="Text Box 78"/>
            <p:cNvSpPr txBox="1">
              <a:spLocks noChangeArrowheads="1"/>
            </p:cNvSpPr>
            <p:nvPr/>
          </p:nvSpPr>
          <p:spPr bwMode="auto">
            <a:xfrm>
              <a:off x="6203950" y="34861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631" name="AutoShape 79"/>
            <p:cNvSpPr>
              <a:spLocks/>
            </p:cNvSpPr>
            <p:nvPr/>
          </p:nvSpPr>
          <p:spPr bwMode="auto">
            <a:xfrm>
              <a:off x="5975350" y="3333750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32" name="Text Box 80"/>
            <p:cNvSpPr txBox="1">
              <a:spLocks noChangeArrowheads="1"/>
            </p:cNvSpPr>
            <p:nvPr/>
          </p:nvSpPr>
          <p:spPr bwMode="auto">
            <a:xfrm>
              <a:off x="5541963" y="3486150"/>
              <a:ext cx="542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h-1</a:t>
              </a:r>
            </a:p>
          </p:txBody>
        </p:sp>
        <p:sp>
          <p:nvSpPr>
            <p:cNvPr id="279633" name="Text Box 81"/>
            <p:cNvSpPr txBox="1">
              <a:spLocks noChangeArrowheads="1"/>
            </p:cNvSpPr>
            <p:nvPr/>
          </p:nvSpPr>
          <p:spPr bwMode="auto">
            <a:xfrm>
              <a:off x="7423150" y="2571750"/>
              <a:ext cx="381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-1</a:t>
              </a:r>
            </a:p>
          </p:txBody>
        </p:sp>
        <p:sp>
          <p:nvSpPr>
            <p:cNvPr id="279634" name="Text Box 82"/>
            <p:cNvSpPr txBox="1">
              <a:spLocks noChangeArrowheads="1"/>
            </p:cNvSpPr>
            <p:nvPr/>
          </p:nvSpPr>
          <p:spPr bwMode="auto">
            <a:xfrm>
              <a:off x="5670550" y="2571750"/>
              <a:ext cx="381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950" y="4629150"/>
            <a:ext cx="3886200" cy="1628775"/>
            <a:chOff x="107950" y="4629150"/>
            <a:chExt cx="3886200" cy="1628775"/>
          </a:xfrm>
        </p:grpSpPr>
        <p:sp>
          <p:nvSpPr>
            <p:cNvPr id="279585" name="Text Box 33"/>
            <p:cNvSpPr txBox="1">
              <a:spLocks noChangeArrowheads="1"/>
            </p:cNvSpPr>
            <p:nvPr/>
          </p:nvSpPr>
          <p:spPr bwMode="auto">
            <a:xfrm>
              <a:off x="107950" y="4629150"/>
              <a:ext cx="2895600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600" b="1" dirty="0"/>
                <a:t>旋转前：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600" b="1" dirty="0"/>
                <a:t>   高度为 </a:t>
              </a:r>
              <a:r>
                <a:rPr kumimoji="1" lang="en-US" altLang="zh-CN" sz="1600" b="1" dirty="0"/>
                <a:t>h + 1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 dirty="0"/>
                <a:t>   </a:t>
              </a:r>
              <a:r>
                <a:rPr kumimoji="1" lang="zh-CN" altLang="zh-CN" sz="1600" b="1" dirty="0"/>
                <a:t>中序序列：</a:t>
              </a:r>
              <a:endParaRPr kumimoji="1" lang="zh-CN" altLang="en-US" sz="1600" b="1" dirty="0"/>
            </a:p>
          </p:txBody>
        </p:sp>
        <p:sp>
          <p:nvSpPr>
            <p:cNvPr id="279635" name="Rectangle 83"/>
            <p:cNvSpPr>
              <a:spLocks noChangeArrowheads="1"/>
            </p:cNvSpPr>
            <p:nvPr/>
          </p:nvSpPr>
          <p:spPr bwMode="auto">
            <a:xfrm>
              <a:off x="565150" y="564832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36" name="Oval 84"/>
            <p:cNvSpPr>
              <a:spLocks noChangeArrowheads="1"/>
            </p:cNvSpPr>
            <p:nvPr/>
          </p:nvSpPr>
          <p:spPr bwMode="auto">
            <a:xfrm>
              <a:off x="3003550" y="57245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  <p:sp>
          <p:nvSpPr>
            <p:cNvPr id="279637" name="Oval 85"/>
            <p:cNvSpPr>
              <a:spLocks noChangeArrowheads="1"/>
            </p:cNvSpPr>
            <p:nvPr/>
          </p:nvSpPr>
          <p:spPr bwMode="auto">
            <a:xfrm>
              <a:off x="1022350" y="57245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  <p:sp>
          <p:nvSpPr>
            <p:cNvPr id="279638" name="Rectangle 86"/>
            <p:cNvSpPr>
              <a:spLocks noChangeArrowheads="1"/>
            </p:cNvSpPr>
            <p:nvPr/>
          </p:nvSpPr>
          <p:spPr bwMode="auto">
            <a:xfrm>
              <a:off x="3536950" y="564832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39" name="Text Box 87"/>
            <p:cNvSpPr txBox="1">
              <a:spLocks noChangeArrowheads="1"/>
            </p:cNvSpPr>
            <p:nvPr/>
          </p:nvSpPr>
          <p:spPr bwMode="auto">
            <a:xfrm>
              <a:off x="565150" y="5800725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B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640" name="Text Box 88"/>
            <p:cNvSpPr txBox="1">
              <a:spLocks noChangeArrowheads="1"/>
            </p:cNvSpPr>
            <p:nvPr/>
          </p:nvSpPr>
          <p:spPr bwMode="auto">
            <a:xfrm>
              <a:off x="3536950" y="5800725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A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  <p:sp>
          <p:nvSpPr>
            <p:cNvPr id="279641" name="Oval 89"/>
            <p:cNvSpPr>
              <a:spLocks noChangeArrowheads="1"/>
            </p:cNvSpPr>
            <p:nvPr/>
          </p:nvSpPr>
          <p:spPr bwMode="auto">
            <a:xfrm>
              <a:off x="2012950" y="572452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C</a:t>
              </a:r>
              <a:endParaRPr kumimoji="1" lang="en-US" altLang="zh-CN" sz="1600" b="1" u="sng"/>
            </a:p>
          </p:txBody>
        </p:sp>
        <p:grpSp>
          <p:nvGrpSpPr>
            <p:cNvPr id="279642" name="Group 90"/>
            <p:cNvGrpSpPr>
              <a:grpSpLocks/>
            </p:cNvGrpSpPr>
            <p:nvPr/>
          </p:nvGrpSpPr>
          <p:grpSpPr bwMode="auto">
            <a:xfrm>
              <a:off x="1555750" y="5648325"/>
              <a:ext cx="381000" cy="609600"/>
              <a:chOff x="2448" y="3072"/>
              <a:chExt cx="240" cy="528"/>
            </a:xfrm>
          </p:grpSpPr>
          <p:sp>
            <p:nvSpPr>
              <p:cNvPr id="279643" name="Rectangle 91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44" name="Line 92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45" name="Line 93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46" name="Line 94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9647" name="Rectangle 95"/>
            <p:cNvSpPr>
              <a:spLocks noChangeArrowheads="1"/>
            </p:cNvSpPr>
            <p:nvPr/>
          </p:nvSpPr>
          <p:spPr bwMode="auto">
            <a:xfrm>
              <a:off x="2546350" y="5648325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48" name="Text Box 96"/>
            <p:cNvSpPr txBox="1">
              <a:spLocks noChangeArrowheads="1"/>
            </p:cNvSpPr>
            <p:nvPr/>
          </p:nvSpPr>
          <p:spPr bwMode="auto">
            <a:xfrm>
              <a:off x="1555750" y="5800725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649" name="Text Box 97"/>
            <p:cNvSpPr txBox="1">
              <a:spLocks noChangeArrowheads="1"/>
            </p:cNvSpPr>
            <p:nvPr/>
          </p:nvSpPr>
          <p:spPr bwMode="auto">
            <a:xfrm>
              <a:off x="2546350" y="5724525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67175" y="4143375"/>
            <a:ext cx="5003800" cy="2238375"/>
            <a:chOff x="4067175" y="4143375"/>
            <a:chExt cx="5003800" cy="2238375"/>
          </a:xfrm>
        </p:grpSpPr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4067175" y="6045200"/>
              <a:ext cx="5003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zh-CN" sz="1600" b="1"/>
                <a:t>注意：</a:t>
              </a:r>
              <a:r>
                <a:rPr kumimoji="1" lang="zh-CN" altLang="en-US" sz="1600" b="1"/>
                <a:t>旋转</a:t>
              </a:r>
              <a:r>
                <a:rPr kumimoji="1" lang="zh-CN" altLang="zh-CN" sz="1600" b="1"/>
                <a:t>后                                   平衡度为 0,0,-1</a:t>
              </a:r>
              <a:endParaRPr kumimoji="1" lang="en-US" altLang="zh-CN" sz="1600" b="1"/>
            </a:p>
          </p:txBody>
        </p:sp>
        <p:sp>
          <p:nvSpPr>
            <p:cNvPr id="279587" name="Oval 35"/>
            <p:cNvSpPr>
              <a:spLocks noChangeArrowheads="1"/>
            </p:cNvSpPr>
            <p:nvPr/>
          </p:nvSpPr>
          <p:spPr bwMode="auto">
            <a:xfrm>
              <a:off x="6127750" y="60007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C</a:t>
              </a:r>
              <a:endParaRPr kumimoji="1" lang="en-US" altLang="zh-CN" sz="1600" b="1" u="sng"/>
            </a:p>
          </p:txBody>
        </p:sp>
        <p:sp>
          <p:nvSpPr>
            <p:cNvPr id="279588" name="Oval 36"/>
            <p:cNvSpPr>
              <a:spLocks noChangeArrowheads="1"/>
            </p:cNvSpPr>
            <p:nvPr/>
          </p:nvSpPr>
          <p:spPr bwMode="auto">
            <a:xfrm>
              <a:off x="5594350" y="60007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  <p:sp>
          <p:nvSpPr>
            <p:cNvPr id="279650" name="Text Box 98"/>
            <p:cNvSpPr txBox="1">
              <a:spLocks noChangeArrowheads="1"/>
            </p:cNvSpPr>
            <p:nvPr/>
          </p:nvSpPr>
          <p:spPr bwMode="auto">
            <a:xfrm>
              <a:off x="4298950" y="4143375"/>
              <a:ext cx="2895600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600" b="1" dirty="0"/>
                <a:t>旋转后：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600" b="1" dirty="0"/>
                <a:t>   高度为 </a:t>
              </a:r>
              <a:r>
                <a:rPr kumimoji="1" lang="en-US" altLang="zh-CN" sz="1600" b="1" dirty="0"/>
                <a:t>h + 1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 dirty="0"/>
                <a:t>   </a:t>
              </a:r>
              <a:r>
                <a:rPr kumimoji="1" lang="zh-CN" altLang="zh-CN" sz="1600" b="1" dirty="0"/>
                <a:t>中序序列：</a:t>
              </a:r>
              <a:endParaRPr kumimoji="1" lang="zh-CN" altLang="en-US" sz="1600" b="1" dirty="0"/>
            </a:p>
          </p:txBody>
        </p:sp>
        <p:sp>
          <p:nvSpPr>
            <p:cNvPr id="279651" name="Rectangle 99"/>
            <p:cNvSpPr>
              <a:spLocks noChangeArrowheads="1"/>
            </p:cNvSpPr>
            <p:nvPr/>
          </p:nvSpPr>
          <p:spPr bwMode="auto">
            <a:xfrm>
              <a:off x="4756150" y="5162550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52" name="Oval 100"/>
            <p:cNvSpPr>
              <a:spLocks noChangeArrowheads="1"/>
            </p:cNvSpPr>
            <p:nvPr/>
          </p:nvSpPr>
          <p:spPr bwMode="auto">
            <a:xfrm>
              <a:off x="7194550" y="52387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  <p:sp>
          <p:nvSpPr>
            <p:cNvPr id="279653" name="Oval 101"/>
            <p:cNvSpPr>
              <a:spLocks noChangeArrowheads="1"/>
            </p:cNvSpPr>
            <p:nvPr/>
          </p:nvSpPr>
          <p:spPr bwMode="auto">
            <a:xfrm>
              <a:off x="5213350" y="52387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B</a:t>
              </a:r>
              <a:endParaRPr kumimoji="1" lang="en-US" altLang="zh-CN" sz="1600" b="1" u="sng"/>
            </a:p>
          </p:txBody>
        </p:sp>
        <p:sp>
          <p:nvSpPr>
            <p:cNvPr id="279654" name="Rectangle 102"/>
            <p:cNvSpPr>
              <a:spLocks noChangeArrowheads="1"/>
            </p:cNvSpPr>
            <p:nvPr/>
          </p:nvSpPr>
          <p:spPr bwMode="auto">
            <a:xfrm>
              <a:off x="7727950" y="5162550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55" name="Text Box 103"/>
            <p:cNvSpPr txBox="1">
              <a:spLocks noChangeArrowheads="1"/>
            </p:cNvSpPr>
            <p:nvPr/>
          </p:nvSpPr>
          <p:spPr bwMode="auto">
            <a:xfrm>
              <a:off x="4756150" y="53149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B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656" name="Text Box 104"/>
            <p:cNvSpPr txBox="1">
              <a:spLocks noChangeArrowheads="1"/>
            </p:cNvSpPr>
            <p:nvPr/>
          </p:nvSpPr>
          <p:spPr bwMode="auto">
            <a:xfrm>
              <a:off x="7727950" y="53149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A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  <p:sp>
          <p:nvSpPr>
            <p:cNvPr id="279657" name="Oval 105"/>
            <p:cNvSpPr>
              <a:spLocks noChangeArrowheads="1"/>
            </p:cNvSpPr>
            <p:nvPr/>
          </p:nvSpPr>
          <p:spPr bwMode="auto">
            <a:xfrm>
              <a:off x="6203950" y="52387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C</a:t>
              </a:r>
              <a:endParaRPr kumimoji="1" lang="en-US" altLang="zh-CN" sz="1600" b="1" u="sng"/>
            </a:p>
          </p:txBody>
        </p:sp>
        <p:grpSp>
          <p:nvGrpSpPr>
            <p:cNvPr id="279658" name="Group 106"/>
            <p:cNvGrpSpPr>
              <a:grpSpLocks/>
            </p:cNvGrpSpPr>
            <p:nvPr/>
          </p:nvGrpSpPr>
          <p:grpSpPr bwMode="auto">
            <a:xfrm>
              <a:off x="5746750" y="5162550"/>
              <a:ext cx="381000" cy="609600"/>
              <a:chOff x="2448" y="3072"/>
              <a:chExt cx="240" cy="528"/>
            </a:xfrm>
          </p:grpSpPr>
          <p:sp>
            <p:nvSpPr>
              <p:cNvPr id="279659" name="Rectangle 10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60" name="Line 108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61" name="Line 109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662" name="Line 110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9663" name="Rectangle 111"/>
            <p:cNvSpPr>
              <a:spLocks noChangeArrowheads="1"/>
            </p:cNvSpPr>
            <p:nvPr/>
          </p:nvSpPr>
          <p:spPr bwMode="auto">
            <a:xfrm>
              <a:off x="6737350" y="5162550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64" name="Text Box 112"/>
            <p:cNvSpPr txBox="1">
              <a:spLocks noChangeArrowheads="1"/>
            </p:cNvSpPr>
            <p:nvPr/>
          </p:nvSpPr>
          <p:spPr bwMode="auto">
            <a:xfrm>
              <a:off x="5746750" y="53149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L</a:t>
              </a:r>
              <a:endParaRPr kumimoji="1" lang="en-US" altLang="zh-CN" sz="1600" b="1"/>
            </a:p>
          </p:txBody>
        </p:sp>
        <p:sp>
          <p:nvSpPr>
            <p:cNvPr id="279665" name="Text Box 113"/>
            <p:cNvSpPr txBox="1">
              <a:spLocks noChangeArrowheads="1"/>
            </p:cNvSpPr>
            <p:nvPr/>
          </p:nvSpPr>
          <p:spPr bwMode="auto">
            <a:xfrm>
              <a:off x="6737350" y="523875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600" b="1"/>
                <a:t>C</a:t>
              </a:r>
              <a:r>
                <a:rPr kumimoji="1" lang="en-US" altLang="zh-CN" sz="1600" b="1" baseline="-10000"/>
                <a:t>R</a:t>
              </a:r>
              <a:endParaRPr kumimoji="1" lang="en-US" altLang="zh-CN" sz="1600" b="1"/>
            </a:p>
          </p:txBody>
        </p:sp>
        <p:sp>
          <p:nvSpPr>
            <p:cNvPr id="279666" name="Oval 114"/>
            <p:cNvSpPr>
              <a:spLocks noChangeArrowheads="1"/>
            </p:cNvSpPr>
            <p:nvPr/>
          </p:nvSpPr>
          <p:spPr bwMode="auto">
            <a:xfrm>
              <a:off x="6661150" y="6000750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600" b="1"/>
                <a:t>A</a:t>
              </a:r>
              <a:endParaRPr kumimoji="1" lang="en-US" altLang="zh-CN" sz="1600" b="1" u="sng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32150" y="2890838"/>
            <a:ext cx="1676400" cy="595312"/>
            <a:chOff x="3232150" y="2890838"/>
            <a:chExt cx="1676400" cy="595312"/>
          </a:xfrm>
        </p:grpSpPr>
        <p:sp>
          <p:nvSpPr>
            <p:cNvPr id="279579" name="AutoShape 27"/>
            <p:cNvSpPr>
              <a:spLocks noChangeArrowheads="1"/>
            </p:cNvSpPr>
            <p:nvPr/>
          </p:nvSpPr>
          <p:spPr bwMode="auto">
            <a:xfrm>
              <a:off x="3232150" y="3105150"/>
              <a:ext cx="1676400" cy="381000"/>
            </a:xfrm>
            <a:prstGeom prst="rightArrow">
              <a:avLst>
                <a:gd name="adj1" fmla="val 50000"/>
                <a:gd name="adj2" fmla="val 11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668" name="Rectangle 116"/>
            <p:cNvSpPr>
              <a:spLocks noChangeArrowheads="1"/>
            </p:cNvSpPr>
            <p:nvPr/>
          </p:nvSpPr>
          <p:spPr bwMode="auto">
            <a:xfrm>
              <a:off x="3354388" y="2890838"/>
              <a:ext cx="8191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 dirty="0"/>
                <a:t>左右旋转</a:t>
              </a:r>
            </a:p>
          </p:txBody>
        </p:sp>
      </p:grpSp>
    </p:spTree>
  </p:cSld>
  <p:clrMapOvr>
    <a:masterClrMapping/>
  </p:clrMapOvr>
  <p:transition>
    <p:wipe dir="d"/>
    <p:sndAc>
      <p:stSnd>
        <p:snd r:embed="rId3" name="REMIND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179388" y="1125538"/>
            <a:ext cx="1865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hangingPunct="0">
              <a:spcBef>
                <a:spcPct val="50000"/>
              </a:spcBef>
            </a:pPr>
            <a:r>
              <a:rPr kumimoji="1" lang="zh-CN" altLang="zh-CN" sz="2400" b="1"/>
              <a:t>情况</a:t>
            </a:r>
            <a:r>
              <a:rPr kumimoji="1" lang="en-US" altLang="zh-CN" sz="2400" b="1"/>
              <a:t>B </a:t>
            </a:r>
            <a:r>
              <a:rPr kumimoji="1" lang="zh-CN" altLang="en-US" sz="2400" b="1"/>
              <a:t>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232150" y="2611438"/>
            <a:ext cx="1676400" cy="685800"/>
            <a:chOff x="3232150" y="2611438"/>
            <a:chExt cx="1676400" cy="685800"/>
          </a:xfrm>
        </p:grpSpPr>
        <p:sp>
          <p:nvSpPr>
            <p:cNvPr id="281627" name="AutoShape 27"/>
            <p:cNvSpPr>
              <a:spLocks noChangeArrowheads="1"/>
            </p:cNvSpPr>
            <p:nvPr/>
          </p:nvSpPr>
          <p:spPr bwMode="auto">
            <a:xfrm>
              <a:off x="3232150" y="2916238"/>
              <a:ext cx="1676400" cy="381000"/>
            </a:xfrm>
            <a:prstGeom prst="rightArrow">
              <a:avLst>
                <a:gd name="adj1" fmla="val 50000"/>
                <a:gd name="adj2" fmla="val 11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8" name="Text Box 28"/>
            <p:cNvSpPr txBox="1">
              <a:spLocks noChangeArrowheads="1"/>
            </p:cNvSpPr>
            <p:nvPr/>
          </p:nvSpPr>
          <p:spPr bwMode="auto">
            <a:xfrm>
              <a:off x="3232150" y="2611438"/>
              <a:ext cx="1346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800" b="1" dirty="0"/>
                <a:t>左右旋转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51175" y="3754438"/>
            <a:ext cx="873125" cy="609600"/>
            <a:chOff x="3051175" y="3754438"/>
            <a:chExt cx="873125" cy="609600"/>
          </a:xfrm>
        </p:grpSpPr>
        <p:sp>
          <p:nvSpPr>
            <p:cNvPr id="281647" name="Text Box 47"/>
            <p:cNvSpPr txBox="1">
              <a:spLocks noChangeArrowheads="1"/>
            </p:cNvSpPr>
            <p:nvPr/>
          </p:nvSpPr>
          <p:spPr bwMode="auto">
            <a:xfrm>
              <a:off x="3295650" y="3873500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81650" name="AutoShape 50"/>
            <p:cNvSpPr>
              <a:spLocks/>
            </p:cNvSpPr>
            <p:nvPr/>
          </p:nvSpPr>
          <p:spPr bwMode="auto">
            <a:xfrm flipH="1">
              <a:off x="3051175" y="3754438"/>
              <a:ext cx="152400" cy="6096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2" name="AutoShape 52"/>
            <p:cNvSpPr>
              <a:spLocks noChangeArrowheads="1"/>
            </p:cNvSpPr>
            <p:nvPr/>
          </p:nvSpPr>
          <p:spPr bwMode="auto">
            <a:xfrm flipH="1">
              <a:off x="3059113" y="4017963"/>
              <a:ext cx="304800" cy="76200"/>
            </a:xfrm>
            <a:prstGeom prst="lef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8" y="1785416"/>
            <a:ext cx="3097212" cy="2579688"/>
            <a:chOff x="179388" y="1784350"/>
            <a:chExt cx="3097212" cy="2579688"/>
          </a:xfrm>
        </p:grpSpPr>
        <p:sp>
          <p:nvSpPr>
            <p:cNvPr id="281607" name="Line 7"/>
            <p:cNvSpPr>
              <a:spLocks noChangeShapeType="1"/>
            </p:cNvSpPr>
            <p:nvPr/>
          </p:nvSpPr>
          <p:spPr bwMode="auto">
            <a:xfrm>
              <a:off x="2012950" y="3297238"/>
              <a:ext cx="38100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 flipH="1">
              <a:off x="1784350" y="3297238"/>
              <a:ext cx="15240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9" name="Line 9"/>
            <p:cNvSpPr>
              <a:spLocks noChangeShapeType="1"/>
            </p:cNvSpPr>
            <p:nvPr/>
          </p:nvSpPr>
          <p:spPr bwMode="auto">
            <a:xfrm flipH="1">
              <a:off x="946150" y="2382838"/>
              <a:ext cx="914400" cy="990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0" name="Rectangle 10"/>
            <p:cNvSpPr>
              <a:spLocks noChangeArrowheads="1"/>
            </p:cNvSpPr>
            <p:nvPr/>
          </p:nvSpPr>
          <p:spPr bwMode="auto">
            <a:xfrm>
              <a:off x="946150" y="306863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2" name="Line 12"/>
            <p:cNvSpPr>
              <a:spLocks noChangeShapeType="1"/>
            </p:cNvSpPr>
            <p:nvPr/>
          </p:nvSpPr>
          <p:spPr bwMode="auto">
            <a:xfrm>
              <a:off x="2089150" y="2230438"/>
              <a:ext cx="3048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13" name="Oval 13"/>
            <p:cNvSpPr>
              <a:spLocks noChangeArrowheads="1"/>
            </p:cNvSpPr>
            <p:nvPr/>
          </p:nvSpPr>
          <p:spPr bwMode="auto">
            <a:xfrm>
              <a:off x="1708150" y="20780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A</a:t>
              </a:r>
              <a:endParaRPr kumimoji="1" lang="en-US" altLang="zh-CN" sz="1800" b="1" u="sng"/>
            </a:p>
          </p:txBody>
        </p:sp>
        <p:sp>
          <p:nvSpPr>
            <p:cNvPr id="281614" name="Oval 14"/>
            <p:cNvSpPr>
              <a:spLocks noChangeArrowheads="1"/>
            </p:cNvSpPr>
            <p:nvPr/>
          </p:nvSpPr>
          <p:spPr bwMode="auto">
            <a:xfrm>
              <a:off x="1403350" y="25352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B</a:t>
              </a:r>
              <a:endParaRPr kumimoji="1" lang="en-US" altLang="zh-CN" sz="1800" b="1" u="sng"/>
            </a:p>
          </p:txBody>
        </p:sp>
        <p:sp>
          <p:nvSpPr>
            <p:cNvPr id="281615" name="Text Box 15"/>
            <p:cNvSpPr txBox="1">
              <a:spLocks noChangeArrowheads="1"/>
            </p:cNvSpPr>
            <p:nvPr/>
          </p:nvSpPr>
          <p:spPr bwMode="auto">
            <a:xfrm>
              <a:off x="1763713" y="1784350"/>
              <a:ext cx="5556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+1</a:t>
              </a:r>
            </a:p>
          </p:txBody>
        </p:sp>
        <p:sp>
          <p:nvSpPr>
            <p:cNvPr id="281616" name="Text Box 16"/>
            <p:cNvSpPr txBox="1">
              <a:spLocks noChangeArrowheads="1"/>
            </p:cNvSpPr>
            <p:nvPr/>
          </p:nvSpPr>
          <p:spPr bwMode="auto">
            <a:xfrm>
              <a:off x="179388" y="3221038"/>
              <a:ext cx="614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81617" name="Text Box 17"/>
            <p:cNvSpPr txBox="1">
              <a:spLocks noChangeArrowheads="1"/>
            </p:cNvSpPr>
            <p:nvPr/>
          </p:nvSpPr>
          <p:spPr bwMode="auto">
            <a:xfrm>
              <a:off x="1479550" y="2306638"/>
              <a:ext cx="381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</p:txBody>
        </p:sp>
        <p:sp>
          <p:nvSpPr>
            <p:cNvPr id="281618" name="Line 18"/>
            <p:cNvSpPr>
              <a:spLocks noChangeShapeType="1"/>
            </p:cNvSpPr>
            <p:nvPr/>
          </p:nvSpPr>
          <p:spPr bwMode="auto">
            <a:xfrm>
              <a:off x="1784350" y="2840038"/>
              <a:ext cx="22860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1" name="AutoShape 21"/>
            <p:cNvSpPr>
              <a:spLocks/>
            </p:cNvSpPr>
            <p:nvPr/>
          </p:nvSpPr>
          <p:spPr bwMode="auto">
            <a:xfrm>
              <a:off x="717550" y="3068638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2" name="Rectangle 22"/>
            <p:cNvSpPr>
              <a:spLocks noChangeArrowheads="1"/>
            </p:cNvSpPr>
            <p:nvPr/>
          </p:nvSpPr>
          <p:spPr bwMode="auto">
            <a:xfrm>
              <a:off x="2241550" y="261143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3" name="AutoShape 23"/>
            <p:cNvSpPr>
              <a:spLocks/>
            </p:cNvSpPr>
            <p:nvPr/>
          </p:nvSpPr>
          <p:spPr bwMode="auto">
            <a:xfrm>
              <a:off x="2698750" y="2611438"/>
              <a:ext cx="76200" cy="6096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24" name="Text Box 24"/>
            <p:cNvSpPr txBox="1">
              <a:spLocks noChangeArrowheads="1"/>
            </p:cNvSpPr>
            <p:nvPr/>
          </p:nvSpPr>
          <p:spPr bwMode="auto">
            <a:xfrm>
              <a:off x="2700338" y="2763838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81629" name="Text Box 29"/>
            <p:cNvSpPr txBox="1">
              <a:spLocks noChangeArrowheads="1"/>
            </p:cNvSpPr>
            <p:nvPr/>
          </p:nvSpPr>
          <p:spPr bwMode="auto">
            <a:xfrm>
              <a:off x="946150" y="3221038"/>
              <a:ext cx="457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81630" name="Text Box 30"/>
            <p:cNvSpPr txBox="1">
              <a:spLocks noChangeArrowheads="1"/>
            </p:cNvSpPr>
            <p:nvPr/>
          </p:nvSpPr>
          <p:spPr bwMode="auto">
            <a:xfrm>
              <a:off x="2241550" y="2763838"/>
              <a:ext cx="5302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A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637" name="Oval 37"/>
            <p:cNvSpPr>
              <a:spLocks noChangeArrowheads="1"/>
            </p:cNvSpPr>
            <p:nvPr/>
          </p:nvSpPr>
          <p:spPr bwMode="auto">
            <a:xfrm>
              <a:off x="1708150" y="30686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C</a:t>
              </a:r>
              <a:endParaRPr kumimoji="1" lang="en-US" altLang="zh-CN" sz="1800" b="1" u="sng"/>
            </a:p>
          </p:txBody>
        </p:sp>
        <p:grpSp>
          <p:nvGrpSpPr>
            <p:cNvPr id="281638" name="Group 38"/>
            <p:cNvGrpSpPr>
              <a:grpSpLocks/>
            </p:cNvGrpSpPr>
            <p:nvPr/>
          </p:nvGrpSpPr>
          <p:grpSpPr bwMode="auto">
            <a:xfrm>
              <a:off x="2165350" y="3754438"/>
              <a:ext cx="381000" cy="609600"/>
              <a:chOff x="2448" y="3072"/>
              <a:chExt cx="240" cy="528"/>
            </a:xfrm>
          </p:grpSpPr>
          <p:sp>
            <p:nvSpPr>
              <p:cNvPr id="281639" name="Rectangle 39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40" name="Line 40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41" name="Line 41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42" name="Line 42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1643" name="Rectangle 43"/>
            <p:cNvSpPr>
              <a:spLocks noChangeArrowheads="1"/>
            </p:cNvSpPr>
            <p:nvPr/>
          </p:nvSpPr>
          <p:spPr bwMode="auto">
            <a:xfrm>
              <a:off x="1555750" y="3754438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44" name="Text Box 44"/>
            <p:cNvSpPr txBox="1">
              <a:spLocks noChangeArrowheads="1"/>
            </p:cNvSpPr>
            <p:nvPr/>
          </p:nvSpPr>
          <p:spPr bwMode="auto">
            <a:xfrm>
              <a:off x="2165350" y="3867150"/>
              <a:ext cx="4619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645" name="Text Box 45"/>
            <p:cNvSpPr txBox="1">
              <a:spLocks noChangeArrowheads="1"/>
            </p:cNvSpPr>
            <p:nvPr/>
          </p:nvSpPr>
          <p:spPr bwMode="auto">
            <a:xfrm>
              <a:off x="1555750" y="38735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81646" name="AutoShape 46"/>
            <p:cNvSpPr>
              <a:spLocks/>
            </p:cNvSpPr>
            <p:nvPr/>
          </p:nvSpPr>
          <p:spPr bwMode="auto">
            <a:xfrm>
              <a:off x="2622550" y="3754438"/>
              <a:ext cx="76200" cy="4572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48" name="Text Box 48"/>
            <p:cNvSpPr txBox="1">
              <a:spLocks noChangeArrowheads="1"/>
            </p:cNvSpPr>
            <p:nvPr/>
          </p:nvSpPr>
          <p:spPr bwMode="auto">
            <a:xfrm>
              <a:off x="2622550" y="3830638"/>
              <a:ext cx="5810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h-2</a:t>
              </a:r>
            </a:p>
          </p:txBody>
        </p:sp>
        <p:sp>
          <p:nvSpPr>
            <p:cNvPr id="281649" name="AutoShape 49"/>
            <p:cNvSpPr>
              <a:spLocks/>
            </p:cNvSpPr>
            <p:nvPr/>
          </p:nvSpPr>
          <p:spPr bwMode="auto">
            <a:xfrm>
              <a:off x="1403350" y="3754438"/>
              <a:ext cx="76200" cy="4572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1" name="Text Box 51"/>
            <p:cNvSpPr txBox="1">
              <a:spLocks noChangeArrowheads="1"/>
            </p:cNvSpPr>
            <p:nvPr/>
          </p:nvSpPr>
          <p:spPr bwMode="auto">
            <a:xfrm>
              <a:off x="827088" y="3830638"/>
              <a:ext cx="6524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h-2</a:t>
              </a:r>
            </a:p>
          </p:txBody>
        </p:sp>
        <p:sp>
          <p:nvSpPr>
            <p:cNvPr id="281653" name="Text Box 53"/>
            <p:cNvSpPr txBox="1">
              <a:spLocks noChangeArrowheads="1"/>
            </p:cNvSpPr>
            <p:nvPr/>
          </p:nvSpPr>
          <p:spPr bwMode="auto">
            <a:xfrm>
              <a:off x="1860550" y="2840038"/>
              <a:ext cx="381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4213" y="1773238"/>
            <a:ext cx="3081337" cy="1463675"/>
            <a:chOff x="684213" y="1773238"/>
            <a:chExt cx="3081337" cy="1463675"/>
          </a:xfrm>
        </p:grpSpPr>
        <p:sp>
          <p:nvSpPr>
            <p:cNvPr id="281619" name="Text Box 19"/>
            <p:cNvSpPr txBox="1">
              <a:spLocks noChangeArrowheads="1"/>
            </p:cNvSpPr>
            <p:nvPr/>
          </p:nvSpPr>
          <p:spPr bwMode="auto">
            <a:xfrm>
              <a:off x="755650" y="1784350"/>
              <a:ext cx="566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folHlink"/>
                  </a:solidFill>
                </a:rPr>
                <a:t>+2</a:t>
              </a:r>
            </a:p>
          </p:txBody>
        </p:sp>
        <p:sp>
          <p:nvSpPr>
            <p:cNvPr id="281620" name="Text Box 20"/>
            <p:cNvSpPr txBox="1">
              <a:spLocks noChangeArrowheads="1"/>
            </p:cNvSpPr>
            <p:nvPr/>
          </p:nvSpPr>
          <p:spPr bwMode="auto">
            <a:xfrm>
              <a:off x="684213" y="2336800"/>
              <a:ext cx="4143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folHlink"/>
                  </a:solidFill>
                </a:rPr>
                <a:t>-1</a:t>
              </a:r>
            </a:p>
          </p:txBody>
        </p:sp>
        <p:sp>
          <p:nvSpPr>
            <p:cNvPr id="281625" name="AutoShape 25"/>
            <p:cNvSpPr>
              <a:spLocks noChangeArrowheads="1"/>
            </p:cNvSpPr>
            <p:nvPr/>
          </p:nvSpPr>
          <p:spPr bwMode="auto">
            <a:xfrm>
              <a:off x="1022350" y="2459038"/>
              <a:ext cx="533400" cy="7620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  <p:sp>
          <p:nvSpPr>
            <p:cNvPr id="281626" name="AutoShape 26"/>
            <p:cNvSpPr>
              <a:spLocks noChangeArrowheads="1"/>
            </p:cNvSpPr>
            <p:nvPr/>
          </p:nvSpPr>
          <p:spPr bwMode="auto">
            <a:xfrm>
              <a:off x="1250950" y="2001838"/>
              <a:ext cx="533400" cy="7620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  <p:sp>
          <p:nvSpPr>
            <p:cNvPr id="281631" name="AutoShape 31"/>
            <p:cNvSpPr>
              <a:spLocks noChangeArrowheads="1"/>
            </p:cNvSpPr>
            <p:nvPr/>
          </p:nvSpPr>
          <p:spPr bwMode="auto">
            <a:xfrm rot="-1818482">
              <a:off x="2089150" y="2001838"/>
              <a:ext cx="533400" cy="7620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  <p:sp>
          <p:nvSpPr>
            <p:cNvPr id="281632" name="Text Box 32"/>
            <p:cNvSpPr txBox="1">
              <a:spLocks noChangeArrowheads="1"/>
            </p:cNvSpPr>
            <p:nvPr/>
          </p:nvSpPr>
          <p:spPr bwMode="auto">
            <a:xfrm>
              <a:off x="2546350" y="1773238"/>
              <a:ext cx="1219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800" b="1"/>
                <a:t>失衡结点</a:t>
              </a:r>
            </a:p>
          </p:txBody>
        </p:sp>
        <p:sp>
          <p:nvSpPr>
            <p:cNvPr id="281654" name="AutoShape 54"/>
            <p:cNvSpPr>
              <a:spLocks noChangeArrowheads="1"/>
            </p:cNvSpPr>
            <p:nvPr/>
          </p:nvSpPr>
          <p:spPr bwMode="auto">
            <a:xfrm>
              <a:off x="1631950" y="2992438"/>
              <a:ext cx="304800" cy="76200"/>
            </a:xfrm>
            <a:prstGeom prst="lef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800" b="1">
                <a:solidFill>
                  <a:schemeClr val="folHlink"/>
                </a:solidFill>
              </a:endParaRPr>
            </a:p>
          </p:txBody>
        </p:sp>
        <p:sp>
          <p:nvSpPr>
            <p:cNvPr id="281655" name="Text Box 55"/>
            <p:cNvSpPr txBox="1">
              <a:spLocks noChangeArrowheads="1"/>
            </p:cNvSpPr>
            <p:nvPr/>
          </p:nvSpPr>
          <p:spPr bwMode="auto">
            <a:xfrm>
              <a:off x="1327150" y="2870200"/>
              <a:ext cx="508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>
                  <a:solidFill>
                    <a:schemeClr val="folHlink"/>
                  </a:solidFill>
                </a:rPr>
                <a:t>-1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72000" y="1857375"/>
            <a:ext cx="4392613" cy="1897063"/>
            <a:chOff x="4572000" y="1857375"/>
            <a:chExt cx="4392613" cy="1897063"/>
          </a:xfrm>
        </p:grpSpPr>
        <p:sp>
          <p:nvSpPr>
            <p:cNvPr id="281602" name="Line 2"/>
            <p:cNvSpPr>
              <a:spLocks noChangeShapeType="1"/>
            </p:cNvSpPr>
            <p:nvPr/>
          </p:nvSpPr>
          <p:spPr bwMode="auto">
            <a:xfrm>
              <a:off x="7651750" y="2916238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3" name="Line 3"/>
            <p:cNvSpPr>
              <a:spLocks noChangeShapeType="1"/>
            </p:cNvSpPr>
            <p:nvPr/>
          </p:nvSpPr>
          <p:spPr bwMode="auto">
            <a:xfrm>
              <a:off x="5975350" y="2916238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4" name="Line 4"/>
            <p:cNvSpPr>
              <a:spLocks noChangeShapeType="1"/>
            </p:cNvSpPr>
            <p:nvPr/>
          </p:nvSpPr>
          <p:spPr bwMode="auto">
            <a:xfrm flipH="1">
              <a:off x="7042150" y="2916238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5" name="Line 5"/>
            <p:cNvSpPr>
              <a:spLocks noChangeShapeType="1"/>
            </p:cNvSpPr>
            <p:nvPr/>
          </p:nvSpPr>
          <p:spPr bwMode="auto">
            <a:xfrm flipH="1">
              <a:off x="5365750" y="2916238"/>
              <a:ext cx="45720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6" name="Line 6"/>
            <p:cNvSpPr>
              <a:spLocks noChangeShapeType="1"/>
            </p:cNvSpPr>
            <p:nvPr/>
          </p:nvSpPr>
          <p:spPr bwMode="auto">
            <a:xfrm flipH="1">
              <a:off x="5899150" y="2306638"/>
              <a:ext cx="76200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6" name="Rectangle 56"/>
            <p:cNvSpPr>
              <a:spLocks noChangeArrowheads="1"/>
            </p:cNvSpPr>
            <p:nvPr/>
          </p:nvSpPr>
          <p:spPr bwMode="auto">
            <a:xfrm>
              <a:off x="5213350" y="314483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7" name="Line 57"/>
            <p:cNvSpPr>
              <a:spLocks noChangeShapeType="1"/>
            </p:cNvSpPr>
            <p:nvPr/>
          </p:nvSpPr>
          <p:spPr bwMode="auto">
            <a:xfrm>
              <a:off x="6737350" y="2382838"/>
              <a:ext cx="83820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8" name="Oval 58"/>
            <p:cNvSpPr>
              <a:spLocks noChangeArrowheads="1"/>
            </p:cNvSpPr>
            <p:nvPr/>
          </p:nvSpPr>
          <p:spPr bwMode="auto">
            <a:xfrm>
              <a:off x="6432550" y="21542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C</a:t>
              </a:r>
              <a:endParaRPr kumimoji="1" lang="en-US" altLang="zh-CN" sz="1800" b="1" u="sng"/>
            </a:p>
          </p:txBody>
        </p:sp>
        <p:sp>
          <p:nvSpPr>
            <p:cNvPr id="281659" name="Oval 59"/>
            <p:cNvSpPr>
              <a:spLocks noChangeArrowheads="1"/>
            </p:cNvSpPr>
            <p:nvPr/>
          </p:nvSpPr>
          <p:spPr bwMode="auto">
            <a:xfrm>
              <a:off x="5670550" y="26876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B</a:t>
              </a:r>
              <a:endParaRPr kumimoji="1" lang="en-US" altLang="zh-CN" sz="1800" b="1" u="sng"/>
            </a:p>
          </p:txBody>
        </p:sp>
        <p:sp>
          <p:nvSpPr>
            <p:cNvPr id="281660" name="Text Box 60"/>
            <p:cNvSpPr txBox="1">
              <a:spLocks noChangeArrowheads="1"/>
            </p:cNvSpPr>
            <p:nvPr/>
          </p:nvSpPr>
          <p:spPr bwMode="auto">
            <a:xfrm>
              <a:off x="6508750" y="1857375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</p:txBody>
        </p:sp>
        <p:sp>
          <p:nvSpPr>
            <p:cNvPr id="281661" name="Text Box 61"/>
            <p:cNvSpPr txBox="1">
              <a:spLocks noChangeArrowheads="1"/>
            </p:cNvSpPr>
            <p:nvPr/>
          </p:nvSpPr>
          <p:spPr bwMode="auto">
            <a:xfrm>
              <a:off x="4572000" y="329723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81662" name="AutoShape 62"/>
            <p:cNvSpPr>
              <a:spLocks/>
            </p:cNvSpPr>
            <p:nvPr/>
          </p:nvSpPr>
          <p:spPr bwMode="auto">
            <a:xfrm>
              <a:off x="5060950" y="3144838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63" name="Rectangle 63"/>
            <p:cNvSpPr>
              <a:spLocks noChangeArrowheads="1"/>
            </p:cNvSpPr>
            <p:nvPr/>
          </p:nvSpPr>
          <p:spPr bwMode="auto">
            <a:xfrm>
              <a:off x="7880350" y="314483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64" name="AutoShape 64"/>
            <p:cNvSpPr>
              <a:spLocks/>
            </p:cNvSpPr>
            <p:nvPr/>
          </p:nvSpPr>
          <p:spPr bwMode="auto">
            <a:xfrm>
              <a:off x="8337550" y="3144838"/>
              <a:ext cx="76200" cy="6096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65" name="Text Box 65"/>
            <p:cNvSpPr txBox="1">
              <a:spLocks noChangeArrowheads="1"/>
            </p:cNvSpPr>
            <p:nvPr/>
          </p:nvSpPr>
          <p:spPr bwMode="auto">
            <a:xfrm>
              <a:off x="8413750" y="3297238"/>
              <a:ext cx="5508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sp>
          <p:nvSpPr>
            <p:cNvPr id="281666" name="Text Box 66"/>
            <p:cNvSpPr txBox="1">
              <a:spLocks noChangeArrowheads="1"/>
            </p:cNvSpPr>
            <p:nvPr/>
          </p:nvSpPr>
          <p:spPr bwMode="auto">
            <a:xfrm>
              <a:off x="5213350" y="3297238"/>
              <a:ext cx="457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81667" name="Text Box 67"/>
            <p:cNvSpPr txBox="1">
              <a:spLocks noChangeArrowheads="1"/>
            </p:cNvSpPr>
            <p:nvPr/>
          </p:nvSpPr>
          <p:spPr bwMode="auto">
            <a:xfrm>
              <a:off x="7880350" y="3297238"/>
              <a:ext cx="5794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A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668" name="Oval 68"/>
            <p:cNvSpPr>
              <a:spLocks noChangeArrowheads="1"/>
            </p:cNvSpPr>
            <p:nvPr/>
          </p:nvSpPr>
          <p:spPr bwMode="auto">
            <a:xfrm>
              <a:off x="7346950" y="26114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A</a:t>
              </a:r>
              <a:endParaRPr kumimoji="1" lang="en-US" altLang="zh-CN" sz="1800" b="1" u="sng"/>
            </a:p>
          </p:txBody>
        </p:sp>
        <p:sp>
          <p:nvSpPr>
            <p:cNvPr id="281669" name="Rectangle 69"/>
            <p:cNvSpPr>
              <a:spLocks noChangeArrowheads="1"/>
            </p:cNvSpPr>
            <p:nvPr/>
          </p:nvSpPr>
          <p:spPr bwMode="auto">
            <a:xfrm>
              <a:off x="6203950" y="3144838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70" name="Text Box 70"/>
            <p:cNvSpPr txBox="1">
              <a:spLocks noChangeArrowheads="1"/>
            </p:cNvSpPr>
            <p:nvPr/>
          </p:nvSpPr>
          <p:spPr bwMode="auto">
            <a:xfrm>
              <a:off x="6203950" y="32258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81671" name="AutoShape 71"/>
            <p:cNvSpPr>
              <a:spLocks/>
            </p:cNvSpPr>
            <p:nvPr/>
          </p:nvSpPr>
          <p:spPr bwMode="auto">
            <a:xfrm>
              <a:off x="7423150" y="3144838"/>
              <a:ext cx="76200" cy="609600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72" name="Text Box 72"/>
            <p:cNvSpPr txBox="1">
              <a:spLocks noChangeArrowheads="1"/>
            </p:cNvSpPr>
            <p:nvPr/>
          </p:nvSpPr>
          <p:spPr bwMode="auto">
            <a:xfrm>
              <a:off x="7423150" y="3221038"/>
              <a:ext cx="5334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h-1</a:t>
              </a:r>
            </a:p>
          </p:txBody>
        </p:sp>
        <p:grpSp>
          <p:nvGrpSpPr>
            <p:cNvPr id="281673" name="Group 73"/>
            <p:cNvGrpSpPr>
              <a:grpSpLocks/>
            </p:cNvGrpSpPr>
            <p:nvPr/>
          </p:nvGrpSpPr>
          <p:grpSpPr bwMode="auto">
            <a:xfrm>
              <a:off x="6965950" y="3144838"/>
              <a:ext cx="381000" cy="609600"/>
              <a:chOff x="2448" y="3072"/>
              <a:chExt cx="240" cy="528"/>
            </a:xfrm>
          </p:grpSpPr>
          <p:sp>
            <p:nvSpPr>
              <p:cNvPr id="281674" name="Rectangle 74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75" name="Line 75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76" name="Line 76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77" name="Line 77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1678" name="Text Box 78"/>
            <p:cNvSpPr txBox="1">
              <a:spLocks noChangeArrowheads="1"/>
            </p:cNvSpPr>
            <p:nvPr/>
          </p:nvSpPr>
          <p:spPr bwMode="auto">
            <a:xfrm>
              <a:off x="6905625" y="3225800"/>
              <a:ext cx="546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679" name="AutoShape 79"/>
            <p:cNvSpPr>
              <a:spLocks/>
            </p:cNvSpPr>
            <p:nvPr/>
          </p:nvSpPr>
          <p:spPr bwMode="auto">
            <a:xfrm>
              <a:off x="6051550" y="3144838"/>
              <a:ext cx="76200" cy="4572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0" name="Text Box 80"/>
            <p:cNvSpPr txBox="1">
              <a:spLocks noChangeArrowheads="1"/>
            </p:cNvSpPr>
            <p:nvPr/>
          </p:nvSpPr>
          <p:spPr bwMode="auto">
            <a:xfrm>
              <a:off x="5580063" y="3251200"/>
              <a:ext cx="547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h-2</a:t>
              </a:r>
            </a:p>
          </p:txBody>
        </p:sp>
        <p:sp>
          <p:nvSpPr>
            <p:cNvPr id="281681" name="Text Box 81"/>
            <p:cNvSpPr txBox="1">
              <a:spLocks noChangeArrowheads="1"/>
            </p:cNvSpPr>
            <p:nvPr/>
          </p:nvSpPr>
          <p:spPr bwMode="auto">
            <a:xfrm>
              <a:off x="5594350" y="2382838"/>
              <a:ext cx="5619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+1</a:t>
              </a:r>
            </a:p>
          </p:txBody>
        </p:sp>
        <p:sp>
          <p:nvSpPr>
            <p:cNvPr id="281682" name="Text Box 82"/>
            <p:cNvSpPr txBox="1">
              <a:spLocks noChangeArrowheads="1"/>
            </p:cNvSpPr>
            <p:nvPr/>
          </p:nvSpPr>
          <p:spPr bwMode="auto">
            <a:xfrm>
              <a:off x="7499350" y="2268538"/>
              <a:ext cx="381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0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7950" y="4440238"/>
            <a:ext cx="3959225" cy="1912937"/>
            <a:chOff x="107950" y="4440238"/>
            <a:chExt cx="3959225" cy="1912937"/>
          </a:xfrm>
        </p:grpSpPr>
        <p:sp>
          <p:nvSpPr>
            <p:cNvPr id="281633" name="Text Box 33"/>
            <p:cNvSpPr txBox="1">
              <a:spLocks noChangeArrowheads="1"/>
            </p:cNvSpPr>
            <p:nvPr/>
          </p:nvSpPr>
          <p:spPr bwMode="auto">
            <a:xfrm>
              <a:off x="107950" y="4440238"/>
              <a:ext cx="2895600" cy="1192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800" b="1"/>
                <a:t>旋转前：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800" b="1"/>
                <a:t>   高度为 </a:t>
              </a:r>
              <a:r>
                <a:rPr kumimoji="1" lang="en-US" altLang="zh-CN" sz="1800" b="1"/>
                <a:t>h + 1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   </a:t>
              </a:r>
              <a:r>
                <a:rPr kumimoji="1" lang="zh-CN" altLang="zh-CN" sz="1800" b="1"/>
                <a:t>中序序列：</a:t>
              </a:r>
              <a:endParaRPr kumimoji="1" lang="zh-CN" altLang="en-US" sz="1800" b="1"/>
            </a:p>
          </p:txBody>
        </p:sp>
        <p:sp>
          <p:nvSpPr>
            <p:cNvPr id="281683" name="Rectangle 83"/>
            <p:cNvSpPr>
              <a:spLocks noChangeArrowheads="1"/>
            </p:cNvSpPr>
            <p:nvPr/>
          </p:nvSpPr>
          <p:spPr bwMode="auto">
            <a:xfrm>
              <a:off x="565150" y="574357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4" name="Oval 84"/>
            <p:cNvSpPr>
              <a:spLocks noChangeArrowheads="1"/>
            </p:cNvSpPr>
            <p:nvPr/>
          </p:nvSpPr>
          <p:spPr bwMode="auto">
            <a:xfrm>
              <a:off x="3003550" y="581977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A</a:t>
              </a:r>
              <a:endParaRPr kumimoji="1" lang="en-US" altLang="zh-CN" sz="1800" b="1" u="sng"/>
            </a:p>
          </p:txBody>
        </p:sp>
        <p:sp>
          <p:nvSpPr>
            <p:cNvPr id="281685" name="Oval 85"/>
            <p:cNvSpPr>
              <a:spLocks noChangeArrowheads="1"/>
            </p:cNvSpPr>
            <p:nvPr/>
          </p:nvSpPr>
          <p:spPr bwMode="auto">
            <a:xfrm>
              <a:off x="1022350" y="581977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B</a:t>
              </a:r>
              <a:endParaRPr kumimoji="1" lang="en-US" altLang="zh-CN" sz="1800" b="1" u="sng"/>
            </a:p>
          </p:txBody>
        </p:sp>
        <p:sp>
          <p:nvSpPr>
            <p:cNvPr id="281686" name="Rectangle 86"/>
            <p:cNvSpPr>
              <a:spLocks noChangeArrowheads="1"/>
            </p:cNvSpPr>
            <p:nvPr/>
          </p:nvSpPr>
          <p:spPr bwMode="auto">
            <a:xfrm>
              <a:off x="3536950" y="5743575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87" name="Text Box 87"/>
            <p:cNvSpPr txBox="1">
              <a:spLocks noChangeArrowheads="1"/>
            </p:cNvSpPr>
            <p:nvPr/>
          </p:nvSpPr>
          <p:spPr bwMode="auto">
            <a:xfrm>
              <a:off x="565150" y="5895975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81688" name="Text Box 88"/>
            <p:cNvSpPr txBox="1">
              <a:spLocks noChangeArrowheads="1"/>
            </p:cNvSpPr>
            <p:nvPr/>
          </p:nvSpPr>
          <p:spPr bwMode="auto">
            <a:xfrm>
              <a:off x="3536950" y="5895975"/>
              <a:ext cx="5302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A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689" name="Oval 89"/>
            <p:cNvSpPr>
              <a:spLocks noChangeArrowheads="1"/>
            </p:cNvSpPr>
            <p:nvPr/>
          </p:nvSpPr>
          <p:spPr bwMode="auto">
            <a:xfrm>
              <a:off x="2012950" y="5819775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C</a:t>
              </a:r>
              <a:endParaRPr kumimoji="1" lang="en-US" altLang="zh-CN" sz="1800" b="1" u="sng"/>
            </a:p>
          </p:txBody>
        </p:sp>
        <p:grpSp>
          <p:nvGrpSpPr>
            <p:cNvPr id="281690" name="Group 90"/>
            <p:cNvGrpSpPr>
              <a:grpSpLocks/>
            </p:cNvGrpSpPr>
            <p:nvPr/>
          </p:nvGrpSpPr>
          <p:grpSpPr bwMode="auto">
            <a:xfrm>
              <a:off x="2546350" y="5715000"/>
              <a:ext cx="381000" cy="609600"/>
              <a:chOff x="2448" y="3072"/>
              <a:chExt cx="240" cy="528"/>
            </a:xfrm>
          </p:grpSpPr>
          <p:sp>
            <p:nvSpPr>
              <p:cNvPr id="281691" name="Rectangle 91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92" name="Line 92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93" name="Line 93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94" name="Line 94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1695" name="Rectangle 95"/>
            <p:cNvSpPr>
              <a:spLocks noChangeArrowheads="1"/>
            </p:cNvSpPr>
            <p:nvPr/>
          </p:nvSpPr>
          <p:spPr bwMode="auto">
            <a:xfrm>
              <a:off x="1555750" y="5715000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96" name="Text Box 96"/>
            <p:cNvSpPr txBox="1">
              <a:spLocks noChangeArrowheads="1"/>
            </p:cNvSpPr>
            <p:nvPr/>
          </p:nvSpPr>
          <p:spPr bwMode="auto">
            <a:xfrm>
              <a:off x="2484438" y="5818188"/>
              <a:ext cx="5127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697" name="Text Box 97"/>
            <p:cNvSpPr txBox="1">
              <a:spLocks noChangeArrowheads="1"/>
            </p:cNvSpPr>
            <p:nvPr/>
          </p:nvSpPr>
          <p:spPr bwMode="auto">
            <a:xfrm>
              <a:off x="1555750" y="57912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3954463"/>
            <a:ext cx="5003800" cy="2466975"/>
            <a:chOff x="4067175" y="3954463"/>
            <a:chExt cx="5003800" cy="2466975"/>
          </a:xfrm>
        </p:grpSpPr>
        <p:sp>
          <p:nvSpPr>
            <p:cNvPr id="281634" name="Text Box 34"/>
            <p:cNvSpPr txBox="1">
              <a:spLocks noChangeArrowheads="1"/>
            </p:cNvSpPr>
            <p:nvPr/>
          </p:nvSpPr>
          <p:spPr bwMode="auto">
            <a:xfrm>
              <a:off x="4067175" y="6026150"/>
              <a:ext cx="5003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zh-CN" sz="1800" b="1"/>
                <a:t>注意：</a:t>
              </a:r>
              <a:r>
                <a:rPr kumimoji="1" lang="zh-CN" altLang="en-US" sz="1800" b="1"/>
                <a:t>旋转</a:t>
              </a:r>
              <a:r>
                <a:rPr kumimoji="1" lang="zh-CN" altLang="zh-CN" sz="1800" b="1"/>
                <a:t>后                             平衡度为+1,0,0</a:t>
              </a:r>
              <a:endParaRPr kumimoji="1" lang="en-US" altLang="zh-CN" sz="1800" b="1"/>
            </a:p>
          </p:txBody>
        </p:sp>
        <p:sp>
          <p:nvSpPr>
            <p:cNvPr id="281635" name="Oval 35"/>
            <p:cNvSpPr>
              <a:spLocks noChangeArrowheads="1"/>
            </p:cNvSpPr>
            <p:nvPr/>
          </p:nvSpPr>
          <p:spPr bwMode="auto">
            <a:xfrm>
              <a:off x="6127750" y="60404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C</a:t>
              </a:r>
              <a:endParaRPr kumimoji="1" lang="en-US" altLang="zh-CN" sz="1800" b="1" u="sng"/>
            </a:p>
          </p:txBody>
        </p:sp>
        <p:sp>
          <p:nvSpPr>
            <p:cNvPr id="281636" name="Oval 36"/>
            <p:cNvSpPr>
              <a:spLocks noChangeArrowheads="1"/>
            </p:cNvSpPr>
            <p:nvPr/>
          </p:nvSpPr>
          <p:spPr bwMode="auto">
            <a:xfrm>
              <a:off x="5594350" y="60404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B</a:t>
              </a:r>
              <a:endParaRPr kumimoji="1" lang="en-US" altLang="zh-CN" sz="1800" b="1" u="sng"/>
            </a:p>
          </p:txBody>
        </p:sp>
        <p:sp>
          <p:nvSpPr>
            <p:cNvPr id="281698" name="Text Box 98"/>
            <p:cNvSpPr txBox="1">
              <a:spLocks noChangeArrowheads="1"/>
            </p:cNvSpPr>
            <p:nvPr/>
          </p:nvSpPr>
          <p:spPr bwMode="auto">
            <a:xfrm>
              <a:off x="4298950" y="3954463"/>
              <a:ext cx="2895600" cy="1192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800" b="1"/>
                <a:t>旋转后：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1800" b="1"/>
                <a:t>   高度为 </a:t>
              </a:r>
              <a:r>
                <a:rPr kumimoji="1" lang="en-US" altLang="zh-CN" sz="1800" b="1"/>
                <a:t>h + 1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   </a:t>
              </a:r>
              <a:r>
                <a:rPr kumimoji="1" lang="zh-CN" altLang="zh-CN" sz="1800" b="1"/>
                <a:t>中序序列：</a:t>
              </a:r>
              <a:endParaRPr kumimoji="1" lang="zh-CN" altLang="en-US" sz="1800" b="1"/>
            </a:p>
          </p:txBody>
        </p:sp>
        <p:sp>
          <p:nvSpPr>
            <p:cNvPr id="281699" name="Oval 99"/>
            <p:cNvSpPr>
              <a:spLocks noChangeArrowheads="1"/>
            </p:cNvSpPr>
            <p:nvPr/>
          </p:nvSpPr>
          <p:spPr bwMode="auto">
            <a:xfrm>
              <a:off x="6661150" y="60404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A</a:t>
              </a:r>
              <a:endParaRPr kumimoji="1" lang="en-US" altLang="zh-CN" sz="1800" b="1" u="sng"/>
            </a:p>
          </p:txBody>
        </p:sp>
        <p:sp>
          <p:nvSpPr>
            <p:cNvPr id="281700" name="Rectangle 100"/>
            <p:cNvSpPr>
              <a:spLocks noChangeArrowheads="1"/>
            </p:cNvSpPr>
            <p:nvPr/>
          </p:nvSpPr>
          <p:spPr bwMode="auto">
            <a:xfrm>
              <a:off x="4756150" y="520223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701" name="Oval 101"/>
            <p:cNvSpPr>
              <a:spLocks noChangeArrowheads="1"/>
            </p:cNvSpPr>
            <p:nvPr/>
          </p:nvSpPr>
          <p:spPr bwMode="auto">
            <a:xfrm>
              <a:off x="7194550" y="52784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A</a:t>
              </a:r>
              <a:endParaRPr kumimoji="1" lang="en-US" altLang="zh-CN" sz="1800" b="1" u="sng"/>
            </a:p>
          </p:txBody>
        </p:sp>
        <p:sp>
          <p:nvSpPr>
            <p:cNvPr id="281702" name="Oval 102"/>
            <p:cNvSpPr>
              <a:spLocks noChangeArrowheads="1"/>
            </p:cNvSpPr>
            <p:nvPr/>
          </p:nvSpPr>
          <p:spPr bwMode="auto">
            <a:xfrm>
              <a:off x="5213350" y="52784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B</a:t>
              </a:r>
              <a:endParaRPr kumimoji="1" lang="en-US" altLang="zh-CN" sz="1800" b="1" u="sng"/>
            </a:p>
          </p:txBody>
        </p:sp>
        <p:sp>
          <p:nvSpPr>
            <p:cNvPr id="281703" name="Rectangle 103"/>
            <p:cNvSpPr>
              <a:spLocks noChangeArrowheads="1"/>
            </p:cNvSpPr>
            <p:nvPr/>
          </p:nvSpPr>
          <p:spPr bwMode="auto">
            <a:xfrm>
              <a:off x="7727950" y="5202238"/>
              <a:ext cx="381000" cy="6096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704" name="Text Box 104"/>
            <p:cNvSpPr txBox="1">
              <a:spLocks noChangeArrowheads="1"/>
            </p:cNvSpPr>
            <p:nvPr/>
          </p:nvSpPr>
          <p:spPr bwMode="auto">
            <a:xfrm>
              <a:off x="4756150" y="5354638"/>
              <a:ext cx="457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B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  <p:sp>
          <p:nvSpPr>
            <p:cNvPr id="281705" name="Text Box 105"/>
            <p:cNvSpPr txBox="1">
              <a:spLocks noChangeArrowheads="1"/>
            </p:cNvSpPr>
            <p:nvPr/>
          </p:nvSpPr>
          <p:spPr bwMode="auto">
            <a:xfrm>
              <a:off x="7727950" y="5354638"/>
              <a:ext cx="5159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A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706" name="Oval 106"/>
            <p:cNvSpPr>
              <a:spLocks noChangeArrowheads="1"/>
            </p:cNvSpPr>
            <p:nvPr/>
          </p:nvSpPr>
          <p:spPr bwMode="auto">
            <a:xfrm>
              <a:off x="6203950" y="5278438"/>
              <a:ext cx="457200" cy="381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1800" b="1"/>
                <a:t>C</a:t>
              </a:r>
              <a:endParaRPr kumimoji="1" lang="en-US" altLang="zh-CN" sz="1800" b="1" u="sng"/>
            </a:p>
          </p:txBody>
        </p:sp>
        <p:grpSp>
          <p:nvGrpSpPr>
            <p:cNvPr id="281707" name="Group 107"/>
            <p:cNvGrpSpPr>
              <a:grpSpLocks/>
            </p:cNvGrpSpPr>
            <p:nvPr/>
          </p:nvGrpSpPr>
          <p:grpSpPr bwMode="auto">
            <a:xfrm>
              <a:off x="6737350" y="5173663"/>
              <a:ext cx="381000" cy="609600"/>
              <a:chOff x="2448" y="3072"/>
              <a:chExt cx="240" cy="528"/>
            </a:xfrm>
          </p:grpSpPr>
          <p:sp>
            <p:nvSpPr>
              <p:cNvPr id="281708" name="Rectangle 1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52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709" name="Line 109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710" name="Line 110"/>
              <p:cNvSpPr>
                <a:spLocks noChangeShapeType="1"/>
              </p:cNvSpPr>
              <p:nvPr/>
            </p:nvSpPr>
            <p:spPr bwMode="auto">
              <a:xfrm flipH="1"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711" name="Line 111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1712" name="Rectangle 112"/>
            <p:cNvSpPr>
              <a:spLocks noChangeArrowheads="1"/>
            </p:cNvSpPr>
            <p:nvPr/>
          </p:nvSpPr>
          <p:spPr bwMode="auto">
            <a:xfrm>
              <a:off x="5746750" y="5173663"/>
              <a:ext cx="381000" cy="457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713" name="Text Box 113"/>
            <p:cNvSpPr txBox="1">
              <a:spLocks noChangeArrowheads="1"/>
            </p:cNvSpPr>
            <p:nvPr/>
          </p:nvSpPr>
          <p:spPr bwMode="auto">
            <a:xfrm>
              <a:off x="6659563" y="5241925"/>
              <a:ext cx="5715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R</a:t>
              </a:r>
              <a:endParaRPr kumimoji="1" lang="en-US" altLang="zh-CN" sz="1800" b="1"/>
            </a:p>
          </p:txBody>
        </p:sp>
        <p:sp>
          <p:nvSpPr>
            <p:cNvPr id="281714" name="Text Box 114"/>
            <p:cNvSpPr txBox="1">
              <a:spLocks noChangeArrowheads="1"/>
            </p:cNvSpPr>
            <p:nvPr/>
          </p:nvSpPr>
          <p:spPr bwMode="auto">
            <a:xfrm>
              <a:off x="5746750" y="5249863"/>
              <a:ext cx="4572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/>
                <a:t>C</a:t>
              </a:r>
              <a:r>
                <a:rPr kumimoji="1" lang="en-US" altLang="zh-CN" sz="1800" b="1" baseline="-10000"/>
                <a:t>L</a:t>
              </a:r>
              <a:endParaRPr kumimoji="1" lang="en-US" altLang="zh-CN" sz="1800" b="1"/>
            </a:p>
          </p:txBody>
        </p:sp>
      </p:grpSp>
    </p:spTree>
  </p:cSld>
  <p:clrMapOvr>
    <a:masterClrMapping/>
  </p:clrMapOvr>
  <p:transition>
    <p:wipe dir="d"/>
    <p:sndAc>
      <p:stSnd>
        <p:snd r:embed="rId3" name="REMIND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Line 2"/>
          <p:cNvSpPr>
            <a:spLocks noChangeShapeType="1"/>
          </p:cNvSpPr>
          <p:nvPr/>
        </p:nvSpPr>
        <p:spPr bwMode="auto">
          <a:xfrm flipH="1">
            <a:off x="6737350" y="1941513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1" name="Line 3"/>
          <p:cNvSpPr>
            <a:spLocks noChangeShapeType="1"/>
          </p:cNvSpPr>
          <p:nvPr/>
        </p:nvSpPr>
        <p:spPr bwMode="auto">
          <a:xfrm>
            <a:off x="6737350" y="2474913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52" name="Line 4"/>
          <p:cNvSpPr>
            <a:spLocks noChangeShapeType="1"/>
          </p:cNvSpPr>
          <p:nvPr/>
        </p:nvSpPr>
        <p:spPr bwMode="auto">
          <a:xfrm flipH="1">
            <a:off x="6508750" y="2474913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3653" name="Group 5"/>
          <p:cNvGrpSpPr>
            <a:grpSpLocks/>
          </p:cNvGrpSpPr>
          <p:nvPr/>
        </p:nvGrpSpPr>
        <p:grpSpPr bwMode="auto">
          <a:xfrm>
            <a:off x="6737350" y="2855913"/>
            <a:ext cx="304800" cy="228600"/>
            <a:chOff x="2112" y="3120"/>
            <a:chExt cx="192" cy="144"/>
          </a:xfrm>
        </p:grpSpPr>
        <p:sp>
          <p:nvSpPr>
            <p:cNvPr id="283654" name="Line 6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55" name="Line 7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56" name="Line 8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57" name="Line 9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658" name="Group 10"/>
          <p:cNvGrpSpPr>
            <a:grpSpLocks/>
          </p:cNvGrpSpPr>
          <p:nvPr/>
        </p:nvGrpSpPr>
        <p:grpSpPr bwMode="auto">
          <a:xfrm>
            <a:off x="6356350" y="2855913"/>
            <a:ext cx="304800" cy="228600"/>
            <a:chOff x="2112" y="3120"/>
            <a:chExt cx="192" cy="144"/>
          </a:xfrm>
        </p:grpSpPr>
        <p:sp>
          <p:nvSpPr>
            <p:cNvPr id="283659" name="Line 11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60" name="Line 12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61" name="Line 13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663" name="Line 15"/>
          <p:cNvSpPr>
            <a:spLocks noChangeShapeType="1"/>
          </p:cNvSpPr>
          <p:nvPr/>
        </p:nvSpPr>
        <p:spPr bwMode="auto">
          <a:xfrm>
            <a:off x="7423150" y="2474913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64" name="Line 16"/>
          <p:cNvSpPr>
            <a:spLocks noChangeShapeType="1"/>
          </p:cNvSpPr>
          <p:nvPr/>
        </p:nvSpPr>
        <p:spPr bwMode="auto">
          <a:xfrm flipH="1">
            <a:off x="7194550" y="2474913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3665" name="Group 17"/>
          <p:cNvGrpSpPr>
            <a:grpSpLocks/>
          </p:cNvGrpSpPr>
          <p:nvPr/>
        </p:nvGrpSpPr>
        <p:grpSpPr bwMode="auto">
          <a:xfrm>
            <a:off x="7499350" y="2855913"/>
            <a:ext cx="304800" cy="228600"/>
            <a:chOff x="2112" y="3120"/>
            <a:chExt cx="192" cy="144"/>
          </a:xfrm>
        </p:grpSpPr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670" name="Group 22"/>
          <p:cNvGrpSpPr>
            <a:grpSpLocks/>
          </p:cNvGrpSpPr>
          <p:nvPr/>
        </p:nvGrpSpPr>
        <p:grpSpPr bwMode="auto">
          <a:xfrm>
            <a:off x="7118350" y="2855913"/>
            <a:ext cx="304800" cy="228600"/>
            <a:chOff x="2112" y="3120"/>
            <a:chExt cx="192" cy="144"/>
          </a:xfrm>
        </p:grpSpPr>
        <p:sp>
          <p:nvSpPr>
            <p:cNvPr id="283671" name="Line 23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72" name="Line 24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73" name="Line 25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674" name="Line 26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675" name="Line 27"/>
          <p:cNvSpPr>
            <a:spLocks noChangeShapeType="1"/>
          </p:cNvSpPr>
          <p:nvPr/>
        </p:nvSpPr>
        <p:spPr bwMode="auto">
          <a:xfrm>
            <a:off x="2622550" y="194151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6" name="Line 28"/>
          <p:cNvSpPr>
            <a:spLocks noChangeShapeType="1"/>
          </p:cNvSpPr>
          <p:nvPr/>
        </p:nvSpPr>
        <p:spPr bwMode="auto">
          <a:xfrm>
            <a:off x="2546350" y="3008313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7" name="Line 29"/>
          <p:cNvSpPr>
            <a:spLocks noChangeShapeType="1"/>
          </p:cNvSpPr>
          <p:nvPr/>
        </p:nvSpPr>
        <p:spPr bwMode="auto">
          <a:xfrm flipH="1">
            <a:off x="2317750" y="3008313"/>
            <a:ext cx="152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8" name="Line 30"/>
          <p:cNvSpPr>
            <a:spLocks noChangeShapeType="1"/>
          </p:cNvSpPr>
          <p:nvPr/>
        </p:nvSpPr>
        <p:spPr bwMode="auto">
          <a:xfrm flipH="1">
            <a:off x="1708150" y="2093913"/>
            <a:ext cx="6858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79" name="Rectangle 31"/>
          <p:cNvSpPr>
            <a:spLocks noChangeArrowheads="1"/>
          </p:cNvSpPr>
          <p:nvPr/>
        </p:nvSpPr>
        <p:spPr bwMode="auto">
          <a:xfrm>
            <a:off x="323850" y="1125538"/>
            <a:ext cx="186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hangingPunct="0">
              <a:spcBef>
                <a:spcPct val="50000"/>
              </a:spcBef>
            </a:pPr>
            <a:r>
              <a:rPr kumimoji="1" lang="zh-CN" altLang="zh-CN" sz="2400" b="1"/>
              <a:t>情况</a:t>
            </a:r>
            <a:r>
              <a:rPr kumimoji="1" lang="en-US" altLang="zh-CN" sz="2400" b="1"/>
              <a:t>C </a:t>
            </a:r>
            <a:r>
              <a:rPr kumimoji="1" lang="zh-CN" altLang="en-US" sz="2400" b="1"/>
              <a:t>：</a:t>
            </a:r>
          </a:p>
        </p:txBody>
      </p:sp>
      <p:sp>
        <p:nvSpPr>
          <p:cNvPr id="283680" name="Oval 32"/>
          <p:cNvSpPr>
            <a:spLocks noChangeArrowheads="1"/>
          </p:cNvSpPr>
          <p:nvPr/>
        </p:nvSpPr>
        <p:spPr bwMode="auto">
          <a:xfrm>
            <a:off x="2241550" y="17891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A</a:t>
            </a:r>
            <a:endParaRPr kumimoji="1" lang="en-US" altLang="zh-CN" sz="1800" b="1" u="sng"/>
          </a:p>
        </p:txBody>
      </p:sp>
      <p:sp>
        <p:nvSpPr>
          <p:cNvPr id="283681" name="Oval 33"/>
          <p:cNvSpPr>
            <a:spLocks noChangeArrowheads="1"/>
          </p:cNvSpPr>
          <p:nvPr/>
        </p:nvSpPr>
        <p:spPr bwMode="auto">
          <a:xfrm>
            <a:off x="1936750" y="22463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B</a:t>
            </a:r>
            <a:endParaRPr kumimoji="1" lang="en-US" altLang="zh-CN" sz="1800" b="1" u="sng"/>
          </a:p>
        </p:txBody>
      </p:sp>
      <p:sp>
        <p:nvSpPr>
          <p:cNvPr id="283682" name="Text Box 34"/>
          <p:cNvSpPr txBox="1">
            <a:spLocks noChangeArrowheads="1"/>
          </p:cNvSpPr>
          <p:nvPr/>
        </p:nvSpPr>
        <p:spPr bwMode="auto">
          <a:xfrm>
            <a:off x="2317750" y="1484313"/>
            <a:ext cx="525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/>
              <a:t>+1</a:t>
            </a:r>
          </a:p>
        </p:txBody>
      </p:sp>
      <p:sp>
        <p:nvSpPr>
          <p:cNvPr id="283683" name="Text Box 35"/>
          <p:cNvSpPr txBox="1">
            <a:spLocks noChangeArrowheads="1"/>
          </p:cNvSpPr>
          <p:nvPr/>
        </p:nvSpPr>
        <p:spPr bwMode="auto">
          <a:xfrm>
            <a:off x="2012950" y="19161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/>
              <a:t>0</a:t>
            </a:r>
          </a:p>
        </p:txBody>
      </p:sp>
      <p:sp>
        <p:nvSpPr>
          <p:cNvPr id="283684" name="Line 36"/>
          <p:cNvSpPr>
            <a:spLocks noChangeShapeType="1"/>
          </p:cNvSpPr>
          <p:nvPr/>
        </p:nvSpPr>
        <p:spPr bwMode="auto">
          <a:xfrm>
            <a:off x="2317750" y="2551113"/>
            <a:ext cx="2286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85" name="Text Box 37"/>
          <p:cNvSpPr txBox="1">
            <a:spLocks noChangeArrowheads="1"/>
          </p:cNvSpPr>
          <p:nvPr/>
        </p:nvSpPr>
        <p:spPr bwMode="auto">
          <a:xfrm>
            <a:off x="1258888" y="1590675"/>
            <a:ext cx="525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folHlink"/>
                </a:solidFill>
              </a:rPr>
              <a:t>+2</a:t>
            </a:r>
          </a:p>
        </p:txBody>
      </p:sp>
      <p:sp>
        <p:nvSpPr>
          <p:cNvPr id="283686" name="Text Box 38"/>
          <p:cNvSpPr txBox="1">
            <a:spLocks noChangeArrowheads="1"/>
          </p:cNvSpPr>
          <p:nvPr/>
        </p:nvSpPr>
        <p:spPr bwMode="auto">
          <a:xfrm>
            <a:off x="1116013" y="2047875"/>
            <a:ext cx="515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folHlink"/>
                </a:solidFill>
              </a:rPr>
              <a:t>-1</a:t>
            </a:r>
          </a:p>
        </p:txBody>
      </p:sp>
      <p:sp>
        <p:nvSpPr>
          <p:cNvPr id="283687" name="AutoShape 39"/>
          <p:cNvSpPr>
            <a:spLocks noChangeArrowheads="1"/>
          </p:cNvSpPr>
          <p:nvPr/>
        </p:nvSpPr>
        <p:spPr bwMode="auto">
          <a:xfrm>
            <a:off x="1555750" y="2170113"/>
            <a:ext cx="533400" cy="76200"/>
          </a:xfrm>
          <a:prstGeom prst="leftArrow">
            <a:avLst>
              <a:gd name="adj1" fmla="val 50000"/>
              <a:gd name="adj2" fmla="val 17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kumimoji="1" lang="zh-CN" altLang="zh-CN" sz="1800" b="1">
              <a:solidFill>
                <a:schemeClr val="folHlink"/>
              </a:solidFill>
            </a:endParaRPr>
          </a:p>
        </p:txBody>
      </p:sp>
      <p:sp>
        <p:nvSpPr>
          <p:cNvPr id="283688" name="AutoShape 40"/>
          <p:cNvSpPr>
            <a:spLocks noChangeArrowheads="1"/>
          </p:cNvSpPr>
          <p:nvPr/>
        </p:nvSpPr>
        <p:spPr bwMode="auto">
          <a:xfrm>
            <a:off x="1784350" y="1712913"/>
            <a:ext cx="533400" cy="76200"/>
          </a:xfrm>
          <a:prstGeom prst="leftArrow">
            <a:avLst>
              <a:gd name="adj1" fmla="val 50000"/>
              <a:gd name="adj2" fmla="val 17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kumimoji="1" lang="zh-CN" altLang="zh-CN" sz="1800" b="1">
              <a:solidFill>
                <a:schemeClr val="folHlink"/>
              </a:solidFill>
            </a:endParaRPr>
          </a:p>
        </p:txBody>
      </p:sp>
      <p:sp>
        <p:nvSpPr>
          <p:cNvPr id="283689" name="AutoShape 41"/>
          <p:cNvSpPr>
            <a:spLocks noChangeArrowheads="1"/>
          </p:cNvSpPr>
          <p:nvPr/>
        </p:nvSpPr>
        <p:spPr bwMode="auto">
          <a:xfrm>
            <a:off x="3765550" y="2627313"/>
            <a:ext cx="1676400" cy="381000"/>
          </a:xfrm>
          <a:prstGeom prst="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690" name="Text Box 42"/>
          <p:cNvSpPr txBox="1">
            <a:spLocks noChangeArrowheads="1"/>
          </p:cNvSpPr>
          <p:nvPr/>
        </p:nvSpPr>
        <p:spPr bwMode="auto">
          <a:xfrm>
            <a:off x="3765550" y="23225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1800" b="1"/>
              <a:t>左右旋转</a:t>
            </a:r>
          </a:p>
        </p:txBody>
      </p:sp>
      <p:sp>
        <p:nvSpPr>
          <p:cNvPr id="283691" name="AutoShape 43"/>
          <p:cNvSpPr>
            <a:spLocks noChangeArrowheads="1"/>
          </p:cNvSpPr>
          <p:nvPr/>
        </p:nvSpPr>
        <p:spPr bwMode="auto">
          <a:xfrm rot="-1818482">
            <a:off x="2622550" y="1712913"/>
            <a:ext cx="533400" cy="76200"/>
          </a:xfrm>
          <a:prstGeom prst="leftArrow">
            <a:avLst>
              <a:gd name="adj1" fmla="val 50000"/>
              <a:gd name="adj2" fmla="val 17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kumimoji="1" lang="zh-CN" altLang="zh-CN" sz="1800" b="1">
              <a:solidFill>
                <a:schemeClr val="folHlink"/>
              </a:solidFill>
            </a:endParaRPr>
          </a:p>
        </p:txBody>
      </p:sp>
      <p:sp>
        <p:nvSpPr>
          <p:cNvPr id="283692" name="Text Box 44"/>
          <p:cNvSpPr txBox="1">
            <a:spLocks noChangeArrowheads="1"/>
          </p:cNvSpPr>
          <p:nvPr/>
        </p:nvSpPr>
        <p:spPr bwMode="auto">
          <a:xfrm>
            <a:off x="3079750" y="148431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1800" b="1"/>
              <a:t>失衡结点</a:t>
            </a:r>
          </a:p>
        </p:txBody>
      </p:sp>
      <p:sp>
        <p:nvSpPr>
          <p:cNvPr id="283693" name="Text Box 45"/>
          <p:cNvSpPr txBox="1">
            <a:spLocks noChangeArrowheads="1"/>
          </p:cNvSpPr>
          <p:nvPr/>
        </p:nvSpPr>
        <p:spPr bwMode="auto">
          <a:xfrm>
            <a:off x="641350" y="3573463"/>
            <a:ext cx="28956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1800" b="1"/>
              <a:t>旋转前：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1800" b="1"/>
              <a:t>   高度为 </a:t>
            </a:r>
            <a:r>
              <a:rPr kumimoji="1" lang="en-US" altLang="zh-CN" sz="1800" b="1"/>
              <a:t>3</a:t>
            </a:r>
            <a:endParaRPr kumimoji="1" lang="zh-CN" altLang="zh-CN" sz="1800" b="1"/>
          </a:p>
          <a:p>
            <a:pPr eaLnBrk="0" hangingPunct="0">
              <a:spcBef>
                <a:spcPct val="50000"/>
              </a:spcBef>
            </a:pPr>
            <a:r>
              <a:rPr kumimoji="1" lang="zh-CN" altLang="zh-CN" sz="1800" b="1"/>
              <a:t>   中序序列：</a:t>
            </a:r>
            <a:endParaRPr kumimoji="1" lang="zh-CN" altLang="en-US" sz="1800" b="1"/>
          </a:p>
        </p:txBody>
      </p:sp>
      <p:sp>
        <p:nvSpPr>
          <p:cNvPr id="283694" name="Text Box 46"/>
          <p:cNvSpPr txBox="1">
            <a:spLocks noChangeArrowheads="1"/>
          </p:cNvSpPr>
          <p:nvPr/>
        </p:nvSpPr>
        <p:spPr bwMode="auto">
          <a:xfrm>
            <a:off x="7019925" y="3389313"/>
            <a:ext cx="1981200" cy="119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zh-CN" sz="1800" b="1"/>
              <a:t>注意：</a:t>
            </a:r>
            <a:r>
              <a:rPr kumimoji="1" lang="zh-CN" altLang="en-US" sz="1800" b="1"/>
              <a:t>旋转</a:t>
            </a:r>
            <a:r>
              <a:rPr kumimoji="1" lang="zh-CN" altLang="zh-CN" sz="1800" b="1"/>
              <a:t>后 </a:t>
            </a:r>
          </a:p>
          <a:p>
            <a:pPr eaLnBrk="0" hangingPunct="0">
              <a:spcBef>
                <a:spcPct val="50000"/>
              </a:spcBef>
            </a:pPr>
            <a:endParaRPr kumimoji="1" lang="zh-CN" altLang="zh-CN" sz="1800" b="1"/>
          </a:p>
          <a:p>
            <a:pPr eaLnBrk="0" hangingPunct="0">
              <a:spcBef>
                <a:spcPct val="50000"/>
              </a:spcBef>
            </a:pPr>
            <a:r>
              <a:rPr kumimoji="1" lang="zh-CN" altLang="zh-CN" sz="1800" b="1"/>
              <a:t> 平衡度为 0,0,0</a:t>
            </a:r>
            <a:endParaRPr kumimoji="1" lang="en-US" altLang="zh-CN" sz="1800" b="1"/>
          </a:p>
        </p:txBody>
      </p:sp>
      <p:sp>
        <p:nvSpPr>
          <p:cNvPr id="283695" name="Oval 47"/>
          <p:cNvSpPr>
            <a:spLocks noChangeArrowheads="1"/>
          </p:cNvSpPr>
          <p:nvPr/>
        </p:nvSpPr>
        <p:spPr bwMode="auto">
          <a:xfrm>
            <a:off x="7880350" y="36941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C</a:t>
            </a:r>
            <a:endParaRPr kumimoji="1" lang="en-US" altLang="zh-CN" sz="1800" b="1" u="sng"/>
          </a:p>
        </p:txBody>
      </p:sp>
      <p:sp>
        <p:nvSpPr>
          <p:cNvPr id="283696" name="Oval 48"/>
          <p:cNvSpPr>
            <a:spLocks noChangeArrowheads="1"/>
          </p:cNvSpPr>
          <p:nvPr/>
        </p:nvSpPr>
        <p:spPr bwMode="auto">
          <a:xfrm>
            <a:off x="7346950" y="36941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B</a:t>
            </a:r>
            <a:endParaRPr kumimoji="1" lang="en-US" altLang="zh-CN" sz="1800" b="1" u="sng"/>
          </a:p>
        </p:txBody>
      </p:sp>
      <p:sp>
        <p:nvSpPr>
          <p:cNvPr id="283697" name="Oval 49"/>
          <p:cNvSpPr>
            <a:spLocks noChangeArrowheads="1"/>
          </p:cNvSpPr>
          <p:nvPr/>
        </p:nvSpPr>
        <p:spPr bwMode="auto">
          <a:xfrm>
            <a:off x="2241550" y="27797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C</a:t>
            </a:r>
            <a:endParaRPr kumimoji="1" lang="en-US" altLang="zh-CN" sz="1800" b="1" u="sng"/>
          </a:p>
        </p:txBody>
      </p:sp>
      <p:sp>
        <p:nvSpPr>
          <p:cNvPr id="283698" name="Text Box 50"/>
          <p:cNvSpPr txBox="1">
            <a:spLocks noChangeArrowheads="1"/>
          </p:cNvSpPr>
          <p:nvPr/>
        </p:nvSpPr>
        <p:spPr bwMode="auto">
          <a:xfrm>
            <a:off x="2393950" y="249237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/>
              <a:t>0</a:t>
            </a:r>
          </a:p>
        </p:txBody>
      </p:sp>
      <p:sp>
        <p:nvSpPr>
          <p:cNvPr id="283699" name="AutoShape 51"/>
          <p:cNvSpPr>
            <a:spLocks noChangeArrowheads="1"/>
          </p:cNvSpPr>
          <p:nvPr/>
        </p:nvSpPr>
        <p:spPr bwMode="auto">
          <a:xfrm rot="-11923716">
            <a:off x="1149350" y="3165475"/>
            <a:ext cx="1143000" cy="76200"/>
          </a:xfrm>
          <a:prstGeom prst="leftArrow">
            <a:avLst>
              <a:gd name="adj1" fmla="val 50000"/>
              <a:gd name="adj2" fmla="val 375000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0" hangingPunct="0">
              <a:spcBef>
                <a:spcPct val="50000"/>
              </a:spcBef>
            </a:pPr>
            <a:endParaRPr kumimoji="1" lang="zh-CN" altLang="zh-CN" sz="1800" b="1">
              <a:solidFill>
                <a:schemeClr val="folHlink"/>
              </a:solidFill>
            </a:endParaRPr>
          </a:p>
        </p:txBody>
      </p:sp>
      <p:sp>
        <p:nvSpPr>
          <p:cNvPr id="283700" name="Oval 52"/>
          <p:cNvSpPr>
            <a:spLocks noChangeArrowheads="1"/>
          </p:cNvSpPr>
          <p:nvPr/>
        </p:nvSpPr>
        <p:spPr bwMode="auto">
          <a:xfrm>
            <a:off x="2622550" y="47609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A</a:t>
            </a:r>
            <a:endParaRPr kumimoji="1" lang="en-US" altLang="zh-CN" sz="1800" b="1" u="sng"/>
          </a:p>
        </p:txBody>
      </p:sp>
      <p:sp>
        <p:nvSpPr>
          <p:cNvPr id="283701" name="Oval 53"/>
          <p:cNvSpPr>
            <a:spLocks noChangeArrowheads="1"/>
          </p:cNvSpPr>
          <p:nvPr/>
        </p:nvSpPr>
        <p:spPr bwMode="auto">
          <a:xfrm>
            <a:off x="1555750" y="4789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B</a:t>
            </a:r>
            <a:endParaRPr kumimoji="1" lang="en-US" altLang="zh-CN" sz="1800" b="1" u="sng"/>
          </a:p>
        </p:txBody>
      </p:sp>
      <p:sp>
        <p:nvSpPr>
          <p:cNvPr id="283702" name="Oval 54"/>
          <p:cNvSpPr>
            <a:spLocks noChangeArrowheads="1"/>
          </p:cNvSpPr>
          <p:nvPr/>
        </p:nvSpPr>
        <p:spPr bwMode="auto">
          <a:xfrm>
            <a:off x="2089150" y="47609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C</a:t>
            </a:r>
            <a:endParaRPr kumimoji="1" lang="en-US" altLang="zh-CN" sz="1800" b="1" u="sng"/>
          </a:p>
        </p:txBody>
      </p:sp>
      <p:sp>
        <p:nvSpPr>
          <p:cNvPr id="283703" name="Oval 55"/>
          <p:cNvSpPr>
            <a:spLocks noChangeArrowheads="1"/>
          </p:cNvSpPr>
          <p:nvPr/>
        </p:nvSpPr>
        <p:spPr bwMode="auto">
          <a:xfrm>
            <a:off x="8413750" y="36941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A</a:t>
            </a:r>
            <a:endParaRPr kumimoji="1" lang="en-US" altLang="zh-CN" sz="1800" b="1" u="sng"/>
          </a:p>
        </p:txBody>
      </p:sp>
      <p:grpSp>
        <p:nvGrpSpPr>
          <p:cNvPr id="283704" name="Group 56"/>
          <p:cNvGrpSpPr>
            <a:grpSpLocks/>
          </p:cNvGrpSpPr>
          <p:nvPr/>
        </p:nvGrpSpPr>
        <p:grpSpPr bwMode="auto">
          <a:xfrm>
            <a:off x="2698750" y="2246313"/>
            <a:ext cx="304800" cy="228600"/>
            <a:chOff x="2112" y="3120"/>
            <a:chExt cx="192" cy="144"/>
          </a:xfrm>
        </p:grpSpPr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709" name="Group 61"/>
          <p:cNvGrpSpPr>
            <a:grpSpLocks/>
          </p:cNvGrpSpPr>
          <p:nvPr/>
        </p:nvGrpSpPr>
        <p:grpSpPr bwMode="auto">
          <a:xfrm>
            <a:off x="2622550" y="3389313"/>
            <a:ext cx="304800" cy="228600"/>
            <a:chOff x="2112" y="3120"/>
            <a:chExt cx="192" cy="144"/>
          </a:xfrm>
        </p:grpSpPr>
        <p:sp>
          <p:nvSpPr>
            <p:cNvPr id="283710" name="Line 62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11" name="Line 63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12" name="Line 64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13" name="Line 65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714" name="Group 66"/>
          <p:cNvGrpSpPr>
            <a:grpSpLocks/>
          </p:cNvGrpSpPr>
          <p:nvPr/>
        </p:nvGrpSpPr>
        <p:grpSpPr bwMode="auto">
          <a:xfrm>
            <a:off x="2165350" y="3389313"/>
            <a:ext cx="304800" cy="228600"/>
            <a:chOff x="2112" y="3120"/>
            <a:chExt cx="192" cy="144"/>
          </a:xfrm>
        </p:grpSpPr>
        <p:sp>
          <p:nvSpPr>
            <p:cNvPr id="283715" name="Line 67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16" name="Line 68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17" name="Line 69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18" name="Line 70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3719" name="Group 71"/>
          <p:cNvGrpSpPr>
            <a:grpSpLocks/>
          </p:cNvGrpSpPr>
          <p:nvPr/>
        </p:nvGrpSpPr>
        <p:grpSpPr bwMode="auto">
          <a:xfrm>
            <a:off x="1555750" y="2779713"/>
            <a:ext cx="304800" cy="228600"/>
            <a:chOff x="2112" y="3120"/>
            <a:chExt cx="192" cy="144"/>
          </a:xfrm>
        </p:grpSpPr>
        <p:sp>
          <p:nvSpPr>
            <p:cNvPr id="283720" name="Line 72"/>
            <p:cNvSpPr>
              <a:spLocks noChangeShapeType="1"/>
            </p:cNvSpPr>
            <p:nvPr/>
          </p:nvSpPr>
          <p:spPr bwMode="auto">
            <a:xfrm>
              <a:off x="2112" y="3120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21" name="Line 73"/>
            <p:cNvSpPr>
              <a:spLocks noChangeShapeType="1"/>
            </p:cNvSpPr>
            <p:nvPr/>
          </p:nvSpPr>
          <p:spPr bwMode="auto">
            <a:xfrm>
              <a:off x="2160" y="3168"/>
              <a:ext cx="1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22" name="Line 74"/>
            <p:cNvSpPr>
              <a:spLocks noChangeShapeType="1"/>
            </p:cNvSpPr>
            <p:nvPr/>
          </p:nvSpPr>
          <p:spPr bwMode="auto">
            <a:xfrm>
              <a:off x="2208" y="3216"/>
              <a:ext cx="9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723" name="Line 75"/>
            <p:cNvSpPr>
              <a:spLocks noChangeShapeType="1"/>
            </p:cNvSpPr>
            <p:nvPr/>
          </p:nvSpPr>
          <p:spPr bwMode="auto">
            <a:xfrm>
              <a:off x="2256" y="3264"/>
              <a:ext cx="4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724" name="Text Box 76"/>
          <p:cNvSpPr txBox="1">
            <a:spLocks noChangeArrowheads="1"/>
          </p:cNvSpPr>
          <p:nvPr/>
        </p:nvSpPr>
        <p:spPr bwMode="auto">
          <a:xfrm>
            <a:off x="0" y="3236913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1800" b="1"/>
              <a:t>新插入结点</a:t>
            </a:r>
          </a:p>
        </p:txBody>
      </p:sp>
      <p:sp>
        <p:nvSpPr>
          <p:cNvPr id="283725" name="Oval 77"/>
          <p:cNvSpPr>
            <a:spLocks noChangeArrowheads="1"/>
          </p:cNvSpPr>
          <p:nvPr/>
        </p:nvSpPr>
        <p:spPr bwMode="auto">
          <a:xfrm>
            <a:off x="6661150" y="47609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A</a:t>
            </a:r>
            <a:endParaRPr kumimoji="1" lang="en-US" altLang="zh-CN" sz="1800" b="1" u="sng"/>
          </a:p>
        </p:txBody>
      </p:sp>
      <p:sp>
        <p:nvSpPr>
          <p:cNvPr id="283726" name="Oval 78"/>
          <p:cNvSpPr>
            <a:spLocks noChangeArrowheads="1"/>
          </p:cNvSpPr>
          <p:nvPr/>
        </p:nvSpPr>
        <p:spPr bwMode="auto">
          <a:xfrm>
            <a:off x="5594350" y="4789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B</a:t>
            </a:r>
            <a:endParaRPr kumimoji="1" lang="en-US" altLang="zh-CN" sz="1800" b="1" u="sng"/>
          </a:p>
        </p:txBody>
      </p:sp>
      <p:sp>
        <p:nvSpPr>
          <p:cNvPr id="283727" name="Oval 79"/>
          <p:cNvSpPr>
            <a:spLocks noChangeArrowheads="1"/>
          </p:cNvSpPr>
          <p:nvPr/>
        </p:nvSpPr>
        <p:spPr bwMode="auto">
          <a:xfrm>
            <a:off x="6127750" y="47609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C</a:t>
            </a:r>
            <a:endParaRPr kumimoji="1" lang="en-US" altLang="zh-CN" sz="1800" b="1" u="sng"/>
          </a:p>
        </p:txBody>
      </p:sp>
      <p:sp>
        <p:nvSpPr>
          <p:cNvPr id="283728" name="Text Box 80"/>
          <p:cNvSpPr txBox="1">
            <a:spLocks noChangeArrowheads="1"/>
          </p:cNvSpPr>
          <p:nvPr/>
        </p:nvSpPr>
        <p:spPr bwMode="auto">
          <a:xfrm>
            <a:off x="4832350" y="3429000"/>
            <a:ext cx="2895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1800" b="1"/>
              <a:t>旋转后：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1800" b="1"/>
              <a:t>   高度为 </a:t>
            </a:r>
            <a:r>
              <a:rPr kumimoji="1" lang="en-US" altLang="zh-CN" sz="1800" b="1"/>
              <a:t>2</a:t>
            </a:r>
            <a:endParaRPr kumimoji="1" lang="zh-CN" altLang="zh-CN" sz="1800" b="1"/>
          </a:p>
          <a:p>
            <a:pPr eaLnBrk="0" hangingPunct="0">
              <a:spcBef>
                <a:spcPct val="50000"/>
              </a:spcBef>
            </a:pPr>
            <a:r>
              <a:rPr kumimoji="1" lang="zh-CN" altLang="zh-CN" sz="1800" b="1"/>
              <a:t>   中序序列：</a:t>
            </a:r>
            <a:endParaRPr kumimoji="1" lang="zh-CN" altLang="en-US" sz="1800" b="1"/>
          </a:p>
        </p:txBody>
      </p:sp>
      <p:sp>
        <p:nvSpPr>
          <p:cNvPr id="283729" name="Line 81"/>
          <p:cNvSpPr>
            <a:spLocks noChangeShapeType="1"/>
          </p:cNvSpPr>
          <p:nvPr/>
        </p:nvSpPr>
        <p:spPr bwMode="auto">
          <a:xfrm>
            <a:off x="7118350" y="2093913"/>
            <a:ext cx="228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730" name="Oval 82"/>
          <p:cNvSpPr>
            <a:spLocks noChangeArrowheads="1"/>
          </p:cNvSpPr>
          <p:nvPr/>
        </p:nvSpPr>
        <p:spPr bwMode="auto">
          <a:xfrm>
            <a:off x="6813550" y="17891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C</a:t>
            </a:r>
            <a:endParaRPr kumimoji="1" lang="en-US" altLang="zh-CN" sz="1800" b="1" u="sng"/>
          </a:p>
        </p:txBody>
      </p:sp>
      <p:sp>
        <p:nvSpPr>
          <p:cNvPr id="283731" name="Oval 83"/>
          <p:cNvSpPr>
            <a:spLocks noChangeArrowheads="1"/>
          </p:cNvSpPr>
          <p:nvPr/>
        </p:nvSpPr>
        <p:spPr bwMode="auto">
          <a:xfrm>
            <a:off x="6508750" y="22463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B</a:t>
            </a:r>
            <a:endParaRPr kumimoji="1" lang="en-US" altLang="zh-CN" sz="1800" b="1" u="sng"/>
          </a:p>
        </p:txBody>
      </p:sp>
      <p:sp>
        <p:nvSpPr>
          <p:cNvPr id="283732" name="Text Box 84"/>
          <p:cNvSpPr txBox="1">
            <a:spLocks noChangeArrowheads="1"/>
          </p:cNvSpPr>
          <p:nvPr/>
        </p:nvSpPr>
        <p:spPr bwMode="auto">
          <a:xfrm>
            <a:off x="6889750" y="14843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/>
              <a:t>0</a:t>
            </a:r>
          </a:p>
        </p:txBody>
      </p:sp>
      <p:sp>
        <p:nvSpPr>
          <p:cNvPr id="283733" name="Oval 85"/>
          <p:cNvSpPr>
            <a:spLocks noChangeArrowheads="1"/>
          </p:cNvSpPr>
          <p:nvPr/>
        </p:nvSpPr>
        <p:spPr bwMode="auto">
          <a:xfrm>
            <a:off x="7118350" y="22463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A</a:t>
            </a:r>
            <a:endParaRPr kumimoji="1" lang="en-US" altLang="zh-CN" sz="1800" b="1" u="sng"/>
          </a:p>
        </p:txBody>
      </p:sp>
      <p:sp>
        <p:nvSpPr>
          <p:cNvPr id="283734" name="Text Box 86"/>
          <p:cNvSpPr txBox="1">
            <a:spLocks noChangeArrowheads="1"/>
          </p:cNvSpPr>
          <p:nvPr/>
        </p:nvSpPr>
        <p:spPr bwMode="auto">
          <a:xfrm>
            <a:off x="6584950" y="19415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/>
              <a:t>0</a:t>
            </a:r>
          </a:p>
        </p:txBody>
      </p:sp>
      <p:sp>
        <p:nvSpPr>
          <p:cNvPr id="283735" name="Text Box 87"/>
          <p:cNvSpPr txBox="1">
            <a:spLocks noChangeArrowheads="1"/>
          </p:cNvSpPr>
          <p:nvPr/>
        </p:nvSpPr>
        <p:spPr bwMode="auto">
          <a:xfrm>
            <a:off x="7270750" y="19415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800" b="1"/>
              <a:t>0</a:t>
            </a:r>
          </a:p>
        </p:txBody>
      </p:sp>
      <p:sp>
        <p:nvSpPr>
          <p:cNvPr id="283736" name="Rectangle 88"/>
          <p:cNvSpPr>
            <a:spLocks noChangeArrowheads="1"/>
          </p:cNvSpPr>
          <p:nvPr/>
        </p:nvSpPr>
        <p:spPr bwMode="auto">
          <a:xfrm>
            <a:off x="107950" y="5300663"/>
            <a:ext cx="8458200" cy="1476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kumimoji="1" lang="en-US" altLang="zh-CN" sz="1800" b="1">
                <a:solidFill>
                  <a:srgbClr val="000000"/>
                </a:solidFill>
              </a:rPr>
              <a:t> </a:t>
            </a:r>
            <a:r>
              <a:rPr kumimoji="1" lang="zh-CN" altLang="en-US" sz="1800" b="1">
                <a:solidFill>
                  <a:srgbClr val="000000"/>
                </a:solidFill>
              </a:rPr>
              <a:t>四种情况的区分：</a:t>
            </a:r>
          </a:p>
          <a:p>
            <a:pPr lvl="1" eaLnBrk="0" hangingPunct="0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00"/>
                </a:solidFill>
              </a:rPr>
              <a:t>      </a:t>
            </a:r>
            <a:r>
              <a:rPr kumimoji="1" lang="zh-CN" altLang="zh-CN" sz="1800" b="1">
                <a:solidFill>
                  <a:srgbClr val="000000"/>
                </a:solidFill>
              </a:rPr>
              <a:t>如果             的平衡度为＋1 则为  </a:t>
            </a:r>
            <a:r>
              <a:rPr kumimoji="1" lang="en-US" altLang="zh-CN" sz="1800" b="1">
                <a:solidFill>
                  <a:srgbClr val="000000"/>
                </a:solidFill>
              </a:rPr>
              <a:t>LL</a:t>
            </a:r>
            <a:r>
              <a:rPr kumimoji="1" lang="zh-CN" altLang="zh-CN" sz="1800" b="1">
                <a:solidFill>
                  <a:srgbClr val="000000"/>
                </a:solidFill>
              </a:rPr>
              <a:t>型；</a:t>
            </a:r>
            <a:endParaRPr kumimoji="1" lang="zh-CN" altLang="en-US" sz="1800" b="1">
              <a:solidFill>
                <a:srgbClr val="000000"/>
              </a:solidFill>
            </a:endParaRPr>
          </a:p>
          <a:p>
            <a:pPr lvl="1" eaLnBrk="0" hangingPunct="0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00"/>
                </a:solidFill>
              </a:rPr>
              <a:t>      </a:t>
            </a:r>
            <a:r>
              <a:rPr kumimoji="1" lang="zh-CN" altLang="zh-CN" sz="1800" b="1">
                <a:solidFill>
                  <a:srgbClr val="000000"/>
                </a:solidFill>
              </a:rPr>
              <a:t>否则为 </a:t>
            </a:r>
            <a:r>
              <a:rPr kumimoji="1" lang="en-US" altLang="zh-CN" sz="1800" b="1">
                <a:solidFill>
                  <a:srgbClr val="000000"/>
                </a:solidFill>
              </a:rPr>
              <a:t>LR</a:t>
            </a:r>
            <a:r>
              <a:rPr kumimoji="1" lang="zh-CN" altLang="zh-CN" sz="1800" b="1">
                <a:solidFill>
                  <a:srgbClr val="000000"/>
                </a:solidFill>
              </a:rPr>
              <a:t>型：若           的平衡度为＋1、－1 、0 ；则分别为 </a:t>
            </a:r>
            <a:r>
              <a:rPr kumimoji="1" lang="en-US" altLang="zh-CN" sz="1800" b="1">
                <a:solidFill>
                  <a:srgbClr val="000000"/>
                </a:solidFill>
              </a:rPr>
              <a:t>LRA</a:t>
            </a:r>
            <a:r>
              <a:rPr kumimoji="1" lang="zh-CN" altLang="en-US" sz="1800" b="1">
                <a:solidFill>
                  <a:srgbClr val="000000"/>
                </a:solidFill>
              </a:rPr>
              <a:t>、</a:t>
            </a:r>
            <a:r>
              <a:rPr kumimoji="1" lang="en-US" altLang="zh-CN" sz="1800" b="1">
                <a:solidFill>
                  <a:srgbClr val="000000"/>
                </a:solidFill>
              </a:rPr>
              <a:t>LRB</a:t>
            </a:r>
            <a:r>
              <a:rPr kumimoji="1" lang="zh-CN" altLang="en-US" sz="1800" b="1">
                <a:solidFill>
                  <a:srgbClr val="000000"/>
                </a:solidFill>
              </a:rPr>
              <a:t>、</a:t>
            </a:r>
            <a:r>
              <a:rPr kumimoji="1" lang="en-US" altLang="zh-CN" sz="1800" b="1">
                <a:solidFill>
                  <a:srgbClr val="000000"/>
                </a:solidFill>
              </a:rPr>
              <a:t>LRC</a:t>
            </a:r>
            <a:r>
              <a:rPr kumimoji="1" lang="zh-CN" altLang="zh-CN" sz="1800" b="1">
                <a:solidFill>
                  <a:srgbClr val="000000"/>
                </a:solidFill>
              </a:rPr>
              <a:t>型。</a:t>
            </a:r>
            <a:endParaRPr kumimoji="1" lang="zh-CN" altLang="en-US" sz="1800" b="1">
              <a:solidFill>
                <a:srgbClr val="000000"/>
              </a:solidFill>
            </a:endParaRPr>
          </a:p>
        </p:txBody>
      </p:sp>
      <p:sp>
        <p:nvSpPr>
          <p:cNvPr id="283737" name="Oval 89"/>
          <p:cNvSpPr>
            <a:spLocks noChangeArrowheads="1"/>
          </p:cNvSpPr>
          <p:nvPr/>
        </p:nvSpPr>
        <p:spPr bwMode="auto">
          <a:xfrm>
            <a:off x="1666875" y="5734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B</a:t>
            </a:r>
            <a:endParaRPr kumimoji="1" lang="en-US" altLang="zh-CN" sz="1800" b="1" u="sng"/>
          </a:p>
        </p:txBody>
      </p:sp>
      <p:sp>
        <p:nvSpPr>
          <p:cNvPr id="283738" name="Oval 90"/>
          <p:cNvSpPr>
            <a:spLocks noChangeArrowheads="1"/>
          </p:cNvSpPr>
          <p:nvPr/>
        </p:nvSpPr>
        <p:spPr bwMode="auto">
          <a:xfrm>
            <a:off x="2890838" y="60928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800" b="1"/>
              <a:t>C</a:t>
            </a:r>
            <a:endParaRPr kumimoji="1" lang="en-US" altLang="zh-CN" sz="1800" b="1" u="sng"/>
          </a:p>
        </p:txBody>
      </p:sp>
    </p:spTree>
  </p:cSld>
  <p:clrMapOvr>
    <a:masterClrMapping/>
  </p:clrMapOvr>
  <p:transition>
    <p:wipe dir="d"/>
    <p:sndAc>
      <p:stSnd>
        <p:snd r:embed="rId3" name="REMINDER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2133600"/>
            <a:ext cx="7872413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由于查找表中的数据元素之间不存在明显的组织规律，因此不便于查找。</a:t>
            </a:r>
          </a:p>
          <a:p>
            <a:pPr>
              <a:lnSpc>
                <a:spcPct val="13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为了提高查找的效率， 需要在查找表中的元素之间人为地附加某种确定的关系，换句话说，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用另外一种结构来表示查找表。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446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如何进行查找？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16013" y="1484313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查找的方法取决于查找表的结构。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9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323850" y="1412875"/>
            <a:ext cx="8077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hangingPunct="0">
              <a:spcBef>
                <a:spcPct val="50000"/>
              </a:spcBef>
            </a:pPr>
            <a:r>
              <a:rPr kumimoji="1" lang="en-US" altLang="zh-CN" sz="2400" b="1"/>
              <a:t>3</a:t>
            </a:r>
            <a:r>
              <a:rPr kumimoji="1" lang="zh-CN" altLang="en-US" sz="2400" b="1"/>
              <a:t>、</a:t>
            </a:r>
            <a:r>
              <a:rPr kumimoji="1" lang="en-US" altLang="zh-CN" sz="2400" b="1"/>
              <a:t>RR </a:t>
            </a:r>
            <a:r>
              <a:rPr kumimoji="1" lang="zh-CN" altLang="zh-CN" sz="2400" b="1"/>
              <a:t>（新插入结点在</a:t>
            </a:r>
            <a:r>
              <a:rPr kumimoji="1" lang="zh-CN" altLang="en-US" sz="2400" b="1"/>
              <a:t>失衡</a:t>
            </a:r>
            <a:r>
              <a:rPr kumimoji="1" lang="zh-CN" altLang="zh-CN" sz="2400" b="1"/>
              <a:t>结点的</a:t>
            </a:r>
            <a:r>
              <a:rPr kumimoji="1" lang="zh-CN" altLang="zh-CN" sz="2400" b="1">
                <a:solidFill>
                  <a:srgbClr val="FF0000"/>
                </a:solidFill>
              </a:rPr>
              <a:t>右子树</a:t>
            </a:r>
            <a:r>
              <a:rPr kumimoji="1" lang="zh-CN" altLang="zh-CN" sz="2400" b="1"/>
              <a:t>的</a:t>
            </a:r>
            <a:r>
              <a:rPr kumimoji="1" lang="zh-CN" altLang="zh-CN" sz="2400" b="1">
                <a:solidFill>
                  <a:srgbClr val="FF0000"/>
                </a:solidFill>
              </a:rPr>
              <a:t>右子树上</a:t>
            </a:r>
            <a:r>
              <a:rPr kumimoji="1" lang="zh-CN" altLang="zh-CN" sz="2400" b="1"/>
              <a:t>）</a:t>
            </a:r>
          </a:p>
          <a:p>
            <a:pPr lvl="1" eaLnBrk="0" hangingPunct="0">
              <a:spcBef>
                <a:spcPct val="50000"/>
              </a:spcBef>
            </a:pPr>
            <a:r>
              <a:rPr kumimoji="1" lang="zh-CN" altLang="zh-CN" sz="2400" b="1"/>
              <a:t>	   处理图形和 </a:t>
            </a:r>
            <a:r>
              <a:rPr kumimoji="1" lang="en-US" altLang="zh-CN" sz="2400" b="1"/>
              <a:t>LL </a:t>
            </a:r>
            <a:r>
              <a:rPr kumimoji="1" lang="zh-CN" altLang="zh-CN" sz="2400" b="1"/>
              <a:t>镜象相似</a:t>
            </a:r>
          </a:p>
          <a:p>
            <a:pPr lvl="1" eaLnBrk="0" hangingPunct="0">
              <a:spcBef>
                <a:spcPct val="50000"/>
              </a:spcBef>
            </a:pPr>
            <a:r>
              <a:rPr kumimoji="1" lang="en-US" altLang="zh-CN" sz="2400" b="1"/>
              <a:t>4</a:t>
            </a:r>
            <a:r>
              <a:rPr kumimoji="1" lang="zh-CN" altLang="zh-CN" sz="2400" b="1"/>
              <a:t>、</a:t>
            </a:r>
            <a:r>
              <a:rPr kumimoji="1" lang="en-US" altLang="zh-CN" sz="2400" b="1"/>
              <a:t>RL </a:t>
            </a:r>
            <a:r>
              <a:rPr kumimoji="1" lang="zh-CN" altLang="zh-CN" sz="2400" b="1"/>
              <a:t>（新插入结点在</a:t>
            </a:r>
            <a:r>
              <a:rPr kumimoji="1" lang="zh-CN" altLang="en-US" sz="2400" b="1"/>
              <a:t>失衡</a:t>
            </a:r>
            <a:r>
              <a:rPr kumimoji="1" lang="zh-CN" altLang="zh-CN" sz="2400" b="1"/>
              <a:t>结点的</a:t>
            </a:r>
            <a:r>
              <a:rPr kumimoji="1" lang="zh-CN" altLang="zh-CN" sz="2400" b="1">
                <a:solidFill>
                  <a:srgbClr val="FF0000"/>
                </a:solidFill>
              </a:rPr>
              <a:t>右子树</a:t>
            </a:r>
            <a:r>
              <a:rPr kumimoji="1" lang="zh-CN" altLang="zh-CN" sz="2400" b="1"/>
              <a:t>的</a:t>
            </a:r>
            <a:r>
              <a:rPr kumimoji="1" lang="zh-CN" altLang="zh-CN" sz="2400" b="1">
                <a:solidFill>
                  <a:srgbClr val="FF0000"/>
                </a:solidFill>
              </a:rPr>
              <a:t>左子树上</a:t>
            </a:r>
            <a:r>
              <a:rPr kumimoji="1" lang="zh-CN" altLang="zh-CN" sz="2400" b="1"/>
              <a:t>）</a:t>
            </a:r>
          </a:p>
          <a:p>
            <a:pPr lvl="1" eaLnBrk="0" hangingPunct="0">
              <a:spcBef>
                <a:spcPct val="50000"/>
              </a:spcBef>
            </a:pPr>
            <a:r>
              <a:rPr kumimoji="1" lang="zh-CN" altLang="zh-CN" sz="2400" b="1"/>
              <a:t>        </a:t>
            </a:r>
            <a:r>
              <a:rPr kumimoji="1" lang="zh-CN" altLang="en-US" sz="2400" b="1"/>
              <a:t> </a:t>
            </a:r>
            <a:r>
              <a:rPr kumimoji="1" lang="en-US" altLang="zh-CN" sz="2400" b="1"/>
              <a:t>A</a:t>
            </a:r>
            <a:r>
              <a:rPr kumimoji="1" lang="zh-CN" altLang="en-US" sz="2400" b="1"/>
              <a:t>、</a:t>
            </a:r>
            <a:r>
              <a:rPr kumimoji="1" lang="zh-CN" altLang="zh-CN" sz="2400" b="1"/>
              <a:t>处理图形和 </a:t>
            </a:r>
            <a:r>
              <a:rPr kumimoji="1" lang="en-US" altLang="zh-CN" sz="2400" b="1"/>
              <a:t>LRA </a:t>
            </a:r>
            <a:r>
              <a:rPr kumimoji="1" lang="zh-CN" altLang="zh-CN" sz="2400" b="1"/>
              <a:t>镜象相似</a:t>
            </a:r>
          </a:p>
          <a:p>
            <a:pPr lvl="1" eaLnBrk="0" hangingPunct="0">
              <a:spcBef>
                <a:spcPct val="50000"/>
              </a:spcBef>
            </a:pPr>
            <a:r>
              <a:rPr kumimoji="1" lang="zh-CN" altLang="zh-CN" sz="2400" b="1"/>
              <a:t>	   </a:t>
            </a:r>
            <a:r>
              <a:rPr kumimoji="1" lang="en-US" altLang="zh-CN" sz="2400" b="1"/>
              <a:t>B</a:t>
            </a:r>
            <a:r>
              <a:rPr kumimoji="1" lang="zh-CN" altLang="en-US" sz="2400" b="1"/>
              <a:t>、</a:t>
            </a:r>
            <a:r>
              <a:rPr kumimoji="1" lang="zh-CN" altLang="zh-CN" sz="2400" b="1"/>
              <a:t>处理图形和 </a:t>
            </a:r>
            <a:r>
              <a:rPr kumimoji="1" lang="en-US" altLang="zh-CN" sz="2400" b="1"/>
              <a:t>LRB </a:t>
            </a:r>
            <a:r>
              <a:rPr kumimoji="1" lang="zh-CN" altLang="zh-CN" sz="2400" b="1"/>
              <a:t>镜象相似</a:t>
            </a:r>
          </a:p>
          <a:p>
            <a:pPr lvl="1" eaLnBrk="0" hangingPunct="0">
              <a:spcBef>
                <a:spcPct val="50000"/>
              </a:spcBef>
            </a:pPr>
            <a:r>
              <a:rPr kumimoji="1" lang="zh-CN" altLang="zh-CN" sz="2400" b="1"/>
              <a:t>	   </a:t>
            </a:r>
            <a:r>
              <a:rPr kumimoji="1" lang="en-US" altLang="zh-CN" sz="2400" b="1"/>
              <a:t>C</a:t>
            </a:r>
            <a:r>
              <a:rPr kumimoji="1" lang="zh-CN" altLang="en-US" sz="2400" b="1"/>
              <a:t>、</a:t>
            </a:r>
            <a:r>
              <a:rPr kumimoji="1" lang="zh-CN" altLang="zh-CN" sz="2400" b="1"/>
              <a:t>处理图形和 </a:t>
            </a:r>
            <a:r>
              <a:rPr kumimoji="1" lang="en-US" altLang="zh-CN" sz="2400" b="1"/>
              <a:t>LRC </a:t>
            </a:r>
            <a:r>
              <a:rPr kumimoji="1" lang="zh-CN" altLang="zh-CN" sz="2400" b="1"/>
              <a:t>镜象相似</a:t>
            </a:r>
            <a:endParaRPr kumimoji="1" lang="zh-CN" altLang="en-US" sz="2400" b="1"/>
          </a:p>
        </p:txBody>
      </p:sp>
    </p:spTree>
  </p:cSld>
  <p:clrMapOvr>
    <a:masterClrMapping/>
  </p:clrMapOvr>
  <p:transition>
    <p:wipe dir="d"/>
    <p:sndAc>
      <p:stSnd>
        <p:snd r:embed="rId3" name="REMINDER.WAV"/>
      </p:stSnd>
    </p:sndAc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23850" y="1171575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9900FF"/>
                </a:solidFill>
                <a:latin typeface="Times New Roman" pitchFamily="18" charset="0"/>
              </a:rPr>
              <a:t>一、</a:t>
            </a:r>
            <a:r>
              <a:rPr kumimoji="1" lang="en-US" altLang="zh-CN" sz="3200">
                <a:solidFill>
                  <a:srgbClr val="9900FF"/>
                </a:solidFill>
                <a:latin typeface="Times New Roman" pitchFamily="18" charset="0"/>
              </a:rPr>
              <a:t>B - </a:t>
            </a:r>
            <a:r>
              <a:rPr kumimoji="1" lang="zh-CN" altLang="en-US" sz="3200">
                <a:solidFill>
                  <a:srgbClr val="9900FF"/>
                </a:solidFill>
                <a:latin typeface="Times New Roman" pitchFamily="18" charset="0"/>
              </a:rPr>
              <a:t>树</a:t>
            </a:r>
          </a:p>
        </p:txBody>
      </p:sp>
      <p:sp>
        <p:nvSpPr>
          <p:cNvPr id="95236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835150" y="1990725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．定义</a:t>
            </a:r>
          </a:p>
        </p:txBody>
      </p:sp>
      <p:sp>
        <p:nvSpPr>
          <p:cNvPr id="95238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271145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．查找过程</a:t>
            </a:r>
          </a:p>
        </p:txBody>
      </p:sp>
      <p:sp>
        <p:nvSpPr>
          <p:cNvPr id="95239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55788" y="350043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．插入操作</a:t>
            </a:r>
          </a:p>
        </p:txBody>
      </p:sp>
      <p:sp>
        <p:nvSpPr>
          <p:cNvPr id="95240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42957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．删除操作</a:t>
            </a:r>
          </a:p>
        </p:txBody>
      </p:sp>
      <p:sp>
        <p:nvSpPr>
          <p:cNvPr id="95241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5159375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．查找性能的分析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50825" y="188913"/>
            <a:ext cx="7058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9.2.2 B-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树和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en-US" altLang="zh-CN" sz="3600" b="1" baseline="30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树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6" grpId="0" autoUpdateAnimBg="0"/>
      <p:bldP spid="95238" grpId="0" autoUpdateAnimBg="0"/>
      <p:bldP spid="95239" grpId="0" autoUpdateAnimBg="0"/>
      <p:bldP spid="95240" grpId="0" autoUpdateAnimBg="0"/>
      <p:bldP spid="95241" grpId="0" autoUpdateAnimBg="0"/>
      <p:bldP spid="95243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316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B-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树的定义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85800" y="1479550"/>
            <a:ext cx="5607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树是一种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平衡 的 多路 查找 树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94220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1447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124200" y="1447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0" y="2362200"/>
          <a:ext cx="91440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文档" r:id="rId6" imgW="10912680" imgH="3150000" progId="Word.Document.8">
                  <p:embed/>
                </p:oleObj>
              </mc:Choice>
              <mc:Fallback>
                <p:oleObj name="文档" r:id="rId6" imgW="10912680" imgH="3150000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91440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4" name="Rectangle 1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800600" y="1447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25" name="Object 17">
            <a:hlinkClick r:id="rId8" action="ppaction://hlinksldjump" highlightClick="1"/>
          </p:cNvPr>
          <p:cNvGraphicFramePr>
            <a:graphicFrameLocks noChangeAspect="1"/>
          </p:cNvGraphicFramePr>
          <p:nvPr/>
        </p:nvGraphicFramePr>
        <p:xfrm flipV="1">
          <a:off x="8382000" y="6248400"/>
          <a:ext cx="442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剪辑" r:id="rId9" imgW="2325715" imgH="2401333" progId="">
                  <p:embed/>
                </p:oleObj>
              </mc:Choice>
              <mc:Fallback>
                <p:oleObj name="剪辑" r:id="rId9" imgW="2325715" imgH="2401333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82000" y="6248400"/>
                        <a:ext cx="4429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28600" y="6400800"/>
            <a:ext cx="228600" cy="228600"/>
          </a:xfrm>
          <a:prstGeom prst="actionButtonReturn">
            <a:avLst/>
          </a:prstGeom>
          <a:solidFill>
            <a:srgbClr val="993300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  <p:bldP spid="94215" grpId="0" autoUpdateAnimBg="0"/>
      <p:bldP spid="942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8137525" cy="2849562"/>
          </a:xfrm>
          <a:prstGeom prst="rect">
            <a:avLst/>
          </a:prstGeom>
          <a:solidFill>
            <a:srgbClr val="CCFFCC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zh-CN" altLang="en-US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阶的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树上，每个非终端结点可能含有：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zh-CN" altLang="en-US" b="1" i="1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关键字</a:t>
            </a:r>
            <a:r>
              <a:rPr kumimoji="1" lang="zh-CN" altLang="en-US" b="1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≤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n&lt;m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指向记录的指针</a:t>
            </a:r>
            <a:r>
              <a:rPr kumimoji="1" lang="zh-CN" altLang="en-US" b="1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1≤i≤n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kumimoji="1" lang="zh-CN" altLang="en-US" baseline="-250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n+1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指向子树的指针</a:t>
            </a:r>
            <a:r>
              <a:rPr kumimoji="1" lang="zh-CN" altLang="en-US" b="1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0≤i≤n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>
            <a:off x="4572000" y="5229225"/>
            <a:ext cx="12192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24525" y="492125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6600CC"/>
                </a:solidFill>
                <a:latin typeface="Times New Roman" pitchFamily="18" charset="0"/>
              </a:rPr>
              <a:t>多叉树的特性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nimBg="1" autoUpdateAnimBg="0"/>
      <p:bldP spid="215044" grpId="0" animBg="1"/>
      <p:bldP spid="215045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781843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typedef struct BTNode {</a:t>
            </a:r>
          </a:p>
          <a:p>
            <a:pPr>
              <a:lnSpc>
                <a:spcPct val="150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int 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6600CC"/>
                </a:solidFill>
                <a:latin typeface="Times New Roman" pitchFamily="18" charset="0"/>
              </a:rPr>
              <a:t>keynum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结点中关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</a:rPr>
              <a:t>键字个数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，结点大小</a:t>
            </a:r>
          </a:p>
          <a:p>
            <a:pPr>
              <a:lnSpc>
                <a:spcPct val="15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struct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BTNode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808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008080"/>
                </a:solidFill>
                <a:latin typeface="Times New Roman" pitchFamily="18" charset="0"/>
              </a:rPr>
              <a:t>parent;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     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指向</a:t>
            </a:r>
            <a:r>
              <a:rPr kumimoji="1" lang="zh-CN" altLang="en-US">
                <a:solidFill>
                  <a:srgbClr val="008080"/>
                </a:solidFill>
                <a:latin typeface="Times New Roman" pitchFamily="18" charset="0"/>
              </a:rPr>
              <a:t>双亲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结点的指针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KeyType 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key[m+1]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关键字（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号单元不用）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BTNode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ptr[m+1];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子树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指针向量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Record  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rgbClr val="3333FF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</a:rPr>
              <a:t>recptr[m+1];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</a:rPr>
              <a:t>记录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指针向量</a:t>
            </a:r>
          </a:p>
          <a:p>
            <a:pPr>
              <a:lnSpc>
                <a:spcPct val="15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BTNode,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BTree; // B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树结点和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树的类型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5692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B-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树结构的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语言描述如下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8775"/>
            <a:ext cx="8458200" cy="2952750"/>
          </a:xfrm>
          <a:solidFill>
            <a:srgbClr val="CCFFFF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非叶结点中的</a:t>
            </a:r>
            <a:r>
              <a:rPr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多个关键字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均</a:t>
            </a:r>
            <a:r>
              <a:rPr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自小至大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有序排列，即：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b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&lt; K</a:t>
            </a:r>
            <a:r>
              <a:rPr lang="en-US" altLang="zh-CN" b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&lt; … &lt; K</a:t>
            </a:r>
            <a:r>
              <a:rPr lang="en-US" altLang="zh-CN" b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zh-CN" altLang="en-US" b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i-1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所指子树上所有关键字均</a:t>
            </a:r>
            <a:r>
              <a:rPr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小于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b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b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所指子树上</a:t>
            </a:r>
            <a:r>
              <a:rPr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所有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关键字</a:t>
            </a:r>
            <a:r>
              <a:rPr lang="zh-CN" altLang="en-US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均大于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b="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97286" name="Text Box 6">
            <a:hlinkClick r:id="" action="ppaction://hlinkshowjump?jump=lastslideviewed"/>
          </p:cNvPr>
          <p:cNvSpPr txBox="1">
            <a:spLocks noChangeArrowheads="1"/>
          </p:cNvSpPr>
          <p:nvPr/>
        </p:nvSpPr>
        <p:spPr bwMode="auto">
          <a:xfrm>
            <a:off x="5795963" y="486886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6600CC"/>
                </a:solidFill>
                <a:latin typeface="Times New Roman" pitchFamily="18" charset="0"/>
              </a:rPr>
              <a:t>查找树的特性</a:t>
            </a: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4716463" y="5229225"/>
            <a:ext cx="11430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 advAuto="0"/>
      <p:bldP spid="97286" grpId="0" autoUpdateAnimBg="0"/>
      <p:bldP spid="9728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Text Box 3">
            <a:hlinkClick r:id="" action="ppaction://hlinkshowjump?jump=lastslideviewed"/>
          </p:cNvPr>
          <p:cNvSpPr txBox="1">
            <a:spLocks noChangeArrowheads="1"/>
          </p:cNvSpPr>
          <p:nvPr/>
        </p:nvSpPr>
        <p:spPr bwMode="auto">
          <a:xfrm>
            <a:off x="5580063" y="52101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6600CC"/>
                </a:solidFill>
                <a:latin typeface="Times New Roman" pitchFamily="18" charset="0"/>
              </a:rPr>
              <a:t>平衡树的特性</a:t>
            </a:r>
          </a:p>
        </p:txBody>
      </p:sp>
      <p:sp>
        <p:nvSpPr>
          <p:cNvPr id="214020" name="Line 4"/>
          <p:cNvSpPr>
            <a:spLocks noChangeShapeType="1"/>
          </p:cNvSpPr>
          <p:nvPr/>
        </p:nvSpPr>
        <p:spPr bwMode="auto">
          <a:xfrm>
            <a:off x="4427538" y="5516563"/>
            <a:ext cx="11430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395288" y="1700213"/>
            <a:ext cx="8064500" cy="326866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树中所有叶子结点均不带信息，且在树中的同一层次上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根结点或为叶子结点，或至少含有两棵子树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其余所有非叶结点均至少含有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m/2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棵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子树，至多含有 </a:t>
            </a:r>
            <a:r>
              <a:rPr kumimoji="1" lang="en-US" altLang="zh-CN" b="1" i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棵子树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14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4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0" grpId="0" animBg="1"/>
      <p:bldP spid="214021" grpId="0" build="p" autoUpdateAnimBg="0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250825" y="1628775"/>
            <a:ext cx="8331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从根结点出发，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沿指针搜索结点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和在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结点内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进行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顺序（或折半）查找</a:t>
            </a:r>
            <a:r>
              <a:rPr kumimoji="1" lang="zh-CN" altLang="en-US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两个过程交叉进行</a:t>
            </a:r>
            <a:r>
              <a:rPr kumimoji="1" lang="zh-CN" altLang="en-US">
                <a:solidFill>
                  <a:schemeClr val="accent2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2938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查找过程：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50825" y="3141663"/>
            <a:ext cx="86423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查找成功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返回指向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被查关键字所在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结点的指针和关键字在结点中的位置</a:t>
            </a:r>
            <a:r>
              <a:rPr kumimoji="1" lang="zh-CN" altLang="en-US">
                <a:solidFill>
                  <a:schemeClr val="accent2"/>
                </a:solidFill>
                <a:latin typeface="Times New Roman" pitchFamily="18" charset="0"/>
              </a:rPr>
              <a:t>；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971550" y="472440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若查找不成功，则返回插入位置。</a:t>
            </a:r>
          </a:p>
        </p:txBody>
      </p:sp>
      <p:graphicFrame>
        <p:nvGraphicFramePr>
          <p:cNvPr id="99334" name="Object 6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153400" y="6361113"/>
          <a:ext cx="6858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0" name="剪辑" r:id="rId4" imgW="1093622" imgH="427939" progId="">
                  <p:embed/>
                </p:oleObj>
              </mc:Choice>
              <mc:Fallback>
                <p:oleObj name="剪辑" r:id="rId4" imgW="1093622" imgH="427939" progId="">
                  <p:embed/>
                  <p:pic>
                    <p:nvPicPr>
                      <p:cNvPr id="0" name="Picture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361113"/>
                        <a:ext cx="685800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  <p:bldP spid="99332" grpId="0" autoUpdateAnimBg="0"/>
      <p:bldP spid="9933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685800" y="2266950"/>
            <a:ext cx="6602413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typedef struct {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BTNode  *pt;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指向找到的结点的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</a:rPr>
              <a:t>指针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int  i;       // 1..m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，在结点中的关键字</a:t>
            </a:r>
            <a:r>
              <a:rPr kumimoji="1" lang="zh-CN" altLang="en-US">
                <a:solidFill>
                  <a:srgbClr val="FF00FF"/>
                </a:solidFill>
                <a:latin typeface="Times New Roman" pitchFamily="18" charset="0"/>
              </a:rPr>
              <a:t>序号</a:t>
            </a:r>
            <a:endParaRPr kumimoji="1" lang="zh-CN" altLang="en-US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int  tag;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标志</a:t>
            </a:r>
            <a:r>
              <a:rPr kumimoji="1" lang="zh-CN" altLang="en-US">
                <a:solidFill>
                  <a:srgbClr val="FF5050"/>
                </a:solidFill>
                <a:latin typeface="Times New Roman" pitchFamily="18" charset="0"/>
              </a:rPr>
              <a:t>查找成功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(=1)</a:t>
            </a:r>
            <a:r>
              <a:rPr kumimoji="1" lang="zh-CN" altLang="en-US">
                <a:solidFill>
                  <a:srgbClr val="FF5050"/>
                </a:solidFill>
                <a:latin typeface="Times New Roman" pitchFamily="18" charset="0"/>
              </a:rPr>
              <a:t>或失败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(=0)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} Result;           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树的查找结果类型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68313" y="1558925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假设返回的是如下所述结构的记录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23888" y="1196975"/>
            <a:ext cx="6723062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Result SearchBTree(BTree T, KeyType K) {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阶的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中查找关键字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返回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查找结果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pt, i, tag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。若查找成功，则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特征值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tag=1,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指针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所指结点中第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关键字等于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K;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否则特征值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tag=0,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等于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 K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的关键字应插入在指针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pt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所指结点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个关键字和第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i+1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个关键字之间</a:t>
            </a:r>
          </a:p>
          <a:p>
            <a:pPr>
              <a:lnSpc>
                <a:spcPct val="125000"/>
              </a:lnSpc>
            </a:pPr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} // SearchBTree</a:t>
            </a:r>
          </a:p>
        </p:txBody>
      </p:sp>
      <p:sp>
        <p:nvSpPr>
          <p:cNvPr id="10138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58888" y="4868863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…  …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8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1371600" y="1752600"/>
            <a:ext cx="6324600" cy="665163"/>
            <a:chOff x="864" y="1104"/>
            <a:chExt cx="3984" cy="419"/>
          </a:xfrm>
        </p:grpSpPr>
        <p:grpSp>
          <p:nvGrpSpPr>
            <p:cNvPr id="258053" name="Group 5"/>
            <p:cNvGrpSpPr>
              <a:grpSpLocks/>
            </p:cNvGrpSpPr>
            <p:nvPr/>
          </p:nvGrpSpPr>
          <p:grpSpPr bwMode="auto">
            <a:xfrm>
              <a:off x="864" y="1104"/>
              <a:ext cx="568" cy="419"/>
              <a:chOff x="1110" y="2656"/>
              <a:chExt cx="1549" cy="1351"/>
            </a:xfrm>
          </p:grpSpPr>
          <p:sp>
            <p:nvSpPr>
              <p:cNvPr id="258054" name="AutoShape 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55" name="AutoShape 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56" name="AutoShape 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57" name="Line 9"/>
            <p:cNvSpPr>
              <a:spLocks noChangeShapeType="1"/>
            </p:cNvSpPr>
            <p:nvPr/>
          </p:nvSpPr>
          <p:spPr bwMode="auto">
            <a:xfrm>
              <a:off x="1318" y="1488"/>
              <a:ext cx="353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58" name="Text Box 10"/>
            <p:cNvSpPr txBox="1">
              <a:spLocks noChangeArrowheads="1"/>
            </p:cNvSpPr>
            <p:nvPr/>
          </p:nvSpPr>
          <p:spPr bwMode="auto">
            <a:xfrm>
              <a:off x="1488" y="1107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顺序表的查找</a:t>
              </a:r>
            </a:p>
          </p:txBody>
        </p:sp>
        <p:sp>
          <p:nvSpPr>
            <p:cNvPr id="258059" name="Text Box 11"/>
            <p:cNvSpPr txBox="1">
              <a:spLocks noChangeArrowheads="1"/>
            </p:cNvSpPr>
            <p:nvPr/>
          </p:nvSpPr>
          <p:spPr bwMode="gray">
            <a:xfrm>
              <a:off x="872" y="116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9.1.1</a:t>
              </a:r>
            </a:p>
          </p:txBody>
        </p:sp>
      </p:grpSp>
      <p:grpSp>
        <p:nvGrpSpPr>
          <p:cNvPr id="258060" name="Group 12"/>
          <p:cNvGrpSpPr>
            <a:grpSpLocks/>
          </p:cNvGrpSpPr>
          <p:nvPr/>
        </p:nvGrpSpPr>
        <p:grpSpPr bwMode="auto">
          <a:xfrm>
            <a:off x="1331913" y="2781300"/>
            <a:ext cx="6324600" cy="685800"/>
            <a:chOff x="864" y="1680"/>
            <a:chExt cx="3984" cy="432"/>
          </a:xfrm>
        </p:grpSpPr>
        <p:grpSp>
          <p:nvGrpSpPr>
            <p:cNvPr id="258061" name="Group 13"/>
            <p:cNvGrpSpPr>
              <a:grpSpLocks/>
            </p:cNvGrpSpPr>
            <p:nvPr/>
          </p:nvGrpSpPr>
          <p:grpSpPr bwMode="auto">
            <a:xfrm>
              <a:off x="864" y="1680"/>
              <a:ext cx="561" cy="432"/>
              <a:chOff x="3174" y="2656"/>
              <a:chExt cx="1549" cy="1351"/>
            </a:xfrm>
          </p:grpSpPr>
          <p:sp>
            <p:nvSpPr>
              <p:cNvPr id="258062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3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4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1313" y="2076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6" name="Text Box 18"/>
            <p:cNvSpPr txBox="1">
              <a:spLocks noChangeArrowheads="1"/>
            </p:cNvSpPr>
            <p:nvPr/>
          </p:nvSpPr>
          <p:spPr bwMode="auto">
            <a:xfrm>
              <a:off x="1488" y="1683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有序表的查找</a:t>
              </a:r>
            </a:p>
          </p:txBody>
        </p:sp>
        <p:sp>
          <p:nvSpPr>
            <p:cNvPr id="258067" name="Text Box 19"/>
            <p:cNvSpPr txBox="1">
              <a:spLocks noChangeArrowheads="1"/>
            </p:cNvSpPr>
            <p:nvPr/>
          </p:nvSpPr>
          <p:spPr bwMode="gray">
            <a:xfrm>
              <a:off x="870" y="1744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9.1.2</a:t>
              </a:r>
            </a:p>
          </p:txBody>
        </p:sp>
      </p:grpSp>
      <p:grpSp>
        <p:nvGrpSpPr>
          <p:cNvPr id="258068" name="Group 20"/>
          <p:cNvGrpSpPr>
            <a:grpSpLocks/>
          </p:cNvGrpSpPr>
          <p:nvPr/>
        </p:nvGrpSpPr>
        <p:grpSpPr bwMode="auto">
          <a:xfrm>
            <a:off x="1331913" y="3789363"/>
            <a:ext cx="6324600" cy="665162"/>
            <a:chOff x="864" y="2304"/>
            <a:chExt cx="3984" cy="419"/>
          </a:xfrm>
        </p:grpSpPr>
        <p:grpSp>
          <p:nvGrpSpPr>
            <p:cNvPr id="258069" name="Group 21"/>
            <p:cNvGrpSpPr>
              <a:grpSpLocks/>
            </p:cNvGrpSpPr>
            <p:nvPr/>
          </p:nvGrpSpPr>
          <p:grpSpPr bwMode="auto">
            <a:xfrm>
              <a:off x="864" y="2304"/>
              <a:ext cx="561" cy="419"/>
              <a:chOff x="1110" y="2656"/>
              <a:chExt cx="1549" cy="1351"/>
            </a:xfrm>
          </p:grpSpPr>
          <p:sp>
            <p:nvSpPr>
              <p:cNvPr id="258070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1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2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73" name="Line 25"/>
            <p:cNvSpPr>
              <a:spLocks noChangeShapeType="1"/>
            </p:cNvSpPr>
            <p:nvPr/>
          </p:nvSpPr>
          <p:spPr bwMode="auto">
            <a:xfrm>
              <a:off x="1313" y="2688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4" name="Text Box 26"/>
            <p:cNvSpPr txBox="1">
              <a:spLocks noChangeArrowheads="1"/>
            </p:cNvSpPr>
            <p:nvPr/>
          </p:nvSpPr>
          <p:spPr bwMode="auto">
            <a:xfrm>
              <a:off x="1488" y="2307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静态树表的查找</a:t>
              </a:r>
            </a:p>
          </p:txBody>
        </p:sp>
        <p:sp>
          <p:nvSpPr>
            <p:cNvPr id="258075" name="Text Box 27"/>
            <p:cNvSpPr txBox="1">
              <a:spLocks noChangeArrowheads="1"/>
            </p:cNvSpPr>
            <p:nvPr/>
          </p:nvSpPr>
          <p:spPr bwMode="gray">
            <a:xfrm>
              <a:off x="870" y="236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9.1.3</a:t>
              </a:r>
            </a:p>
          </p:txBody>
        </p:sp>
      </p:grpSp>
      <p:grpSp>
        <p:nvGrpSpPr>
          <p:cNvPr id="258076" name="Group 28"/>
          <p:cNvGrpSpPr>
            <a:grpSpLocks/>
          </p:cNvGrpSpPr>
          <p:nvPr/>
        </p:nvGrpSpPr>
        <p:grpSpPr bwMode="auto">
          <a:xfrm>
            <a:off x="1331913" y="4797425"/>
            <a:ext cx="6324600" cy="685800"/>
            <a:chOff x="864" y="1680"/>
            <a:chExt cx="3984" cy="432"/>
          </a:xfrm>
        </p:grpSpPr>
        <p:grpSp>
          <p:nvGrpSpPr>
            <p:cNvPr id="258077" name="Group 29"/>
            <p:cNvGrpSpPr>
              <a:grpSpLocks/>
            </p:cNvGrpSpPr>
            <p:nvPr/>
          </p:nvGrpSpPr>
          <p:grpSpPr bwMode="auto">
            <a:xfrm>
              <a:off x="864" y="1680"/>
              <a:ext cx="561" cy="432"/>
              <a:chOff x="3174" y="2656"/>
              <a:chExt cx="1549" cy="1351"/>
            </a:xfrm>
          </p:grpSpPr>
          <p:sp>
            <p:nvSpPr>
              <p:cNvPr id="258078" name="AutoShape 3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9" name="AutoShape 3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80" name="AutoShape 3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8081" name="Line 33"/>
            <p:cNvSpPr>
              <a:spLocks noChangeShapeType="1"/>
            </p:cNvSpPr>
            <p:nvPr/>
          </p:nvSpPr>
          <p:spPr bwMode="auto">
            <a:xfrm>
              <a:off x="1313" y="2076"/>
              <a:ext cx="353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2" name="Text Box 34"/>
            <p:cNvSpPr txBox="1">
              <a:spLocks noChangeArrowheads="1"/>
            </p:cNvSpPr>
            <p:nvPr/>
          </p:nvSpPr>
          <p:spPr bwMode="auto">
            <a:xfrm>
              <a:off x="1488" y="1683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</a:rPr>
                <a:t>索引顺序表的查找</a:t>
              </a:r>
            </a:p>
          </p:txBody>
        </p:sp>
        <p:sp>
          <p:nvSpPr>
            <p:cNvPr id="258083" name="Text Box 35"/>
            <p:cNvSpPr txBox="1">
              <a:spLocks noChangeArrowheads="1"/>
            </p:cNvSpPr>
            <p:nvPr/>
          </p:nvSpPr>
          <p:spPr bwMode="gray">
            <a:xfrm>
              <a:off x="870" y="1744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9.1.4</a:t>
              </a:r>
            </a:p>
          </p:txBody>
        </p:sp>
      </p:grp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250825" y="188913"/>
            <a:ext cx="627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9.1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静态查找表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4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ChangeArrowheads="1"/>
          </p:cNvSpPr>
          <p:nvPr/>
        </p:nvSpPr>
        <p:spPr bwMode="auto">
          <a:xfrm>
            <a:off x="250825" y="1052513"/>
            <a:ext cx="7189788" cy="55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p=T;  q=NULL;  found=FALSE;  i=0;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while (p &amp;&amp; !found) </a:t>
            </a:r>
            <a:r>
              <a:rPr kumimoji="1" lang="en-US" altLang="zh-CN">
                <a:latin typeface="Times New Roman" pitchFamily="18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n=p-&gt;keynum;</a:t>
            </a:r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008080"/>
                </a:solidFill>
                <a:latin typeface="Times New Roman" pitchFamily="18" charset="0"/>
              </a:rPr>
              <a:t> i=Search(p, K);</a:t>
            </a:r>
            <a:r>
              <a:rPr kumimoji="1" lang="en-US" altLang="zh-CN">
                <a:latin typeface="Times New Roman" pitchFamily="18" charset="0"/>
              </a:rPr>
              <a:t> 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p-&gt;key[1..keynum]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中查找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 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使得</a:t>
            </a:r>
            <a:r>
              <a:rPr kumimoji="1" lang="en-US" altLang="zh-CN">
                <a:solidFill>
                  <a:srgbClr val="FF00FF"/>
                </a:solidFill>
                <a:latin typeface="Times New Roman" pitchFamily="18" charset="0"/>
              </a:rPr>
              <a:t>p-&gt;key[i]&lt;=K&lt;p-&gt;key[i+1]</a:t>
            </a:r>
            <a:endParaRPr kumimoji="1" lang="en-US" altLang="zh-CN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if (i&gt;0 &amp;&amp; p-&gt;key[i]==K)  found=TRUE; 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    else { q=p;   p=p-&gt;ptr[i]; }  // q 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指示 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p 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的双亲</a:t>
            </a:r>
          </a:p>
          <a:p>
            <a:pPr>
              <a:lnSpc>
                <a:spcPct val="125000"/>
              </a:lnSpc>
            </a:pP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if (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found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  return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(p,i,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);       // 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查找成功</a:t>
            </a:r>
            <a:endParaRPr kumimoji="1" lang="zh-CN" altLang="en-US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else return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6600CC"/>
                </a:solidFill>
                <a:latin typeface="Times New Roman" pitchFamily="18" charset="0"/>
              </a:rPr>
              <a:t>(q,i,</a:t>
            </a:r>
            <a:r>
              <a:rPr kumimoji="1" lang="en-US" altLang="zh-CN">
                <a:solidFill>
                  <a:srgbClr val="FF5050"/>
                </a:solidFill>
                <a:latin typeface="Times New Roman" pitchFamily="18" charset="0"/>
              </a:rPr>
              <a:t>0</a:t>
            </a:r>
            <a:r>
              <a:rPr kumimoji="1" lang="en-US" altLang="zh-CN">
                <a:solidFill>
                  <a:srgbClr val="6600CC"/>
                </a:solidFill>
                <a:latin typeface="Times New Roman" pitchFamily="18" charset="0"/>
              </a:rPr>
              <a:t>);              // </a:t>
            </a:r>
            <a:r>
              <a:rPr kumimoji="1" lang="zh-CN" altLang="en-US">
                <a:solidFill>
                  <a:srgbClr val="6600CC"/>
                </a:solidFill>
                <a:latin typeface="Times New Roman" pitchFamily="18" charset="0"/>
              </a:rPr>
              <a:t>查找不成功</a:t>
            </a:r>
          </a:p>
        </p:txBody>
      </p:sp>
      <p:sp>
        <p:nvSpPr>
          <p:cNvPr id="216067" name="AutoShape 10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Return">
            <a:avLst/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8" name="AutoShape 1028"/>
          <p:cNvSpPr>
            <a:spLocks noChangeArrowheads="1"/>
          </p:cNvSpPr>
          <p:nvPr/>
        </p:nvSpPr>
        <p:spPr bwMode="auto">
          <a:xfrm>
            <a:off x="3419475" y="5013325"/>
            <a:ext cx="2819400" cy="469900"/>
          </a:xfrm>
          <a:prstGeom prst="cloudCallout">
            <a:avLst>
              <a:gd name="adj1" fmla="val -41556"/>
              <a:gd name="adj2" fmla="val 79056"/>
            </a:avLst>
          </a:prstGeom>
          <a:solidFill>
            <a:srgbClr val="CCFFCC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kumimoji="1" lang="zh-CN" altLang="en-US" sz="2000">
                <a:latin typeface="Times New Roman" pitchFamily="18" charset="0"/>
              </a:rPr>
              <a:t>查找成功的标志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95288" y="1916113"/>
            <a:ext cx="815181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在查找不成功之后，需进行插入。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 显然，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关键字插入的位置必定在最下层的非叶结点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，有下列几种情况：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179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．插入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39750" y="4005263"/>
            <a:ext cx="77771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）插入后，该结点的关键字个数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n&lt;m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，不修改指针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;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4" grpId="0" autoUpdateAnimBg="0"/>
      <p:bldP spid="102405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68313" y="1268413"/>
            <a:ext cx="7991475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）插入后，该结点的</a:t>
            </a:r>
            <a:r>
              <a:rPr kumimoji="1" lang="zh-CN" altLang="en-US">
                <a:solidFill>
                  <a:srgbClr val="FF5050"/>
                </a:solidFill>
                <a:latin typeface="Times New Roman" pitchFamily="18" charset="0"/>
              </a:rPr>
              <a:t>关键字个数</a:t>
            </a: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n=m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则需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进行“结点分裂”，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令</a:t>
            </a:r>
            <a:r>
              <a:rPr kumimoji="1" lang="zh-CN" altLang="en-US"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s = 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>
                <a:latin typeface="Times New Roman" pitchFamily="18" charset="0"/>
              </a:rPr>
              <a:t>m/2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</a:t>
            </a:r>
            <a:r>
              <a:rPr kumimoji="1" lang="zh-CN" altLang="en-US">
                <a:latin typeface="Times New Roman" pitchFamily="18" charset="0"/>
              </a:rPr>
              <a:t>，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在原结点中保留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  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（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0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K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，。。。， 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K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s-1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s-1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）；</a:t>
            </a:r>
            <a:endParaRPr kumimoji="1" lang="zh-CN" altLang="en-US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建新结点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  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（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s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K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s+1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，。。。    ，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K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）；</a:t>
            </a:r>
            <a:endParaRPr kumimoji="1" lang="zh-CN" altLang="en-US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itchFamily="18" charset="0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将（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Ks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）插入双亲结点；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56959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）若双亲为空，则建新的根结点。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152400" y="533400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152400" y="5257800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  <p:bldP spid="103428" grpId="0" animBg="1"/>
      <p:bldP spid="10342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7" name="Freeform 9"/>
          <p:cNvSpPr>
            <a:spLocks/>
          </p:cNvSpPr>
          <p:nvPr/>
        </p:nvSpPr>
        <p:spPr bwMode="auto">
          <a:xfrm>
            <a:off x="2667000" y="2438400"/>
            <a:ext cx="1066800" cy="609600"/>
          </a:xfrm>
          <a:custGeom>
            <a:avLst/>
            <a:gdLst>
              <a:gd name="T0" fmla="*/ 0 w 672"/>
              <a:gd name="T1" fmla="*/ 0 h 384"/>
              <a:gd name="T2" fmla="*/ 384 w 672"/>
              <a:gd name="T3" fmla="*/ 96 h 384"/>
              <a:gd name="T4" fmla="*/ 144 w 672"/>
              <a:gd name="T5" fmla="*/ 144 h 384"/>
              <a:gd name="T6" fmla="*/ 672 w 672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365125" y="168275"/>
            <a:ext cx="4776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例如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下列为 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阶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B-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树</a:t>
            </a: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3048000" y="31242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114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20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 40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217094" name="Oval 6"/>
          <p:cNvSpPr>
            <a:spLocks noChangeArrowheads="1"/>
          </p:cNvSpPr>
          <p:nvPr/>
        </p:nvSpPr>
        <p:spPr bwMode="auto">
          <a:xfrm>
            <a:off x="495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80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 flipH="1">
            <a:off x="2133600" y="3352800"/>
            <a:ext cx="12192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4648200" y="3352800"/>
            <a:ext cx="1295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441325" y="5530850"/>
            <a:ext cx="364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插入关键字 </a:t>
            </a: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60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7099" name="Oval 11"/>
          <p:cNvSpPr>
            <a:spLocks noChangeArrowheads="1"/>
          </p:cNvSpPr>
          <p:nvPr/>
        </p:nvSpPr>
        <p:spPr bwMode="auto">
          <a:xfrm>
            <a:off x="495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60 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 80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217100" name="AutoShape 1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381000" cy="381000"/>
          </a:xfrm>
          <a:prstGeom prst="actionButtonReturn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197350" y="5530850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90</a:t>
            </a: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36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7102" name="Oval 14"/>
          <p:cNvSpPr>
            <a:spLocks noChangeArrowheads="1"/>
          </p:cNvSpPr>
          <p:nvPr/>
        </p:nvSpPr>
        <p:spPr bwMode="auto">
          <a:xfrm>
            <a:off x="4953000" y="4419600"/>
            <a:ext cx="2362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60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80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90</a:t>
            </a:r>
            <a:endParaRPr kumimoji="1" lang="en-US" altLang="zh-CN" sz="3200" b="1">
              <a:solidFill>
                <a:srgbClr val="A5002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7103" name="Oval 15"/>
          <p:cNvSpPr>
            <a:spLocks noChangeArrowheads="1"/>
          </p:cNvSpPr>
          <p:nvPr/>
        </p:nvSpPr>
        <p:spPr bwMode="auto">
          <a:xfrm>
            <a:off x="7391400" y="4419600"/>
            <a:ext cx="1676400" cy="533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90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7105" name="Oval 17"/>
          <p:cNvSpPr>
            <a:spLocks noChangeArrowheads="1"/>
          </p:cNvSpPr>
          <p:nvPr/>
        </p:nvSpPr>
        <p:spPr bwMode="auto">
          <a:xfrm>
            <a:off x="3048000" y="3048000"/>
            <a:ext cx="35052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50    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80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7108" name="Line 20"/>
          <p:cNvSpPr>
            <a:spLocks noChangeShapeType="1"/>
          </p:cNvSpPr>
          <p:nvPr/>
        </p:nvSpPr>
        <p:spPr bwMode="auto">
          <a:xfrm>
            <a:off x="4724400" y="3352800"/>
            <a:ext cx="381000" cy="381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V="1">
            <a:off x="3200400" y="3352800"/>
            <a:ext cx="1524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1" name="Line 23"/>
          <p:cNvSpPr>
            <a:spLocks noChangeShapeType="1"/>
          </p:cNvSpPr>
          <p:nvPr/>
        </p:nvSpPr>
        <p:spPr bwMode="auto">
          <a:xfrm>
            <a:off x="5867400" y="3352800"/>
            <a:ext cx="2362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Oval 24"/>
          <p:cNvSpPr>
            <a:spLocks noChangeArrowheads="1"/>
          </p:cNvSpPr>
          <p:nvPr/>
        </p:nvSpPr>
        <p:spPr bwMode="auto">
          <a:xfrm>
            <a:off x="4953000" y="4419600"/>
            <a:ext cx="2362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60</a:t>
            </a:r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3200" b="1">
              <a:solidFill>
                <a:srgbClr val="A5002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7113" name="Rectangle 25"/>
          <p:cNvSpPr>
            <a:spLocks noChangeArrowheads="1"/>
          </p:cNvSpPr>
          <p:nvPr/>
        </p:nvSpPr>
        <p:spPr bwMode="auto">
          <a:xfrm>
            <a:off x="5187950" y="5530850"/>
            <a:ext cx="75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kumimoji="1" lang="en-US" altLang="zh-CN" sz="36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en-US" altLang="zh-CN" sz="36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7114" name="Oval 26"/>
          <p:cNvSpPr>
            <a:spLocks noChangeArrowheads="1"/>
          </p:cNvSpPr>
          <p:nvPr/>
        </p:nvSpPr>
        <p:spPr bwMode="auto">
          <a:xfrm>
            <a:off x="3200400" y="4419600"/>
            <a:ext cx="1676400" cy="533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 40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217115" name="Oval 27"/>
          <p:cNvSpPr>
            <a:spLocks noChangeArrowheads="1"/>
          </p:cNvSpPr>
          <p:nvPr/>
        </p:nvSpPr>
        <p:spPr bwMode="auto">
          <a:xfrm>
            <a:off x="114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</a:rPr>
              <a:t>20 </a:t>
            </a:r>
            <a:r>
              <a:rPr kumimoji="1" lang="en-US" altLang="zh-CN" sz="3200" b="1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217116" name="Oval 28"/>
          <p:cNvSpPr>
            <a:spLocks noChangeArrowheads="1"/>
          </p:cNvSpPr>
          <p:nvPr/>
        </p:nvSpPr>
        <p:spPr bwMode="auto">
          <a:xfrm>
            <a:off x="3048000" y="3048000"/>
            <a:ext cx="35052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30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  50    80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7117" name="Line 29"/>
          <p:cNvSpPr>
            <a:spLocks noChangeShapeType="1"/>
          </p:cNvSpPr>
          <p:nvPr/>
        </p:nvSpPr>
        <p:spPr bwMode="auto">
          <a:xfrm flipV="1">
            <a:off x="3200400" y="3352800"/>
            <a:ext cx="2286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Line 31"/>
          <p:cNvSpPr>
            <a:spLocks noChangeShapeType="1"/>
          </p:cNvSpPr>
          <p:nvPr/>
        </p:nvSpPr>
        <p:spPr bwMode="auto">
          <a:xfrm flipH="1" flipV="1">
            <a:off x="6096000" y="3352800"/>
            <a:ext cx="2286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1" name="Line 33"/>
          <p:cNvSpPr>
            <a:spLocks noChangeShapeType="1"/>
          </p:cNvSpPr>
          <p:nvPr/>
        </p:nvSpPr>
        <p:spPr bwMode="auto">
          <a:xfrm flipH="1">
            <a:off x="5105400" y="3429000"/>
            <a:ext cx="1524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Line 35"/>
          <p:cNvSpPr>
            <a:spLocks noChangeShapeType="1"/>
          </p:cNvSpPr>
          <p:nvPr/>
        </p:nvSpPr>
        <p:spPr bwMode="auto">
          <a:xfrm flipH="1">
            <a:off x="3962400" y="3429000"/>
            <a:ext cx="152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Oval 36"/>
          <p:cNvSpPr>
            <a:spLocks noChangeArrowheads="1"/>
          </p:cNvSpPr>
          <p:nvPr/>
        </p:nvSpPr>
        <p:spPr bwMode="auto">
          <a:xfrm>
            <a:off x="5029200" y="3048000"/>
            <a:ext cx="1524000" cy="838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80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17126" name="Line 38"/>
          <p:cNvSpPr>
            <a:spLocks noChangeShapeType="1"/>
          </p:cNvSpPr>
          <p:nvPr/>
        </p:nvSpPr>
        <p:spPr bwMode="auto">
          <a:xfrm flipV="1">
            <a:off x="5105400" y="3429000"/>
            <a:ext cx="3048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Line 40"/>
          <p:cNvSpPr>
            <a:spLocks noChangeShapeType="1"/>
          </p:cNvSpPr>
          <p:nvPr/>
        </p:nvSpPr>
        <p:spPr bwMode="auto">
          <a:xfrm>
            <a:off x="6248400" y="3505200"/>
            <a:ext cx="1981200" cy="914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9" name="Oval 41"/>
          <p:cNvSpPr>
            <a:spLocks noChangeArrowheads="1"/>
          </p:cNvSpPr>
          <p:nvPr/>
        </p:nvSpPr>
        <p:spPr bwMode="auto">
          <a:xfrm>
            <a:off x="3048000" y="3048000"/>
            <a:ext cx="12954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30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7130" name="Line 42"/>
          <p:cNvSpPr>
            <a:spLocks noChangeShapeType="1"/>
          </p:cNvSpPr>
          <p:nvPr/>
        </p:nvSpPr>
        <p:spPr bwMode="auto">
          <a:xfrm flipH="1">
            <a:off x="3124200" y="3429000"/>
            <a:ext cx="1524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2" name="Line 44"/>
          <p:cNvSpPr>
            <a:spLocks noChangeShapeType="1"/>
          </p:cNvSpPr>
          <p:nvPr/>
        </p:nvSpPr>
        <p:spPr bwMode="auto">
          <a:xfrm flipH="1">
            <a:off x="3962400" y="3429000"/>
            <a:ext cx="152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7133" name="Freeform 45"/>
          <p:cNvSpPr>
            <a:spLocks/>
          </p:cNvSpPr>
          <p:nvPr/>
        </p:nvSpPr>
        <p:spPr bwMode="auto">
          <a:xfrm>
            <a:off x="3959225" y="2971800"/>
            <a:ext cx="1441450" cy="896938"/>
          </a:xfrm>
          <a:custGeom>
            <a:avLst/>
            <a:gdLst>
              <a:gd name="T0" fmla="*/ 74 w 908"/>
              <a:gd name="T1" fmla="*/ 28 h 521"/>
              <a:gd name="T2" fmla="*/ 398 w 908"/>
              <a:gd name="T3" fmla="*/ 28 h 521"/>
              <a:gd name="T4" fmla="*/ 626 w 908"/>
              <a:gd name="T5" fmla="*/ 4 h 521"/>
              <a:gd name="T6" fmla="*/ 842 w 908"/>
              <a:gd name="T7" fmla="*/ 28 h 521"/>
              <a:gd name="T8" fmla="*/ 902 w 908"/>
              <a:gd name="T9" fmla="*/ 40 h 521"/>
              <a:gd name="T10" fmla="*/ 830 w 908"/>
              <a:gd name="T11" fmla="*/ 64 h 521"/>
              <a:gd name="T12" fmla="*/ 758 w 908"/>
              <a:gd name="T13" fmla="*/ 112 h 521"/>
              <a:gd name="T14" fmla="*/ 698 w 908"/>
              <a:gd name="T15" fmla="*/ 184 h 521"/>
              <a:gd name="T16" fmla="*/ 674 w 908"/>
              <a:gd name="T17" fmla="*/ 256 h 521"/>
              <a:gd name="T18" fmla="*/ 710 w 908"/>
              <a:gd name="T19" fmla="*/ 412 h 521"/>
              <a:gd name="T20" fmla="*/ 86 w 908"/>
              <a:gd name="T21" fmla="*/ 412 h 521"/>
              <a:gd name="T22" fmla="*/ 194 w 908"/>
              <a:gd name="T23" fmla="*/ 364 h 521"/>
              <a:gd name="T24" fmla="*/ 266 w 908"/>
              <a:gd name="T25" fmla="*/ 196 h 521"/>
              <a:gd name="T26" fmla="*/ 146 w 908"/>
              <a:gd name="T27" fmla="*/ 76 h 521"/>
              <a:gd name="T28" fmla="*/ 122 w 908"/>
              <a:gd name="T29" fmla="*/ 40 h 521"/>
              <a:gd name="T30" fmla="*/ 38 w 908"/>
              <a:gd name="T31" fmla="*/ 16 h 521"/>
              <a:gd name="T32" fmla="*/ 74 w 908"/>
              <a:gd name="T33" fmla="*/ 28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8" h="521">
                <a:moveTo>
                  <a:pt x="74" y="28"/>
                </a:moveTo>
                <a:cubicBezTo>
                  <a:pt x="382" y="0"/>
                  <a:pt x="0" y="28"/>
                  <a:pt x="398" y="28"/>
                </a:cubicBezTo>
                <a:cubicBezTo>
                  <a:pt x="474" y="28"/>
                  <a:pt x="550" y="11"/>
                  <a:pt x="626" y="4"/>
                </a:cubicBezTo>
                <a:cubicBezTo>
                  <a:pt x="698" y="12"/>
                  <a:pt x="770" y="19"/>
                  <a:pt x="842" y="28"/>
                </a:cubicBezTo>
                <a:cubicBezTo>
                  <a:pt x="862" y="31"/>
                  <a:pt x="908" y="21"/>
                  <a:pt x="902" y="40"/>
                </a:cubicBezTo>
                <a:cubicBezTo>
                  <a:pt x="894" y="64"/>
                  <a:pt x="851" y="50"/>
                  <a:pt x="830" y="64"/>
                </a:cubicBezTo>
                <a:cubicBezTo>
                  <a:pt x="806" y="80"/>
                  <a:pt x="758" y="112"/>
                  <a:pt x="758" y="112"/>
                </a:cubicBezTo>
                <a:cubicBezTo>
                  <a:pt x="741" y="138"/>
                  <a:pt x="713" y="157"/>
                  <a:pt x="698" y="184"/>
                </a:cubicBezTo>
                <a:cubicBezTo>
                  <a:pt x="686" y="206"/>
                  <a:pt x="674" y="256"/>
                  <a:pt x="674" y="256"/>
                </a:cubicBezTo>
                <a:cubicBezTo>
                  <a:pt x="683" y="310"/>
                  <a:pt x="693" y="360"/>
                  <a:pt x="710" y="412"/>
                </a:cubicBezTo>
                <a:cubicBezTo>
                  <a:pt x="547" y="521"/>
                  <a:pt x="282" y="428"/>
                  <a:pt x="86" y="412"/>
                </a:cubicBezTo>
                <a:cubicBezTo>
                  <a:pt x="172" y="383"/>
                  <a:pt x="137" y="402"/>
                  <a:pt x="194" y="364"/>
                </a:cubicBezTo>
                <a:cubicBezTo>
                  <a:pt x="230" y="310"/>
                  <a:pt x="266" y="264"/>
                  <a:pt x="266" y="196"/>
                </a:cubicBezTo>
                <a:cubicBezTo>
                  <a:pt x="245" y="132"/>
                  <a:pt x="211" y="98"/>
                  <a:pt x="146" y="76"/>
                </a:cubicBezTo>
                <a:cubicBezTo>
                  <a:pt x="138" y="64"/>
                  <a:pt x="135" y="47"/>
                  <a:pt x="122" y="40"/>
                </a:cubicBezTo>
                <a:cubicBezTo>
                  <a:pt x="97" y="26"/>
                  <a:pt x="66" y="23"/>
                  <a:pt x="38" y="16"/>
                </a:cubicBezTo>
                <a:cubicBezTo>
                  <a:pt x="26" y="13"/>
                  <a:pt x="62" y="24"/>
                  <a:pt x="74" y="28"/>
                </a:cubicBez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4" name="Oval 46"/>
          <p:cNvSpPr>
            <a:spLocks noChangeArrowheads="1"/>
          </p:cNvSpPr>
          <p:nvPr/>
        </p:nvSpPr>
        <p:spPr bwMode="auto">
          <a:xfrm>
            <a:off x="4267200" y="1752600"/>
            <a:ext cx="990600" cy="609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217136" name="Freeform 48"/>
          <p:cNvSpPr>
            <a:spLocks/>
          </p:cNvSpPr>
          <p:nvPr/>
        </p:nvSpPr>
        <p:spPr bwMode="auto">
          <a:xfrm>
            <a:off x="3733800" y="1143000"/>
            <a:ext cx="1066800" cy="609600"/>
          </a:xfrm>
          <a:custGeom>
            <a:avLst/>
            <a:gdLst>
              <a:gd name="T0" fmla="*/ 0 w 672"/>
              <a:gd name="T1" fmla="*/ 0 h 384"/>
              <a:gd name="T2" fmla="*/ 384 w 672"/>
              <a:gd name="T3" fmla="*/ 96 h 384"/>
              <a:gd name="T4" fmla="*/ 144 w 672"/>
              <a:gd name="T5" fmla="*/ 144 h 384"/>
              <a:gd name="T6" fmla="*/ 672 w 672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7" name="Line 49"/>
          <p:cNvSpPr>
            <a:spLocks noChangeShapeType="1"/>
          </p:cNvSpPr>
          <p:nvPr/>
        </p:nvSpPr>
        <p:spPr bwMode="auto">
          <a:xfrm flipH="1">
            <a:off x="3733800" y="2057400"/>
            <a:ext cx="685800" cy="990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8" name="Line 50"/>
          <p:cNvSpPr>
            <a:spLocks noChangeShapeType="1"/>
          </p:cNvSpPr>
          <p:nvPr/>
        </p:nvSpPr>
        <p:spPr bwMode="auto">
          <a:xfrm>
            <a:off x="5105400" y="2057400"/>
            <a:ext cx="6858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7139" name="Freeform 51"/>
          <p:cNvSpPr>
            <a:spLocks/>
          </p:cNvSpPr>
          <p:nvPr/>
        </p:nvSpPr>
        <p:spPr bwMode="auto">
          <a:xfrm>
            <a:off x="2667000" y="2438400"/>
            <a:ext cx="1066800" cy="609600"/>
          </a:xfrm>
          <a:custGeom>
            <a:avLst/>
            <a:gdLst>
              <a:gd name="T0" fmla="*/ 0 w 672"/>
              <a:gd name="T1" fmla="*/ 0 h 384"/>
              <a:gd name="T2" fmla="*/ 384 w 672"/>
              <a:gd name="T3" fmla="*/ 96 h 384"/>
              <a:gd name="T4" fmla="*/ 144 w 672"/>
              <a:gd name="T5" fmla="*/ 144 h 384"/>
              <a:gd name="T6" fmla="*/ 672 w 672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3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1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7" grpId="0" animBg="1"/>
      <p:bldP spid="217090" grpId="0" autoUpdateAnimBg="0"/>
      <p:bldP spid="217091" grpId="0" animBg="1" autoUpdateAnimBg="0"/>
      <p:bldP spid="217093" grpId="0" animBg="1" autoUpdateAnimBg="0"/>
      <p:bldP spid="217094" grpId="0" animBg="1" autoUpdateAnimBg="0"/>
      <p:bldP spid="217095" grpId="0" animBg="1"/>
      <p:bldP spid="217096" grpId="0" animBg="1"/>
      <p:bldP spid="217098" grpId="0" autoUpdateAnimBg="0"/>
      <p:bldP spid="217099" grpId="0" animBg="1" autoUpdateAnimBg="0"/>
      <p:bldP spid="217100" grpId="0" animBg="1"/>
      <p:bldP spid="217101" grpId="0" autoUpdateAnimBg="0"/>
      <p:bldP spid="217102" grpId="0" animBg="1" autoUpdateAnimBg="0"/>
      <p:bldP spid="217103" grpId="0" animBg="1" autoUpdateAnimBg="0"/>
      <p:bldP spid="217105" grpId="0" animBg="1" autoUpdateAnimBg="0"/>
      <p:bldP spid="217108" grpId="0" animBg="1"/>
      <p:bldP spid="217110" grpId="0" animBg="1"/>
      <p:bldP spid="217111" grpId="0" animBg="1"/>
      <p:bldP spid="217112" grpId="0" animBg="1" autoUpdateAnimBg="0"/>
      <p:bldP spid="217113" grpId="0" autoUpdateAnimBg="0"/>
      <p:bldP spid="217114" grpId="0" animBg="1" autoUpdateAnimBg="0"/>
      <p:bldP spid="217115" grpId="0" animBg="1" autoUpdateAnimBg="0"/>
      <p:bldP spid="217116" grpId="0" animBg="1" autoUpdateAnimBg="0"/>
      <p:bldP spid="217117" grpId="0" animBg="1"/>
      <p:bldP spid="217119" grpId="0" animBg="1"/>
      <p:bldP spid="217121" grpId="0" animBg="1"/>
      <p:bldP spid="217123" grpId="0" animBg="1"/>
      <p:bldP spid="217124" grpId="0" animBg="1" autoUpdateAnimBg="0"/>
      <p:bldP spid="217126" grpId="0" animBg="1"/>
      <p:bldP spid="217128" grpId="0" animBg="1"/>
      <p:bldP spid="217129" grpId="0" animBg="1" autoUpdateAnimBg="0"/>
      <p:bldP spid="217130" grpId="0" animBg="1"/>
      <p:bldP spid="217132" grpId="0" animBg="1"/>
      <p:bldP spid="217133" grpId="0" animBg="1"/>
      <p:bldP spid="217134" grpId="0" animBg="1" autoUpdateAnimBg="0"/>
      <p:bldP spid="217136" grpId="0" animBg="1"/>
      <p:bldP spid="217137" grpId="0" animBg="1"/>
      <p:bldP spid="217138" grpId="0" animBg="1"/>
      <p:bldP spid="21713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1027"/>
          <p:cNvSpPr txBox="1">
            <a:spLocks noChangeArrowheads="1"/>
          </p:cNvSpPr>
          <p:nvPr/>
        </p:nvSpPr>
        <p:spPr bwMode="auto">
          <a:xfrm>
            <a:off x="611188" y="1484313"/>
            <a:ext cx="7632700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4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和插入的考虑相反，首先必须找到待删关键字所在结点，并且要求删除之后，结点中关键字的个数不能小于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，否则，要从其左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或右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兄弟结点“借调”关键字，若其左和右兄弟结点均无关键字可借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结点中只有最少量的关键字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),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则必须进行结点的“合并”。</a:t>
            </a:r>
            <a:endParaRPr kumimoji="1"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2" name="Text Box 1028"/>
          <p:cNvSpPr txBox="1">
            <a:spLocks noChangeArrowheads="1"/>
          </p:cNvSpPr>
          <p:nvPr/>
        </p:nvSpPr>
        <p:spPr bwMode="auto">
          <a:xfrm>
            <a:off x="395288" y="150813"/>
            <a:ext cx="1790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．删除</a:t>
            </a:r>
          </a:p>
          <a:p>
            <a:endParaRPr kumimoji="1" lang="en-US" altLang="zh-CN" sz="36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4453" name="Object 1029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 flipV="1">
          <a:off x="8382000" y="6248400"/>
          <a:ext cx="442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4" name="剪辑" r:id="rId4" imgW="2325715" imgH="2401333" progId="">
                  <p:embed/>
                </p:oleObj>
              </mc:Choice>
              <mc:Fallback>
                <p:oleObj name="剪辑" r:id="rId4" imgW="2325715" imgH="2401333" progId="">
                  <p:embed/>
                  <p:pic>
                    <p:nvPicPr>
                      <p:cNvPr id="0" name="Picture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82000" y="6248400"/>
                        <a:ext cx="4429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7724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在</a:t>
            </a:r>
            <a:r>
              <a:rPr kumimoji="1" lang="en-US" altLang="zh-CN">
                <a:solidFill>
                  <a:srgbClr val="A50021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树中进行查找时，其查找时间主要花费在搜索结点（访问外存）上，即主要取决于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B-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树的深度</a:t>
            </a: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</a:rPr>
              <a:t>。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4084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．查找性能的分析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755650" y="4005263"/>
            <a:ext cx="74882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问：含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个关键字的 </a:t>
            </a:r>
            <a:r>
              <a:rPr kumimoji="1" lang="en-US" altLang="zh-CN" b="1" i="1">
                <a:solidFill>
                  <a:srgbClr val="9900FF"/>
                </a:solidFill>
                <a:latin typeface="Times New Roman" pitchFamily="18" charset="0"/>
              </a:rPr>
              <a:t>m 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阶 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树可能达到的</a:t>
            </a:r>
            <a:r>
              <a:rPr kumimoji="1" lang="zh-CN" altLang="zh-CN">
                <a:solidFill>
                  <a:srgbClr val="9900FF"/>
                </a:solidFill>
                <a:latin typeface="Times New Roman" pitchFamily="18" charset="0"/>
              </a:rPr>
              <a:t>最大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深度 </a:t>
            </a:r>
            <a:r>
              <a:rPr kumimoji="1" lang="en-US" altLang="zh-CN" b="1">
                <a:solidFill>
                  <a:srgbClr val="9900FF"/>
                </a:solidFill>
                <a:latin typeface="Times New Roman" pitchFamily="18" charset="0"/>
              </a:rPr>
              <a:t>H</a:t>
            </a:r>
            <a:r>
              <a:rPr kumimoji="1" lang="en-US" altLang="zh-CN">
                <a:solidFill>
                  <a:srgbClr val="9900FF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9900FF"/>
                </a:solidFill>
                <a:latin typeface="Times New Roman" pitchFamily="18" charset="0"/>
              </a:rPr>
              <a:t>为多少？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982788" y="3629025"/>
            <a:ext cx="294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层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个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117600" y="2549525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先推导每一层所含最少结点数：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030413" y="3113088"/>
            <a:ext cx="294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层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</a:rPr>
              <a:t>           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1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个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982788" y="5789613"/>
            <a:ext cx="467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H+1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层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</a:rPr>
              <a:t>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m/2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kumimoji="1" lang="en-US" altLang="zh-CN" baseline="30000">
                <a:solidFill>
                  <a:srgbClr val="FF0000"/>
                </a:solidFill>
                <a:latin typeface="Times New Roman" pitchFamily="18" charset="0"/>
              </a:rPr>
              <a:t>H-1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个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982788" y="4781550"/>
            <a:ext cx="431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4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层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m/2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kumimoji="1" lang="en-US" altLang="zh-CN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个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982788" y="4133850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3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层</a:t>
            </a:r>
            <a:r>
              <a:rPr kumimoji="1" lang="zh-CN" altLang="en-US" b="1">
                <a:solidFill>
                  <a:srgbClr val="006600"/>
                </a:solidFill>
                <a:latin typeface="Times New Roman" pitchFamily="18" charset="0"/>
              </a:rPr>
              <a:t>        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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m/2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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个</a:t>
            </a:r>
            <a:endParaRPr kumimoji="1"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7416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反过来问： 深度为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树中，至少含有多少个结点？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701925" y="521335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…  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0" grpId="0" autoUpdateAnimBg="0"/>
      <p:bldP spid="106501" grpId="0" autoUpdateAnimBg="0"/>
      <p:bldP spid="106502" grpId="0" autoUpdateAnimBg="0"/>
      <p:bldP spid="106503" grpId="0" autoUpdateAnimBg="0"/>
      <p:bldP spid="106504" grpId="0" autoUpdateAnimBg="0"/>
      <p:bldP spid="106505" grpId="0" autoUpdateAnimBg="0"/>
      <p:bldP spid="106506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534400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阶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树的深度为 </a:t>
            </a:r>
            <a:r>
              <a:rPr kumimoji="1" lang="en-US" altLang="zh-CN" i="1">
                <a:solidFill>
                  <a:srgbClr val="FF0000"/>
                </a:solidFill>
                <a:latin typeface="Times New Roman" pitchFamily="18" charset="0"/>
              </a:rPr>
              <a:t>H+1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，由于第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H+1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层为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叶子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结点，而当前树中含有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个关键字，则叶子结点必为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N+1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个，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763713" y="3789363"/>
            <a:ext cx="40608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N+1≥2(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H-1</a:t>
            </a:r>
            <a:endParaRPr kumimoji="1" lang="en-US" altLang="zh-CN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H-1≤log</a:t>
            </a:r>
            <a:r>
              <a:rPr kumimoji="1"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((N+1)/2)</a:t>
            </a:r>
          </a:p>
          <a:p>
            <a:pPr>
              <a:lnSpc>
                <a:spcPct val="15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H≤log</a:t>
            </a:r>
            <a:r>
              <a:rPr kumimoji="1"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((N+1)/2)+1</a:t>
            </a:r>
            <a:endParaRPr kumimoji="1" lang="en-US" altLang="zh-CN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971550" y="3429000"/>
            <a:ext cx="37401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由此可推得下列结果：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utoUpdateAnimBg="0"/>
      <p:bldP spid="10752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68313" y="1844675"/>
            <a:ext cx="80010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400" b="1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在含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个关键字的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树上进行一次查找，需访问的结点个数不超过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log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m/2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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((N+1)/2)+1</a:t>
            </a:r>
          </a:p>
        </p:txBody>
      </p:sp>
      <p:graphicFrame>
        <p:nvGraphicFramePr>
          <p:cNvPr id="108548" name="Object 4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 flipV="1">
          <a:off x="8382000" y="6248400"/>
          <a:ext cx="442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8" name="剪辑" r:id="rId4" imgW="2325715" imgH="2401333" progId="">
                  <p:embed/>
                </p:oleObj>
              </mc:Choice>
              <mc:Fallback>
                <p:oleObj name="剪辑" r:id="rId4" imgW="2325715" imgH="2401333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382000" y="6248400"/>
                        <a:ext cx="4429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17525" y="265113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结论：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50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812925" y="1773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900113" y="13208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B-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树的一种变型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68313" y="0"/>
            <a:ext cx="19446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kumimoji="1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en-US" altLang="zh-CN" sz="3600" b="1" baseline="30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kumimoji="1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树</a:t>
            </a:r>
          </a:p>
          <a:p>
            <a:endParaRPr kumimoji="1" lang="en-US" altLang="zh-CN" sz="24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23850" y="1989138"/>
            <a:ext cx="357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kumimoji="1" lang="en-US" altLang="zh-CN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B+</a:t>
            </a:r>
            <a:r>
              <a:rPr kumimoji="1" lang="zh-CN" altLang="en-US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树的结构特点：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68313" y="2636838"/>
            <a:ext cx="80010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每个叶子结点中含有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个关键字和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n 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个指向记录的指针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；并且，所有叶子结点彼此相链接构成一个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有序链表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，其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头指针指向含最小关键字的结点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3" grpId="0" autoUpdateAnimBg="0"/>
      <p:bldP spid="109574" grpId="0" autoUpdateAnimBg="0"/>
    </p:bldLst>
  </p:timing>
</p:sld>
</file>

<file path=ppt/theme/theme1.xml><?xml version="1.0" encoding="utf-8"?>
<a:theme xmlns:a="http://schemas.openxmlformats.org/drawingml/2006/main" name="sample">
  <a:themeElements>
    <a:clrScheme name="sample 4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6600CC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thinThick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6600CC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9690</Words>
  <Application>Microsoft Office PowerPoint</Application>
  <PresentationFormat>全屏显示(4:3)</PresentationFormat>
  <Paragraphs>1763</Paragraphs>
  <Slides>155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155</vt:i4>
      </vt:variant>
    </vt:vector>
  </HeadingPairs>
  <TitlesOfParts>
    <vt:vector size="171" baseType="lpstr">
      <vt:lpstr>仿宋_GB2312</vt:lpstr>
      <vt:lpstr>黑体</vt:lpstr>
      <vt:lpstr>楷体_GB2312</vt:lpstr>
      <vt:lpstr>隶书</vt:lpstr>
      <vt:lpstr>宋体</vt:lpstr>
      <vt:lpstr>幼圆</vt:lpstr>
      <vt:lpstr>Arial</vt:lpstr>
      <vt:lpstr>Comic Sans MS</vt:lpstr>
      <vt:lpstr>Symbol</vt:lpstr>
      <vt:lpstr>Times New Roman</vt:lpstr>
      <vt:lpstr>Verdana</vt:lpstr>
      <vt:lpstr>Wingdings</vt:lpstr>
      <vt:lpstr>sample</vt:lpstr>
      <vt:lpstr>文档</vt:lpstr>
      <vt:lpstr>公式</vt:lpstr>
      <vt:lpstr>剪辑</vt:lpstr>
      <vt:lpstr>PowerPoint 演示文稿</vt:lpstr>
      <vt:lpstr>PowerPoint 演示文稿</vt:lpstr>
      <vt:lpstr>PowerPoint 演示文稿</vt:lpstr>
      <vt:lpstr>对查找表经常进行的操作: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2．二叉排序树的查找算法：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3．二叉排序树的插入算法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二、平衡二叉树(Balance binary trees)</vt:lpstr>
      <vt:lpstr>PowerPoint 演示文稿</vt:lpstr>
      <vt:lpstr>PowerPoint 演示文稿</vt:lpstr>
      <vt:lpstr>PowerPoint 演示文稿</vt:lpstr>
      <vt:lpstr>PowerPoint 演示文稿</vt:lpstr>
      <vt:lpstr>平衡二叉树和平衡因子示例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增量 d i  的三种取法：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刘丽珏</cp:lastModifiedBy>
  <cp:revision>359</cp:revision>
  <dcterms:created xsi:type="dcterms:W3CDTF">1999-05-31T10:27:02Z</dcterms:created>
  <dcterms:modified xsi:type="dcterms:W3CDTF">2017-11-20T07:29:30Z</dcterms:modified>
</cp:coreProperties>
</file>