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handoutMasterIdLst>
    <p:handoutMasterId r:id="rId23"/>
  </p:handoutMasterIdLst>
  <p:sldIdLst>
    <p:sldId id="332" r:id="rId2"/>
    <p:sldId id="305" r:id="rId3"/>
    <p:sldId id="316" r:id="rId4"/>
    <p:sldId id="306" r:id="rId5"/>
    <p:sldId id="314" r:id="rId6"/>
    <p:sldId id="317" r:id="rId7"/>
    <p:sldId id="331" r:id="rId8"/>
    <p:sldId id="318" r:id="rId9"/>
    <p:sldId id="319" r:id="rId10"/>
    <p:sldId id="320" r:id="rId11"/>
    <p:sldId id="321" r:id="rId12"/>
    <p:sldId id="323" r:id="rId13"/>
    <p:sldId id="324" r:id="rId14"/>
    <p:sldId id="307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4" autoAdjust="0"/>
    <p:restoredTop sz="90929"/>
  </p:normalViewPr>
  <p:slideViewPr>
    <p:cSldViewPr>
      <p:cViewPr varScale="1">
        <p:scale>
          <a:sx n="100" d="100"/>
          <a:sy n="100" d="100"/>
        </p:scale>
        <p:origin x="9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notesViewPr>
    <p:cSldViewPr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8C364-47E0-44F6-89F6-3FE64051485F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4348-4955-44E5-ACB9-7BFF7AA8C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8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0427C1-7BA7-4018-A296-AA8E489CED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98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477E-EDBD-46EE-A264-EF0E5CFFD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42F1C-12FC-4692-B4F6-D8DA1A50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FACF-5920-4F84-A46D-8CB70EA2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546FC-5D8F-4078-B0B6-15EBAEEA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1349B-F6A8-4749-AE72-78A73FAB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A1E0-4DB0-477F-BEF8-BFA14370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90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5ABDC-7960-4F85-91C7-E4C05CC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5E6E9-9BE6-42B2-BDAA-9071B74A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FCFCE-0382-4568-BD68-19AC51CD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11227-563B-41C3-A1E5-02922D3F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2CFF8-CC68-453C-8D02-005839F0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3604A-D6AF-4D2C-8756-0CC33601A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23C02-7AC1-4362-B803-2A131813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552C-4E4E-447B-9E2C-9A6D251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76D34-0204-48AB-BAD5-DBA3D0E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680C-AD4A-43BC-9FE4-15341B3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8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80920" cy="722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5040560"/>
          </a:xfrm>
        </p:spPr>
        <p:txBody>
          <a:bodyPr>
            <a:normAutofit/>
          </a:bodyPr>
          <a:lstStyle>
            <a:lvl1pPr>
              <a:defRPr sz="2800" cap="none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>
              <a:defRPr sz="2400" cap="none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>
              <a:defRPr sz="2000" cap="none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>
              <a:defRPr sz="1800" cap="none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>
              <a:defRPr sz="1800" cap="none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6453336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53336"/>
            <a:ext cx="500466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53336"/>
            <a:ext cx="573161" cy="365125"/>
          </a:xfrm>
        </p:spPr>
        <p:txBody>
          <a:bodyPr/>
          <a:lstStyle/>
          <a:p>
            <a:fld id="{74897BCD-803E-4C98-89AB-9EB6FFC285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A8B1-C88D-43B5-8CDB-F484C3D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3986E-E4B9-4BEF-BE22-125A1E54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7F0EB-A14F-4E83-AFB8-A63B876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4652-5FC9-455C-9147-25D353C4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27A89-D37E-465F-BE26-CCA64C1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9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6866A-388F-44CC-AAC6-0590761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BAE82-55AF-4120-B3B6-D629C98E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CE580-29AE-4C1C-95CF-C9593454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16E7C-535F-4F07-A6F8-D89C85F4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D46FE-3451-44E0-9833-03ADB266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28F-B38D-423D-9271-C34EE09C6F3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6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63FE8-72B3-40AD-9350-45E261D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75905-2507-43CB-9853-13C9C42D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F1787-724E-4349-87B9-59B5BA21A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7F892-C79E-4C93-8A23-97AA6090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7B307-374A-4FFC-B121-F7CE86E6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41BAD-692C-45AD-94B0-1CD8151B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9AB6-5096-43DD-9E56-5950687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48BBB-7F28-420E-B31B-CCD5C7C4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EC5F6-FBCF-439A-AC96-6762B628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466D1E-8E40-416A-959D-7B9D223E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A50FD-6B55-45A4-9F55-9C114D1E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B37B7-5299-414F-8E6D-6BA5E0B3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9B22C7-9AC3-44F3-B5A3-5C62DA51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862BA-CB8C-4467-9B69-1D06BED4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47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77BF4-3578-43D2-9158-585AC6C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06E4B4-9005-4E47-A645-C9A2C9F5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0265A-45F8-4DE5-8933-7A7D5F97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22A38-5F56-4C7C-93C8-86C209E5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555-BC9E-4853-B341-121559DC262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A208F-72DB-4E9E-9A36-AA241FE7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1C6D7-FC93-41F3-B370-50DA7D69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B3208-1076-44F4-9150-E3F5510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AC89-A50C-4E9F-BB6A-7B06E619D6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8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E244-BFB1-4DFA-9554-F5831F12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090AD-62D3-4E8D-92BF-25B11E8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089C1-CCA6-402F-8FBC-C9F2A05B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7121E-375B-4F0E-8BDE-B4D6D249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20284-DA2A-45DE-8866-0076B48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9FAE9-A11D-40CA-B13B-20B7E49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8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90BF7-4717-4890-BB7A-77E72DE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E4E93-6417-467E-8D15-9D36F89AC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9DA9A-4D10-4B07-98A2-B2914BA4D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278E7-B4A6-4FAB-A712-D9784F7E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40745-0FD4-4C83-B28D-CF3BEEF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B8BEE-80A2-49DD-A863-6F558FE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A681-14F3-4FB7-927E-C9D8EA9435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1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906F3C-7BB1-43F9-A0DB-50586275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B5831-7071-44CE-8A15-76855493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112D7-4D3C-455A-A1ED-A2D8E2A6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C18CB-7BA2-43D7-9296-CA0D27DC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4B247-2E85-46CE-9DD2-4EA6A70C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EDC0-8F20-482F-B330-D06EFD8A5A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137836189810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0768"/>
            <a:ext cx="7710314" cy="3024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7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计算机组成原理与汇编语言</a:t>
            </a:r>
            <a:b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498475" y="4077072"/>
            <a:ext cx="7991475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主讲</a:t>
            </a:r>
            <a:r>
              <a:rPr lang="en-US" altLang="zh-CN" sz="3200" b="0" dirty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:</a:t>
            </a:r>
            <a:r>
              <a:rPr lang="zh-CN" altLang="en-US" sz="3200" b="0" dirty="0">
                <a:solidFill>
                  <a:schemeClr val="accent4">
                    <a:lumMod val="20000"/>
                    <a:lumOff val="80000"/>
                  </a:schemeClr>
                </a:solidFill>
                <a:ea typeface="华文新魏" panose="02010800040101010101" pitchFamily="2" charset="-122"/>
              </a:rPr>
              <a:t>李  仪</a:t>
            </a:r>
            <a:endParaRPr lang="en-US" altLang="zh-CN" sz="3200" b="0" dirty="0">
              <a:solidFill>
                <a:schemeClr val="accent4">
                  <a:lumMod val="20000"/>
                  <a:lumOff val="80000"/>
                </a:schemeClr>
              </a:solidFill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200" b="0" dirty="0">
                <a:solidFill>
                  <a:srgbClr val="00B0F0"/>
                </a:solidFill>
                <a:ea typeface="隶书" panose="02010509060101010101" pitchFamily="49" charset="-122"/>
              </a:rPr>
              <a:t>中南大学 自动化院</a:t>
            </a:r>
            <a:endParaRPr lang="zh-CN" altLang="en-US" sz="2400" b="0" dirty="0">
              <a:solidFill>
                <a:srgbClr val="00B0F0"/>
              </a:solidFill>
              <a:ea typeface="隶书" panose="02010509060101010101" pitchFamily="49" charset="-122"/>
            </a:endParaRPr>
          </a:p>
          <a:p>
            <a:pPr algn="ctr" eaLnBrk="1" hangingPunct="1"/>
            <a:r>
              <a:rPr lang="en-US" altLang="zh-CN" sz="2400" b="0" dirty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  <a:hlinkClick r:id="rId2"/>
              </a:rPr>
              <a:t>Tel:137836189810</a:t>
            </a:r>
            <a:endParaRPr lang="en-US" altLang="zh-CN" sz="2400" b="0" dirty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r>
              <a:rPr lang="en-US" altLang="zh-CN" sz="2400" b="0" dirty="0">
                <a:solidFill>
                  <a:srgbClr val="00B0F0"/>
                </a:solidFill>
                <a:latin typeface="MS PMincho" pitchFamily="18" charset="-128"/>
                <a:ea typeface="MS PMincho" pitchFamily="18" charset="-128"/>
              </a:rPr>
              <a:t>Emal:liyi1002@csu.edu.cn </a:t>
            </a:r>
            <a:endParaRPr lang="en-US" altLang="zh-CN" sz="2400" dirty="0">
              <a:solidFill>
                <a:srgbClr val="00B0F0"/>
              </a:solidFill>
              <a:latin typeface="MS PMincho" pitchFamily="18" charset="-128"/>
              <a:ea typeface="MS PMincho" pitchFamily="18" charset="-128"/>
            </a:endParaRPr>
          </a:p>
          <a:p>
            <a:pPr algn="ctr"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501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数值信号表达方式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1440160"/>
          </a:xfrm>
        </p:spPr>
        <p:txBody>
          <a:bodyPr>
            <a:normAutofit/>
          </a:bodyPr>
          <a:lstStyle/>
          <a:p>
            <a:r>
              <a:rPr lang="zh-CN" altLang="en-US" dirty="0"/>
              <a:t>二值系统由数以百万计的元件组成，每一个元件只能表达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；高或底；开或关；真或假。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375201" y="6231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多个数字信号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4" y="2968007"/>
            <a:ext cx="7283408" cy="31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1440160"/>
          </a:xfrm>
        </p:spPr>
        <p:txBody>
          <a:bodyPr>
            <a:normAutofit/>
          </a:bodyPr>
          <a:lstStyle/>
          <a:p>
            <a:r>
              <a:rPr lang="zh-CN" altLang="en-US" dirty="0"/>
              <a:t>上升沿，下降沿，正脉冲，负脉冲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5644"/>
            <a:ext cx="6960074" cy="161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84362"/>
            <a:ext cx="7086900" cy="20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75928" y="3516202"/>
            <a:ext cx="813467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周期性脉冲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00" y="2267344"/>
            <a:ext cx="5366625" cy="90401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75928" y="1421160"/>
            <a:ext cx="813467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CN" altLang="en-US" dirty="0"/>
              <a:t>非周期性脉冲</a:t>
            </a:r>
            <a:endParaRPr kumimoji="0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00" y="4581128"/>
            <a:ext cx="5204519" cy="18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词冠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132785"/>
              </p:ext>
            </p:extLst>
          </p:nvPr>
        </p:nvGraphicFramePr>
        <p:xfrm>
          <a:off x="431700" y="1124744"/>
          <a:ext cx="7920560" cy="548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词冠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中译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数量级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符号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Zetta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泽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Z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Exa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艾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Peta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拍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Tera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太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Giga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吉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-9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Mega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兆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Kilo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千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-3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Milli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毫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-3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Micro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微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dirty="0"/>
                        <a:t>μ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Nano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纳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-9</a:t>
                      </a:r>
                      <a:endParaRPr lang="zh-CN" altLang="en-US" sz="2400" baseline="300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pico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皮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-12</a:t>
                      </a:r>
                      <a:endParaRPr lang="zh-CN" altLang="en-US" sz="2400" baseline="300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数值系统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无符号二进制计数</a:t>
            </a:r>
            <a:endParaRPr lang="en-US" altLang="zh-CN" dirty="0"/>
          </a:p>
          <a:p>
            <a:r>
              <a:rPr lang="zh-CN" altLang="en-US" dirty="0"/>
              <a:t>无符号二进制与十进制相互转换</a:t>
            </a:r>
            <a:endParaRPr lang="en-US" altLang="zh-CN" dirty="0"/>
          </a:p>
          <a:p>
            <a:r>
              <a:rPr lang="zh-CN" altLang="en-US" dirty="0"/>
              <a:t>十六进制表达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0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无符号二进制计数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5040560"/>
          </a:xfrm>
        </p:spPr>
        <p:txBody>
          <a:bodyPr/>
          <a:lstStyle/>
          <a:p>
            <a:r>
              <a:rPr lang="en-US" altLang="zh-CN" dirty="0"/>
              <a:t>bits</a:t>
            </a:r>
            <a:r>
              <a:rPr lang="zh-CN" altLang="en-US" dirty="0"/>
              <a:t>（位）</a:t>
            </a:r>
            <a:r>
              <a:rPr lang="en-US" altLang="zh-CN" dirty="0"/>
              <a:t> – 1</a:t>
            </a:r>
            <a:r>
              <a:rPr lang="zh-CN" altLang="en-US" dirty="0"/>
              <a:t>个二进制数字，一般用大写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Nibble</a:t>
            </a: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位）</a:t>
            </a:r>
            <a:r>
              <a:rPr lang="en-US" altLang="zh-CN" dirty="0"/>
              <a:t>– 4</a:t>
            </a:r>
            <a:r>
              <a:rPr lang="zh-CN" altLang="en-US" dirty="0"/>
              <a:t>个二进制数字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位，字节）</a:t>
            </a:r>
            <a:r>
              <a:rPr lang="en-US" altLang="zh-CN" dirty="0"/>
              <a:t>- 8</a:t>
            </a:r>
            <a:r>
              <a:rPr lang="zh-CN" altLang="en-US" dirty="0"/>
              <a:t>个二进制数字，用小写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Word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位，字） </a:t>
            </a:r>
            <a:r>
              <a:rPr lang="en-US" altLang="zh-CN" dirty="0"/>
              <a:t>- 2byte</a:t>
            </a:r>
            <a:r>
              <a:rPr lang="zh-CN" altLang="en-US" dirty="0"/>
              <a:t>，用大写</a:t>
            </a:r>
            <a:r>
              <a:rPr lang="en-US" altLang="zh-CN" dirty="0"/>
              <a:t>W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Double Word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位，双字） </a:t>
            </a:r>
            <a:r>
              <a:rPr lang="en-US" altLang="zh-CN" dirty="0"/>
              <a:t>- 4 byte</a:t>
            </a:r>
            <a:r>
              <a:rPr lang="zh-CN" altLang="en-US" dirty="0"/>
              <a:t>， </a:t>
            </a:r>
            <a:r>
              <a:rPr lang="en-US" altLang="zh-CN" dirty="0"/>
              <a:t>2 word</a:t>
            </a:r>
            <a:r>
              <a:rPr lang="zh-CN" altLang="en-US" dirty="0"/>
              <a:t>，用</a:t>
            </a:r>
            <a:r>
              <a:rPr lang="en-US" altLang="zh-CN" dirty="0"/>
              <a:t>DW</a:t>
            </a:r>
            <a:r>
              <a:rPr lang="zh-CN" altLang="en-US" dirty="0"/>
              <a:t>表示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3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无符号二进制与十进制相互转换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894567" cy="19442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0" y="4509120"/>
            <a:ext cx="5676900" cy="217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366" y="39880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二进制转换十进制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2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无符号二进制与十进制相互转换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6336704" cy="64807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十进制转二进制：例</a:t>
            </a:r>
            <a:r>
              <a:rPr lang="en-US" altLang="zh-CN" dirty="0"/>
              <a:t>133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）转二进制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35052"/>
            <a:ext cx="5524500" cy="1267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4" y="3564886"/>
            <a:ext cx="5372100" cy="1182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4" y="5013176"/>
            <a:ext cx="5562600" cy="13537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6152409"/>
            <a:ext cx="2019300" cy="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十六进制表达方式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2088232"/>
          </a:xfrm>
        </p:spPr>
        <p:txBody>
          <a:bodyPr/>
          <a:lstStyle/>
          <a:p>
            <a:r>
              <a:rPr lang="en-US" altLang="zh-CN" dirty="0"/>
              <a:t>1,2,3,4,5,6,7,8,9,A,B,C,D,E,F</a:t>
            </a:r>
          </a:p>
          <a:p>
            <a:r>
              <a:rPr lang="en-US" altLang="zh-CN" dirty="0"/>
              <a:t>1010</a:t>
            </a:r>
            <a:r>
              <a:rPr lang="en-US" altLang="zh-CN" baseline="-25000" dirty="0"/>
              <a:t>2</a:t>
            </a:r>
            <a:r>
              <a:rPr lang="en-US" altLang="zh-CN" dirty="0"/>
              <a:t>=A</a:t>
            </a:r>
            <a:r>
              <a:rPr lang="zh-CN" altLang="en-US" dirty="0"/>
              <a:t>，</a:t>
            </a:r>
            <a:r>
              <a:rPr lang="en-US" altLang="zh-CN" dirty="0"/>
              <a:t>1011</a:t>
            </a:r>
            <a:r>
              <a:rPr lang="en-US" altLang="zh-CN" baseline="-25000" dirty="0"/>
              <a:t>2</a:t>
            </a:r>
            <a:r>
              <a:rPr lang="en-US" altLang="zh-CN" dirty="0"/>
              <a:t>=B</a:t>
            </a:r>
            <a:r>
              <a:rPr lang="zh-CN" altLang="en-US" dirty="0"/>
              <a:t>，</a:t>
            </a:r>
            <a:r>
              <a:rPr lang="en-US" altLang="zh-CN" dirty="0"/>
              <a:t>1100</a:t>
            </a:r>
            <a:r>
              <a:rPr lang="en-US" altLang="zh-CN" baseline="-25000" dirty="0"/>
              <a:t>2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1101</a:t>
            </a:r>
            <a:r>
              <a:rPr lang="en-US" altLang="zh-CN" baseline="-25000" dirty="0"/>
              <a:t>2</a:t>
            </a:r>
            <a:r>
              <a:rPr lang="en-US" altLang="zh-CN" dirty="0"/>
              <a:t>=D</a:t>
            </a:r>
            <a:r>
              <a:rPr lang="zh-CN" altLang="en-US" dirty="0"/>
              <a:t>，</a:t>
            </a:r>
            <a:r>
              <a:rPr lang="en-US" altLang="zh-CN" dirty="0"/>
              <a:t>1110</a:t>
            </a:r>
            <a:r>
              <a:rPr lang="en-US" altLang="zh-CN" baseline="-25000" dirty="0"/>
              <a:t>2</a:t>
            </a:r>
            <a:r>
              <a:rPr lang="en-US" altLang="zh-CN" dirty="0"/>
              <a:t>=E</a:t>
            </a:r>
            <a:r>
              <a:rPr lang="zh-CN" altLang="en-US" dirty="0"/>
              <a:t>，</a:t>
            </a:r>
            <a:r>
              <a:rPr lang="en-US" altLang="zh-CN" dirty="0"/>
              <a:t>1111</a:t>
            </a:r>
            <a:r>
              <a:rPr lang="en-US" altLang="zh-CN" baseline="-25000" dirty="0"/>
              <a:t>2</a:t>
            </a:r>
            <a:r>
              <a:rPr lang="en-US" altLang="zh-CN" dirty="0"/>
              <a:t>=F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73623"/>
            <a:ext cx="8171282" cy="1370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772" y="31409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二进制转换十六进制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2" y="5576601"/>
            <a:ext cx="7922037" cy="10763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3253" y="51149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十六进制转换二进制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8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二进制计算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2592288" cy="648072"/>
          </a:xfrm>
        </p:spPr>
        <p:txBody>
          <a:bodyPr/>
          <a:lstStyle/>
          <a:p>
            <a:r>
              <a:rPr lang="zh-CN" altLang="en-US" dirty="0"/>
              <a:t>计算法则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9489"/>
            <a:ext cx="4724400" cy="117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5" y="4365104"/>
            <a:ext cx="6134100" cy="100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4505683"/>
            <a:ext cx="685800" cy="8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/>
              <a:t>章 补充知识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数字信号与系统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数值系统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二进制计算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逻辑函数与门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0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逻辑函数和门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17763" y="941125"/>
            <a:ext cx="576064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非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9669"/>
            <a:ext cx="7277101" cy="136326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972443" y="941125"/>
            <a:ext cx="57606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与</a:t>
            </a:r>
            <a:endParaRPr kumimoji="0"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4147" y="941125"/>
            <a:ext cx="57606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或</a:t>
            </a:r>
            <a:endParaRPr kumimoji="0"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63883" y="941125"/>
            <a:ext cx="1134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异或</a:t>
            </a:r>
            <a:endParaRPr kumimoji="0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4" y="3550342"/>
            <a:ext cx="3941205" cy="770216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91680" y="286983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非门</a:t>
            </a:r>
            <a:endParaRPr kumimoji="0"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91680" y="4888445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与门</a:t>
            </a:r>
            <a:endParaRPr kumimoji="0"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67598" y="2852937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非门</a:t>
            </a:r>
            <a:endParaRPr kumimoji="0" lang="en-US" altLang="zh-CN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067598" y="4871548"/>
            <a:ext cx="1136713" cy="501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zh-CN" altLang="en-US" dirty="0"/>
              <a:t>异或门</a:t>
            </a:r>
            <a:endParaRPr kumimoji="0"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92" y="5398557"/>
            <a:ext cx="4003377" cy="12219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044" y="3506586"/>
            <a:ext cx="4230953" cy="12645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283" y="5373217"/>
            <a:ext cx="4392533" cy="12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数值信号与系统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非数值信号</a:t>
            </a:r>
            <a:endParaRPr lang="en-US" altLang="zh-CN" dirty="0"/>
          </a:p>
          <a:p>
            <a:r>
              <a:rPr lang="zh-CN" altLang="en-US" dirty="0"/>
              <a:t>数值信号</a:t>
            </a:r>
            <a:endParaRPr lang="en-US" altLang="zh-CN" dirty="0"/>
          </a:p>
          <a:p>
            <a:r>
              <a:rPr lang="zh-CN" altLang="en-US" dirty="0"/>
              <a:t>转换系统</a:t>
            </a:r>
            <a:endParaRPr lang="en-US" altLang="zh-CN" dirty="0"/>
          </a:p>
          <a:p>
            <a:r>
              <a:rPr lang="zh-CN" altLang="en-US" dirty="0"/>
              <a:t>数值信号表达</a:t>
            </a:r>
            <a:endParaRPr lang="en-US" altLang="zh-CN" dirty="0"/>
          </a:p>
          <a:p>
            <a:r>
              <a:rPr lang="zh-CN" altLang="en-US" dirty="0"/>
              <a:t>数值信号类</a:t>
            </a:r>
            <a:endParaRPr lang="en-US" altLang="zh-CN" dirty="0"/>
          </a:p>
          <a:p>
            <a:r>
              <a:rPr lang="zh-CN" altLang="en-US" dirty="0"/>
              <a:t>单元前缀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06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非数值信号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2232248"/>
          </a:xfrm>
        </p:spPr>
        <p:txBody>
          <a:bodyPr>
            <a:normAutofit/>
          </a:bodyPr>
          <a:lstStyle/>
          <a:p>
            <a:r>
              <a:rPr lang="zh-CN" altLang="en-US" dirty="0"/>
              <a:t>模拟信号</a:t>
            </a:r>
            <a:endParaRPr lang="en-US" altLang="zh-CN" dirty="0"/>
          </a:p>
          <a:p>
            <a:pPr lvl="1"/>
            <a:r>
              <a:rPr lang="zh-CN" altLang="en-US" dirty="0"/>
              <a:t>温度</a:t>
            </a:r>
            <a:endParaRPr lang="en-US" altLang="zh-CN" dirty="0"/>
          </a:p>
          <a:p>
            <a:pPr lvl="1"/>
            <a:r>
              <a:rPr lang="zh-CN" altLang="en-US" dirty="0"/>
              <a:t>体重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11759"/>
            <a:ext cx="6863437" cy="25944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5201" y="62076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连续模拟信号</a:t>
            </a:r>
          </a:p>
        </p:txBody>
      </p:sp>
    </p:spTree>
    <p:extLst>
      <p:ext uri="{BB962C8B-B14F-4D97-AF65-F5344CB8AC3E}">
        <p14:creationId xmlns:p14="http://schemas.microsoft.com/office/powerpoint/2010/main" val="39154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一种使用固定精度的数值表示模拟量的度量方法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45835"/>
            <a:ext cx="7528031" cy="2664296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547664" y="2299993"/>
            <a:ext cx="1800200" cy="1202911"/>
          </a:xfrm>
          <a:prstGeom prst="wedgeRoundRectCallout">
            <a:avLst>
              <a:gd name="adj1" fmla="val -16922"/>
              <a:gd name="adj2" fmla="val 107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</a:t>
            </a:r>
          </a:p>
        </p:txBody>
      </p:sp>
    </p:spTree>
    <p:extLst>
      <p:ext uri="{BB962C8B-B14F-4D97-AF65-F5344CB8AC3E}">
        <p14:creationId xmlns:p14="http://schemas.microsoft.com/office/powerpoint/2010/main" val="1200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采样周期和采样精度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807603"/>
            <a:ext cx="4680520" cy="2484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36091"/>
            <a:ext cx="6607395" cy="22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模拟信号转换数字信号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Analog-to-Digital Converter (ADC).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8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数值信号表达方式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1440160"/>
          </a:xfrm>
        </p:spPr>
        <p:txBody>
          <a:bodyPr>
            <a:normAutofit/>
          </a:bodyPr>
          <a:lstStyle/>
          <a:p>
            <a:r>
              <a:rPr lang="zh-CN" altLang="en-US" dirty="0"/>
              <a:t>二值系统由数以百万计的微单元（</a:t>
            </a:r>
            <a:r>
              <a:rPr lang="en-US" altLang="zh-CN" dirty="0"/>
              <a:t>transistors</a:t>
            </a:r>
            <a:r>
              <a:rPr lang="zh-CN" altLang="en-US" dirty="0"/>
              <a:t>）组成，每一个</a:t>
            </a:r>
            <a:r>
              <a:rPr lang="en-US" altLang="zh-CN" dirty="0"/>
              <a:t>Transistor</a:t>
            </a:r>
            <a:r>
              <a:rPr lang="zh-CN" altLang="en-US" dirty="0"/>
              <a:t>只能表达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；高或底；开或关；真或假。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20239"/>
            <a:ext cx="6912768" cy="29122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5201" y="6231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单个数字信号</a:t>
            </a:r>
          </a:p>
        </p:txBody>
      </p:sp>
    </p:spTree>
    <p:extLst>
      <p:ext uri="{BB962C8B-B14F-4D97-AF65-F5344CB8AC3E}">
        <p14:creationId xmlns:p14="http://schemas.microsoft.com/office/powerpoint/2010/main" val="2876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数值信号表达方式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134672" cy="1440160"/>
          </a:xfrm>
        </p:spPr>
        <p:txBody>
          <a:bodyPr>
            <a:normAutofit/>
          </a:bodyPr>
          <a:lstStyle/>
          <a:p>
            <a:r>
              <a:rPr lang="zh-CN" altLang="en-US" dirty="0"/>
              <a:t>二值系统由数以百万计的微单元（</a:t>
            </a:r>
            <a:r>
              <a:rPr lang="en-US" altLang="zh-CN" dirty="0"/>
              <a:t>transistors</a:t>
            </a:r>
            <a:r>
              <a:rPr lang="zh-CN" altLang="en-US" dirty="0"/>
              <a:t>）组成，每一个</a:t>
            </a:r>
            <a:r>
              <a:rPr lang="en-US" altLang="zh-CN" dirty="0"/>
              <a:t>Transistor</a:t>
            </a:r>
            <a:r>
              <a:rPr lang="zh-CN" altLang="en-US" dirty="0"/>
              <a:t>只能表达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；高或底；开或关；真或假。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4782"/>
            <a:ext cx="7557750" cy="3242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5201" y="6231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多个数字信号</a:t>
            </a:r>
          </a:p>
        </p:txBody>
      </p:sp>
    </p:spTree>
    <p:extLst>
      <p:ext uri="{BB962C8B-B14F-4D97-AF65-F5344CB8AC3E}">
        <p14:creationId xmlns:p14="http://schemas.microsoft.com/office/powerpoint/2010/main" val="28401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485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MS PMincho</vt:lpstr>
      <vt:lpstr>等线</vt:lpstr>
      <vt:lpstr>等线 Light</vt:lpstr>
      <vt:lpstr>华文新魏</vt:lpstr>
      <vt:lpstr>宋体</vt:lpstr>
      <vt:lpstr>Arial</vt:lpstr>
      <vt:lpstr>Calibri</vt:lpstr>
      <vt:lpstr>Times New Roman</vt:lpstr>
      <vt:lpstr>Office 主题​​</vt:lpstr>
      <vt:lpstr>计算机组成原理与汇编语言 </vt:lpstr>
      <vt:lpstr>第一章 补充知识</vt:lpstr>
      <vt:lpstr>1.数值信号与系统</vt:lpstr>
      <vt:lpstr>非数值信号</vt:lpstr>
      <vt:lpstr>数值信号</vt:lpstr>
      <vt:lpstr>数值信号</vt:lpstr>
      <vt:lpstr>模拟信号转换数字信号</vt:lpstr>
      <vt:lpstr>数值信号表达方式</vt:lpstr>
      <vt:lpstr>数值信号表达方式</vt:lpstr>
      <vt:lpstr>数值信号表达方式</vt:lpstr>
      <vt:lpstr>数值信号类型</vt:lpstr>
      <vt:lpstr>数值信号类型</vt:lpstr>
      <vt:lpstr>词冠</vt:lpstr>
      <vt:lpstr>2. 数值系统</vt:lpstr>
      <vt:lpstr>无符号二进制计数</vt:lpstr>
      <vt:lpstr>无符号二进制与十进制相互转换</vt:lpstr>
      <vt:lpstr>无符号二进制与十进制相互转换</vt:lpstr>
      <vt:lpstr>十六进制表达方式</vt:lpstr>
      <vt:lpstr>3. 二进制计算</vt:lpstr>
      <vt:lpstr>4. 逻辑函数和门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墨</cp:lastModifiedBy>
  <cp:revision>256</cp:revision>
  <dcterms:created xsi:type="dcterms:W3CDTF">1601-01-01T00:00:00Z</dcterms:created>
  <dcterms:modified xsi:type="dcterms:W3CDTF">2021-03-14T01:28:38Z</dcterms:modified>
</cp:coreProperties>
</file>