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4"/>
  </p:notesMasterIdLst>
  <p:sldIdLst>
    <p:sldId id="366" r:id="rId2"/>
    <p:sldId id="278" r:id="rId3"/>
    <p:sldId id="279" r:id="rId4"/>
    <p:sldId id="354" r:id="rId5"/>
    <p:sldId id="281" r:id="rId6"/>
    <p:sldId id="282" r:id="rId7"/>
    <p:sldId id="355" r:id="rId8"/>
    <p:sldId id="284" r:id="rId9"/>
    <p:sldId id="285" r:id="rId10"/>
    <p:sldId id="356" r:id="rId11"/>
    <p:sldId id="368" r:id="rId12"/>
    <p:sldId id="319" r:id="rId13"/>
    <p:sldId id="367" r:id="rId14"/>
    <p:sldId id="320" r:id="rId15"/>
    <p:sldId id="369" r:id="rId16"/>
    <p:sldId id="321" r:id="rId17"/>
    <p:sldId id="370" r:id="rId18"/>
    <p:sldId id="322" r:id="rId19"/>
    <p:sldId id="323" r:id="rId20"/>
    <p:sldId id="371" r:id="rId21"/>
    <p:sldId id="324" r:id="rId22"/>
    <p:sldId id="325" r:id="rId23"/>
    <p:sldId id="358" r:id="rId24"/>
    <p:sldId id="359" r:id="rId25"/>
    <p:sldId id="328" r:id="rId26"/>
    <p:sldId id="329" r:id="rId27"/>
    <p:sldId id="360" r:id="rId28"/>
    <p:sldId id="372" r:id="rId29"/>
    <p:sldId id="331" r:id="rId30"/>
    <p:sldId id="373" r:id="rId31"/>
    <p:sldId id="332" r:id="rId32"/>
    <p:sldId id="374" r:id="rId33"/>
    <p:sldId id="361" r:id="rId34"/>
    <p:sldId id="362" r:id="rId35"/>
    <p:sldId id="335" r:id="rId36"/>
    <p:sldId id="336" r:id="rId37"/>
    <p:sldId id="363" r:id="rId38"/>
    <p:sldId id="338" r:id="rId39"/>
    <p:sldId id="339" r:id="rId40"/>
    <p:sldId id="364" r:id="rId41"/>
    <p:sldId id="365" r:id="rId42"/>
    <p:sldId id="345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0929"/>
  </p:normalViewPr>
  <p:slideViewPr>
    <p:cSldViewPr>
      <p:cViewPr varScale="1">
        <p:scale>
          <a:sx n="100" d="100"/>
          <a:sy n="100" d="100"/>
        </p:scale>
        <p:origin x="6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93CC17F-9D48-4B0D-B424-1B47FF2A4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4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B23623-BB86-4A9E-B4C4-F639AAC73C33}" type="slidenum">
              <a:rPr lang="zh-CN" altLang="en-US" sz="1200" b="0"/>
              <a:pPr eaLnBrk="1" hangingPunct="1"/>
              <a:t>2</a:t>
            </a:fld>
            <a:endParaRPr lang="en-US" altLang="zh-CN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7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8916-DCB3-41BF-8A35-C8A0E60F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ECDA68-FFE3-4815-8186-714D0D566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48C6-E436-45CF-A911-B8D9DF83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9A2D0-4D52-4ED1-946F-1138FEA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7943B-81ED-48AD-982E-8F5BA089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DEAC-CE01-4A69-BBAC-46275B1309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1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1A02C-7FE2-4BA2-8A29-5887B9AE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D0D88-CCA4-47C1-A3B5-1E3AD467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2F838-BFBB-45D0-B919-853C1225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6E9D3-F63C-4EE5-99C1-21E0E92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0EFC1-1C28-4785-8703-F7669ABB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2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17F52-0B33-4B34-A73A-2F5E9AA99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0D471-54D7-4A3D-87F6-CD6C6B37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85EFF-ED76-4B5C-80D5-C78E094D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3F9BF-F0C9-4449-868D-447764CC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F13C-8CE4-40B5-9BB8-542DE7CF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2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C265-F4EE-48CB-9FA1-A521754D72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0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E0D6-AE58-4E99-A7BE-3E847495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141FC-D52B-48E5-92E3-B944BCF5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FEFF8-EA14-4848-B740-45D4B9A6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64472-F11C-4591-8EF0-031F0446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BFA91-B37D-456D-8CAC-D676D9E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5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16C4E-FCF7-4AC8-B2DF-1469A47F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18235-6562-4479-99A7-794F0FB6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C3B6-6728-403D-BF22-FF3B2D1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28AFE-00FF-4899-A1F3-9B4F3B6D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84F73-82FB-497A-B843-C3F1CE84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803F-3F9D-4840-853D-DD1ADB14FAA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9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ECA4B-49EE-496A-9FA5-4F449474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8CC51-3457-4473-AB5E-410D4AF17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1236F-97C2-4151-8AB0-E23A8547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B3798-8AF7-4A2B-8B56-43F04385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62D9D-D99B-41B0-8418-BD516A10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3960F-DA7E-4018-8E62-F3CF47A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2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F469E-F89D-48DD-891A-3569A7F2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B7B6-38A7-4C93-B249-014C0313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08B0-AB0B-4643-93ED-59EF39E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184C1-37B4-436A-B277-50EDAC3A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BB352-D098-4FAE-9F5E-E907FB88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E2593-7D1E-4F9C-90C3-7AA593E1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E02A0-70D8-4AE3-8D7A-E25ED006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D7A1CB-38D0-4C95-A216-AE1B6450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0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EB73-8696-484A-A803-80E70694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23A71A-A714-434B-B174-205D6D8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159D34-E081-4594-8910-8BACEB59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092E5-0D79-467D-9FF5-7F53760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2B0-A027-40D5-BE68-347D9A23818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EE78A-03CB-41C4-90CE-62FA491C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FD8632-BFD2-4454-A229-87267CD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1613C-28F5-4442-8539-D515AE4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E2C6-F57D-4DA7-965E-915F184FCC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8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10672-C865-47F6-B07B-C3685489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501B-499D-4E43-A209-E5A833C9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20787-9CE5-4BD0-A82C-BD740BFC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CE0FF-1448-492D-B958-914264E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79A7A-B424-48AC-B694-75CBE64C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DD6D5-ACD8-4C55-8078-CF87074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68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FDEB-4068-4D40-8D9D-25FE37CD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D0BC5-0469-43E7-AB99-D7BD289FB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6E5F1-D741-4A90-ABF8-8816CD22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11495-28B1-439B-807C-B36B1E9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06134-E622-4B14-9591-3822D74E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94A57-200C-451C-8885-DD93B4E3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87B-EB0E-4A8A-91BA-286B62A892F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48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289B1-EF46-4C02-A868-AAC376F2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AE101-96F0-4E9B-92CC-66EF21AA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5833-BAA5-439A-8FFD-E0C0C525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6C2-A360-4D11-B4B8-957E86A67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A55D-58B7-4C00-9BA0-C7C84722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D2F0-67C0-44AF-8E60-972F91AFAD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8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752600"/>
            <a:ext cx="7620000" cy="2540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/>
              <a:t>计算机组成原理</a:t>
            </a:r>
            <a:br>
              <a:rPr lang="zh-CN" altLang="en-US" sz="6000" b="1" dirty="0"/>
            </a:br>
            <a:br>
              <a:rPr lang="zh-CN" altLang="en-US" sz="6000" b="1" dirty="0"/>
            </a:br>
            <a:endParaRPr lang="zh-CN" altLang="en-US" sz="3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684213" y="3573463"/>
            <a:ext cx="79914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solidFill>
                  <a:schemeClr val="tx2"/>
                </a:solidFill>
                <a:ea typeface="华文新魏" panose="02010800040101010101" pitchFamily="2" charset="-122"/>
              </a:rPr>
              <a:t>主讲</a:t>
            </a:r>
            <a:r>
              <a:rPr lang="en-US" altLang="zh-CN" sz="3200" b="0" dirty="0">
                <a:solidFill>
                  <a:schemeClr val="tx2"/>
                </a:solidFill>
                <a:ea typeface="华文新魏" panose="02010800040101010101" pitchFamily="2" charset="-122"/>
              </a:rPr>
              <a:t>:</a:t>
            </a:r>
            <a:r>
              <a:rPr lang="zh-CN" altLang="en-US" sz="3200" b="0" dirty="0">
                <a:solidFill>
                  <a:schemeClr val="tx2"/>
                </a:solidFill>
                <a:ea typeface="华文新魏" panose="02010800040101010101" pitchFamily="2" charset="-122"/>
              </a:rPr>
              <a:t>李  仪</a:t>
            </a:r>
          </a:p>
          <a:p>
            <a:pPr algn="ctr" eaLnBrk="1" hangingPunct="1"/>
            <a:r>
              <a:rPr lang="zh-CN" altLang="en-US" sz="3200" b="0" dirty="0">
                <a:solidFill>
                  <a:srgbClr val="FF3399"/>
                </a:solidFill>
                <a:ea typeface="隶书" panose="02010509060101010101" pitchFamily="49" charset="-122"/>
              </a:rPr>
              <a:t>中南大学 自动化学院</a:t>
            </a:r>
          </a:p>
          <a:p>
            <a:pPr algn="ctr" eaLnBrk="1" hangingPunct="1"/>
            <a:endParaRPr lang="zh-CN" altLang="en-US" sz="2400" b="0" dirty="0">
              <a:solidFill>
                <a:srgbClr val="FF3399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en-US" altLang="zh-CN" sz="2400" b="0" dirty="0">
                <a:latin typeface="MS PMincho" pitchFamily="18" charset="-128"/>
                <a:ea typeface="MS PMincho" pitchFamily="18" charset="-128"/>
              </a:rPr>
              <a:t>Central South University</a:t>
            </a:r>
          </a:p>
          <a:p>
            <a:pPr algn="ctr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58850" y="1771650"/>
            <a:ext cx="2216150" cy="4389438"/>
            <a:chOff x="384" y="1116"/>
            <a:chExt cx="1396" cy="2765"/>
          </a:xfrm>
        </p:grpSpPr>
        <p:sp>
          <p:nvSpPr>
            <p:cNvPr id="12299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1. 机械特性</a:t>
              </a:r>
            </a:p>
          </p:txBody>
        </p:sp>
        <p:sp>
          <p:nvSpPr>
            <p:cNvPr id="12300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2. 电气特性</a:t>
              </a:r>
            </a:p>
          </p:txBody>
        </p:sp>
        <p:sp>
          <p:nvSpPr>
            <p:cNvPr id="12301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3. 功能特性</a:t>
              </a:r>
            </a:p>
          </p:txBody>
        </p:sp>
        <p:sp>
          <p:nvSpPr>
            <p:cNvPr id="12302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4. 时间特性</a:t>
              </a:r>
            </a:p>
          </p:txBody>
        </p:sp>
      </p:grp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593725" y="4572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二、总线特性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606800" y="1795463"/>
            <a:ext cx="264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尺寸</a:t>
            </a:r>
            <a:r>
              <a:rPr lang="zh-CN" altLang="en-US" dirty="0"/>
              <a:t> 形状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3606800" y="3062288"/>
            <a:ext cx="508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传输方向 </a:t>
            </a:r>
            <a:r>
              <a:rPr lang="zh-CN" altLang="en-US" dirty="0"/>
              <a:t>和有效的 </a:t>
            </a:r>
            <a:r>
              <a:rPr lang="zh-CN" altLang="en-US" dirty="0">
                <a:solidFill>
                  <a:schemeClr val="folHlink"/>
                </a:solidFill>
              </a:rPr>
              <a:t>电平</a:t>
            </a:r>
            <a:r>
              <a:rPr lang="zh-CN" altLang="en-US" dirty="0"/>
              <a:t> 范围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606800" y="4337050"/>
            <a:ext cx="355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每根传输线的 </a:t>
            </a:r>
            <a:r>
              <a:rPr lang="zh-CN" altLang="en-US">
                <a:solidFill>
                  <a:schemeClr val="folHlink"/>
                </a:solidFill>
              </a:rPr>
              <a:t>功能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606800" y="5638800"/>
            <a:ext cx="340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信号的 </a:t>
            </a:r>
            <a:r>
              <a:rPr lang="zh-CN" altLang="en-US" dirty="0">
                <a:solidFill>
                  <a:schemeClr val="folHlink"/>
                </a:solidFill>
              </a:rPr>
              <a:t>时序 </a:t>
            </a:r>
            <a:r>
              <a:rPr lang="zh-CN" altLang="en-US" dirty="0"/>
              <a:t>关系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3.3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7054850" y="3733800"/>
            <a:ext cx="89535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/>
              <a:t>地址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数据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控制</a:t>
            </a:r>
          </a:p>
        </p:txBody>
      </p:sp>
      <p:sp>
        <p:nvSpPr>
          <p:cNvPr id="141326" name="AutoShape 14"/>
          <p:cNvSpPr>
            <a:spLocks/>
          </p:cNvSpPr>
          <p:nvPr/>
        </p:nvSpPr>
        <p:spPr bwMode="auto">
          <a:xfrm>
            <a:off x="6858000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utoUpdateAnimBg="0"/>
      <p:bldP spid="141321" grpId="0" autoUpdateAnimBg="0"/>
      <p:bldP spid="141322" grpId="0" autoUpdateAnimBg="0"/>
      <p:bldP spid="141323" grpId="0" autoUpdateAnimBg="0"/>
      <p:bldP spid="141325" grpId="0" autoUpdateAnimBg="0"/>
      <p:bldP spid="1413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1098550"/>
            <a:ext cx="8207150" cy="5498801"/>
          </a:xfrm>
        </p:spPr>
        <p:txBody>
          <a:bodyPr>
            <a:normAutofit/>
          </a:bodyPr>
          <a:lstStyle/>
          <a:p>
            <a:r>
              <a:rPr lang="zh-CN" altLang="en-US" dirty="0"/>
              <a:t>总线的</a:t>
            </a:r>
            <a:r>
              <a:rPr lang="zh-CN" altLang="en-US" dirty="0">
                <a:solidFill>
                  <a:srgbClr val="92D050"/>
                </a:solidFill>
              </a:rPr>
              <a:t>传输周期</a:t>
            </a:r>
            <a:r>
              <a:rPr lang="zh-CN" altLang="en-US" dirty="0"/>
              <a:t>：一次总线操作所需的时间，简称总线周期，包含申请阶段、寻址阶段、传输阶段和结束阶段。</a:t>
            </a:r>
            <a:endParaRPr lang="en-US" altLang="zh-CN" dirty="0"/>
          </a:p>
          <a:p>
            <a:r>
              <a:rPr lang="zh-CN" altLang="en-US" dirty="0"/>
              <a:t>总线</a:t>
            </a:r>
            <a:r>
              <a:rPr lang="zh-CN" altLang="en-US" dirty="0">
                <a:solidFill>
                  <a:srgbClr val="92D050"/>
                </a:solidFill>
              </a:rPr>
              <a:t>时钟周期</a:t>
            </a:r>
            <a:r>
              <a:rPr lang="zh-CN" altLang="en-US" dirty="0"/>
              <a:t>：即机器的时钟周期，计算机有一个统一的时钟，以控制整个计算机的各个部件，总线也受到该时钟周期的影响。</a:t>
            </a:r>
            <a:endParaRPr lang="en-US" altLang="zh-CN" dirty="0"/>
          </a:p>
          <a:p>
            <a:r>
              <a:rPr lang="zh-CN" altLang="en-US" dirty="0"/>
              <a:t>总线的</a:t>
            </a:r>
            <a:r>
              <a:rPr lang="zh-CN" altLang="en-US" dirty="0">
                <a:solidFill>
                  <a:srgbClr val="FFFF00"/>
                </a:solidFill>
              </a:rPr>
              <a:t>工作频率</a:t>
            </a:r>
            <a:r>
              <a:rPr lang="zh-CN" altLang="en-US" dirty="0"/>
              <a:t>：总线上各种操作的频率，为总线周期的倒数。假如总线周期</a:t>
            </a:r>
            <a:r>
              <a:rPr lang="en-US" altLang="zh-CN" dirty="0"/>
              <a:t>=N</a:t>
            </a:r>
            <a:r>
              <a:rPr lang="zh-CN" altLang="en-US" dirty="0"/>
              <a:t>个时钟周期，</a:t>
            </a:r>
            <a:r>
              <a:rPr lang="zh-CN" altLang="en-US" dirty="0">
                <a:solidFill>
                  <a:srgbClr val="C00000"/>
                </a:solidFill>
              </a:rPr>
              <a:t>总线工作频率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时钟频率</a:t>
            </a:r>
            <a:r>
              <a:rPr lang="en-US" altLang="zh-CN" dirty="0">
                <a:solidFill>
                  <a:srgbClr val="C00000"/>
                </a:solidFill>
              </a:rPr>
              <a:t>/N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总线的</a:t>
            </a:r>
            <a:r>
              <a:rPr lang="zh-CN" altLang="en-US" dirty="0">
                <a:solidFill>
                  <a:srgbClr val="92D050"/>
                </a:solidFill>
              </a:rPr>
              <a:t>时钟频率</a:t>
            </a:r>
            <a:r>
              <a:rPr lang="zh-CN" altLang="en-US" dirty="0"/>
              <a:t>：机器的时钟频率，时钟周期的倒数。</a:t>
            </a:r>
            <a:endParaRPr lang="en-US" altLang="zh-CN" dirty="0"/>
          </a:p>
          <a:p>
            <a:r>
              <a:rPr lang="zh-CN" altLang="en-US" dirty="0">
                <a:solidFill>
                  <a:srgbClr val="FFFF00"/>
                </a:solidFill>
              </a:rPr>
              <a:t>总线宽度</a:t>
            </a:r>
            <a:r>
              <a:rPr lang="zh-CN" altLang="en-US" dirty="0"/>
              <a:t>：总线位宽，同时传输的数据的位数，通常指</a:t>
            </a:r>
            <a:r>
              <a:rPr lang="zh-CN" altLang="en-US" dirty="0">
                <a:solidFill>
                  <a:srgbClr val="C00000"/>
                </a:solidFill>
              </a:rPr>
              <a:t>数据总线的根数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FF00"/>
                </a:solidFill>
              </a:rPr>
              <a:t>总线带宽</a:t>
            </a:r>
            <a:r>
              <a:rPr lang="zh-CN" altLang="en-US" dirty="0"/>
              <a:t>：总线的数据传输率，单位时间内总线上能够传输数据的位数。其单位是字节</a:t>
            </a:r>
            <a:r>
              <a:rPr lang="en-US" altLang="zh-CN" dirty="0"/>
              <a:t>/</a:t>
            </a:r>
            <a:r>
              <a:rPr lang="zh-CN" altLang="en-US" dirty="0"/>
              <a:t>秒，表示每秒钟传送的字节数记做（</a:t>
            </a:r>
            <a:r>
              <a:rPr lang="en-US" altLang="zh-CN" dirty="0"/>
              <a:t>B/</a:t>
            </a:r>
            <a:r>
              <a:rPr lang="en-US" altLang="zh-CN" cap="none" dirty="0"/>
              <a:t>s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C00000"/>
                </a:solidFill>
              </a:rPr>
              <a:t>总线带宽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总线工作频率*总线宽度</a:t>
            </a:r>
            <a:r>
              <a:rPr lang="en-US" altLang="zh-CN" dirty="0">
                <a:solidFill>
                  <a:srgbClr val="C00000"/>
                </a:solidFill>
              </a:rPr>
              <a:t>/8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总线复用</a:t>
            </a:r>
            <a:r>
              <a:rPr lang="zh-CN" altLang="en-US" dirty="0"/>
              <a:t>：总线复用是指一种信号线在不同的时间传输不同的信息，地址线和数据线的复用。</a:t>
            </a:r>
            <a:endParaRPr lang="en-US" altLang="zh-CN" dirty="0"/>
          </a:p>
          <a:p>
            <a:r>
              <a:rPr lang="zh-CN" altLang="en-US" dirty="0">
                <a:solidFill>
                  <a:srgbClr val="92D050"/>
                </a:solidFill>
              </a:rPr>
              <a:t>信号线数</a:t>
            </a:r>
            <a:r>
              <a:rPr lang="zh-CN" altLang="en-US" dirty="0"/>
              <a:t>：地址总线、数据总线和控制总线的总和。</a:t>
            </a:r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三、总线的性能指标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0878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7544" y="1340768"/>
            <a:ext cx="837165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/>
              <a:t>ISA</a:t>
            </a:r>
            <a:r>
              <a:rPr lang="zh-CN" altLang="en-US" sz="2400" dirty="0"/>
              <a:t>（工业标准体系结构总线）：最早出现的微型计算机总线标准，应用在</a:t>
            </a:r>
            <a:r>
              <a:rPr lang="en-US" altLang="zh-CN" sz="2400" dirty="0"/>
              <a:t>IBM</a:t>
            </a:r>
            <a:r>
              <a:rPr lang="zh-CN" altLang="en-US" sz="2400" dirty="0"/>
              <a:t>的</a:t>
            </a:r>
            <a:r>
              <a:rPr lang="en-US" altLang="zh-CN" sz="2400" dirty="0"/>
              <a:t>AT</a:t>
            </a:r>
            <a:r>
              <a:rPr lang="zh-CN" altLang="en-US" sz="2400" dirty="0"/>
              <a:t>机上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/>
              <a:t>EISA</a:t>
            </a:r>
            <a:r>
              <a:rPr lang="zh-CN" altLang="en-US" sz="2400" dirty="0"/>
              <a:t>（扩展的</a:t>
            </a:r>
            <a:r>
              <a:rPr lang="en-US" altLang="zh-CN" sz="2400" dirty="0"/>
              <a:t>ISA</a:t>
            </a:r>
            <a:r>
              <a:rPr lang="zh-CN" altLang="en-US" sz="2400" dirty="0"/>
              <a:t>总线）：为了配合</a:t>
            </a:r>
            <a:r>
              <a:rPr lang="en-US" altLang="zh-CN" sz="2400" dirty="0"/>
              <a:t>32</a:t>
            </a:r>
            <a:r>
              <a:rPr lang="zh-CN" altLang="en-US" sz="2400" dirty="0"/>
              <a:t>位机而设计的总线扩展标准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/>
              <a:t>VESA</a:t>
            </a:r>
            <a:r>
              <a:rPr lang="zh-CN" altLang="en-US" sz="2400" dirty="0"/>
              <a:t>（视频电子标准协会总线）：</a:t>
            </a:r>
            <a:r>
              <a:rPr lang="en-US" altLang="zh-CN" sz="2400" dirty="0"/>
              <a:t>32 </a:t>
            </a:r>
            <a:r>
              <a:rPr lang="zh-CN" altLang="en-US" sz="2400" dirty="0"/>
              <a:t>位标准的计算机局部总线，是针对多媒体</a:t>
            </a:r>
            <a:r>
              <a:rPr lang="en-US" altLang="zh-CN" sz="2400" dirty="0"/>
              <a:t>PC</a:t>
            </a:r>
            <a:r>
              <a:rPr lang="zh-CN" altLang="en-US" sz="2400" dirty="0"/>
              <a:t>要求来高速传送活动图像这种大量数据的总线。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/>
              <a:t>PCI</a:t>
            </a:r>
            <a:r>
              <a:rPr lang="zh-CN" altLang="en-US" sz="2400" dirty="0"/>
              <a:t>局部总线（外部设备互联总线）：是高性能的</a:t>
            </a:r>
            <a:r>
              <a:rPr lang="en-US" altLang="zh-CN" sz="2400" dirty="0"/>
              <a:t>32</a:t>
            </a:r>
            <a:r>
              <a:rPr lang="zh-CN" altLang="en-US" sz="2400" dirty="0"/>
              <a:t>位和</a:t>
            </a:r>
            <a:r>
              <a:rPr lang="en-US" altLang="zh-CN" sz="2400" dirty="0"/>
              <a:t>64</a:t>
            </a:r>
            <a:r>
              <a:rPr lang="zh-CN" altLang="en-US" sz="2400" dirty="0"/>
              <a:t>位总线，专为高度集成的外部部件、扩展插板和处理器</a:t>
            </a:r>
            <a:r>
              <a:rPr lang="en-US" altLang="zh-CN" sz="2400" dirty="0"/>
              <a:t>/</a:t>
            </a:r>
            <a:r>
              <a:rPr lang="zh-CN" altLang="en-US" sz="2400" dirty="0"/>
              <a:t>存储器系统而设计的互联装置，常用的有显卡，声卡，网卡等。其支持即插即用，与处理器时钟频率无关的高速外围总线。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/>
              <a:t>PCI-Express</a:t>
            </a:r>
            <a:r>
              <a:rPr lang="zh-CN" altLang="en-US" sz="2400" dirty="0"/>
              <a:t>（</a:t>
            </a:r>
            <a:r>
              <a:rPr lang="en-US" altLang="zh-CN" sz="2400" dirty="0"/>
              <a:t>PCI</a:t>
            </a:r>
            <a:r>
              <a:rPr lang="zh-CN" altLang="en-US" sz="2400" dirty="0"/>
              <a:t>扩展总线）：其是现在通用的接口标准，采用了类似网络传输（</a:t>
            </a:r>
            <a:r>
              <a:rPr lang="en-US" altLang="zh-CN" sz="2400" dirty="0"/>
              <a:t>TCP/IP</a:t>
            </a:r>
            <a:r>
              <a:rPr lang="zh-CN" altLang="en-US" sz="2400" dirty="0"/>
              <a:t>）的分层结构和数据帧逐层传递模式。</a:t>
            </a:r>
            <a:endParaRPr lang="en-US" altLang="zh-CN" sz="2400" dirty="0"/>
          </a:p>
        </p:txBody>
      </p:sp>
      <p:sp>
        <p:nvSpPr>
          <p:cNvPr id="14343" name="Text Box 16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 四、总线标准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7544" y="1340768"/>
            <a:ext cx="837165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400" dirty="0"/>
              <a:t>RS-232C</a:t>
            </a:r>
            <a:r>
              <a:rPr lang="zh-CN" altLang="en-US" sz="2400" dirty="0"/>
              <a:t>总线：使用美国电子协会（</a:t>
            </a:r>
            <a:r>
              <a:rPr lang="en-US" altLang="zh-CN" sz="2400" dirty="0"/>
              <a:t>EIA</a:t>
            </a:r>
            <a:r>
              <a:rPr lang="zh-CN" altLang="en-US" sz="2400" dirty="0"/>
              <a:t>）推荐的一种串行通信总线标准，用于串行二进制交换的数据终端设备（</a:t>
            </a:r>
            <a:r>
              <a:rPr lang="en-US" altLang="zh-CN" sz="2400" dirty="0"/>
              <a:t>DTE</a:t>
            </a:r>
            <a:r>
              <a:rPr lang="zh-CN" altLang="en-US" sz="2400" dirty="0"/>
              <a:t>和数据通信设备</a:t>
            </a:r>
            <a:r>
              <a:rPr lang="en-US" altLang="zh-CN" sz="2400" dirty="0"/>
              <a:t>DEC</a:t>
            </a:r>
            <a:r>
              <a:rPr lang="zh-CN" altLang="en-US" sz="2400" dirty="0"/>
              <a:t>）之间的标准接口。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400" dirty="0"/>
              <a:t>USB</a:t>
            </a:r>
            <a:r>
              <a:rPr lang="zh-CN" altLang="en-US" sz="2400" dirty="0"/>
              <a:t>总线（通用串行总线）：一种外设总线标准，其为外设带来即插即用标准。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400" dirty="0"/>
              <a:t>IDE</a:t>
            </a:r>
            <a:r>
              <a:rPr lang="zh-CN" altLang="en-US" sz="2400" dirty="0"/>
              <a:t>总线（或称为</a:t>
            </a:r>
            <a:r>
              <a:rPr lang="en-US" altLang="zh-CN" sz="2400" dirty="0"/>
              <a:t>ATA</a:t>
            </a:r>
            <a:r>
              <a:rPr lang="zh-CN" altLang="en-US" sz="2400" dirty="0"/>
              <a:t>）：是一种</a:t>
            </a:r>
            <a:r>
              <a:rPr lang="en-US" altLang="zh-CN" sz="2400" dirty="0"/>
              <a:t>IDE</a:t>
            </a:r>
            <a:r>
              <a:rPr lang="zh-CN" altLang="en-US" sz="2400" dirty="0"/>
              <a:t>接口磁盘驱动器接口类型，硬盘和光驱通过</a:t>
            </a:r>
            <a:r>
              <a:rPr lang="en-US" altLang="zh-CN" sz="2400" dirty="0"/>
              <a:t>IDE</a:t>
            </a:r>
            <a:r>
              <a:rPr lang="zh-CN" altLang="en-US" sz="2400" dirty="0"/>
              <a:t>接口与主板连接。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400" dirty="0"/>
              <a:t>SCSI</a:t>
            </a:r>
            <a:r>
              <a:rPr lang="zh-CN" altLang="en-US" sz="2400" dirty="0"/>
              <a:t>（小型计算机系统接口）：是一种用于计算机和智能设备之间系统及接口的独立处理器标准，是一种智能通用接口标准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400" dirty="0"/>
              <a:t>SATA</a:t>
            </a:r>
            <a:r>
              <a:rPr lang="zh-CN" altLang="en-US" sz="2400" dirty="0"/>
              <a:t>（串行高级技术附件）：一种基于行业标准的串行硬件驱动器接口，由</a:t>
            </a:r>
            <a:r>
              <a:rPr lang="en-US" altLang="zh-CN" sz="2400" dirty="0"/>
              <a:t>Intel</a:t>
            </a:r>
            <a:r>
              <a:rPr lang="zh-CN" altLang="en-US" sz="2400" dirty="0"/>
              <a:t>，</a:t>
            </a:r>
            <a:r>
              <a:rPr lang="en-US" altLang="zh-CN" sz="2400" dirty="0"/>
              <a:t>IBM</a:t>
            </a:r>
            <a:r>
              <a:rPr lang="zh-CN" altLang="en-US" sz="2400" dirty="0"/>
              <a:t>，</a:t>
            </a:r>
            <a:r>
              <a:rPr lang="en-US" altLang="zh-CN" sz="2400" dirty="0"/>
              <a:t>Dell</a:t>
            </a:r>
            <a:r>
              <a:rPr lang="zh-CN" altLang="en-US" sz="2400" dirty="0"/>
              <a:t>，</a:t>
            </a:r>
            <a:r>
              <a:rPr lang="en-US" altLang="zh-CN" sz="2400" dirty="0"/>
              <a:t>APT</a:t>
            </a:r>
            <a:r>
              <a:rPr lang="zh-CN" altLang="en-US" sz="2400" dirty="0"/>
              <a:t>，</a:t>
            </a:r>
            <a:r>
              <a:rPr lang="en-US" altLang="zh-CN" sz="2400" dirty="0"/>
              <a:t>Maxtor</a:t>
            </a:r>
            <a:r>
              <a:rPr lang="zh-CN" altLang="en-US" sz="2400" dirty="0"/>
              <a:t>，</a:t>
            </a:r>
            <a:r>
              <a:rPr lang="en-US" altLang="zh-CN" sz="2400" dirty="0"/>
              <a:t>Seagate</a:t>
            </a:r>
            <a:r>
              <a:rPr lang="zh-CN" altLang="en-US" sz="2400" dirty="0"/>
              <a:t>公司共同提出的硬盘接口规范。</a:t>
            </a:r>
            <a:endParaRPr lang="en-US" altLang="zh-CN" sz="2400" dirty="0"/>
          </a:p>
        </p:txBody>
      </p:sp>
      <p:sp>
        <p:nvSpPr>
          <p:cNvPr id="14343" name="Text Box 16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 四、总线标准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34942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3.4  总线结构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一、单总线结构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15386" name="Rectangle 78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单总线（系统总线）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5387" name="Freeform 79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15366" name="Group 81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5384" name="Rectangle 82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  <a:p>
                <a:pPr eaLnBrk="1" hangingPunct="1"/>
                <a:endParaRPr lang="zh-CN" altLang="en-US" sz="3200"/>
              </a:p>
              <a:p>
                <a:pPr eaLnBrk="1" hangingPunct="1"/>
                <a:r>
                  <a:rPr lang="en-US" altLang="zh-CN"/>
                  <a:t> CPU</a:t>
                </a:r>
              </a:p>
            </p:txBody>
          </p:sp>
          <p:sp>
            <p:nvSpPr>
              <p:cNvPr id="15385" name="Freeform 83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67" name="Group 84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5382" name="Rectangle 85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  <a:p>
                <a:pPr eaLnBrk="1" hangingPunct="1"/>
                <a:endParaRPr lang="en-US" altLang="zh-CN" sz="3200"/>
              </a:p>
              <a:p>
                <a:pPr eaLnBrk="1" hangingPunct="1"/>
                <a:r>
                  <a:rPr lang="en-US" altLang="zh-CN"/>
                  <a:t> M.M</a:t>
                </a:r>
              </a:p>
            </p:txBody>
          </p:sp>
          <p:sp>
            <p:nvSpPr>
              <p:cNvPr id="15383" name="Freeform 86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8" name="Rectangle 87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15369" name="Freeform 88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Freeform 89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Rectangle 90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设备1</a:t>
              </a:r>
            </a:p>
          </p:txBody>
        </p:sp>
        <p:sp>
          <p:nvSpPr>
            <p:cNvPr id="15372" name="Rectangle 91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设备2</a:t>
              </a:r>
            </a:p>
          </p:txBody>
        </p:sp>
        <p:sp>
          <p:nvSpPr>
            <p:cNvPr id="15373" name="Rectangle 92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15374" name="Freeform 93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94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95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15377" name="Rectangle 96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</a:t>
              </a:r>
              <a:r>
                <a:rPr lang="en-US" altLang="zh-CN" sz="2400" i="1"/>
                <a:t>n</a:t>
              </a:r>
            </a:p>
          </p:txBody>
        </p:sp>
        <p:sp>
          <p:nvSpPr>
            <p:cNvPr id="15378" name="Rectangle 97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15379" name="Freeform 98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Freeform 99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Rectangle 100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3.4  总线结构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quarter" idx="13"/>
          </p:nvPr>
        </p:nvSpPr>
        <p:spPr>
          <a:xfrm>
            <a:off x="718188" y="1844824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优点：结构简单，成本低，易于接入新的设备。</a:t>
            </a:r>
            <a:endParaRPr lang="en-US" altLang="zh-CN" sz="2800" dirty="0"/>
          </a:p>
          <a:p>
            <a:r>
              <a:rPr lang="zh-CN" altLang="en-US" sz="2800" dirty="0"/>
              <a:t>缺点：贷款低，负载重，多个部件只能争用唯一总线，不支持并发传送操作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一、单总线结构</a:t>
            </a:r>
          </a:p>
        </p:txBody>
      </p:sp>
    </p:spTree>
    <p:extLst>
      <p:ext uri="{BB962C8B-B14F-4D97-AF65-F5344CB8AC3E}">
        <p14:creationId xmlns:p14="http://schemas.microsoft.com/office/powerpoint/2010/main" val="15678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1. </a:t>
            </a:r>
            <a:r>
              <a:rPr kumimoji="0" lang="zh-CN" altLang="en-US" sz="3200" dirty="0"/>
              <a:t>双总线结构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719138" y="4570413"/>
            <a:ext cx="2955925" cy="781050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具有特殊功能的处理器</a:t>
            </a:r>
          </a:p>
          <a:p>
            <a:pPr eaLnBrk="1" hangingPunct="1"/>
            <a:r>
              <a:rPr lang="zh-CN" altLang="en-US" sz="2000" dirty="0"/>
              <a:t>由通道对</a:t>
            </a:r>
            <a:r>
              <a:rPr lang="en-US" altLang="zh-CN" sz="2000" dirty="0"/>
              <a:t>I/O</a:t>
            </a:r>
            <a:r>
              <a:rPr lang="zh-CN" altLang="en-US" sz="2000" dirty="0"/>
              <a:t>统一管理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16420" name="Rectangle 7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通道</a:t>
              </a:r>
              <a:endParaRPr lang="zh-CN" altLang="en-US" sz="2400"/>
            </a:p>
          </p:txBody>
        </p:sp>
        <p:sp>
          <p:nvSpPr>
            <p:cNvPr id="16421" name="Freeform 8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9"/>
                <a:gd name="T35" fmla="*/ 142 w 142"/>
                <a:gd name="T36" fmla="*/ 289 h 2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9"/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310"/>
                <a:gd name="T35" fmla="*/ 142 w 142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Rectangle 10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16398" name="Group 50"/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16406" name="Freeform 13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Rectangle 14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8" name="Freeform 15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Text Box 16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 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16410" name="Text Box 17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  设备</a:t>
                </a:r>
                <a:r>
                  <a:rPr lang="en-US" altLang="zh-CN" sz="2400" i="1"/>
                  <a:t>n</a:t>
                </a:r>
                <a:r>
                  <a:rPr lang="en-US" altLang="zh-CN"/>
                  <a:t>  </a:t>
                </a:r>
              </a:p>
            </p:txBody>
          </p:sp>
          <p:sp>
            <p:nvSpPr>
              <p:cNvPr id="16411" name="Text Box 18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sp>
            <p:nvSpPr>
              <p:cNvPr id="16412" name="Text Box 19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sp>
            <p:nvSpPr>
              <p:cNvPr id="16413" name="Rectangle 20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4" name="Freeform 21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Rectangle 22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6" name="Freeform 23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Text Box 24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 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16418" name="Text Box 25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 设备</a:t>
                </a:r>
                <a:r>
                  <a:rPr lang="en-US" altLang="zh-CN" sz="2400"/>
                  <a:t>0</a:t>
                </a:r>
                <a:r>
                  <a:rPr lang="en-US" altLang="zh-CN"/>
                  <a:t>  </a:t>
                </a:r>
              </a:p>
            </p:txBody>
          </p:sp>
          <p:sp>
            <p:nvSpPr>
              <p:cNvPr id="16419" name="Rectangle 26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399" name="Group 49"/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16400" name="Rectangle 28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CPU</a:t>
                </a:r>
              </a:p>
            </p:txBody>
          </p:sp>
          <p:sp>
            <p:nvSpPr>
              <p:cNvPr id="16401" name="Freeform 29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EBF01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Rectangle 30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宋体" panose="02010600030101010101" pitchFamily="2" charset="-122"/>
                  </a:rPr>
                  <a:t>主存</a:t>
                </a:r>
                <a:endParaRPr lang="zh-CN" altLang="en-US" sz="2400"/>
              </a:p>
            </p:txBody>
          </p:sp>
          <p:sp>
            <p:nvSpPr>
              <p:cNvPr id="16403" name="Freeform 31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6"/>
                  <a:gd name="T34" fmla="*/ 0 h 289"/>
                  <a:gd name="T35" fmla="*/ 146 w 146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Rectangle 32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5" name="Rectangle 33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16393" name="Rectangle 35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主存总线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6394" name="Rectangle 36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5" name="Rectangle 37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I/O</a:t>
              </a:r>
              <a:r>
                <a:rPr lang="zh-CN" altLang="en-US">
                  <a:solidFill>
                    <a:schemeClr val="folHlink"/>
                  </a:solidFill>
                </a:rPr>
                <a:t>总线</a:t>
              </a:r>
            </a:p>
          </p:txBody>
        </p:sp>
        <p:sp>
          <p:nvSpPr>
            <p:cNvPr id="16396" name="AutoShape 38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7" name="AutoShape 39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391" name="Text Box 40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二、多总线结构</a:t>
            </a:r>
          </a:p>
        </p:txBody>
      </p:sp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优点：将较低速的</a:t>
            </a:r>
            <a:r>
              <a:rPr lang="en-US" altLang="zh-CN" sz="2800" dirty="0"/>
              <a:t>I/O</a:t>
            </a:r>
            <a:r>
              <a:rPr lang="zh-CN" altLang="en-US" sz="2800" dirty="0"/>
              <a:t>设备从单总线上分离出来，实现存储器总线和</a:t>
            </a:r>
            <a:r>
              <a:rPr lang="en-US" altLang="zh-CN" sz="2800" dirty="0"/>
              <a:t>I/O</a:t>
            </a:r>
            <a:r>
              <a:rPr lang="zh-CN" altLang="en-US" sz="2800" dirty="0"/>
              <a:t>总线分离</a:t>
            </a:r>
            <a:endParaRPr lang="en-US" altLang="zh-CN" sz="2800" dirty="0"/>
          </a:p>
          <a:p>
            <a:r>
              <a:rPr lang="zh-CN" altLang="en-US" sz="2800" dirty="0"/>
              <a:t>缺点：需要增加通道等硬件设备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1. </a:t>
            </a:r>
            <a:r>
              <a:rPr kumimoji="0" lang="zh-CN" altLang="en-US" sz="3200" dirty="0"/>
              <a:t>双总线结构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二、多总线结构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83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2. 三总线结构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3350" y="2209800"/>
            <a:ext cx="8848725" cy="2479675"/>
            <a:chOff x="84" y="1438"/>
            <a:chExt cx="5574" cy="1562"/>
          </a:xfrm>
        </p:grpSpPr>
        <p:grpSp>
          <p:nvGrpSpPr>
            <p:cNvPr id="17441" name="Group 50"/>
            <p:cNvGrpSpPr>
              <a:grpSpLocks/>
            </p:cNvGrpSpPr>
            <p:nvPr/>
          </p:nvGrpSpPr>
          <p:grpSpPr bwMode="auto">
            <a:xfrm>
              <a:off x="84" y="1968"/>
              <a:ext cx="1020" cy="343"/>
              <a:chOff x="84" y="1968"/>
              <a:chExt cx="1020" cy="343"/>
            </a:xfrm>
          </p:grpSpPr>
          <p:sp>
            <p:nvSpPr>
              <p:cNvPr id="17448" name="Rectangle 6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主存总线</a:t>
                </a:r>
                <a:endParaRPr lang="zh-CN" altLang="en-US" sz="2600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7449" name="Freeform 7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64 w 124"/>
                  <a:gd name="T1" fmla="*/ 0 h 362"/>
                  <a:gd name="T2" fmla="*/ 124 w 124"/>
                  <a:gd name="T3" fmla="*/ 71 h 362"/>
                  <a:gd name="T4" fmla="*/ 94 w 124"/>
                  <a:gd name="T5" fmla="*/ 71 h 362"/>
                  <a:gd name="T6" fmla="*/ 94 w 124"/>
                  <a:gd name="T7" fmla="*/ 291 h 362"/>
                  <a:gd name="T8" fmla="*/ 124 w 124"/>
                  <a:gd name="T9" fmla="*/ 291 h 362"/>
                  <a:gd name="T10" fmla="*/ 64 w 124"/>
                  <a:gd name="T11" fmla="*/ 362 h 362"/>
                  <a:gd name="T12" fmla="*/ 0 w 124"/>
                  <a:gd name="T13" fmla="*/ 291 h 362"/>
                  <a:gd name="T14" fmla="*/ 30 w 124"/>
                  <a:gd name="T15" fmla="*/ 291 h 362"/>
                  <a:gd name="T16" fmla="*/ 30 w 124"/>
                  <a:gd name="T17" fmla="*/ 71 h 362"/>
                  <a:gd name="T18" fmla="*/ 0 w 124"/>
                  <a:gd name="T19" fmla="*/ 71 h 362"/>
                  <a:gd name="T20" fmla="*/ 64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362"/>
                  <a:gd name="T35" fmla="*/ 124 w 124"/>
                  <a:gd name="T36" fmla="*/ 362 h 3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2" name="Group 49"/>
            <p:cNvGrpSpPr>
              <a:grpSpLocks/>
            </p:cNvGrpSpPr>
            <p:nvPr/>
          </p:nvGrpSpPr>
          <p:grpSpPr bwMode="auto">
            <a:xfrm>
              <a:off x="1355" y="2472"/>
              <a:ext cx="730" cy="528"/>
              <a:chOff x="1355" y="2472"/>
              <a:chExt cx="730" cy="528"/>
            </a:xfrm>
          </p:grpSpPr>
          <p:sp>
            <p:nvSpPr>
              <p:cNvPr id="17446" name="Freeform 9"/>
              <p:cNvSpPr>
                <a:spLocks/>
              </p:cNvSpPr>
              <p:nvPr/>
            </p:nvSpPr>
            <p:spPr bwMode="auto">
              <a:xfrm>
                <a:off x="1466" y="2472"/>
                <a:ext cx="447" cy="125"/>
              </a:xfrm>
              <a:custGeom>
                <a:avLst/>
                <a:gdLst>
                  <a:gd name="T0" fmla="*/ 0 w 424"/>
                  <a:gd name="T1" fmla="*/ 92 h 184"/>
                  <a:gd name="T2" fmla="*/ 86 w 424"/>
                  <a:gd name="T3" fmla="*/ 184 h 184"/>
                  <a:gd name="T4" fmla="*/ 86 w 424"/>
                  <a:gd name="T5" fmla="*/ 138 h 184"/>
                  <a:gd name="T6" fmla="*/ 338 w 424"/>
                  <a:gd name="T7" fmla="*/ 138 h 184"/>
                  <a:gd name="T8" fmla="*/ 338 w 424"/>
                  <a:gd name="T9" fmla="*/ 184 h 184"/>
                  <a:gd name="T10" fmla="*/ 424 w 424"/>
                  <a:gd name="T11" fmla="*/ 92 h 184"/>
                  <a:gd name="T12" fmla="*/ 338 w 424"/>
                  <a:gd name="T13" fmla="*/ 0 h 184"/>
                  <a:gd name="T14" fmla="*/ 338 w 424"/>
                  <a:gd name="T15" fmla="*/ 46 h 184"/>
                  <a:gd name="T16" fmla="*/ 86 w 424"/>
                  <a:gd name="T17" fmla="*/ 46 h 184"/>
                  <a:gd name="T18" fmla="*/ 86 w 424"/>
                  <a:gd name="T19" fmla="*/ 0 h 184"/>
                  <a:gd name="T20" fmla="*/ 0 w 424"/>
                  <a:gd name="T21" fmla="*/ 92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4"/>
                  <a:gd name="T34" fmla="*/ 0 h 184"/>
                  <a:gd name="T35" fmla="*/ 424 w 424"/>
                  <a:gd name="T36" fmla="*/ 184 h 1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Rectangle 10"/>
              <p:cNvSpPr>
                <a:spLocks noChangeArrowheads="1"/>
              </p:cNvSpPr>
              <p:nvPr/>
            </p:nvSpPr>
            <p:spPr bwMode="auto">
              <a:xfrm>
                <a:off x="1355" y="2750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DMA</a:t>
                </a:r>
                <a:r>
                  <a:rPr lang="zh-CN" altLang="en-US" sz="26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总线</a:t>
                </a:r>
                <a:endParaRPr lang="zh-CN" altLang="en-US" sz="2600" dirty="0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17443" name="Group 48"/>
            <p:cNvGrpSpPr>
              <a:grpSpLocks/>
            </p:cNvGrpSpPr>
            <p:nvPr/>
          </p:nvGrpSpPr>
          <p:grpSpPr bwMode="auto">
            <a:xfrm>
              <a:off x="1464" y="1438"/>
              <a:ext cx="4194" cy="406"/>
              <a:chOff x="1464" y="1438"/>
              <a:chExt cx="4194" cy="406"/>
            </a:xfrm>
          </p:grpSpPr>
          <p:sp>
            <p:nvSpPr>
              <p:cNvPr id="17444" name="Text Box 12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2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>
                    <a:solidFill>
                      <a:schemeClr val="folHlink"/>
                    </a:solidFill>
                  </a:rPr>
                  <a:t>I/O</a:t>
                </a:r>
                <a:r>
                  <a:rPr lang="zh-CN" altLang="en-US" sz="2600" dirty="0">
                    <a:solidFill>
                      <a:schemeClr val="folHlink"/>
                    </a:solidFill>
                  </a:rPr>
                  <a:t>总线</a:t>
                </a:r>
              </a:p>
            </p:txBody>
          </p:sp>
          <p:sp>
            <p:nvSpPr>
              <p:cNvPr id="17445" name="AutoShape 13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17414" name="Group 53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17437" name="Rectangle 16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8" name="Rectangle 17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 CPU</a:t>
                </a:r>
              </a:p>
            </p:txBody>
          </p:sp>
          <p:sp>
            <p:nvSpPr>
              <p:cNvPr id="17439" name="Rectangle 18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0" name="Rectangle 19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 </a:t>
                </a:r>
                <a:r>
                  <a:rPr lang="zh-CN" altLang="en-US" sz="2400">
                    <a:latin typeface="宋体" panose="02010600030101010101" pitchFamily="2" charset="-122"/>
                  </a:rPr>
                  <a:t>主存</a:t>
                </a:r>
                <a:endParaRPr lang="zh-CN" altLang="en-US" sz="2400"/>
              </a:p>
            </p:txBody>
          </p:sp>
        </p:grpSp>
        <p:grpSp>
          <p:nvGrpSpPr>
            <p:cNvPr id="17415" name="Group 55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17416" name="Rectangle 21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17" name="Rectangle 22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宋体" panose="02010600030101010101" pitchFamily="2" charset="-122"/>
                  </a:rPr>
                  <a:t>设备</a:t>
                </a:r>
                <a:r>
                  <a:rPr lang="zh-CN" altLang="en-US" sz="2400"/>
                  <a:t>1</a:t>
                </a:r>
              </a:p>
            </p:txBody>
          </p:sp>
          <p:sp>
            <p:nvSpPr>
              <p:cNvPr id="17418" name="Freeform 24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63 w 123"/>
                  <a:gd name="T1" fmla="*/ 0 h 485"/>
                  <a:gd name="T2" fmla="*/ 123 w 123"/>
                  <a:gd name="T3" fmla="*/ 97 h 485"/>
                  <a:gd name="T4" fmla="*/ 93 w 123"/>
                  <a:gd name="T5" fmla="*/ 97 h 485"/>
                  <a:gd name="T6" fmla="*/ 93 w 123"/>
                  <a:gd name="T7" fmla="*/ 388 h 485"/>
                  <a:gd name="T8" fmla="*/ 123 w 123"/>
                  <a:gd name="T9" fmla="*/ 388 h 485"/>
                  <a:gd name="T10" fmla="*/ 63 w 123"/>
                  <a:gd name="T11" fmla="*/ 485 h 485"/>
                  <a:gd name="T12" fmla="*/ 0 w 123"/>
                  <a:gd name="T13" fmla="*/ 388 h 485"/>
                  <a:gd name="T14" fmla="*/ 30 w 123"/>
                  <a:gd name="T15" fmla="*/ 388 h 485"/>
                  <a:gd name="T16" fmla="*/ 30 w 123"/>
                  <a:gd name="T17" fmla="*/ 97 h 485"/>
                  <a:gd name="T18" fmla="*/ 0 w 123"/>
                  <a:gd name="T19" fmla="*/ 97 h 485"/>
                  <a:gd name="T20" fmla="*/ 63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5"/>
                  <a:gd name="T35" fmla="*/ 123 w 123"/>
                  <a:gd name="T36" fmla="*/ 485 h 4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19" name="Group 54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17434" name="Rectangle 26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35" name="Rectangle 27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latin typeface="宋体" panose="02010600030101010101" pitchFamily="2" charset="-122"/>
                    </a:rPr>
                    <a:t>设备</a:t>
                  </a:r>
                  <a:r>
                    <a:rPr lang="en-US" altLang="zh-CN" sz="2400" i="1"/>
                    <a:t>n</a:t>
                  </a:r>
                  <a:endParaRPr lang="zh-CN" altLang="en-US" sz="2400" i="1"/>
                </a:p>
              </p:txBody>
            </p:sp>
            <p:sp>
              <p:nvSpPr>
                <p:cNvPr id="17436" name="Freeform 29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388 h 485"/>
                    <a:gd name="T8" fmla="*/ 124 w 124"/>
                    <a:gd name="T9" fmla="*/ 388 h 485"/>
                    <a:gd name="T10" fmla="*/ 64 w 124"/>
                    <a:gd name="T11" fmla="*/ 485 h 485"/>
                    <a:gd name="T12" fmla="*/ 0 w 124"/>
                    <a:gd name="T13" fmla="*/ 388 h 485"/>
                    <a:gd name="T14" fmla="*/ 30 w 124"/>
                    <a:gd name="T15" fmla="*/ 388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485"/>
                    <a:gd name="T35" fmla="*/ 124 w 124"/>
                    <a:gd name="T36" fmla="*/ 485 h 48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0" name="Rectangle 30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1" name="Rectangle 31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宋体" panose="02010600030101010101" pitchFamily="2" charset="-122"/>
                  </a:rPr>
                  <a:t>高速外设</a:t>
                </a:r>
                <a:endParaRPr lang="zh-CN" altLang="en-US" sz="2400" dirty="0"/>
              </a:p>
            </p:txBody>
          </p:sp>
          <p:sp>
            <p:nvSpPr>
              <p:cNvPr id="17422" name="Freeform 32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Rectangle 33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4" name="Freeform 34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Text Box 35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17426" name="Rectangle 36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7" name="Freeform 37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Text Box 38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17429" name="Rectangle 39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0" name="Freeform 40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Text Box 41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17432" name="Text Box 42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sp>
            <p:nvSpPr>
              <p:cNvPr id="17433" name="Text Box 43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</p:grpSp>
      </p:grpSp>
      <p:sp>
        <p:nvSpPr>
          <p:cNvPr id="97332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3. 三总线结构的又一形式</a:t>
            </a:r>
          </a:p>
        </p:txBody>
      </p: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18437" name="Line 4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局域网</a:t>
              </a:r>
              <a:endParaRPr lang="zh-CN" altLang="en-US" sz="2400"/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</a:endParaRPr>
            </a:p>
          </p:txBody>
        </p:sp>
        <p:sp>
          <p:nvSpPr>
            <p:cNvPr id="18441" name="Freeform 8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113 h 224"/>
                <a:gd name="T2" fmla="*/ 149 w 4695"/>
                <a:gd name="T3" fmla="*/ 224 h 224"/>
                <a:gd name="T4" fmla="*/ 149 w 4695"/>
                <a:gd name="T5" fmla="*/ 178 h 224"/>
                <a:gd name="T6" fmla="*/ 4544 w 4695"/>
                <a:gd name="T7" fmla="*/ 178 h 224"/>
                <a:gd name="T8" fmla="*/ 4544 w 4695"/>
                <a:gd name="T9" fmla="*/ 224 h 224"/>
                <a:gd name="T10" fmla="*/ 4695 w 4695"/>
                <a:gd name="T11" fmla="*/ 113 h 224"/>
                <a:gd name="T12" fmla="*/ 4544 w 4695"/>
                <a:gd name="T13" fmla="*/ 0 h 224"/>
                <a:gd name="T14" fmla="*/ 4544 w 4695"/>
                <a:gd name="T15" fmla="*/ 46 h 224"/>
                <a:gd name="T16" fmla="*/ 149 w 4695"/>
                <a:gd name="T17" fmla="*/ 46 h 224"/>
                <a:gd name="T18" fmla="*/ 149 w 4695"/>
                <a:gd name="T19" fmla="*/ 0 h 224"/>
                <a:gd name="T20" fmla="*/ 0 w 4695"/>
                <a:gd name="T21" fmla="*/ 113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4"/>
                <a:gd name="T35" fmla="*/ 4695 w 469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CPU</a:t>
              </a: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5" name="Rectangle 14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Cache</a:t>
              </a:r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局部总线</a:t>
              </a:r>
              <a:endParaRPr lang="zh-CN" altLang="en-US" dirty="0">
                <a:solidFill>
                  <a:schemeClr val="folHlink"/>
                </a:solidFill>
              </a:endParaRPr>
            </a:p>
          </p:txBody>
        </p:sp>
        <p:sp>
          <p:nvSpPr>
            <p:cNvPr id="18448" name="Freeform 17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74 h 149"/>
                <a:gd name="T2" fmla="*/ 145 w 1409"/>
                <a:gd name="T3" fmla="*/ 149 h 149"/>
                <a:gd name="T4" fmla="*/ 145 w 1409"/>
                <a:gd name="T5" fmla="*/ 111 h 149"/>
                <a:gd name="T6" fmla="*/ 1264 w 1409"/>
                <a:gd name="T7" fmla="*/ 111 h 149"/>
                <a:gd name="T8" fmla="*/ 1264 w 1409"/>
                <a:gd name="T9" fmla="*/ 149 h 149"/>
                <a:gd name="T10" fmla="*/ 1409 w 1409"/>
                <a:gd name="T11" fmla="*/ 74 h 149"/>
                <a:gd name="T12" fmla="*/ 1264 w 1409"/>
                <a:gd name="T13" fmla="*/ 0 h 149"/>
                <a:gd name="T14" fmla="*/ 1264 w 1409"/>
                <a:gd name="T15" fmla="*/ 38 h 149"/>
                <a:gd name="T16" fmla="*/ 145 w 1409"/>
                <a:gd name="T17" fmla="*/ 38 h 149"/>
                <a:gd name="T18" fmla="*/ 145 w 1409"/>
                <a:gd name="T19" fmla="*/ 0 h 149"/>
                <a:gd name="T20" fmla="*/ 0 w 1409"/>
                <a:gd name="T21" fmla="*/ 74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09"/>
                <a:gd name="T34" fmla="*/ 0 h 149"/>
                <a:gd name="T35" fmla="*/ 1409 w 1409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Rectangle 19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扩展总线接口</a:t>
              </a:r>
              <a:endParaRPr lang="zh-CN" altLang="en-US" sz="2400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21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Rectangle 22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Rectangle 23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扩展总线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8455" name="Freeform 24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111 h 222"/>
                <a:gd name="T2" fmla="*/ 149 w 4695"/>
                <a:gd name="T3" fmla="*/ 222 h 222"/>
                <a:gd name="T4" fmla="*/ 149 w 4695"/>
                <a:gd name="T5" fmla="*/ 178 h 222"/>
                <a:gd name="T6" fmla="*/ 4546 w 4695"/>
                <a:gd name="T7" fmla="*/ 178 h 222"/>
                <a:gd name="T8" fmla="*/ 4546 w 4695"/>
                <a:gd name="T9" fmla="*/ 222 h 222"/>
                <a:gd name="T10" fmla="*/ 4695 w 4695"/>
                <a:gd name="T11" fmla="*/ 111 h 222"/>
                <a:gd name="T12" fmla="*/ 4546 w 4695"/>
                <a:gd name="T13" fmla="*/ 0 h 222"/>
                <a:gd name="T14" fmla="*/ 4546 w 4695"/>
                <a:gd name="T15" fmla="*/ 44 h 222"/>
                <a:gd name="T16" fmla="*/ 149 w 4695"/>
                <a:gd name="T17" fmla="*/ 44 h 222"/>
                <a:gd name="T18" fmla="*/ 149 w 4695"/>
                <a:gd name="T19" fmla="*/ 0 h 222"/>
                <a:gd name="T20" fmla="*/ 0 w 4695"/>
                <a:gd name="T21" fmla="*/ 111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2"/>
                <a:gd name="T35" fmla="*/ 4695 w 4695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Rectangle 26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8" name="Rectangle 27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Modem</a:t>
              </a:r>
            </a:p>
          </p:txBody>
        </p:sp>
        <p:sp>
          <p:nvSpPr>
            <p:cNvPr id="18459" name="Line 28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Rectangle 29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1" name="Rectangle 30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串行接口</a:t>
              </a:r>
              <a:endParaRPr lang="zh-CN" altLang="en-US" sz="2400"/>
            </a:p>
          </p:txBody>
        </p:sp>
        <p:sp>
          <p:nvSpPr>
            <p:cNvPr id="18462" name="Freeform 31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  <a:gd name="T6" fmla="*/ 0 w 1"/>
                <a:gd name="T7" fmla="*/ 0 h 403"/>
                <a:gd name="T8" fmla="*/ 1 w 1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Rectangle 32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4" name="Rectangle 33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SCSI</a:t>
              </a:r>
            </a:p>
          </p:txBody>
        </p:sp>
        <p:sp>
          <p:nvSpPr>
            <p:cNvPr id="18465" name="Rectangle 34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8466" name="Text Box 36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局部</a:t>
              </a:r>
              <a:r>
                <a:rPr lang="en-US" altLang="zh-CN" sz="2400"/>
                <a:t>I/O</a:t>
              </a:r>
              <a:r>
                <a:rPr lang="zh-CN" altLang="en-US" sz="2400"/>
                <a:t>控制器</a:t>
              </a:r>
            </a:p>
          </p:txBody>
        </p:sp>
        <p:sp>
          <p:nvSpPr>
            <p:cNvPr id="18467" name="Rectangle 37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8468" name="Rectangle 38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主存</a:t>
              </a:r>
              <a:endParaRPr lang="zh-CN" altLang="en-US" sz="2400"/>
            </a:p>
          </p:txBody>
        </p:sp>
        <p:sp>
          <p:nvSpPr>
            <p:cNvPr id="18469" name="Line 39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40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45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第三章  系统总线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3.1 总线的基本概念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3.2 总线的分类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3.3 总线特性及性能指标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3.4 总线结构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3.5 总线控制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2. 三总线结构</a:t>
            </a:r>
          </a:p>
        </p:txBody>
      </p:sp>
      <p:sp>
        <p:nvSpPr>
          <p:cNvPr id="97332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611560" y="1700808"/>
            <a:ext cx="7772870" cy="342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优点：提高了</a:t>
            </a:r>
            <a:r>
              <a:rPr kumimoji="0" lang="en-US" altLang="zh-CN" sz="2800" b="0" dirty="0"/>
              <a:t>I/O</a:t>
            </a:r>
            <a:r>
              <a:rPr kumimoji="0" lang="zh-CN" altLang="en-US" sz="2800" b="0" dirty="0"/>
              <a:t>设备的性能，时期更快的响应命令，提高系统吞吐量</a:t>
            </a:r>
            <a:endParaRPr kumimoji="0" lang="en-US" altLang="zh-CN" sz="2800" b="0" dirty="0"/>
          </a:p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缺点：系统工作效率降低</a:t>
            </a:r>
          </a:p>
        </p:txBody>
      </p:sp>
    </p:spTree>
    <p:extLst>
      <p:ext uri="{BB962C8B-B14F-4D97-AF65-F5344CB8AC3E}">
        <p14:creationId xmlns:p14="http://schemas.microsoft.com/office/powerpoint/2010/main" val="61928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4. 四总线结构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326" y="1378"/>
              <a:ext cx="1034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4433" y="816"/>
              <a:ext cx="847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4632" y="833"/>
              <a:ext cx="4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宋体" panose="02010600030101010101" pitchFamily="2" charset="-122"/>
                </a:rPr>
                <a:t>主存</a:t>
              </a:r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488" y="3151"/>
              <a:ext cx="1248" cy="3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533" y="3187"/>
              <a:ext cx="11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扩展总线接口</a:t>
              </a:r>
              <a:endParaRPr lang="zh-CN" altLang="en-US" sz="2400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4433" y="2010"/>
              <a:ext cx="847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4567" y="2046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局域网</a:t>
              </a:r>
              <a:endParaRPr lang="zh-CN" altLang="en-US" sz="2400"/>
            </a:p>
          </p:txBody>
        </p:sp>
        <p:sp>
          <p:nvSpPr>
            <p:cNvPr id="19468" name="Rectangle 14"/>
            <p:cNvSpPr>
              <a:spLocks noChangeArrowheads="1"/>
            </p:cNvSpPr>
            <p:nvPr/>
          </p:nvSpPr>
          <p:spPr bwMode="auto">
            <a:xfrm>
              <a:off x="384" y="2016"/>
              <a:ext cx="846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9" name="Rectangle 15"/>
            <p:cNvSpPr>
              <a:spLocks noChangeArrowheads="1"/>
            </p:cNvSpPr>
            <p:nvPr/>
          </p:nvSpPr>
          <p:spPr bwMode="auto">
            <a:xfrm>
              <a:off x="593" y="2053"/>
              <a:ext cx="4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SCSI</a:t>
              </a:r>
            </a:p>
          </p:txBody>
        </p:sp>
        <p:sp>
          <p:nvSpPr>
            <p:cNvPr id="19470" name="Rectangle 17"/>
            <p:cNvSpPr>
              <a:spLocks noChangeArrowheads="1"/>
            </p:cNvSpPr>
            <p:nvPr/>
          </p:nvSpPr>
          <p:spPr bwMode="auto">
            <a:xfrm>
              <a:off x="3142" y="2010"/>
              <a:ext cx="847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Rectangle 18"/>
            <p:cNvSpPr>
              <a:spLocks noChangeArrowheads="1"/>
            </p:cNvSpPr>
            <p:nvPr/>
          </p:nvSpPr>
          <p:spPr bwMode="auto">
            <a:xfrm>
              <a:off x="3276" y="2046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多媒体</a:t>
              </a:r>
              <a:endParaRPr lang="zh-CN" altLang="en-US" sz="2400"/>
            </a:p>
          </p:txBody>
        </p:sp>
        <p:sp>
          <p:nvSpPr>
            <p:cNvPr id="19472" name="Freeform 20"/>
            <p:cNvSpPr>
              <a:spLocks/>
            </p:cNvSpPr>
            <p:nvPr/>
          </p:nvSpPr>
          <p:spPr bwMode="auto">
            <a:xfrm>
              <a:off x="4854" y="1117"/>
              <a:ext cx="47" cy="419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21"/>
            <p:cNvSpPr>
              <a:spLocks/>
            </p:cNvSpPr>
            <p:nvPr/>
          </p:nvSpPr>
          <p:spPr bwMode="auto">
            <a:xfrm>
              <a:off x="144" y="2496"/>
              <a:ext cx="5467" cy="118"/>
            </a:xfrm>
            <a:custGeom>
              <a:avLst/>
              <a:gdLst>
                <a:gd name="T0" fmla="*/ 0 w 5163"/>
                <a:gd name="T1" fmla="*/ 94 h 189"/>
                <a:gd name="T2" fmla="*/ 125 w 5163"/>
                <a:gd name="T3" fmla="*/ 189 h 189"/>
                <a:gd name="T4" fmla="*/ 125 w 5163"/>
                <a:gd name="T5" fmla="*/ 146 h 189"/>
                <a:gd name="T6" fmla="*/ 5035 w 5163"/>
                <a:gd name="T7" fmla="*/ 146 h 189"/>
                <a:gd name="T8" fmla="*/ 5035 w 5163"/>
                <a:gd name="T9" fmla="*/ 189 h 189"/>
                <a:gd name="T10" fmla="*/ 5163 w 5163"/>
                <a:gd name="T11" fmla="*/ 94 h 189"/>
                <a:gd name="T12" fmla="*/ 5035 w 5163"/>
                <a:gd name="T13" fmla="*/ 0 h 189"/>
                <a:gd name="T14" fmla="*/ 5035 w 5163"/>
                <a:gd name="T15" fmla="*/ 43 h 189"/>
                <a:gd name="T16" fmla="*/ 125 w 5163"/>
                <a:gd name="T17" fmla="*/ 43 h 189"/>
                <a:gd name="T18" fmla="*/ 125 w 5163"/>
                <a:gd name="T19" fmla="*/ 0 h 189"/>
                <a:gd name="T20" fmla="*/ 0 w 5163"/>
                <a:gd name="T21" fmla="*/ 94 h 1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63"/>
                <a:gd name="T34" fmla="*/ 0 h 189"/>
                <a:gd name="T35" fmla="*/ 5163 w 5163"/>
                <a:gd name="T36" fmla="*/ 189 h 1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63" h="189">
                  <a:moveTo>
                    <a:pt x="0" y="94"/>
                  </a:moveTo>
                  <a:lnTo>
                    <a:pt x="125" y="189"/>
                  </a:lnTo>
                  <a:lnTo>
                    <a:pt x="125" y="146"/>
                  </a:lnTo>
                  <a:lnTo>
                    <a:pt x="5035" y="146"/>
                  </a:lnTo>
                  <a:lnTo>
                    <a:pt x="5035" y="189"/>
                  </a:lnTo>
                  <a:lnTo>
                    <a:pt x="5163" y="94"/>
                  </a:lnTo>
                  <a:lnTo>
                    <a:pt x="5035" y="0"/>
                  </a:lnTo>
                  <a:lnTo>
                    <a:pt x="5035" y="43"/>
                  </a:lnTo>
                  <a:lnTo>
                    <a:pt x="125" y="43"/>
                  </a:lnTo>
                  <a:lnTo>
                    <a:pt x="125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folHlink"/>
            </a:solidFill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22"/>
            <p:cNvSpPr>
              <a:spLocks noChangeShapeType="1"/>
            </p:cNvSpPr>
            <p:nvPr/>
          </p:nvSpPr>
          <p:spPr bwMode="auto">
            <a:xfrm>
              <a:off x="815" y="3463"/>
              <a:ext cx="1" cy="2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23"/>
            <p:cNvSpPr>
              <a:spLocks/>
            </p:cNvSpPr>
            <p:nvPr/>
          </p:nvSpPr>
          <p:spPr bwMode="auto">
            <a:xfrm>
              <a:off x="2112" y="2312"/>
              <a:ext cx="1" cy="229"/>
            </a:xfrm>
            <a:custGeom>
              <a:avLst/>
              <a:gdLst>
                <a:gd name="T0" fmla="*/ 0 w 1"/>
                <a:gd name="T1" fmla="*/ 0 h 229"/>
                <a:gd name="T2" fmla="*/ 1 w 1"/>
                <a:gd name="T3" fmla="*/ 229 h 229"/>
                <a:gd name="T4" fmla="*/ 0 60000 65536"/>
                <a:gd name="T5" fmla="*/ 0 60000 65536"/>
                <a:gd name="T6" fmla="*/ 0 w 1"/>
                <a:gd name="T7" fmla="*/ 0 h 229"/>
                <a:gd name="T8" fmla="*/ 1 w 1"/>
                <a:gd name="T9" fmla="*/ 229 h 2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9">
                  <a:moveTo>
                    <a:pt x="0" y="0"/>
                  </a:moveTo>
                  <a:lnTo>
                    <a:pt x="1" y="22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3578" y="2311"/>
              <a:ext cx="1" cy="23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>
              <a:off x="4895" y="2311"/>
              <a:ext cx="1" cy="23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2880" y="1683"/>
              <a:ext cx="0" cy="9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>
              <a:off x="816" y="2314"/>
              <a:ext cx="1" cy="23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2112" y="3463"/>
              <a:ext cx="1" cy="2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9"/>
            <p:cNvSpPr>
              <a:spLocks noChangeShapeType="1"/>
            </p:cNvSpPr>
            <p:nvPr/>
          </p:nvSpPr>
          <p:spPr bwMode="auto">
            <a:xfrm>
              <a:off x="3578" y="3452"/>
              <a:ext cx="1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30"/>
            <p:cNvSpPr>
              <a:spLocks/>
            </p:cNvSpPr>
            <p:nvPr/>
          </p:nvSpPr>
          <p:spPr bwMode="auto">
            <a:xfrm>
              <a:off x="4896" y="3456"/>
              <a:ext cx="5" cy="246"/>
            </a:xfrm>
            <a:custGeom>
              <a:avLst/>
              <a:gdLst>
                <a:gd name="T0" fmla="*/ 5 w 5"/>
                <a:gd name="T1" fmla="*/ 0 h 246"/>
                <a:gd name="T2" fmla="*/ 0 w 5"/>
                <a:gd name="T3" fmla="*/ 246 h 246"/>
                <a:gd name="T4" fmla="*/ 0 60000 65536"/>
                <a:gd name="T5" fmla="*/ 0 60000 65536"/>
                <a:gd name="T6" fmla="*/ 0 w 5"/>
                <a:gd name="T7" fmla="*/ 0 h 246"/>
                <a:gd name="T8" fmla="*/ 5 w 5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46">
                  <a:moveTo>
                    <a:pt x="5" y="0"/>
                  </a:moveTo>
                  <a:lnTo>
                    <a:pt x="0" y="246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1"/>
            <p:cNvSpPr>
              <a:spLocks/>
            </p:cNvSpPr>
            <p:nvPr/>
          </p:nvSpPr>
          <p:spPr bwMode="auto">
            <a:xfrm>
              <a:off x="2112" y="2574"/>
              <a:ext cx="1" cy="576"/>
            </a:xfrm>
            <a:custGeom>
              <a:avLst/>
              <a:gdLst>
                <a:gd name="T0" fmla="*/ 0 w 1"/>
                <a:gd name="T1" fmla="*/ 0 h 576"/>
                <a:gd name="T2" fmla="*/ 0 w 1"/>
                <a:gd name="T3" fmla="*/ 576 h 576"/>
                <a:gd name="T4" fmla="*/ 0 60000 65536"/>
                <a:gd name="T5" fmla="*/ 0 60000 65536"/>
                <a:gd name="T6" fmla="*/ 0 w 1"/>
                <a:gd name="T7" fmla="*/ 0 h 576"/>
                <a:gd name="T8" fmla="*/ 1 w 1"/>
                <a:gd name="T9" fmla="*/ 576 h 5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32"/>
            <p:cNvSpPr>
              <a:spLocks/>
            </p:cNvSpPr>
            <p:nvPr/>
          </p:nvSpPr>
          <p:spPr bwMode="auto">
            <a:xfrm>
              <a:off x="3360" y="1486"/>
              <a:ext cx="2267" cy="116"/>
            </a:xfrm>
            <a:custGeom>
              <a:avLst/>
              <a:gdLst>
                <a:gd name="T0" fmla="*/ 0 w 2267"/>
                <a:gd name="T1" fmla="*/ 95 h 189"/>
                <a:gd name="T2" fmla="*/ 127 w 2267"/>
                <a:gd name="T3" fmla="*/ 189 h 189"/>
                <a:gd name="T4" fmla="*/ 127 w 2267"/>
                <a:gd name="T5" fmla="*/ 140 h 189"/>
                <a:gd name="T6" fmla="*/ 2140 w 2267"/>
                <a:gd name="T7" fmla="*/ 140 h 189"/>
                <a:gd name="T8" fmla="*/ 2140 w 2267"/>
                <a:gd name="T9" fmla="*/ 189 h 189"/>
                <a:gd name="T10" fmla="*/ 2267 w 2267"/>
                <a:gd name="T11" fmla="*/ 95 h 189"/>
                <a:gd name="T12" fmla="*/ 2140 w 2267"/>
                <a:gd name="T13" fmla="*/ 0 h 189"/>
                <a:gd name="T14" fmla="*/ 2140 w 2267"/>
                <a:gd name="T15" fmla="*/ 50 h 189"/>
                <a:gd name="T16" fmla="*/ 127 w 2267"/>
                <a:gd name="T17" fmla="*/ 50 h 189"/>
                <a:gd name="T18" fmla="*/ 127 w 2267"/>
                <a:gd name="T19" fmla="*/ 0 h 189"/>
                <a:gd name="T20" fmla="*/ 0 w 2267"/>
                <a:gd name="T21" fmla="*/ 95 h 1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67"/>
                <a:gd name="T34" fmla="*/ 0 h 189"/>
                <a:gd name="T35" fmla="*/ 2267 w 2267"/>
                <a:gd name="T36" fmla="*/ 189 h 1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67" h="189">
                  <a:moveTo>
                    <a:pt x="0" y="95"/>
                  </a:moveTo>
                  <a:lnTo>
                    <a:pt x="127" y="189"/>
                  </a:lnTo>
                  <a:lnTo>
                    <a:pt x="127" y="140"/>
                  </a:lnTo>
                  <a:lnTo>
                    <a:pt x="2140" y="140"/>
                  </a:lnTo>
                  <a:lnTo>
                    <a:pt x="2140" y="189"/>
                  </a:lnTo>
                  <a:lnTo>
                    <a:pt x="2267" y="95"/>
                  </a:lnTo>
                  <a:lnTo>
                    <a:pt x="2140" y="0"/>
                  </a:lnTo>
                  <a:lnTo>
                    <a:pt x="2140" y="50"/>
                  </a:lnTo>
                  <a:lnTo>
                    <a:pt x="127" y="50"/>
                  </a:lnTo>
                  <a:lnTo>
                    <a:pt x="127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folHlink"/>
            </a:solidFill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Rectangle 33"/>
            <p:cNvSpPr>
              <a:spLocks noChangeArrowheads="1"/>
            </p:cNvSpPr>
            <p:nvPr/>
          </p:nvSpPr>
          <p:spPr bwMode="auto">
            <a:xfrm>
              <a:off x="384" y="1392"/>
              <a:ext cx="846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6" name="Rectangle 34"/>
            <p:cNvSpPr>
              <a:spLocks noChangeArrowheads="1"/>
            </p:cNvSpPr>
            <p:nvPr/>
          </p:nvSpPr>
          <p:spPr bwMode="auto">
            <a:xfrm>
              <a:off x="609" y="1429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CPU</a:t>
              </a:r>
            </a:p>
          </p:txBody>
        </p:sp>
        <p:sp>
          <p:nvSpPr>
            <p:cNvPr id="19487" name="Freeform 35"/>
            <p:cNvSpPr>
              <a:spLocks/>
            </p:cNvSpPr>
            <p:nvPr/>
          </p:nvSpPr>
          <p:spPr bwMode="auto">
            <a:xfrm>
              <a:off x="144" y="3600"/>
              <a:ext cx="5451" cy="118"/>
            </a:xfrm>
            <a:custGeom>
              <a:avLst/>
              <a:gdLst>
                <a:gd name="T0" fmla="*/ 0 w 5165"/>
                <a:gd name="T1" fmla="*/ 95 h 189"/>
                <a:gd name="T2" fmla="*/ 127 w 5165"/>
                <a:gd name="T3" fmla="*/ 189 h 189"/>
                <a:gd name="T4" fmla="*/ 127 w 5165"/>
                <a:gd name="T5" fmla="*/ 146 h 189"/>
                <a:gd name="T6" fmla="*/ 5038 w 5165"/>
                <a:gd name="T7" fmla="*/ 146 h 189"/>
                <a:gd name="T8" fmla="*/ 5038 w 5165"/>
                <a:gd name="T9" fmla="*/ 189 h 189"/>
                <a:gd name="T10" fmla="*/ 5165 w 5165"/>
                <a:gd name="T11" fmla="*/ 95 h 189"/>
                <a:gd name="T12" fmla="*/ 5038 w 5165"/>
                <a:gd name="T13" fmla="*/ 0 h 189"/>
                <a:gd name="T14" fmla="*/ 5038 w 5165"/>
                <a:gd name="T15" fmla="*/ 44 h 189"/>
                <a:gd name="T16" fmla="*/ 127 w 5165"/>
                <a:gd name="T17" fmla="*/ 44 h 189"/>
                <a:gd name="T18" fmla="*/ 127 w 5165"/>
                <a:gd name="T19" fmla="*/ 0 h 189"/>
                <a:gd name="T20" fmla="*/ 0 w 5165"/>
                <a:gd name="T21" fmla="*/ 95 h 1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65"/>
                <a:gd name="T34" fmla="*/ 0 h 189"/>
                <a:gd name="T35" fmla="*/ 5165 w 5165"/>
                <a:gd name="T36" fmla="*/ 189 h 1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65" h="189">
                  <a:moveTo>
                    <a:pt x="0" y="95"/>
                  </a:moveTo>
                  <a:lnTo>
                    <a:pt x="127" y="189"/>
                  </a:lnTo>
                  <a:lnTo>
                    <a:pt x="127" y="146"/>
                  </a:lnTo>
                  <a:lnTo>
                    <a:pt x="5038" y="146"/>
                  </a:lnTo>
                  <a:lnTo>
                    <a:pt x="5038" y="189"/>
                  </a:lnTo>
                  <a:lnTo>
                    <a:pt x="5165" y="95"/>
                  </a:lnTo>
                  <a:lnTo>
                    <a:pt x="5038" y="0"/>
                  </a:lnTo>
                  <a:lnTo>
                    <a:pt x="5038" y="44"/>
                  </a:lnTo>
                  <a:lnTo>
                    <a:pt x="127" y="44"/>
                  </a:lnTo>
                  <a:lnTo>
                    <a:pt x="127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folHlink"/>
            </a:solidFill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Rectangle 36"/>
            <p:cNvSpPr>
              <a:spLocks noChangeArrowheads="1"/>
            </p:cNvSpPr>
            <p:nvPr/>
          </p:nvSpPr>
          <p:spPr bwMode="auto">
            <a:xfrm>
              <a:off x="3117" y="3185"/>
              <a:ext cx="97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调制解调器</a:t>
              </a:r>
              <a:endParaRPr lang="zh-CN" altLang="en-US" sz="2400"/>
            </a:p>
          </p:txBody>
        </p:sp>
        <p:sp>
          <p:nvSpPr>
            <p:cNvPr id="19489" name="Rectangle 37"/>
            <p:cNvSpPr>
              <a:spLocks noChangeArrowheads="1"/>
            </p:cNvSpPr>
            <p:nvPr/>
          </p:nvSpPr>
          <p:spPr bwMode="auto">
            <a:xfrm>
              <a:off x="4558" y="3185"/>
              <a:ext cx="7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串行接口</a:t>
              </a:r>
              <a:endParaRPr lang="zh-CN" altLang="en-US" sz="2400"/>
            </a:p>
          </p:txBody>
        </p:sp>
        <p:sp>
          <p:nvSpPr>
            <p:cNvPr id="19490" name="Rectangle 38"/>
            <p:cNvSpPr>
              <a:spLocks noChangeArrowheads="1"/>
            </p:cNvSpPr>
            <p:nvPr/>
          </p:nvSpPr>
          <p:spPr bwMode="auto">
            <a:xfrm>
              <a:off x="384" y="3151"/>
              <a:ext cx="846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Rectangle 39"/>
            <p:cNvSpPr>
              <a:spLocks noChangeArrowheads="1"/>
            </p:cNvSpPr>
            <p:nvPr/>
          </p:nvSpPr>
          <p:spPr bwMode="auto">
            <a:xfrm>
              <a:off x="609" y="3188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FAX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044" y="1603"/>
              <a:ext cx="8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9493" name="Rectangle 42"/>
            <p:cNvSpPr>
              <a:spLocks noChangeArrowheads="1"/>
            </p:cNvSpPr>
            <p:nvPr/>
          </p:nvSpPr>
          <p:spPr bwMode="auto">
            <a:xfrm>
              <a:off x="1296" y="1603"/>
              <a:ext cx="8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局部总线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9494" name="Rectangle 43"/>
            <p:cNvSpPr>
              <a:spLocks noChangeArrowheads="1"/>
            </p:cNvSpPr>
            <p:nvPr/>
          </p:nvSpPr>
          <p:spPr bwMode="auto">
            <a:xfrm>
              <a:off x="2428" y="2611"/>
              <a:ext cx="8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高速总线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9495" name="Rectangle 45"/>
            <p:cNvSpPr>
              <a:spLocks noChangeArrowheads="1"/>
            </p:cNvSpPr>
            <p:nvPr/>
          </p:nvSpPr>
          <p:spPr bwMode="auto">
            <a:xfrm>
              <a:off x="2420" y="3715"/>
              <a:ext cx="8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扩展总线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9496" name="Rectangle 47"/>
            <p:cNvSpPr>
              <a:spLocks noChangeArrowheads="1"/>
            </p:cNvSpPr>
            <p:nvPr/>
          </p:nvSpPr>
          <p:spPr bwMode="auto">
            <a:xfrm>
              <a:off x="1910" y="2046"/>
              <a:ext cx="3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图形</a:t>
              </a:r>
              <a:endParaRPr lang="zh-CN" altLang="en-US" sz="2400"/>
            </a:p>
          </p:txBody>
        </p:sp>
        <p:sp>
          <p:nvSpPr>
            <p:cNvPr id="19497" name="Rectangle 48"/>
            <p:cNvSpPr>
              <a:spLocks noChangeArrowheads="1"/>
            </p:cNvSpPr>
            <p:nvPr/>
          </p:nvSpPr>
          <p:spPr bwMode="auto">
            <a:xfrm>
              <a:off x="1680" y="2010"/>
              <a:ext cx="846" cy="3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8" name="Rectangle 49"/>
            <p:cNvSpPr>
              <a:spLocks noChangeArrowheads="1"/>
            </p:cNvSpPr>
            <p:nvPr/>
          </p:nvSpPr>
          <p:spPr bwMode="auto">
            <a:xfrm>
              <a:off x="2976" y="3149"/>
              <a:ext cx="1248" cy="3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9" name="Rectangle 50"/>
            <p:cNvSpPr>
              <a:spLocks noChangeArrowheads="1"/>
            </p:cNvSpPr>
            <p:nvPr/>
          </p:nvSpPr>
          <p:spPr bwMode="auto">
            <a:xfrm>
              <a:off x="4320" y="3149"/>
              <a:ext cx="1248" cy="3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Text Box 51"/>
            <p:cNvSpPr txBox="1">
              <a:spLocks noChangeArrowheads="1"/>
            </p:cNvSpPr>
            <p:nvPr/>
          </p:nvSpPr>
          <p:spPr bwMode="auto">
            <a:xfrm>
              <a:off x="2406" y="1386"/>
              <a:ext cx="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Cache/</a:t>
              </a:r>
              <a:r>
                <a:rPr lang="zh-CN" altLang="en-US" sz="2400"/>
                <a:t>桥</a:t>
              </a:r>
            </a:p>
          </p:txBody>
        </p:sp>
        <p:sp>
          <p:nvSpPr>
            <p:cNvPr id="19501" name="AutoShape 53"/>
            <p:cNvSpPr>
              <a:spLocks noChangeArrowheads="1"/>
            </p:cNvSpPr>
            <p:nvPr/>
          </p:nvSpPr>
          <p:spPr bwMode="auto">
            <a:xfrm>
              <a:off x="1260" y="1472"/>
              <a:ext cx="1031" cy="144"/>
            </a:xfrm>
            <a:prstGeom prst="leftRightArrow">
              <a:avLst>
                <a:gd name="adj1" fmla="val 37500"/>
                <a:gd name="adj2" fmla="val 8237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1.  </a:t>
            </a:r>
            <a:r>
              <a:rPr kumimoji="0" lang="zh-CN" altLang="en-US" sz="3200"/>
              <a:t>传</a:t>
            </a:r>
            <a:r>
              <a:rPr lang="zh-CN" altLang="en-US" sz="3200"/>
              <a:t>统微型机总线结构</a:t>
            </a:r>
          </a:p>
        </p:txBody>
      </p:sp>
      <p:sp>
        <p:nvSpPr>
          <p:cNvPr id="20483" name="Text Box 40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三、总线结构举例</a:t>
            </a:r>
            <a:endParaRPr lang="zh-CN" altLang="en-US" sz="2400" b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sp>
          <p:nvSpPr>
            <p:cNvPr id="20486" name="Freeform 7"/>
            <p:cNvSpPr>
              <a:spLocks/>
            </p:cNvSpPr>
            <p:nvPr/>
          </p:nvSpPr>
          <p:spPr bwMode="auto">
            <a:xfrm>
              <a:off x="2867" y="2513"/>
              <a:ext cx="109" cy="348"/>
            </a:xfrm>
            <a:custGeom>
              <a:avLst/>
              <a:gdLst>
                <a:gd name="T0" fmla="*/ 0 w 276"/>
                <a:gd name="T1" fmla="*/ 406 h 464"/>
                <a:gd name="T2" fmla="*/ 51 w 276"/>
                <a:gd name="T3" fmla="*/ 406 h 464"/>
                <a:gd name="T4" fmla="*/ 51 w 276"/>
                <a:gd name="T5" fmla="*/ 0 h 464"/>
                <a:gd name="T6" fmla="*/ 225 w 276"/>
                <a:gd name="T7" fmla="*/ 0 h 464"/>
                <a:gd name="T8" fmla="*/ 225 w 276"/>
                <a:gd name="T9" fmla="*/ 406 h 464"/>
                <a:gd name="T10" fmla="*/ 276 w 276"/>
                <a:gd name="T11" fmla="*/ 406 h 464"/>
                <a:gd name="T12" fmla="*/ 138 w 276"/>
                <a:gd name="T13" fmla="*/ 464 h 464"/>
                <a:gd name="T14" fmla="*/ 0 w 276"/>
                <a:gd name="T15" fmla="*/ 406 h 4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6"/>
                <a:gd name="T25" fmla="*/ 0 h 464"/>
                <a:gd name="T26" fmla="*/ 276 w 276"/>
                <a:gd name="T27" fmla="*/ 464 h 4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6" h="464">
                  <a:moveTo>
                    <a:pt x="0" y="406"/>
                  </a:moveTo>
                  <a:lnTo>
                    <a:pt x="51" y="406"/>
                  </a:lnTo>
                  <a:lnTo>
                    <a:pt x="51" y="0"/>
                  </a:lnTo>
                  <a:lnTo>
                    <a:pt x="225" y="0"/>
                  </a:lnTo>
                  <a:lnTo>
                    <a:pt x="225" y="406"/>
                  </a:lnTo>
                  <a:lnTo>
                    <a:pt x="276" y="406"/>
                  </a:lnTo>
                  <a:lnTo>
                    <a:pt x="138" y="464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512" y="1809"/>
              <a:ext cx="1080" cy="29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4763" y="1843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存储器</a:t>
              </a:r>
              <a:endParaRPr lang="zh-CN" altLang="en-US" sz="2400"/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97" y="2683"/>
              <a:ext cx="708" cy="54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138" y="2724"/>
              <a:ext cx="62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SCSI II</a:t>
              </a:r>
              <a:endParaRPr lang="zh-CN" altLang="en-US" sz="2400"/>
            </a:p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20491" name="Freeform 13"/>
            <p:cNvSpPr>
              <a:spLocks/>
            </p:cNvSpPr>
            <p:nvPr/>
          </p:nvSpPr>
          <p:spPr bwMode="auto">
            <a:xfrm>
              <a:off x="2867" y="1640"/>
              <a:ext cx="96" cy="576"/>
            </a:xfrm>
            <a:custGeom>
              <a:avLst/>
              <a:gdLst>
                <a:gd name="T0" fmla="*/ 0 w 276"/>
                <a:gd name="T1" fmla="*/ 406 h 464"/>
                <a:gd name="T2" fmla="*/ 51 w 276"/>
                <a:gd name="T3" fmla="*/ 406 h 464"/>
                <a:gd name="T4" fmla="*/ 51 w 276"/>
                <a:gd name="T5" fmla="*/ 0 h 464"/>
                <a:gd name="T6" fmla="*/ 225 w 276"/>
                <a:gd name="T7" fmla="*/ 0 h 464"/>
                <a:gd name="T8" fmla="*/ 225 w 276"/>
                <a:gd name="T9" fmla="*/ 406 h 464"/>
                <a:gd name="T10" fmla="*/ 276 w 276"/>
                <a:gd name="T11" fmla="*/ 406 h 464"/>
                <a:gd name="T12" fmla="*/ 138 w 276"/>
                <a:gd name="T13" fmla="*/ 464 h 464"/>
                <a:gd name="T14" fmla="*/ 0 w 276"/>
                <a:gd name="T15" fmla="*/ 406 h 4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6"/>
                <a:gd name="T25" fmla="*/ 0 h 464"/>
                <a:gd name="T26" fmla="*/ 276 w 276"/>
                <a:gd name="T27" fmla="*/ 464 h 4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6" h="464">
                  <a:moveTo>
                    <a:pt x="0" y="406"/>
                  </a:moveTo>
                  <a:lnTo>
                    <a:pt x="51" y="406"/>
                  </a:lnTo>
                  <a:lnTo>
                    <a:pt x="51" y="0"/>
                  </a:lnTo>
                  <a:lnTo>
                    <a:pt x="225" y="0"/>
                  </a:lnTo>
                  <a:lnTo>
                    <a:pt x="225" y="406"/>
                  </a:lnTo>
                  <a:lnTo>
                    <a:pt x="276" y="406"/>
                  </a:lnTo>
                  <a:lnTo>
                    <a:pt x="138" y="464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Freeform 14"/>
            <p:cNvSpPr>
              <a:spLocks/>
            </p:cNvSpPr>
            <p:nvPr/>
          </p:nvSpPr>
          <p:spPr bwMode="auto">
            <a:xfrm>
              <a:off x="864" y="1579"/>
              <a:ext cx="3648" cy="118"/>
            </a:xfrm>
            <a:custGeom>
              <a:avLst/>
              <a:gdLst>
                <a:gd name="T0" fmla="*/ 0 w 3180"/>
                <a:gd name="T1" fmla="*/ 182 h 365"/>
                <a:gd name="T2" fmla="*/ 91 w 3180"/>
                <a:gd name="T3" fmla="*/ 365 h 365"/>
                <a:gd name="T4" fmla="*/ 91 w 3180"/>
                <a:gd name="T5" fmla="*/ 282 h 365"/>
                <a:gd name="T6" fmla="*/ 3089 w 3180"/>
                <a:gd name="T7" fmla="*/ 282 h 365"/>
                <a:gd name="T8" fmla="*/ 3089 w 3180"/>
                <a:gd name="T9" fmla="*/ 365 h 365"/>
                <a:gd name="T10" fmla="*/ 3180 w 3180"/>
                <a:gd name="T11" fmla="*/ 182 h 365"/>
                <a:gd name="T12" fmla="*/ 3089 w 3180"/>
                <a:gd name="T13" fmla="*/ 0 h 365"/>
                <a:gd name="T14" fmla="*/ 3089 w 3180"/>
                <a:gd name="T15" fmla="*/ 83 h 365"/>
                <a:gd name="T16" fmla="*/ 91 w 3180"/>
                <a:gd name="T17" fmla="*/ 83 h 365"/>
                <a:gd name="T18" fmla="*/ 91 w 3180"/>
                <a:gd name="T19" fmla="*/ 0 h 365"/>
                <a:gd name="T20" fmla="*/ 0 w 3180"/>
                <a:gd name="T21" fmla="*/ 182 h 3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0"/>
                <a:gd name="T34" fmla="*/ 0 h 365"/>
                <a:gd name="T35" fmla="*/ 3180 w 3180"/>
                <a:gd name="T36" fmla="*/ 365 h 3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0" h="365">
                  <a:moveTo>
                    <a:pt x="0" y="182"/>
                  </a:moveTo>
                  <a:lnTo>
                    <a:pt x="91" y="365"/>
                  </a:lnTo>
                  <a:lnTo>
                    <a:pt x="91" y="282"/>
                  </a:lnTo>
                  <a:lnTo>
                    <a:pt x="3089" y="282"/>
                  </a:lnTo>
                  <a:lnTo>
                    <a:pt x="3089" y="365"/>
                  </a:lnTo>
                  <a:lnTo>
                    <a:pt x="3180" y="182"/>
                  </a:lnTo>
                  <a:lnTo>
                    <a:pt x="3089" y="0"/>
                  </a:lnTo>
                  <a:lnTo>
                    <a:pt x="3089" y="83"/>
                  </a:lnTo>
                  <a:lnTo>
                    <a:pt x="91" y="83"/>
                  </a:lnTo>
                  <a:lnTo>
                    <a:pt x="9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15"/>
            <p:cNvSpPr>
              <a:spLocks/>
            </p:cNvSpPr>
            <p:nvPr/>
          </p:nvSpPr>
          <p:spPr bwMode="auto">
            <a:xfrm>
              <a:off x="816" y="2827"/>
              <a:ext cx="4752" cy="118"/>
            </a:xfrm>
            <a:custGeom>
              <a:avLst/>
              <a:gdLst>
                <a:gd name="T0" fmla="*/ 0 w 4114"/>
                <a:gd name="T1" fmla="*/ 174 h 344"/>
                <a:gd name="T2" fmla="*/ 87 w 4114"/>
                <a:gd name="T3" fmla="*/ 344 h 344"/>
                <a:gd name="T4" fmla="*/ 87 w 4114"/>
                <a:gd name="T5" fmla="*/ 261 h 344"/>
                <a:gd name="T6" fmla="*/ 4027 w 4114"/>
                <a:gd name="T7" fmla="*/ 261 h 344"/>
                <a:gd name="T8" fmla="*/ 4027 w 4114"/>
                <a:gd name="T9" fmla="*/ 344 h 344"/>
                <a:gd name="T10" fmla="*/ 4114 w 4114"/>
                <a:gd name="T11" fmla="*/ 174 h 344"/>
                <a:gd name="T12" fmla="*/ 4027 w 4114"/>
                <a:gd name="T13" fmla="*/ 0 h 344"/>
                <a:gd name="T14" fmla="*/ 4027 w 4114"/>
                <a:gd name="T15" fmla="*/ 83 h 344"/>
                <a:gd name="T16" fmla="*/ 87 w 4114"/>
                <a:gd name="T17" fmla="*/ 83 h 344"/>
                <a:gd name="T18" fmla="*/ 87 w 4114"/>
                <a:gd name="T19" fmla="*/ 0 h 344"/>
                <a:gd name="T20" fmla="*/ 0 w 4114"/>
                <a:gd name="T21" fmla="*/ 174 h 3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14"/>
                <a:gd name="T34" fmla="*/ 0 h 344"/>
                <a:gd name="T35" fmla="*/ 4114 w 4114"/>
                <a:gd name="T36" fmla="*/ 344 h 3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14" h="344">
                  <a:moveTo>
                    <a:pt x="0" y="174"/>
                  </a:moveTo>
                  <a:lnTo>
                    <a:pt x="87" y="344"/>
                  </a:lnTo>
                  <a:lnTo>
                    <a:pt x="87" y="261"/>
                  </a:lnTo>
                  <a:lnTo>
                    <a:pt x="4027" y="261"/>
                  </a:lnTo>
                  <a:lnTo>
                    <a:pt x="4027" y="344"/>
                  </a:lnTo>
                  <a:lnTo>
                    <a:pt x="4114" y="174"/>
                  </a:lnTo>
                  <a:lnTo>
                    <a:pt x="4027" y="0"/>
                  </a:lnTo>
                  <a:lnTo>
                    <a:pt x="4027" y="83"/>
                  </a:lnTo>
                  <a:lnTo>
                    <a:pt x="87" y="83"/>
                  </a:lnTo>
                  <a:lnTo>
                    <a:pt x="87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Rectangle 16"/>
            <p:cNvSpPr>
              <a:spLocks noChangeArrowheads="1"/>
            </p:cNvSpPr>
            <p:nvPr/>
          </p:nvSpPr>
          <p:spPr bwMode="auto">
            <a:xfrm>
              <a:off x="4512" y="1514"/>
              <a:ext cx="1080" cy="29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5" name="Rectangle 17"/>
            <p:cNvSpPr>
              <a:spLocks noChangeArrowheads="1"/>
            </p:cNvSpPr>
            <p:nvPr/>
          </p:nvSpPr>
          <p:spPr bwMode="auto">
            <a:xfrm>
              <a:off x="4569" y="1549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主存控制器</a:t>
              </a:r>
              <a:endParaRPr lang="zh-CN" altLang="en-US" sz="2400"/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3456" y="2592"/>
              <a:ext cx="9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ISA EISA</a:t>
              </a:r>
            </a:p>
          </p:txBody>
        </p:sp>
        <p:sp>
          <p:nvSpPr>
            <p:cNvPr id="20497" name="Rectangle 19"/>
            <p:cNvSpPr>
              <a:spLocks noChangeArrowheads="1"/>
            </p:cNvSpPr>
            <p:nvPr/>
          </p:nvSpPr>
          <p:spPr bwMode="auto">
            <a:xfrm>
              <a:off x="2404" y="2805"/>
              <a:ext cx="11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8" name="Rectangle 20"/>
            <p:cNvSpPr>
              <a:spLocks noChangeArrowheads="1"/>
            </p:cNvSpPr>
            <p:nvPr/>
          </p:nvSpPr>
          <p:spPr bwMode="auto">
            <a:xfrm>
              <a:off x="1008" y="2640"/>
              <a:ext cx="1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8 MHz1</a:t>
              </a:r>
              <a:r>
                <a:rPr lang="zh-CN" altLang="en-US" sz="2000">
                  <a:latin typeface="宋体" panose="02010600030101010101" pitchFamily="2" charset="-122"/>
                </a:rPr>
                <a:t>6位数据通路</a:t>
              </a:r>
            </a:p>
          </p:txBody>
        </p:sp>
        <p:sp>
          <p:nvSpPr>
            <p:cNvPr id="20499" name="Rectangle 21"/>
            <p:cNvSpPr>
              <a:spLocks noChangeArrowheads="1"/>
            </p:cNvSpPr>
            <p:nvPr/>
          </p:nvSpPr>
          <p:spPr bwMode="auto">
            <a:xfrm>
              <a:off x="2064" y="2221"/>
              <a:ext cx="1723" cy="2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0" name="Rectangle 22"/>
            <p:cNvSpPr>
              <a:spLocks noChangeArrowheads="1"/>
            </p:cNvSpPr>
            <p:nvPr/>
          </p:nvSpPr>
          <p:spPr bwMode="auto">
            <a:xfrm>
              <a:off x="2256" y="2246"/>
              <a:ext cx="13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宋体" panose="02010600030101010101" pitchFamily="2" charset="-122"/>
                </a:rPr>
                <a:t>标准总线控制器</a:t>
              </a:r>
              <a:endParaRPr lang="zh-CN" altLang="en-US" sz="2400"/>
            </a:p>
          </p:txBody>
        </p:sp>
        <p:sp>
          <p:nvSpPr>
            <p:cNvPr id="20501" name="Rectangle 23"/>
            <p:cNvSpPr>
              <a:spLocks noChangeArrowheads="1"/>
            </p:cNvSpPr>
            <p:nvPr/>
          </p:nvSpPr>
          <p:spPr bwMode="auto">
            <a:xfrm>
              <a:off x="1104" y="1392"/>
              <a:ext cx="15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33 MHz</a:t>
              </a:r>
              <a:r>
                <a:rPr lang="zh-CN" altLang="en-US" sz="2000">
                  <a:latin typeface="宋体" panose="02010600030101010101" pitchFamily="2" charset="-122"/>
                </a:rPr>
                <a:t>32位数据通路</a:t>
              </a:r>
            </a:p>
          </p:txBody>
        </p:sp>
        <p:sp>
          <p:nvSpPr>
            <p:cNvPr id="20502" name="Rectangle 24"/>
            <p:cNvSpPr>
              <a:spLocks noChangeArrowheads="1"/>
            </p:cNvSpPr>
            <p:nvPr/>
          </p:nvSpPr>
          <p:spPr bwMode="auto">
            <a:xfrm>
              <a:off x="2625" y="1296"/>
              <a:ext cx="66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3" name="Rectangle 25"/>
            <p:cNvSpPr>
              <a:spLocks noChangeArrowheads="1"/>
            </p:cNvSpPr>
            <p:nvPr/>
          </p:nvSpPr>
          <p:spPr bwMode="auto">
            <a:xfrm>
              <a:off x="3120" y="1296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0504" name="Freeform 26"/>
            <p:cNvSpPr>
              <a:spLocks/>
            </p:cNvSpPr>
            <p:nvPr/>
          </p:nvSpPr>
          <p:spPr bwMode="auto">
            <a:xfrm>
              <a:off x="4497" y="2922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Rectangle 27"/>
            <p:cNvSpPr>
              <a:spLocks noChangeArrowheads="1"/>
            </p:cNvSpPr>
            <p:nvPr/>
          </p:nvSpPr>
          <p:spPr bwMode="auto">
            <a:xfrm>
              <a:off x="4032" y="3331"/>
              <a:ext cx="1114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调制解调器</a:t>
              </a:r>
            </a:p>
          </p:txBody>
        </p:sp>
        <p:sp>
          <p:nvSpPr>
            <p:cNvPr id="20506" name="Rectangle 32"/>
            <p:cNvSpPr>
              <a:spLocks noChangeArrowheads="1"/>
            </p:cNvSpPr>
            <p:nvPr/>
          </p:nvSpPr>
          <p:spPr bwMode="auto">
            <a:xfrm>
              <a:off x="816" y="3331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多媒体</a:t>
              </a:r>
            </a:p>
          </p:txBody>
        </p:sp>
        <p:sp>
          <p:nvSpPr>
            <p:cNvPr id="20507" name="Freeform 33"/>
            <p:cNvSpPr>
              <a:spLocks/>
            </p:cNvSpPr>
            <p:nvPr/>
          </p:nvSpPr>
          <p:spPr bwMode="auto">
            <a:xfrm>
              <a:off x="3312" y="2927"/>
              <a:ext cx="163" cy="396"/>
            </a:xfrm>
            <a:custGeom>
              <a:avLst/>
              <a:gdLst>
                <a:gd name="T0" fmla="*/ 82 w 163"/>
                <a:gd name="T1" fmla="*/ 0 h 396"/>
                <a:gd name="T2" fmla="*/ 163 w 163"/>
                <a:gd name="T3" fmla="*/ 78 h 396"/>
                <a:gd name="T4" fmla="*/ 121 w 163"/>
                <a:gd name="T5" fmla="*/ 78 h 396"/>
                <a:gd name="T6" fmla="*/ 121 w 163"/>
                <a:gd name="T7" fmla="*/ 318 h 396"/>
                <a:gd name="T8" fmla="*/ 163 w 163"/>
                <a:gd name="T9" fmla="*/ 318 h 396"/>
                <a:gd name="T10" fmla="*/ 82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2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2" y="0"/>
                  </a:moveTo>
                  <a:lnTo>
                    <a:pt x="163" y="78"/>
                  </a:lnTo>
                  <a:lnTo>
                    <a:pt x="121" y="78"/>
                  </a:lnTo>
                  <a:lnTo>
                    <a:pt x="121" y="318"/>
                  </a:lnTo>
                  <a:lnTo>
                    <a:pt x="163" y="318"/>
                  </a:lnTo>
                  <a:lnTo>
                    <a:pt x="82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34"/>
            <p:cNvSpPr>
              <a:spLocks/>
            </p:cNvSpPr>
            <p:nvPr/>
          </p:nvSpPr>
          <p:spPr bwMode="auto">
            <a:xfrm>
              <a:off x="1104" y="2927"/>
              <a:ext cx="163" cy="396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Freeform 35"/>
            <p:cNvSpPr>
              <a:spLocks/>
            </p:cNvSpPr>
            <p:nvPr/>
          </p:nvSpPr>
          <p:spPr bwMode="auto">
            <a:xfrm>
              <a:off x="2112" y="2927"/>
              <a:ext cx="158" cy="396"/>
            </a:xfrm>
            <a:custGeom>
              <a:avLst/>
              <a:gdLst>
                <a:gd name="T0" fmla="*/ 81 w 158"/>
                <a:gd name="T1" fmla="*/ 0 h 396"/>
                <a:gd name="T2" fmla="*/ 158 w 158"/>
                <a:gd name="T3" fmla="*/ 78 h 396"/>
                <a:gd name="T4" fmla="*/ 120 w 158"/>
                <a:gd name="T5" fmla="*/ 78 h 396"/>
                <a:gd name="T6" fmla="*/ 120 w 158"/>
                <a:gd name="T7" fmla="*/ 318 h 396"/>
                <a:gd name="T8" fmla="*/ 158 w 158"/>
                <a:gd name="T9" fmla="*/ 318 h 396"/>
                <a:gd name="T10" fmla="*/ 81 w 158"/>
                <a:gd name="T11" fmla="*/ 396 h 396"/>
                <a:gd name="T12" fmla="*/ 0 w 158"/>
                <a:gd name="T13" fmla="*/ 318 h 396"/>
                <a:gd name="T14" fmla="*/ 38 w 158"/>
                <a:gd name="T15" fmla="*/ 318 h 396"/>
                <a:gd name="T16" fmla="*/ 38 w 158"/>
                <a:gd name="T17" fmla="*/ 78 h 396"/>
                <a:gd name="T18" fmla="*/ 0 w 158"/>
                <a:gd name="T19" fmla="*/ 78 h 396"/>
                <a:gd name="T20" fmla="*/ 81 w 158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"/>
                <a:gd name="T34" fmla="*/ 0 h 396"/>
                <a:gd name="T35" fmla="*/ 158 w 158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" h="396">
                  <a:moveTo>
                    <a:pt x="81" y="0"/>
                  </a:moveTo>
                  <a:lnTo>
                    <a:pt x="158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58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38" y="318"/>
                  </a:lnTo>
                  <a:lnTo>
                    <a:pt x="38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Rectangle 36"/>
            <p:cNvSpPr>
              <a:spLocks noChangeArrowheads="1"/>
            </p:cNvSpPr>
            <p:nvPr/>
          </p:nvSpPr>
          <p:spPr bwMode="auto">
            <a:xfrm>
              <a:off x="1625" y="3331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高速局域网</a:t>
              </a:r>
            </a:p>
          </p:txBody>
        </p:sp>
        <p:sp>
          <p:nvSpPr>
            <p:cNvPr id="20511" name="Rectangle 37"/>
            <p:cNvSpPr>
              <a:spLocks noChangeArrowheads="1"/>
            </p:cNvSpPr>
            <p:nvPr/>
          </p:nvSpPr>
          <p:spPr bwMode="auto">
            <a:xfrm>
              <a:off x="2837" y="3331"/>
              <a:ext cx="114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高性能图形</a:t>
              </a:r>
            </a:p>
          </p:txBody>
        </p:sp>
        <p:sp>
          <p:nvSpPr>
            <p:cNvPr id="20512" name="Rectangle 38"/>
            <p:cNvSpPr>
              <a:spLocks noChangeArrowheads="1"/>
            </p:cNvSpPr>
            <p:nvPr/>
          </p:nvSpPr>
          <p:spPr bwMode="auto">
            <a:xfrm>
              <a:off x="192" y="1531"/>
              <a:ext cx="6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CPU</a:t>
              </a:r>
            </a:p>
          </p:txBody>
        </p:sp>
        <p:sp>
          <p:nvSpPr>
            <p:cNvPr id="20513" name="Text Box 41"/>
            <p:cNvSpPr txBox="1">
              <a:spLocks noChangeArrowheads="1"/>
            </p:cNvSpPr>
            <p:nvPr/>
          </p:nvSpPr>
          <p:spPr bwMode="auto">
            <a:xfrm>
              <a:off x="5174" y="328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…</a:t>
              </a:r>
            </a:p>
          </p:txBody>
        </p:sp>
      </p:grp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46125" y="273050"/>
            <a:ext cx="506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2. VL-BUS</a:t>
            </a:r>
            <a:r>
              <a:rPr lang="zh-CN" altLang="en-US" sz="3600"/>
              <a:t>局部总线结构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265238"/>
            <a:ext cx="8763000" cy="4997450"/>
            <a:chOff x="96" y="797"/>
            <a:chExt cx="5520" cy="3148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2736" y="2208"/>
              <a:ext cx="16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33 MHz</a:t>
              </a:r>
              <a:r>
                <a:rPr lang="zh-CN" altLang="en-US" sz="2000">
                  <a:latin typeface="宋体" panose="02010600030101010101" pitchFamily="2" charset="-122"/>
                </a:rPr>
                <a:t>的32位数据通路</a:t>
              </a:r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2496" y="797"/>
              <a:ext cx="8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672" y="2869"/>
              <a:ext cx="10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ISA  EISA</a:t>
              </a:r>
            </a:p>
          </p:txBody>
        </p:sp>
        <p:sp>
          <p:nvSpPr>
            <p:cNvPr id="21512" name="Freeform 7"/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87 h 440"/>
                <a:gd name="T4" fmla="*/ 114 w 150"/>
                <a:gd name="T5" fmla="*/ 87 h 440"/>
                <a:gd name="T6" fmla="*/ 114 w 150"/>
                <a:gd name="T7" fmla="*/ 352 h 440"/>
                <a:gd name="T8" fmla="*/ 150 w 150"/>
                <a:gd name="T9" fmla="*/ 352 h 440"/>
                <a:gd name="T10" fmla="*/ 76 w 150"/>
                <a:gd name="T11" fmla="*/ 440 h 440"/>
                <a:gd name="T12" fmla="*/ 0 w 150"/>
                <a:gd name="T13" fmla="*/ 352 h 440"/>
                <a:gd name="T14" fmla="*/ 38 w 150"/>
                <a:gd name="T15" fmla="*/ 352 h 440"/>
                <a:gd name="T16" fmla="*/ 38 w 150"/>
                <a:gd name="T17" fmla="*/ 87 h 440"/>
                <a:gd name="T18" fmla="*/ 0 w 150"/>
                <a:gd name="T19" fmla="*/ 87 h 440"/>
                <a:gd name="T20" fmla="*/ 76 w 150"/>
                <a:gd name="T21" fmla="*/ 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440"/>
                <a:gd name="T35" fmla="*/ 150 w 150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多媒体</a:t>
              </a:r>
            </a:p>
          </p:txBody>
        </p:sp>
        <p:sp>
          <p:nvSpPr>
            <p:cNvPr id="21514" name="Freeform 9"/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高速局域网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高性能图形</a:t>
              </a:r>
            </a:p>
          </p:txBody>
        </p:sp>
        <p:sp>
          <p:nvSpPr>
            <p:cNvPr id="21517" name="Freeform 12"/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Freeform 13"/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调制解调器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96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图文传真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584" y="3350"/>
              <a:ext cx="17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8 MHz</a:t>
              </a:r>
              <a:r>
                <a:rPr lang="zh-CN" altLang="en-US" sz="2000">
                  <a:latin typeface="宋体" panose="02010600030101010101" pitchFamily="2" charset="-122"/>
                </a:rPr>
                <a:t>的16位数据通路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144" y="2242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标准总线</a:t>
              </a:r>
            </a:p>
            <a:p>
              <a:pPr eaLnBrk="1" hangingPunct="1"/>
              <a:r>
                <a:rPr lang="zh-CN" altLang="en-US" sz="2400"/>
                <a:t>  控制器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/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CPU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4535" y="864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主存控制器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723" y="1152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存储器</a:t>
              </a:r>
            </a:p>
          </p:txBody>
        </p:sp>
        <p:sp>
          <p:nvSpPr>
            <p:cNvPr id="21529" name="Rectangle 24"/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620" y="1594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局部总线</a:t>
              </a:r>
            </a:p>
            <a:p>
              <a:pPr eaLnBrk="1" hangingPunct="1"/>
              <a:r>
                <a:rPr lang="zh-CN" altLang="en-US" sz="2400"/>
                <a:t>  控制器</a:t>
              </a:r>
            </a:p>
          </p:txBody>
        </p:sp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</a:t>
              </a:r>
              <a:endParaRPr lang="zh-CN" altLang="en-US" sz="2400"/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4848" y="2213"/>
              <a:ext cx="73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SCSIⅡ</a:t>
              </a:r>
            </a:p>
            <a:p>
              <a:pPr eaLnBrk="1" hangingPunct="1"/>
              <a:r>
                <a:rPr lang="zh-CN" altLang="en-US" sz="2400"/>
                <a:t>控制器</a:t>
              </a:r>
            </a:p>
          </p:txBody>
        </p:sp>
        <p:sp>
          <p:nvSpPr>
            <p:cNvPr id="21533" name="Rectangle 28"/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34" name="Group 29"/>
            <p:cNvGrpSpPr>
              <a:grpSpLocks/>
            </p:cNvGrpSpPr>
            <p:nvPr/>
          </p:nvGrpSpPr>
          <p:grpSpPr bwMode="auto">
            <a:xfrm>
              <a:off x="1296" y="2121"/>
              <a:ext cx="1031" cy="327"/>
              <a:chOff x="1417" y="2040"/>
              <a:chExt cx="1031" cy="327"/>
            </a:xfrm>
          </p:grpSpPr>
          <p:sp>
            <p:nvSpPr>
              <p:cNvPr id="21544" name="Text Box 30"/>
              <p:cNvSpPr txBox="1">
                <a:spLocks noChangeArrowheads="1"/>
              </p:cNvSpPr>
              <p:nvPr/>
            </p:nvSpPr>
            <p:spPr bwMode="auto">
              <a:xfrm>
                <a:off x="1417" y="2040"/>
                <a:ext cx="10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folHlink"/>
                    </a:solidFill>
                  </a:rPr>
                  <a:t>VL   BUS</a:t>
                </a:r>
              </a:p>
            </p:txBody>
          </p:sp>
          <p:sp>
            <p:nvSpPr>
              <p:cNvPr id="21545" name="Line 31"/>
              <p:cNvSpPr>
                <a:spLocks noChangeShapeType="1"/>
              </p:cNvSpPr>
              <p:nvPr/>
            </p:nvSpPr>
            <p:spPr bwMode="auto">
              <a:xfrm>
                <a:off x="1776" y="220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35" name="AutoShape 32"/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6" name="AutoShape 33"/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7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8" name="AutoShape 35"/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9" name="AutoShape 36"/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0" name="Text Box 37"/>
            <p:cNvSpPr txBox="1">
              <a:spLocks noChangeArrowheads="1"/>
            </p:cNvSpPr>
            <p:nvPr/>
          </p:nvSpPr>
          <p:spPr bwMode="auto">
            <a:xfrm>
              <a:off x="2300" y="354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21541" name="Text Box 38"/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21542" name="Freeform 39"/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Freeform 40"/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3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3. PCI </a:t>
            </a:r>
            <a:r>
              <a:rPr lang="zh-CN" altLang="en-US" sz="3600"/>
              <a:t>总线结构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96" y="1121"/>
              <a:ext cx="736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CPU</a:t>
              </a: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2288" y="2905"/>
              <a:ext cx="736" cy="33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多媒体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419" y="1729"/>
              <a:ext cx="832" cy="34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PCI </a:t>
              </a:r>
              <a:r>
                <a:rPr lang="zh-CN" altLang="en-US" dirty="0"/>
                <a:t>桥</a:t>
              </a:r>
            </a:p>
          </p:txBody>
        </p:sp>
        <p:sp>
          <p:nvSpPr>
            <p:cNvPr id="22536" name="Freeform 7"/>
            <p:cNvSpPr>
              <a:spLocks/>
            </p:cNvSpPr>
            <p:nvPr/>
          </p:nvSpPr>
          <p:spPr bwMode="auto">
            <a:xfrm>
              <a:off x="4589" y="2472"/>
              <a:ext cx="163" cy="427"/>
            </a:xfrm>
            <a:custGeom>
              <a:avLst/>
              <a:gdLst>
                <a:gd name="T0" fmla="*/ 82 w 163"/>
                <a:gd name="T1" fmla="*/ 0 h 396"/>
                <a:gd name="T2" fmla="*/ 163 w 163"/>
                <a:gd name="T3" fmla="*/ 78 h 396"/>
                <a:gd name="T4" fmla="*/ 121 w 163"/>
                <a:gd name="T5" fmla="*/ 78 h 396"/>
                <a:gd name="T6" fmla="*/ 121 w 163"/>
                <a:gd name="T7" fmla="*/ 318 h 396"/>
                <a:gd name="T8" fmla="*/ 163 w 163"/>
                <a:gd name="T9" fmla="*/ 318 h 396"/>
                <a:gd name="T10" fmla="*/ 82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2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2" y="0"/>
                  </a:moveTo>
                  <a:lnTo>
                    <a:pt x="163" y="78"/>
                  </a:lnTo>
                  <a:lnTo>
                    <a:pt x="121" y="78"/>
                  </a:lnTo>
                  <a:lnTo>
                    <a:pt x="121" y="318"/>
                  </a:lnTo>
                  <a:lnTo>
                    <a:pt x="163" y="318"/>
                  </a:lnTo>
                  <a:lnTo>
                    <a:pt x="82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2621" y="2472"/>
              <a:ext cx="163" cy="427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3600" y="2472"/>
              <a:ext cx="158" cy="427"/>
            </a:xfrm>
            <a:custGeom>
              <a:avLst/>
              <a:gdLst>
                <a:gd name="T0" fmla="*/ 81 w 158"/>
                <a:gd name="T1" fmla="*/ 0 h 396"/>
                <a:gd name="T2" fmla="*/ 158 w 158"/>
                <a:gd name="T3" fmla="*/ 78 h 396"/>
                <a:gd name="T4" fmla="*/ 120 w 158"/>
                <a:gd name="T5" fmla="*/ 78 h 396"/>
                <a:gd name="T6" fmla="*/ 120 w 158"/>
                <a:gd name="T7" fmla="*/ 318 h 396"/>
                <a:gd name="T8" fmla="*/ 158 w 158"/>
                <a:gd name="T9" fmla="*/ 318 h 396"/>
                <a:gd name="T10" fmla="*/ 81 w 158"/>
                <a:gd name="T11" fmla="*/ 396 h 396"/>
                <a:gd name="T12" fmla="*/ 0 w 158"/>
                <a:gd name="T13" fmla="*/ 318 h 396"/>
                <a:gd name="T14" fmla="*/ 38 w 158"/>
                <a:gd name="T15" fmla="*/ 318 h 396"/>
                <a:gd name="T16" fmla="*/ 38 w 158"/>
                <a:gd name="T17" fmla="*/ 78 h 396"/>
                <a:gd name="T18" fmla="*/ 0 w 158"/>
                <a:gd name="T19" fmla="*/ 78 h 396"/>
                <a:gd name="T20" fmla="*/ 81 w 158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"/>
                <a:gd name="T34" fmla="*/ 0 h 396"/>
                <a:gd name="T35" fmla="*/ 158 w 158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" h="396">
                  <a:moveTo>
                    <a:pt x="81" y="0"/>
                  </a:moveTo>
                  <a:lnTo>
                    <a:pt x="158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58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38" y="318"/>
                  </a:lnTo>
                  <a:lnTo>
                    <a:pt x="38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513" y="3132"/>
              <a:ext cx="159" cy="442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761" y="3132"/>
              <a:ext cx="159" cy="442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513" y="2705"/>
              <a:ext cx="159" cy="314"/>
            </a:xfrm>
            <a:custGeom>
              <a:avLst/>
              <a:gdLst>
                <a:gd name="T0" fmla="*/ 78 w 159"/>
                <a:gd name="T1" fmla="*/ 0 h 292"/>
                <a:gd name="T2" fmla="*/ 159 w 159"/>
                <a:gd name="T3" fmla="*/ 60 h 292"/>
                <a:gd name="T4" fmla="*/ 120 w 159"/>
                <a:gd name="T5" fmla="*/ 60 h 292"/>
                <a:gd name="T6" fmla="*/ 120 w 159"/>
                <a:gd name="T7" fmla="*/ 235 h 292"/>
                <a:gd name="T8" fmla="*/ 159 w 159"/>
                <a:gd name="T9" fmla="*/ 235 h 292"/>
                <a:gd name="T10" fmla="*/ 78 w 159"/>
                <a:gd name="T11" fmla="*/ 292 h 292"/>
                <a:gd name="T12" fmla="*/ 0 w 159"/>
                <a:gd name="T13" fmla="*/ 235 h 292"/>
                <a:gd name="T14" fmla="*/ 39 w 159"/>
                <a:gd name="T15" fmla="*/ 235 h 292"/>
                <a:gd name="T16" fmla="*/ 39 w 159"/>
                <a:gd name="T17" fmla="*/ 60 h 292"/>
                <a:gd name="T18" fmla="*/ 0 w 159"/>
                <a:gd name="T19" fmla="*/ 60 h 292"/>
                <a:gd name="T20" fmla="*/ 78 w 159"/>
                <a:gd name="T21" fmla="*/ 0 h 2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292"/>
                <a:gd name="T35" fmla="*/ 159 w 159"/>
                <a:gd name="T36" fmla="*/ 292 h 2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292">
                  <a:moveTo>
                    <a:pt x="78" y="0"/>
                  </a:moveTo>
                  <a:lnTo>
                    <a:pt x="159" y="60"/>
                  </a:lnTo>
                  <a:lnTo>
                    <a:pt x="120" y="60"/>
                  </a:lnTo>
                  <a:lnTo>
                    <a:pt x="120" y="235"/>
                  </a:lnTo>
                  <a:lnTo>
                    <a:pt x="159" y="235"/>
                  </a:lnTo>
                  <a:lnTo>
                    <a:pt x="78" y="292"/>
                  </a:lnTo>
                  <a:lnTo>
                    <a:pt x="0" y="235"/>
                  </a:lnTo>
                  <a:lnTo>
                    <a:pt x="39" y="235"/>
                  </a:lnTo>
                  <a:lnTo>
                    <a:pt x="39" y="60"/>
                  </a:lnTo>
                  <a:lnTo>
                    <a:pt x="0" y="6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3097" y="2905"/>
              <a:ext cx="1127" cy="33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高速局域网</a:t>
              </a: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4346" y="2905"/>
              <a:ext cx="1174" cy="33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0400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高性能图形</a:t>
              </a: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142" y="3579"/>
              <a:ext cx="1114" cy="33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调制解调器</a:t>
              </a: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96" y="3579"/>
              <a:ext cx="971" cy="33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9600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图文传真</a:t>
              </a:r>
            </a:p>
          </p:txBody>
        </p:sp>
        <p:grpSp>
          <p:nvGrpSpPr>
            <p:cNvPr id="22546" name="Group 17"/>
            <p:cNvGrpSpPr>
              <a:grpSpLocks/>
            </p:cNvGrpSpPr>
            <p:nvPr/>
          </p:nvGrpSpPr>
          <p:grpSpPr bwMode="auto">
            <a:xfrm>
              <a:off x="2304" y="3708"/>
              <a:ext cx="170" cy="36"/>
              <a:chOff x="2216" y="4009"/>
              <a:chExt cx="170" cy="34"/>
            </a:xfrm>
          </p:grpSpPr>
          <p:sp>
            <p:nvSpPr>
              <p:cNvPr id="22567" name="Freeform 18"/>
              <p:cNvSpPr>
                <a:spLocks/>
              </p:cNvSpPr>
              <p:nvPr/>
            </p:nvSpPr>
            <p:spPr bwMode="auto">
              <a:xfrm>
                <a:off x="2216" y="4009"/>
                <a:ext cx="31" cy="34"/>
              </a:xfrm>
              <a:custGeom>
                <a:avLst/>
                <a:gdLst>
                  <a:gd name="T0" fmla="*/ 15 w 31"/>
                  <a:gd name="T1" fmla="*/ 0 h 34"/>
                  <a:gd name="T2" fmla="*/ 4 w 31"/>
                  <a:gd name="T3" fmla="*/ 4 h 34"/>
                  <a:gd name="T4" fmla="*/ 0 w 31"/>
                  <a:gd name="T5" fmla="*/ 15 h 34"/>
                  <a:gd name="T6" fmla="*/ 4 w 31"/>
                  <a:gd name="T7" fmla="*/ 26 h 34"/>
                  <a:gd name="T8" fmla="*/ 15 w 31"/>
                  <a:gd name="T9" fmla="*/ 34 h 34"/>
                  <a:gd name="T10" fmla="*/ 15 w 31"/>
                  <a:gd name="T11" fmla="*/ 34 h 34"/>
                  <a:gd name="T12" fmla="*/ 27 w 31"/>
                  <a:gd name="T13" fmla="*/ 26 h 34"/>
                  <a:gd name="T14" fmla="*/ 31 w 31"/>
                  <a:gd name="T15" fmla="*/ 15 h 34"/>
                  <a:gd name="T16" fmla="*/ 27 w 31"/>
                  <a:gd name="T17" fmla="*/ 4 h 34"/>
                  <a:gd name="T18" fmla="*/ 15 w 31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34"/>
                  <a:gd name="T32" fmla="*/ 31 w 31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34">
                    <a:moveTo>
                      <a:pt x="15" y="0"/>
                    </a:moveTo>
                    <a:lnTo>
                      <a:pt x="4" y="4"/>
                    </a:lnTo>
                    <a:lnTo>
                      <a:pt x="0" y="15"/>
                    </a:lnTo>
                    <a:lnTo>
                      <a:pt x="4" y="26"/>
                    </a:lnTo>
                    <a:lnTo>
                      <a:pt x="15" y="34"/>
                    </a:lnTo>
                    <a:lnTo>
                      <a:pt x="27" y="26"/>
                    </a:lnTo>
                    <a:lnTo>
                      <a:pt x="31" y="15"/>
                    </a:lnTo>
                    <a:lnTo>
                      <a:pt x="27" y="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Freeform 19"/>
              <p:cNvSpPr>
                <a:spLocks/>
              </p:cNvSpPr>
              <p:nvPr/>
            </p:nvSpPr>
            <p:spPr bwMode="auto">
              <a:xfrm>
                <a:off x="2281" y="4009"/>
                <a:ext cx="35" cy="34"/>
              </a:xfrm>
              <a:custGeom>
                <a:avLst/>
                <a:gdLst>
                  <a:gd name="T0" fmla="*/ 20 w 35"/>
                  <a:gd name="T1" fmla="*/ 0 h 34"/>
                  <a:gd name="T2" fmla="*/ 8 w 35"/>
                  <a:gd name="T3" fmla="*/ 4 h 34"/>
                  <a:gd name="T4" fmla="*/ 0 w 35"/>
                  <a:gd name="T5" fmla="*/ 15 h 34"/>
                  <a:gd name="T6" fmla="*/ 8 w 35"/>
                  <a:gd name="T7" fmla="*/ 26 h 34"/>
                  <a:gd name="T8" fmla="*/ 20 w 35"/>
                  <a:gd name="T9" fmla="*/ 34 h 34"/>
                  <a:gd name="T10" fmla="*/ 20 w 35"/>
                  <a:gd name="T11" fmla="*/ 34 h 34"/>
                  <a:gd name="T12" fmla="*/ 31 w 35"/>
                  <a:gd name="T13" fmla="*/ 26 h 34"/>
                  <a:gd name="T14" fmla="*/ 35 w 35"/>
                  <a:gd name="T15" fmla="*/ 15 h 34"/>
                  <a:gd name="T16" fmla="*/ 31 w 35"/>
                  <a:gd name="T17" fmla="*/ 4 h 34"/>
                  <a:gd name="T18" fmla="*/ 20 w 35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4"/>
                  <a:gd name="T32" fmla="*/ 35 w 35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Freeform 20"/>
              <p:cNvSpPr>
                <a:spLocks/>
              </p:cNvSpPr>
              <p:nvPr/>
            </p:nvSpPr>
            <p:spPr bwMode="auto">
              <a:xfrm>
                <a:off x="2351" y="4009"/>
                <a:ext cx="35" cy="34"/>
              </a:xfrm>
              <a:custGeom>
                <a:avLst/>
                <a:gdLst>
                  <a:gd name="T0" fmla="*/ 20 w 35"/>
                  <a:gd name="T1" fmla="*/ 0 h 34"/>
                  <a:gd name="T2" fmla="*/ 8 w 35"/>
                  <a:gd name="T3" fmla="*/ 4 h 34"/>
                  <a:gd name="T4" fmla="*/ 0 w 35"/>
                  <a:gd name="T5" fmla="*/ 15 h 34"/>
                  <a:gd name="T6" fmla="*/ 8 w 35"/>
                  <a:gd name="T7" fmla="*/ 26 h 34"/>
                  <a:gd name="T8" fmla="*/ 20 w 35"/>
                  <a:gd name="T9" fmla="*/ 34 h 34"/>
                  <a:gd name="T10" fmla="*/ 20 w 35"/>
                  <a:gd name="T11" fmla="*/ 34 h 34"/>
                  <a:gd name="T12" fmla="*/ 31 w 35"/>
                  <a:gd name="T13" fmla="*/ 26 h 34"/>
                  <a:gd name="T14" fmla="*/ 35 w 35"/>
                  <a:gd name="T15" fmla="*/ 15 h 34"/>
                  <a:gd name="T16" fmla="*/ 31 w 35"/>
                  <a:gd name="T17" fmla="*/ 4 h 34"/>
                  <a:gd name="T18" fmla="*/ 20 w 35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4"/>
                  <a:gd name="T32" fmla="*/ 35 w 35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7" name="Text Box 21"/>
            <p:cNvSpPr txBox="1">
              <a:spLocks noChangeArrowheads="1"/>
            </p:cNvSpPr>
            <p:nvPr/>
          </p:nvSpPr>
          <p:spPr bwMode="auto">
            <a:xfrm>
              <a:off x="3408" y="2073"/>
              <a:ext cx="10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PCI </a:t>
              </a:r>
              <a:r>
                <a:rPr lang="zh-CN" altLang="en-US">
                  <a:solidFill>
                    <a:schemeClr val="folHlink"/>
                  </a:solidFill>
                </a:rPr>
                <a:t>总线</a:t>
              </a:r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2327" y="91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</a:rPr>
                <a:t>系统总线</a:t>
              </a:r>
            </a:p>
          </p:txBody>
        </p:sp>
        <p:sp>
          <p:nvSpPr>
            <p:cNvPr id="22549" name="Text Box 23"/>
            <p:cNvSpPr txBox="1">
              <a:spLocks noChangeArrowheads="1"/>
            </p:cNvSpPr>
            <p:nvPr/>
          </p:nvSpPr>
          <p:spPr bwMode="auto">
            <a:xfrm>
              <a:off x="1041" y="2160"/>
              <a:ext cx="1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33 </a:t>
              </a:r>
              <a:r>
                <a:rPr lang="en-US" altLang="zh-CN" sz="2000"/>
                <a:t>MHz</a:t>
              </a:r>
              <a:r>
                <a:rPr lang="zh-CN" altLang="en-US" sz="2000"/>
                <a:t>的32位数据通路</a:t>
              </a:r>
            </a:p>
          </p:txBody>
        </p:sp>
        <p:sp>
          <p:nvSpPr>
            <p:cNvPr id="22550" name="Text Box 24"/>
            <p:cNvSpPr txBox="1">
              <a:spLocks noChangeArrowheads="1"/>
            </p:cNvSpPr>
            <p:nvPr/>
          </p:nvSpPr>
          <p:spPr bwMode="auto">
            <a:xfrm>
              <a:off x="624" y="2774"/>
              <a:ext cx="1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8 </a:t>
              </a:r>
              <a:r>
                <a:rPr lang="en-US" altLang="zh-CN" sz="2000"/>
                <a:t>MHz</a:t>
              </a:r>
              <a:r>
                <a:rPr lang="zh-CN" altLang="en-US" sz="2000"/>
                <a:t>的16位数据通路</a:t>
              </a:r>
            </a:p>
          </p:txBody>
        </p:sp>
        <p:sp>
          <p:nvSpPr>
            <p:cNvPr id="22551" name="Text Box 25"/>
            <p:cNvSpPr txBox="1">
              <a:spLocks noChangeArrowheads="1"/>
            </p:cNvSpPr>
            <p:nvPr/>
          </p:nvSpPr>
          <p:spPr bwMode="auto">
            <a:xfrm>
              <a:off x="659" y="3081"/>
              <a:ext cx="10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ISA EISA</a:t>
              </a:r>
            </a:p>
          </p:txBody>
        </p:sp>
        <p:sp>
          <p:nvSpPr>
            <p:cNvPr id="22552" name="Rectangle 26"/>
            <p:cNvSpPr>
              <a:spLocks noChangeArrowheads="1"/>
            </p:cNvSpPr>
            <p:nvPr/>
          </p:nvSpPr>
          <p:spPr bwMode="auto">
            <a:xfrm>
              <a:off x="96" y="2160"/>
              <a:ext cx="912" cy="5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120" y="2165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标准总线</a:t>
              </a:r>
            </a:p>
            <a:p>
              <a:pPr eaLnBrk="1" hangingPunct="1"/>
              <a:r>
                <a:rPr lang="zh-CN" altLang="en-US" sz="2400"/>
                <a:t>  控制器</a:t>
              </a:r>
            </a:p>
          </p:txBody>
        </p:sp>
        <p:sp>
          <p:nvSpPr>
            <p:cNvPr id="22554" name="Rectangle 28"/>
            <p:cNvSpPr>
              <a:spLocks noChangeArrowheads="1"/>
            </p:cNvSpPr>
            <p:nvPr/>
          </p:nvSpPr>
          <p:spPr bwMode="auto">
            <a:xfrm>
              <a:off x="4896" y="2165"/>
              <a:ext cx="720" cy="56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4848" y="2165"/>
              <a:ext cx="78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SCSIⅡ</a:t>
              </a:r>
            </a:p>
            <a:p>
              <a:pPr eaLnBrk="1" hangingPunct="1"/>
              <a:r>
                <a:rPr lang="en-US" altLang="zh-CN" sz="2400"/>
                <a:t> </a:t>
              </a:r>
              <a:r>
                <a:rPr lang="zh-CN" altLang="en-US" sz="2400"/>
                <a:t>控制器</a:t>
              </a:r>
              <a:endParaRPr lang="zh-CN" altLang="en-US" sz="3200"/>
            </a:p>
          </p:txBody>
        </p:sp>
        <p:sp>
          <p:nvSpPr>
            <p:cNvPr id="22556" name="Rectangle 30"/>
            <p:cNvSpPr>
              <a:spLocks noChangeArrowheads="1"/>
            </p:cNvSpPr>
            <p:nvPr/>
          </p:nvSpPr>
          <p:spPr bwMode="auto">
            <a:xfrm>
              <a:off x="4848" y="1129"/>
              <a:ext cx="768" cy="33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7" name="Text Box 31"/>
            <p:cNvSpPr txBox="1">
              <a:spLocks noChangeArrowheads="1"/>
            </p:cNvSpPr>
            <p:nvPr/>
          </p:nvSpPr>
          <p:spPr bwMode="auto">
            <a:xfrm>
              <a:off x="4860" y="1141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存储器</a:t>
              </a:r>
            </a:p>
          </p:txBody>
        </p: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1968" y="3228"/>
              <a:ext cx="170" cy="36"/>
              <a:chOff x="2216" y="4009"/>
              <a:chExt cx="170" cy="34"/>
            </a:xfrm>
          </p:grpSpPr>
          <p:sp>
            <p:nvSpPr>
              <p:cNvPr id="22564" name="Freeform 33"/>
              <p:cNvSpPr>
                <a:spLocks/>
              </p:cNvSpPr>
              <p:nvPr/>
            </p:nvSpPr>
            <p:spPr bwMode="auto">
              <a:xfrm>
                <a:off x="2216" y="4009"/>
                <a:ext cx="31" cy="34"/>
              </a:xfrm>
              <a:custGeom>
                <a:avLst/>
                <a:gdLst>
                  <a:gd name="T0" fmla="*/ 15 w 31"/>
                  <a:gd name="T1" fmla="*/ 0 h 34"/>
                  <a:gd name="T2" fmla="*/ 4 w 31"/>
                  <a:gd name="T3" fmla="*/ 4 h 34"/>
                  <a:gd name="T4" fmla="*/ 0 w 31"/>
                  <a:gd name="T5" fmla="*/ 15 h 34"/>
                  <a:gd name="T6" fmla="*/ 4 w 31"/>
                  <a:gd name="T7" fmla="*/ 26 h 34"/>
                  <a:gd name="T8" fmla="*/ 15 w 31"/>
                  <a:gd name="T9" fmla="*/ 34 h 34"/>
                  <a:gd name="T10" fmla="*/ 15 w 31"/>
                  <a:gd name="T11" fmla="*/ 34 h 34"/>
                  <a:gd name="T12" fmla="*/ 27 w 31"/>
                  <a:gd name="T13" fmla="*/ 26 h 34"/>
                  <a:gd name="T14" fmla="*/ 31 w 31"/>
                  <a:gd name="T15" fmla="*/ 15 h 34"/>
                  <a:gd name="T16" fmla="*/ 27 w 31"/>
                  <a:gd name="T17" fmla="*/ 4 h 34"/>
                  <a:gd name="T18" fmla="*/ 15 w 31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34"/>
                  <a:gd name="T32" fmla="*/ 31 w 31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34">
                    <a:moveTo>
                      <a:pt x="15" y="0"/>
                    </a:moveTo>
                    <a:lnTo>
                      <a:pt x="4" y="4"/>
                    </a:lnTo>
                    <a:lnTo>
                      <a:pt x="0" y="15"/>
                    </a:lnTo>
                    <a:lnTo>
                      <a:pt x="4" y="26"/>
                    </a:lnTo>
                    <a:lnTo>
                      <a:pt x="15" y="34"/>
                    </a:lnTo>
                    <a:lnTo>
                      <a:pt x="27" y="26"/>
                    </a:lnTo>
                    <a:lnTo>
                      <a:pt x="31" y="15"/>
                    </a:lnTo>
                    <a:lnTo>
                      <a:pt x="27" y="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Freeform 34"/>
              <p:cNvSpPr>
                <a:spLocks/>
              </p:cNvSpPr>
              <p:nvPr/>
            </p:nvSpPr>
            <p:spPr bwMode="auto">
              <a:xfrm>
                <a:off x="2281" y="4009"/>
                <a:ext cx="35" cy="34"/>
              </a:xfrm>
              <a:custGeom>
                <a:avLst/>
                <a:gdLst>
                  <a:gd name="T0" fmla="*/ 20 w 35"/>
                  <a:gd name="T1" fmla="*/ 0 h 34"/>
                  <a:gd name="T2" fmla="*/ 8 w 35"/>
                  <a:gd name="T3" fmla="*/ 4 h 34"/>
                  <a:gd name="T4" fmla="*/ 0 w 35"/>
                  <a:gd name="T5" fmla="*/ 15 h 34"/>
                  <a:gd name="T6" fmla="*/ 8 w 35"/>
                  <a:gd name="T7" fmla="*/ 26 h 34"/>
                  <a:gd name="T8" fmla="*/ 20 w 35"/>
                  <a:gd name="T9" fmla="*/ 34 h 34"/>
                  <a:gd name="T10" fmla="*/ 20 w 35"/>
                  <a:gd name="T11" fmla="*/ 34 h 34"/>
                  <a:gd name="T12" fmla="*/ 31 w 35"/>
                  <a:gd name="T13" fmla="*/ 26 h 34"/>
                  <a:gd name="T14" fmla="*/ 35 w 35"/>
                  <a:gd name="T15" fmla="*/ 15 h 34"/>
                  <a:gd name="T16" fmla="*/ 31 w 35"/>
                  <a:gd name="T17" fmla="*/ 4 h 34"/>
                  <a:gd name="T18" fmla="*/ 20 w 35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4"/>
                  <a:gd name="T32" fmla="*/ 35 w 35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Freeform 35"/>
              <p:cNvSpPr>
                <a:spLocks/>
              </p:cNvSpPr>
              <p:nvPr/>
            </p:nvSpPr>
            <p:spPr bwMode="auto">
              <a:xfrm>
                <a:off x="2351" y="4009"/>
                <a:ext cx="35" cy="34"/>
              </a:xfrm>
              <a:custGeom>
                <a:avLst/>
                <a:gdLst>
                  <a:gd name="T0" fmla="*/ 20 w 35"/>
                  <a:gd name="T1" fmla="*/ 0 h 34"/>
                  <a:gd name="T2" fmla="*/ 8 w 35"/>
                  <a:gd name="T3" fmla="*/ 4 h 34"/>
                  <a:gd name="T4" fmla="*/ 0 w 35"/>
                  <a:gd name="T5" fmla="*/ 15 h 34"/>
                  <a:gd name="T6" fmla="*/ 8 w 35"/>
                  <a:gd name="T7" fmla="*/ 26 h 34"/>
                  <a:gd name="T8" fmla="*/ 20 w 35"/>
                  <a:gd name="T9" fmla="*/ 34 h 34"/>
                  <a:gd name="T10" fmla="*/ 20 w 35"/>
                  <a:gd name="T11" fmla="*/ 34 h 34"/>
                  <a:gd name="T12" fmla="*/ 31 w 35"/>
                  <a:gd name="T13" fmla="*/ 26 h 34"/>
                  <a:gd name="T14" fmla="*/ 35 w 35"/>
                  <a:gd name="T15" fmla="*/ 15 h 34"/>
                  <a:gd name="T16" fmla="*/ 31 w 35"/>
                  <a:gd name="T17" fmla="*/ 4 h 34"/>
                  <a:gd name="T18" fmla="*/ 20 w 35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4"/>
                  <a:gd name="T32" fmla="*/ 35 w 35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59" name="AutoShape 36"/>
            <p:cNvSpPr>
              <a:spLocks noChangeArrowheads="1"/>
            </p:cNvSpPr>
            <p:nvPr/>
          </p:nvSpPr>
          <p:spPr bwMode="auto">
            <a:xfrm>
              <a:off x="852" y="1248"/>
              <a:ext cx="3965" cy="118"/>
            </a:xfrm>
            <a:prstGeom prst="leftRightArrow">
              <a:avLst>
                <a:gd name="adj1" fmla="val 40000"/>
                <a:gd name="adj2" fmla="val 83382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0" name="AutoShape 37"/>
            <p:cNvSpPr>
              <a:spLocks noChangeArrowheads="1"/>
            </p:cNvSpPr>
            <p:nvPr/>
          </p:nvSpPr>
          <p:spPr bwMode="auto">
            <a:xfrm>
              <a:off x="2775" y="1284"/>
              <a:ext cx="118" cy="432"/>
            </a:xfrm>
            <a:prstGeom prst="downArrow">
              <a:avLst>
                <a:gd name="adj1" fmla="val 50000"/>
                <a:gd name="adj2" fmla="val 9152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1" name="AutoShape 38"/>
            <p:cNvSpPr>
              <a:spLocks noChangeArrowheads="1"/>
            </p:cNvSpPr>
            <p:nvPr/>
          </p:nvSpPr>
          <p:spPr bwMode="auto">
            <a:xfrm>
              <a:off x="1023" y="2378"/>
              <a:ext cx="3852" cy="118"/>
            </a:xfrm>
            <a:prstGeom prst="leftRightArrow">
              <a:avLst>
                <a:gd name="adj1" fmla="val 40000"/>
                <a:gd name="adj2" fmla="val 8100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Rectangle 39"/>
            <p:cNvSpPr>
              <a:spLocks noChangeArrowheads="1"/>
            </p:cNvSpPr>
            <p:nvPr/>
          </p:nvSpPr>
          <p:spPr bwMode="auto">
            <a:xfrm>
              <a:off x="2798" y="2064"/>
              <a:ext cx="73" cy="33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3" name="AutoShape 40"/>
            <p:cNvSpPr>
              <a:spLocks noChangeArrowheads="1"/>
            </p:cNvSpPr>
            <p:nvPr/>
          </p:nvSpPr>
          <p:spPr bwMode="auto">
            <a:xfrm>
              <a:off x="144" y="3000"/>
              <a:ext cx="1995" cy="131"/>
            </a:xfrm>
            <a:prstGeom prst="leftRightArrow">
              <a:avLst>
                <a:gd name="adj1" fmla="val 50000"/>
                <a:gd name="adj2" fmla="val 114077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749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4. 多层 </a:t>
            </a:r>
            <a:r>
              <a:rPr lang="en-US" altLang="zh-CN" sz="3600"/>
              <a:t>PCI </a:t>
            </a:r>
            <a:r>
              <a:rPr lang="zh-CN" altLang="en-US" sz="3600"/>
              <a:t>总线结构</a:t>
            </a:r>
            <a:endParaRPr lang="en-US" altLang="zh-CN" sz="360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020763"/>
            <a:ext cx="8399463" cy="5684837"/>
            <a:chOff x="192" y="643"/>
            <a:chExt cx="5291" cy="3581"/>
          </a:xfrm>
        </p:grpSpPr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总线2</a:t>
              </a:r>
            </a:p>
          </p:txBody>
        </p:sp>
        <p:sp>
          <p:nvSpPr>
            <p:cNvPr id="23558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147 w 147"/>
                <a:gd name="T1" fmla="*/ 0 h 1344"/>
                <a:gd name="T2" fmla="*/ 131 w 147"/>
                <a:gd name="T3" fmla="*/ 3 h 1344"/>
                <a:gd name="T4" fmla="*/ 116 w 147"/>
                <a:gd name="T5" fmla="*/ 10 h 1344"/>
                <a:gd name="T6" fmla="*/ 104 w 147"/>
                <a:gd name="T7" fmla="*/ 20 h 1344"/>
                <a:gd name="T8" fmla="*/ 93 w 147"/>
                <a:gd name="T9" fmla="*/ 34 h 1344"/>
                <a:gd name="T10" fmla="*/ 77 w 147"/>
                <a:gd name="T11" fmla="*/ 69 h 1344"/>
                <a:gd name="T12" fmla="*/ 73 w 147"/>
                <a:gd name="T13" fmla="*/ 114 h 1344"/>
                <a:gd name="T14" fmla="*/ 73 w 147"/>
                <a:gd name="T15" fmla="*/ 562 h 1344"/>
                <a:gd name="T16" fmla="*/ 66 w 147"/>
                <a:gd name="T17" fmla="*/ 606 h 1344"/>
                <a:gd name="T18" fmla="*/ 50 w 147"/>
                <a:gd name="T19" fmla="*/ 641 h 1344"/>
                <a:gd name="T20" fmla="*/ 39 w 147"/>
                <a:gd name="T21" fmla="*/ 655 h 1344"/>
                <a:gd name="T22" fmla="*/ 27 w 147"/>
                <a:gd name="T23" fmla="*/ 665 h 1344"/>
                <a:gd name="T24" fmla="*/ 15 w 147"/>
                <a:gd name="T25" fmla="*/ 668 h 1344"/>
                <a:gd name="T26" fmla="*/ 0 w 147"/>
                <a:gd name="T27" fmla="*/ 672 h 1344"/>
                <a:gd name="T28" fmla="*/ 15 w 147"/>
                <a:gd name="T29" fmla="*/ 675 h 1344"/>
                <a:gd name="T30" fmla="*/ 27 w 147"/>
                <a:gd name="T31" fmla="*/ 682 h 1344"/>
                <a:gd name="T32" fmla="*/ 39 w 147"/>
                <a:gd name="T33" fmla="*/ 693 h 1344"/>
                <a:gd name="T34" fmla="*/ 50 w 147"/>
                <a:gd name="T35" fmla="*/ 706 h 1344"/>
                <a:gd name="T36" fmla="*/ 66 w 147"/>
                <a:gd name="T37" fmla="*/ 741 h 1344"/>
                <a:gd name="T38" fmla="*/ 73 w 147"/>
                <a:gd name="T39" fmla="*/ 786 h 1344"/>
                <a:gd name="T40" fmla="*/ 73 w 147"/>
                <a:gd name="T41" fmla="*/ 1234 h 1344"/>
                <a:gd name="T42" fmla="*/ 77 w 147"/>
                <a:gd name="T43" fmla="*/ 1278 h 1344"/>
                <a:gd name="T44" fmla="*/ 93 w 147"/>
                <a:gd name="T45" fmla="*/ 1313 h 1344"/>
                <a:gd name="T46" fmla="*/ 104 w 147"/>
                <a:gd name="T47" fmla="*/ 1327 h 1344"/>
                <a:gd name="T48" fmla="*/ 116 w 147"/>
                <a:gd name="T49" fmla="*/ 1337 h 1344"/>
                <a:gd name="T50" fmla="*/ 131 w 147"/>
                <a:gd name="T51" fmla="*/ 1340 h 1344"/>
                <a:gd name="T52" fmla="*/ 147 w 147"/>
                <a:gd name="T53" fmla="*/ 1344 h 1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"/>
                <a:gd name="T82" fmla="*/ 0 h 1344"/>
                <a:gd name="T83" fmla="*/ 147 w 147"/>
                <a:gd name="T84" fmla="*/ 1344 h 1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5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存储器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桥0</a:t>
              </a: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桥4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 PCI</a:t>
              </a:r>
              <a:r>
                <a:rPr lang="zh-CN" altLang="en-US" sz="2400"/>
                <a:t>设备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桥5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7200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总线桥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桥3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桥1</a:t>
              </a:r>
            </a:p>
          </p:txBody>
        </p:sp>
        <p:sp>
          <p:nvSpPr>
            <p:cNvPr id="23574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2112 w 2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2112"/>
                <a:gd name="T10" fmla="*/ 0 h 336"/>
                <a:gd name="T11" fmla="*/ 2112 w 2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5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1296 w 1296"/>
                <a:gd name="T5" fmla="*/ 192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6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528 h 528"/>
                <a:gd name="T4" fmla="*/ 2832 w 2832"/>
                <a:gd name="T5" fmla="*/ 528 h 528"/>
                <a:gd name="T6" fmla="*/ 0 60000 65536"/>
                <a:gd name="T7" fmla="*/ 0 60000 65536"/>
                <a:gd name="T8" fmla="*/ 0 60000 65536"/>
                <a:gd name="T9" fmla="*/ 0 w 2832"/>
                <a:gd name="T10" fmla="*/ 0 h 528"/>
                <a:gd name="T11" fmla="*/ 2832 w 28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7200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设备</a:t>
              </a: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桥2</a:t>
              </a:r>
            </a:p>
          </p:txBody>
        </p:sp>
        <p:sp>
          <p:nvSpPr>
            <p:cNvPr id="23579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240 h 240"/>
                <a:gd name="T4" fmla="*/ 1104 w 1104"/>
                <a:gd name="T5" fmla="*/ 240 h 240"/>
                <a:gd name="T6" fmla="*/ 0 60000 65536"/>
                <a:gd name="T7" fmla="*/ 0 60000 65536"/>
                <a:gd name="T8" fmla="*/ 0 60000 65536"/>
                <a:gd name="T9" fmla="*/ 0 w 1104"/>
                <a:gd name="T10" fmla="*/ 0 h 240"/>
                <a:gd name="T11" fmla="*/ 1104 w 110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第一级桥</a:t>
              </a:r>
            </a:p>
          </p:txBody>
        </p:sp>
        <p:sp>
          <p:nvSpPr>
            <p:cNvPr id="23582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第二级桥</a:t>
              </a:r>
            </a:p>
          </p:txBody>
        </p:sp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第三级桥</a:t>
              </a:r>
            </a:p>
          </p:txBody>
        </p:sp>
        <p:sp>
          <p:nvSpPr>
            <p:cNvPr id="23584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总线4</a:t>
              </a:r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>
              <a:off x="4560" y="2304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总线5</a:t>
              </a:r>
            </a:p>
          </p:txBody>
        </p:sp>
        <p:sp>
          <p:nvSpPr>
            <p:cNvPr id="23586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总线3</a:t>
              </a:r>
            </a:p>
          </p:txBody>
        </p:sp>
        <p:sp>
          <p:nvSpPr>
            <p:cNvPr id="23587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总线1</a:t>
              </a:r>
            </a:p>
          </p:txBody>
        </p:sp>
        <p:sp>
          <p:nvSpPr>
            <p:cNvPr id="23588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2016 w 2016"/>
                <a:gd name="T5" fmla="*/ 144 h 1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44"/>
                <a:gd name="T11" fmla="*/ 2016 w 20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Text Box 36"/>
            <p:cNvSpPr txBox="1">
              <a:spLocks noChangeArrowheads="1"/>
            </p:cNvSpPr>
            <p:nvPr/>
          </p:nvSpPr>
          <p:spPr bwMode="auto">
            <a:xfrm>
              <a:off x="1718" y="2345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</a:rPr>
                <a:t>总线0</a:t>
              </a:r>
            </a:p>
          </p:txBody>
        </p:sp>
        <p:sp>
          <p:nvSpPr>
            <p:cNvPr id="23590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存储器总线</a:t>
              </a:r>
              <a:r>
                <a:rPr lang="zh-CN" altLang="en-US" sz="3200"/>
                <a:t> </a:t>
              </a:r>
            </a:p>
          </p:txBody>
        </p:sp>
        <p:sp>
          <p:nvSpPr>
            <p:cNvPr id="23591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3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672 w 672"/>
                <a:gd name="T5" fmla="*/ 144 h 144"/>
                <a:gd name="T6" fmla="*/ 0 60000 65536"/>
                <a:gd name="T7" fmla="*/ 0 60000 65536"/>
                <a:gd name="T8" fmla="*/ 0 60000 65536"/>
                <a:gd name="T9" fmla="*/ 0 w 672"/>
                <a:gd name="T10" fmla="*/ 0 h 144"/>
                <a:gd name="T11" fmla="*/ 672 w 6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4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2976 w 2976"/>
                <a:gd name="T5" fmla="*/ 1008 h 1008"/>
                <a:gd name="T6" fmla="*/ 0 60000 65536"/>
                <a:gd name="T7" fmla="*/ 0 60000 65536"/>
                <a:gd name="T8" fmla="*/ 0 60000 65536"/>
                <a:gd name="T9" fmla="*/ 0 w 2976"/>
                <a:gd name="T10" fmla="*/ 0 h 1008"/>
                <a:gd name="T11" fmla="*/ 2976 w 2976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5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6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7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8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9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标准总线</a:t>
              </a:r>
            </a:p>
          </p:txBody>
        </p:sp>
        <p:sp>
          <p:nvSpPr>
            <p:cNvPr id="23600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CPU</a:t>
              </a:r>
            </a:p>
          </p:txBody>
        </p:sp>
      </p:grp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3.5  总线控制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一、总线判优控制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/>
              <a:t> 总线判优控制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分布式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集中式</a:t>
            </a:r>
          </a:p>
        </p:txBody>
      </p:sp>
      <p:sp>
        <p:nvSpPr>
          <p:cNvPr id="104456" name="AutoShape 8"/>
          <p:cNvSpPr>
            <a:spLocks/>
          </p:cNvSpPr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24593" name="Text Box 10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/>
                <a:t> 主设备(模块)</a:t>
              </a:r>
              <a:endParaRPr lang="en-US" altLang="zh-CN"/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对总线有 </a:t>
              </a:r>
              <a:r>
                <a:rPr lang="zh-CN" altLang="en-US">
                  <a:solidFill>
                    <a:schemeClr val="folHlink"/>
                  </a:solidFill>
                </a:rPr>
                <a:t>控制权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/>
                <a:t> 从设备(模块)</a:t>
              </a:r>
            </a:p>
          </p:txBody>
        </p:sp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</a:rPr>
                <a:t>响应 </a:t>
              </a:r>
              <a:r>
                <a:rPr lang="zh-CN" altLang="en-US" dirty="0"/>
                <a:t>从主设备发来的总线命令</a:t>
              </a:r>
            </a:p>
          </p:txBody>
        </p:sp>
      </p:grp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1.  </a:t>
            </a:r>
            <a:r>
              <a:rPr lang="zh-CN" altLang="en-US" sz="3200">
                <a:latin typeface="宋体" panose="02010600030101010101" pitchFamily="2" charset="-122"/>
              </a:rPr>
              <a:t>基本概念</a:t>
            </a:r>
            <a:endParaRPr lang="zh-CN" altLang="en-US" sz="3200"/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链式查询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计数器定时查询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独立请求方式</a:t>
            </a:r>
          </a:p>
        </p:txBody>
      </p:sp>
      <p:sp>
        <p:nvSpPr>
          <p:cNvPr id="104468" name="AutoShape 20"/>
          <p:cNvSpPr>
            <a:spLocks/>
          </p:cNvSpPr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utoUpdateAnimBg="0"/>
      <p:bldP spid="104454" grpId="0" autoUpdateAnimBg="0"/>
      <p:bldP spid="104455" grpId="0" autoUpdateAnimBg="0"/>
      <p:bldP spid="104456" grpId="0" animBg="1"/>
      <p:bldP spid="104463" grpId="0" autoUpdateAnimBg="0"/>
      <p:bldP spid="104465" grpId="0" autoUpdateAnimBg="0"/>
      <p:bldP spid="104466" grpId="0" autoUpdateAnimBg="0"/>
      <p:bldP spid="104467" grpId="0" autoUpdateAnimBg="0"/>
      <p:bldP spid="1044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2. 链式查询方式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总</a:t>
              </a:r>
            </a:p>
            <a:p>
              <a:pPr algn="ctr" eaLnBrk="1" hangingPunct="1"/>
              <a:r>
                <a:rPr lang="zh-CN" altLang="en-US" sz="3200"/>
                <a:t>线</a:t>
              </a:r>
            </a:p>
            <a:p>
              <a:pPr algn="ctr" eaLnBrk="1" hangingPunct="1"/>
              <a:r>
                <a:rPr lang="zh-CN" altLang="en-US" sz="3200"/>
                <a:t>控</a:t>
              </a:r>
            </a:p>
            <a:p>
              <a:pPr algn="ctr" eaLnBrk="1" hangingPunct="1"/>
              <a:r>
                <a:rPr lang="zh-CN" altLang="en-US" sz="3200"/>
                <a:t>制</a:t>
              </a:r>
            </a:p>
            <a:p>
              <a:pPr algn="ctr" eaLnBrk="1" hangingPunct="1"/>
              <a:r>
                <a:rPr lang="zh-CN" altLang="en-US" sz="3200"/>
                <a:t>部</a:t>
              </a:r>
            </a:p>
            <a:p>
              <a:pPr algn="ctr" eaLnBrk="1" hangingPunct="1"/>
              <a:r>
                <a:rPr lang="zh-CN" altLang="en-US" sz="3200"/>
                <a:t>件</a:t>
              </a:r>
            </a:p>
          </p:txBody>
        </p:sp>
        <p:sp>
          <p:nvSpPr>
            <p:cNvPr id="25619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接口0</a:t>
              </a:r>
            </a:p>
          </p:txBody>
        </p:sp>
        <p:sp>
          <p:nvSpPr>
            <p:cNvPr id="25624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25625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4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Text Box 23"/>
            <p:cNvSpPr txBox="1">
              <a:spLocks noChangeArrowheads="1"/>
            </p:cNvSpPr>
            <p:nvPr/>
          </p:nvSpPr>
          <p:spPr bwMode="auto">
            <a:xfrm>
              <a:off x="1146" y="1817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BS</a:t>
              </a:r>
            </a:p>
          </p:txBody>
        </p:sp>
        <p:sp>
          <p:nvSpPr>
            <p:cNvPr id="25638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BR</a:t>
              </a:r>
            </a:p>
          </p:txBody>
        </p:sp>
        <p:sp>
          <p:nvSpPr>
            <p:cNvPr id="25639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接口1</a:t>
              </a:r>
            </a:p>
          </p:txBody>
        </p:sp>
        <p:sp>
          <p:nvSpPr>
            <p:cNvPr id="25641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 i="1"/>
                <a:t>n</a:t>
              </a:r>
            </a:p>
          </p:txBody>
        </p:sp>
        <p:sp>
          <p:nvSpPr>
            <p:cNvPr id="25642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6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9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…</a:t>
              </a:r>
            </a:p>
          </p:txBody>
        </p:sp>
        <p:sp>
          <p:nvSpPr>
            <p:cNvPr id="25651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BG</a:t>
              </a:r>
            </a:p>
          </p:txBody>
        </p:sp>
        <p:sp>
          <p:nvSpPr>
            <p:cNvPr id="25652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3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54" name="Group 40"/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25655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数据线</a:t>
                </a:r>
              </a:p>
            </p:txBody>
          </p:sp>
          <p:sp>
            <p:nvSpPr>
              <p:cNvPr id="25656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地址线</a:t>
                </a:r>
              </a:p>
            </p:txBody>
          </p:sp>
          <p:sp>
            <p:nvSpPr>
              <p:cNvPr id="25657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225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2400"/>
              </a:p>
              <a:p>
                <a:pPr eaLnBrk="1" hangingPunct="1"/>
                <a:r>
                  <a:rPr lang="en-US" altLang="zh-CN" sz="2400"/>
                  <a:t>BS</a:t>
                </a:r>
                <a:r>
                  <a:rPr lang="en-US" altLang="zh-CN" sz="800"/>
                  <a:t>  </a:t>
                </a:r>
                <a:r>
                  <a:rPr lang="en-US" altLang="zh-CN" sz="2400"/>
                  <a:t>-</a:t>
                </a:r>
                <a:r>
                  <a:rPr lang="zh-CN" altLang="en-US" sz="2400"/>
                  <a:t>总线忙</a:t>
                </a:r>
              </a:p>
              <a:p>
                <a:pPr eaLnBrk="1" hangingPunct="1"/>
                <a:r>
                  <a:rPr lang="en-US" altLang="zh-CN" sz="2400"/>
                  <a:t>BR-</a:t>
                </a:r>
                <a:r>
                  <a:rPr lang="zh-CN" altLang="en-US" sz="2400"/>
                  <a:t>总线请求</a:t>
                </a:r>
              </a:p>
              <a:p>
                <a:pPr eaLnBrk="1" hangingPunct="1"/>
                <a:r>
                  <a:rPr lang="en-US" altLang="zh-CN" sz="2400"/>
                  <a:t>BG-</a:t>
                </a:r>
                <a:r>
                  <a:rPr lang="zh-CN" altLang="en-US" sz="2400"/>
                  <a:t>总线同意</a:t>
                </a:r>
              </a:p>
            </p:txBody>
          </p:sp>
        </p:grpSp>
      </p:grpSp>
      <p:sp>
        <p:nvSpPr>
          <p:cNvPr id="14852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25616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852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1" name="Freeform 51"/>
          <p:cNvSpPr>
            <a:spLocks/>
          </p:cNvSpPr>
          <p:nvPr/>
        </p:nvSpPr>
        <p:spPr bwMode="auto">
          <a:xfrm>
            <a:off x="2590800" y="5105400"/>
            <a:ext cx="1066800" cy="228600"/>
          </a:xfrm>
          <a:custGeom>
            <a:avLst/>
            <a:gdLst>
              <a:gd name="T0" fmla="*/ 0 w 528"/>
              <a:gd name="T1" fmla="*/ 144 h 144"/>
              <a:gd name="T2" fmla="*/ 48 w 528"/>
              <a:gd name="T3" fmla="*/ 48 h 144"/>
              <a:gd name="T4" fmla="*/ 288 w 528"/>
              <a:gd name="T5" fmla="*/ 0 h 144"/>
              <a:gd name="T6" fmla="*/ 480 w 528"/>
              <a:gd name="T7" fmla="*/ 48 h 144"/>
              <a:gd name="T8" fmla="*/ 528 w 528"/>
              <a:gd name="T9" fmla="*/ 144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4"/>
              <a:gd name="T17" fmla="*/ 528 w 52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</a:rPr>
              <a:t>I/O</a:t>
            </a:r>
            <a:r>
              <a:rPr lang="zh-CN" altLang="en-US" sz="2400">
                <a:solidFill>
                  <a:schemeClr val="bg2"/>
                </a:solidFill>
              </a:rPr>
              <a:t>接口1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4" grpId="0" animBg="1"/>
      <p:bldP spid="148525" grpId="0" animBg="1"/>
      <p:bldP spid="148529" grpId="0" animBg="1"/>
      <p:bldP spid="148530" grpId="0" animBg="1"/>
      <p:bldP spid="148531" grpId="0" animBg="1"/>
      <p:bldP spid="148532" grpId="0" animBg="1"/>
      <p:bldP spid="148533" grpId="0" animBg="1"/>
      <p:bldP spid="148534" grpId="0" animBg="1"/>
      <p:bldP spid="148535" grpId="0" animBg="1"/>
      <p:bldP spid="14853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2. 链式查询方式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611560" y="1700808"/>
            <a:ext cx="7772870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优点：链式查询方式优先级固定，只需要很少几根控制线就能按一定优先次序实现总线控制，结构简单，扩充容易。</a:t>
            </a:r>
            <a:endParaRPr kumimoji="0" lang="en-US" altLang="zh-CN" sz="2800" b="0" dirty="0"/>
          </a:p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缺点：对硬件电路的故障敏感，并且优先级不能改变，当优先级高的部件频繁的请求使用总线时，会使优先级较低的部件长期不能使用总线。</a:t>
            </a:r>
          </a:p>
        </p:txBody>
      </p:sp>
    </p:spTree>
    <p:extLst>
      <p:ext uri="{BB962C8B-B14F-4D97-AF65-F5344CB8AC3E}">
        <p14:creationId xmlns:p14="http://schemas.microsoft.com/office/powerpoint/2010/main" val="317337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26695" name="Rectangle 157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26696" name="Text Box 158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</a:rPr>
                <a:t> 0</a:t>
              </a:r>
            </a:p>
          </p:txBody>
        </p:sp>
      </p:grpSp>
      <p:grpSp>
        <p:nvGrpSpPr>
          <p:cNvPr id="3" name="Group 159"/>
          <p:cNvGrpSpPr>
            <a:grpSpLocks/>
          </p:cNvGrpSpPr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26664" name="Text Box 71"/>
            <p:cNvSpPr txBox="1">
              <a:spLocks noChangeArrowheads="1"/>
            </p:cNvSpPr>
            <p:nvPr/>
          </p:nvSpPr>
          <p:spPr bwMode="auto">
            <a:xfrm>
              <a:off x="3264" y="403"/>
              <a:ext cx="12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/>
            </a:p>
            <a:p>
              <a:pPr eaLnBrk="1" hangingPunct="1"/>
              <a:r>
                <a:rPr lang="en-US" altLang="zh-CN" sz="2400"/>
                <a:t>BS</a:t>
              </a:r>
              <a:r>
                <a:rPr lang="en-US" altLang="zh-CN" sz="800"/>
                <a:t>  </a:t>
              </a:r>
              <a:r>
                <a:rPr lang="en-US" altLang="zh-CN" sz="2400"/>
                <a:t>-</a:t>
              </a:r>
              <a:r>
                <a:rPr lang="zh-CN" altLang="en-US" sz="2400"/>
                <a:t>总线忙</a:t>
              </a:r>
            </a:p>
            <a:p>
              <a:pPr eaLnBrk="1" hangingPunct="1"/>
              <a:r>
                <a:rPr lang="en-US" altLang="zh-CN" sz="2400"/>
                <a:t>BR-</a:t>
              </a:r>
              <a:r>
                <a:rPr lang="zh-CN" altLang="en-US" sz="2400"/>
                <a:t>总线请求</a:t>
              </a:r>
            </a:p>
          </p:txBody>
        </p:sp>
        <p:sp>
          <p:nvSpPr>
            <p:cNvPr id="26665" name="Rectangle 72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总</a:t>
              </a:r>
            </a:p>
            <a:p>
              <a:pPr algn="ctr" eaLnBrk="1" hangingPunct="1"/>
              <a:r>
                <a:rPr lang="zh-CN" altLang="en-US" sz="3200"/>
                <a:t>线</a:t>
              </a:r>
            </a:p>
            <a:p>
              <a:pPr algn="ctr" eaLnBrk="1" hangingPunct="1"/>
              <a:r>
                <a:rPr lang="zh-CN" altLang="en-US" sz="3200"/>
                <a:t>控</a:t>
              </a:r>
            </a:p>
            <a:p>
              <a:pPr algn="ctr" eaLnBrk="1" hangingPunct="1"/>
              <a:r>
                <a:rPr lang="zh-CN" altLang="en-US" sz="3200"/>
                <a:t>制</a:t>
              </a:r>
            </a:p>
            <a:p>
              <a:pPr algn="ctr" eaLnBrk="1" hangingPunct="1"/>
              <a:r>
                <a:rPr lang="zh-CN" altLang="en-US" sz="3200"/>
                <a:t>部</a:t>
              </a:r>
            </a:p>
            <a:p>
              <a:pPr algn="ctr" eaLnBrk="1" hangingPunct="1"/>
              <a:r>
                <a:rPr lang="zh-CN" altLang="en-US" sz="3200"/>
                <a:t>件</a:t>
              </a:r>
            </a:p>
          </p:txBody>
        </p:sp>
        <p:sp>
          <p:nvSpPr>
            <p:cNvPr id="26666" name="Line 73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7" name="Text Box 74"/>
            <p:cNvSpPr txBox="1">
              <a:spLocks noChangeArrowheads="1"/>
            </p:cNvSpPr>
            <p:nvPr/>
          </p:nvSpPr>
          <p:spPr bwMode="auto">
            <a:xfrm>
              <a:off x="4608" y="866"/>
              <a:ext cx="6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/>
                <a:t>数据线</a:t>
              </a:r>
            </a:p>
          </p:txBody>
        </p:sp>
        <p:sp>
          <p:nvSpPr>
            <p:cNvPr id="26668" name="Line 75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9" name="Text Box 76"/>
            <p:cNvSpPr txBox="1">
              <a:spLocks noChangeArrowheads="1"/>
            </p:cNvSpPr>
            <p:nvPr/>
          </p:nvSpPr>
          <p:spPr bwMode="auto">
            <a:xfrm>
              <a:off x="4608" y="1250"/>
              <a:ext cx="6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/>
                <a:t>地址线</a:t>
              </a:r>
            </a:p>
          </p:txBody>
        </p:sp>
        <p:sp>
          <p:nvSpPr>
            <p:cNvPr id="26670" name="Line 77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1" name="Line 78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2" name="Rectangle 79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接口0</a:t>
              </a:r>
            </a:p>
          </p:txBody>
        </p:sp>
        <p:sp>
          <p:nvSpPr>
            <p:cNvPr id="26673" name="Text Box 80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26674" name="Text Box 81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BS</a:t>
              </a:r>
              <a:endParaRPr lang="zh-CN" altLang="en-US" sz="2400"/>
            </a:p>
          </p:txBody>
        </p:sp>
        <p:sp>
          <p:nvSpPr>
            <p:cNvPr id="26675" name="Text Box 82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BR</a:t>
              </a:r>
            </a:p>
          </p:txBody>
        </p:sp>
        <p:sp>
          <p:nvSpPr>
            <p:cNvPr id="26676" name="Rectangle 83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接口1</a:t>
              </a:r>
            </a:p>
          </p:txBody>
        </p:sp>
        <p:sp>
          <p:nvSpPr>
            <p:cNvPr id="26677" name="Rectangle 84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 i="1"/>
                <a:t>n</a:t>
              </a:r>
            </a:p>
          </p:txBody>
        </p:sp>
        <p:sp>
          <p:nvSpPr>
            <p:cNvPr id="26678" name="Line 85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9" name="Text Box 86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/>
                <a:t>设备地址</a:t>
              </a:r>
            </a:p>
          </p:txBody>
        </p:sp>
        <p:sp>
          <p:nvSpPr>
            <p:cNvPr id="26680" name="Line 87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1" name="Line 88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2" name="Line 89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3" name="Line 90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4" name="Line 91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5" name="Line 92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6" name="Line 93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7" name="Line 94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8" name="Line 95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9" name="Line 96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0" name="Line 97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1" name="Line 98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2" name="Line 99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3" name="Line 100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4" name="Line 101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8" name="Text Box 106"/>
          <p:cNvSpPr txBox="1">
            <a:spLocks noChangeArrowheads="1"/>
          </p:cNvSpPr>
          <p:nvPr/>
        </p:nvSpPr>
        <p:spPr bwMode="auto">
          <a:xfrm>
            <a:off x="228600" y="42545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3. 计数器定时查询方式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26659" name="Group 108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26661" name="Line 109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2" name="Line 110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3" name="Line 111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60" name="Line 112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26654" name="Group 114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26656" name="Line 115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7" name="Line 116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8" name="Line 117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55" name="Line 118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618" name="Line 122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26652" name="Line 124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125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622" name="Line 126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26647" name="Group 128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26649" name="Line 129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0" name="Line 130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1" name="Line 131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48" name="Line 132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629" name="Line 133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633" name="Rectangle 137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</a:rPr>
              <a:t>I/O</a:t>
            </a:r>
            <a:r>
              <a:rPr lang="zh-CN" altLang="en-US" sz="2400">
                <a:solidFill>
                  <a:schemeClr val="bg2"/>
                </a:solidFill>
              </a:rPr>
              <a:t>接口1</a:t>
            </a:r>
          </a:p>
        </p:txBody>
      </p:sp>
      <p:sp>
        <p:nvSpPr>
          <p:cNvPr id="106635" name="Rectangle 1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26643" name="Rectangle 143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grpSp>
          <p:nvGrpSpPr>
            <p:cNvPr id="26644" name="Group 144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26645" name="Text Box 145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 计数器</a:t>
                </a:r>
              </a:p>
            </p:txBody>
          </p:sp>
          <p:sp>
            <p:nvSpPr>
              <p:cNvPr id="26646" name="AutoShape 146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0"/>
              </a:p>
            </p:txBody>
          </p:sp>
        </p:grpSp>
      </p:grpSp>
      <p:sp>
        <p:nvSpPr>
          <p:cNvPr id="106645" name="Text Box 149"/>
          <p:cNvSpPr txBox="1">
            <a:spLocks noChangeArrowheads="1"/>
          </p:cNvSpPr>
          <p:nvPr/>
        </p:nvSpPr>
        <p:spPr bwMode="auto">
          <a:xfrm>
            <a:off x="6705600" y="2590800"/>
            <a:ext cx="1308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</a:rPr>
              <a:t>设备地址</a:t>
            </a:r>
          </a:p>
        </p:txBody>
      </p: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26641" name="Rectangle 16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26642" name="Text Box 16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</a:rPr>
                <a:t>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0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18" grpId="0" animBg="1"/>
      <p:bldP spid="106622" grpId="0" animBg="1"/>
      <p:bldP spid="106629" grpId="0" animBg="1"/>
      <p:bldP spid="106633" grpId="0" animBg="1" autoUpdateAnimBg="0"/>
      <p:bldP spid="1066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一、为什么要用总线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二、什么是总线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三、总线上信息的传送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5229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总线是连接各个部件的信息传输线</a:t>
              </a:r>
            </a:p>
          </p:txBody>
        </p:sp>
        <p:sp>
          <p:nvSpPr>
            <p:cNvPr id="5230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是 </a:t>
              </a:r>
              <a:r>
                <a:rPr lang="zh-CN" altLang="en-US" dirty="0">
                  <a:solidFill>
                    <a:schemeClr val="folHlink"/>
                  </a:solidFill>
                </a:rPr>
                <a:t>各个部件共享的传输介质</a:t>
              </a:r>
            </a:p>
          </p:txBody>
        </p:sp>
      </p:grp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串行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5221" name="Line 2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2" name="Line 3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" name="Line 3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" name="Line 3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" name="Line 3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" name="Line 3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" name="Line 3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" name="Line 3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5213" name="Line 3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4" name="Line 3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5" name="Line 4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6" name="Line 4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7" name="Line 4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8" name="Line 4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9" name="Line 4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0" name="Line 4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5205" name="Line 4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6" name="Line 4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7" name="Line 4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8" name="Line 5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9" name="Line 5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0" name="Line 5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1" name="Line 5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2" name="Line 5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5197" name="Line 5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8" name="Line 5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9" name="Line 5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0" name="Line 5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1" name="Line 6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2" name="Line 6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3" name="Line 6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04" name="Line 6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5189" name="Line 6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0" name="Line 6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1" name="Line 6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2" name="Line 6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3" name="Line 6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4" name="Line 7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5" name="Line 7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6" name="Line 7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5181" name="Line 7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7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Line 7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4" name="Line 7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5" name="Line 7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6" name="Line 7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7" name="Line 8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8" name="Line 8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5173" name="Line 8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4" name="Line 8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5" name="Line 8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6" name="Line 8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7" name="Line 8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8" name="Line 8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Line 8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0" name="Line 9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5165" name="Line 9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6" name="Line 9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7" name="Line 9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Line 9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9" name="Line 9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0" name="Line 9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1" name="Line 9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2" name="Line 9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5157" name="Line 10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8" name="Line 10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9" name="Line 10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0" name="Line 10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1" name="Line 10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2" name="Line 10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3" name="Line 10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4" name="Line 10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5149" name="Line 11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11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" name="Line 11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2" name="Line 11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3" name="Line 11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4" name="Line 11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Line 11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6" name="Line 11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910" name="Text Box 19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25" grpId="0" autoUpdateAnimBg="0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47" grpId="0" autoUpdateAnimBg="0"/>
      <p:bldP spid="309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8157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3. 计数器定时查询方式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611560" y="1147981"/>
            <a:ext cx="7772870" cy="5377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优点：计数可以从</a:t>
            </a:r>
            <a:r>
              <a:rPr kumimoji="0" lang="en-US" altLang="zh-CN" sz="2800" b="0" dirty="0"/>
              <a:t>0</a:t>
            </a:r>
            <a:r>
              <a:rPr kumimoji="0" lang="zh-CN" altLang="en-US" sz="2800" b="0" dirty="0"/>
              <a:t>开始，此时一旦设备的优先次序被固定，设备的优先级按照降序排列，而且固定不变；计数也可以从上一次的终点开始，使用循环方式，此时设备使用总线的优先级相等；计数器的初值可以由程序设置，优先次序可以改变，而且这种方式对电路的故障没有链式查询方式敏感。</a:t>
            </a:r>
            <a:endParaRPr kumimoji="0" lang="en-US" altLang="zh-CN" sz="2800" b="0" dirty="0"/>
          </a:p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缺点：增加了控制线数（需要           ）条控制线），控制相对链式查询方式复杂。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93532"/>
              </p:ext>
            </p:extLst>
          </p:nvPr>
        </p:nvGraphicFramePr>
        <p:xfrm>
          <a:off x="5652120" y="4941168"/>
          <a:ext cx="123133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53800" progId="Equation.DSMT4">
                  <p:embed/>
                </p:oleObj>
              </mc:Choice>
              <mc:Fallback>
                <p:oleObj name="Equation" r:id="rId2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4941168"/>
                        <a:ext cx="1231337" cy="4320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8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27690" name="Text Box 48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排队器</a:t>
              </a:r>
            </a:p>
          </p:txBody>
        </p:sp>
        <p:sp>
          <p:nvSpPr>
            <p:cNvPr id="27691" name="AutoShape 49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27688" name="AutoShape 51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chemeClr val="bg2"/>
                </a:solidFill>
              </a:endParaRPr>
            </a:p>
          </p:txBody>
        </p:sp>
        <p:sp>
          <p:nvSpPr>
            <p:cNvPr id="27689" name="Text Box 52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2"/>
                  </a:solidFill>
                </a:rPr>
                <a:t>排队器</a:t>
              </a:r>
            </a:p>
          </p:txBody>
        </p:sp>
      </p:grp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65125" y="3492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4. 独立请求方式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14350"/>
            <a:ext cx="8699500" cy="5276850"/>
            <a:chOff x="184" y="324"/>
            <a:chExt cx="5480" cy="3324"/>
          </a:xfrm>
        </p:grpSpPr>
        <p:sp>
          <p:nvSpPr>
            <p:cNvPr id="27660" name="Rectangle 5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总</a:t>
              </a:r>
            </a:p>
            <a:p>
              <a:pPr algn="ctr" eaLnBrk="1" hangingPunct="1"/>
              <a:r>
                <a:rPr lang="zh-CN" altLang="en-US" sz="3200"/>
                <a:t>线</a:t>
              </a:r>
            </a:p>
            <a:p>
              <a:pPr algn="ctr" eaLnBrk="1" hangingPunct="1"/>
              <a:r>
                <a:rPr lang="zh-CN" altLang="en-US" sz="3200"/>
                <a:t>控</a:t>
              </a:r>
            </a:p>
            <a:p>
              <a:pPr algn="ctr" eaLnBrk="1" hangingPunct="1"/>
              <a:r>
                <a:rPr lang="zh-CN" altLang="en-US" sz="3200"/>
                <a:t>制</a:t>
              </a:r>
            </a:p>
            <a:p>
              <a:pPr algn="ctr" eaLnBrk="1" hangingPunct="1"/>
              <a:r>
                <a:rPr lang="zh-CN" altLang="en-US" sz="3200"/>
                <a:t>部</a:t>
              </a:r>
            </a:p>
            <a:p>
              <a:pPr algn="ctr" eaLnBrk="1" hangingPunct="1"/>
              <a:r>
                <a:rPr lang="zh-CN" altLang="en-US" sz="3200"/>
                <a:t>件</a:t>
              </a:r>
            </a:p>
          </p:txBody>
        </p:sp>
        <p:sp>
          <p:nvSpPr>
            <p:cNvPr id="27661" name="Line 6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2" name="Text Box 7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数据线</a:t>
              </a: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地址线</a:t>
              </a:r>
            </a:p>
          </p:txBody>
        </p:sp>
        <p:sp>
          <p:nvSpPr>
            <p:cNvPr id="27664" name="Rectangle 9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I/O</a:t>
              </a:r>
              <a:r>
                <a:rPr lang="zh-CN" altLang="en-US"/>
                <a:t>接口0</a:t>
              </a:r>
            </a:p>
          </p:txBody>
        </p:sp>
        <p:sp>
          <p:nvSpPr>
            <p:cNvPr id="27665" name="Rectangle 10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I/O</a:t>
              </a:r>
              <a:r>
                <a:rPr lang="zh-CN" altLang="en-US"/>
                <a:t>接口1</a:t>
              </a:r>
            </a:p>
          </p:txBody>
        </p:sp>
        <p:sp>
          <p:nvSpPr>
            <p:cNvPr id="27666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I/O</a:t>
              </a:r>
              <a:r>
                <a:rPr lang="zh-CN" altLang="en-US"/>
                <a:t>接口</a:t>
              </a:r>
              <a:r>
                <a:rPr lang="en-US" altLang="zh-CN" i="1"/>
                <a:t>n</a:t>
              </a:r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8" name="Freeform 13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Freeform 14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Freeform 15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Freeform 17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Freeform 18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Text Box 19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27675" name="Text Box 22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BR</a:t>
              </a:r>
              <a:r>
                <a:rPr lang="en-US" altLang="zh-CN" sz="2000" baseline="-20000"/>
                <a:t>0</a:t>
              </a:r>
            </a:p>
          </p:txBody>
        </p:sp>
        <p:sp>
          <p:nvSpPr>
            <p:cNvPr id="27676" name="Text Box 23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BG</a:t>
              </a:r>
              <a:r>
                <a:rPr lang="en-US" altLang="zh-CN" sz="2000" baseline="-20000"/>
                <a:t>0</a:t>
              </a:r>
            </a:p>
          </p:txBody>
        </p:sp>
        <p:sp>
          <p:nvSpPr>
            <p:cNvPr id="27677" name="Text Box 24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BR</a:t>
              </a:r>
              <a:r>
                <a:rPr lang="en-US" altLang="zh-CN" sz="2000" baseline="-20000"/>
                <a:t>1</a:t>
              </a:r>
            </a:p>
          </p:txBody>
        </p:sp>
        <p:sp>
          <p:nvSpPr>
            <p:cNvPr id="27678" name="Text Box 25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BG</a:t>
              </a:r>
              <a:r>
                <a:rPr lang="en-US" altLang="zh-CN" sz="2000" baseline="-20000"/>
                <a:t>1</a:t>
              </a:r>
            </a:p>
          </p:txBody>
        </p:sp>
        <p:sp>
          <p:nvSpPr>
            <p:cNvPr id="27679" name="Text Box 26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BR</a:t>
              </a:r>
              <a:r>
                <a:rPr lang="en-US" altLang="zh-CN" sz="2000" i="1" baseline="-20000"/>
                <a:t>n</a:t>
              </a:r>
            </a:p>
          </p:txBody>
        </p:sp>
        <p:sp>
          <p:nvSpPr>
            <p:cNvPr id="27680" name="Text Box 27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BG</a:t>
              </a:r>
              <a:r>
                <a:rPr lang="en-US" altLang="zh-CN" sz="2000" i="1" baseline="-20000"/>
                <a:t>n</a:t>
              </a:r>
            </a:p>
          </p:txBody>
        </p:sp>
        <p:sp>
          <p:nvSpPr>
            <p:cNvPr id="27681" name="Line 28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Line 29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30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4" name="Line 31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5" name="Line 32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6" name="Line 33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7" name="Text Box 34"/>
            <p:cNvSpPr txBox="1">
              <a:spLocks noChangeArrowheads="1"/>
            </p:cNvSpPr>
            <p:nvPr/>
          </p:nvSpPr>
          <p:spPr bwMode="auto">
            <a:xfrm>
              <a:off x="3072" y="324"/>
              <a:ext cx="14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/>
            </a:p>
            <a:p>
              <a:pPr eaLnBrk="1" hangingPunct="1"/>
              <a:r>
                <a:rPr lang="en-US" altLang="zh-CN" sz="2400"/>
                <a:t>BG-</a:t>
              </a:r>
              <a:r>
                <a:rPr lang="zh-CN" altLang="en-US" sz="2400"/>
                <a:t>总线同意</a:t>
              </a:r>
              <a:endParaRPr lang="en-US" altLang="zh-CN" sz="2400"/>
            </a:p>
            <a:p>
              <a:pPr eaLnBrk="1" hangingPunct="1"/>
              <a:r>
                <a:rPr lang="en-US" altLang="zh-CN" sz="2400"/>
                <a:t>BR-</a:t>
              </a:r>
              <a:r>
                <a:rPr lang="zh-CN" altLang="en-US" sz="2400"/>
                <a:t>总线请求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27657" name="Freeform 36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8" name="Freeform 37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Freeform 38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7562" name="Freeform 42"/>
          <p:cNvSpPr>
            <a:spLocks/>
          </p:cNvSpPr>
          <p:nvPr/>
        </p:nvSpPr>
        <p:spPr bwMode="auto">
          <a:xfrm>
            <a:off x="1143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3552 w 3552"/>
              <a:gd name="T3" fmla="*/ 0 h 1152"/>
              <a:gd name="T4" fmla="*/ 3552 w 3552"/>
              <a:gd name="T5" fmla="*/ 1152 h 1152"/>
              <a:gd name="T6" fmla="*/ 0 60000 65536"/>
              <a:gd name="T7" fmla="*/ 0 60000 65536"/>
              <a:gd name="T8" fmla="*/ 0 60000 65536"/>
              <a:gd name="T9" fmla="*/ 0 w 3552"/>
              <a:gd name="T10" fmla="*/ 0 h 1152"/>
              <a:gd name="T11" fmla="*/ 3552 w 355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64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4. 独立请求方式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611560" y="1700808"/>
            <a:ext cx="7772870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优点：响应速度快，总线允许信号</a:t>
            </a:r>
            <a:r>
              <a:rPr kumimoji="0" lang="en-US" altLang="zh-CN" sz="2800" b="0" dirty="0"/>
              <a:t>BG</a:t>
            </a:r>
            <a:r>
              <a:rPr kumimoji="0" lang="zh-CN" altLang="en-US" sz="2800" b="0" dirty="0"/>
              <a:t>直接从控制器发送到有关设备，不必再设备间传递或者查询。</a:t>
            </a:r>
            <a:endParaRPr kumimoji="0" lang="en-US" altLang="zh-CN" sz="2800" b="0" dirty="0"/>
          </a:p>
          <a:p>
            <a:pPr fontAlgn="auto">
              <a:spcAft>
                <a:spcPts val="0"/>
              </a:spcAft>
            </a:pPr>
            <a:r>
              <a:rPr kumimoji="0" lang="zh-CN" altLang="en-US" sz="2800" b="0" dirty="0"/>
              <a:t>缺点：控制线数量多，若</a:t>
            </a:r>
            <a:r>
              <a:rPr kumimoji="0" lang="en-US" altLang="zh-CN" sz="2800" b="0" dirty="0"/>
              <a:t>n</a:t>
            </a:r>
            <a:r>
              <a:rPr kumimoji="0" lang="zh-CN" altLang="en-US" sz="2800" b="0" dirty="0"/>
              <a:t>个设备需要</a:t>
            </a:r>
            <a:r>
              <a:rPr kumimoji="0" lang="en-US" altLang="zh-CN" sz="2800" b="0" dirty="0"/>
              <a:t>2n</a:t>
            </a:r>
            <a:r>
              <a:rPr kumimoji="0" lang="zh-CN" altLang="en-US" sz="2800" b="0" dirty="0"/>
              <a:t>个控制线，总线控制逻辑复杂。</a:t>
            </a:r>
          </a:p>
        </p:txBody>
      </p:sp>
    </p:spTree>
    <p:extLst>
      <p:ext uri="{BB962C8B-B14F-4D97-AF65-F5344CB8AC3E}">
        <p14:creationId xmlns:p14="http://schemas.microsoft.com/office/powerpoint/2010/main" val="408207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二、总线通信控制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1406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1. 目的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2. 总线传输周期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主模块申请</a:t>
            </a:r>
            <a:r>
              <a:rPr lang="zh-CN" altLang="en-US"/>
              <a:t>，总线仲裁决定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主模块向从模块 </a:t>
            </a:r>
            <a:r>
              <a:rPr lang="zh-CN" altLang="en-US">
                <a:solidFill>
                  <a:schemeClr val="folHlink"/>
                </a:solidFill>
              </a:rPr>
              <a:t>给出地址 </a:t>
            </a:r>
            <a:r>
              <a:rPr lang="zh-CN" altLang="en-US"/>
              <a:t>和 </a:t>
            </a:r>
            <a:r>
              <a:rPr lang="zh-CN" altLang="en-US">
                <a:solidFill>
                  <a:schemeClr val="folHlink"/>
                </a:solidFill>
              </a:rPr>
              <a:t>命令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主模块和从模块 </a:t>
            </a:r>
            <a:r>
              <a:rPr lang="zh-CN" altLang="en-US">
                <a:solidFill>
                  <a:schemeClr val="folHlink"/>
                </a:solidFill>
              </a:rPr>
              <a:t>交换数据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主模块 </a:t>
            </a:r>
            <a:r>
              <a:rPr lang="zh-CN" altLang="en-US">
                <a:solidFill>
                  <a:schemeClr val="folHlink"/>
                </a:solidFill>
              </a:rPr>
              <a:t>撤销有关信息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28685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申请分配阶段</a:t>
              </a:r>
              <a:endParaRPr lang="en-US" altLang="zh-CN"/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寻址阶段</a:t>
              </a:r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传数阶段</a:t>
              </a:r>
            </a:p>
          </p:txBody>
        </p:sp>
        <p:sp>
          <p:nvSpPr>
            <p:cNvPr id="28688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结束阶段</a:t>
              </a:r>
              <a:endParaRPr lang="zh-CN" altLang="en-US" b="0"/>
            </a:p>
          </p:txBody>
        </p:sp>
      </p:grpSp>
      <p:sp>
        <p:nvSpPr>
          <p:cNvPr id="149518" name="AutoShape 14"/>
          <p:cNvSpPr>
            <a:spLocks/>
          </p:cNvSpPr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2209800" y="14287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解决通信双方 </a:t>
            </a:r>
            <a:r>
              <a:rPr lang="zh-CN" altLang="en-US">
                <a:solidFill>
                  <a:schemeClr val="folHlink"/>
                </a:solidFill>
              </a:rPr>
              <a:t>协调配合 </a:t>
            </a:r>
            <a:r>
              <a:rPr lang="zh-CN" altLang="en-US"/>
              <a:t>问题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  <p:bldP spid="149510" grpId="0" autoUpdateAnimBg="0"/>
      <p:bldP spid="149511" grpId="0" autoUpdateAnimBg="0"/>
      <p:bldP spid="149512" grpId="0" autoUpdateAnimBg="0"/>
      <p:bldP spid="149518" grpId="0" animBg="1"/>
      <p:bldP spid="1495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276600" y="19319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 </a:t>
            </a:r>
            <a:r>
              <a:rPr lang="zh-CN" altLang="en-US">
                <a:solidFill>
                  <a:schemeClr val="folHlink"/>
                </a:solidFill>
              </a:rPr>
              <a:t>统一时标 </a:t>
            </a:r>
            <a:r>
              <a:rPr lang="zh-CN" altLang="en-US"/>
              <a:t>控制数据传送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276600" y="49672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充分 </a:t>
            </a:r>
            <a:r>
              <a:rPr lang="zh-CN" altLang="en-US">
                <a:solidFill>
                  <a:schemeClr val="folHlink"/>
                </a:solidFill>
              </a:rPr>
              <a:t>挖掘 </a:t>
            </a:r>
            <a:r>
              <a:rPr lang="zh-CN" altLang="en-US"/>
              <a:t>系统 </a:t>
            </a:r>
            <a:r>
              <a:rPr lang="zh-CN" altLang="en-US">
                <a:solidFill>
                  <a:schemeClr val="folHlink"/>
                </a:solidFill>
              </a:rPr>
              <a:t>总线每瞬间 </a:t>
            </a:r>
            <a:r>
              <a:rPr lang="zh-CN" altLang="en-US"/>
              <a:t>的 </a:t>
            </a:r>
            <a:r>
              <a:rPr lang="zh-CN" altLang="en-US">
                <a:solidFill>
                  <a:schemeClr val="folHlink"/>
                </a:solidFill>
              </a:rPr>
              <a:t>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1931988"/>
            <a:ext cx="3900487" cy="3592512"/>
            <a:chOff x="567" y="1217"/>
            <a:chExt cx="2457" cy="2263"/>
          </a:xfrm>
        </p:grpSpPr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同步通信 </a:t>
              </a: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异步通信</a:t>
              </a:r>
              <a:r>
                <a:rPr lang="zh-CN" altLang="en-US" sz="3600">
                  <a:solidFill>
                    <a:schemeClr val="folHlink"/>
                  </a:solidFill>
                </a:rPr>
                <a:t> </a:t>
              </a:r>
            </a:p>
          </p:txBody>
        </p:sp>
        <p:sp>
          <p:nvSpPr>
            <p:cNvPr id="29708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</a:rPr>
                <a:t> </a:t>
              </a:r>
              <a:endParaRPr lang="en-US" altLang="zh-CN" sz="3600">
                <a:solidFill>
                  <a:schemeClr val="folHlink"/>
                </a:solidFill>
              </a:endParaRPr>
            </a:p>
          </p:txBody>
        </p:sp>
        <p:sp>
          <p:nvSpPr>
            <p:cNvPr id="29709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</a:rPr>
                <a:t> </a:t>
              </a:r>
            </a:p>
          </p:txBody>
        </p:sp>
      </p:grpSp>
      <p:sp>
        <p:nvSpPr>
          <p:cNvPr id="150537" name="AutoShape 9"/>
          <p:cNvSpPr>
            <a:spLocks/>
          </p:cNvSpPr>
          <p:nvPr/>
        </p:nvSpPr>
        <p:spPr bwMode="auto">
          <a:xfrm>
            <a:off x="609600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609600" y="5334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3. 总线通信的四种方式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3276600" y="29718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采用 </a:t>
            </a:r>
            <a:r>
              <a:rPr lang="zh-CN" altLang="en-US">
                <a:solidFill>
                  <a:schemeClr val="folHlink"/>
                </a:solidFill>
              </a:rPr>
              <a:t>应答方式</a:t>
            </a:r>
            <a:r>
              <a:rPr lang="zh-CN" altLang="en-US"/>
              <a:t>，没有公共时钟标准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276600" y="3925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同步、异步结合</a:t>
            </a:r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7" grpId="0" animBg="1"/>
      <p:bldP spid="150539" grpId="0" autoUpdateAnimBg="0"/>
      <p:bldP spid="15054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(1) 同步式数据输入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30814" name="Group 5"/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30816" name="Rectangle 6"/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30817" name="Line 7"/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8" name="Line 8"/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9" name="Line 9"/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0" name="Rectangle 10"/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21" name="Line 11"/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2" name="Rectangle 12"/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总线传输周期</a:t>
                </a:r>
                <a:endParaRPr lang="zh-CN" altLang="en-US" sz="32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0823" name="Line 13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" name="Freeform 14"/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5" name="Freeform 15"/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6" name="Freeform 16"/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0827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828" name="Freeform 18"/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9" name="Freeform 19"/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0" name="Rectangle 20"/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sp>
            <p:nvSpPr>
              <p:cNvPr id="30831" name="Rectangle 21"/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sp>
            <p:nvSpPr>
              <p:cNvPr id="30832" name="Rectangle 22"/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4</a:t>
                </a:r>
              </a:p>
            </p:txBody>
          </p:sp>
          <p:sp>
            <p:nvSpPr>
              <p:cNvPr id="30833" name="Line 23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4" name="Line 24"/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5" name="Line 25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6" name="Line 26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7" name="Line 27"/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8" name="Line 28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9" name="Line 29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0" name="Line 30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1" name="Line 31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2" name="Line 32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3" name="Line 33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4" name="Line 34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15" name="Text Box 35"/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/>
                <a:t> </a:t>
              </a:r>
              <a:r>
                <a:rPr lang="zh-CN" altLang="en-US" sz="2400"/>
                <a:t>时钟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30810" name="Freeform 37"/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Line 38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12" name="Line 39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13" name="Text Box 40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/>
                <a:t> </a:t>
              </a:r>
              <a:r>
                <a:rPr lang="zh-CN" altLang="en-US" sz="2400"/>
                <a:t>地址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52400" y="4114800"/>
            <a:ext cx="8847138" cy="1143000"/>
            <a:chOff x="96" y="2592"/>
            <a:chExt cx="5573" cy="720"/>
          </a:xfrm>
        </p:grpSpPr>
        <p:grpSp>
          <p:nvGrpSpPr>
            <p:cNvPr id="30803" name="Group 42"/>
            <p:cNvGrpSpPr>
              <a:grpSpLocks/>
            </p:cNvGrpSpPr>
            <p:nvPr/>
          </p:nvGrpSpPr>
          <p:grpSpPr bwMode="auto">
            <a:xfrm>
              <a:off x="480" y="2745"/>
              <a:ext cx="5189" cy="567"/>
              <a:chOff x="480" y="2745"/>
              <a:chExt cx="5189" cy="567"/>
            </a:xfrm>
          </p:grpSpPr>
          <p:sp>
            <p:nvSpPr>
              <p:cNvPr id="30805" name="Freeform 43"/>
              <p:cNvSpPr>
                <a:spLocks/>
              </p:cNvSpPr>
              <p:nvPr/>
            </p:nvSpPr>
            <p:spPr bwMode="auto">
              <a:xfrm>
                <a:off x="480" y="2831"/>
                <a:ext cx="1129" cy="1"/>
              </a:xfrm>
              <a:custGeom>
                <a:avLst/>
                <a:gdLst>
                  <a:gd name="T0" fmla="*/ 0 w 1174"/>
                  <a:gd name="T1" fmla="*/ 1 h 1"/>
                  <a:gd name="T2" fmla="*/ 1174 w 1174"/>
                  <a:gd name="T3" fmla="*/ 0 h 1"/>
                  <a:gd name="T4" fmla="*/ 0 60000 65536"/>
                  <a:gd name="T5" fmla="*/ 0 60000 65536"/>
                  <a:gd name="T6" fmla="*/ 0 w 1174"/>
                  <a:gd name="T7" fmla="*/ 0 h 1"/>
                  <a:gd name="T8" fmla="*/ 1174 w 117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6" name="Line 44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7" name="Line 45"/>
              <p:cNvSpPr>
                <a:spLocks noChangeShapeType="1"/>
              </p:cNvSpPr>
              <p:nvPr/>
            </p:nvSpPr>
            <p:spPr bwMode="auto">
              <a:xfrm rot="2700000">
                <a:off x="3644" y="2740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8" name="Line 4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09" name="Line 4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04" name="Text Box 48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/>
                <a:t>  </a:t>
              </a:r>
              <a:r>
                <a:rPr lang="zh-CN" altLang="en-US" sz="2400"/>
                <a:t>读</a:t>
              </a:r>
            </a:p>
            <a:p>
              <a:pPr eaLnBrk="1" hangingPunct="1"/>
              <a:r>
                <a:rPr lang="zh-CN" altLang="en-US" sz="2400"/>
                <a:t>命令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30799" name="Line 50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Line 51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52"/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44 w 1056"/>
                <a:gd name="T3" fmla="*/ 0 h 333"/>
                <a:gd name="T4" fmla="*/ 912 w 1056"/>
                <a:gd name="T5" fmla="*/ 0 h 333"/>
                <a:gd name="T6" fmla="*/ 1056 w 1056"/>
                <a:gd name="T7" fmla="*/ 144 h 333"/>
                <a:gd name="T8" fmla="*/ 880 w 1056"/>
                <a:gd name="T9" fmla="*/ 333 h 333"/>
                <a:gd name="T10" fmla="*/ 170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3"/>
                <a:gd name="T23" fmla="*/ 1056 w 1056"/>
                <a:gd name="T24" fmla="*/ 333 h 3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2" name="Text Box 53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 数据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30789" name="Rectangle 55"/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0" name="Rectangle 56"/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1" name="Line 57"/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2" name="Line 58"/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93" name="Group 59"/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30794" name="Freeform 60"/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5" name="Line 61"/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6" name="Line 62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7" name="Line 63"/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8" name="Line 64"/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30781" name="Freeform 67"/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429 h 429"/>
                <a:gd name="T2" fmla="*/ 894 w 894"/>
                <a:gd name="T3" fmla="*/ 429 h 429"/>
                <a:gd name="T4" fmla="*/ 502 w 894"/>
                <a:gd name="T5" fmla="*/ 0 h 429"/>
                <a:gd name="T6" fmla="*/ 23 w 894"/>
                <a:gd name="T7" fmla="*/ 13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2" name="Line 68"/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3" name="Rectangle 69"/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4" name="Line 70"/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5" name="Line 71"/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6" name="Line 72"/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7" name="Line 73"/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8" name="Line 74"/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67" name="Line 75"/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30771" name="Group 78"/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30779" name="Line 79"/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0" name="Line 80"/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72" name="Line 81"/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3" name="Line 82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4" name="Line 83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5" name="Line 84"/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6" name="Freeform 85"/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358"/>
                <a:gd name="T17" fmla="*/ 931 w 931"/>
                <a:gd name="T18" fmla="*/ 358 h 3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7" name="Line 86"/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8" name="Line 87"/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4648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30766" name="Line 90"/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7" name="Line 91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8" name="Line 92"/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9" name="Line 93"/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0" name="Line 94"/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87" name="Line 95"/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30758" name="Line 97"/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9" name="Line 98"/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0" name="Line 99"/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1" name="Freeform 100"/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442 h 442"/>
                <a:gd name="T2" fmla="*/ 417 w 417"/>
                <a:gd name="T3" fmla="*/ 442 h 442"/>
                <a:gd name="T4" fmla="*/ 417 w 417"/>
                <a:gd name="T5" fmla="*/ 0 h 442"/>
                <a:gd name="T6" fmla="*/ 0 w 417"/>
                <a:gd name="T7" fmla="*/ 442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2" name="Line 101"/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3" name="Line 102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4" name="Line 103"/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5" name="Freeform 104"/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"/>
                <a:gd name="T16" fmla="*/ 0 h 379"/>
                <a:gd name="T17" fmla="*/ 257 w 257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106"/>
          <p:cNvGrpSpPr>
            <a:grpSpLocks/>
          </p:cNvGrpSpPr>
          <p:nvPr/>
        </p:nvGrpSpPr>
        <p:grpSpPr bwMode="auto"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30749" name="Group 107"/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30754" name="Line 10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5" name="Line 109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6" name="Line 110"/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7" name="Line 111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0" name="Line 112"/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1" name="Line 113"/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2" name="Rectangle 114"/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3" name="Rectangle 115"/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30741" name="Group 117"/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30745" name="Line 118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6" name="Line 119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7" name="Line 120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8" name="Line 121"/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42" name="Freeform 122"/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Rectangle 123"/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4" name="Rectangle 124"/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57" grpId="0" animBg="1"/>
      <p:bldP spid="110667" grpId="0" animBg="1"/>
      <p:bldP spid="110668" grpId="0" animBg="1"/>
      <p:bldP spid="110680" grpId="0" animBg="1"/>
      <p:bldP spid="110687" grpId="0" animBg="1"/>
      <p:bldP spid="1106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685800" y="425450"/>
            <a:ext cx="4043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(2) 同步式数据输出</a:t>
            </a:r>
            <a:endParaRPr lang="en-US" altLang="zh-CN" sz="36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31855" name="Rectangle 5"/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31856" name="Line 6"/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7" name="Line 7"/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8" name="Line 8"/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9" name="Rectangle 9"/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60" name="Line 10"/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1" name="Rectangle 11"/>
            <p:cNvSpPr>
              <a:spLocks noChangeArrowheads="1"/>
            </p:cNvSpPr>
            <p:nvPr/>
          </p:nvSpPr>
          <p:spPr bwMode="auto">
            <a:xfrm>
              <a:off x="2250" y="941"/>
              <a:ext cx="15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宋体" panose="02010600030101010101" pitchFamily="2" charset="-122"/>
                </a:rPr>
                <a:t>总线传输周期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31862" name="Line 12"/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3" name="Freeform 13"/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4" name="Freeform 14"/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5" name="Freeform 15"/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1866" name="AutoShape 16"/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67" name="Freeform 17"/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8" name="Freeform 18"/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9" name="Rectangle 19"/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31870" name="Rectangle 20"/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31871" name="Rectangle 21"/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31872" name="Line 22"/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3" name="Line 23"/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4" name="Line 24"/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5" name="Line 25"/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6" name="Line 26"/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7" name="Line 27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8" name="Line 28"/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9" name="Line 29"/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80" name="Line 30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81" name="Line 31"/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82" name="Line 32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83" name="Line 33"/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84" name="Text Box 34"/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/>
                <a:t> </a:t>
              </a:r>
              <a:r>
                <a:rPr kumimoji="0" lang="zh-CN" altLang="en-US" sz="2400"/>
                <a:t>时钟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31850" name="Group 36"/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31852" name="Line 37"/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3" name="Line 38"/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4" name="Freeform 39"/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206 w 5328"/>
                  <a:gd name="T1" fmla="*/ 0 h 977"/>
                  <a:gd name="T2" fmla="*/ 0 w 5328"/>
                  <a:gd name="T3" fmla="*/ 486 h 977"/>
                  <a:gd name="T4" fmla="*/ 196 w 5328"/>
                  <a:gd name="T5" fmla="*/ 964 h 977"/>
                  <a:gd name="T6" fmla="*/ 5132 w 5328"/>
                  <a:gd name="T7" fmla="*/ 977 h 977"/>
                  <a:gd name="T8" fmla="*/ 5328 w 5328"/>
                  <a:gd name="T9" fmla="*/ 486 h 977"/>
                  <a:gd name="T10" fmla="*/ 5126 w 5328"/>
                  <a:gd name="T11" fmla="*/ 0 h 977"/>
                  <a:gd name="T12" fmla="*/ 206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28"/>
                  <a:gd name="T22" fmla="*/ 0 h 977"/>
                  <a:gd name="T23" fmla="*/ 5328 w 5328"/>
                  <a:gd name="T24" fmla="*/ 977 h 9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851" name="Text Box 40"/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/>
                <a:t> </a:t>
              </a:r>
              <a:r>
                <a:rPr kumimoji="0" lang="zh-CN" altLang="en-US" sz="2400"/>
                <a:t>地址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31848" name="Freeform 42"/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48"/>
                <a:gd name="T19" fmla="*/ 0 h 240"/>
                <a:gd name="T20" fmla="*/ 4848 w 4848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9" name="Text Box 43"/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/>
                <a:t>  </a:t>
              </a:r>
              <a:r>
                <a:rPr kumimoji="0" lang="zh-CN" altLang="en-US" sz="2400"/>
                <a:t>写</a:t>
              </a:r>
            </a:p>
            <a:p>
              <a:r>
                <a:rPr kumimoji="0" lang="zh-CN" altLang="en-US" sz="2400"/>
                <a:t>命令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28600" y="4419600"/>
            <a:ext cx="8458200" cy="847725"/>
            <a:chOff x="144" y="2784"/>
            <a:chExt cx="5328" cy="534"/>
          </a:xfrm>
        </p:grpSpPr>
        <p:grpSp>
          <p:nvGrpSpPr>
            <p:cNvPr id="31837" name="Group 45"/>
            <p:cNvGrpSpPr>
              <a:grpSpLocks/>
            </p:cNvGrpSpPr>
            <p:nvPr/>
          </p:nvGrpSpPr>
          <p:grpSpPr bwMode="auto">
            <a:xfrm>
              <a:off x="1208" y="2832"/>
              <a:ext cx="2680" cy="486"/>
              <a:chOff x="1160" y="2976"/>
              <a:chExt cx="2584" cy="486"/>
            </a:xfrm>
          </p:grpSpPr>
          <p:sp>
            <p:nvSpPr>
              <p:cNvPr id="31842" name="Line 46"/>
              <p:cNvSpPr>
                <a:spLocks noChangeShapeType="1"/>
              </p:cNvSpPr>
              <p:nvPr/>
            </p:nvSpPr>
            <p:spPr bwMode="auto">
              <a:xfrm>
                <a:off x="1392" y="3408"/>
                <a:ext cx="21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43" name="Line 47"/>
              <p:cNvSpPr>
                <a:spLocks noChangeShapeType="1"/>
              </p:cNvSpPr>
              <p:nvPr/>
            </p:nvSpPr>
            <p:spPr bwMode="auto">
              <a:xfrm>
                <a:off x="1392" y="3024"/>
                <a:ext cx="21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44" name="Line 48"/>
              <p:cNvSpPr>
                <a:spLocks noChangeShapeType="1"/>
              </p:cNvSpPr>
              <p:nvPr/>
            </p:nvSpPr>
            <p:spPr bwMode="auto">
              <a:xfrm rot="2700000">
                <a:off x="1303" y="296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45" name="Line 49"/>
              <p:cNvSpPr>
                <a:spLocks noChangeShapeType="1"/>
              </p:cNvSpPr>
              <p:nvPr/>
            </p:nvSpPr>
            <p:spPr bwMode="auto">
              <a:xfrm rot="8100000">
                <a:off x="1311" y="3167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46" name="Line 50"/>
              <p:cNvSpPr>
                <a:spLocks noChangeShapeType="1"/>
              </p:cNvSpPr>
              <p:nvPr/>
            </p:nvSpPr>
            <p:spPr bwMode="auto">
              <a:xfrm rot="8100000">
                <a:off x="3600" y="2976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47" name="Line 51"/>
              <p:cNvSpPr>
                <a:spLocks noChangeShapeType="1"/>
              </p:cNvSpPr>
              <p:nvPr/>
            </p:nvSpPr>
            <p:spPr bwMode="auto">
              <a:xfrm rot="2700000">
                <a:off x="3601" y="3169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38" name="Rectangle 52"/>
            <p:cNvSpPr>
              <a:spLocks noChangeArrowheads="1"/>
            </p:cNvSpPr>
            <p:nvPr/>
          </p:nvSpPr>
          <p:spPr bwMode="auto">
            <a:xfrm>
              <a:off x="732" y="2878"/>
              <a:ext cx="47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9" name="Line 53"/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Line 54"/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/>
                <a:t> 数据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31826" name="Group 57"/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31832" name="Freeform 58"/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7"/>
                  <a:gd name="T16" fmla="*/ 0 h 358"/>
                  <a:gd name="T17" fmla="*/ 437 w 437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3" name="Line 59"/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4" name="Line 60"/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5" name="Line 61"/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6" name="Line 62"/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27" name="Rectangle 63"/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8" name="Line 64"/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29" name="Group 65"/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31830" name="Rectangle 66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831" name="Line 67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31815" name="Group 69"/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31824" name="Rectangle 70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825" name="Line 71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16" name="Line 72"/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8" name="Freeform 74"/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384 h 384"/>
                <a:gd name="T6" fmla="*/ 336 w 367"/>
                <a:gd name="T7" fmla="*/ 384 h 384"/>
                <a:gd name="T8" fmla="*/ 134 w 367"/>
                <a:gd name="T9" fmla="*/ 1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7"/>
                <a:gd name="T16" fmla="*/ 0 h 384"/>
                <a:gd name="T17" fmla="*/ 367 w 367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9" name="Line 75"/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0" name="Line 76"/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1" name="Line 77"/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2" name="Line 78"/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3" name="Line 79"/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696" name="Line 80"/>
          <p:cNvSpPr>
            <a:spLocks noChangeShapeType="1"/>
          </p:cNvSpPr>
          <p:nvPr/>
        </p:nvSpPr>
        <p:spPr bwMode="auto">
          <a:xfrm>
            <a:off x="2438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31809" name="Line 82"/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0" name="Line 83"/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1" name="Line 84"/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Line 85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3" name="Freeform 86"/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384 h 384"/>
                <a:gd name="T6" fmla="*/ 0 w 48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Line 87"/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704" name="Line 88"/>
          <p:cNvSpPr>
            <a:spLocks noChangeShapeType="1"/>
          </p:cNvSpPr>
          <p:nvPr/>
        </p:nvSpPr>
        <p:spPr bwMode="auto">
          <a:xfrm>
            <a:off x="2819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705" name="Line 89"/>
          <p:cNvSpPr>
            <a:spLocks noChangeShapeType="1"/>
          </p:cNvSpPr>
          <p:nvPr/>
        </p:nvSpPr>
        <p:spPr bwMode="auto">
          <a:xfrm>
            <a:off x="3200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31804" name="Line 91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5" name="Line 92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6" name="Line 93"/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7" name="Line 94"/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8" name="Line 95"/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31799" name="Line 97"/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0" name="Line 98"/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1" name="Line 99"/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Line 100"/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3" name="Line 101"/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31797" name="Freeform 103"/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29"/>
                <a:gd name="T20" fmla="*/ 245 w 245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8" name="Freeform 104"/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  <a:gd name="T9" fmla="*/ 0 w 294"/>
                <a:gd name="T10" fmla="*/ 0 h 269"/>
                <a:gd name="T11" fmla="*/ 294 w 294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31792" name="Line 106"/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3" name="Line 107"/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4" name="Line 108"/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5" name="Line 109"/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6" name="Line 110"/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31786" name="Line 112"/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7" name="Line 113"/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8" name="Rectangle 114"/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9" name="Rectangle 115"/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Line 116"/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1" name="Line 117"/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18"/>
          <p:cNvGrpSpPr>
            <a:grpSpLocks/>
          </p:cNvGrpSpPr>
          <p:nvPr/>
        </p:nvGrpSpPr>
        <p:grpSpPr bwMode="auto"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31777" name="Line 119"/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Freeform 120"/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393 h 393"/>
                <a:gd name="T6" fmla="*/ 0 w 208"/>
                <a:gd name="T7" fmla="*/ 393 h 393"/>
                <a:gd name="T8" fmla="*/ 208 w 208"/>
                <a:gd name="T9" fmla="*/ 209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393"/>
                <a:gd name="T17" fmla="*/ 208 w 208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Rectangle 121"/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Line 122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1" name="Line 123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Rectangle 124"/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Line 125"/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Line 126"/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5" name="Line 127"/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28"/>
          <p:cNvGrpSpPr>
            <a:grpSpLocks/>
          </p:cNvGrpSpPr>
          <p:nvPr/>
        </p:nvGrpSpPr>
        <p:grpSpPr bwMode="auto"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31767" name="Rectangle 129"/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8" name="Line 130"/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Line 131"/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132"/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133"/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134"/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135"/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136"/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5" name="Rectangle 137"/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138"/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1755" name="Line 139"/>
          <p:cNvSpPr>
            <a:spLocks noChangeShapeType="1"/>
          </p:cNvSpPr>
          <p:nvPr/>
        </p:nvSpPr>
        <p:spPr bwMode="auto">
          <a:xfrm>
            <a:off x="17526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756" name="Line 140"/>
          <p:cNvSpPr>
            <a:spLocks noChangeShapeType="1"/>
          </p:cNvSpPr>
          <p:nvPr/>
        </p:nvSpPr>
        <p:spPr bwMode="auto">
          <a:xfrm>
            <a:off x="60960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757" name="Rectangle 1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96" grpId="0" animBg="1"/>
      <p:bldP spid="111704" grpId="0" animBg="1"/>
      <p:bldP spid="111705" grpId="0" animBg="1"/>
      <p:bldP spid="111755" grpId="0" animBg="1"/>
      <p:bldP spid="1117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219200" y="5653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不互锁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4006850" y="5653088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半互锁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0" y="565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全互锁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423863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(3) 异步通信</a:t>
            </a:r>
            <a:endParaRPr lang="en-US" altLang="zh-CN" sz="360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06850" y="1752600"/>
            <a:ext cx="2698750" cy="3657600"/>
            <a:chOff x="2524" y="1104"/>
            <a:chExt cx="1700" cy="2304"/>
          </a:xfrm>
        </p:grpSpPr>
        <p:sp>
          <p:nvSpPr>
            <p:cNvPr id="32822" name="Text Box 8"/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主设备</a:t>
              </a:r>
            </a:p>
          </p:txBody>
        </p:sp>
        <p:sp>
          <p:nvSpPr>
            <p:cNvPr id="32823" name="Text Box 9"/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从设备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3513" y="2871788"/>
            <a:ext cx="547687" cy="2157412"/>
            <a:chOff x="103" y="1809"/>
            <a:chExt cx="345" cy="1359"/>
          </a:xfrm>
        </p:grpSpPr>
        <p:sp>
          <p:nvSpPr>
            <p:cNvPr id="32820" name="Text Box 11"/>
            <p:cNvSpPr txBox="1">
              <a:spLocks noChangeArrowheads="1"/>
            </p:cNvSpPr>
            <p:nvPr/>
          </p:nvSpPr>
          <p:spPr bwMode="auto">
            <a:xfrm>
              <a:off x="107" y="1809"/>
              <a:ext cx="3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请</a:t>
              </a:r>
            </a:p>
            <a:p>
              <a:pPr eaLnBrk="1" hangingPunct="1"/>
              <a:r>
                <a:rPr lang="zh-CN" altLang="en-US"/>
                <a:t>求</a:t>
              </a:r>
            </a:p>
          </p:txBody>
        </p:sp>
        <p:sp>
          <p:nvSpPr>
            <p:cNvPr id="32821" name="Text Box 12"/>
            <p:cNvSpPr txBox="1">
              <a:spLocks noChangeArrowheads="1"/>
            </p:cNvSpPr>
            <p:nvPr/>
          </p:nvSpPr>
          <p:spPr bwMode="auto">
            <a:xfrm>
              <a:off x="103" y="2572"/>
              <a:ext cx="3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回</a:t>
              </a:r>
            </a:p>
            <a:p>
              <a:pPr eaLnBrk="1" hangingPunct="1"/>
              <a:r>
                <a:rPr lang="zh-CN" altLang="en-US"/>
                <a:t>答</a:t>
              </a:r>
            </a:p>
          </p:txBody>
        </p:sp>
      </p:grpSp>
      <p:sp>
        <p:nvSpPr>
          <p:cNvPr id="151565" name="Freeform 13"/>
          <p:cNvSpPr>
            <a:spLocks/>
          </p:cNvSpPr>
          <p:nvPr/>
        </p:nvSpPr>
        <p:spPr bwMode="auto">
          <a:xfrm>
            <a:off x="12954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6" name="Freeform 14"/>
          <p:cNvSpPr>
            <a:spLocks/>
          </p:cNvSpPr>
          <p:nvPr/>
        </p:nvSpPr>
        <p:spPr bwMode="auto">
          <a:xfrm>
            <a:off x="4176713" y="2590800"/>
            <a:ext cx="1587" cy="966788"/>
          </a:xfrm>
          <a:custGeom>
            <a:avLst/>
            <a:gdLst>
              <a:gd name="T0" fmla="*/ 0 w 1"/>
              <a:gd name="T1" fmla="*/ 0 h 609"/>
              <a:gd name="T2" fmla="*/ 1 w 1"/>
              <a:gd name="T3" fmla="*/ 609 h 609"/>
              <a:gd name="T4" fmla="*/ 0 60000 65536"/>
              <a:gd name="T5" fmla="*/ 0 60000 65536"/>
              <a:gd name="T6" fmla="*/ 0 w 1"/>
              <a:gd name="T7" fmla="*/ 0 h 609"/>
              <a:gd name="T8" fmla="*/ 1 w 1"/>
              <a:gd name="T9" fmla="*/ 609 h 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32818" name="Freeform 16"/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0"/>
                <a:gd name="T19" fmla="*/ 0 h 587"/>
                <a:gd name="T20" fmla="*/ 300 w 300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9" name="Freeform 17"/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  <a:gd name="T6" fmla="*/ 0 w 737"/>
                <a:gd name="T7" fmla="*/ 0 h 1"/>
                <a:gd name="T8" fmla="*/ 737 w 7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70" name="Freeform 18"/>
          <p:cNvSpPr>
            <a:spLocks/>
          </p:cNvSpPr>
          <p:nvPr/>
        </p:nvSpPr>
        <p:spPr bwMode="auto">
          <a:xfrm>
            <a:off x="5241925" y="2586038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599 h 599"/>
              <a:gd name="T4" fmla="*/ 0 60000 65536"/>
              <a:gd name="T5" fmla="*/ 0 60000 65536"/>
              <a:gd name="T6" fmla="*/ 0 w 1"/>
              <a:gd name="T7" fmla="*/ 0 h 599"/>
              <a:gd name="T8" fmla="*/ 1 w 1"/>
              <a:gd name="T9" fmla="*/ 599 h 5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1" name="Freeform 19"/>
          <p:cNvSpPr>
            <a:spLocks/>
          </p:cNvSpPr>
          <p:nvPr/>
        </p:nvSpPr>
        <p:spPr bwMode="auto">
          <a:xfrm>
            <a:off x="5184775" y="3479800"/>
            <a:ext cx="785813" cy="1588"/>
          </a:xfrm>
          <a:custGeom>
            <a:avLst/>
            <a:gdLst>
              <a:gd name="T0" fmla="*/ 0 w 495"/>
              <a:gd name="T1" fmla="*/ 0 h 1"/>
              <a:gd name="T2" fmla="*/ 495 w 495"/>
              <a:gd name="T3" fmla="*/ 1 h 1"/>
              <a:gd name="T4" fmla="*/ 0 60000 65536"/>
              <a:gd name="T5" fmla="*/ 0 60000 65536"/>
              <a:gd name="T6" fmla="*/ 0 w 495"/>
              <a:gd name="T7" fmla="*/ 0 h 1"/>
              <a:gd name="T8" fmla="*/ 495 w 4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32816" name="Freeform 21"/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7" name="Freeform 22"/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75" name="Freeform 23"/>
          <p:cNvSpPr>
            <a:spLocks/>
          </p:cNvSpPr>
          <p:nvPr/>
        </p:nvSpPr>
        <p:spPr bwMode="auto">
          <a:xfrm>
            <a:off x="2293938" y="3505200"/>
            <a:ext cx="830262" cy="1588"/>
          </a:xfrm>
          <a:custGeom>
            <a:avLst/>
            <a:gdLst>
              <a:gd name="T0" fmla="*/ 0 w 523"/>
              <a:gd name="T1" fmla="*/ 0 h 1"/>
              <a:gd name="T2" fmla="*/ 523 w 523"/>
              <a:gd name="T3" fmla="*/ 0 h 1"/>
              <a:gd name="T4" fmla="*/ 0 60000 65536"/>
              <a:gd name="T5" fmla="*/ 0 60000 65536"/>
              <a:gd name="T6" fmla="*/ 0 w 523"/>
              <a:gd name="T7" fmla="*/ 0 h 1"/>
              <a:gd name="T8" fmla="*/ 523 w 52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6" name="Freeform 24"/>
          <p:cNvSpPr>
            <a:spLocks/>
          </p:cNvSpPr>
          <p:nvPr/>
        </p:nvSpPr>
        <p:spPr bwMode="auto">
          <a:xfrm>
            <a:off x="234791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7" name="Freeform 25"/>
          <p:cNvSpPr>
            <a:spLocks/>
          </p:cNvSpPr>
          <p:nvPr/>
        </p:nvSpPr>
        <p:spPr bwMode="auto">
          <a:xfrm>
            <a:off x="1770063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8" name="Freeform 26"/>
          <p:cNvSpPr>
            <a:spLocks/>
          </p:cNvSpPr>
          <p:nvPr/>
        </p:nvSpPr>
        <p:spPr bwMode="auto">
          <a:xfrm>
            <a:off x="28749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9" name="Freeform 27"/>
          <p:cNvSpPr>
            <a:spLocks/>
          </p:cNvSpPr>
          <p:nvPr/>
        </p:nvSpPr>
        <p:spPr bwMode="auto">
          <a:xfrm>
            <a:off x="1820863" y="3743325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32814" name="Freeform 29"/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30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32812" name="Freeform 32"/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  <a:gd name="T6" fmla="*/ 0 w 332"/>
                <a:gd name="T7" fmla="*/ 0 h 1"/>
                <a:gd name="T8" fmla="*/ 332 w 3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3" name="Line 33"/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86" name="Line 34"/>
          <p:cNvSpPr>
            <a:spLocks noChangeShapeType="1"/>
          </p:cNvSpPr>
          <p:nvPr/>
        </p:nvSpPr>
        <p:spPr bwMode="auto">
          <a:xfrm>
            <a:off x="2824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7" name="Freeform 35"/>
          <p:cNvSpPr>
            <a:spLocks/>
          </p:cNvSpPr>
          <p:nvPr/>
        </p:nvSpPr>
        <p:spPr bwMode="auto">
          <a:xfrm>
            <a:off x="45847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8" name="Freeform 36"/>
          <p:cNvSpPr>
            <a:spLocks/>
          </p:cNvSpPr>
          <p:nvPr/>
        </p:nvSpPr>
        <p:spPr bwMode="auto">
          <a:xfrm>
            <a:off x="56943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9" name="Freeform 37"/>
          <p:cNvSpPr>
            <a:spLocks/>
          </p:cNvSpPr>
          <p:nvPr/>
        </p:nvSpPr>
        <p:spPr bwMode="auto">
          <a:xfrm>
            <a:off x="4640263" y="3733800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90" name="Line 38"/>
          <p:cNvSpPr>
            <a:spLocks noChangeShapeType="1"/>
          </p:cNvSpPr>
          <p:nvPr/>
        </p:nvSpPr>
        <p:spPr bwMode="auto">
          <a:xfrm>
            <a:off x="56324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91" name="Freeform 39"/>
          <p:cNvSpPr>
            <a:spLocks/>
          </p:cNvSpPr>
          <p:nvPr/>
        </p:nvSpPr>
        <p:spPr bwMode="auto">
          <a:xfrm>
            <a:off x="69088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851650" y="2660650"/>
            <a:ext cx="1162050" cy="1427163"/>
            <a:chOff x="4314" y="1676"/>
            <a:chExt cx="732" cy="899"/>
          </a:xfrm>
        </p:grpSpPr>
        <p:sp>
          <p:nvSpPr>
            <p:cNvPr id="32810" name="Freeform 41"/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1" name="Freeform 42"/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95" name="Freeform 43"/>
          <p:cNvSpPr>
            <a:spLocks/>
          </p:cNvSpPr>
          <p:nvPr/>
        </p:nvSpPr>
        <p:spPr bwMode="auto">
          <a:xfrm>
            <a:off x="798036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96" name="Freeform 44"/>
          <p:cNvSpPr>
            <a:spLocks/>
          </p:cNvSpPr>
          <p:nvPr/>
        </p:nvSpPr>
        <p:spPr bwMode="auto">
          <a:xfrm>
            <a:off x="73914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97" name="Freeform 45"/>
          <p:cNvSpPr>
            <a:spLocks/>
          </p:cNvSpPr>
          <p:nvPr/>
        </p:nvSpPr>
        <p:spPr bwMode="auto">
          <a:xfrm>
            <a:off x="85137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98" name="Freeform 46"/>
          <p:cNvSpPr>
            <a:spLocks/>
          </p:cNvSpPr>
          <p:nvPr/>
        </p:nvSpPr>
        <p:spPr bwMode="auto">
          <a:xfrm>
            <a:off x="7442200" y="374332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32808" name="Freeform 48"/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49"/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02" name="Line 50"/>
          <p:cNvSpPr>
            <a:spLocks noChangeShapeType="1"/>
          </p:cNvSpPr>
          <p:nvPr/>
        </p:nvSpPr>
        <p:spPr bwMode="auto">
          <a:xfrm>
            <a:off x="8462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603" name="Freeform 51"/>
          <p:cNvSpPr>
            <a:spLocks/>
          </p:cNvSpPr>
          <p:nvPr/>
        </p:nvSpPr>
        <p:spPr bwMode="auto">
          <a:xfrm>
            <a:off x="7493000" y="2898775"/>
            <a:ext cx="508000" cy="1365250"/>
          </a:xfrm>
          <a:custGeom>
            <a:avLst/>
            <a:gdLst>
              <a:gd name="T0" fmla="*/ 0 w 320"/>
              <a:gd name="T1" fmla="*/ 754 h 860"/>
              <a:gd name="T2" fmla="*/ 91 w 320"/>
              <a:gd name="T3" fmla="*/ 752 h 860"/>
              <a:gd name="T4" fmla="*/ 230 w 320"/>
              <a:gd name="T5" fmla="*/ 106 h 860"/>
              <a:gd name="T6" fmla="*/ 320 w 320"/>
              <a:gd name="T7" fmla="*/ 114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860"/>
              <a:gd name="T14" fmla="*/ 320 w 320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32806" name="Freeform 53"/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  <a:gd name="T6" fmla="*/ 0 w 521"/>
                <a:gd name="T7" fmla="*/ 0 h 2"/>
                <a:gd name="T8" fmla="*/ 521 w 52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Freeform 54"/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"/>
                <a:gd name="T16" fmla="*/ 0 h 752"/>
                <a:gd name="T17" fmla="*/ 313 w 313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607" name="Freeform 55"/>
          <p:cNvSpPr>
            <a:spLocks/>
          </p:cNvSpPr>
          <p:nvPr/>
        </p:nvSpPr>
        <p:spPr bwMode="auto">
          <a:xfrm>
            <a:off x="4692650" y="2895600"/>
            <a:ext cx="550863" cy="1301750"/>
          </a:xfrm>
          <a:custGeom>
            <a:avLst/>
            <a:gdLst>
              <a:gd name="T0" fmla="*/ 0 w 347"/>
              <a:gd name="T1" fmla="*/ 740 h 820"/>
              <a:gd name="T2" fmla="*/ 91 w 347"/>
              <a:gd name="T3" fmla="*/ 714 h 820"/>
              <a:gd name="T4" fmla="*/ 219 w 347"/>
              <a:gd name="T5" fmla="*/ 102 h 820"/>
              <a:gd name="T6" fmla="*/ 347 w 347"/>
              <a:gd name="T7" fmla="*/ 102 h 820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820"/>
              <a:gd name="T14" fmla="*/ 347 w 347"/>
              <a:gd name="T15" fmla="*/ 820 h 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55" grpId="0" autoUpdateAnimBg="0"/>
      <p:bldP spid="151556" grpId="0" autoUpdateAnimBg="0"/>
      <p:bldP spid="151565" grpId="0" animBg="1"/>
      <p:bldP spid="151566" grpId="0" animBg="1"/>
      <p:bldP spid="151570" grpId="0" animBg="1"/>
      <p:bldP spid="151571" grpId="0" animBg="1"/>
      <p:bldP spid="151575" grpId="0" animBg="1"/>
      <p:bldP spid="151576" grpId="0" animBg="1"/>
      <p:bldP spid="151577" grpId="0" animBg="1"/>
      <p:bldP spid="151578" grpId="0" animBg="1"/>
      <p:bldP spid="151579" grpId="0" animBg="1"/>
      <p:bldP spid="151586" grpId="0" animBg="1"/>
      <p:bldP spid="151587" grpId="0" animBg="1"/>
      <p:bldP spid="151588" grpId="0" animBg="1"/>
      <p:bldP spid="151589" grpId="0" animBg="1"/>
      <p:bldP spid="151590" grpId="0" animBg="1"/>
      <p:bldP spid="151591" grpId="0" animBg="1"/>
      <p:bldP spid="151595" grpId="0" animBg="1"/>
      <p:bldP spid="151596" grpId="0" animBg="1"/>
      <p:bldP spid="151597" grpId="0" animBg="1"/>
      <p:bldP spid="151598" grpId="0" animBg="1"/>
      <p:bldP spid="151602" grpId="0" animBg="1"/>
      <p:bldP spid="151603" grpId="0" animBg="1"/>
      <p:bldP spid="15160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(4) 半同步通信</a:t>
            </a:r>
            <a:endParaRPr lang="en-US" altLang="zh-CN" sz="36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33803" name="Text Box 5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同步   </a:t>
              </a:r>
              <a:r>
                <a:rPr lang="zh-CN" altLang="en-US">
                  <a:solidFill>
                    <a:schemeClr val="folHlink"/>
                  </a:solidFill>
                </a:rPr>
                <a:t>发送方</a:t>
              </a:r>
              <a:r>
                <a:rPr lang="zh-CN" altLang="en-US"/>
                <a:t> 用系统 </a:t>
              </a:r>
              <a:r>
                <a:rPr lang="zh-CN" altLang="en-US">
                  <a:solidFill>
                    <a:schemeClr val="folHlink"/>
                  </a:solidFill>
                </a:rPr>
                <a:t>时钟前沿 </a:t>
              </a:r>
              <a:r>
                <a:rPr lang="zh-CN" altLang="en-US"/>
                <a:t>发信号</a:t>
              </a:r>
              <a:endParaRPr lang="en-US" altLang="zh-CN"/>
            </a:p>
          </p:txBody>
        </p:sp>
        <p:sp>
          <p:nvSpPr>
            <p:cNvPr id="33804" name="Text Box 6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 </a:t>
              </a:r>
              <a:r>
                <a:rPr lang="zh-CN" altLang="en-US">
                  <a:solidFill>
                    <a:schemeClr val="folHlink"/>
                  </a:solidFill>
                </a:rPr>
                <a:t>接收方 </a:t>
              </a:r>
              <a:r>
                <a:rPr lang="zh-CN" altLang="en-US"/>
                <a:t>用系统 </a:t>
              </a:r>
              <a:r>
                <a:rPr lang="zh-CN" altLang="en-US">
                  <a:solidFill>
                    <a:schemeClr val="folHlink"/>
                  </a:solidFill>
                </a:rPr>
                <a:t>时钟后沿 </a:t>
              </a:r>
              <a:r>
                <a:rPr lang="zh-CN" altLang="en-US"/>
                <a:t>判断、识别</a:t>
              </a:r>
              <a:endParaRPr lang="en-US" altLang="zh-CN"/>
            </a:p>
          </p:txBody>
        </p:sp>
      </p:grp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/>
              <a:t>（</a:t>
            </a:r>
            <a:r>
              <a:rPr lang="zh-CN" altLang="en-US" sz="3600">
                <a:solidFill>
                  <a:schemeClr val="folHlink"/>
                </a:solidFill>
              </a:rPr>
              <a:t>同步</a:t>
            </a:r>
            <a:r>
              <a:rPr lang="zh-CN" altLang="en-US" sz="3600"/>
              <a:t>、</a:t>
            </a:r>
            <a:r>
              <a:rPr lang="zh-CN" altLang="en-US" sz="3600">
                <a:solidFill>
                  <a:schemeClr val="folHlink"/>
                </a:solidFill>
              </a:rPr>
              <a:t>异步 </a:t>
            </a:r>
            <a:r>
              <a:rPr lang="zh-CN" altLang="en-US" sz="3600"/>
              <a:t>结合）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8200" y="3795713"/>
            <a:ext cx="8229600" cy="1508125"/>
            <a:chOff x="528" y="2391"/>
            <a:chExt cx="5184" cy="950"/>
          </a:xfrm>
        </p:grpSpPr>
        <p:sp>
          <p:nvSpPr>
            <p:cNvPr id="33799" name="Text Box 16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异步   </a:t>
              </a:r>
              <a:r>
                <a:rPr lang="zh-CN" altLang="en-US"/>
                <a:t>允许不同速度的模块和谐工作</a:t>
              </a:r>
              <a:endParaRPr lang="en-US" altLang="zh-CN"/>
            </a:p>
          </p:txBody>
        </p:sp>
        <p:sp>
          <p:nvSpPr>
            <p:cNvPr id="33800" name="Text Box 17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 </a:t>
              </a:r>
              <a:r>
                <a:rPr lang="zh-CN" altLang="en-US"/>
                <a:t>增加一条  </a:t>
              </a:r>
              <a:r>
                <a:rPr lang="zh-CN" altLang="en-US">
                  <a:solidFill>
                    <a:schemeClr val="folHlink"/>
                  </a:solidFill>
                </a:rPr>
                <a:t>“等待”响应信号</a:t>
              </a:r>
              <a:r>
                <a:rPr lang="zh-CN" altLang="en-US"/>
                <a:t>             </a:t>
              </a:r>
            </a:p>
          </p:txBody>
        </p:sp>
        <p:sp>
          <p:nvSpPr>
            <p:cNvPr id="33801" name="Text Box 18"/>
            <p:cNvSpPr txBox="1">
              <a:spLocks noChangeArrowheads="1"/>
            </p:cNvSpPr>
            <p:nvPr/>
          </p:nvSpPr>
          <p:spPr bwMode="auto">
            <a:xfrm>
              <a:off x="3936" y="2976"/>
              <a:ext cx="10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WAIT</a:t>
              </a:r>
              <a:endParaRPr lang="zh-CN" altLang="en-US" sz="3200"/>
            </a:p>
          </p:txBody>
        </p: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936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以输入数据为例的半同步通信时序</a:t>
            </a:r>
            <a:endParaRPr lang="en-US" altLang="zh-CN" sz="360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/>
              <a:t>T</a:t>
            </a:r>
            <a:r>
              <a:rPr lang="en-US" altLang="zh-CN" sz="3200" baseline="-25000"/>
              <a:t>1     </a:t>
            </a:r>
            <a:r>
              <a:rPr lang="zh-CN" altLang="en-US"/>
              <a:t>主模块发地址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/>
              <a:t>T</a:t>
            </a:r>
            <a:r>
              <a:rPr lang="en-US" altLang="zh-CN" sz="3200" baseline="-25000"/>
              <a:t>2     </a:t>
            </a:r>
            <a:r>
              <a:rPr lang="zh-CN" altLang="en-US"/>
              <a:t>主模块发命令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0"/>
              <a:t>…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/>
              <a:t>T</a:t>
            </a:r>
            <a:r>
              <a:rPr lang="en-US" altLang="zh-CN" sz="3200" baseline="-25000"/>
              <a:t>3     </a:t>
            </a:r>
            <a:r>
              <a:rPr lang="zh-CN" altLang="en-US"/>
              <a:t>从模块提供数据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/>
              <a:t>T</a:t>
            </a:r>
            <a:r>
              <a:rPr lang="en-US" altLang="zh-CN" sz="3200" baseline="-25000"/>
              <a:t>4     </a:t>
            </a:r>
            <a:r>
              <a:rPr lang="zh-CN" altLang="en-US"/>
              <a:t>从模块撤销数据，主模块撤销命令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34831" name="Text Box 10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</a:rPr>
                <a:t>T</a:t>
              </a:r>
              <a:r>
                <a:rPr lang="en-US" altLang="zh-CN" sz="3200" i="1" baseline="-25000">
                  <a:solidFill>
                    <a:schemeClr val="folHlink"/>
                  </a:solidFill>
                </a:rPr>
                <a:t>w</a:t>
              </a:r>
              <a:r>
                <a:rPr lang="en-US" altLang="zh-CN" sz="3200" baseline="-25000"/>
                <a:t>     </a:t>
              </a:r>
              <a:r>
                <a:rPr lang="zh-CN" altLang="en-US"/>
                <a:t>当             为低电平时，等待一个 </a:t>
              </a:r>
              <a:r>
                <a:rPr lang="en-US" altLang="zh-CN" i="1"/>
                <a:t>T</a:t>
              </a:r>
            </a:p>
          </p:txBody>
        </p:sp>
        <p:grpSp>
          <p:nvGrpSpPr>
            <p:cNvPr id="34832" name="Group 19"/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34833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WAIT</a:t>
                </a:r>
                <a:endParaRPr lang="zh-CN" altLang="en-US"/>
              </a:p>
            </p:txBody>
          </p:sp>
          <p:sp>
            <p:nvSpPr>
              <p:cNvPr id="34834" name="Line 13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34827" name="Text Box 15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</a:rPr>
                <a:t>T</a:t>
              </a:r>
              <a:r>
                <a:rPr lang="en-US" altLang="zh-CN" sz="3200" i="1" baseline="-25000">
                  <a:solidFill>
                    <a:schemeClr val="folHlink"/>
                  </a:solidFill>
                </a:rPr>
                <a:t>w</a:t>
              </a:r>
              <a:r>
                <a:rPr lang="en-US" altLang="zh-CN" sz="3200" baseline="-25000"/>
                <a:t>     </a:t>
              </a:r>
              <a:r>
                <a:rPr lang="zh-CN" altLang="en-US"/>
                <a:t>当             为低电平时，等待一个 </a:t>
              </a:r>
              <a:r>
                <a:rPr lang="en-US" altLang="zh-CN" i="1"/>
                <a:t>T</a:t>
              </a:r>
            </a:p>
          </p:txBody>
        </p:sp>
        <p:grpSp>
          <p:nvGrpSpPr>
            <p:cNvPr id="34828" name="Group 21"/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34829" name="Text Box 17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WAIT</a:t>
                </a:r>
                <a:endParaRPr lang="zh-CN" altLang="en-US"/>
              </a:p>
            </p:txBody>
          </p:sp>
          <p:sp>
            <p:nvSpPr>
              <p:cNvPr id="34830" name="Line 18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utoUpdateAnimBg="0"/>
      <p:bldP spid="114694" grpId="0" autoUpdateAnimBg="0"/>
      <p:bldP spid="114695" grpId="0" autoUpdateAnimBg="0"/>
      <p:bldP spid="1146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573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四、总线结构计算机举例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1. 面向 </a:t>
            </a:r>
            <a:r>
              <a:rPr lang="en-US" altLang="zh-CN" sz="3200"/>
              <a:t>CPU </a:t>
            </a:r>
            <a:r>
              <a:rPr lang="zh-CN" altLang="en-US" sz="3200"/>
              <a:t>的双总线结构框图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762000" y="23034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中央处理  器 </a:t>
            </a:r>
            <a:r>
              <a:rPr lang="en-US" altLang="zh-CN" sz="2400"/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6171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I/O</a:t>
              </a:r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总线</a:t>
              </a:r>
              <a:endParaRPr lang="en-US" altLang="zh-CN">
                <a:solidFill>
                  <a:schemeClr val="folHlink"/>
                </a:solidFill>
              </a:endParaRPr>
            </a:p>
          </p:txBody>
        </p:sp>
        <p:sp>
          <p:nvSpPr>
            <p:cNvPr id="6172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6169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</a:rPr>
                <a:t>M</a:t>
              </a:r>
            </a:p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总</a:t>
              </a:r>
            </a:p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线</a:t>
              </a:r>
            </a:p>
          </p:txBody>
        </p:sp>
        <p:sp>
          <p:nvSpPr>
            <p:cNvPr id="6170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3.1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6153" name="Group 13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6155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82800"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主存储器 </a:t>
                </a:r>
              </a:p>
              <a:p>
                <a:pPr eaLnBrk="1" hangingPunct="1"/>
                <a:r>
                  <a:rPr lang="zh-CN" altLang="en-US" sz="2400"/>
                  <a:t>    </a:t>
                </a:r>
                <a:r>
                  <a:rPr lang="en-US" altLang="zh-CN" sz="2400"/>
                  <a:t>M.M</a:t>
                </a:r>
              </a:p>
            </p:txBody>
          </p:sp>
          <p:sp>
            <p:nvSpPr>
              <p:cNvPr id="6156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6157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 </a:t>
                </a:r>
                <a:r>
                  <a:rPr lang="zh-CN" altLang="en-US" sz="2400"/>
                  <a:t>外部</a:t>
                </a:r>
              </a:p>
              <a:p>
                <a:pPr eaLnBrk="1" hangingPunct="1"/>
                <a:r>
                  <a:rPr lang="zh-CN" altLang="en-US" sz="2400"/>
                  <a:t> 设备1</a:t>
                </a:r>
              </a:p>
            </p:txBody>
          </p:sp>
          <p:sp>
            <p:nvSpPr>
              <p:cNvPr id="6160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 </a:t>
                </a:r>
                <a:r>
                  <a:rPr lang="zh-CN" altLang="en-US" sz="2400"/>
                  <a:t>外部</a:t>
                </a:r>
              </a:p>
              <a:p>
                <a:pPr eaLnBrk="1" hangingPunct="1"/>
                <a:r>
                  <a:rPr lang="zh-CN" altLang="en-US" sz="2400"/>
                  <a:t> 设备2</a:t>
                </a:r>
              </a:p>
            </p:txBody>
          </p:sp>
          <p:sp>
            <p:nvSpPr>
              <p:cNvPr id="6161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sp>
            <p:nvSpPr>
              <p:cNvPr id="6164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</a:rPr>
                  <a:t>…</a:t>
                </a:r>
              </a:p>
            </p:txBody>
          </p:sp>
          <p:sp>
            <p:nvSpPr>
              <p:cNvPr id="6167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  <p:sp>
            <p:nvSpPr>
              <p:cNvPr id="6168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I/O</a:t>
                </a:r>
                <a:r>
                  <a:rPr lang="zh-CN" altLang="en-US" sz="2400"/>
                  <a:t>接口</a:t>
                </a:r>
              </a:p>
            </p:txBody>
          </p:sp>
        </p:grpSp>
        <p:sp>
          <p:nvSpPr>
            <p:cNvPr id="6154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设备</a:t>
              </a:r>
              <a:r>
                <a:rPr lang="en-US" altLang="zh-CN" sz="2400" i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上述三种通信的共同点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一个总线传输周期（以输入数据为例）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/>
              <a:t> 主模块发地址 、命令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/>
              <a:t> 从模块准备数据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/>
              <a:t> 从模块向主模块发数据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总线空闲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占用总线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不占用总线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占用总线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utoUpdateAnimBg="0"/>
      <p:bldP spid="152581" grpId="0" autoUpdateAnimBg="0"/>
      <p:bldP spid="152582" grpId="0" autoUpdateAnimBg="0"/>
      <p:bldP spid="152583" grpId="0" autoUpdateAnimBg="0"/>
      <p:bldP spid="152585" grpId="0" autoUpdateAnimBg="0"/>
      <p:bldP spid="152586" grpId="0" autoUpdateAnimBg="0"/>
      <p:bldP spid="15258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1325" y="533400"/>
            <a:ext cx="312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(5) 分离式通信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39800" y="1447800"/>
            <a:ext cx="721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folHlink"/>
                </a:solidFill>
              </a:rPr>
              <a:t>充分挖掘系统总线每瞬间的潜力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36880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</a:rPr>
                <a:t>主模块 </a:t>
              </a:r>
              <a:r>
                <a:rPr lang="zh-CN" altLang="en-US" dirty="0"/>
                <a:t>申请 </a:t>
              </a:r>
              <a:r>
                <a:rPr lang="zh-CN" altLang="en-US" dirty="0">
                  <a:solidFill>
                    <a:schemeClr val="folHlink"/>
                  </a:solidFill>
                </a:rPr>
                <a:t>占用总线</a:t>
              </a:r>
              <a:r>
                <a:rPr lang="zh-CN" altLang="en-US" dirty="0"/>
                <a:t>，使用完后</a:t>
              </a:r>
            </a:p>
          </p:txBody>
        </p:sp>
        <p:sp>
          <p:nvSpPr>
            <p:cNvPr id="36881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即 </a:t>
              </a:r>
              <a:r>
                <a:rPr lang="zh-CN" altLang="en-US" dirty="0">
                  <a:solidFill>
                    <a:schemeClr val="folHlink"/>
                  </a:solidFill>
                </a:rPr>
                <a:t>放弃总线 </a:t>
              </a:r>
              <a:r>
                <a:rPr lang="zh-CN" altLang="en-US" dirty="0"/>
                <a:t>的使用权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36878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</a:rPr>
                <a:t>从模块 </a:t>
              </a:r>
              <a:r>
                <a:rPr lang="zh-CN" altLang="en-US" dirty="0"/>
                <a:t>申请 </a:t>
              </a:r>
              <a:r>
                <a:rPr lang="zh-CN" altLang="en-US" dirty="0">
                  <a:solidFill>
                    <a:schemeClr val="folHlink"/>
                  </a:solidFill>
                </a:rPr>
                <a:t>占用总线</a:t>
              </a:r>
              <a:r>
                <a:rPr lang="zh-CN" altLang="en-US" dirty="0"/>
                <a:t>，将各种信</a:t>
              </a:r>
            </a:p>
          </p:txBody>
        </p:sp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息送至总线上</a:t>
              </a:r>
            </a:p>
          </p:txBody>
        </p:sp>
      </p:grp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939800" y="22860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一个总线传输周期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939800" y="31242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子周期1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939800" y="4772025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子周期2</a:t>
            </a:r>
          </a:p>
        </p:txBody>
      </p:sp>
      <p:sp>
        <p:nvSpPr>
          <p:cNvPr id="153613" name="AutoShape 13"/>
          <p:cNvSpPr>
            <a:spLocks/>
          </p:cNvSpPr>
          <p:nvPr/>
        </p:nvSpPr>
        <p:spPr bwMode="auto"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36876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主模块</a:t>
              </a:r>
            </a:p>
          </p:txBody>
        </p:sp>
        <p:sp>
          <p:nvSpPr>
            <p:cNvPr id="36877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10" grpId="0" autoUpdateAnimBg="0"/>
      <p:bldP spid="153611" grpId="0" autoUpdateAnimBg="0"/>
      <p:bldP spid="153612" grpId="0" autoUpdateAnimBg="0"/>
      <p:bldP spid="1536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19200" y="1676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1. 各模块有权申请占用总线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669925" y="577850"/>
            <a:ext cx="512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分离式通信特点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19200" y="525780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</a:rPr>
              <a:t>充分发挥了总线的有效占用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219200" y="25717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2. 采用同步方式通信，不等对方回答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219200" y="34671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3. 各模块准备数据时，不占用总线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219200" y="43624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4. 总线被占用时，无空闲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7" grpId="0" autoUpdateAnimBg="0"/>
      <p:bldP spid="120838" grpId="0" autoUpdateAnimBg="0"/>
      <p:bldP spid="120839" grpId="0" autoUpdateAnimBg="0"/>
      <p:bldP spid="1208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7194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单总线（系统总线）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7195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2. 单总线结构框图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7174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7192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  <a:p>
                <a:pPr eaLnBrk="1" hangingPunct="1"/>
                <a:endParaRPr lang="zh-CN" altLang="en-US" sz="3200"/>
              </a:p>
              <a:p>
                <a:pPr eaLnBrk="1" hangingPunct="1"/>
                <a:r>
                  <a:rPr lang="en-US" altLang="zh-CN"/>
                  <a:t> CPU</a:t>
                </a:r>
              </a:p>
            </p:txBody>
          </p:sp>
          <p:sp>
            <p:nvSpPr>
              <p:cNvPr id="7193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5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7190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  <a:p>
                <a:pPr eaLnBrk="1" hangingPunct="1"/>
                <a:endParaRPr lang="en-US" altLang="zh-CN" sz="3200"/>
              </a:p>
              <a:p>
                <a:pPr eaLnBrk="1" hangingPunct="1"/>
                <a:r>
                  <a:rPr lang="en-US" altLang="zh-CN"/>
                  <a:t> M.M</a:t>
                </a:r>
              </a:p>
            </p:txBody>
          </p:sp>
          <p:sp>
            <p:nvSpPr>
              <p:cNvPr id="7191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6" name="Rectangle 15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7177" name="Freeform 16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Freeform 17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Rectangle 18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设备1</a:t>
              </a:r>
            </a:p>
          </p:txBody>
        </p:sp>
        <p:sp>
          <p:nvSpPr>
            <p:cNvPr id="7180" name="Rectangle 20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设备2</a:t>
              </a:r>
            </a:p>
          </p:txBody>
        </p:sp>
        <p:sp>
          <p:nvSpPr>
            <p:cNvPr id="7181" name="Rectangle 21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7182" name="Freeform 22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23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7185" name="Rectangle 27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</a:t>
              </a:r>
              <a:r>
                <a:rPr lang="en-US" altLang="zh-CN" sz="2400" i="1"/>
                <a:t>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7187" name="Freeform 29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30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Rectangle 31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</p:grp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3. 以存储器为中心的双总线结构框图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8216" name="Rectangle 5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217" name="Freeform 6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en-US" altLang="zh-CN"/>
              <a:t> M.M</a:t>
            </a:r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69 w 141"/>
              <a:gd name="T1" fmla="*/ 0 h 482"/>
              <a:gd name="T2" fmla="*/ 141 w 141"/>
              <a:gd name="T3" fmla="*/ 94 h 482"/>
              <a:gd name="T4" fmla="*/ 106 w 141"/>
              <a:gd name="T5" fmla="*/ 94 h 482"/>
              <a:gd name="T6" fmla="*/ 106 w 141"/>
              <a:gd name="T7" fmla="*/ 387 h 482"/>
              <a:gd name="T8" fmla="*/ 141 w 141"/>
              <a:gd name="T9" fmla="*/ 387 h 482"/>
              <a:gd name="T10" fmla="*/ 69 w 141"/>
              <a:gd name="T11" fmla="*/ 482 h 482"/>
              <a:gd name="T12" fmla="*/ 0 w 141"/>
              <a:gd name="T13" fmla="*/ 387 h 482"/>
              <a:gd name="T14" fmla="*/ 34 w 141"/>
              <a:gd name="T15" fmla="*/ 387 h 482"/>
              <a:gd name="T16" fmla="*/ 34 w 141"/>
              <a:gd name="T17" fmla="*/ 94 h 482"/>
              <a:gd name="T18" fmla="*/ 0 w 141"/>
              <a:gd name="T19" fmla="*/ 94 h 482"/>
              <a:gd name="T20" fmla="*/ 69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8203" name="Group 3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8214" name="Rectangle 11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  <a:p>
                <a:pPr eaLnBrk="1" hangingPunct="1"/>
                <a:endParaRPr lang="zh-CN" altLang="en-US" sz="3200"/>
              </a:p>
              <a:p>
                <a:pPr eaLnBrk="1" hangingPunct="1"/>
                <a:r>
                  <a:rPr lang="en-US" altLang="zh-CN"/>
                  <a:t> CPU</a:t>
                </a:r>
              </a:p>
            </p:txBody>
          </p:sp>
          <p:sp>
            <p:nvSpPr>
              <p:cNvPr id="8215" name="Freeform 12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8205" name="Freeform 15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6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7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设备1</a:t>
              </a:r>
            </a:p>
          </p:txBody>
        </p:sp>
        <p:sp>
          <p:nvSpPr>
            <p:cNvPr id="8208" name="Rectangle 19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8209" name="Rectangle 20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</a:t>
              </a:r>
              <a:r>
                <a:rPr lang="zh-CN" altLang="en-US" sz="2400"/>
                <a:t>外部</a:t>
              </a:r>
            </a:p>
            <a:p>
              <a:pPr eaLnBrk="1" hangingPunct="1"/>
              <a:r>
                <a:rPr lang="zh-CN" altLang="en-US" sz="2400"/>
                <a:t>   设备</a:t>
              </a:r>
              <a:r>
                <a:rPr lang="en-US" altLang="zh-CN" sz="2400" i="1"/>
                <a:t>n</a:t>
              </a:r>
            </a:p>
          </p:txBody>
        </p:sp>
        <p:sp>
          <p:nvSpPr>
            <p:cNvPr id="8210" name="Rectangle 21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  I/O</a:t>
              </a:r>
              <a:r>
                <a:rPr lang="zh-CN" altLang="en-US" sz="2400"/>
                <a:t>接口</a:t>
              </a:r>
            </a:p>
          </p:txBody>
        </p:sp>
        <p:sp>
          <p:nvSpPr>
            <p:cNvPr id="8211" name="Freeform 22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3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Rectangle 24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</a:rPr>
                <a:t>…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8201" name="AutoShape 26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" name="Text Box 27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folHlink"/>
                  </a:solidFill>
                </a:rPr>
                <a:t>存储总线</a:t>
              </a:r>
            </a:p>
          </p:txBody>
        </p:sp>
      </p:grp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 autoUpdateAnimBg="0"/>
      <p:bldP spid="338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1</a:t>
            </a:r>
            <a:r>
              <a:rPr lang="zh-CN" altLang="en-US" sz="3600">
                <a:latin typeface="宋体" panose="02010600030101010101" pitchFamily="2" charset="-122"/>
              </a:rPr>
              <a:t>.</a:t>
            </a:r>
            <a:r>
              <a:rPr lang="zh-CN" altLang="en-US" sz="3600"/>
              <a:t>片内总线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2</a:t>
            </a:r>
            <a:r>
              <a:rPr lang="zh-CN" altLang="en-US" sz="3600">
                <a:latin typeface="宋体" panose="02010600030101010101" pitchFamily="2" charset="-122"/>
              </a:rPr>
              <a:t>.</a:t>
            </a:r>
            <a:r>
              <a:rPr lang="zh-CN" altLang="en-US" sz="3600"/>
              <a:t>系统总线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芯片内部 </a:t>
            </a:r>
            <a:r>
              <a:rPr lang="zh-CN" altLang="en-US"/>
              <a:t>的总线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数据总线</a:t>
              </a: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地址总线</a:t>
              </a:r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控制总线</a:t>
              </a:r>
            </a:p>
          </p:txBody>
        </p:sp>
      </p:grpSp>
      <p:sp>
        <p:nvSpPr>
          <p:cNvPr id="140298" name="AutoShape 10"/>
          <p:cNvSpPr>
            <a:spLocks/>
          </p:cNvSpPr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双向</a:t>
            </a:r>
            <a:r>
              <a:rPr lang="zh-CN" altLang="en-US" dirty="0"/>
              <a:t>  与机器字长、存储字长有关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单向</a:t>
            </a:r>
            <a:r>
              <a:rPr lang="zh-CN" altLang="en-US" dirty="0"/>
              <a:t>  与存储地址、 </a:t>
            </a:r>
            <a:r>
              <a:rPr lang="en-US" altLang="zh-CN" dirty="0"/>
              <a:t>I/O</a:t>
            </a:r>
            <a:r>
              <a:rPr lang="zh-CN" altLang="en-US" dirty="0"/>
              <a:t>地址有关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有出  有入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计算机各部件之间 </a:t>
            </a:r>
            <a:r>
              <a:rPr lang="zh-CN" altLang="en-US"/>
              <a:t>的信息传输线</a:t>
            </a:r>
          </a:p>
        </p:txBody>
      </p:sp>
      <p:sp>
        <p:nvSpPr>
          <p:cNvPr id="14030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存储器读、存储器写</a:t>
            </a:r>
          </a:p>
          <a:p>
            <a:pPr eaLnBrk="1" hangingPunct="1"/>
            <a:r>
              <a:rPr lang="zh-CN" altLang="en-US" sz="2400"/>
              <a:t>总线允许、中断确认</a:t>
            </a:r>
          </a:p>
        </p:txBody>
      </p:sp>
      <p:sp>
        <p:nvSpPr>
          <p:cNvPr id="14030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中断请求、总线请求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utoUpdateAnimBg="0"/>
      <p:bldP spid="140293" grpId="0" autoUpdateAnimBg="0"/>
      <p:bldP spid="140298" grpId="0" animBg="1"/>
      <p:bldP spid="140299" grpId="0" autoUpdateAnimBg="0"/>
      <p:bldP spid="140300" grpId="0" autoUpdateAnimBg="0"/>
      <p:bldP spid="140301" grpId="0" autoUpdateAnimBg="0"/>
      <p:bldP spid="140302" grpId="0" autoUpdateAnimBg="0"/>
      <p:bldP spid="140303" grpId="0" animBg="1" autoUpdateAnimBg="0"/>
      <p:bldP spid="14030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3</a:t>
            </a:r>
            <a:r>
              <a:rPr lang="zh-CN" altLang="en-US" sz="3600">
                <a:latin typeface="宋体" panose="02010600030101010101" pitchFamily="2" charset="-122"/>
              </a:rPr>
              <a:t>.</a:t>
            </a:r>
            <a:r>
              <a:rPr lang="zh-CN" altLang="en-US" sz="3600"/>
              <a:t>通信总线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串行通信总线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并行通信总线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传输方式</a:t>
            </a:r>
          </a:p>
        </p:txBody>
      </p:sp>
      <p:sp>
        <p:nvSpPr>
          <p:cNvPr id="35848" name="AutoShape 8"/>
          <p:cNvSpPr>
            <a:spLocks/>
          </p:cNvSpPr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3.2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        用于 </a:t>
              </a:r>
              <a:r>
                <a:rPr lang="zh-CN" altLang="en-US">
                  <a:solidFill>
                    <a:schemeClr val="folHlink"/>
                  </a:solidFill>
                </a:rPr>
                <a:t>计算机系统之间</a:t>
              </a:r>
              <a:r>
                <a:rPr lang="zh-CN" altLang="en-US"/>
                <a:t> 或 </a:t>
              </a:r>
              <a:r>
                <a:rPr lang="zh-CN" altLang="en-US">
                  <a:solidFill>
                    <a:schemeClr val="folHlink"/>
                  </a:solidFill>
                </a:rPr>
                <a:t>计算机系统</a:t>
              </a: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folHlink"/>
                  </a:solidFill>
                </a:rPr>
                <a:t>与其他系统</a:t>
              </a:r>
              <a:r>
                <a:rPr lang="zh-CN" altLang="en-US"/>
                <a:t>（如控制仪表、移动通信等）</a:t>
              </a: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之间的通信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847" grpId="0" autoUpdateAnimBg="0"/>
      <p:bldP spid="358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3.3 总线特性及性能指标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11293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4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EBF010"/>
                  </a:solidFill>
                </a:rPr>
                <a:t>CPU</a:t>
              </a:r>
            </a:p>
          </p:txBody>
        </p:sp>
        <p:sp>
          <p:nvSpPr>
            <p:cNvPr id="11295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5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EBF01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>
                <a:solidFill>
                  <a:srgbClr val="EBF010"/>
                </a:solidFill>
              </a:endParaRPr>
            </a:p>
          </p:txBody>
        </p:sp>
        <p:grpSp>
          <p:nvGrpSpPr>
            <p:cNvPr id="11296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1298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7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11286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1291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7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3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EBF010"/>
                  </a:solidFill>
                </a:rPr>
                <a:t>M.M</a:t>
              </a:r>
            </a:p>
          </p:txBody>
        </p:sp>
        <p:sp>
          <p:nvSpPr>
            <p:cNvPr id="11289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5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EBF01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>
                <a:solidFill>
                  <a:srgbClr val="EBF010"/>
                </a:solidFill>
              </a:endParaRPr>
            </a:p>
          </p:txBody>
        </p:sp>
        <p:sp>
          <p:nvSpPr>
            <p:cNvPr id="11290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11279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1284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EBF010"/>
                  </a:solidFill>
                </a:rPr>
                <a:t>I/O</a:t>
              </a:r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EBF010"/>
                  </a:solidFill>
                  <a:latin typeface="宋体" panose="02010600030101010101" pitchFamily="2" charset="-122"/>
                </a:rPr>
                <a:t>插件板</a:t>
              </a:r>
              <a:endParaRPr lang="zh-CN" altLang="en-US">
                <a:solidFill>
                  <a:srgbClr val="EBF010"/>
                </a:solidFill>
              </a:endParaRPr>
            </a:p>
          </p:txBody>
        </p:sp>
        <p:sp>
          <p:nvSpPr>
            <p:cNvPr id="11283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一、总线物理实现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93725" y="4760913"/>
            <a:ext cx="7712075" cy="1182687"/>
            <a:chOff x="374" y="3815"/>
            <a:chExt cx="4858" cy="745"/>
          </a:xfrm>
        </p:grpSpPr>
        <p:sp>
          <p:nvSpPr>
            <p:cNvPr id="11272" name="Line 29"/>
            <p:cNvSpPr>
              <a:spLocks noChangeShapeType="1"/>
            </p:cNvSpPr>
            <p:nvPr/>
          </p:nvSpPr>
          <p:spPr bwMode="auto">
            <a:xfrm>
              <a:off x="499" y="4548"/>
              <a:ext cx="4050" cy="1"/>
            </a:xfrm>
            <a:prstGeom prst="line">
              <a:avLst/>
            </a:prstGeom>
            <a:noFill/>
            <a:ln w="20638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Text Box 30"/>
            <p:cNvSpPr txBox="1">
              <a:spLocks noChangeArrowheads="1"/>
            </p:cNvSpPr>
            <p:nvPr/>
          </p:nvSpPr>
          <p:spPr bwMode="auto">
            <a:xfrm>
              <a:off x="374" y="3815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EBF010"/>
                  </a:solidFill>
                </a:rPr>
                <a:t>BUS</a:t>
              </a:r>
            </a:p>
          </p:txBody>
        </p:sp>
        <p:sp>
          <p:nvSpPr>
            <p:cNvPr id="11274" name="Line 31"/>
            <p:cNvSpPr>
              <a:spLocks noChangeShapeType="1"/>
            </p:cNvSpPr>
            <p:nvPr/>
          </p:nvSpPr>
          <p:spPr bwMode="auto">
            <a:xfrm>
              <a:off x="1150" y="3959"/>
              <a:ext cx="4082" cy="0"/>
            </a:xfrm>
            <a:prstGeom prst="line">
              <a:avLst/>
            </a:prstGeom>
            <a:noFill/>
            <a:ln w="952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Line 32"/>
            <p:cNvSpPr>
              <a:spLocks noChangeShapeType="1"/>
            </p:cNvSpPr>
            <p:nvPr/>
          </p:nvSpPr>
          <p:spPr bwMode="auto">
            <a:xfrm>
              <a:off x="942" y="4151"/>
              <a:ext cx="4082" cy="0"/>
            </a:xfrm>
            <a:prstGeom prst="line">
              <a:avLst/>
            </a:prstGeom>
            <a:noFill/>
            <a:ln w="952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Line 33"/>
            <p:cNvSpPr>
              <a:spLocks noChangeShapeType="1"/>
            </p:cNvSpPr>
            <p:nvPr/>
          </p:nvSpPr>
          <p:spPr bwMode="auto">
            <a:xfrm>
              <a:off x="734" y="4343"/>
              <a:ext cx="4083" cy="0"/>
            </a:xfrm>
            <a:prstGeom prst="line">
              <a:avLst/>
            </a:prstGeom>
            <a:noFill/>
            <a:ln w="952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7" name="Line 34"/>
            <p:cNvSpPr>
              <a:spLocks noChangeShapeType="1"/>
            </p:cNvSpPr>
            <p:nvPr/>
          </p:nvSpPr>
          <p:spPr bwMode="auto">
            <a:xfrm flipH="1">
              <a:off x="480" y="3936"/>
              <a:ext cx="672" cy="62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8" name="Line 35"/>
            <p:cNvSpPr>
              <a:spLocks noChangeShapeType="1"/>
            </p:cNvSpPr>
            <p:nvPr/>
          </p:nvSpPr>
          <p:spPr bwMode="auto">
            <a:xfrm flipH="1">
              <a:off x="4560" y="3936"/>
              <a:ext cx="672" cy="62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2427</Words>
  <Application>Microsoft Office PowerPoint</Application>
  <PresentationFormat>全屏显示(4:3)</PresentationFormat>
  <Paragraphs>530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MS PMincho</vt:lpstr>
      <vt:lpstr>等线</vt:lpstr>
      <vt:lpstr>等线 Light</vt:lpstr>
      <vt:lpstr>华文楷体</vt:lpstr>
      <vt:lpstr>宋体</vt:lpstr>
      <vt:lpstr>Arial</vt:lpstr>
      <vt:lpstr>Calibri</vt:lpstr>
      <vt:lpstr>Times New Roman</vt:lpstr>
      <vt:lpstr>Wingdings</vt:lpstr>
      <vt:lpstr>Office 主题​​</vt:lpstr>
      <vt:lpstr>Equation</vt:lpstr>
      <vt:lpstr>计算机组成原理  </vt:lpstr>
      <vt:lpstr>第三章  系统总线</vt:lpstr>
      <vt:lpstr>3.1  总线的基本概念</vt:lpstr>
      <vt:lpstr>PowerPoint 演示文稿</vt:lpstr>
      <vt:lpstr>PowerPoint 演示文稿</vt:lpstr>
      <vt:lpstr>PowerPoint 演示文稿</vt:lpstr>
      <vt:lpstr>3.2 总线的分类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3.4  总线结构</vt:lpstr>
      <vt:lpstr>3.4 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墨</cp:lastModifiedBy>
  <cp:revision>574</cp:revision>
  <dcterms:created xsi:type="dcterms:W3CDTF">1601-01-01T00:00:00Z</dcterms:created>
  <dcterms:modified xsi:type="dcterms:W3CDTF">2021-03-14T01:29:25Z</dcterms:modified>
</cp:coreProperties>
</file>