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4"/>
  </p:notesMasterIdLst>
  <p:sldIdLst>
    <p:sldId id="306" r:id="rId2"/>
    <p:sldId id="262" r:id="rId3"/>
    <p:sldId id="263" r:id="rId4"/>
    <p:sldId id="264" r:id="rId5"/>
    <p:sldId id="265" r:id="rId6"/>
    <p:sldId id="266" r:id="rId7"/>
    <p:sldId id="267" r:id="rId8"/>
    <p:sldId id="302" r:id="rId9"/>
    <p:sldId id="268" r:id="rId10"/>
    <p:sldId id="301" r:id="rId11"/>
    <p:sldId id="300" r:id="rId12"/>
    <p:sldId id="299" r:id="rId13"/>
    <p:sldId id="30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7" autoAdjust="0"/>
    <p:restoredTop sz="90929"/>
  </p:normalViewPr>
  <p:slideViewPr>
    <p:cSldViewPr>
      <p:cViewPr varScale="1">
        <p:scale>
          <a:sx n="71" d="100"/>
          <a:sy n="71" d="100"/>
        </p:scale>
        <p:origin x="1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0427C1-7BA7-4018-A296-AA8E489CED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984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A1E0-4DB0-477F-BEF8-BFA14370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0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32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10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29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94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285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36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76CA-6D75-4F14-B3C0-0C1D0D348F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923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42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7BCD-803E-4C98-89AB-9EB6FFC285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2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8F-B38D-423D-9271-C34EE09C6F3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34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AE1F-29AD-4A31-961F-2C25EFEEC2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03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56B3-1652-42F4-BF52-0361FD158AD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1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555-BC9E-4853-B341-121559DC262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87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AC89-A50C-4E9F-BB6A-7B06E619D65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25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AC74-214C-4C2F-945B-F5AE041FCC8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95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681-14F3-4FB7-927E-C9D8EA9435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2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31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13783618981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40768"/>
            <a:ext cx="7710314" cy="30243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7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计算机组成原理与汇编语言</a:t>
            </a:r>
            <a:r>
              <a:rPr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498475" y="4077072"/>
            <a:ext cx="7991475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0" dirty="0">
                <a:solidFill>
                  <a:schemeClr val="accent4">
                    <a:lumMod val="20000"/>
                    <a:lumOff val="80000"/>
                  </a:schemeClr>
                </a:solidFill>
                <a:ea typeface="华文新魏" panose="02010800040101010101" pitchFamily="2" charset="-122"/>
              </a:rPr>
              <a:t>主讲</a:t>
            </a:r>
            <a:r>
              <a:rPr lang="en-US" altLang="zh-CN" sz="3200" b="0" dirty="0" smtClean="0">
                <a:solidFill>
                  <a:schemeClr val="accent4">
                    <a:lumMod val="20000"/>
                    <a:lumOff val="80000"/>
                  </a:schemeClr>
                </a:solidFill>
                <a:ea typeface="华文新魏" panose="02010800040101010101" pitchFamily="2" charset="-122"/>
              </a:rPr>
              <a:t>:</a:t>
            </a:r>
            <a:r>
              <a:rPr lang="zh-CN" altLang="en-US" sz="3200" b="0" dirty="0" smtClean="0">
                <a:solidFill>
                  <a:schemeClr val="accent4">
                    <a:lumMod val="20000"/>
                    <a:lumOff val="80000"/>
                  </a:schemeClr>
                </a:solidFill>
                <a:ea typeface="华文新魏" panose="02010800040101010101" pitchFamily="2" charset="-122"/>
              </a:rPr>
              <a:t>李  仪</a:t>
            </a:r>
            <a:endParaRPr lang="en-US" altLang="zh-CN" sz="3200" b="0" dirty="0" smtClean="0">
              <a:solidFill>
                <a:schemeClr val="accent4">
                  <a:lumMod val="20000"/>
                  <a:lumOff val="80000"/>
                </a:schemeClr>
              </a:solidFill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3200" b="0" dirty="0" smtClean="0">
                <a:solidFill>
                  <a:srgbClr val="00B0F0"/>
                </a:solidFill>
                <a:ea typeface="隶书" panose="02010509060101010101" pitchFamily="49" charset="-122"/>
              </a:rPr>
              <a:t>中南</a:t>
            </a:r>
            <a:r>
              <a:rPr lang="zh-CN" altLang="en-US" sz="3200" b="0" dirty="0">
                <a:solidFill>
                  <a:srgbClr val="00B0F0"/>
                </a:solidFill>
                <a:ea typeface="隶书" panose="02010509060101010101" pitchFamily="49" charset="-122"/>
              </a:rPr>
              <a:t>大学 </a:t>
            </a:r>
            <a:r>
              <a:rPr lang="zh-CN" altLang="en-US" sz="3200" b="0" dirty="0" smtClean="0">
                <a:solidFill>
                  <a:srgbClr val="00B0F0"/>
                </a:solidFill>
                <a:ea typeface="隶书" panose="02010509060101010101" pitchFamily="49" charset="-122"/>
              </a:rPr>
              <a:t>自动化院</a:t>
            </a:r>
            <a:endParaRPr lang="zh-CN" altLang="en-US" sz="2400" b="0" dirty="0">
              <a:solidFill>
                <a:srgbClr val="00B0F0"/>
              </a:solidFill>
              <a:ea typeface="隶书" panose="02010509060101010101" pitchFamily="49" charset="-122"/>
            </a:endParaRPr>
          </a:p>
          <a:p>
            <a:pPr algn="ctr" eaLnBrk="1" hangingPunct="1"/>
            <a:r>
              <a:rPr lang="en-US" altLang="zh-CN" sz="2400" b="0" dirty="0" smtClean="0">
                <a:solidFill>
                  <a:srgbClr val="00B0F0"/>
                </a:solidFill>
                <a:latin typeface="MS PMincho" pitchFamily="18" charset="-128"/>
                <a:ea typeface="MS PMincho" pitchFamily="18" charset="-128"/>
                <a:hlinkClick r:id="rId2"/>
              </a:rPr>
              <a:t>Tel:137836189810</a:t>
            </a:r>
            <a:endParaRPr lang="en-US" altLang="zh-CN" sz="2400" b="0" dirty="0" smtClean="0">
              <a:solidFill>
                <a:srgbClr val="00B0F0"/>
              </a:solidFill>
              <a:latin typeface="MS PMincho" pitchFamily="18" charset="-128"/>
              <a:ea typeface="MS PMincho" pitchFamily="18" charset="-128"/>
            </a:endParaRPr>
          </a:p>
          <a:p>
            <a:pPr algn="ctr" eaLnBrk="1" hangingPunct="1"/>
            <a:r>
              <a:rPr lang="en-US" altLang="zh-CN" sz="2400" b="0" dirty="0" smtClean="0">
                <a:solidFill>
                  <a:srgbClr val="00B0F0"/>
                </a:solidFill>
                <a:latin typeface="MS PMincho" pitchFamily="18" charset="-128"/>
                <a:ea typeface="MS PMincho" pitchFamily="18" charset="-128"/>
              </a:rPr>
              <a:t>Emal:liyi1002@csu.edu.cn </a:t>
            </a:r>
            <a:endParaRPr lang="en-US" altLang="zh-CN" sz="2400" dirty="0">
              <a:solidFill>
                <a:srgbClr val="00B0F0"/>
              </a:solidFill>
              <a:latin typeface="MS PMincho" pitchFamily="18" charset="-128"/>
              <a:ea typeface="MS PMincho" pitchFamily="18" charset="-128"/>
            </a:endParaRPr>
          </a:p>
          <a:p>
            <a:pPr algn="ctr"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25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09600" y="9906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/>
              <a:t>3</a:t>
            </a:r>
            <a:r>
              <a:rPr kumimoji="0" lang="zh-CN" altLang="en-US" sz="3200" b="1">
                <a:latin typeface="隶书" panose="02010509060101010101" pitchFamily="49" charset="-122"/>
              </a:rPr>
              <a:t>.</a:t>
            </a:r>
            <a:r>
              <a:rPr kumimoji="0" lang="en-US" altLang="zh-CN" sz="3200" b="1"/>
              <a:t>Linux NetworX : MCR Linux Cluster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4000">
                <a:solidFill>
                  <a:schemeClr val="tx2"/>
                </a:solidFill>
              </a:rPr>
              <a:t>	</a:t>
            </a:r>
            <a:endParaRPr kumimoji="0" lang="zh-CN" altLang="en-US" sz="3200" b="1"/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52400" y="228600"/>
            <a:ext cx="823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超级计算机</a:t>
            </a:r>
            <a:endParaRPr lang="zh-CN" altLang="en-US" sz="2800" b="1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66800" y="1903413"/>
            <a:ext cx="8077200" cy="4467225"/>
            <a:chOff x="672" y="1199"/>
            <a:chExt cx="5088" cy="2814"/>
          </a:xfrm>
        </p:grpSpPr>
        <p:pic>
          <p:nvPicPr>
            <p:cNvPr id="122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" y="1199"/>
              <a:ext cx="3698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Text Box 10"/>
            <p:cNvSpPr txBox="1">
              <a:spLocks noChangeArrowheads="1"/>
            </p:cNvSpPr>
            <p:nvPr/>
          </p:nvSpPr>
          <p:spPr bwMode="auto">
            <a:xfrm>
              <a:off x="672" y="3648"/>
              <a:ext cx="5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/>
                <a:t>2 304</a:t>
              </a:r>
              <a:r>
                <a:rPr lang="zh-CN" altLang="en-US" sz="3200" b="1"/>
                <a:t>个 </a:t>
              </a:r>
              <a:r>
                <a:rPr lang="en-US" altLang="zh-CN" sz="3200" b="1"/>
                <a:t>CPU    </a:t>
              </a:r>
              <a:r>
                <a:rPr lang="zh-CN" altLang="en-US" sz="2800" b="1"/>
                <a:t>最大平均速度 </a:t>
              </a:r>
              <a:r>
                <a:rPr kumimoji="0" lang="en-US" altLang="zh-CN" sz="3200" b="1"/>
                <a:t>7.634 </a:t>
              </a:r>
              <a:r>
                <a:rPr lang="en-US" altLang="zh-CN" sz="2800" b="1"/>
                <a:t>TF (10</a:t>
              </a:r>
              <a:r>
                <a:rPr lang="en-US" altLang="zh-CN" b="1" baseline="45000"/>
                <a:t>12</a:t>
              </a:r>
              <a:r>
                <a:rPr lang="en-US" altLang="zh-CN" sz="2800" b="1"/>
                <a:t>)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152400" y="228600"/>
            <a:ext cx="8380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超级计算机</a:t>
            </a:r>
            <a:endParaRPr lang="zh-CN" altLang="en-US" sz="2800" b="1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1066800"/>
            <a:ext cx="731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4.</a:t>
            </a:r>
            <a:r>
              <a:rPr lang="en-US" altLang="zh-CN" sz="3200" b="1"/>
              <a:t> HP : ASCI</a:t>
            </a:r>
            <a:r>
              <a:rPr lang="en-US" altLang="zh-CN" sz="4000">
                <a:solidFill>
                  <a:schemeClr val="tx2"/>
                </a:solidFill>
              </a:rPr>
              <a:t> </a:t>
            </a:r>
            <a:r>
              <a:rPr lang="en-US" altLang="zh-CN" sz="3200" b="1"/>
              <a:t>Q</a:t>
            </a:r>
            <a:r>
              <a:rPr lang="en-US" altLang="zh-CN" sz="4000">
                <a:solidFill>
                  <a:schemeClr val="tx2"/>
                </a:solidFill>
              </a:rPr>
              <a:t>				</a:t>
            </a:r>
            <a:endParaRPr lang="zh-CN" altLang="en-US" sz="3200" b="1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1903413"/>
            <a:ext cx="8077200" cy="4467225"/>
            <a:chOff x="672" y="1199"/>
            <a:chExt cx="5088" cy="2814"/>
          </a:xfrm>
        </p:grpSpPr>
        <p:sp>
          <p:nvSpPr>
            <p:cNvPr id="13318" name="Text Box 15"/>
            <p:cNvSpPr txBox="1">
              <a:spLocks noChangeArrowheads="1"/>
            </p:cNvSpPr>
            <p:nvPr/>
          </p:nvSpPr>
          <p:spPr bwMode="auto">
            <a:xfrm>
              <a:off x="672" y="3648"/>
              <a:ext cx="5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4 096</a:t>
              </a:r>
              <a:r>
                <a:rPr lang="zh-CN" altLang="en-US" sz="3200" b="1"/>
                <a:t>个 </a:t>
              </a:r>
              <a:r>
                <a:rPr lang="en-US" altLang="zh-CN" sz="3200" b="1"/>
                <a:t>CPU    </a:t>
              </a:r>
              <a:r>
                <a:rPr lang="zh-CN" altLang="en-US" sz="2800" b="1"/>
                <a:t>最大平均速度 </a:t>
              </a:r>
              <a:r>
                <a:rPr lang="en-US" altLang="zh-CN" sz="3200" b="1"/>
                <a:t>13.88 </a:t>
              </a:r>
              <a:r>
                <a:rPr lang="en-US" altLang="zh-CN" sz="2800" b="1"/>
                <a:t>TF (10</a:t>
              </a:r>
              <a:r>
                <a:rPr lang="en-US" altLang="zh-CN" b="1" baseline="45000"/>
                <a:t>12</a:t>
              </a:r>
              <a:r>
                <a:rPr lang="en-US" altLang="zh-CN" sz="2800" b="1"/>
                <a:t>)</a:t>
              </a:r>
              <a:endParaRPr lang="zh-CN" altLang="en-US" sz="2800" b="1"/>
            </a:p>
          </p:txBody>
        </p:sp>
        <p:pic>
          <p:nvPicPr>
            <p:cNvPr id="13319" name="Picture 16" descr="E:\zlj\tsf03_8_18\ddd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3" t="27769" r="20000" b="20367"/>
            <a:stretch>
              <a:fillRect/>
            </a:stretch>
          </p:blipFill>
          <p:spPr bwMode="auto">
            <a:xfrm>
              <a:off x="911" y="1199"/>
              <a:ext cx="3648" cy="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0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  <p:sp>
        <p:nvSpPr>
          <p:cNvPr id="14339" name="Text Box 2055"/>
          <p:cNvSpPr txBox="1">
            <a:spLocks noChangeArrowheads="1"/>
          </p:cNvSpPr>
          <p:nvPr/>
        </p:nvSpPr>
        <p:spPr bwMode="auto">
          <a:xfrm>
            <a:off x="152400" y="228600"/>
            <a:ext cx="8164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超级计算机</a:t>
            </a:r>
            <a:endParaRPr lang="zh-CN" altLang="en-US" sz="2800" b="1"/>
          </a:p>
        </p:txBody>
      </p:sp>
      <p:sp>
        <p:nvSpPr>
          <p:cNvPr id="53256" name="Text Box 2056"/>
          <p:cNvSpPr txBox="1">
            <a:spLocks noChangeArrowheads="1"/>
          </p:cNvSpPr>
          <p:nvPr/>
        </p:nvSpPr>
        <p:spPr bwMode="auto">
          <a:xfrm>
            <a:off x="609600" y="10668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/>
              <a:t>5</a:t>
            </a:r>
            <a:r>
              <a:rPr kumimoji="0" lang="zh-CN" altLang="en-US" sz="3200" b="1">
                <a:latin typeface="隶书" panose="02010509060101010101" pitchFamily="49" charset="-122"/>
              </a:rPr>
              <a:t>.</a:t>
            </a:r>
            <a:r>
              <a:rPr lang="en-US" altLang="zh-CN" sz="3200" b="1"/>
              <a:t>NEC: Earth Simulator	</a:t>
            </a:r>
            <a:endParaRPr kumimoji="0" lang="zh-CN" altLang="en-US" sz="3200" b="1"/>
          </a:p>
        </p:txBody>
      </p:sp>
      <p:grpSp>
        <p:nvGrpSpPr>
          <p:cNvPr id="2" name="Group 2060"/>
          <p:cNvGrpSpPr>
            <a:grpSpLocks/>
          </p:cNvGrpSpPr>
          <p:nvPr/>
        </p:nvGrpSpPr>
        <p:grpSpPr bwMode="auto">
          <a:xfrm>
            <a:off x="1066800" y="1903413"/>
            <a:ext cx="7620000" cy="4467225"/>
            <a:chOff x="672" y="1199"/>
            <a:chExt cx="4800" cy="2814"/>
          </a:xfrm>
        </p:grpSpPr>
        <p:pic>
          <p:nvPicPr>
            <p:cNvPr id="14342" name="Picture 2051" descr="es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" y="1199"/>
              <a:ext cx="3696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Text Box 2057"/>
            <p:cNvSpPr txBox="1">
              <a:spLocks noChangeArrowheads="1"/>
            </p:cNvSpPr>
            <p:nvPr/>
          </p:nvSpPr>
          <p:spPr bwMode="auto">
            <a:xfrm>
              <a:off x="672" y="3648"/>
              <a:ext cx="48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5 120</a:t>
              </a:r>
              <a:r>
                <a:rPr lang="zh-CN" altLang="en-US" sz="3200" b="1"/>
                <a:t>个 </a:t>
              </a:r>
              <a:r>
                <a:rPr lang="en-US" altLang="zh-CN" sz="3200" b="1"/>
                <a:t>CPU    </a:t>
              </a:r>
              <a:r>
                <a:rPr lang="zh-CN" altLang="en-US" sz="2800" b="1"/>
                <a:t>最大平均速度 </a:t>
              </a:r>
              <a:r>
                <a:rPr lang="en-US" altLang="zh-CN" sz="3200" b="1"/>
                <a:t>35.86 </a:t>
              </a:r>
              <a:r>
                <a:rPr lang="en-US" altLang="zh-CN" sz="2800" b="1"/>
                <a:t>TF (10</a:t>
              </a:r>
              <a:r>
                <a:rPr lang="en-US" altLang="zh-CN" b="1" baseline="45000"/>
                <a:t>12</a:t>
              </a:r>
              <a:r>
                <a:rPr lang="en-US" altLang="zh-CN" sz="2800" b="1"/>
                <a:t>)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0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  <p:sp>
        <p:nvSpPr>
          <p:cNvPr id="15363" name="Text Box 2055"/>
          <p:cNvSpPr txBox="1">
            <a:spLocks noChangeArrowheads="1"/>
          </p:cNvSpPr>
          <p:nvPr/>
        </p:nvSpPr>
        <p:spPr bwMode="auto">
          <a:xfrm>
            <a:off x="152400" y="228600"/>
            <a:ext cx="8164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超级计算机</a:t>
            </a:r>
            <a:endParaRPr lang="zh-CN" altLang="en-US" sz="2800" b="1"/>
          </a:p>
        </p:txBody>
      </p:sp>
      <p:sp>
        <p:nvSpPr>
          <p:cNvPr id="53256" name="Text Box 2056"/>
          <p:cNvSpPr txBox="1">
            <a:spLocks noChangeArrowheads="1"/>
          </p:cNvSpPr>
          <p:nvPr/>
        </p:nvSpPr>
        <p:spPr bwMode="auto">
          <a:xfrm>
            <a:off x="609600" y="1066800"/>
            <a:ext cx="3386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/>
              <a:t>6</a:t>
            </a:r>
            <a:r>
              <a:rPr kumimoji="0" lang="zh-CN" altLang="en-US" sz="3200" b="1">
                <a:latin typeface="隶书" panose="02010509060101010101" pitchFamily="49" charset="-122"/>
              </a:rPr>
              <a:t>.</a:t>
            </a:r>
            <a:r>
              <a:rPr lang="zh-CN" altLang="en-US" sz="3200" b="1"/>
              <a:t>天河二号</a:t>
            </a:r>
            <a:endParaRPr kumimoji="0" lang="zh-CN" altLang="en-US" sz="3200" b="1"/>
          </a:p>
        </p:txBody>
      </p:sp>
      <p:sp>
        <p:nvSpPr>
          <p:cNvPr id="15365" name="Text Box 2057"/>
          <p:cNvSpPr txBox="1">
            <a:spLocks noChangeArrowheads="1"/>
          </p:cNvSpPr>
          <p:nvPr/>
        </p:nvSpPr>
        <p:spPr bwMode="auto">
          <a:xfrm>
            <a:off x="0" y="4581525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16000</a:t>
            </a:r>
            <a:r>
              <a:rPr lang="zh-CN" altLang="en-US" sz="3200"/>
              <a:t>个节点，每个节点</a:t>
            </a:r>
            <a:r>
              <a:rPr lang="en-US" altLang="zh-CN" sz="3200"/>
              <a:t>2</a:t>
            </a:r>
            <a:r>
              <a:rPr lang="zh-CN" altLang="en-US" sz="3200"/>
              <a:t>颗</a:t>
            </a:r>
            <a:r>
              <a:rPr lang="en-US" altLang="zh-CN" sz="3200"/>
              <a:t>Ivy Bridge</a:t>
            </a:r>
            <a:r>
              <a:rPr lang="zh-CN" altLang="en-US" sz="3200"/>
              <a:t>处理器和</a:t>
            </a:r>
            <a:r>
              <a:rPr lang="en-US" altLang="zh-CN" sz="3200"/>
              <a:t>3</a:t>
            </a:r>
            <a:r>
              <a:rPr lang="zh-CN" altLang="en-US" sz="3200"/>
              <a:t>个</a:t>
            </a:r>
            <a:r>
              <a:rPr lang="en-US" altLang="zh-CN" sz="3200"/>
              <a:t>Xeon Phi,</a:t>
            </a:r>
            <a:r>
              <a:rPr lang="zh-CN" altLang="en-US" sz="3200"/>
              <a:t>累计共有</a:t>
            </a:r>
            <a:r>
              <a:rPr lang="en-US" altLang="zh-CN" sz="3200"/>
              <a:t>32000</a:t>
            </a:r>
            <a:r>
              <a:rPr lang="zh-CN" altLang="en-US" sz="3200"/>
              <a:t>颗</a:t>
            </a:r>
            <a:r>
              <a:rPr lang="en-US" altLang="zh-CN" sz="3200"/>
              <a:t>Ivy Bridge</a:t>
            </a:r>
            <a:r>
              <a:rPr lang="zh-CN" altLang="en-US" sz="3200"/>
              <a:t>处理器和</a:t>
            </a:r>
            <a:r>
              <a:rPr lang="en-US" altLang="zh-CN" sz="3200"/>
              <a:t>48000</a:t>
            </a:r>
            <a:r>
              <a:rPr lang="zh-CN" altLang="en-US" sz="3200"/>
              <a:t>个</a:t>
            </a:r>
            <a:r>
              <a:rPr lang="en-US" altLang="zh-CN" sz="3200"/>
              <a:t>Xeon Phi,</a:t>
            </a:r>
            <a:r>
              <a:rPr lang="zh-CN" altLang="en-US" sz="3200"/>
              <a:t>总计</a:t>
            </a:r>
            <a:r>
              <a:rPr lang="en-US" altLang="zh-CN" sz="3200"/>
              <a:t>312</a:t>
            </a:r>
            <a:r>
              <a:rPr lang="zh-CN" altLang="en-US" sz="3200"/>
              <a:t>万个计算核心，峰值计算速度每秒</a:t>
            </a:r>
            <a:r>
              <a:rPr lang="en-US" altLang="zh-CN" sz="3200"/>
              <a:t>5.49</a:t>
            </a:r>
            <a:r>
              <a:rPr lang="zh-CN" altLang="en-US" sz="3200"/>
              <a:t>亿亿次、持续计算速度每秒</a:t>
            </a:r>
            <a:r>
              <a:rPr lang="en-US" altLang="zh-CN" sz="3200"/>
              <a:t>3.39</a:t>
            </a:r>
            <a:r>
              <a:rPr lang="zh-CN" altLang="en-US" sz="3200"/>
              <a:t>亿亿</a:t>
            </a:r>
            <a:endParaRPr lang="zh-CN" altLang="en-US" sz="2800" b="1"/>
          </a:p>
        </p:txBody>
      </p:sp>
      <p:pic>
        <p:nvPicPr>
          <p:cNvPr id="15366" name="Picture 4" descr="http://img5.imgtn.bdimg.com/it/u=1971125770,2208715213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28775"/>
            <a:ext cx="42576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678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二、微型计算机的出现和发展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5800" y="12715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微处理器芯片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953000" y="12715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存储器芯片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200400" y="1266825"/>
            <a:ext cx="1252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1971年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76388" y="1876425"/>
            <a:ext cx="2335212" cy="2254250"/>
            <a:chOff x="1100" y="1182"/>
            <a:chExt cx="1471" cy="1420"/>
          </a:xfrm>
        </p:grpSpPr>
        <p:sp>
          <p:nvSpPr>
            <p:cNvPr id="16404" name="Text Box 8"/>
            <p:cNvSpPr txBox="1">
              <a:spLocks noChangeArrowheads="1"/>
            </p:cNvSpPr>
            <p:nvPr/>
          </p:nvSpPr>
          <p:spPr bwMode="auto">
            <a:xfrm>
              <a:off x="1100" y="1468"/>
              <a:ext cx="565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  8位</a:t>
              </a:r>
            </a:p>
            <a:p>
              <a:pPr eaLnBrk="1" hangingPunct="1"/>
              <a:r>
                <a:rPr lang="zh-CN" altLang="en-US" sz="2800" b="1"/>
                <a:t>16位</a:t>
              </a:r>
            </a:p>
            <a:p>
              <a:pPr eaLnBrk="1" hangingPunct="1"/>
              <a:r>
                <a:rPr lang="zh-CN" altLang="en-US" sz="2800" b="1"/>
                <a:t>32位</a:t>
              </a:r>
            </a:p>
            <a:p>
              <a:pPr eaLnBrk="1" hangingPunct="1"/>
              <a:r>
                <a:rPr lang="zh-CN" altLang="en-US" sz="2800" b="1"/>
                <a:t>64位</a:t>
              </a:r>
            </a:p>
          </p:txBody>
        </p:sp>
        <p:sp>
          <p:nvSpPr>
            <p:cNvPr id="16405" name="Text Box 9"/>
            <p:cNvSpPr txBox="1">
              <a:spLocks noChangeArrowheads="1"/>
            </p:cNvSpPr>
            <p:nvPr/>
          </p:nvSpPr>
          <p:spPr bwMode="auto">
            <a:xfrm>
              <a:off x="1220" y="1182"/>
              <a:ext cx="1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4位（4004）</a:t>
              </a:r>
            </a:p>
          </p:txBody>
        </p:sp>
      </p:grp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053263" y="1266825"/>
            <a:ext cx="1252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1970年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94338" y="1800225"/>
            <a:ext cx="1439862" cy="4892675"/>
            <a:chOff x="3845" y="1134"/>
            <a:chExt cx="907" cy="3082"/>
          </a:xfrm>
        </p:grpSpPr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4075" y="1134"/>
              <a:ext cx="6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256位</a:t>
              </a:r>
            </a:p>
          </p:txBody>
        </p:sp>
        <p:sp>
          <p:nvSpPr>
            <p:cNvPr id="16395" name="Text Box 12"/>
            <p:cNvSpPr txBox="1">
              <a:spLocks noChangeArrowheads="1"/>
            </p:cNvSpPr>
            <p:nvPr/>
          </p:nvSpPr>
          <p:spPr bwMode="auto">
            <a:xfrm>
              <a:off x="3845" y="1441"/>
              <a:ext cx="9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     1</a:t>
              </a:r>
              <a:r>
                <a:rPr lang="en-US" altLang="zh-CN" sz="2800" b="1"/>
                <a:t>K</a:t>
              </a:r>
              <a:r>
                <a:rPr lang="zh-CN" altLang="en-US" sz="2800" b="1"/>
                <a:t>位</a:t>
              </a:r>
            </a:p>
          </p:txBody>
        </p:sp>
        <p:sp>
          <p:nvSpPr>
            <p:cNvPr id="16396" name="Text Box 13"/>
            <p:cNvSpPr txBox="1">
              <a:spLocks noChangeArrowheads="1"/>
            </p:cNvSpPr>
            <p:nvPr/>
          </p:nvSpPr>
          <p:spPr bwMode="auto">
            <a:xfrm>
              <a:off x="4013" y="2053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16K</a:t>
              </a:r>
              <a:r>
                <a:rPr lang="zh-CN" altLang="en-US" sz="2800" b="1"/>
                <a:t>位</a:t>
              </a:r>
            </a:p>
          </p:txBody>
        </p:sp>
        <p:sp>
          <p:nvSpPr>
            <p:cNvPr id="16397" name="Text Box 14"/>
            <p:cNvSpPr txBox="1">
              <a:spLocks noChangeArrowheads="1"/>
            </p:cNvSpPr>
            <p:nvPr/>
          </p:nvSpPr>
          <p:spPr bwMode="auto">
            <a:xfrm>
              <a:off x="4013" y="2359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64K</a:t>
              </a:r>
              <a:r>
                <a:rPr lang="zh-CN" altLang="en-US" sz="2800" b="1"/>
                <a:t>位</a:t>
              </a:r>
            </a:p>
          </p:txBody>
        </p:sp>
        <p:sp>
          <p:nvSpPr>
            <p:cNvPr id="16398" name="Text Box 15"/>
            <p:cNvSpPr txBox="1">
              <a:spLocks noChangeArrowheads="1"/>
            </p:cNvSpPr>
            <p:nvPr/>
          </p:nvSpPr>
          <p:spPr bwMode="auto">
            <a:xfrm>
              <a:off x="3901" y="2665"/>
              <a:ext cx="8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256K</a:t>
              </a:r>
              <a:r>
                <a:rPr lang="zh-CN" altLang="en-US" sz="2800" b="1"/>
                <a:t>位</a:t>
              </a:r>
            </a:p>
          </p:txBody>
        </p:sp>
        <p:sp>
          <p:nvSpPr>
            <p:cNvPr id="16399" name="Text Box 16"/>
            <p:cNvSpPr txBox="1">
              <a:spLocks noChangeArrowheads="1"/>
            </p:cNvSpPr>
            <p:nvPr/>
          </p:nvSpPr>
          <p:spPr bwMode="auto">
            <a:xfrm>
              <a:off x="4088" y="2971"/>
              <a:ext cx="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1M</a:t>
              </a:r>
              <a:r>
                <a:rPr lang="zh-CN" altLang="en-US" sz="2800" b="1"/>
                <a:t>位</a:t>
              </a:r>
            </a:p>
          </p:txBody>
        </p:sp>
        <p:sp>
          <p:nvSpPr>
            <p:cNvPr id="16400" name="Text Box 18"/>
            <p:cNvSpPr txBox="1">
              <a:spLocks noChangeArrowheads="1"/>
            </p:cNvSpPr>
            <p:nvPr/>
          </p:nvSpPr>
          <p:spPr bwMode="auto">
            <a:xfrm>
              <a:off x="3976" y="3582"/>
              <a:ext cx="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16M</a:t>
              </a:r>
              <a:r>
                <a:rPr lang="zh-CN" altLang="en-US" sz="2800" b="1"/>
                <a:t>位</a:t>
              </a:r>
            </a:p>
          </p:txBody>
        </p:sp>
        <p:sp>
          <p:nvSpPr>
            <p:cNvPr id="16401" name="Text Box 19"/>
            <p:cNvSpPr txBox="1">
              <a:spLocks noChangeArrowheads="1"/>
            </p:cNvSpPr>
            <p:nvPr/>
          </p:nvSpPr>
          <p:spPr bwMode="auto">
            <a:xfrm>
              <a:off x="3976" y="3889"/>
              <a:ext cx="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64M</a:t>
              </a:r>
              <a:r>
                <a:rPr lang="zh-CN" altLang="en-US" sz="2800" b="1"/>
                <a:t>位</a:t>
              </a:r>
            </a:p>
          </p:txBody>
        </p:sp>
        <p:sp>
          <p:nvSpPr>
            <p:cNvPr id="16402" name="Text Box 20"/>
            <p:cNvSpPr txBox="1">
              <a:spLocks noChangeArrowheads="1"/>
            </p:cNvSpPr>
            <p:nvPr/>
          </p:nvSpPr>
          <p:spPr bwMode="auto">
            <a:xfrm>
              <a:off x="4125" y="1747"/>
              <a:ext cx="6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4K</a:t>
              </a:r>
              <a:r>
                <a:rPr lang="zh-CN" altLang="en-US" sz="2800" b="1"/>
                <a:t>位</a:t>
              </a:r>
            </a:p>
          </p:txBody>
        </p:sp>
        <p:sp>
          <p:nvSpPr>
            <p:cNvPr id="16403" name="Text Box 22"/>
            <p:cNvSpPr txBox="1">
              <a:spLocks noChangeArrowheads="1"/>
            </p:cNvSpPr>
            <p:nvPr/>
          </p:nvSpPr>
          <p:spPr bwMode="auto">
            <a:xfrm>
              <a:off x="4088" y="3258"/>
              <a:ext cx="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4M</a:t>
              </a:r>
              <a:r>
                <a:rPr lang="zh-CN" altLang="en-US" sz="2800" b="1"/>
                <a:t>位</a:t>
              </a:r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utoUpdateAnimBg="0"/>
      <p:bldP spid="19462" grpId="0" autoUpdateAnimBg="0"/>
      <p:bldP spid="1947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251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/>
              <a:t>Moore </a:t>
            </a:r>
            <a:r>
              <a:rPr lang="zh-CN" altLang="en-US" sz="3600" b="1"/>
              <a:t>定律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41550" y="1876425"/>
            <a:ext cx="3930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Intel </a:t>
            </a:r>
            <a:r>
              <a:rPr lang="zh-CN" altLang="en-US" sz="2800" b="1"/>
              <a:t>公司的缔造者之一 </a:t>
            </a:r>
          </a:p>
          <a:p>
            <a:pPr eaLnBrk="1" hangingPunct="1"/>
            <a:r>
              <a:rPr lang="en-US" altLang="zh-CN" sz="2800" b="1"/>
              <a:t>Gordon  Moore </a:t>
            </a:r>
            <a:r>
              <a:rPr lang="zh-CN" altLang="en-US" sz="2800" b="1"/>
              <a:t>提出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31988" y="3276600"/>
            <a:ext cx="4468812" cy="1331913"/>
            <a:chOff x="1217" y="2064"/>
            <a:chExt cx="2815" cy="839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814" y="2064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folHlink"/>
                  </a:solidFill>
                </a:rPr>
                <a:t>微芯片上集成的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217" y="2576"/>
              <a:ext cx="28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folHlink"/>
                  </a:solidFill>
                </a:rPr>
                <a:t>    晶体管数目每三年翻两番</a:t>
              </a:r>
            </a:p>
          </p:txBody>
        </p:sp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679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/>
              <a:t>Intel </a:t>
            </a:r>
            <a:r>
              <a:rPr lang="zh-CN" altLang="en-US" sz="3600" b="1"/>
              <a:t>公司的典型微处理器产品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38200" y="971550"/>
            <a:ext cx="8610600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b="1"/>
              <a:t>8080                      8位                1974年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b="1"/>
              <a:t>8086                    16位                1979年               2.9 万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b="1"/>
              <a:t>80286                  16位                1982年             13.4 万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b="1"/>
              <a:t>80386                  32位                1985年             27.5 万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b="1"/>
              <a:t>80486                  32位                1989年           120.0 万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/>
              <a:t>Pentium             64</a:t>
            </a:r>
            <a:r>
              <a:rPr lang="zh-CN" altLang="en-US" b="1"/>
              <a:t>位（准）    1993年            310.0 万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/>
              <a:t>Pentium pro      64</a:t>
            </a:r>
            <a:r>
              <a:rPr lang="zh-CN" altLang="en-US" b="1"/>
              <a:t>位（准）    1995年            550.0 万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/>
              <a:t>Pentium Ⅱ        64</a:t>
            </a:r>
            <a:r>
              <a:rPr lang="zh-CN" altLang="en-US" b="1"/>
              <a:t>位（准）    1997年            550.0 万以上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/>
              <a:t>Pentium Ⅲ        64</a:t>
            </a:r>
            <a:r>
              <a:rPr lang="zh-CN" altLang="en-US" b="1"/>
              <a:t>位（准）    1999年            800.0 万以上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/>
              <a:t>Pentium Ⅳ        64</a:t>
            </a:r>
            <a:r>
              <a:rPr lang="zh-CN" altLang="en-US" b="1"/>
              <a:t>位                2000年         4 200.0 万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838200" y="5486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预计  2007 年      芯片上可集成       </a:t>
            </a:r>
            <a:r>
              <a:rPr lang="zh-CN" altLang="en-US" b="1">
                <a:solidFill>
                  <a:schemeClr val="folHlink"/>
                </a:solidFill>
              </a:rPr>
              <a:t>3</a:t>
            </a:r>
            <a:r>
              <a:rPr lang="zh-CN" altLang="en-US" sz="1200" b="1">
                <a:solidFill>
                  <a:schemeClr val="folHlink"/>
                </a:solidFill>
              </a:rPr>
              <a:t> </a:t>
            </a:r>
            <a:r>
              <a:rPr lang="zh-CN" altLang="en-US" b="1">
                <a:solidFill>
                  <a:schemeClr val="folHlink"/>
                </a:solidFill>
              </a:rPr>
              <a:t>亿</a:t>
            </a:r>
            <a:r>
              <a:rPr lang="zh-CN" altLang="en-US" sz="1200" b="1">
                <a:solidFill>
                  <a:schemeClr val="folHlink"/>
                </a:solidFill>
              </a:rPr>
              <a:t>  </a:t>
            </a:r>
            <a:r>
              <a:rPr lang="zh-CN" altLang="en-US" b="1">
                <a:solidFill>
                  <a:schemeClr val="folHlink"/>
                </a:solidFill>
              </a:rPr>
              <a:t>5</a:t>
            </a:r>
            <a:r>
              <a:rPr lang="zh-CN" altLang="en-US" sz="1200" b="1">
                <a:solidFill>
                  <a:schemeClr val="folHlink"/>
                </a:solidFill>
              </a:rPr>
              <a:t> </a:t>
            </a:r>
            <a:r>
              <a:rPr lang="zh-CN" altLang="en-US" b="1">
                <a:solidFill>
                  <a:schemeClr val="folHlink"/>
                </a:solidFill>
              </a:rPr>
              <a:t>千万</a:t>
            </a:r>
            <a:r>
              <a:rPr lang="zh-CN" altLang="en-US" b="1"/>
              <a:t>    </a:t>
            </a:r>
            <a:r>
              <a:rPr lang="zh-CN" altLang="en-US" sz="1200" b="1"/>
              <a:t> </a:t>
            </a:r>
            <a:r>
              <a:rPr lang="zh-CN" altLang="en-US" b="1"/>
              <a:t>晶体管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838200" y="6019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          2010 年      芯片上可集成       </a:t>
            </a:r>
            <a:r>
              <a:rPr lang="zh-CN" altLang="en-US" b="1">
                <a:solidFill>
                  <a:schemeClr val="folHlink"/>
                </a:solidFill>
              </a:rPr>
              <a:t>8</a:t>
            </a:r>
            <a:r>
              <a:rPr lang="zh-CN" altLang="en-US" sz="1200" b="1">
                <a:solidFill>
                  <a:schemeClr val="folHlink"/>
                </a:solidFill>
              </a:rPr>
              <a:t> </a:t>
            </a:r>
            <a:r>
              <a:rPr lang="zh-CN" altLang="en-US" b="1">
                <a:solidFill>
                  <a:schemeClr val="folHlink"/>
                </a:solidFill>
              </a:rPr>
              <a:t>亿</a:t>
            </a:r>
            <a:r>
              <a:rPr lang="zh-CN" altLang="en-US" b="1"/>
              <a:t>                晶体管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21" grpId="0" autoUpdateAnimBg="0"/>
      <p:bldP spid="215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457200" y="358775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三、软件技术的兴起和发展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339850" y="2017713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机器语言   面向机器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39850" y="2682875"/>
            <a:ext cx="330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汇编语言   面向机器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339850" y="3348038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高级语言   面向问题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119313" y="4013200"/>
            <a:ext cx="5424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FORTRAN   </a:t>
            </a:r>
            <a:r>
              <a:rPr lang="zh-CN" altLang="en-US" sz="2800" b="1"/>
              <a:t>科学计算和工程计算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119313" y="4678363"/>
            <a:ext cx="473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PASCAL       </a:t>
            </a:r>
            <a:r>
              <a:rPr lang="zh-CN" altLang="en-US" sz="2800" b="1"/>
              <a:t>结构化程序设计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119313" y="5343525"/>
            <a:ext cx="365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C＋＋            </a:t>
            </a:r>
            <a:r>
              <a:rPr lang="zh-CN" altLang="en-US" sz="2800" b="1"/>
              <a:t>面向对象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119313" y="6010275"/>
            <a:ext cx="437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Java               </a:t>
            </a:r>
            <a:r>
              <a:rPr lang="zh-CN" altLang="en-US" sz="2800" b="1"/>
              <a:t>适应网络环境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69925" y="1173163"/>
            <a:ext cx="2425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 1.  各种语言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  <p:bldP spid="22534" grpId="0" autoUpdateAnimBg="0"/>
      <p:bldP spid="22535" grpId="0" autoUpdateAnimBg="0"/>
      <p:bldP spid="22536" grpId="0" autoUpdateAnimBg="0"/>
      <p:bldP spid="22537" grpId="0" autoUpdateAnimBg="0"/>
      <p:bldP spid="22538" grpId="0" autoUpdateAnimBg="0"/>
      <p:bldP spid="225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3849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2. 系统软件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语言处理程序</a:t>
            </a:r>
            <a:r>
              <a:rPr lang="zh-CN" altLang="en-US" sz="3200" b="1"/>
              <a:t>      </a:t>
            </a:r>
            <a:r>
              <a:rPr lang="zh-CN" altLang="en-US" sz="2800" b="1"/>
              <a:t>汇编程序  编译程序  解释程序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38200" y="2514600"/>
            <a:ext cx="7065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操作系统</a:t>
            </a:r>
            <a:r>
              <a:rPr lang="zh-CN" altLang="en-US" sz="3200" b="1"/>
              <a:t>              </a:t>
            </a:r>
            <a:r>
              <a:rPr lang="en-US" altLang="zh-CN" sz="2800" b="1"/>
              <a:t>DOS  UNIX  Windows</a:t>
            </a:r>
            <a:r>
              <a:rPr lang="en-US" altLang="zh-CN" sz="3200" b="1"/>
              <a:t>   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38200" y="34290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服务性程序</a:t>
            </a:r>
            <a:r>
              <a:rPr lang="zh-CN" altLang="en-US" sz="3200" b="1"/>
              <a:t>          </a:t>
            </a:r>
            <a:r>
              <a:rPr lang="zh-CN" altLang="en-US" sz="2800" b="1"/>
              <a:t>装配  调试  诊断  排错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38200" y="43434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数据库管理系统</a:t>
            </a:r>
            <a:r>
              <a:rPr lang="zh-CN" altLang="en-US" sz="3200" b="1"/>
              <a:t>  </a:t>
            </a:r>
            <a:r>
              <a:rPr lang="zh-CN" altLang="en-US" sz="2800" b="1"/>
              <a:t>数据库和数据库管理软件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38200" y="52578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网络软件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  <p:bldP spid="23558" grpId="0" autoUpdateAnimBg="0"/>
      <p:bldP spid="23559" grpId="0" autoUpdateAnimBg="0"/>
      <p:bldP spid="2356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28638" y="577850"/>
            <a:ext cx="3852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3. 软件发展的特点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66800" y="1647825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⑴  开发周期长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066800" y="25273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⑵  制作成本高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066800" y="3408363"/>
            <a:ext cx="693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⑶  检测软件产品质量的特殊性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4441825"/>
            <a:ext cx="7010400" cy="1296988"/>
            <a:chOff x="1056" y="2798"/>
            <a:chExt cx="4416" cy="817"/>
          </a:xfrm>
        </p:grpSpPr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056" y="2798"/>
              <a:ext cx="43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folHlink"/>
                  </a:solidFill>
                </a:rPr>
                <a:t>软件是程序以及开发、使用和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056" y="3288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folHlink"/>
                  </a:solidFill>
                </a:rPr>
                <a:t>维护程序所需要的所有文档</a:t>
              </a:r>
            </a:p>
          </p:txBody>
        </p:sp>
      </p:grp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第二章   计算机的发展及应用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127250" y="4800600"/>
            <a:ext cx="4730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2.3 计算机的展望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127250" y="3476625"/>
            <a:ext cx="4425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2.2 计算机的应用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127250" y="2152650"/>
            <a:ext cx="450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2.1 计算机的发展史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2.2 计算机的应用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347788" y="1668463"/>
            <a:ext cx="4672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一、科学计算和数据处理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347788" y="2586038"/>
            <a:ext cx="4672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二、工业控制和实时控制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347788" y="350520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三、网络技术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897063" y="4467225"/>
            <a:ext cx="196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1. 电子商务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897063" y="5114925"/>
            <a:ext cx="196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2. 网络教育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897063" y="5762625"/>
            <a:ext cx="196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3. 敏捷制造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  <p:bldP spid="25605" grpId="0" autoUpdateAnimBg="0"/>
      <p:bldP spid="25606" grpId="0" autoUpdateAnimBg="0"/>
      <p:bldP spid="25607" grpId="0" autoUpdateAnimBg="0"/>
      <p:bldP spid="256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74725" y="1119188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四、虚拟现实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74725" y="2109788"/>
            <a:ext cx="589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五、办公自动化和管理信息系统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4725" y="3098800"/>
            <a:ext cx="414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六、</a:t>
            </a:r>
            <a:r>
              <a:rPr lang="en-US" altLang="zh-CN" sz="3200" b="1"/>
              <a:t>CAD/CAM/CIMS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74725" y="4090988"/>
            <a:ext cx="304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七、多媒体技术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974725" y="5081588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八、人工智能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29" grpId="0" autoUpdateAnimBg="0"/>
      <p:bldP spid="26630" grpId="0" autoUpdateAnimBg="0"/>
      <p:bldP spid="2663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2.3 计算机的展望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2.1 计算机的发展史</a:t>
            </a: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381000" y="1143000"/>
            <a:ext cx="467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一、计算机的产生和发展</a:t>
            </a:r>
          </a:p>
        </p:txBody>
      </p:sp>
      <p:sp>
        <p:nvSpPr>
          <p:cNvPr id="13316" name="Text Box 1028"/>
          <p:cNvSpPr txBox="1">
            <a:spLocks noChangeArrowheads="1"/>
          </p:cNvSpPr>
          <p:nvPr/>
        </p:nvSpPr>
        <p:spPr bwMode="auto">
          <a:xfrm>
            <a:off x="1766888" y="1800225"/>
            <a:ext cx="4100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1946年  美国  </a:t>
            </a:r>
            <a:r>
              <a:rPr lang="en-US" altLang="zh-CN" sz="2800" b="1"/>
              <a:t>ENIAC</a:t>
            </a:r>
          </a:p>
        </p:txBody>
      </p:sp>
      <p:sp>
        <p:nvSpPr>
          <p:cNvPr id="13330" name="Text Box 1042"/>
          <p:cNvSpPr txBox="1">
            <a:spLocks noChangeArrowheads="1"/>
          </p:cNvSpPr>
          <p:nvPr/>
        </p:nvSpPr>
        <p:spPr bwMode="auto">
          <a:xfrm>
            <a:off x="5424488" y="1800225"/>
            <a:ext cx="2576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1955年退役</a:t>
            </a:r>
          </a:p>
        </p:txBody>
      </p:sp>
      <p:grpSp>
        <p:nvGrpSpPr>
          <p:cNvPr id="2" name="Group 1048"/>
          <p:cNvGrpSpPr>
            <a:grpSpLocks/>
          </p:cNvGrpSpPr>
          <p:nvPr/>
        </p:nvGrpSpPr>
        <p:grpSpPr bwMode="auto">
          <a:xfrm>
            <a:off x="1766888" y="2349500"/>
            <a:ext cx="5319712" cy="3670300"/>
            <a:chOff x="1113" y="1480"/>
            <a:chExt cx="3351" cy="2312"/>
          </a:xfrm>
        </p:grpSpPr>
        <p:sp>
          <p:nvSpPr>
            <p:cNvPr id="5128" name="Text Box 1030"/>
            <p:cNvSpPr txBox="1">
              <a:spLocks noChangeArrowheads="1"/>
            </p:cNvSpPr>
            <p:nvPr/>
          </p:nvSpPr>
          <p:spPr bwMode="auto">
            <a:xfrm>
              <a:off x="1113" y="1480"/>
              <a:ext cx="27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十进制运算</a:t>
              </a:r>
            </a:p>
          </p:txBody>
        </p:sp>
        <p:grpSp>
          <p:nvGrpSpPr>
            <p:cNvPr id="5129" name="Group 1046"/>
            <p:cNvGrpSpPr>
              <a:grpSpLocks/>
            </p:cNvGrpSpPr>
            <p:nvPr/>
          </p:nvGrpSpPr>
          <p:grpSpPr bwMode="auto">
            <a:xfrm>
              <a:off x="1113" y="1863"/>
              <a:ext cx="3351" cy="1929"/>
              <a:chOff x="1113" y="1863"/>
              <a:chExt cx="3351" cy="1929"/>
            </a:xfrm>
          </p:grpSpPr>
          <p:sp>
            <p:nvSpPr>
              <p:cNvPr id="5130" name="Text Box 1031"/>
              <p:cNvSpPr txBox="1">
                <a:spLocks noChangeArrowheads="1"/>
              </p:cNvSpPr>
              <p:nvPr/>
            </p:nvSpPr>
            <p:spPr bwMode="auto">
              <a:xfrm>
                <a:off x="1113" y="1863"/>
                <a:ext cx="17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18 000</a:t>
                </a:r>
              </a:p>
            </p:txBody>
          </p:sp>
          <p:sp>
            <p:nvSpPr>
              <p:cNvPr id="5131" name="Text Box 1032"/>
              <p:cNvSpPr txBox="1">
                <a:spLocks noChangeArrowheads="1"/>
              </p:cNvSpPr>
              <p:nvPr/>
            </p:nvSpPr>
            <p:spPr bwMode="auto">
              <a:xfrm>
                <a:off x="1113" y="2191"/>
                <a:ext cx="16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1 500</a:t>
                </a:r>
              </a:p>
            </p:txBody>
          </p:sp>
          <p:sp>
            <p:nvSpPr>
              <p:cNvPr id="5132" name="Text Box 1033"/>
              <p:cNvSpPr txBox="1">
                <a:spLocks noChangeArrowheads="1"/>
              </p:cNvSpPr>
              <p:nvPr/>
            </p:nvSpPr>
            <p:spPr bwMode="auto">
              <a:xfrm>
                <a:off x="1113" y="2519"/>
                <a:ext cx="9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150</a:t>
                </a:r>
              </a:p>
            </p:txBody>
          </p:sp>
          <p:sp>
            <p:nvSpPr>
              <p:cNvPr id="5133" name="Text Box 1034"/>
              <p:cNvSpPr txBox="1">
                <a:spLocks noChangeArrowheads="1"/>
              </p:cNvSpPr>
              <p:nvPr/>
            </p:nvSpPr>
            <p:spPr bwMode="auto">
              <a:xfrm>
                <a:off x="1113" y="2847"/>
                <a:ext cx="10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30</a:t>
                </a:r>
              </a:p>
            </p:txBody>
          </p:sp>
          <p:sp>
            <p:nvSpPr>
              <p:cNvPr id="5134" name="Text Box 1035"/>
              <p:cNvSpPr txBox="1">
                <a:spLocks noChangeArrowheads="1"/>
              </p:cNvSpPr>
              <p:nvPr/>
            </p:nvSpPr>
            <p:spPr bwMode="auto">
              <a:xfrm>
                <a:off x="1113" y="3175"/>
                <a:ext cx="1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1 500</a:t>
                </a:r>
              </a:p>
            </p:txBody>
          </p:sp>
          <p:sp>
            <p:nvSpPr>
              <p:cNvPr id="5135" name="Text Box 1036"/>
              <p:cNvSpPr txBox="1">
                <a:spLocks noChangeArrowheads="1"/>
              </p:cNvSpPr>
              <p:nvPr/>
            </p:nvSpPr>
            <p:spPr bwMode="auto">
              <a:xfrm>
                <a:off x="2160" y="1864"/>
                <a:ext cx="23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多个电子管</a:t>
                </a:r>
              </a:p>
            </p:txBody>
          </p:sp>
          <p:sp>
            <p:nvSpPr>
              <p:cNvPr id="5136" name="Text Box 1037"/>
              <p:cNvSpPr txBox="1">
                <a:spLocks noChangeArrowheads="1"/>
              </p:cNvSpPr>
              <p:nvPr/>
            </p:nvSpPr>
            <p:spPr bwMode="auto">
              <a:xfrm>
                <a:off x="2160" y="2192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多个继电器</a:t>
                </a:r>
              </a:p>
            </p:txBody>
          </p:sp>
          <p:sp>
            <p:nvSpPr>
              <p:cNvPr id="5137" name="Text Box 1038"/>
              <p:cNvSpPr txBox="1">
                <a:spLocks noChangeArrowheads="1"/>
              </p:cNvSpPr>
              <p:nvPr/>
            </p:nvSpPr>
            <p:spPr bwMode="auto">
              <a:xfrm>
                <a:off x="2160" y="2520"/>
                <a:ext cx="14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千瓦</a:t>
                </a:r>
              </a:p>
            </p:txBody>
          </p:sp>
          <p:sp>
            <p:nvSpPr>
              <p:cNvPr id="5138" name="Text Box 1039"/>
              <p:cNvSpPr txBox="1">
                <a:spLocks noChangeArrowheads="1"/>
              </p:cNvSpPr>
              <p:nvPr/>
            </p:nvSpPr>
            <p:spPr bwMode="auto">
              <a:xfrm>
                <a:off x="2160" y="284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吨</a:t>
                </a:r>
              </a:p>
            </p:txBody>
          </p:sp>
          <p:sp>
            <p:nvSpPr>
              <p:cNvPr id="5139" name="Text Box 1040"/>
              <p:cNvSpPr txBox="1">
                <a:spLocks noChangeArrowheads="1"/>
              </p:cNvSpPr>
              <p:nvPr/>
            </p:nvSpPr>
            <p:spPr bwMode="auto">
              <a:xfrm>
                <a:off x="2160" y="3176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平方英尺</a:t>
                </a:r>
              </a:p>
            </p:txBody>
          </p:sp>
          <p:sp>
            <p:nvSpPr>
              <p:cNvPr id="5140" name="Text Box 1041"/>
              <p:cNvSpPr txBox="1">
                <a:spLocks noChangeArrowheads="1"/>
              </p:cNvSpPr>
              <p:nvPr/>
            </p:nvSpPr>
            <p:spPr bwMode="auto">
              <a:xfrm>
                <a:off x="1113" y="3504"/>
                <a:ext cx="3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5 000</a:t>
                </a:r>
                <a:endParaRPr lang="en-US" altLang="zh-CN" b="1"/>
              </a:p>
            </p:txBody>
          </p:sp>
          <p:sp>
            <p:nvSpPr>
              <p:cNvPr id="5141" name="Text Box 1045"/>
              <p:cNvSpPr txBox="1">
                <a:spLocks noChangeArrowheads="1"/>
              </p:cNvSpPr>
              <p:nvPr/>
            </p:nvSpPr>
            <p:spPr bwMode="auto">
              <a:xfrm>
                <a:off x="2160" y="3504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次加法／秒</a:t>
                </a:r>
              </a:p>
            </p:txBody>
          </p:sp>
        </p:grpSp>
      </p:grpSp>
      <p:sp>
        <p:nvSpPr>
          <p:cNvPr id="13335" name="Text Box 1047"/>
          <p:cNvSpPr txBox="1">
            <a:spLocks noChangeArrowheads="1"/>
          </p:cNvSpPr>
          <p:nvPr/>
        </p:nvSpPr>
        <p:spPr bwMode="auto">
          <a:xfrm>
            <a:off x="1766888" y="6096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用手工搬动开关和拔插电缆来编程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30" grpId="0" autoUpdateAnimBg="0"/>
      <p:bldP spid="133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NIA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629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066800" y="571500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latin typeface="宋体" panose="02010600030101010101" pitchFamily="2" charset="-122"/>
              </a:rPr>
              <a:t>世界上第一台电子计算机 </a:t>
            </a:r>
            <a:r>
              <a:rPr kumimoji="0" lang="en-US" altLang="zh-CN" sz="3200" b="1">
                <a:latin typeface="宋体" panose="02010600030101010101" pitchFamily="2" charset="-122"/>
              </a:rPr>
              <a:t>ENIAC(1946)</a:t>
            </a:r>
            <a:endParaRPr kumimoji="0"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33363" y="381000"/>
            <a:ext cx="7081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硬件技术对计算机更新换代的影响</a:t>
            </a: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2057400" y="1524000"/>
            <a:ext cx="2057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1341438"/>
            <a:ext cx="8496300" cy="5297487"/>
            <a:chOff x="295" y="845"/>
            <a:chExt cx="5257" cy="3337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991" y="3533"/>
              <a:ext cx="1561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100 000 000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585" y="3375"/>
              <a:ext cx="1406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超大规模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集成电路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1180" y="3533"/>
              <a:ext cx="1405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1978~现在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295" y="3375"/>
              <a:ext cx="885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800" b="1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991" y="2932"/>
              <a:ext cx="1561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10 000 000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2595" y="2726"/>
              <a:ext cx="1406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  大规模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集成电路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1180" y="2909"/>
              <a:ext cx="1405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1972~1977</a:t>
              </a: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295" y="2726"/>
              <a:ext cx="885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800" b="1"/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991" y="2260"/>
              <a:ext cx="1561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 1 000 000</a:t>
              </a: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2585" y="2077"/>
              <a:ext cx="1406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中小规模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集成电路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1180" y="2237"/>
              <a:ext cx="1405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1965~1971</a:t>
              </a: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295" y="2077"/>
              <a:ext cx="885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</a:t>
              </a: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3991" y="1714"/>
              <a:ext cx="156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    200 000</a:t>
              </a:r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2585" y="1695"/>
              <a:ext cx="140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  晶体管</a:t>
              </a:r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1180" y="1714"/>
              <a:ext cx="140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1958~1964</a:t>
              </a:r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295" y="1650"/>
              <a:ext cx="88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 </a:t>
              </a: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3991" y="1283"/>
              <a:ext cx="156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      40 000</a:t>
              </a: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2585" y="1287"/>
              <a:ext cx="1406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  电子管</a:t>
              </a:r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1180" y="1283"/>
              <a:ext cx="1405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1946~1957</a:t>
              </a:r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295" y="1224"/>
              <a:ext cx="885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800" b="1"/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3991" y="881"/>
              <a:ext cx="1561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速度（次/秒）</a:t>
              </a:r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2585" y="881"/>
              <a:ext cx="140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硬件技术</a:t>
              </a:r>
            </a:p>
          </p:txBody>
        </p:sp>
        <p:sp>
          <p:nvSpPr>
            <p:cNvPr id="7196" name="Rectangle 28"/>
            <p:cNvSpPr>
              <a:spLocks noChangeArrowheads="1"/>
            </p:cNvSpPr>
            <p:nvPr/>
          </p:nvSpPr>
          <p:spPr bwMode="auto">
            <a:xfrm>
              <a:off x="1180" y="881"/>
              <a:ext cx="1405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   时间</a:t>
              </a:r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295" y="881"/>
              <a:ext cx="885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/>
                <a:t>     代</a:t>
              </a:r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295" y="1224"/>
              <a:ext cx="5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295" y="1650"/>
              <a:ext cx="5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295" y="2077"/>
              <a:ext cx="5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295" y="2726"/>
              <a:ext cx="5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295" y="3375"/>
              <a:ext cx="5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295" y="4024"/>
              <a:ext cx="52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295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1180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2585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3991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5552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>
              <a:off x="295" y="845"/>
              <a:ext cx="8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2585" y="845"/>
              <a:ext cx="29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1" name="Text Box 43"/>
            <p:cNvSpPr txBox="1">
              <a:spLocks noChangeArrowheads="1"/>
            </p:cNvSpPr>
            <p:nvPr/>
          </p:nvSpPr>
          <p:spPr bwMode="auto">
            <a:xfrm>
              <a:off x="555" y="2198"/>
              <a:ext cx="3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三</a:t>
              </a:r>
            </a:p>
          </p:txBody>
        </p:sp>
        <p:sp>
          <p:nvSpPr>
            <p:cNvPr id="7212" name="Text Box 44"/>
            <p:cNvSpPr txBox="1">
              <a:spLocks noChangeArrowheads="1"/>
            </p:cNvSpPr>
            <p:nvPr/>
          </p:nvSpPr>
          <p:spPr bwMode="auto">
            <a:xfrm>
              <a:off x="555" y="2861"/>
              <a:ext cx="3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四</a:t>
              </a:r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55" y="1661"/>
              <a:ext cx="3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二</a:t>
              </a:r>
            </a:p>
          </p:txBody>
        </p:sp>
        <p:sp>
          <p:nvSpPr>
            <p:cNvPr id="7214" name="Text Box 46"/>
            <p:cNvSpPr txBox="1">
              <a:spLocks noChangeArrowheads="1"/>
            </p:cNvSpPr>
            <p:nvPr/>
          </p:nvSpPr>
          <p:spPr bwMode="auto">
            <a:xfrm>
              <a:off x="555" y="1277"/>
              <a:ext cx="3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一</a:t>
              </a:r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>
              <a:off x="1180" y="845"/>
              <a:ext cx="15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086600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533400"/>
            <a:ext cx="7450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latin typeface="Arial" panose="020B0604020202020204" pitchFamily="34" charset="0"/>
              </a:rPr>
              <a:t>第一台</a:t>
            </a:r>
            <a:r>
              <a:rPr kumimoji="0" lang="en-US" altLang="zh-CN" sz="3200" b="1">
                <a:latin typeface="Arial" panose="020B0604020202020204" pitchFamily="34" charset="0"/>
              </a:rPr>
              <a:t>von Neumann </a:t>
            </a:r>
            <a:r>
              <a:rPr kumimoji="0" lang="zh-CN" altLang="en-US" sz="3200" b="1">
                <a:latin typeface="Arial" panose="020B0604020202020204" pitchFamily="34" charset="0"/>
              </a:rPr>
              <a:t>系统结构的计算机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bm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00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/>
              <a:t>IBM  System／360</a:t>
            </a:r>
            <a:r>
              <a:rPr lang="en-US" altLang="zh-CN" sz="3200" b="1"/>
              <a:t>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  <p:sp>
        <p:nvSpPr>
          <p:cNvPr id="10243" name="Text Box 1031"/>
          <p:cNvSpPr txBox="1">
            <a:spLocks noChangeArrowheads="1"/>
          </p:cNvSpPr>
          <p:nvPr/>
        </p:nvSpPr>
        <p:spPr bwMode="auto">
          <a:xfrm>
            <a:off x="152400" y="228600"/>
            <a:ext cx="845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超级计算机</a:t>
            </a:r>
            <a:endParaRPr lang="zh-CN" altLang="en-US" sz="2800" b="1"/>
          </a:p>
        </p:txBody>
      </p:sp>
      <p:sp>
        <p:nvSpPr>
          <p:cNvPr id="56328" name="Text Box 1032"/>
          <p:cNvSpPr txBox="1">
            <a:spLocks noChangeArrowheads="1"/>
          </p:cNvSpPr>
          <p:nvPr/>
        </p:nvSpPr>
        <p:spPr bwMode="auto">
          <a:xfrm>
            <a:off x="609600" y="9906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/>
              <a:t>1</a:t>
            </a:r>
            <a:r>
              <a:rPr kumimoji="0" lang="zh-CN" altLang="en-US" sz="3200" b="1">
                <a:latin typeface="隶书" panose="02010509060101010101" pitchFamily="49" charset="-122"/>
              </a:rPr>
              <a:t>.</a:t>
            </a:r>
            <a:r>
              <a:rPr lang="en-US" altLang="zh-CN" sz="3200" b="1"/>
              <a:t>IBM: Seaborg	</a:t>
            </a:r>
            <a:endParaRPr lang="zh-CN" altLang="en-US" sz="3200" b="1"/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1066800" y="1903413"/>
            <a:ext cx="8077200" cy="4467225"/>
            <a:chOff x="672" y="1199"/>
            <a:chExt cx="5088" cy="2814"/>
          </a:xfrm>
        </p:grpSpPr>
        <p:pic>
          <p:nvPicPr>
            <p:cNvPr id="10246" name="Picture 1028" descr="nersc_r1_c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" y="1199"/>
              <a:ext cx="3698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1033"/>
            <p:cNvSpPr txBox="1">
              <a:spLocks noChangeArrowheads="1"/>
            </p:cNvSpPr>
            <p:nvPr/>
          </p:nvSpPr>
          <p:spPr bwMode="auto">
            <a:xfrm>
              <a:off x="672" y="3648"/>
              <a:ext cx="5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6 080</a:t>
              </a:r>
              <a:r>
                <a:rPr lang="zh-CN" altLang="en-US" sz="3200" b="1"/>
                <a:t>个 </a:t>
              </a:r>
              <a:r>
                <a:rPr lang="en-US" altLang="zh-CN" sz="3200" b="1"/>
                <a:t>CPU    </a:t>
              </a:r>
              <a:r>
                <a:rPr lang="zh-CN" altLang="en-US" sz="2800" b="1"/>
                <a:t>最大平均速度 </a:t>
              </a:r>
              <a:r>
                <a:rPr lang="en-US" altLang="zh-CN" sz="3200" b="1"/>
                <a:t>7.304 </a:t>
              </a:r>
              <a:r>
                <a:rPr lang="en-US" altLang="zh-CN" sz="2800" b="1"/>
                <a:t>TF (10</a:t>
              </a:r>
              <a:r>
                <a:rPr lang="en-US" altLang="zh-CN" b="1" baseline="45000"/>
                <a:t>12</a:t>
              </a:r>
              <a:r>
                <a:rPr lang="en-US" altLang="zh-CN" sz="2800" b="1"/>
                <a:t>)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/>
              <a:t>2</a:t>
            </a:r>
            <a:r>
              <a:rPr kumimoji="0" lang="zh-CN" altLang="en-US" sz="3200" b="1">
                <a:latin typeface="隶书" panose="02010509060101010101" pitchFamily="49" charset="-122"/>
              </a:rPr>
              <a:t>.</a:t>
            </a:r>
            <a:r>
              <a:rPr lang="en-US" altLang="zh-CN" sz="3200" b="1"/>
              <a:t>IBM: ASCI White</a:t>
            </a:r>
            <a:endParaRPr kumimoji="0" lang="zh-CN" altLang="en-US" sz="3200" b="1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66800" y="1905000"/>
            <a:ext cx="8077200" cy="4465638"/>
            <a:chOff x="672" y="1200"/>
            <a:chExt cx="5088" cy="2813"/>
          </a:xfrm>
        </p:grpSpPr>
        <p:pic>
          <p:nvPicPr>
            <p:cNvPr id="11270" name="Picture 2" descr="white_on_floor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200"/>
              <a:ext cx="3696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Text Box 5"/>
            <p:cNvSpPr txBox="1">
              <a:spLocks noChangeArrowheads="1"/>
            </p:cNvSpPr>
            <p:nvPr/>
          </p:nvSpPr>
          <p:spPr bwMode="auto">
            <a:xfrm>
              <a:off x="672" y="3648"/>
              <a:ext cx="5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8 192个 </a:t>
              </a:r>
              <a:r>
                <a:rPr lang="en-US" altLang="zh-CN" sz="3200" b="1"/>
                <a:t>CPU    </a:t>
              </a:r>
              <a:r>
                <a:rPr lang="zh-CN" altLang="en-US" sz="2800" b="1"/>
                <a:t>最大平均速度 </a:t>
              </a:r>
              <a:r>
                <a:rPr lang="en-US" altLang="zh-CN" sz="3200" b="1"/>
                <a:t>7.304 </a:t>
              </a:r>
              <a:r>
                <a:rPr lang="en-US" altLang="zh-CN" sz="2800" b="1"/>
                <a:t>TF (10</a:t>
              </a:r>
              <a:r>
                <a:rPr lang="en-US" altLang="zh-CN" b="1" baseline="45000"/>
                <a:t>12</a:t>
              </a:r>
              <a:r>
                <a:rPr lang="en-US" altLang="zh-CN" sz="2800" b="1"/>
                <a:t>)</a:t>
              </a:r>
              <a:endParaRPr lang="zh-CN" altLang="en-US" sz="2800" b="1"/>
            </a:p>
          </p:txBody>
        </p:sp>
      </p:grp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2.1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152400" y="228600"/>
            <a:ext cx="8307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最快的五台超级计算机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计算机组成原理第一章.ppt [兼容模式]" id="{D91D109D-57EB-41FA-99DD-8FA82B36452E}" vid="{6A35B0EE-B476-4230-BF24-4B522086822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计算机组成原理第一章</Template>
  <TotalTime>565</TotalTime>
  <Words>743</Words>
  <Application>Microsoft Office PowerPoint</Application>
  <PresentationFormat>全屏显示(4:3)</PresentationFormat>
  <Paragraphs>166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MS PMincho</vt:lpstr>
      <vt:lpstr>华文新魏</vt:lpstr>
      <vt:lpstr>隶书</vt:lpstr>
      <vt:lpstr>宋体</vt:lpstr>
      <vt:lpstr>Arial</vt:lpstr>
      <vt:lpstr>Times New Roman</vt:lpstr>
      <vt:lpstr>Tw Cen MT</vt:lpstr>
      <vt:lpstr>Wingdings</vt:lpstr>
      <vt:lpstr>水滴</vt:lpstr>
      <vt:lpstr>计算机组成原理与汇编语言 </vt:lpstr>
      <vt:lpstr>第二章   计算机的发展及应用</vt:lpstr>
      <vt:lpstr>2.1 计算机的发展史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计算机的应用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223</cp:revision>
  <dcterms:created xsi:type="dcterms:W3CDTF">1601-01-01T00:00:00Z</dcterms:created>
  <dcterms:modified xsi:type="dcterms:W3CDTF">2020-02-19T04:26:38Z</dcterms:modified>
</cp:coreProperties>
</file>