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6"/>
  </p:notesMasterIdLst>
  <p:sldIdLst>
    <p:sldId id="343" r:id="rId2"/>
    <p:sldId id="262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5" r:id="rId13"/>
    <p:sldId id="381" r:id="rId14"/>
    <p:sldId id="356" r:id="rId15"/>
    <p:sldId id="357" r:id="rId16"/>
    <p:sldId id="358" r:id="rId17"/>
    <p:sldId id="360" r:id="rId18"/>
    <p:sldId id="361" r:id="rId19"/>
    <p:sldId id="367" r:id="rId20"/>
    <p:sldId id="368" r:id="rId21"/>
    <p:sldId id="359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27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C"/>
    <a:srgbClr val="996633"/>
    <a:srgbClr val="0000DC"/>
    <a:srgbClr val="000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08" autoAdjust="0"/>
    <p:restoredTop sz="85236" autoAdjust="0"/>
  </p:normalViewPr>
  <p:slideViewPr>
    <p:cSldViewPr>
      <p:cViewPr varScale="1">
        <p:scale>
          <a:sx n="95" d="100"/>
          <a:sy n="95" d="100"/>
        </p:scale>
        <p:origin x="9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2CF51-A1B6-4781-833A-339C40479173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CAC68-13D4-4F7D-BD11-15F4CF193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CAC68-13D4-4F7D-BD11-15F4CF1939F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8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CAC68-13D4-4F7D-BD11-15F4CF1939F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CAC68-13D4-4F7D-BD11-15F4CF1939F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5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59B8-AFF4-4223-BADE-C0BD4C1120F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02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0982-6001-4F95-B1F3-50B0BB2333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91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0982-6001-4F95-B1F3-50B0BB2333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730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0982-6001-4F95-B1F3-50B0BB233318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431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0982-6001-4F95-B1F3-50B0BB2333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32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0982-6001-4F95-B1F3-50B0BB2333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925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0982-6001-4F95-B1F3-50B0BB2333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98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2725-04A3-4DE7-8288-5CD0C79760D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68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0982-6001-4F95-B1F3-50B0BB2333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64" y="188640"/>
            <a:ext cx="7559076" cy="506226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50564" y="836712"/>
            <a:ext cx="8497900" cy="5328592"/>
          </a:xfrm>
        </p:spPr>
        <p:txBody>
          <a:bodyPr>
            <a:normAutofit/>
          </a:bodyPr>
          <a:lstStyle>
            <a:lvl1pPr>
              <a:defRPr sz="2800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>
              <a:defRPr sz="2400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>
              <a:defRPr sz="2000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>
              <a:defRPr sz="1800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>
              <a:defRPr sz="1800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08104" y="6381328"/>
            <a:ext cx="20574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81328"/>
            <a:ext cx="500466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2423" y="6374515"/>
            <a:ext cx="573161" cy="365125"/>
          </a:xfrm>
        </p:spPr>
        <p:txBody>
          <a:bodyPr/>
          <a:lstStyle/>
          <a:p>
            <a:fld id="{DC41385D-3762-42B6-9FFC-D751B722A56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9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A7C-F562-45B1-924C-034D7C848FF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93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1801-3953-4097-B917-828CC286967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95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751A-CF56-4F2D-8529-5EBC0B93E1F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51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24E8-1E8F-4EF6-B98F-F0EA72840C8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24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C-252A-440B-B616-A34F13627D4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5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98D3-DB26-4AC2-AAEC-0B0DFB0F537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65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4D9A-AD14-4B11-B7C1-11D9E7C2C06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12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7210982-6001-4F95-B1F3-50B0BB2333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222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752600"/>
            <a:ext cx="7620000" cy="2540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 smtClean="0"/>
              <a:t>计算机组成原理</a:t>
            </a:r>
            <a:br>
              <a:rPr lang="zh-CN" altLang="en-US" sz="6000" b="1" dirty="0" smtClean="0"/>
            </a:br>
            <a:r>
              <a:rPr lang="zh-CN" altLang="en-US" sz="6000" b="1" dirty="0" smtClean="0"/>
              <a:t/>
            </a:r>
            <a:br>
              <a:rPr lang="zh-CN" altLang="en-US" sz="6000" b="1" dirty="0" smtClean="0"/>
            </a:br>
            <a:endParaRPr lang="zh-CN" altLang="en-US" sz="36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684213" y="3573463"/>
            <a:ext cx="799147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tx2"/>
                </a:solidFill>
                <a:ea typeface="华文新魏" panose="02010800040101010101" pitchFamily="2" charset="-122"/>
              </a:rPr>
              <a:t>主讲</a:t>
            </a:r>
            <a:r>
              <a:rPr lang="en-US" altLang="zh-CN" sz="3200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:</a:t>
            </a:r>
            <a:r>
              <a:rPr lang="zh-CN" altLang="en-US" sz="3200" dirty="0" smtClean="0">
                <a:solidFill>
                  <a:schemeClr val="tx2"/>
                </a:solidFill>
                <a:ea typeface="华文新魏" panose="02010800040101010101" pitchFamily="2" charset="-122"/>
              </a:rPr>
              <a:t>李  仪</a:t>
            </a:r>
            <a:endParaRPr lang="zh-CN" altLang="en-US" sz="32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3200" dirty="0">
                <a:solidFill>
                  <a:srgbClr val="FF3399"/>
                </a:solidFill>
                <a:ea typeface="隶书" panose="02010509060101010101" pitchFamily="49" charset="-122"/>
              </a:rPr>
              <a:t>中南大学 </a:t>
            </a:r>
            <a:r>
              <a:rPr lang="zh-CN" altLang="en-US" sz="3200" dirty="0" smtClean="0">
                <a:solidFill>
                  <a:srgbClr val="FF3399"/>
                </a:solidFill>
                <a:ea typeface="隶书" panose="02010509060101010101" pitchFamily="49" charset="-122"/>
              </a:rPr>
              <a:t>自动化学院</a:t>
            </a:r>
            <a:endParaRPr lang="zh-CN" altLang="en-US" sz="3200" dirty="0">
              <a:solidFill>
                <a:srgbClr val="FF3399"/>
              </a:solidFill>
              <a:ea typeface="隶书" panose="02010509060101010101" pitchFamily="49" charset="-122"/>
            </a:endParaRPr>
          </a:p>
          <a:p>
            <a:pPr algn="ctr" eaLnBrk="1" hangingPunct="1"/>
            <a:endParaRPr lang="zh-CN" altLang="en-US" dirty="0">
              <a:solidFill>
                <a:srgbClr val="FF3399"/>
              </a:solidFill>
              <a:ea typeface="隶书" panose="02010509060101010101" pitchFamily="49" charset="-122"/>
            </a:endParaRPr>
          </a:p>
          <a:p>
            <a:pPr algn="ctr" eaLnBrk="1" hangingPunct="1"/>
            <a:r>
              <a:rPr lang="en-US" altLang="zh-CN" dirty="0">
                <a:latin typeface="MS PMincho" pitchFamily="18" charset="-128"/>
                <a:ea typeface="MS PMincho" pitchFamily="18" charset="-128"/>
              </a:rPr>
              <a:t>Central South University</a:t>
            </a:r>
          </a:p>
          <a:p>
            <a:pPr algn="ctr"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  I/O </a:t>
            </a:r>
            <a:r>
              <a:rPr lang="zh-CN" altLang="en-US" dirty="0"/>
              <a:t>接 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0564" y="836712"/>
            <a:ext cx="8497900" cy="5688632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1.I/O</a:t>
            </a:r>
            <a:r>
              <a:rPr lang="zh-CN" altLang="en-US" dirty="0" smtClean="0"/>
              <a:t>接口的功能：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实现主机和外设的通信联络控制：</a:t>
            </a:r>
            <a:r>
              <a:rPr lang="zh-CN" altLang="en-US" dirty="0" smtClean="0"/>
              <a:t>解决主机和外设时序配合问题，协调不同工作速度的外设和主机之间交换信息，以保证整个计算机系统统一协调地进行工作。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进行地址译码和设备选择：</a:t>
            </a:r>
            <a:r>
              <a:rPr lang="zh-CN" altLang="en-US" dirty="0" smtClean="0"/>
              <a:t>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送来选择设备的地址码后，接口必须对地址进行译码以产生设备选择信息，使主机能和指定外设交换信息。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实现数据缓冲：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与外设之间的速度不匹配设置的数据缓冲存取器。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信号格式的转换：</a:t>
            </a:r>
            <a:r>
              <a:rPr lang="zh-CN" altLang="en-US" dirty="0" smtClean="0"/>
              <a:t>接口提供转换功能来消除外设和主机之间的电平、数据格式可能存在的差异。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传送控制命令和状态信息：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与外设之间相互响应信号。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88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27075" y="1115784"/>
            <a:ext cx="3179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I/O 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接口的基本组成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46675" y="4063008"/>
            <a:ext cx="1905000" cy="838200"/>
            <a:chOff x="3120" y="2976"/>
            <a:chExt cx="1200" cy="528"/>
          </a:xfrm>
        </p:grpSpPr>
        <p:sp>
          <p:nvSpPr>
            <p:cNvPr id="21547" name="Text Box 4"/>
            <p:cNvSpPr txBox="1">
              <a:spLocks noChangeArrowheads="1"/>
            </p:cNvSpPr>
            <p:nvPr/>
          </p:nvSpPr>
          <p:spPr bwMode="auto">
            <a:xfrm>
              <a:off x="3206" y="3033"/>
              <a:ext cx="10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 命令寄存器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和命令译码器</a:t>
              </a:r>
            </a:p>
          </p:txBody>
        </p:sp>
        <p:sp>
          <p:nvSpPr>
            <p:cNvPr id="21548" name="Rectangle 5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46675" y="2462808"/>
            <a:ext cx="1905000" cy="838200"/>
            <a:chOff x="3120" y="2976"/>
            <a:chExt cx="1200" cy="528"/>
          </a:xfrm>
        </p:grpSpPr>
        <p:sp>
          <p:nvSpPr>
            <p:cNvPr id="21545" name="Text Box 7"/>
            <p:cNvSpPr txBox="1">
              <a:spLocks noChangeArrowheads="1"/>
            </p:cNvSpPr>
            <p:nvPr/>
          </p:nvSpPr>
          <p:spPr bwMode="auto">
            <a:xfrm>
              <a:off x="3206" y="3033"/>
              <a:ext cx="8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  设备选择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      电路</a:t>
              </a:r>
            </a:p>
          </p:txBody>
        </p:sp>
        <p:sp>
          <p:nvSpPr>
            <p:cNvPr id="21546" name="Rectangle 8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51075" y="4063008"/>
            <a:ext cx="1905000" cy="838200"/>
            <a:chOff x="3120" y="2976"/>
            <a:chExt cx="1200" cy="528"/>
          </a:xfrm>
        </p:grpSpPr>
        <p:sp>
          <p:nvSpPr>
            <p:cNvPr id="21543" name="Text Box 10"/>
            <p:cNvSpPr txBox="1">
              <a:spLocks noChangeArrowheads="1"/>
            </p:cNvSpPr>
            <p:nvPr/>
          </p:nvSpPr>
          <p:spPr bwMode="auto">
            <a:xfrm>
              <a:off x="3206" y="3033"/>
              <a:ext cx="8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  设备状态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      标记</a:t>
              </a:r>
            </a:p>
          </p:txBody>
        </p:sp>
        <p:sp>
          <p:nvSpPr>
            <p:cNvPr id="21544" name="Rectangle 11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51075" y="2462808"/>
            <a:ext cx="1905000" cy="838200"/>
            <a:chOff x="3120" y="2976"/>
            <a:chExt cx="1200" cy="528"/>
          </a:xfrm>
        </p:grpSpPr>
        <p:sp>
          <p:nvSpPr>
            <p:cNvPr id="21541" name="Text Box 13"/>
            <p:cNvSpPr txBox="1">
              <a:spLocks noChangeArrowheads="1"/>
            </p:cNvSpPr>
            <p:nvPr/>
          </p:nvSpPr>
          <p:spPr bwMode="auto">
            <a:xfrm>
              <a:off x="3206" y="3033"/>
              <a:ext cx="97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   数据缓冲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寄存器</a:t>
              </a:r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DBR</a:t>
              </a:r>
            </a:p>
          </p:txBody>
        </p:sp>
        <p:sp>
          <p:nvSpPr>
            <p:cNvPr id="21542" name="Rectangle 14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424363" y="2462809"/>
            <a:ext cx="493712" cy="2516188"/>
            <a:chOff x="3001" y="1968"/>
            <a:chExt cx="311" cy="1585"/>
          </a:xfrm>
        </p:grpSpPr>
        <p:sp>
          <p:nvSpPr>
            <p:cNvPr id="21539" name="Text Box 16"/>
            <p:cNvSpPr txBox="1">
              <a:spLocks noChangeArrowheads="1"/>
            </p:cNvSpPr>
            <p:nvPr/>
          </p:nvSpPr>
          <p:spPr bwMode="auto">
            <a:xfrm>
              <a:off x="3002" y="2057"/>
              <a:ext cx="310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    控制逻辑电路</a:t>
              </a:r>
            </a:p>
          </p:txBody>
        </p:sp>
        <p:sp>
          <p:nvSpPr>
            <p:cNvPr id="21540" name="Rectangle 17"/>
            <p:cNvSpPr>
              <a:spLocks noChangeArrowheads="1"/>
            </p:cNvSpPr>
            <p:nvPr/>
          </p:nvSpPr>
          <p:spPr bwMode="auto">
            <a:xfrm>
              <a:off x="3001" y="1968"/>
              <a:ext cx="288" cy="15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022475" y="1700808"/>
            <a:ext cx="5257800" cy="3429000"/>
            <a:chOff x="1274" y="1248"/>
            <a:chExt cx="3312" cy="2160"/>
          </a:xfrm>
        </p:grpSpPr>
        <p:sp>
          <p:nvSpPr>
            <p:cNvPr id="21537" name="Rectangle 19"/>
            <p:cNvSpPr>
              <a:spLocks noChangeArrowheads="1"/>
            </p:cNvSpPr>
            <p:nvPr/>
          </p:nvSpPr>
          <p:spPr bwMode="auto">
            <a:xfrm>
              <a:off x="1274" y="1248"/>
              <a:ext cx="3312" cy="216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8" name="Text Box 20"/>
            <p:cNvSpPr txBox="1">
              <a:spLocks noChangeArrowheads="1"/>
            </p:cNvSpPr>
            <p:nvPr/>
          </p:nvSpPr>
          <p:spPr bwMode="auto">
            <a:xfrm>
              <a:off x="2592" y="1401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接口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81000" y="1700808"/>
            <a:ext cx="8499475" cy="3429000"/>
            <a:chOff x="240" y="1248"/>
            <a:chExt cx="5354" cy="2160"/>
          </a:xfrm>
        </p:grpSpPr>
        <p:grpSp>
          <p:nvGrpSpPr>
            <p:cNvPr id="21515" name="Group 22"/>
            <p:cNvGrpSpPr>
              <a:grpSpLocks/>
            </p:cNvGrpSpPr>
            <p:nvPr/>
          </p:nvGrpSpPr>
          <p:grpSpPr bwMode="auto">
            <a:xfrm>
              <a:off x="4586" y="1248"/>
              <a:ext cx="1008" cy="2160"/>
              <a:chOff x="4586" y="1248"/>
              <a:chExt cx="1008" cy="2160"/>
            </a:xfrm>
          </p:grpSpPr>
          <p:grpSp>
            <p:nvGrpSpPr>
              <p:cNvPr id="21528" name="Group 23"/>
              <p:cNvGrpSpPr>
                <a:grpSpLocks/>
              </p:cNvGrpSpPr>
              <p:nvPr/>
            </p:nvGrpSpPr>
            <p:grpSpPr bwMode="auto">
              <a:xfrm>
                <a:off x="5210" y="1248"/>
                <a:ext cx="384" cy="2160"/>
                <a:chOff x="5280" y="1440"/>
                <a:chExt cx="384" cy="2160"/>
              </a:xfrm>
            </p:grpSpPr>
            <p:sp>
              <p:nvSpPr>
                <p:cNvPr id="21535" name="Rectangle 24"/>
                <p:cNvSpPr>
                  <a:spLocks noChangeArrowheads="1"/>
                </p:cNvSpPr>
                <p:nvPr/>
              </p:nvSpPr>
              <p:spPr bwMode="auto">
                <a:xfrm>
                  <a:off x="5280" y="1440"/>
                  <a:ext cx="384" cy="216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3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326" y="2082"/>
                  <a:ext cx="310" cy="1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外  部  设  备</a:t>
                  </a:r>
                </a:p>
              </p:txBody>
            </p:sp>
          </p:grpSp>
          <p:sp>
            <p:nvSpPr>
              <p:cNvPr id="21529" name="AutoShape 26"/>
              <p:cNvSpPr>
                <a:spLocks noChangeArrowheads="1"/>
              </p:cNvSpPr>
              <p:nvPr/>
            </p:nvSpPr>
            <p:spPr bwMode="auto">
              <a:xfrm>
                <a:off x="4599" y="1872"/>
                <a:ext cx="601" cy="192"/>
              </a:xfrm>
              <a:prstGeom prst="leftRightArrow">
                <a:avLst>
                  <a:gd name="adj1" fmla="val 50000"/>
                  <a:gd name="adj2" fmla="val 62604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0" name="Line 27"/>
              <p:cNvSpPr>
                <a:spLocks noChangeShapeType="1"/>
              </p:cNvSpPr>
              <p:nvPr/>
            </p:nvSpPr>
            <p:spPr bwMode="auto">
              <a:xfrm>
                <a:off x="4586" y="244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1" name="Line 28"/>
              <p:cNvSpPr>
                <a:spLocks noChangeShapeType="1"/>
              </p:cNvSpPr>
              <p:nvPr/>
            </p:nvSpPr>
            <p:spPr bwMode="auto">
              <a:xfrm rot="10800000">
                <a:off x="4586" y="3024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2" name="Text Box 29"/>
              <p:cNvSpPr txBox="1">
                <a:spLocks noChangeArrowheads="1"/>
              </p:cNvSpPr>
              <p:nvPr/>
            </p:nvSpPr>
            <p:spPr bwMode="auto">
              <a:xfrm>
                <a:off x="4586" y="162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21533" name="Text Box 30"/>
              <p:cNvSpPr txBox="1">
                <a:spLocks noChangeArrowheads="1"/>
              </p:cNvSpPr>
              <p:nvPr/>
            </p:nvSpPr>
            <p:spPr bwMode="auto">
              <a:xfrm>
                <a:off x="4682" y="2158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命令</a:t>
                </a:r>
              </a:p>
            </p:txBody>
          </p:sp>
          <p:sp>
            <p:nvSpPr>
              <p:cNvPr id="21534" name="Text Box 31"/>
              <p:cNvSpPr txBox="1">
                <a:spLocks noChangeArrowheads="1"/>
              </p:cNvSpPr>
              <p:nvPr/>
            </p:nvSpPr>
            <p:spPr bwMode="auto">
              <a:xfrm>
                <a:off x="4682" y="2736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状态</a:t>
                </a:r>
              </a:p>
            </p:txBody>
          </p:sp>
        </p:grpSp>
        <p:grpSp>
          <p:nvGrpSpPr>
            <p:cNvPr id="21516" name="Group 32"/>
            <p:cNvGrpSpPr>
              <a:grpSpLocks/>
            </p:cNvGrpSpPr>
            <p:nvPr/>
          </p:nvGrpSpPr>
          <p:grpSpPr bwMode="auto">
            <a:xfrm>
              <a:off x="240" y="1248"/>
              <a:ext cx="1028" cy="2160"/>
              <a:chOff x="240" y="1248"/>
              <a:chExt cx="1028" cy="2160"/>
            </a:xfrm>
          </p:grpSpPr>
          <p:sp>
            <p:nvSpPr>
              <p:cNvPr id="21517" name="AutoShape 33"/>
              <p:cNvSpPr>
                <a:spLocks noChangeArrowheads="1"/>
              </p:cNvSpPr>
              <p:nvPr/>
            </p:nvSpPr>
            <p:spPr bwMode="auto">
              <a:xfrm>
                <a:off x="668" y="1776"/>
                <a:ext cx="589" cy="192"/>
              </a:xfrm>
              <a:prstGeom prst="leftRightArrow">
                <a:avLst>
                  <a:gd name="adj1" fmla="val 50000"/>
                  <a:gd name="adj2" fmla="val 61354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18" name="Text Box 34"/>
              <p:cNvSpPr txBox="1">
                <a:spLocks noChangeArrowheads="1"/>
              </p:cNvSpPr>
              <p:nvPr/>
            </p:nvSpPr>
            <p:spPr bwMode="auto">
              <a:xfrm>
                <a:off x="650" y="1526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21519" name="Text Box 35"/>
              <p:cNvSpPr txBox="1">
                <a:spLocks noChangeArrowheads="1"/>
              </p:cNvSpPr>
              <p:nvPr/>
            </p:nvSpPr>
            <p:spPr bwMode="auto">
              <a:xfrm>
                <a:off x="650" y="2400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命令线</a:t>
                </a:r>
              </a:p>
            </p:txBody>
          </p:sp>
          <p:sp>
            <p:nvSpPr>
              <p:cNvPr id="21520" name="Text Box 36"/>
              <p:cNvSpPr txBox="1">
                <a:spLocks noChangeArrowheads="1"/>
              </p:cNvSpPr>
              <p:nvPr/>
            </p:nvSpPr>
            <p:spPr bwMode="auto">
              <a:xfrm>
                <a:off x="650" y="278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状态线</a:t>
                </a:r>
                <a:endPara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21" name="Group 37"/>
              <p:cNvGrpSpPr>
                <a:grpSpLocks/>
              </p:cNvGrpSpPr>
              <p:nvPr/>
            </p:nvGrpSpPr>
            <p:grpSpPr bwMode="auto">
              <a:xfrm>
                <a:off x="240" y="1248"/>
                <a:ext cx="450" cy="2160"/>
                <a:chOff x="310" y="1488"/>
                <a:chExt cx="450" cy="2160"/>
              </a:xfrm>
            </p:grpSpPr>
            <p:sp>
              <p:nvSpPr>
                <p:cNvPr id="21526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" y="1488"/>
                  <a:ext cx="384" cy="216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10" y="2438"/>
                  <a:ext cx="45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CPU</a:t>
                  </a:r>
                </a:p>
              </p:txBody>
            </p:sp>
          </p:grpSp>
          <p:sp>
            <p:nvSpPr>
              <p:cNvPr id="21522" name="AutoShape 40"/>
              <p:cNvSpPr>
                <a:spLocks noChangeArrowheads="1"/>
              </p:cNvSpPr>
              <p:nvPr/>
            </p:nvSpPr>
            <p:spPr bwMode="auto">
              <a:xfrm>
                <a:off x="646" y="2208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23" name="AutoShape 41"/>
              <p:cNvSpPr>
                <a:spLocks noChangeArrowheads="1"/>
              </p:cNvSpPr>
              <p:nvPr/>
            </p:nvSpPr>
            <p:spPr bwMode="auto">
              <a:xfrm>
                <a:off x="646" y="2624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24" name="AutoShape 42"/>
              <p:cNvSpPr>
                <a:spLocks noChangeArrowheads="1"/>
              </p:cNvSpPr>
              <p:nvPr/>
            </p:nvSpPr>
            <p:spPr bwMode="auto">
              <a:xfrm rot="10800000">
                <a:off x="667" y="3023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25" name="Text Box 43"/>
              <p:cNvSpPr txBox="1">
                <a:spLocks noChangeArrowheads="1"/>
              </p:cNvSpPr>
              <p:nvPr/>
            </p:nvSpPr>
            <p:spPr bwMode="auto">
              <a:xfrm>
                <a:off x="650" y="1968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地址线</a:t>
                </a:r>
              </a:p>
            </p:txBody>
          </p:sp>
        </p:grpSp>
      </p:grpSp>
      <p:sp>
        <p:nvSpPr>
          <p:cNvPr id="125996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5062" y="332707"/>
            <a:ext cx="755907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600" cap="all" baseline="0"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>
                <a:cs typeface="Times New Roman" panose="02020603050405020304" pitchFamily="18" charset="0"/>
              </a:rPr>
              <a:t>5.3   I/O </a:t>
            </a:r>
            <a:r>
              <a:rPr lang="zh-CN" altLang="en-US" dirty="0">
                <a:cs typeface="Times New Roman" panose="02020603050405020304" pitchFamily="18" charset="0"/>
              </a:rPr>
              <a:t>接 口</a:t>
            </a:r>
          </a:p>
        </p:txBody>
      </p:sp>
      <p:sp>
        <p:nvSpPr>
          <p:cNvPr id="46" name="内容占位符 2"/>
          <p:cNvSpPr txBox="1">
            <a:spLocks/>
          </p:cNvSpPr>
          <p:nvPr/>
        </p:nvSpPr>
        <p:spPr>
          <a:xfrm>
            <a:off x="250564" y="5366209"/>
            <a:ext cx="8497900" cy="13907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内部接口：内部接口与系统总线相连，实质是与内存、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相连。数据传输方式只能是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并行传输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外部接口：外部接口通过接口电缆与外设相连，外部接口的数据传输可能是串行方式，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  <a:r>
              <a:rPr kumimoji="0"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I/O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接口需具有串</a:t>
            </a:r>
            <a:r>
              <a:rPr kumimoji="0"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并转换功能</a:t>
            </a:r>
            <a:endParaRPr kumimoji="0"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49325" y="2463800"/>
            <a:ext cx="2474913" cy="2749550"/>
            <a:chOff x="598" y="1552"/>
            <a:chExt cx="1559" cy="1732"/>
          </a:xfrm>
        </p:grpSpPr>
        <p:sp>
          <p:nvSpPr>
            <p:cNvPr id="19502" name="Text Box 4"/>
            <p:cNvSpPr txBox="1">
              <a:spLocks noChangeArrowheads="1"/>
            </p:cNvSpPr>
            <p:nvPr/>
          </p:nvSpPr>
          <p:spPr bwMode="auto">
            <a:xfrm>
              <a:off x="598" y="1552"/>
              <a:ext cx="15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(1) 设备选择线</a:t>
              </a:r>
            </a:p>
          </p:txBody>
        </p:sp>
        <p:sp>
          <p:nvSpPr>
            <p:cNvPr id="19503" name="Text Box 5"/>
            <p:cNvSpPr txBox="1">
              <a:spLocks noChangeArrowheads="1"/>
            </p:cNvSpPr>
            <p:nvPr/>
          </p:nvSpPr>
          <p:spPr bwMode="auto">
            <a:xfrm>
              <a:off x="598" y="2016"/>
              <a:ext cx="11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(2) 数据线</a:t>
              </a:r>
            </a:p>
          </p:txBody>
        </p:sp>
        <p:sp>
          <p:nvSpPr>
            <p:cNvPr id="19504" name="Text Box 6"/>
            <p:cNvSpPr txBox="1">
              <a:spLocks noChangeArrowheads="1"/>
            </p:cNvSpPr>
            <p:nvPr/>
          </p:nvSpPr>
          <p:spPr bwMode="auto">
            <a:xfrm>
              <a:off x="598" y="2480"/>
              <a:ext cx="11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(3) 命令线</a:t>
              </a:r>
            </a:p>
          </p:txBody>
        </p:sp>
        <p:sp>
          <p:nvSpPr>
            <p:cNvPr id="19505" name="Text Box 7"/>
            <p:cNvSpPr txBox="1">
              <a:spLocks noChangeArrowheads="1"/>
            </p:cNvSpPr>
            <p:nvPr/>
          </p:nvSpPr>
          <p:spPr bwMode="auto">
            <a:xfrm>
              <a:off x="598" y="2957"/>
              <a:ext cx="11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(4) 状态线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1801813"/>
            <a:ext cx="4953000" cy="4702175"/>
            <a:chOff x="2304" y="1135"/>
            <a:chExt cx="3120" cy="2962"/>
          </a:xfrm>
        </p:grpSpPr>
        <p:sp>
          <p:nvSpPr>
            <p:cNvPr id="19463" name="AutoShape 9"/>
            <p:cNvSpPr>
              <a:spLocks noChangeArrowheads="1"/>
            </p:cNvSpPr>
            <p:nvPr/>
          </p:nvSpPr>
          <p:spPr bwMode="auto">
            <a:xfrm>
              <a:off x="2304" y="1358"/>
              <a:ext cx="3120" cy="82"/>
            </a:xfrm>
            <a:prstGeom prst="leftRightArrow">
              <a:avLst>
                <a:gd name="adj1" fmla="val 50000"/>
                <a:gd name="adj2" fmla="val 18707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64" name="Text Box 10"/>
            <p:cNvSpPr txBox="1">
              <a:spLocks noChangeArrowheads="1"/>
            </p:cNvSpPr>
            <p:nvPr/>
          </p:nvSpPr>
          <p:spPr bwMode="auto">
            <a:xfrm>
              <a:off x="3312" y="3312"/>
              <a:ext cx="7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I/O 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19465" name="Rectangle 11"/>
            <p:cNvSpPr>
              <a:spLocks noChangeArrowheads="1"/>
            </p:cNvSpPr>
            <p:nvPr/>
          </p:nvSpPr>
          <p:spPr bwMode="auto">
            <a:xfrm>
              <a:off x="3287" y="3250"/>
              <a:ext cx="769" cy="36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466" name="Group 51"/>
            <p:cNvGrpSpPr>
              <a:grpSpLocks/>
            </p:cNvGrpSpPr>
            <p:nvPr/>
          </p:nvGrpSpPr>
          <p:grpSpPr bwMode="auto">
            <a:xfrm>
              <a:off x="3287" y="3773"/>
              <a:ext cx="769" cy="282"/>
              <a:chOff x="3287" y="3773"/>
              <a:chExt cx="769" cy="282"/>
            </a:xfrm>
          </p:grpSpPr>
          <p:sp>
            <p:nvSpPr>
              <p:cNvPr id="19500" name="Text Box 13"/>
              <p:cNvSpPr txBox="1">
                <a:spLocks noChangeArrowheads="1"/>
              </p:cNvSpPr>
              <p:nvPr/>
            </p:nvSpPr>
            <p:spPr bwMode="auto">
              <a:xfrm>
                <a:off x="3450" y="3782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设备</a:t>
                </a:r>
              </a:p>
            </p:txBody>
          </p:sp>
          <p:sp>
            <p:nvSpPr>
              <p:cNvPr id="19501" name="Rectangle 14"/>
              <p:cNvSpPr>
                <a:spLocks noChangeArrowheads="1"/>
              </p:cNvSpPr>
              <p:nvPr/>
            </p:nvSpPr>
            <p:spPr bwMode="auto">
              <a:xfrm>
                <a:off x="3287" y="3773"/>
                <a:ext cx="769" cy="28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467" name="AutoShape 15"/>
            <p:cNvSpPr>
              <a:spLocks noChangeArrowheads="1"/>
            </p:cNvSpPr>
            <p:nvPr/>
          </p:nvSpPr>
          <p:spPr bwMode="auto">
            <a:xfrm>
              <a:off x="4356" y="1422"/>
              <a:ext cx="108" cy="2658"/>
            </a:xfrm>
            <a:prstGeom prst="upArrow">
              <a:avLst>
                <a:gd name="adj1" fmla="val 57741"/>
                <a:gd name="adj2" fmla="val 16703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68" name="AutoShape 16"/>
            <p:cNvSpPr>
              <a:spLocks noChangeArrowheads="1"/>
            </p:cNvSpPr>
            <p:nvPr/>
          </p:nvSpPr>
          <p:spPr bwMode="auto">
            <a:xfrm rot="10800000">
              <a:off x="4704" y="1392"/>
              <a:ext cx="99" cy="2658"/>
            </a:xfrm>
            <a:prstGeom prst="upArrow">
              <a:avLst>
                <a:gd name="adj1" fmla="val 57741"/>
                <a:gd name="adj2" fmla="val 18222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69" name="AutoShape 17"/>
            <p:cNvSpPr>
              <a:spLocks noChangeArrowheads="1"/>
            </p:cNvSpPr>
            <p:nvPr/>
          </p:nvSpPr>
          <p:spPr bwMode="auto">
            <a:xfrm rot="10800000">
              <a:off x="5040" y="1392"/>
              <a:ext cx="85" cy="2658"/>
            </a:xfrm>
            <a:prstGeom prst="upArrow">
              <a:avLst>
                <a:gd name="adj1" fmla="val 57741"/>
                <a:gd name="adj2" fmla="val 21223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0" name="AutoShape 18"/>
            <p:cNvSpPr>
              <a:spLocks noChangeArrowheads="1"/>
            </p:cNvSpPr>
            <p:nvPr/>
          </p:nvSpPr>
          <p:spPr bwMode="auto">
            <a:xfrm>
              <a:off x="4056" y="3298"/>
              <a:ext cx="707" cy="110"/>
            </a:xfrm>
            <a:prstGeom prst="leftArrow">
              <a:avLst>
                <a:gd name="adj1" fmla="val 50000"/>
                <a:gd name="adj2" fmla="val 12318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1" name="AutoShape 19"/>
            <p:cNvSpPr>
              <a:spLocks noChangeArrowheads="1"/>
            </p:cNvSpPr>
            <p:nvPr/>
          </p:nvSpPr>
          <p:spPr bwMode="auto">
            <a:xfrm>
              <a:off x="4056" y="3451"/>
              <a:ext cx="1020" cy="101"/>
            </a:xfrm>
            <a:prstGeom prst="leftArrow">
              <a:avLst>
                <a:gd name="adj1" fmla="val 50000"/>
                <a:gd name="adj2" fmla="val 19356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2" name="Line 20"/>
            <p:cNvSpPr>
              <a:spLocks noChangeShapeType="1"/>
            </p:cNvSpPr>
            <p:nvPr/>
          </p:nvSpPr>
          <p:spPr bwMode="auto">
            <a:xfrm flipV="1">
              <a:off x="3672" y="3612"/>
              <a:ext cx="0" cy="16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3" name="Text Box 21"/>
            <p:cNvSpPr txBox="1">
              <a:spLocks noChangeArrowheads="1"/>
            </p:cNvSpPr>
            <p:nvPr/>
          </p:nvSpPr>
          <p:spPr bwMode="auto">
            <a:xfrm>
              <a:off x="3324" y="2153"/>
              <a:ext cx="7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I/O 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19474" name="Rectangle 22"/>
            <p:cNvSpPr>
              <a:spLocks noChangeArrowheads="1"/>
            </p:cNvSpPr>
            <p:nvPr/>
          </p:nvSpPr>
          <p:spPr bwMode="auto">
            <a:xfrm>
              <a:off x="3287" y="2082"/>
              <a:ext cx="769" cy="36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475" name="Group 52"/>
            <p:cNvGrpSpPr>
              <a:grpSpLocks/>
            </p:cNvGrpSpPr>
            <p:nvPr/>
          </p:nvGrpSpPr>
          <p:grpSpPr bwMode="auto">
            <a:xfrm>
              <a:off x="3287" y="2606"/>
              <a:ext cx="769" cy="281"/>
              <a:chOff x="3287" y="2606"/>
              <a:chExt cx="769" cy="281"/>
            </a:xfrm>
          </p:grpSpPr>
          <p:sp>
            <p:nvSpPr>
              <p:cNvPr id="19498" name="Text Box 24"/>
              <p:cNvSpPr txBox="1">
                <a:spLocks noChangeArrowheads="1"/>
              </p:cNvSpPr>
              <p:nvPr/>
            </p:nvSpPr>
            <p:spPr bwMode="auto">
              <a:xfrm>
                <a:off x="3450" y="2616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设备</a:t>
                </a:r>
              </a:p>
            </p:txBody>
          </p:sp>
          <p:sp>
            <p:nvSpPr>
              <p:cNvPr id="19499" name="Rectangle 25"/>
              <p:cNvSpPr>
                <a:spLocks noChangeArrowheads="1"/>
              </p:cNvSpPr>
              <p:nvPr/>
            </p:nvSpPr>
            <p:spPr bwMode="auto">
              <a:xfrm>
                <a:off x="3287" y="2606"/>
                <a:ext cx="769" cy="281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476" name="Line 26"/>
            <p:cNvSpPr>
              <a:spLocks noChangeShapeType="1"/>
            </p:cNvSpPr>
            <p:nvPr/>
          </p:nvSpPr>
          <p:spPr bwMode="auto">
            <a:xfrm flipV="1">
              <a:off x="3672" y="2445"/>
              <a:ext cx="0" cy="16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7" name="AutoShape 27"/>
            <p:cNvSpPr>
              <a:spLocks noChangeArrowheads="1"/>
            </p:cNvSpPr>
            <p:nvPr/>
          </p:nvSpPr>
          <p:spPr bwMode="auto">
            <a:xfrm>
              <a:off x="4032" y="2160"/>
              <a:ext cx="744" cy="96"/>
            </a:xfrm>
            <a:prstGeom prst="leftArrow">
              <a:avLst>
                <a:gd name="adj1" fmla="val 50000"/>
                <a:gd name="adj2" fmla="val 14854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8" name="AutoShape 28"/>
            <p:cNvSpPr>
              <a:spLocks noChangeArrowheads="1"/>
            </p:cNvSpPr>
            <p:nvPr/>
          </p:nvSpPr>
          <p:spPr bwMode="auto">
            <a:xfrm>
              <a:off x="4056" y="2284"/>
              <a:ext cx="1009" cy="116"/>
            </a:xfrm>
            <a:prstGeom prst="leftArrow">
              <a:avLst>
                <a:gd name="adj1" fmla="val 50000"/>
                <a:gd name="adj2" fmla="val 16671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9" name="AutoShape 29"/>
            <p:cNvSpPr>
              <a:spLocks noChangeArrowheads="1"/>
            </p:cNvSpPr>
            <p:nvPr/>
          </p:nvSpPr>
          <p:spPr bwMode="auto">
            <a:xfrm rot="10800000">
              <a:off x="3606" y="2976"/>
              <a:ext cx="791" cy="96"/>
            </a:xfrm>
            <a:prstGeom prst="leftArrow">
              <a:avLst>
                <a:gd name="adj1" fmla="val 50000"/>
                <a:gd name="adj2" fmla="val 15792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0" name="Rectangle 30"/>
            <p:cNvSpPr>
              <a:spLocks noChangeArrowheads="1"/>
            </p:cNvSpPr>
            <p:nvPr/>
          </p:nvSpPr>
          <p:spPr bwMode="auto">
            <a:xfrm>
              <a:off x="3600" y="3012"/>
              <a:ext cx="47" cy="22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1" name="AutoShape 31"/>
            <p:cNvSpPr>
              <a:spLocks noChangeArrowheads="1"/>
            </p:cNvSpPr>
            <p:nvPr/>
          </p:nvSpPr>
          <p:spPr bwMode="auto">
            <a:xfrm rot="10800000">
              <a:off x="3629" y="1813"/>
              <a:ext cx="769" cy="120"/>
            </a:xfrm>
            <a:prstGeom prst="leftArrow">
              <a:avLst>
                <a:gd name="adj1" fmla="val 50000"/>
                <a:gd name="adj2" fmla="val 12282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2" name="Rectangle 32"/>
            <p:cNvSpPr>
              <a:spLocks noChangeArrowheads="1"/>
            </p:cNvSpPr>
            <p:nvPr/>
          </p:nvSpPr>
          <p:spPr bwMode="auto">
            <a:xfrm>
              <a:off x="3600" y="1841"/>
              <a:ext cx="52" cy="2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3" name="AutoShape 33"/>
            <p:cNvSpPr>
              <a:spLocks noChangeArrowheads="1"/>
            </p:cNvSpPr>
            <p:nvPr/>
          </p:nvSpPr>
          <p:spPr bwMode="auto">
            <a:xfrm>
              <a:off x="2731" y="2163"/>
              <a:ext cx="556" cy="93"/>
            </a:xfrm>
            <a:prstGeom prst="leftRightArrow">
              <a:avLst>
                <a:gd name="adj1" fmla="val 50000"/>
                <a:gd name="adj2" fmla="val 119570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4" name="AutoShape 34"/>
            <p:cNvSpPr>
              <a:spLocks noChangeArrowheads="1"/>
            </p:cNvSpPr>
            <p:nvPr/>
          </p:nvSpPr>
          <p:spPr bwMode="auto">
            <a:xfrm>
              <a:off x="2731" y="3360"/>
              <a:ext cx="556" cy="96"/>
            </a:xfrm>
            <a:prstGeom prst="leftRightArrow">
              <a:avLst>
                <a:gd name="adj1" fmla="val 50000"/>
                <a:gd name="adj2" fmla="val 1158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5" name="Text Box 35"/>
            <p:cNvSpPr txBox="1">
              <a:spLocks noChangeArrowheads="1"/>
            </p:cNvSpPr>
            <p:nvPr/>
          </p:nvSpPr>
          <p:spPr bwMode="auto">
            <a:xfrm>
              <a:off x="2346" y="1548"/>
              <a:ext cx="310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数据线</a:t>
              </a:r>
            </a:p>
          </p:txBody>
        </p:sp>
        <p:sp>
          <p:nvSpPr>
            <p:cNvPr id="19486" name="Text Box 36"/>
            <p:cNvSpPr txBox="1">
              <a:spLocks noChangeArrowheads="1"/>
            </p:cNvSpPr>
            <p:nvPr/>
          </p:nvSpPr>
          <p:spPr bwMode="auto">
            <a:xfrm>
              <a:off x="4755" y="1440"/>
              <a:ext cx="310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命令线</a:t>
              </a:r>
            </a:p>
          </p:txBody>
        </p:sp>
        <p:sp>
          <p:nvSpPr>
            <p:cNvPr id="19487" name="Text Box 37"/>
            <p:cNvSpPr txBox="1">
              <a:spLocks noChangeArrowheads="1"/>
            </p:cNvSpPr>
            <p:nvPr/>
          </p:nvSpPr>
          <p:spPr bwMode="auto">
            <a:xfrm>
              <a:off x="4419" y="1440"/>
              <a:ext cx="310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状态线</a:t>
              </a:r>
            </a:p>
          </p:txBody>
        </p:sp>
        <p:sp>
          <p:nvSpPr>
            <p:cNvPr id="19488" name="Text Box 38"/>
            <p:cNvSpPr txBox="1">
              <a:spLocks noChangeArrowheads="1"/>
            </p:cNvSpPr>
            <p:nvPr/>
          </p:nvSpPr>
          <p:spPr bwMode="auto">
            <a:xfrm>
              <a:off x="4464" y="1135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总线</a:t>
              </a:r>
            </a:p>
          </p:txBody>
        </p:sp>
        <p:sp>
          <p:nvSpPr>
            <p:cNvPr id="19489" name="Text Box 39"/>
            <p:cNvSpPr txBox="1">
              <a:spLocks noChangeArrowheads="1"/>
            </p:cNvSpPr>
            <p:nvPr/>
          </p:nvSpPr>
          <p:spPr bwMode="auto">
            <a:xfrm>
              <a:off x="5047" y="1440"/>
              <a:ext cx="31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设备选择线</a:t>
              </a:r>
            </a:p>
          </p:txBody>
        </p:sp>
        <p:sp>
          <p:nvSpPr>
            <p:cNvPr id="19490" name="Rectangle 40"/>
            <p:cNvSpPr>
              <a:spLocks noChangeArrowheads="1"/>
            </p:cNvSpPr>
            <p:nvPr/>
          </p:nvSpPr>
          <p:spPr bwMode="auto">
            <a:xfrm flipH="1">
              <a:off x="4752" y="2160"/>
              <a:ext cx="25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1" name="Rectangle 41"/>
            <p:cNvSpPr>
              <a:spLocks noChangeArrowheads="1"/>
            </p:cNvSpPr>
            <p:nvPr/>
          </p:nvSpPr>
          <p:spPr bwMode="auto">
            <a:xfrm>
              <a:off x="5040" y="2327"/>
              <a:ext cx="48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2" name="Rectangle 42"/>
            <p:cNvSpPr>
              <a:spLocks noChangeArrowheads="1"/>
            </p:cNvSpPr>
            <p:nvPr/>
          </p:nvSpPr>
          <p:spPr bwMode="auto">
            <a:xfrm>
              <a:off x="4704" y="1385"/>
              <a:ext cx="96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3" name="Rectangle 43"/>
            <p:cNvSpPr>
              <a:spLocks noChangeArrowheads="1"/>
            </p:cNvSpPr>
            <p:nvPr/>
          </p:nvSpPr>
          <p:spPr bwMode="auto">
            <a:xfrm>
              <a:off x="5040" y="1385"/>
              <a:ext cx="96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4" name="Rectangle 44"/>
            <p:cNvSpPr>
              <a:spLocks noChangeArrowheads="1"/>
            </p:cNvSpPr>
            <p:nvPr/>
          </p:nvSpPr>
          <p:spPr bwMode="auto">
            <a:xfrm>
              <a:off x="4752" y="3264"/>
              <a:ext cx="25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5" name="Rectangle 45"/>
            <p:cNvSpPr>
              <a:spLocks noChangeArrowheads="1"/>
            </p:cNvSpPr>
            <p:nvPr/>
          </p:nvSpPr>
          <p:spPr bwMode="auto">
            <a:xfrm>
              <a:off x="5063" y="3408"/>
              <a:ext cx="25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6" name="Rectangle 46"/>
            <p:cNvSpPr>
              <a:spLocks noChangeArrowheads="1"/>
            </p:cNvSpPr>
            <p:nvPr/>
          </p:nvSpPr>
          <p:spPr bwMode="auto">
            <a:xfrm rot="5400000">
              <a:off x="3648" y="1847"/>
              <a:ext cx="25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7" name="AutoShape 47"/>
            <p:cNvSpPr>
              <a:spLocks noChangeArrowheads="1"/>
            </p:cNvSpPr>
            <p:nvPr/>
          </p:nvSpPr>
          <p:spPr bwMode="auto">
            <a:xfrm rot="5400000">
              <a:off x="1389" y="2702"/>
              <a:ext cx="2657" cy="133"/>
            </a:xfrm>
            <a:prstGeom prst="leftRightArrow">
              <a:avLst>
                <a:gd name="adj1" fmla="val 50000"/>
                <a:gd name="adj2" fmla="val 9822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5.3</a:t>
            </a:r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727075" y="1115784"/>
            <a:ext cx="3179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I/O 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接口的基本组成</a:t>
            </a:r>
          </a:p>
        </p:txBody>
      </p:sp>
      <p:sp>
        <p:nvSpPr>
          <p:cNvPr id="51" name="标题 1"/>
          <p:cNvSpPr txBox="1">
            <a:spLocks/>
          </p:cNvSpPr>
          <p:nvPr/>
        </p:nvSpPr>
        <p:spPr>
          <a:xfrm>
            <a:off x="1051794" y="320370"/>
            <a:ext cx="5368402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600" cap="all" baseline="0"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/>
              <a:t>5.3   I/O </a:t>
            </a:r>
            <a:r>
              <a:rPr lang="zh-CN" altLang="en-US" dirty="0"/>
              <a:t>接 口</a:t>
            </a:r>
          </a:p>
        </p:txBody>
      </p:sp>
    </p:spTree>
    <p:extLst>
      <p:ext uri="{BB962C8B-B14F-4D97-AF65-F5344CB8AC3E}">
        <p14:creationId xmlns:p14="http://schemas.microsoft.com/office/powerpoint/2010/main" val="3577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5.3 I/O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端口及其编址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I/O</a:t>
            </a:r>
            <a:r>
              <a:rPr lang="zh-CN" altLang="en-US" dirty="0" smtClean="0"/>
              <a:t>端口是指接口电路中可以被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直接访问的寄存器主要有：</a:t>
            </a:r>
            <a:r>
              <a:rPr lang="zh-CN" altLang="en-US" dirty="0" smtClean="0">
                <a:solidFill>
                  <a:srgbClr val="FFFF00"/>
                </a:solidFill>
              </a:rPr>
              <a:t>数据端口（读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</a:rPr>
              <a:t>写）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FF00"/>
                </a:solidFill>
              </a:rPr>
              <a:t>状态端口</a:t>
            </a:r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zh-CN" altLang="en-US" dirty="0" smtClean="0">
                <a:solidFill>
                  <a:srgbClr val="FFFF00"/>
                </a:solidFill>
              </a:rPr>
              <a:t>读）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FF00"/>
                </a:solidFill>
              </a:rPr>
              <a:t>控制端口（写</a:t>
            </a:r>
            <a:r>
              <a:rPr lang="zh-CN" altLang="en-US" dirty="0">
                <a:solidFill>
                  <a:srgbClr val="FFFF00"/>
                </a:solidFill>
              </a:rPr>
              <a:t>）</a:t>
            </a:r>
            <a:r>
              <a:rPr lang="zh-CN" altLang="en-US" dirty="0"/>
              <a:t> </a:t>
            </a:r>
            <a:r>
              <a:rPr lang="zh-CN" altLang="en-US" dirty="0" smtClean="0"/>
              <a:t>，这些</a:t>
            </a:r>
            <a:r>
              <a:rPr lang="zh-CN" altLang="en-US" dirty="0" smtClean="0">
                <a:solidFill>
                  <a:srgbClr val="FFFF00"/>
                </a:solidFill>
              </a:rPr>
              <a:t>端口加上控制逻辑电路组成接口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端口必须有端口地址：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FF00"/>
                </a:solidFill>
              </a:rPr>
              <a:t>统一编址方式</a:t>
            </a:r>
            <a:r>
              <a:rPr lang="zh-CN" altLang="en-US" dirty="0" smtClean="0"/>
              <a:t>：</a:t>
            </a:r>
            <a:r>
              <a:rPr lang="zh-CN" altLang="en-US" dirty="0"/>
              <a:t>又</a:t>
            </a:r>
            <a:r>
              <a:rPr lang="zh-CN" altLang="en-US" dirty="0" smtClean="0"/>
              <a:t>称存储器映射方式，把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端口当做存储器的单元进行地址分配，这种方式不需要专门设置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指令，通过访存指令可以访问。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FF00"/>
                </a:solidFill>
              </a:rPr>
              <a:t>独立编址方式</a:t>
            </a:r>
            <a:r>
              <a:rPr lang="zh-CN" altLang="en-US" dirty="0" smtClean="0"/>
              <a:t>：又称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映射方式，是指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端口地址与存储器地址无关，需要设置专门的输入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输出指令访问端口。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196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188640"/>
            <a:ext cx="755907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600" cap="all" baseline="0"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5.4   </a:t>
            </a:r>
            <a:r>
              <a:rPr lang="zh-CN" altLang="en-US" dirty="0" smtClean="0"/>
              <a:t>程序查询方式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67544" y="620688"/>
            <a:ext cx="3024336" cy="6048120"/>
            <a:chOff x="5652120" y="646787"/>
            <a:chExt cx="3024336" cy="60481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6178" y="646787"/>
              <a:ext cx="2413918" cy="604812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188344" y="5926324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是</a:t>
              </a:r>
              <a:endPara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934751" y="369407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是</a:t>
              </a:r>
              <a:endPara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368" y="3167067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否</a:t>
              </a:r>
              <a:endPara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28184" y="5462274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否</a:t>
              </a:r>
              <a:endPara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652120" y="1484784"/>
              <a:ext cx="3024336" cy="2232248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内容占位符 2"/>
          <p:cNvSpPr txBox="1">
            <a:spLocks/>
          </p:cNvSpPr>
          <p:nvPr/>
        </p:nvSpPr>
        <p:spPr>
          <a:xfrm>
            <a:off x="3815938" y="1144230"/>
            <a:ext cx="4932526" cy="53091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执行初始化程序，并预置传送参数。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I/O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接口发出命令字，启动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I/O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设备。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从外设接口读取其状态信息。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不断查询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I/O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设备状态，知道外设准备就绪。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传送一次数据。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修改地址和计数器参数。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判断传送是否结束，若没结束转第③步直到计数器为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主要特点：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有“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踏步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”等待现象，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I/O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串行工作。接口设计简单、设备量少，但传送过程中要花费很多时间用于查询和等待，效率大大降低。</a:t>
            </a:r>
            <a:endParaRPr kumimoji="0"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8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188640"/>
            <a:ext cx="755907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600" cap="all" baseline="0"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5.5   </a:t>
            </a:r>
            <a:r>
              <a:rPr lang="zh-CN" altLang="en-US" dirty="0" smtClean="0"/>
              <a:t>程序中断方式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3011" y="836712"/>
            <a:ext cx="8280920" cy="57606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程序中断：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是指计算机执行现行程序的过程中，出现某些急需处理的异常情况或特殊请求，</a:t>
            </a:r>
            <a:r>
              <a:rPr kumimoji="0"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暂时</a:t>
            </a:r>
            <a:r>
              <a:rPr kumimoji="0"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中止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现行程序转而响应该请求，处理完毕后</a:t>
            </a:r>
            <a:r>
              <a:rPr kumimoji="0"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自动返回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现行程序的</a:t>
            </a:r>
            <a:r>
              <a:rPr kumimoji="0"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断点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</a:t>
            </a:r>
            <a:r>
              <a:rPr kumimoji="0"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继续执行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原程序。</a:t>
            </a:r>
            <a:endParaRPr kumimoji="0"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程序中断的作用：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实现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I/O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设备的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并行工作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处理硬件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故障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和软件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实现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人机交互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，用户干预机器需要用到中断系统。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实现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多道程序、分时操作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，多道程序的切换需借助中断系统。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实时处理需要借助中断系统来实现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快速响应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实现应用程序和操作的切换，称为“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软中断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多处理器系统中各处理器之间的信息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交流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和任务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切换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0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143000" y="9906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以打印机为例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4624388"/>
            <a:ext cx="7848600" cy="2163762"/>
            <a:chOff x="288" y="2913"/>
            <a:chExt cx="4944" cy="1363"/>
          </a:xfrm>
        </p:grpSpPr>
        <p:sp>
          <p:nvSpPr>
            <p:cNvPr id="27717" name="Line 6"/>
            <p:cNvSpPr>
              <a:spLocks noChangeShapeType="1"/>
            </p:cNvSpPr>
            <p:nvPr/>
          </p:nvSpPr>
          <p:spPr bwMode="auto">
            <a:xfrm>
              <a:off x="576" y="3777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8" name="Line 7"/>
            <p:cNvSpPr>
              <a:spLocks noChangeShapeType="1"/>
            </p:cNvSpPr>
            <p:nvPr/>
          </p:nvSpPr>
          <p:spPr bwMode="auto">
            <a:xfrm rot="10800000">
              <a:off x="1536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9" name="Line 8"/>
            <p:cNvSpPr>
              <a:spLocks noChangeShapeType="1"/>
            </p:cNvSpPr>
            <p:nvPr/>
          </p:nvSpPr>
          <p:spPr bwMode="auto">
            <a:xfrm>
              <a:off x="1536" y="2913"/>
              <a:ext cx="1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20" name="Line 9"/>
            <p:cNvSpPr>
              <a:spLocks noChangeShapeType="1"/>
            </p:cNvSpPr>
            <p:nvPr/>
          </p:nvSpPr>
          <p:spPr bwMode="auto">
            <a:xfrm>
              <a:off x="2820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21" name="Line 10"/>
            <p:cNvSpPr>
              <a:spLocks noChangeShapeType="1"/>
            </p:cNvSpPr>
            <p:nvPr/>
          </p:nvSpPr>
          <p:spPr bwMode="auto">
            <a:xfrm rot="10800000">
              <a:off x="3168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22" name="Freeform 11"/>
            <p:cNvSpPr>
              <a:spLocks/>
            </p:cNvSpPr>
            <p:nvPr/>
          </p:nvSpPr>
          <p:spPr bwMode="auto">
            <a:xfrm>
              <a:off x="28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23" name="Line 12"/>
            <p:cNvSpPr>
              <a:spLocks noChangeShapeType="1"/>
            </p:cNvSpPr>
            <p:nvPr/>
          </p:nvSpPr>
          <p:spPr bwMode="auto">
            <a:xfrm>
              <a:off x="3168" y="2913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24" name="Line 13"/>
            <p:cNvSpPr>
              <a:spLocks noChangeShapeType="1"/>
            </p:cNvSpPr>
            <p:nvPr/>
          </p:nvSpPr>
          <p:spPr bwMode="auto">
            <a:xfrm>
              <a:off x="4320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25" name="Line 14"/>
            <p:cNvSpPr>
              <a:spLocks noChangeShapeType="1"/>
            </p:cNvSpPr>
            <p:nvPr/>
          </p:nvSpPr>
          <p:spPr bwMode="auto">
            <a:xfrm rot="10800000">
              <a:off x="4668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26" name="Freeform 15"/>
            <p:cNvSpPr>
              <a:spLocks/>
            </p:cNvSpPr>
            <p:nvPr/>
          </p:nvSpPr>
          <p:spPr bwMode="auto">
            <a:xfrm>
              <a:off x="43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27" name="Line 16"/>
            <p:cNvSpPr>
              <a:spLocks noChangeShapeType="1"/>
            </p:cNvSpPr>
            <p:nvPr/>
          </p:nvSpPr>
          <p:spPr bwMode="auto">
            <a:xfrm>
              <a:off x="4656" y="2913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28" name="Text Box 17"/>
            <p:cNvSpPr txBox="1">
              <a:spLocks noChangeArrowheads="1"/>
            </p:cNvSpPr>
            <p:nvPr/>
          </p:nvSpPr>
          <p:spPr bwMode="auto">
            <a:xfrm>
              <a:off x="2522" y="2913"/>
              <a:ext cx="31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发中断请求</a:t>
              </a:r>
            </a:p>
          </p:txBody>
        </p:sp>
        <p:sp>
          <p:nvSpPr>
            <p:cNvPr id="27729" name="Text Box 18"/>
            <p:cNvSpPr txBox="1">
              <a:spLocks noChangeArrowheads="1"/>
            </p:cNvSpPr>
            <p:nvPr/>
          </p:nvSpPr>
          <p:spPr bwMode="auto">
            <a:xfrm>
              <a:off x="1382" y="3834"/>
              <a:ext cx="4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空闲</a:t>
              </a:r>
            </a:p>
          </p:txBody>
        </p:sp>
        <p:sp>
          <p:nvSpPr>
            <p:cNvPr id="27730" name="Text Box 19"/>
            <p:cNvSpPr txBox="1">
              <a:spLocks noChangeArrowheads="1"/>
            </p:cNvSpPr>
            <p:nvPr/>
          </p:nvSpPr>
          <p:spPr bwMode="auto">
            <a:xfrm>
              <a:off x="2774" y="3834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接收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27731" name="Text Box 20"/>
            <p:cNvSpPr txBox="1">
              <a:spLocks noChangeArrowheads="1"/>
            </p:cNvSpPr>
            <p:nvPr/>
          </p:nvSpPr>
          <p:spPr bwMode="auto">
            <a:xfrm>
              <a:off x="4272" y="3834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接收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27732" name="Text Box 21"/>
            <p:cNvSpPr txBox="1">
              <a:spLocks noChangeArrowheads="1"/>
            </p:cNvSpPr>
            <p:nvPr/>
          </p:nvSpPr>
          <p:spPr bwMode="auto">
            <a:xfrm>
              <a:off x="1766" y="291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27733" name="Text Box 22"/>
            <p:cNvSpPr txBox="1">
              <a:spLocks noChangeArrowheads="1"/>
            </p:cNvSpPr>
            <p:nvPr/>
          </p:nvSpPr>
          <p:spPr bwMode="auto">
            <a:xfrm>
              <a:off x="4010" y="2914"/>
              <a:ext cx="31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发中断请求</a:t>
              </a:r>
            </a:p>
          </p:txBody>
        </p:sp>
        <p:sp>
          <p:nvSpPr>
            <p:cNvPr id="27734" name="Text Box 23"/>
            <p:cNvSpPr txBox="1">
              <a:spLocks noChangeArrowheads="1"/>
            </p:cNvSpPr>
            <p:nvPr/>
          </p:nvSpPr>
          <p:spPr bwMode="auto">
            <a:xfrm>
              <a:off x="3360" y="291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打印</a:t>
              </a:r>
            </a:p>
          </p:txBody>
        </p:sp>
        <p:sp>
          <p:nvSpPr>
            <p:cNvPr id="27735" name="Text Box 24"/>
            <p:cNvSpPr txBox="1">
              <a:spLocks noChangeArrowheads="1"/>
            </p:cNvSpPr>
            <p:nvPr/>
          </p:nvSpPr>
          <p:spPr bwMode="auto">
            <a:xfrm>
              <a:off x="4794" y="291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打印</a:t>
              </a:r>
            </a:p>
          </p:txBody>
        </p:sp>
        <p:sp>
          <p:nvSpPr>
            <p:cNvPr id="27736" name="Text Box 25"/>
            <p:cNvSpPr txBox="1">
              <a:spLocks noChangeArrowheads="1"/>
            </p:cNvSpPr>
            <p:nvPr/>
          </p:nvSpPr>
          <p:spPr bwMode="auto">
            <a:xfrm>
              <a:off x="288" y="3441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打印机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93725" y="1652588"/>
            <a:ext cx="7712075" cy="2695575"/>
            <a:chOff x="374" y="1056"/>
            <a:chExt cx="4858" cy="1698"/>
          </a:xfrm>
        </p:grpSpPr>
        <p:sp>
          <p:nvSpPr>
            <p:cNvPr id="27693" name="Line 27"/>
            <p:cNvSpPr>
              <a:spLocks noChangeShapeType="1"/>
            </p:cNvSpPr>
            <p:nvPr/>
          </p:nvSpPr>
          <p:spPr bwMode="auto">
            <a:xfrm>
              <a:off x="576" y="135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4" name="Line 28"/>
            <p:cNvSpPr>
              <a:spLocks noChangeShapeType="1"/>
            </p:cNvSpPr>
            <p:nvPr/>
          </p:nvSpPr>
          <p:spPr bwMode="auto">
            <a:xfrm>
              <a:off x="1536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5" name="Line 29"/>
            <p:cNvSpPr>
              <a:spLocks noChangeShapeType="1"/>
            </p:cNvSpPr>
            <p:nvPr/>
          </p:nvSpPr>
          <p:spPr bwMode="auto">
            <a:xfrm rot="10800000">
              <a:off x="168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6" name="Line 30"/>
            <p:cNvSpPr>
              <a:spLocks noChangeShapeType="1"/>
            </p:cNvSpPr>
            <p:nvPr/>
          </p:nvSpPr>
          <p:spPr bwMode="auto">
            <a:xfrm>
              <a:off x="1524" y="2205"/>
              <a:ext cx="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7" name="Line 31"/>
            <p:cNvSpPr>
              <a:spLocks noChangeShapeType="1"/>
            </p:cNvSpPr>
            <p:nvPr/>
          </p:nvSpPr>
          <p:spPr bwMode="auto">
            <a:xfrm>
              <a:off x="1686" y="1354"/>
              <a:ext cx="11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8" name="Line 32"/>
            <p:cNvSpPr>
              <a:spLocks noChangeShapeType="1"/>
            </p:cNvSpPr>
            <p:nvPr/>
          </p:nvSpPr>
          <p:spPr bwMode="auto">
            <a:xfrm>
              <a:off x="282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9" name="Line 33"/>
            <p:cNvSpPr>
              <a:spLocks noChangeShapeType="1"/>
            </p:cNvSpPr>
            <p:nvPr/>
          </p:nvSpPr>
          <p:spPr bwMode="auto">
            <a:xfrm rot="10800000">
              <a:off x="3168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00" name="Freeform 34"/>
            <p:cNvSpPr>
              <a:spLocks/>
            </p:cNvSpPr>
            <p:nvPr/>
          </p:nvSpPr>
          <p:spPr bwMode="auto">
            <a:xfrm>
              <a:off x="2823" y="2209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01" name="Line 35"/>
            <p:cNvSpPr>
              <a:spLocks noChangeShapeType="1"/>
            </p:cNvSpPr>
            <p:nvPr/>
          </p:nvSpPr>
          <p:spPr bwMode="auto">
            <a:xfrm>
              <a:off x="3168" y="135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02" name="Line 36"/>
            <p:cNvSpPr>
              <a:spLocks noChangeShapeType="1"/>
            </p:cNvSpPr>
            <p:nvPr/>
          </p:nvSpPr>
          <p:spPr bwMode="auto">
            <a:xfrm>
              <a:off x="432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03" name="Line 37"/>
            <p:cNvSpPr>
              <a:spLocks noChangeShapeType="1"/>
            </p:cNvSpPr>
            <p:nvPr/>
          </p:nvSpPr>
          <p:spPr bwMode="auto">
            <a:xfrm rot="10800000">
              <a:off x="4668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04" name="Freeform 38"/>
            <p:cNvSpPr>
              <a:spLocks/>
            </p:cNvSpPr>
            <p:nvPr/>
          </p:nvSpPr>
          <p:spPr bwMode="auto">
            <a:xfrm>
              <a:off x="4323" y="2209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05" name="Line 39"/>
            <p:cNvSpPr>
              <a:spLocks noChangeShapeType="1"/>
            </p:cNvSpPr>
            <p:nvPr/>
          </p:nvSpPr>
          <p:spPr bwMode="auto">
            <a:xfrm>
              <a:off x="4656" y="135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06" name="Text Box 40"/>
            <p:cNvSpPr txBox="1">
              <a:spLocks noChangeArrowheads="1"/>
            </p:cNvSpPr>
            <p:nvPr/>
          </p:nvSpPr>
          <p:spPr bwMode="auto">
            <a:xfrm>
              <a:off x="576" y="1056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执行主程序</a:t>
              </a:r>
            </a:p>
          </p:txBody>
        </p:sp>
        <p:sp>
          <p:nvSpPr>
            <p:cNvPr id="27707" name="Text Box 41"/>
            <p:cNvSpPr txBox="1">
              <a:spLocks noChangeArrowheads="1"/>
            </p:cNvSpPr>
            <p:nvPr/>
          </p:nvSpPr>
          <p:spPr bwMode="auto">
            <a:xfrm>
              <a:off x="1632" y="1064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继续执行主程序</a:t>
              </a:r>
            </a:p>
          </p:txBody>
        </p:sp>
        <p:sp>
          <p:nvSpPr>
            <p:cNvPr id="27708" name="Text Box 42"/>
            <p:cNvSpPr txBox="1">
              <a:spLocks noChangeArrowheads="1"/>
            </p:cNvSpPr>
            <p:nvPr/>
          </p:nvSpPr>
          <p:spPr bwMode="auto">
            <a:xfrm>
              <a:off x="3125" y="1056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继续执行主程序</a:t>
              </a:r>
            </a:p>
          </p:txBody>
        </p:sp>
        <p:sp>
          <p:nvSpPr>
            <p:cNvPr id="27709" name="Text Box 43"/>
            <p:cNvSpPr txBox="1">
              <a:spLocks noChangeArrowheads="1"/>
            </p:cNvSpPr>
            <p:nvPr/>
          </p:nvSpPr>
          <p:spPr bwMode="auto">
            <a:xfrm>
              <a:off x="2474" y="1469"/>
              <a:ext cx="310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响应中断</a:t>
              </a:r>
            </a:p>
          </p:txBody>
        </p:sp>
        <p:sp>
          <p:nvSpPr>
            <p:cNvPr id="27710" name="Text Box 44"/>
            <p:cNvSpPr txBox="1">
              <a:spLocks noChangeArrowheads="1"/>
            </p:cNvSpPr>
            <p:nvPr/>
          </p:nvSpPr>
          <p:spPr bwMode="auto">
            <a:xfrm>
              <a:off x="3225" y="1469"/>
              <a:ext cx="310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中断返回</a:t>
              </a:r>
            </a:p>
          </p:txBody>
        </p:sp>
        <p:sp>
          <p:nvSpPr>
            <p:cNvPr id="27711" name="Text Box 45"/>
            <p:cNvSpPr txBox="1">
              <a:spLocks noChangeArrowheads="1"/>
            </p:cNvSpPr>
            <p:nvPr/>
          </p:nvSpPr>
          <p:spPr bwMode="auto">
            <a:xfrm>
              <a:off x="3979" y="1450"/>
              <a:ext cx="310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响应中断</a:t>
              </a:r>
            </a:p>
          </p:txBody>
        </p:sp>
        <p:sp>
          <p:nvSpPr>
            <p:cNvPr id="27712" name="Text Box 46"/>
            <p:cNvSpPr txBox="1">
              <a:spLocks noChangeArrowheads="1"/>
            </p:cNvSpPr>
            <p:nvPr/>
          </p:nvSpPr>
          <p:spPr bwMode="auto">
            <a:xfrm>
              <a:off x="4730" y="1450"/>
              <a:ext cx="310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中断返回</a:t>
              </a:r>
            </a:p>
          </p:txBody>
        </p:sp>
        <p:sp>
          <p:nvSpPr>
            <p:cNvPr id="27713" name="Text Box 47"/>
            <p:cNvSpPr txBox="1">
              <a:spLocks noChangeArrowheads="1"/>
            </p:cNvSpPr>
            <p:nvPr/>
          </p:nvSpPr>
          <p:spPr bwMode="auto">
            <a:xfrm>
              <a:off x="1382" y="2275"/>
              <a:ext cx="5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启动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打印机</a:t>
              </a:r>
            </a:p>
          </p:txBody>
        </p:sp>
        <p:sp>
          <p:nvSpPr>
            <p:cNvPr id="27714" name="Text Box 48"/>
            <p:cNvSpPr txBox="1">
              <a:spLocks noChangeArrowheads="1"/>
            </p:cNvSpPr>
            <p:nvPr/>
          </p:nvSpPr>
          <p:spPr bwMode="auto">
            <a:xfrm>
              <a:off x="2774" y="2312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传送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27715" name="Text Box 49"/>
            <p:cNvSpPr txBox="1">
              <a:spLocks noChangeArrowheads="1"/>
            </p:cNvSpPr>
            <p:nvPr/>
          </p:nvSpPr>
          <p:spPr bwMode="auto">
            <a:xfrm>
              <a:off x="4272" y="2304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传送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27716" name="Text Box 50"/>
            <p:cNvSpPr txBox="1">
              <a:spLocks noChangeArrowheads="1"/>
            </p:cNvSpPr>
            <p:nvPr/>
          </p:nvSpPr>
          <p:spPr bwMode="auto">
            <a:xfrm>
              <a:off x="374" y="1593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CPU</a:t>
              </a:r>
            </a:p>
          </p:txBody>
        </p:sp>
      </p:grpSp>
      <p:sp>
        <p:nvSpPr>
          <p:cNvPr id="46131" name="Text Box 51"/>
          <p:cNvSpPr txBox="1">
            <a:spLocks noChangeArrowheads="1"/>
          </p:cNvSpPr>
          <p:nvPr/>
        </p:nvSpPr>
        <p:spPr bwMode="auto">
          <a:xfrm>
            <a:off x="3733800" y="990600"/>
            <a:ext cx="3862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folHlin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2800" b="1">
                <a:solidFill>
                  <a:schemeClr val="folHlin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与打印机并行工作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914400" y="2125663"/>
            <a:ext cx="1524000" cy="3870325"/>
            <a:chOff x="576" y="1339"/>
            <a:chExt cx="960" cy="2438"/>
          </a:xfrm>
        </p:grpSpPr>
        <p:sp>
          <p:nvSpPr>
            <p:cNvPr id="27691" name="Line 53"/>
            <p:cNvSpPr>
              <a:spLocks noChangeShapeType="1"/>
            </p:cNvSpPr>
            <p:nvPr/>
          </p:nvSpPr>
          <p:spPr bwMode="auto">
            <a:xfrm>
              <a:off x="576" y="3777"/>
              <a:ext cx="96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2" name="Line 54"/>
            <p:cNvSpPr>
              <a:spLocks noChangeShapeType="1"/>
            </p:cNvSpPr>
            <p:nvPr/>
          </p:nvSpPr>
          <p:spPr bwMode="auto">
            <a:xfrm>
              <a:off x="576" y="1339"/>
              <a:ext cx="96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2438400" y="2125663"/>
            <a:ext cx="0" cy="3870325"/>
            <a:chOff x="1536" y="1339"/>
            <a:chExt cx="0" cy="2438"/>
          </a:xfrm>
        </p:grpSpPr>
        <p:sp>
          <p:nvSpPr>
            <p:cNvPr id="27689" name="Line 56"/>
            <p:cNvSpPr>
              <a:spLocks noChangeShapeType="1"/>
            </p:cNvSpPr>
            <p:nvPr/>
          </p:nvSpPr>
          <p:spPr bwMode="auto">
            <a:xfrm rot="10800000">
              <a:off x="1536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0" name="Line 57"/>
            <p:cNvSpPr>
              <a:spLocks noChangeShapeType="1"/>
            </p:cNvSpPr>
            <p:nvPr/>
          </p:nvSpPr>
          <p:spPr bwMode="auto">
            <a:xfrm>
              <a:off x="1536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2419350" y="2125663"/>
            <a:ext cx="285750" cy="2487612"/>
            <a:chOff x="1524" y="1339"/>
            <a:chExt cx="180" cy="1567"/>
          </a:xfrm>
        </p:grpSpPr>
        <p:sp>
          <p:nvSpPr>
            <p:cNvPr id="27686" name="Line 59"/>
            <p:cNvSpPr>
              <a:spLocks noChangeShapeType="1"/>
            </p:cNvSpPr>
            <p:nvPr/>
          </p:nvSpPr>
          <p:spPr bwMode="auto">
            <a:xfrm rot="10800000">
              <a:off x="1680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7" name="Line 60"/>
            <p:cNvSpPr>
              <a:spLocks noChangeShapeType="1"/>
            </p:cNvSpPr>
            <p:nvPr/>
          </p:nvSpPr>
          <p:spPr bwMode="auto">
            <a:xfrm>
              <a:off x="1524" y="2190"/>
              <a:ext cx="16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8" name="Line 61"/>
            <p:cNvSpPr>
              <a:spLocks noChangeShapeType="1"/>
            </p:cNvSpPr>
            <p:nvPr/>
          </p:nvSpPr>
          <p:spPr bwMode="auto">
            <a:xfrm>
              <a:off x="1536" y="2906"/>
              <a:ext cx="16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2667000" y="2125663"/>
            <a:ext cx="1819275" cy="2487612"/>
            <a:chOff x="1680" y="1339"/>
            <a:chExt cx="1146" cy="1567"/>
          </a:xfrm>
        </p:grpSpPr>
        <p:sp>
          <p:nvSpPr>
            <p:cNvPr id="27684" name="Line 63"/>
            <p:cNvSpPr>
              <a:spLocks noChangeShapeType="1"/>
            </p:cNvSpPr>
            <p:nvPr/>
          </p:nvSpPr>
          <p:spPr bwMode="auto">
            <a:xfrm>
              <a:off x="1686" y="1339"/>
              <a:ext cx="11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5" name="Line 64"/>
            <p:cNvSpPr>
              <a:spLocks noChangeShapeType="1"/>
            </p:cNvSpPr>
            <p:nvPr/>
          </p:nvSpPr>
          <p:spPr bwMode="auto">
            <a:xfrm>
              <a:off x="1680" y="2906"/>
              <a:ext cx="11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4476750" y="2125663"/>
            <a:ext cx="0" cy="3870325"/>
            <a:chOff x="2820" y="1339"/>
            <a:chExt cx="0" cy="2438"/>
          </a:xfrm>
        </p:grpSpPr>
        <p:sp>
          <p:nvSpPr>
            <p:cNvPr id="27682" name="Line 66"/>
            <p:cNvSpPr>
              <a:spLocks noChangeShapeType="1"/>
            </p:cNvSpPr>
            <p:nvPr/>
          </p:nvSpPr>
          <p:spPr bwMode="auto">
            <a:xfrm>
              <a:off x="2820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3" name="Line 67"/>
            <p:cNvSpPr>
              <a:spLocks noChangeShapeType="1"/>
            </p:cNvSpPr>
            <p:nvPr/>
          </p:nvSpPr>
          <p:spPr bwMode="auto">
            <a:xfrm>
              <a:off x="2820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5029200" y="2125663"/>
            <a:ext cx="0" cy="3870325"/>
            <a:chOff x="3168" y="1339"/>
            <a:chExt cx="0" cy="2438"/>
          </a:xfrm>
        </p:grpSpPr>
        <p:sp>
          <p:nvSpPr>
            <p:cNvPr id="27680" name="Line 69"/>
            <p:cNvSpPr>
              <a:spLocks noChangeShapeType="1"/>
            </p:cNvSpPr>
            <p:nvPr/>
          </p:nvSpPr>
          <p:spPr bwMode="auto">
            <a:xfrm rot="10800000">
              <a:off x="3168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1" name="Line 70"/>
            <p:cNvSpPr>
              <a:spLocks noChangeShapeType="1"/>
            </p:cNvSpPr>
            <p:nvPr/>
          </p:nvSpPr>
          <p:spPr bwMode="auto">
            <a:xfrm rot="10800000">
              <a:off x="3168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4481513" y="3482975"/>
            <a:ext cx="557212" cy="2500313"/>
            <a:chOff x="2823" y="2194"/>
            <a:chExt cx="351" cy="1575"/>
          </a:xfrm>
        </p:grpSpPr>
        <p:sp>
          <p:nvSpPr>
            <p:cNvPr id="27678" name="Freeform 72"/>
            <p:cNvSpPr>
              <a:spLocks/>
            </p:cNvSpPr>
            <p:nvPr/>
          </p:nvSpPr>
          <p:spPr bwMode="auto">
            <a:xfrm>
              <a:off x="28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9" name="Freeform 73"/>
            <p:cNvSpPr>
              <a:spLocks/>
            </p:cNvSpPr>
            <p:nvPr/>
          </p:nvSpPr>
          <p:spPr bwMode="auto">
            <a:xfrm>
              <a:off x="2823" y="2194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5029200" y="2125663"/>
            <a:ext cx="1828800" cy="2498725"/>
            <a:chOff x="3168" y="1339"/>
            <a:chExt cx="1152" cy="1574"/>
          </a:xfrm>
        </p:grpSpPr>
        <p:sp>
          <p:nvSpPr>
            <p:cNvPr id="27676" name="Line 75"/>
            <p:cNvSpPr>
              <a:spLocks noChangeShapeType="1"/>
            </p:cNvSpPr>
            <p:nvPr/>
          </p:nvSpPr>
          <p:spPr bwMode="auto">
            <a:xfrm>
              <a:off x="3168" y="2913"/>
              <a:ext cx="11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7" name="Line 76"/>
            <p:cNvSpPr>
              <a:spLocks noChangeShapeType="1"/>
            </p:cNvSpPr>
            <p:nvPr/>
          </p:nvSpPr>
          <p:spPr bwMode="auto">
            <a:xfrm>
              <a:off x="3168" y="1339"/>
              <a:ext cx="11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6858000" y="2125663"/>
            <a:ext cx="0" cy="3870325"/>
            <a:chOff x="4320" y="1339"/>
            <a:chExt cx="0" cy="2438"/>
          </a:xfrm>
        </p:grpSpPr>
        <p:sp>
          <p:nvSpPr>
            <p:cNvPr id="27674" name="Line 78"/>
            <p:cNvSpPr>
              <a:spLocks noChangeShapeType="1"/>
            </p:cNvSpPr>
            <p:nvPr/>
          </p:nvSpPr>
          <p:spPr bwMode="auto">
            <a:xfrm>
              <a:off x="4320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5" name="Line 79"/>
            <p:cNvSpPr>
              <a:spLocks noChangeShapeType="1"/>
            </p:cNvSpPr>
            <p:nvPr/>
          </p:nvSpPr>
          <p:spPr bwMode="auto">
            <a:xfrm>
              <a:off x="4320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6862763" y="3482975"/>
            <a:ext cx="557212" cy="2500313"/>
            <a:chOff x="4323" y="2194"/>
            <a:chExt cx="351" cy="1575"/>
          </a:xfrm>
        </p:grpSpPr>
        <p:sp>
          <p:nvSpPr>
            <p:cNvPr id="27672" name="Freeform 81"/>
            <p:cNvSpPr>
              <a:spLocks/>
            </p:cNvSpPr>
            <p:nvPr/>
          </p:nvSpPr>
          <p:spPr bwMode="auto">
            <a:xfrm>
              <a:off x="43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3" name="Freeform 82"/>
            <p:cNvSpPr>
              <a:spLocks/>
            </p:cNvSpPr>
            <p:nvPr/>
          </p:nvSpPr>
          <p:spPr bwMode="auto">
            <a:xfrm>
              <a:off x="4323" y="2194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7410450" y="2125663"/>
            <a:ext cx="0" cy="3870325"/>
            <a:chOff x="4668" y="1339"/>
            <a:chExt cx="0" cy="2438"/>
          </a:xfrm>
        </p:grpSpPr>
        <p:sp>
          <p:nvSpPr>
            <p:cNvPr id="27670" name="Line 84"/>
            <p:cNvSpPr>
              <a:spLocks noChangeShapeType="1"/>
            </p:cNvSpPr>
            <p:nvPr/>
          </p:nvSpPr>
          <p:spPr bwMode="auto">
            <a:xfrm rot="10800000">
              <a:off x="4668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1" name="Line 85"/>
            <p:cNvSpPr>
              <a:spLocks noChangeShapeType="1"/>
            </p:cNvSpPr>
            <p:nvPr/>
          </p:nvSpPr>
          <p:spPr bwMode="auto">
            <a:xfrm rot="10800000">
              <a:off x="4668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7391400" y="2125663"/>
            <a:ext cx="914400" cy="2498725"/>
            <a:chOff x="4656" y="1339"/>
            <a:chExt cx="576" cy="1574"/>
          </a:xfrm>
        </p:grpSpPr>
        <p:sp>
          <p:nvSpPr>
            <p:cNvPr id="27668" name="Line 87"/>
            <p:cNvSpPr>
              <a:spLocks noChangeShapeType="1"/>
            </p:cNvSpPr>
            <p:nvPr/>
          </p:nvSpPr>
          <p:spPr bwMode="auto">
            <a:xfrm>
              <a:off x="4656" y="2913"/>
              <a:ext cx="5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69" name="Line 88"/>
            <p:cNvSpPr>
              <a:spLocks noChangeShapeType="1"/>
            </p:cNvSpPr>
            <p:nvPr/>
          </p:nvSpPr>
          <p:spPr bwMode="auto">
            <a:xfrm>
              <a:off x="4656" y="1339"/>
              <a:ext cx="5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3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1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188640"/>
            <a:ext cx="755907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600" cap="all" baseline="0"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程序中断方式工作流程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5536" y="711182"/>
            <a:ext cx="8280920" cy="57606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+mj-lt"/>
              <a:buAutoNum type="arabicPeriod" startAt="2"/>
            </a:pP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中断判优：</a:t>
            </a:r>
            <a:endParaRPr kumimoji="0"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中断系统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瞬时只能响应一个中断源的请求</a:t>
            </a: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，当同时多个中断源同时提出请求时，需要中断判优逻辑确定响应某个中断源。</a:t>
            </a:r>
            <a:endParaRPr kumimoji="0" lang="en-US" altLang="zh-CN" sz="2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中断判优硬件实现：通过硬件排队器实现</a:t>
            </a:r>
            <a:endParaRPr kumimoji="0" lang="en-US" altLang="zh-CN" sz="2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中断判优软件实现：通过查询程序实现</a:t>
            </a:r>
            <a:endParaRPr kumimoji="0" lang="en-US" altLang="zh-CN" sz="2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优先级</a:t>
            </a: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kumimoji="0" lang="en-US" altLang="zh-CN" sz="2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71600" lvl="2" indent="-457200" fontAlgn="auto">
              <a:spcAft>
                <a:spcPts val="0"/>
              </a:spcAft>
              <a:buFont typeface="+mj-lt"/>
              <a:buAutoNum type="alphaLcParenR"/>
            </a:pP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硬件</a:t>
            </a:r>
            <a:r>
              <a:rPr kumimoji="0"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故障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中断  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高于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软件中断</a:t>
            </a:r>
            <a:endParaRPr kumimoji="0"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71600" lvl="2" indent="-457200" fontAlgn="auto">
              <a:spcAft>
                <a:spcPts val="0"/>
              </a:spcAft>
              <a:buFont typeface="+mj-lt"/>
              <a:buAutoNum type="alphaLcParenR"/>
            </a:pP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非屏蔽中断      </a:t>
            </a:r>
            <a:r>
              <a:rPr kumimoji="0"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高于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可屏蔽中断</a:t>
            </a:r>
            <a:endParaRPr kumimoji="0"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71600" lvl="2" indent="-457200" fontAlgn="auto">
              <a:spcAft>
                <a:spcPts val="0"/>
              </a:spcAft>
              <a:buFont typeface="+mj-lt"/>
              <a:buAutoNum type="alphaLcParenR"/>
            </a:pPr>
            <a:r>
              <a:rPr kumimoji="0"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DMA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请求         </a:t>
            </a:r>
            <a:r>
              <a:rPr kumimoji="0"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高于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kumimoji="0"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I/O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设备传送的中断请求</a:t>
            </a:r>
            <a:endParaRPr kumimoji="0"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71600" lvl="2" indent="-457200" fontAlgn="auto">
              <a:spcAft>
                <a:spcPts val="0"/>
              </a:spcAft>
              <a:buFont typeface="+mj-lt"/>
              <a:buAutoNum type="alphaLcParenR"/>
            </a:pP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高速设备          </a:t>
            </a:r>
            <a:r>
              <a:rPr kumimoji="0"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高于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低速设备</a:t>
            </a:r>
            <a:endParaRPr kumimoji="0"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71600" lvl="2" indent="-457200" fontAlgn="auto">
              <a:spcAft>
                <a:spcPts val="0"/>
              </a:spcAft>
              <a:buFont typeface="+mj-lt"/>
              <a:buAutoNum type="alphaLcParenR"/>
            </a:pP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输入设备          </a:t>
            </a:r>
            <a:r>
              <a:rPr kumimoji="0"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高于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输出设备</a:t>
            </a:r>
            <a:endParaRPr kumimoji="0"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71600" lvl="2" indent="-457200" fontAlgn="auto">
              <a:spcAft>
                <a:spcPts val="0"/>
              </a:spcAft>
              <a:buFont typeface="+mj-lt"/>
              <a:buAutoNum type="alphaLcParenR"/>
            </a:pP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实时设备          </a:t>
            </a:r>
            <a:r>
              <a:rPr kumimoji="0"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高于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普通设备</a:t>
            </a:r>
            <a:endParaRPr kumimoji="0"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78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188640"/>
            <a:ext cx="755907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600" cap="all" baseline="0"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程序中断方式工作流程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5536" y="711182"/>
            <a:ext cx="8280920" cy="57606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+mj-lt"/>
              <a:buAutoNum type="arabicPeriod" startAt="3"/>
            </a:pPr>
            <a:r>
              <a:rPr kumimoji="0"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响应中断的条件：</a:t>
            </a:r>
            <a:endParaRPr kumimoji="0"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源有中断请求</a:t>
            </a:r>
            <a:endParaRPr kumimoji="0"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允许中断及开中断</a:t>
            </a:r>
            <a:endParaRPr kumimoji="0"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一条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指令执行完毕，并且没有更紧迫的任务。</a:t>
            </a:r>
            <a:endParaRPr kumimoji="0"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 startAt="3"/>
            </a:pP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中断隐指令：</a:t>
            </a:r>
            <a:r>
              <a:rPr kumimoji="0"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响应中断后的一系列操作由硬件直接实现，称该为中断隐指令。（不是真正的指令、不能也不允许被用户使用）</a:t>
            </a:r>
            <a:endParaRPr kumimoji="0"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保存断点：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保存现场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0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关中断：不被新的中断打搅。</a:t>
            </a:r>
            <a:endParaRPr kumimoji="0" lang="en-US" altLang="zh-CN" sz="20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引出中断服务程序：取中断服务程序的入口地址。</a:t>
            </a:r>
            <a:endParaRPr kumimoji="0" lang="en-US" altLang="zh-CN" sz="20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 startAt="3"/>
            </a:pPr>
            <a:r>
              <a:rPr kumimoji="0"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中断向量：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不同设备有不同的中断服务程序，每个中断服务程序有一个入口地址供</a:t>
            </a:r>
            <a:r>
              <a:rPr kumimoji="0"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查询，称中断向量，将全部的中断向量集中存储在某一区域称为</a:t>
            </a:r>
            <a:r>
              <a:rPr kumimoji="0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中断向量表</a:t>
            </a:r>
            <a:endParaRPr kumimoji="0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188640"/>
            <a:ext cx="755907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600" cap="all" baseline="0"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6.</a:t>
            </a:r>
            <a:r>
              <a:rPr lang="zh-CN" altLang="en-US" dirty="0" smtClean="0"/>
              <a:t>中断处理</a:t>
            </a:r>
            <a:r>
              <a:rPr lang="zh-CN" altLang="en-US" dirty="0"/>
              <a:t>过程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512"/>
            <a:ext cx="4832588" cy="60928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832588" y="656301"/>
            <a:ext cx="3849010" cy="58790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关中断：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不响应其他优先级更高的中断。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保存断点：原来程序的断点必须保存，以便于恢复。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引出中断服务程序：取出中断服务程序的入口地址送入程序计数器（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PC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）：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硬件向量法：硬件方式产生地址，再寻找入口。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软件向量法：软件编程方式寻找入口。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保存现场和屏蔽字：保存程序状态字、中断屏蔽寄存器和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的某些寄存器。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061524"/>
            <a:ext cx="7559076" cy="50622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 smtClean="0"/>
              <a:t>第五章   输入输出系统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520950" y="5638800"/>
            <a:ext cx="517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5.6  </a:t>
            </a:r>
            <a:r>
              <a:rPr lang="en-US" altLang="zh-CN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方式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2520950" y="48910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5.5  程序中断方式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520950" y="4144963"/>
            <a:ext cx="464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5.4  程序查询方式</a:t>
            </a: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2520950" y="3397250"/>
            <a:ext cx="4337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5.3  </a:t>
            </a:r>
            <a:r>
              <a:rPr lang="en-US" altLang="zh-CN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sz="32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2520950" y="2651125"/>
            <a:ext cx="4184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5.2  外部设备</a:t>
            </a:r>
          </a:p>
        </p:txBody>
      </p:sp>
      <p:sp>
        <p:nvSpPr>
          <p:cNvPr id="4104" name="Text Box 11"/>
          <p:cNvSpPr txBox="1">
            <a:spLocks noChangeArrowheads="1"/>
          </p:cNvSpPr>
          <p:nvPr/>
        </p:nvSpPr>
        <p:spPr bwMode="auto">
          <a:xfrm>
            <a:off x="2520950" y="1905000"/>
            <a:ext cx="380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5.1  概述</a:t>
            </a:r>
            <a:endParaRPr lang="zh-CN" altLang="en-US" sz="32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188640"/>
            <a:ext cx="755907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600" cap="all" baseline="0"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6.</a:t>
            </a:r>
            <a:r>
              <a:rPr lang="zh-CN" altLang="en-US" dirty="0" smtClean="0"/>
              <a:t>中断处理</a:t>
            </a:r>
            <a:r>
              <a:rPr lang="zh-CN" altLang="en-US" dirty="0"/>
              <a:t>过程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512"/>
            <a:ext cx="4832588" cy="60928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832588" y="1124744"/>
            <a:ext cx="3849010" cy="52929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+mj-ea"/>
              <a:buAutoNum type="circleNumDbPlain" startAt="5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开中断：允许响应更高级的中断，实现中断嵌套。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 startAt="5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执行中断服务程序：中断系统核心。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 startAt="5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关中断：保证恢复现场的时候不被中断。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 startAt="5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恢复现场和屏蔽字：恢复现场和屏蔽字。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 startAt="5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开中断：、中断返回：中断服务程序最后一条指令通常是</a:t>
            </a:r>
            <a:r>
              <a:rPr kumimoji="0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中断返回指令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，返回原程序断点</a:t>
            </a:r>
            <a:r>
              <a:rPr kumimoji="0"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188640"/>
            <a:ext cx="755907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600" cap="all" baseline="0"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多重中断和中断屏蔽技术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5536" y="4142468"/>
            <a:ext cx="8280920" cy="24548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0"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中断屏蔽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技术用于多重中断，</a:t>
            </a:r>
            <a:r>
              <a:rPr kumimoji="0"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实现</a:t>
            </a:r>
            <a:r>
              <a:rPr kumimoji="0"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多重中断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必须满足：</a:t>
            </a:r>
            <a:endParaRPr kumimoji="0"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在中断服务程序中提前设置开中断指令。</a:t>
            </a:r>
            <a:endParaRPr kumimoji="0" lang="en-US" altLang="zh-CN" sz="20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优先级别高的中断源有权中断优先级别低的中断源。</a:t>
            </a:r>
            <a:endParaRPr kumimoji="0" lang="en-US" altLang="zh-CN" sz="20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每个中断源都有一个屏蔽触发器，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表示阻止该中断源请求，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表示可以正常申请，屏蔽字寄存器的内容称为屏蔽字。</a:t>
            </a:r>
            <a:endParaRPr kumimoji="0" lang="en-US" altLang="zh-CN" sz="20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71600" y="1450981"/>
            <a:ext cx="2388623" cy="2308324"/>
            <a:chOff x="251520" y="1452882"/>
            <a:chExt cx="2388623" cy="2308324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45311" y="1485632"/>
              <a:ext cx="0" cy="648072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935877" y="3069808"/>
              <a:ext cx="0" cy="648072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935877" y="1774749"/>
              <a:ext cx="1089554" cy="358955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016509" y="1809669"/>
              <a:ext cx="4205" cy="1692187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945312" y="3069808"/>
              <a:ext cx="1071197" cy="466968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51520" y="1954226"/>
              <a:ext cx="6283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主程序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64079" y="1452882"/>
              <a:ext cx="5760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中断服务程序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05509" y="1011473"/>
            <a:ext cx="3675580" cy="2822258"/>
            <a:chOff x="4231783" y="1018976"/>
            <a:chExt cx="3675580" cy="2822258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4794429" y="1665307"/>
              <a:ext cx="0" cy="648072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4794429" y="1765911"/>
              <a:ext cx="759837" cy="547468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5549549" y="1781339"/>
              <a:ext cx="4717" cy="53204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5517999" y="1761417"/>
              <a:ext cx="778704" cy="584066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7020272" y="1761417"/>
              <a:ext cx="31550" cy="1855387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6273118" y="1781339"/>
              <a:ext cx="4717" cy="53204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6241568" y="1761417"/>
              <a:ext cx="778704" cy="584066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 flipV="1">
              <a:off x="6273120" y="3117733"/>
              <a:ext cx="762927" cy="512228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271741" y="3149836"/>
              <a:ext cx="15775" cy="499072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 flipV="1">
              <a:off x="5500932" y="3149836"/>
              <a:ext cx="739345" cy="499072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533774" y="3149836"/>
              <a:ext cx="15775" cy="499072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 flipV="1">
              <a:off x="4801940" y="3149836"/>
              <a:ext cx="785758" cy="501839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4801940" y="3193162"/>
              <a:ext cx="0" cy="648072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4231783" y="1364459"/>
              <a:ext cx="6283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主程序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993930" y="1018976"/>
              <a:ext cx="1014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中断服务程序</a:t>
              </a:r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920525" y="1018976"/>
              <a:ext cx="1014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中断服务程序</a:t>
              </a:r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93360" y="1018976"/>
              <a:ext cx="1014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中断服务程序</a:t>
              </a:r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80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188640"/>
            <a:ext cx="755907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600" cap="all" baseline="0"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多重中断和中断屏蔽技术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5536" y="908720"/>
            <a:ext cx="8280920" cy="1944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例：某主机有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个中断源：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，其硬件排队优先次序为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A&gt;B&gt;C&gt;D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，现要求将中断处理次序改为</a:t>
            </a:r>
            <a:r>
              <a:rPr kumimoji="0" lang="en-US" altLang="zh-CN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D&gt;A&gt;C&gt;B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0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0" lang="zh-CN" altLang="en-US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写出每个中断对应的屏蔽字</a:t>
            </a:r>
            <a:endParaRPr kumimoji="0" lang="en-US" altLang="zh-CN" sz="1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按照时间轴给出的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个中断源的请求时刻，画出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执行程序的轨迹，中断源的中断服务程序时间均为</a:t>
            </a:r>
            <a:r>
              <a:rPr kumimoji="0"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</a:t>
            </a:r>
            <a:r>
              <a:rPr kumimoji="0"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1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360769" y="2852936"/>
            <a:ext cx="8280920" cy="8640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zh-CN" altLang="en-US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kumimoji="0" lang="en-US" altLang="zh-CN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具有最高优先级因此屏蔽其他中断源，因此为：</a:t>
            </a:r>
            <a:r>
              <a:rPr kumimoji="0" lang="en-US" altLang="zh-CN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1111</a:t>
            </a:r>
            <a:r>
              <a:rPr kumimoji="0" lang="zh-CN" altLang="en-US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只能被</a:t>
            </a:r>
            <a:r>
              <a:rPr kumimoji="0" lang="en-US" altLang="zh-CN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中断，因此为</a:t>
            </a:r>
            <a:r>
              <a:rPr kumimoji="0" lang="en-US" altLang="zh-CN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1110</a:t>
            </a:r>
            <a:r>
              <a:rPr kumimoji="0" lang="zh-CN" altLang="en-US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能被</a:t>
            </a:r>
            <a:r>
              <a:rPr kumimoji="0" lang="en-US" altLang="zh-CN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中断，因此为</a:t>
            </a:r>
            <a:r>
              <a:rPr kumimoji="0" lang="en-US" altLang="zh-CN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0110</a:t>
            </a:r>
            <a:r>
              <a:rPr kumimoji="0" lang="zh-CN" altLang="en-US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优先级最低，因此为</a:t>
            </a:r>
            <a:r>
              <a:rPr kumimoji="0" lang="en-US" altLang="zh-CN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0100</a:t>
            </a:r>
            <a:r>
              <a:rPr kumimoji="0" lang="zh-CN" altLang="en-US" sz="1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kumimoji="0" lang="en-US" altLang="zh-CN" sz="1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259632" y="4005064"/>
            <a:ext cx="7382057" cy="2601580"/>
            <a:chOff x="1259632" y="4221088"/>
            <a:chExt cx="7382057" cy="2601580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1259632" y="4221088"/>
              <a:ext cx="0" cy="180020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1259632" y="6021288"/>
              <a:ext cx="7382057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619672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1893304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2181336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2469368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2757400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045432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3333464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3621496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3909528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4197560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4485592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4773624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5061656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5349688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5637720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5925752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213784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501816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6789848" y="5841288"/>
              <a:ext cx="0" cy="180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1457801" y="5507940"/>
              <a:ext cx="3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91680" y="5507940"/>
              <a:ext cx="44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10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298488" y="5507940"/>
              <a:ext cx="44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20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843808" y="5517232"/>
              <a:ext cx="44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30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405979" y="5517232"/>
              <a:ext cx="44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40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995936" y="5517232"/>
              <a:ext cx="44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50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602744" y="5517232"/>
              <a:ext cx="44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60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5148064" y="5526524"/>
              <a:ext cx="44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70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710235" y="5526524"/>
              <a:ext cx="44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80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300192" y="5517232"/>
              <a:ext cx="44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90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1619672" y="6021288"/>
              <a:ext cx="0" cy="4320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465824" y="6453336"/>
              <a:ext cx="3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V="1">
              <a:off x="1893304" y="6021288"/>
              <a:ext cx="0" cy="4320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1730595" y="6453336"/>
              <a:ext cx="3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D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 flipV="1">
              <a:off x="3354079" y="6009814"/>
              <a:ext cx="0" cy="4320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3200231" y="6441862"/>
              <a:ext cx="3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4823715" y="6009814"/>
              <a:ext cx="0" cy="4320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4669867" y="6441862"/>
              <a:ext cx="3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6194" y="4201413"/>
            <a:ext cx="8184376" cy="1178925"/>
            <a:chOff x="66194" y="4201413"/>
            <a:chExt cx="8184376" cy="1178925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539552" y="5157192"/>
              <a:ext cx="72008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39552" y="4893162"/>
              <a:ext cx="72008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39552" y="4629133"/>
              <a:ext cx="72008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39552" y="4365104"/>
              <a:ext cx="72008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66194" y="4720498"/>
              <a:ext cx="3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6194" y="4201413"/>
              <a:ext cx="3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D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6194" y="5011006"/>
              <a:ext cx="3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6194" y="4444467"/>
              <a:ext cx="3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1194570" y="5157192"/>
              <a:ext cx="70560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194570" y="4893162"/>
              <a:ext cx="70560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194570" y="4629133"/>
              <a:ext cx="70560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1194570" y="4365104"/>
              <a:ext cx="70560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直接连接符 107"/>
          <p:cNvCxnSpPr/>
          <p:nvPr/>
        </p:nvCxnSpPr>
        <p:spPr>
          <a:xfrm flipV="1">
            <a:off x="1611676" y="4893162"/>
            <a:ext cx="0" cy="451838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1562635" y="4905164"/>
            <a:ext cx="294978" cy="0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V="1">
            <a:off x="1857613" y="4365104"/>
            <a:ext cx="0" cy="579355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835696" y="4386079"/>
            <a:ext cx="1195842" cy="0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3045432" y="4363127"/>
            <a:ext cx="0" cy="507083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3024817" y="4893162"/>
            <a:ext cx="308647" cy="0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3333464" y="4870210"/>
            <a:ext cx="0" cy="325462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3333464" y="5157192"/>
            <a:ext cx="1202532" cy="0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4501229" y="4893162"/>
            <a:ext cx="0" cy="302510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4501229" y="4905164"/>
            <a:ext cx="322486" cy="0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4823715" y="4629133"/>
            <a:ext cx="0" cy="315326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4823715" y="4654781"/>
            <a:ext cx="1109490" cy="0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5933205" y="4629133"/>
            <a:ext cx="0" cy="250383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5888644" y="4896126"/>
            <a:ext cx="374440" cy="0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6213784" y="4893162"/>
            <a:ext cx="0" cy="451838"/>
          </a:xfrm>
          <a:prstGeom prst="line">
            <a:avLst/>
          </a:prstGeom>
          <a:ln w="920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68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188640"/>
            <a:ext cx="755907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600" cap="all" baseline="0"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5.6   DMA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3011" y="836712"/>
            <a:ext cx="8280920" cy="20882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DMA</a:t>
            </a:r>
            <a:r>
              <a:rPr kumimoji="0"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方式：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其是一种完全有硬件进行成组信息传送的控制方式。具有程序中断方式的优点，在数据准备阶段，</a:t>
            </a:r>
            <a:r>
              <a:rPr kumimoji="0"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与外设并行工作，开辟了一条新的“</a:t>
            </a:r>
            <a:r>
              <a:rPr kumimoji="0"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直接数据通路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”，降低了</a:t>
            </a:r>
            <a:r>
              <a:rPr kumimoji="0"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在传送数据时的开销。</a:t>
            </a:r>
            <a:endParaRPr kumimoji="0"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447800" y="2667000"/>
            <a:ext cx="6324600" cy="3919538"/>
            <a:chOff x="912" y="1680"/>
            <a:chExt cx="3984" cy="246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728" y="2592"/>
              <a:ext cx="816" cy="770"/>
              <a:chOff x="1728" y="2592"/>
              <a:chExt cx="816" cy="770"/>
            </a:xfrm>
          </p:grpSpPr>
          <p:sp>
            <p:nvSpPr>
              <p:cNvPr id="39" name="Rectangle 7"/>
              <p:cNvSpPr>
                <a:spLocks noChangeArrowheads="1"/>
              </p:cNvSpPr>
              <p:nvPr/>
            </p:nvSpPr>
            <p:spPr bwMode="auto">
              <a:xfrm>
                <a:off x="1728" y="2594"/>
                <a:ext cx="81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Text Box 8"/>
              <p:cNvSpPr txBox="1">
                <a:spLocks noChangeArrowheads="1"/>
              </p:cNvSpPr>
              <p:nvPr/>
            </p:nvSpPr>
            <p:spPr bwMode="auto">
              <a:xfrm>
                <a:off x="1728" y="2592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CPU</a:t>
                </a: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912" y="1680"/>
              <a:ext cx="3984" cy="2469"/>
              <a:chOff x="912" y="1680"/>
              <a:chExt cx="3984" cy="2469"/>
            </a:xfrm>
          </p:grpSpPr>
          <p:sp>
            <p:nvSpPr>
              <p:cNvPr id="7" name="Text Box 10"/>
              <p:cNvSpPr txBox="1">
                <a:spLocks noChangeArrowheads="1"/>
              </p:cNvSpPr>
              <p:nvPr/>
            </p:nvSpPr>
            <p:spPr bwMode="auto">
              <a:xfrm>
                <a:off x="1046" y="2640"/>
                <a:ext cx="277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主</a:t>
                </a:r>
              </a:p>
              <a:p>
                <a:pPr eaLnBrk="1" hangingPunct="1"/>
                <a:endParaRPr lang="zh-CN" altLang="en-US" sz="20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eaLnBrk="1" hangingPunct="1"/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存</a:t>
                </a:r>
              </a:p>
            </p:txBody>
          </p:sp>
          <p:sp>
            <p:nvSpPr>
              <p:cNvPr id="8" name="Rectangle 11"/>
              <p:cNvSpPr>
                <a:spLocks noChangeArrowheads="1"/>
              </p:cNvSpPr>
              <p:nvPr/>
            </p:nvSpPr>
            <p:spPr bwMode="auto">
              <a:xfrm>
                <a:off x="912" y="2546"/>
                <a:ext cx="528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9" name="Text Box 12"/>
              <p:cNvSpPr txBox="1">
                <a:spLocks noChangeArrowheads="1"/>
              </p:cNvSpPr>
              <p:nvPr/>
            </p:nvSpPr>
            <p:spPr bwMode="auto">
              <a:xfrm>
                <a:off x="1984" y="2879"/>
                <a:ext cx="431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36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ACC</a:t>
                </a:r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1968" y="2882"/>
                <a:ext cx="480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1" name="Text Box 14"/>
              <p:cNvSpPr txBox="1">
                <a:spLocks noChangeArrowheads="1"/>
              </p:cNvSpPr>
              <p:nvPr/>
            </p:nvSpPr>
            <p:spPr bwMode="auto">
              <a:xfrm>
                <a:off x="3120" y="2493"/>
                <a:ext cx="8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中断接口</a:t>
                </a: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3120" y="2498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3139" y="3155"/>
                <a:ext cx="8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DMA 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接口</a:t>
                </a:r>
              </a:p>
            </p:txBody>
          </p:sp>
          <p:sp>
            <p:nvSpPr>
              <p:cNvPr id="14" name="Rectangle 17"/>
              <p:cNvSpPr>
                <a:spLocks noChangeArrowheads="1"/>
              </p:cNvSpPr>
              <p:nvPr/>
            </p:nvSpPr>
            <p:spPr bwMode="auto">
              <a:xfrm>
                <a:off x="3120" y="3162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4502" y="2632"/>
                <a:ext cx="381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I/O</a:t>
                </a:r>
              </a:p>
              <a:p>
                <a:pPr eaLnBrk="1" hangingPunct="1"/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设</a:t>
                </a:r>
              </a:p>
              <a:p>
                <a:pPr eaLnBrk="1" hangingPunct="1"/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备</a:t>
                </a:r>
              </a:p>
            </p:txBody>
          </p: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4416" y="2450"/>
                <a:ext cx="480" cy="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2160" y="3122"/>
                <a:ext cx="96" cy="3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2160" y="3410"/>
                <a:ext cx="576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Rectangle 22"/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96" cy="5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2688" y="2930"/>
                <a:ext cx="864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1" name="AutoShape 24"/>
              <p:cNvSpPr>
                <a:spLocks noChangeArrowheads="1"/>
              </p:cNvSpPr>
              <p:nvPr/>
            </p:nvSpPr>
            <p:spPr bwMode="auto">
              <a:xfrm>
                <a:off x="3456" y="2738"/>
                <a:ext cx="168" cy="288"/>
              </a:xfrm>
              <a:prstGeom prst="upArrow">
                <a:avLst>
                  <a:gd name="adj1" fmla="val 50000"/>
                  <a:gd name="adj2" fmla="val 4285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3504" y="2162"/>
                <a:ext cx="96" cy="3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2160" y="2114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7"/>
              <p:cNvSpPr>
                <a:spLocks noChangeArrowheads="1"/>
              </p:cNvSpPr>
              <p:nvPr/>
            </p:nvSpPr>
            <p:spPr bwMode="auto">
              <a:xfrm>
                <a:off x="2112" y="2114"/>
                <a:ext cx="170" cy="768"/>
              </a:xfrm>
              <a:prstGeom prst="downArrow">
                <a:avLst>
                  <a:gd name="adj1" fmla="val 50000"/>
                  <a:gd name="adj2" fmla="val 8058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8"/>
              <p:cNvSpPr>
                <a:spLocks noChangeArrowheads="1"/>
              </p:cNvSpPr>
              <p:nvPr/>
            </p:nvSpPr>
            <p:spPr bwMode="auto">
              <a:xfrm>
                <a:off x="1440" y="2930"/>
                <a:ext cx="528" cy="144"/>
              </a:xfrm>
              <a:prstGeom prst="leftRightArrow">
                <a:avLst>
                  <a:gd name="adj1" fmla="val 50000"/>
                  <a:gd name="adj2" fmla="val 7333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6" name="AutoShape 29"/>
              <p:cNvSpPr>
                <a:spLocks noChangeArrowheads="1"/>
              </p:cNvSpPr>
              <p:nvPr/>
            </p:nvSpPr>
            <p:spPr bwMode="auto">
              <a:xfrm>
                <a:off x="3984" y="2546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7" name="AutoShape 30"/>
              <p:cNvSpPr>
                <a:spLocks noChangeArrowheads="1"/>
              </p:cNvSpPr>
              <p:nvPr/>
            </p:nvSpPr>
            <p:spPr bwMode="auto">
              <a:xfrm>
                <a:off x="3984" y="3218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8" name="AutoShape 31"/>
              <p:cNvSpPr>
                <a:spLocks noChangeArrowheads="1"/>
              </p:cNvSpPr>
              <p:nvPr/>
            </p:nvSpPr>
            <p:spPr bwMode="auto">
              <a:xfrm>
                <a:off x="1056" y="3410"/>
                <a:ext cx="192" cy="432"/>
              </a:xfrm>
              <a:prstGeom prst="upArrow">
                <a:avLst>
                  <a:gd name="adj1" fmla="val 50000"/>
                  <a:gd name="adj2" fmla="val 56250"/>
                </a:avLst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9" name="Rectangle 32"/>
              <p:cNvSpPr>
                <a:spLocks noChangeArrowheads="1"/>
              </p:cNvSpPr>
              <p:nvPr/>
            </p:nvSpPr>
            <p:spPr bwMode="auto">
              <a:xfrm>
                <a:off x="1104" y="3746"/>
                <a:ext cx="2400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0" name="AutoShape 33"/>
              <p:cNvSpPr>
                <a:spLocks noChangeArrowheads="1"/>
              </p:cNvSpPr>
              <p:nvPr/>
            </p:nvSpPr>
            <p:spPr bwMode="auto">
              <a:xfrm>
                <a:off x="3456" y="3410"/>
                <a:ext cx="170" cy="432"/>
              </a:xfrm>
              <a:prstGeom prst="upArrow">
                <a:avLst>
                  <a:gd name="adj1" fmla="val 50000"/>
                  <a:gd name="adj2" fmla="val 63529"/>
                </a:avLst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1" name="Text Box 34"/>
              <p:cNvSpPr txBox="1">
                <a:spLocks noChangeArrowheads="1"/>
              </p:cNvSpPr>
              <p:nvPr/>
            </p:nvSpPr>
            <p:spPr bwMode="auto">
              <a:xfrm>
                <a:off x="998" y="1680"/>
                <a:ext cx="17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中断方式数据传送通路</a:t>
                </a: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1053" y="1922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Line 36"/>
              <p:cNvSpPr>
                <a:spLocks noChangeShapeType="1"/>
              </p:cNvSpPr>
              <p:nvPr/>
            </p:nvSpPr>
            <p:spPr bwMode="auto">
              <a:xfrm>
                <a:off x="1632" y="1922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C28F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4" name="Line 37"/>
              <p:cNvSpPr>
                <a:spLocks noChangeShapeType="1"/>
              </p:cNvSpPr>
              <p:nvPr/>
            </p:nvSpPr>
            <p:spPr bwMode="auto">
              <a:xfrm>
                <a:off x="1776" y="1922"/>
                <a:ext cx="432" cy="430"/>
              </a:xfrm>
              <a:prstGeom prst="line">
                <a:avLst/>
              </a:prstGeom>
              <a:noFill/>
              <a:ln w="28575">
                <a:solidFill>
                  <a:srgbClr val="C28F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5" name="Freeform 38"/>
              <p:cNvSpPr>
                <a:spLocks/>
              </p:cNvSpPr>
              <p:nvPr/>
            </p:nvSpPr>
            <p:spPr bwMode="auto">
              <a:xfrm>
                <a:off x="2640" y="1920"/>
                <a:ext cx="384" cy="1058"/>
              </a:xfrm>
              <a:custGeom>
                <a:avLst/>
                <a:gdLst>
                  <a:gd name="T0" fmla="*/ 0 w 383"/>
                  <a:gd name="T1" fmla="*/ 0 h 1042"/>
                  <a:gd name="T2" fmla="*/ 383 w 383"/>
                  <a:gd name="T3" fmla="*/ 1042 h 1042"/>
                  <a:gd name="T4" fmla="*/ 0 60000 65536"/>
                  <a:gd name="T5" fmla="*/ 0 60000 65536"/>
                  <a:gd name="T6" fmla="*/ 0 w 383"/>
                  <a:gd name="T7" fmla="*/ 0 h 1042"/>
                  <a:gd name="T8" fmla="*/ 383 w 383"/>
                  <a:gd name="T9" fmla="*/ 1042 h 10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3" h="1042">
                    <a:moveTo>
                      <a:pt x="0" y="0"/>
                    </a:moveTo>
                    <a:lnTo>
                      <a:pt x="383" y="1042"/>
                    </a:lnTo>
                  </a:path>
                </a:pathLst>
              </a:custGeom>
              <a:noFill/>
              <a:ln w="28575" cmpd="sng">
                <a:solidFill>
                  <a:srgbClr val="C28F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2918" y="187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输入指令</a:t>
                </a:r>
              </a:p>
            </p:txBody>
          </p:sp>
          <p:sp>
            <p:nvSpPr>
              <p:cNvPr id="37" name="Text Box 40"/>
              <p:cNvSpPr txBox="1">
                <a:spLocks noChangeArrowheads="1"/>
              </p:cNvSpPr>
              <p:nvPr/>
            </p:nvSpPr>
            <p:spPr bwMode="auto">
              <a:xfrm>
                <a:off x="2294" y="3504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输出指令</a:t>
                </a:r>
              </a:p>
            </p:txBody>
          </p:sp>
          <p:sp>
            <p:nvSpPr>
              <p:cNvPr id="38" name="Text Box 41"/>
              <p:cNvSpPr txBox="1">
                <a:spLocks noChangeArrowheads="1"/>
              </p:cNvSpPr>
              <p:nvPr/>
            </p:nvSpPr>
            <p:spPr bwMode="auto">
              <a:xfrm>
                <a:off x="1622" y="3899"/>
                <a:ext cx="17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DMA</a:t>
                </a:r>
                <a:r>
                  <a:rPr lang="zh-CN" altLang="en-US" sz="20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方式数据传送通路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186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188640"/>
            <a:ext cx="755907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600" cap="all" baseline="0"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kumimoji="0" lang="en-US" altLang="zh-CN" dirty="0">
                <a:cs typeface="Times New Roman" panose="02020603050405020304" pitchFamily="18" charset="0"/>
              </a:rPr>
              <a:t>1.DMA</a:t>
            </a:r>
            <a:r>
              <a:rPr kumimoji="0" lang="zh-CN" altLang="en-US" dirty="0">
                <a:cs typeface="Times New Roman" panose="02020603050405020304" pitchFamily="18" charset="0"/>
              </a:rPr>
              <a:t>方式的特点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11560" y="980728"/>
            <a:ext cx="7561601" cy="55446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kumimoji="0"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DMA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方式的特点：</a:t>
            </a:r>
            <a:endParaRPr kumimoji="0"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其使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主存与</a:t>
            </a:r>
            <a:r>
              <a:rPr kumimoji="0" lang="en-US" altLang="zh-CN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的固定联系脱钩</a:t>
            </a: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，主存可被</a:t>
            </a:r>
            <a:r>
              <a:rPr kumimoji="0"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访问又可被外设访问。</a:t>
            </a:r>
            <a:endParaRPr kumimoji="0" lang="en-US" altLang="zh-CN" sz="2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数据块传送时，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主存地址确定、传送数据的计数等由硬件电路实现</a:t>
            </a: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主存中要开辟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专用缓冲区</a:t>
            </a: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，及时供给和接受外设的数据。</a:t>
            </a:r>
            <a:endParaRPr kumimoji="0" lang="en-US" altLang="zh-CN" sz="2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DMA</a:t>
            </a: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传送速度快，</a:t>
            </a:r>
            <a:r>
              <a:rPr kumimoji="0" lang="en-US" altLang="zh-CN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和外设并行工作</a:t>
            </a: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，提高系统效率。</a:t>
            </a:r>
            <a:endParaRPr kumimoji="0" lang="en-US" altLang="zh-CN" sz="2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kumimoji="0"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DMA</a:t>
            </a: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在传送开始前要通过程序进行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预处理</a:t>
            </a:r>
            <a:r>
              <a:rPr kumimoji="0" lang="zh-CN" alt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，结束后要通过中断方式进行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后处理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9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5536" y="188640"/>
            <a:ext cx="7559076" cy="50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eaLnBrk="1" latinLnBrk="0" hangingPunct="1">
              <a:lnSpc>
                <a:spcPct val="90000"/>
              </a:lnSpc>
              <a:buNone/>
              <a:defRPr sz="3600" cap="all" baseline="0">
                <a:effectLst>
                  <a:outerShdw blurRad="50800" dist="25400" dir="4980000" algn="tl" rotWithShape="0">
                    <a:srgbClr val="000000">
                      <a:alpha val="36000"/>
                    </a:srgbClr>
                  </a:outerShdw>
                </a:effectLst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2. DMA</a:t>
            </a:r>
            <a:r>
              <a:rPr lang="zh-CN" altLang="en-US" dirty="0" smtClean="0"/>
              <a:t>控制器的组成</a:t>
            </a:r>
            <a:endParaRPr lang="zh-CN" altLang="en-US" dirty="0"/>
          </a:p>
        </p:txBody>
      </p:sp>
      <p:grpSp>
        <p:nvGrpSpPr>
          <p:cNvPr id="41" name="Group 42"/>
          <p:cNvGrpSpPr>
            <a:grpSpLocks/>
          </p:cNvGrpSpPr>
          <p:nvPr/>
        </p:nvGrpSpPr>
        <p:grpSpPr bwMode="auto">
          <a:xfrm>
            <a:off x="381000" y="1203325"/>
            <a:ext cx="8610600" cy="4457700"/>
            <a:chOff x="240" y="758"/>
            <a:chExt cx="5424" cy="2808"/>
          </a:xfrm>
        </p:grpSpPr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4651" y="3298"/>
              <a:ext cx="8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DMA</a:t>
              </a:r>
              <a:r>
                <a:rPr lang="zh-CN" altLang="en-US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接口</a:t>
              </a:r>
            </a:p>
          </p:txBody>
        </p:sp>
        <p:grpSp>
          <p:nvGrpSpPr>
            <p:cNvPr id="43" name="Group 44"/>
            <p:cNvGrpSpPr>
              <a:grpSpLocks/>
            </p:cNvGrpSpPr>
            <p:nvPr/>
          </p:nvGrpSpPr>
          <p:grpSpPr bwMode="auto">
            <a:xfrm>
              <a:off x="240" y="758"/>
              <a:ext cx="5424" cy="2808"/>
              <a:chOff x="240" y="758"/>
              <a:chExt cx="5424" cy="2808"/>
            </a:xfrm>
          </p:grpSpPr>
          <p:sp>
            <p:nvSpPr>
              <p:cNvPr id="44" name="Rectangle 45"/>
              <p:cNvSpPr>
                <a:spLocks noChangeArrowheads="1"/>
              </p:cNvSpPr>
              <p:nvPr/>
            </p:nvSpPr>
            <p:spPr bwMode="auto">
              <a:xfrm>
                <a:off x="1920" y="1541"/>
                <a:ext cx="3547" cy="20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" name="Group 46"/>
              <p:cNvGrpSpPr>
                <a:grpSpLocks/>
              </p:cNvGrpSpPr>
              <p:nvPr/>
            </p:nvGrpSpPr>
            <p:grpSpPr bwMode="auto">
              <a:xfrm>
                <a:off x="432" y="1495"/>
                <a:ext cx="528" cy="2071"/>
                <a:chOff x="288" y="1200"/>
                <a:chExt cx="528" cy="2160"/>
              </a:xfrm>
            </p:grpSpPr>
            <p:sp>
              <p:nvSpPr>
                <p:cNvPr id="52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主</a:t>
                  </a:r>
                </a:p>
                <a:p>
                  <a:pPr eaLnBrk="1" hangingPunct="1"/>
                  <a:endParaRPr lang="zh-CN" altLang="en-US" sz="2000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zh-CN" altLang="en-US" sz="2000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存</a:t>
                  </a:r>
                </a:p>
              </p:txBody>
            </p:sp>
            <p:sp>
              <p:nvSpPr>
                <p:cNvPr id="53" name="Rectangle 48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Group 49"/>
              <p:cNvGrpSpPr>
                <a:grpSpLocks/>
              </p:cNvGrpSpPr>
              <p:nvPr/>
            </p:nvGrpSpPr>
            <p:grpSpPr bwMode="auto">
              <a:xfrm>
                <a:off x="1104" y="1495"/>
                <a:ext cx="528" cy="2071"/>
                <a:chOff x="816" y="1200"/>
                <a:chExt cx="528" cy="2160"/>
              </a:xfrm>
            </p:grpSpPr>
            <p:sp>
              <p:nvSpPr>
                <p:cNvPr id="5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31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CPU</a:t>
                  </a:r>
                  <a:endParaRPr lang="zh-CN" altLang="en-US" sz="2000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51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" name="AutoShape 52"/>
              <p:cNvSpPr>
                <a:spLocks noChangeArrowheads="1"/>
              </p:cNvSpPr>
              <p:nvPr/>
            </p:nvSpPr>
            <p:spPr bwMode="auto">
              <a:xfrm>
                <a:off x="240" y="758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AutoShape 53"/>
              <p:cNvSpPr>
                <a:spLocks noChangeArrowheads="1"/>
              </p:cNvSpPr>
              <p:nvPr/>
            </p:nvSpPr>
            <p:spPr bwMode="auto">
              <a:xfrm>
                <a:off x="1248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AutoShape 54"/>
              <p:cNvSpPr>
                <a:spLocks noChangeArrowheads="1"/>
              </p:cNvSpPr>
              <p:nvPr/>
            </p:nvSpPr>
            <p:spPr bwMode="auto">
              <a:xfrm>
                <a:off x="624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4" name="Group 3"/>
          <p:cNvGrpSpPr>
            <a:grpSpLocks/>
          </p:cNvGrpSpPr>
          <p:nvPr/>
        </p:nvGrpSpPr>
        <p:grpSpPr bwMode="auto">
          <a:xfrm>
            <a:off x="3352800" y="2665413"/>
            <a:ext cx="874713" cy="2338387"/>
            <a:chOff x="2112" y="1679"/>
            <a:chExt cx="551" cy="1473"/>
          </a:xfrm>
        </p:grpSpPr>
        <p:sp>
          <p:nvSpPr>
            <p:cNvPr id="55" name="Text Box 4"/>
            <p:cNvSpPr txBox="1">
              <a:spLocks noChangeArrowheads="1"/>
            </p:cNvSpPr>
            <p:nvPr/>
          </p:nvSpPr>
          <p:spPr bwMode="auto">
            <a:xfrm>
              <a:off x="2160" y="1848"/>
              <a:ext cx="503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DMA</a:t>
              </a:r>
            </a:p>
            <a:p>
              <a:pPr eaLnBrk="1" hangingPunct="1"/>
              <a:r>
                <a:rPr lang="zh-CN" altLang="en-US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  控</a:t>
              </a:r>
            </a:p>
            <a:p>
              <a:pPr eaLnBrk="1" hangingPunct="1"/>
              <a:r>
                <a:rPr lang="zh-CN" altLang="en-US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  制</a:t>
              </a:r>
            </a:p>
            <a:p>
              <a:pPr eaLnBrk="1" hangingPunct="1"/>
              <a:r>
                <a:rPr lang="zh-CN" altLang="en-US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  逻</a:t>
              </a:r>
            </a:p>
            <a:p>
              <a:pPr eaLnBrk="1" hangingPunct="1"/>
              <a:r>
                <a:rPr lang="zh-CN" altLang="en-US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  辑</a:t>
              </a:r>
            </a:p>
          </p:txBody>
        </p:sp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2112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6"/>
          <p:cNvGrpSpPr>
            <a:grpSpLocks/>
          </p:cNvGrpSpPr>
          <p:nvPr/>
        </p:nvGrpSpPr>
        <p:grpSpPr bwMode="auto">
          <a:xfrm>
            <a:off x="4953000" y="2665413"/>
            <a:ext cx="838200" cy="2338387"/>
            <a:chOff x="3120" y="1679"/>
            <a:chExt cx="528" cy="1473"/>
          </a:xfrm>
        </p:grpSpPr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3168" y="1984"/>
              <a:ext cx="357" cy="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  中</a:t>
              </a:r>
            </a:p>
            <a:p>
              <a:pPr eaLnBrk="1" hangingPunct="1"/>
              <a:r>
                <a:rPr lang="zh-CN" altLang="en-US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  断</a:t>
              </a:r>
            </a:p>
            <a:p>
              <a:pPr eaLnBrk="1" hangingPunct="1"/>
              <a:r>
                <a:rPr lang="zh-CN" altLang="en-US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  逻</a:t>
              </a:r>
            </a:p>
            <a:p>
              <a:pPr eaLnBrk="1" hangingPunct="1"/>
              <a:r>
                <a:rPr lang="zh-CN" altLang="en-US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  辑</a:t>
              </a:r>
            </a:p>
          </p:txBody>
        </p:sp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3120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oup 9"/>
          <p:cNvGrpSpPr>
            <a:grpSpLocks/>
          </p:cNvGrpSpPr>
          <p:nvPr/>
        </p:nvGrpSpPr>
        <p:grpSpPr bwMode="auto">
          <a:xfrm>
            <a:off x="6224588" y="6096000"/>
            <a:ext cx="701675" cy="438150"/>
            <a:chOff x="3921" y="3840"/>
            <a:chExt cx="442" cy="276"/>
          </a:xfrm>
        </p:grpSpPr>
        <p:sp>
          <p:nvSpPr>
            <p:cNvPr id="61" name="Text Box 10"/>
            <p:cNvSpPr txBox="1">
              <a:spLocks noChangeArrowheads="1"/>
            </p:cNvSpPr>
            <p:nvPr/>
          </p:nvSpPr>
          <p:spPr bwMode="auto">
            <a:xfrm>
              <a:off x="3921" y="384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3931" y="3840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AutoShape 12"/>
          <p:cNvSpPr>
            <a:spLocks noChangeArrowheads="1"/>
          </p:cNvSpPr>
          <p:nvPr/>
        </p:nvSpPr>
        <p:spPr bwMode="auto">
          <a:xfrm>
            <a:off x="6477000" y="55626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4" name="Group 13"/>
          <p:cNvGrpSpPr>
            <a:grpSpLocks/>
          </p:cNvGrpSpPr>
          <p:nvPr/>
        </p:nvGrpSpPr>
        <p:grpSpPr bwMode="auto">
          <a:xfrm>
            <a:off x="2738438" y="1349375"/>
            <a:ext cx="919162" cy="1316038"/>
            <a:chOff x="1725" y="850"/>
            <a:chExt cx="579" cy="829"/>
          </a:xfrm>
        </p:grpSpPr>
        <p:sp>
          <p:nvSpPr>
            <p:cNvPr id="65" name="Line 14"/>
            <p:cNvSpPr>
              <a:spLocks noChangeShapeType="1"/>
            </p:cNvSpPr>
            <p:nvPr/>
          </p:nvSpPr>
          <p:spPr bwMode="auto">
            <a:xfrm rot="10800000" flipV="1">
              <a:off x="2256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auto">
            <a:xfrm>
              <a:off x="1725" y="1089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HLDA</a:t>
              </a:r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7154863" y="2665413"/>
            <a:ext cx="685800" cy="438150"/>
            <a:chOff x="4507" y="1679"/>
            <a:chExt cx="432" cy="276"/>
          </a:xfrm>
        </p:grpSpPr>
        <p:sp>
          <p:nvSpPr>
            <p:cNvPr id="68" name="Text Box 17"/>
            <p:cNvSpPr txBox="1">
              <a:spLocks noChangeArrowheads="1"/>
            </p:cNvSpPr>
            <p:nvPr/>
          </p:nvSpPr>
          <p:spPr bwMode="auto">
            <a:xfrm>
              <a:off x="4555" y="1680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AR</a:t>
              </a:r>
            </a:p>
          </p:txBody>
        </p:sp>
        <p:sp>
          <p:nvSpPr>
            <p:cNvPr id="69" name="Rectangle 18"/>
            <p:cNvSpPr>
              <a:spLocks noChangeArrowheads="1"/>
            </p:cNvSpPr>
            <p:nvPr/>
          </p:nvSpPr>
          <p:spPr bwMode="auto">
            <a:xfrm>
              <a:off x="4507" y="1679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Group 19"/>
          <p:cNvGrpSpPr>
            <a:grpSpLocks/>
          </p:cNvGrpSpPr>
          <p:nvPr/>
        </p:nvGrpSpPr>
        <p:grpSpPr bwMode="auto">
          <a:xfrm>
            <a:off x="7154863" y="3541713"/>
            <a:ext cx="685800" cy="438150"/>
            <a:chOff x="4507" y="2231"/>
            <a:chExt cx="432" cy="276"/>
          </a:xfrm>
        </p:grpSpPr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4512" y="2246"/>
              <a:ext cx="3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WC</a:t>
              </a:r>
            </a:p>
          </p:txBody>
        </p:sp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4507" y="2231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Group 22"/>
          <p:cNvGrpSpPr>
            <a:grpSpLocks/>
          </p:cNvGrpSpPr>
          <p:nvPr/>
        </p:nvGrpSpPr>
        <p:grpSpPr bwMode="auto">
          <a:xfrm>
            <a:off x="7143750" y="4418013"/>
            <a:ext cx="736600" cy="438150"/>
            <a:chOff x="4500" y="2783"/>
            <a:chExt cx="464" cy="276"/>
          </a:xfrm>
        </p:grpSpPr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4500" y="278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DAR</a:t>
              </a:r>
            </a:p>
          </p:txBody>
        </p:sp>
        <p:sp>
          <p:nvSpPr>
            <p:cNvPr id="75" name="Rectangle 24"/>
            <p:cNvSpPr>
              <a:spLocks noChangeArrowheads="1"/>
            </p:cNvSpPr>
            <p:nvPr/>
          </p:nvSpPr>
          <p:spPr bwMode="auto">
            <a:xfrm>
              <a:off x="4507" y="2783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Group 25"/>
          <p:cNvGrpSpPr>
            <a:grpSpLocks/>
          </p:cNvGrpSpPr>
          <p:nvPr/>
        </p:nvGrpSpPr>
        <p:grpSpPr bwMode="auto">
          <a:xfrm>
            <a:off x="3886203" y="1349375"/>
            <a:ext cx="728663" cy="1316038"/>
            <a:chOff x="2448" y="850"/>
            <a:chExt cx="459" cy="829"/>
          </a:xfrm>
        </p:grpSpPr>
        <p:sp>
          <p:nvSpPr>
            <p:cNvPr id="77" name="Line 26"/>
            <p:cNvSpPr>
              <a:spLocks noChangeShapeType="1"/>
            </p:cNvSpPr>
            <p:nvPr/>
          </p:nvSpPr>
          <p:spPr bwMode="auto">
            <a:xfrm flipV="1">
              <a:off x="2448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Text Box 27"/>
            <p:cNvSpPr txBox="1">
              <a:spLocks noChangeArrowheads="1"/>
            </p:cNvSpPr>
            <p:nvPr/>
          </p:nvSpPr>
          <p:spPr bwMode="auto">
            <a:xfrm>
              <a:off x="2448" y="1089"/>
              <a:ext cx="4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HRQ</a:t>
              </a:r>
            </a:p>
          </p:txBody>
        </p:sp>
      </p:grpSp>
      <p:grpSp>
        <p:nvGrpSpPr>
          <p:cNvPr id="79" name="Group 28"/>
          <p:cNvGrpSpPr>
            <a:grpSpLocks/>
          </p:cNvGrpSpPr>
          <p:nvPr/>
        </p:nvGrpSpPr>
        <p:grpSpPr bwMode="auto">
          <a:xfrm>
            <a:off x="5356235" y="1349375"/>
            <a:ext cx="542926" cy="1363663"/>
            <a:chOff x="3374" y="850"/>
            <a:chExt cx="342" cy="859"/>
          </a:xfrm>
        </p:grpSpPr>
        <p:sp>
          <p:nvSpPr>
            <p:cNvPr id="80" name="Line 29"/>
            <p:cNvSpPr>
              <a:spLocks noChangeShapeType="1"/>
            </p:cNvSpPr>
            <p:nvPr/>
          </p:nvSpPr>
          <p:spPr bwMode="auto">
            <a:xfrm flipV="1">
              <a:off x="3374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30"/>
            <p:cNvSpPr txBox="1">
              <a:spLocks noChangeArrowheads="1"/>
            </p:cNvSpPr>
            <p:nvPr/>
          </p:nvSpPr>
          <p:spPr bwMode="auto">
            <a:xfrm>
              <a:off x="3425" y="896"/>
              <a:ext cx="291" cy="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中断请求</a:t>
              </a:r>
            </a:p>
          </p:txBody>
        </p:sp>
      </p:grpSp>
      <p:grpSp>
        <p:nvGrpSpPr>
          <p:cNvPr id="82" name="Group 31"/>
          <p:cNvGrpSpPr>
            <a:grpSpLocks/>
          </p:cNvGrpSpPr>
          <p:nvPr/>
        </p:nvGrpSpPr>
        <p:grpSpPr bwMode="auto">
          <a:xfrm>
            <a:off x="6553200" y="1349375"/>
            <a:ext cx="641350" cy="3756025"/>
            <a:chOff x="4128" y="850"/>
            <a:chExt cx="404" cy="2348"/>
          </a:xfrm>
        </p:grpSpPr>
        <p:sp>
          <p:nvSpPr>
            <p:cNvPr id="83" name="AutoShape 32"/>
            <p:cNvSpPr>
              <a:spLocks noChangeArrowheads="1"/>
            </p:cNvSpPr>
            <p:nvPr/>
          </p:nvSpPr>
          <p:spPr bwMode="auto">
            <a:xfrm>
              <a:off x="4128" y="850"/>
              <a:ext cx="122" cy="2348"/>
            </a:xfrm>
            <a:prstGeom prst="upDownArrow">
              <a:avLst>
                <a:gd name="adj1" fmla="val 68750"/>
                <a:gd name="adj2" fmla="val 14781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AutoShape 33"/>
            <p:cNvSpPr>
              <a:spLocks noChangeArrowheads="1"/>
            </p:cNvSpPr>
            <p:nvPr/>
          </p:nvSpPr>
          <p:spPr bwMode="auto">
            <a:xfrm>
              <a:off x="4224" y="1725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AutoShape 34"/>
            <p:cNvSpPr>
              <a:spLocks noChangeArrowheads="1"/>
            </p:cNvSpPr>
            <p:nvPr/>
          </p:nvSpPr>
          <p:spPr bwMode="auto">
            <a:xfrm>
              <a:off x="4224" y="2277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AutoShape 35"/>
            <p:cNvSpPr>
              <a:spLocks noChangeArrowheads="1"/>
            </p:cNvSpPr>
            <p:nvPr/>
          </p:nvSpPr>
          <p:spPr bwMode="auto">
            <a:xfrm>
              <a:off x="4224" y="2802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36"/>
            <p:cNvSpPr txBox="1">
              <a:spLocks noChangeArrowheads="1"/>
            </p:cNvSpPr>
            <p:nvPr/>
          </p:nvSpPr>
          <p:spPr bwMode="auto">
            <a:xfrm>
              <a:off x="4241" y="960"/>
              <a:ext cx="291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数据线</a:t>
              </a:r>
            </a:p>
          </p:txBody>
        </p:sp>
      </p:grpSp>
      <p:grpSp>
        <p:nvGrpSpPr>
          <p:cNvPr id="88" name="Group 37"/>
          <p:cNvGrpSpPr>
            <a:grpSpLocks/>
          </p:cNvGrpSpPr>
          <p:nvPr/>
        </p:nvGrpSpPr>
        <p:grpSpPr bwMode="auto">
          <a:xfrm>
            <a:off x="7391400" y="1349375"/>
            <a:ext cx="685800" cy="1316038"/>
            <a:chOff x="4656" y="850"/>
            <a:chExt cx="432" cy="829"/>
          </a:xfrm>
        </p:grpSpPr>
        <p:sp>
          <p:nvSpPr>
            <p:cNvPr id="89" name="AutoShape 38"/>
            <p:cNvSpPr>
              <a:spLocks noChangeArrowheads="1"/>
            </p:cNvSpPr>
            <p:nvPr/>
          </p:nvSpPr>
          <p:spPr bwMode="auto">
            <a:xfrm>
              <a:off x="4656" y="850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39"/>
            <p:cNvSpPr txBox="1">
              <a:spLocks noChangeArrowheads="1"/>
            </p:cNvSpPr>
            <p:nvPr/>
          </p:nvSpPr>
          <p:spPr bwMode="auto">
            <a:xfrm>
              <a:off x="4797" y="960"/>
              <a:ext cx="291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地址线</a:t>
              </a:r>
            </a:p>
          </p:txBody>
        </p:sp>
      </p:grp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7985125" y="2751138"/>
            <a:ext cx="4571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ea typeface="华文楷体" panose="02010600040101010101" pitchFamily="2" charset="-122"/>
                <a:cs typeface="Times New Roman" panose="02020603050405020304" pitchFamily="18" charset="0"/>
              </a:rPr>
              <a:t>+1</a:t>
            </a:r>
          </a:p>
        </p:txBody>
      </p:sp>
      <p:sp>
        <p:nvSpPr>
          <p:cNvPr id="92" name="Text Box 41"/>
          <p:cNvSpPr txBox="1">
            <a:spLocks noChangeArrowheads="1"/>
          </p:cNvSpPr>
          <p:nvPr/>
        </p:nvSpPr>
        <p:spPr bwMode="auto">
          <a:xfrm>
            <a:off x="7985125" y="3557588"/>
            <a:ext cx="4571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ea typeface="华文楷体" panose="02010600040101010101" pitchFamily="2" charset="-122"/>
                <a:cs typeface="Times New Roman" panose="02020603050405020304" pitchFamily="18" charset="0"/>
              </a:rPr>
              <a:t>+1</a:t>
            </a:r>
          </a:p>
        </p:txBody>
      </p:sp>
      <p:grpSp>
        <p:nvGrpSpPr>
          <p:cNvPr id="93" name="Group 55"/>
          <p:cNvGrpSpPr>
            <a:grpSpLocks/>
          </p:cNvGrpSpPr>
          <p:nvPr/>
        </p:nvGrpSpPr>
        <p:grpSpPr bwMode="auto">
          <a:xfrm>
            <a:off x="5791200" y="3062288"/>
            <a:ext cx="2165350" cy="479425"/>
            <a:chOff x="3648" y="1929"/>
            <a:chExt cx="1364" cy="302"/>
          </a:xfrm>
        </p:grpSpPr>
        <p:sp>
          <p:nvSpPr>
            <p:cNvPr id="94" name="Freeform 56"/>
            <p:cNvSpPr>
              <a:spLocks/>
            </p:cNvSpPr>
            <p:nvPr/>
          </p:nvSpPr>
          <p:spPr bwMode="auto">
            <a:xfrm>
              <a:off x="3648" y="2139"/>
              <a:ext cx="1056" cy="92"/>
            </a:xfrm>
            <a:custGeom>
              <a:avLst/>
              <a:gdLst>
                <a:gd name="T0" fmla="*/ 1104 w 1104"/>
                <a:gd name="T1" fmla="*/ 96 h 96"/>
                <a:gd name="T2" fmla="*/ 1104 w 1104"/>
                <a:gd name="T3" fmla="*/ 0 h 96"/>
                <a:gd name="T4" fmla="*/ 0 w 1104"/>
                <a:gd name="T5" fmla="*/ 0 h 96"/>
                <a:gd name="T6" fmla="*/ 0 60000 65536"/>
                <a:gd name="T7" fmla="*/ 0 60000 65536"/>
                <a:gd name="T8" fmla="*/ 0 60000 65536"/>
                <a:gd name="T9" fmla="*/ 0 w 1104"/>
                <a:gd name="T10" fmla="*/ 0 h 96"/>
                <a:gd name="T11" fmla="*/ 1104 w 110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Text Box 57"/>
            <p:cNvSpPr txBox="1">
              <a:spLocks noChangeArrowheads="1"/>
            </p:cNvSpPr>
            <p:nvPr/>
          </p:nvSpPr>
          <p:spPr bwMode="auto">
            <a:xfrm>
              <a:off x="4320" y="1929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ea typeface="华文楷体" panose="02010600040101010101" pitchFamily="2" charset="-122"/>
                  <a:cs typeface="Times New Roman" panose="02020603050405020304" pitchFamily="18" charset="0"/>
                </a:rPr>
                <a:t>溢出信号</a:t>
              </a:r>
            </a:p>
          </p:txBody>
        </p:sp>
      </p:grpSp>
      <p:grpSp>
        <p:nvGrpSpPr>
          <p:cNvPr id="96" name="Group 58"/>
          <p:cNvGrpSpPr>
            <a:grpSpLocks/>
          </p:cNvGrpSpPr>
          <p:nvPr/>
        </p:nvGrpSpPr>
        <p:grpSpPr bwMode="auto">
          <a:xfrm>
            <a:off x="3886200" y="5003800"/>
            <a:ext cx="2362200" cy="1184275"/>
            <a:chOff x="2448" y="3152"/>
            <a:chExt cx="1488" cy="746"/>
          </a:xfrm>
        </p:grpSpPr>
        <p:sp>
          <p:nvSpPr>
            <p:cNvPr id="97" name="Freeform 59"/>
            <p:cNvSpPr>
              <a:spLocks/>
            </p:cNvSpPr>
            <p:nvPr/>
          </p:nvSpPr>
          <p:spPr bwMode="auto">
            <a:xfrm>
              <a:off x="2448" y="3152"/>
              <a:ext cx="1488" cy="736"/>
            </a:xfrm>
            <a:custGeom>
              <a:avLst/>
              <a:gdLst>
                <a:gd name="T0" fmla="*/ 1488 w 1488"/>
                <a:gd name="T1" fmla="*/ 768 h 768"/>
                <a:gd name="T2" fmla="*/ 0 w 1488"/>
                <a:gd name="T3" fmla="*/ 768 h 768"/>
                <a:gd name="T4" fmla="*/ 0 w 1488"/>
                <a:gd name="T5" fmla="*/ 0 h 768"/>
                <a:gd name="T6" fmla="*/ 0 60000 65536"/>
                <a:gd name="T7" fmla="*/ 0 60000 65536"/>
                <a:gd name="T8" fmla="*/ 0 60000 65536"/>
                <a:gd name="T9" fmla="*/ 0 w 1488"/>
                <a:gd name="T10" fmla="*/ 0 h 768"/>
                <a:gd name="T11" fmla="*/ 1488 w 148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Text Box 60"/>
            <p:cNvSpPr txBox="1">
              <a:spLocks noChangeArrowheads="1"/>
            </p:cNvSpPr>
            <p:nvPr/>
          </p:nvSpPr>
          <p:spPr bwMode="auto">
            <a:xfrm>
              <a:off x="2822" y="3648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DREQ</a:t>
              </a:r>
            </a:p>
          </p:txBody>
        </p:sp>
      </p:grpSp>
      <p:grpSp>
        <p:nvGrpSpPr>
          <p:cNvPr id="99" name="Group 61"/>
          <p:cNvGrpSpPr>
            <a:grpSpLocks/>
          </p:cNvGrpSpPr>
          <p:nvPr/>
        </p:nvGrpSpPr>
        <p:grpSpPr bwMode="auto">
          <a:xfrm>
            <a:off x="2724150" y="5003800"/>
            <a:ext cx="3524250" cy="1503363"/>
            <a:chOff x="1716" y="3152"/>
            <a:chExt cx="2220" cy="947"/>
          </a:xfrm>
        </p:grpSpPr>
        <p:sp>
          <p:nvSpPr>
            <p:cNvPr id="100" name="Freeform 62"/>
            <p:cNvSpPr>
              <a:spLocks/>
            </p:cNvSpPr>
            <p:nvPr/>
          </p:nvSpPr>
          <p:spPr bwMode="auto">
            <a:xfrm>
              <a:off x="2256" y="3152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0 w 1680"/>
                <a:gd name="T3" fmla="*/ 960 h 960"/>
                <a:gd name="T4" fmla="*/ 1680 w 1680"/>
                <a:gd name="T5" fmla="*/ 960 h 960"/>
                <a:gd name="T6" fmla="*/ 0 60000 65536"/>
                <a:gd name="T7" fmla="*/ 0 60000 65536"/>
                <a:gd name="T8" fmla="*/ 0 60000 65536"/>
                <a:gd name="T9" fmla="*/ 0 w 1680"/>
                <a:gd name="T10" fmla="*/ 0 h 960"/>
                <a:gd name="T11" fmla="*/ 1680 w 168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63"/>
            <p:cNvSpPr txBox="1">
              <a:spLocks noChangeArrowheads="1"/>
            </p:cNvSpPr>
            <p:nvPr/>
          </p:nvSpPr>
          <p:spPr bwMode="auto">
            <a:xfrm>
              <a:off x="1716" y="3849"/>
              <a:ext cx="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DACK</a:t>
              </a:r>
            </a:p>
          </p:txBody>
        </p:sp>
      </p:grpSp>
      <p:grpSp>
        <p:nvGrpSpPr>
          <p:cNvPr id="102" name="Group 64"/>
          <p:cNvGrpSpPr>
            <a:grpSpLocks/>
          </p:cNvGrpSpPr>
          <p:nvPr/>
        </p:nvGrpSpPr>
        <p:grpSpPr bwMode="auto">
          <a:xfrm>
            <a:off x="6240463" y="5105400"/>
            <a:ext cx="685800" cy="438150"/>
            <a:chOff x="3931" y="3216"/>
            <a:chExt cx="432" cy="276"/>
          </a:xfrm>
        </p:grpSpPr>
        <p:sp>
          <p:nvSpPr>
            <p:cNvPr id="103" name="Text Box 65"/>
            <p:cNvSpPr txBox="1">
              <a:spLocks noChangeArrowheads="1"/>
            </p:cNvSpPr>
            <p:nvPr/>
          </p:nvSpPr>
          <p:spPr bwMode="auto">
            <a:xfrm>
              <a:off x="3979" y="3234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华文楷体" panose="02010600040101010101" pitchFamily="2" charset="-122"/>
                  <a:cs typeface="Times New Roman" panose="02020603050405020304" pitchFamily="18" charset="0"/>
                </a:rPr>
                <a:t>BR</a:t>
              </a:r>
            </a:p>
          </p:txBody>
        </p:sp>
        <p:sp>
          <p:nvSpPr>
            <p:cNvPr id="104" name="Rectangle 66"/>
            <p:cNvSpPr>
              <a:spLocks noChangeArrowheads="1"/>
            </p:cNvSpPr>
            <p:nvPr/>
          </p:nvSpPr>
          <p:spPr bwMode="auto">
            <a:xfrm>
              <a:off x="3931" y="3216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5" name="线形标注 1 104"/>
          <p:cNvSpPr/>
          <p:nvPr/>
        </p:nvSpPr>
        <p:spPr>
          <a:xfrm>
            <a:off x="6858000" y="272414"/>
            <a:ext cx="2089944" cy="612648"/>
          </a:xfrm>
          <a:prstGeom prst="borderCallout1">
            <a:avLst>
              <a:gd name="adj1" fmla="val 115326"/>
              <a:gd name="adj2" fmla="val 62255"/>
              <a:gd name="adj3" fmla="val 391253"/>
              <a:gd name="adj4" fmla="val 46597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主存地址计数器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6" name="线形标注 1 105"/>
          <p:cNvSpPr/>
          <p:nvPr/>
        </p:nvSpPr>
        <p:spPr>
          <a:xfrm>
            <a:off x="6858000" y="246744"/>
            <a:ext cx="2089944" cy="612648"/>
          </a:xfrm>
          <a:prstGeom prst="borderCallout1">
            <a:avLst>
              <a:gd name="adj1" fmla="val 115326"/>
              <a:gd name="adj2" fmla="val 62255"/>
              <a:gd name="adj3" fmla="val 541055"/>
              <a:gd name="adj4" fmla="val 4638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传送长度计数器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8" name="线形标注 1 107"/>
          <p:cNvSpPr/>
          <p:nvPr/>
        </p:nvSpPr>
        <p:spPr>
          <a:xfrm>
            <a:off x="6835378" y="245157"/>
            <a:ext cx="2089944" cy="612648"/>
          </a:xfrm>
          <a:prstGeom prst="borderCallout1">
            <a:avLst>
              <a:gd name="adj1" fmla="val 115326"/>
              <a:gd name="adj2" fmla="val 62255"/>
              <a:gd name="adj3" fmla="val 791457"/>
              <a:gd name="adj4" fmla="val 485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数据缓冲寄存器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44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91" grpId="0" autoUpdateAnimBg="0"/>
      <p:bldP spid="92" grpId="0" autoUpdateAnimBg="0"/>
      <p:bldP spid="105" grpId="0" animBg="1"/>
      <p:bldP spid="105" grpId="1" animBg="1"/>
      <p:bldP spid="106" grpId="0" animBg="1"/>
      <p:bldP spid="106" grpId="1" animBg="1"/>
      <p:bldP spid="108" grpId="0" animBg="1"/>
      <p:bldP spid="10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381000" y="273050"/>
            <a:ext cx="7353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600" dirty="0">
                <a:ea typeface="华文楷体" panose="02010600040101010101" pitchFamily="2" charset="-122"/>
                <a:cs typeface="Times New Roman" panose="02020603050405020304" pitchFamily="18" charset="0"/>
              </a:rPr>
              <a:t>DMA </a:t>
            </a:r>
            <a:r>
              <a:rPr lang="zh-CN" altLang="en-US" sz="3600" dirty="0">
                <a:ea typeface="华文楷体" panose="02010600040101010101" pitchFamily="2" charset="-122"/>
                <a:cs typeface="Times New Roman" panose="02020603050405020304" pitchFamily="18" charset="0"/>
              </a:rPr>
              <a:t>与主存交换数据的三种方式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050925" y="1133475"/>
            <a:ext cx="5197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(1) 停止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访问主存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584325" y="1768475"/>
            <a:ext cx="3521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控制简单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584325" y="2403475"/>
            <a:ext cx="5883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处于不工作状态或保持状态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584325" y="3038475"/>
            <a:ext cx="6188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未充分发挥 </a:t>
            </a: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对主存的利用率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65125" y="3810000"/>
            <a:ext cx="8337550" cy="2438400"/>
            <a:chOff x="230" y="2400"/>
            <a:chExt cx="5252" cy="1536"/>
          </a:xfrm>
        </p:grpSpPr>
        <p:grpSp>
          <p:nvGrpSpPr>
            <p:cNvPr id="40969" name="Group 38"/>
            <p:cNvGrpSpPr>
              <a:grpSpLocks/>
            </p:cNvGrpSpPr>
            <p:nvPr/>
          </p:nvGrpSpPr>
          <p:grpSpPr bwMode="auto">
            <a:xfrm>
              <a:off x="230" y="2400"/>
              <a:ext cx="5252" cy="1536"/>
              <a:chOff x="230" y="2400"/>
              <a:chExt cx="5252" cy="1536"/>
            </a:xfrm>
          </p:grpSpPr>
          <p:sp>
            <p:nvSpPr>
              <p:cNvPr id="40971" name="Text Box 10"/>
              <p:cNvSpPr txBox="1">
                <a:spLocks noChangeArrowheads="1"/>
              </p:cNvSpPr>
              <p:nvPr/>
            </p:nvSpPr>
            <p:spPr bwMode="auto">
              <a:xfrm>
                <a:off x="230" y="2400"/>
                <a:ext cx="10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主存工作时间</a:t>
                </a:r>
              </a:p>
            </p:txBody>
          </p:sp>
          <p:sp>
            <p:nvSpPr>
              <p:cNvPr id="40972" name="Line 11"/>
              <p:cNvSpPr>
                <a:spLocks noChangeShapeType="1"/>
              </p:cNvSpPr>
              <p:nvPr/>
            </p:nvSpPr>
            <p:spPr bwMode="auto">
              <a:xfrm>
                <a:off x="1392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73" name="Line 12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38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74" name="Line 13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75" name="Line 14"/>
              <p:cNvSpPr>
                <a:spLocks noChangeShapeType="1"/>
              </p:cNvSpPr>
              <p:nvPr/>
            </p:nvSpPr>
            <p:spPr bwMode="auto">
              <a:xfrm>
                <a:off x="1392" y="3149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76" name="Line 15"/>
              <p:cNvSpPr>
                <a:spLocks noChangeShapeType="1"/>
              </p:cNvSpPr>
              <p:nvPr/>
            </p:nvSpPr>
            <p:spPr bwMode="auto">
              <a:xfrm>
                <a:off x="2592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77" name="Text Box 16"/>
              <p:cNvSpPr txBox="1">
                <a:spLocks noChangeArrowheads="1"/>
              </p:cNvSpPr>
              <p:nvPr/>
            </p:nvSpPr>
            <p:spPr bwMode="auto">
              <a:xfrm>
                <a:off x="2733" y="2918"/>
                <a:ext cx="12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CPU</a:t>
                </a:r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不执行程序</a:t>
                </a:r>
              </a:p>
            </p:txBody>
          </p:sp>
          <p:sp>
            <p:nvSpPr>
              <p:cNvPr id="40978" name="Line 17"/>
              <p:cNvSpPr>
                <a:spLocks noChangeShapeType="1"/>
              </p:cNvSpPr>
              <p:nvPr/>
            </p:nvSpPr>
            <p:spPr bwMode="auto">
              <a:xfrm>
                <a:off x="4176" y="3149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79" name="Line 18"/>
              <p:cNvSpPr>
                <a:spLocks noChangeShapeType="1"/>
              </p:cNvSpPr>
              <p:nvPr/>
            </p:nvSpPr>
            <p:spPr bwMode="auto">
              <a:xfrm>
                <a:off x="4176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80" name="Line 19"/>
              <p:cNvSpPr>
                <a:spLocks noChangeShapeType="1"/>
              </p:cNvSpPr>
              <p:nvPr/>
            </p:nvSpPr>
            <p:spPr bwMode="auto">
              <a:xfrm flipH="1">
                <a:off x="259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81" name="Line 20"/>
              <p:cNvSpPr>
                <a:spLocks noChangeShapeType="1"/>
              </p:cNvSpPr>
              <p:nvPr/>
            </p:nvSpPr>
            <p:spPr bwMode="auto">
              <a:xfrm rot="10800000" flipH="1">
                <a:off x="403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82" name="Line 21"/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83" name="Text Box 22"/>
              <p:cNvSpPr txBox="1">
                <a:spLocks noChangeArrowheads="1"/>
              </p:cNvSpPr>
              <p:nvPr/>
            </p:nvSpPr>
            <p:spPr bwMode="auto">
              <a:xfrm>
                <a:off x="1488" y="3542"/>
                <a:ext cx="9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DMA</a:t>
                </a:r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不工作</a:t>
                </a:r>
              </a:p>
            </p:txBody>
          </p:sp>
          <p:sp>
            <p:nvSpPr>
              <p:cNvPr id="40984" name="Line 23"/>
              <p:cNvSpPr>
                <a:spLocks noChangeShapeType="1"/>
              </p:cNvSpPr>
              <p:nvPr/>
            </p:nvSpPr>
            <p:spPr bwMode="auto">
              <a:xfrm flipH="1">
                <a:off x="1392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85" name="Line 24"/>
              <p:cNvSpPr>
                <a:spLocks noChangeShapeType="1"/>
              </p:cNvSpPr>
              <p:nvPr/>
            </p:nvSpPr>
            <p:spPr bwMode="auto">
              <a:xfrm rot="10800000" flipH="1">
                <a:off x="2448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86" name="Text Box 25"/>
              <p:cNvSpPr txBox="1">
                <a:spLocks noChangeArrowheads="1"/>
              </p:cNvSpPr>
              <p:nvPr/>
            </p:nvSpPr>
            <p:spPr bwMode="auto">
              <a:xfrm>
                <a:off x="4272" y="3542"/>
                <a:ext cx="9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DMA</a:t>
                </a:r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不工作</a:t>
                </a:r>
              </a:p>
            </p:txBody>
          </p:sp>
          <p:sp>
            <p:nvSpPr>
              <p:cNvPr id="40987" name="Line 26"/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88" name="Line 27"/>
              <p:cNvSpPr>
                <a:spLocks noChangeShapeType="1"/>
              </p:cNvSpPr>
              <p:nvPr/>
            </p:nvSpPr>
            <p:spPr bwMode="auto">
              <a:xfrm>
                <a:off x="2592" y="3638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89" name="Text Box 28"/>
              <p:cNvSpPr txBox="1">
                <a:spLocks noChangeArrowheads="1"/>
              </p:cNvSpPr>
              <p:nvPr/>
            </p:nvSpPr>
            <p:spPr bwMode="auto">
              <a:xfrm>
                <a:off x="2954" y="3638"/>
                <a:ext cx="8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chemeClr val="folHlin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DMA</a:t>
                </a:r>
                <a:r>
                  <a:rPr lang="zh-CN" altLang="en-US" sz="2000" b="1">
                    <a:solidFill>
                      <a:schemeClr val="folHlin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工作</a:t>
                </a:r>
              </a:p>
            </p:txBody>
          </p:sp>
          <p:sp>
            <p:nvSpPr>
              <p:cNvPr id="40990" name="Line 29"/>
              <p:cNvSpPr>
                <a:spLocks noChangeShapeType="1"/>
              </p:cNvSpPr>
              <p:nvPr/>
            </p:nvSpPr>
            <p:spPr bwMode="auto">
              <a:xfrm>
                <a:off x="37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91" name="Line 30"/>
              <p:cNvSpPr>
                <a:spLocks noChangeShapeType="1"/>
              </p:cNvSpPr>
              <p:nvPr/>
            </p:nvSpPr>
            <p:spPr bwMode="auto">
              <a:xfrm rot="10800000">
                <a:off x="25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92" name="Text Box 31"/>
              <p:cNvSpPr txBox="1">
                <a:spLocks noChangeArrowheads="1"/>
              </p:cNvSpPr>
              <p:nvPr/>
            </p:nvSpPr>
            <p:spPr bwMode="auto">
              <a:xfrm>
                <a:off x="278" y="2832"/>
                <a:ext cx="9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CPU</a:t>
                </a:r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控制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并使用主存</a:t>
                </a:r>
              </a:p>
            </p:txBody>
          </p:sp>
          <p:sp>
            <p:nvSpPr>
              <p:cNvPr id="40993" name="Text Box 32"/>
              <p:cNvSpPr txBox="1">
                <a:spLocks noChangeArrowheads="1"/>
              </p:cNvSpPr>
              <p:nvPr/>
            </p:nvSpPr>
            <p:spPr bwMode="auto">
              <a:xfrm>
                <a:off x="279" y="3446"/>
                <a:ext cx="9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DMA</a:t>
                </a:r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控制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并使用主存</a:t>
                </a:r>
              </a:p>
            </p:txBody>
          </p:sp>
          <p:sp>
            <p:nvSpPr>
              <p:cNvPr id="40994" name="Text Box 33"/>
              <p:cNvSpPr txBox="1">
                <a:spLocks noChangeArrowheads="1"/>
              </p:cNvSpPr>
              <p:nvPr/>
            </p:nvSpPr>
            <p:spPr bwMode="auto">
              <a:xfrm>
                <a:off x="5318" y="2400"/>
                <a:ext cx="16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40995" name="Line 34"/>
              <p:cNvSpPr>
                <a:spLocks noChangeShapeType="1"/>
              </p:cNvSpPr>
              <p:nvPr/>
            </p:nvSpPr>
            <p:spPr bwMode="auto">
              <a:xfrm>
                <a:off x="2592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96" name="Line 35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970" name="Line 36"/>
            <p:cNvSpPr>
              <a:spLocks noChangeShapeType="1"/>
            </p:cNvSpPr>
            <p:nvPr/>
          </p:nvSpPr>
          <p:spPr bwMode="auto">
            <a:xfrm flipH="1">
              <a:off x="4176" y="36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4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  <p:bldP spid="61445" grpId="0" autoUpdateAnimBg="0"/>
      <p:bldP spid="61446" grpId="0" autoUpdateAnimBg="0"/>
      <p:bldP spid="6144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457200" y="196850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ea typeface="华文楷体" panose="02010600040101010101" pitchFamily="2" charset="-122"/>
                <a:cs typeface="Times New Roman" panose="02020603050405020304" pitchFamily="18" charset="0"/>
              </a:rPr>
              <a:t>(2) 周期挪用（或周期窃取）</a:t>
            </a:r>
            <a:endParaRPr lang="en-US" altLang="zh-CN" sz="36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050925" y="990600"/>
            <a:ext cx="4337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DMA </a:t>
            </a:r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访问主存有三种可能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050925" y="1576388"/>
            <a:ext cx="3003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此时不访存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050925" y="2163763"/>
            <a:ext cx="2646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正在访存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050925" y="2751138"/>
            <a:ext cx="473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DMA </a:t>
            </a:r>
            <a:r>
              <a:rPr lang="zh-CN" altLang="en-US" sz="2800" b="1">
                <a:solidFill>
                  <a:schemeClr val="folHlin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同时请求访存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1295400" y="3338513"/>
            <a:ext cx="558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此时 </a:t>
            </a:r>
            <a:r>
              <a:rPr lang="en-US" altLang="zh-CN" sz="2800" b="1" dirty="0">
                <a:solidFill>
                  <a:schemeClr val="folHlin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2800" b="1" dirty="0">
                <a:solidFill>
                  <a:schemeClr val="folHlin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将总线控制权让给 </a:t>
            </a:r>
            <a:r>
              <a:rPr lang="en-US" altLang="zh-CN" sz="2800" b="1" dirty="0">
                <a:solidFill>
                  <a:schemeClr val="folHlin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DMA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5125" y="4267200"/>
            <a:ext cx="8353425" cy="2209800"/>
            <a:chOff x="230" y="2688"/>
            <a:chExt cx="5262" cy="1392"/>
          </a:xfrm>
        </p:grpSpPr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230" y="2688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主存工作时间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>
              <a:off x="1392" y="27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>
              <a:off x="1392" y="2832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>
              <a:off x="1392" y="2976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278" y="3062"/>
              <a:ext cx="9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CPU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控制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并使用主存</a:t>
              </a: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279" y="3590"/>
              <a:ext cx="9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DMA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控制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并使用主存</a:t>
              </a:r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5328" y="2726"/>
              <a:ext cx="1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1401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1708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>
              <a:off x="201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>
              <a:off x="2323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>
              <a:off x="2630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>
              <a:off x="2937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7" name="Line 23"/>
            <p:cNvSpPr>
              <a:spLocks noChangeShapeType="1"/>
            </p:cNvSpPr>
            <p:nvPr/>
          </p:nvSpPr>
          <p:spPr bwMode="auto">
            <a:xfrm>
              <a:off x="3244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>
              <a:off x="3552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>
              <a:off x="3859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>
              <a:off x="416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1" name="Line 27"/>
            <p:cNvSpPr>
              <a:spLocks noChangeShapeType="1"/>
            </p:cNvSpPr>
            <p:nvPr/>
          </p:nvSpPr>
          <p:spPr bwMode="auto">
            <a:xfrm>
              <a:off x="1699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>
              <a:off x="2006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>
              <a:off x="2928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>
              <a:off x="3235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3849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>
              <a:off x="4156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2313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8" name="Line 34"/>
            <p:cNvSpPr>
              <a:spLocks noChangeShapeType="1"/>
            </p:cNvSpPr>
            <p:nvPr/>
          </p:nvSpPr>
          <p:spPr bwMode="auto">
            <a:xfrm>
              <a:off x="2620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9" name="Line 35"/>
            <p:cNvSpPr>
              <a:spLocks noChangeShapeType="1"/>
            </p:cNvSpPr>
            <p:nvPr/>
          </p:nvSpPr>
          <p:spPr bwMode="auto">
            <a:xfrm>
              <a:off x="3542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0" name="Line 36"/>
            <p:cNvSpPr>
              <a:spLocks noChangeShapeType="1"/>
            </p:cNvSpPr>
            <p:nvPr/>
          </p:nvSpPr>
          <p:spPr bwMode="auto">
            <a:xfrm>
              <a:off x="4464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56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  <p:bldP spid="6247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DMA </a:t>
            </a:r>
            <a:r>
              <a:rPr lang="zh-CN" altLang="en-US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交替访问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3048000"/>
            <a:ext cx="8353425" cy="2895600"/>
            <a:chOff x="240" y="1920"/>
            <a:chExt cx="5262" cy="1824"/>
          </a:xfrm>
        </p:grpSpPr>
        <p:sp>
          <p:nvSpPr>
            <p:cNvPr id="43020" name="Text Box 4"/>
            <p:cNvSpPr txBox="1">
              <a:spLocks noChangeArrowheads="1"/>
            </p:cNvSpPr>
            <p:nvPr/>
          </p:nvSpPr>
          <p:spPr bwMode="auto">
            <a:xfrm>
              <a:off x="240" y="1920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主存工作时间</a:t>
              </a:r>
            </a:p>
          </p:txBody>
        </p:sp>
        <p:sp>
          <p:nvSpPr>
            <p:cNvPr id="43021" name="Line 5"/>
            <p:cNvSpPr>
              <a:spLocks noChangeShapeType="1"/>
            </p:cNvSpPr>
            <p:nvPr/>
          </p:nvSpPr>
          <p:spPr bwMode="auto">
            <a:xfrm>
              <a:off x="1402" y="19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2" name="Line 6"/>
            <p:cNvSpPr>
              <a:spLocks noChangeShapeType="1"/>
            </p:cNvSpPr>
            <p:nvPr/>
          </p:nvSpPr>
          <p:spPr bwMode="auto">
            <a:xfrm>
              <a:off x="1402" y="2064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3" name="Line 7"/>
            <p:cNvSpPr>
              <a:spLocks noChangeShapeType="1"/>
            </p:cNvSpPr>
            <p:nvPr/>
          </p:nvSpPr>
          <p:spPr bwMode="auto">
            <a:xfrm flipH="1">
              <a:off x="1392" y="2112"/>
              <a:ext cx="1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4" name="Text Box 8"/>
            <p:cNvSpPr txBox="1">
              <a:spLocks noChangeArrowheads="1"/>
            </p:cNvSpPr>
            <p:nvPr/>
          </p:nvSpPr>
          <p:spPr bwMode="auto">
            <a:xfrm>
              <a:off x="288" y="2486"/>
              <a:ext cx="9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DMA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控制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并使用主存</a:t>
              </a:r>
            </a:p>
          </p:txBody>
        </p:sp>
        <p:sp>
          <p:nvSpPr>
            <p:cNvPr id="43025" name="Text Box 9"/>
            <p:cNvSpPr txBox="1">
              <a:spLocks noChangeArrowheads="1"/>
            </p:cNvSpPr>
            <p:nvPr/>
          </p:nvSpPr>
          <p:spPr bwMode="auto">
            <a:xfrm>
              <a:off x="289" y="3302"/>
              <a:ext cx="9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 CPU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控制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并使用主存</a:t>
              </a:r>
            </a:p>
          </p:txBody>
        </p:sp>
        <p:sp>
          <p:nvSpPr>
            <p:cNvPr id="43026" name="Text Box 10"/>
            <p:cNvSpPr txBox="1">
              <a:spLocks noChangeArrowheads="1"/>
            </p:cNvSpPr>
            <p:nvPr/>
          </p:nvSpPr>
          <p:spPr bwMode="auto">
            <a:xfrm>
              <a:off x="5338" y="1958"/>
              <a:ext cx="1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3027" name="Line 11"/>
            <p:cNvSpPr>
              <a:spLocks noChangeShapeType="1"/>
            </p:cNvSpPr>
            <p:nvPr/>
          </p:nvSpPr>
          <p:spPr bwMode="auto">
            <a:xfrm>
              <a:off x="140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8" name="Line 12"/>
            <p:cNvSpPr>
              <a:spLocks noChangeShapeType="1"/>
            </p:cNvSpPr>
            <p:nvPr/>
          </p:nvSpPr>
          <p:spPr bwMode="auto">
            <a:xfrm>
              <a:off x="1690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9" name="Line 13"/>
            <p:cNvSpPr>
              <a:spLocks noChangeShapeType="1"/>
            </p:cNvSpPr>
            <p:nvPr/>
          </p:nvSpPr>
          <p:spPr bwMode="auto">
            <a:xfrm>
              <a:off x="1978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0" name="Line 14"/>
            <p:cNvSpPr>
              <a:spLocks noChangeShapeType="1"/>
            </p:cNvSpPr>
            <p:nvPr/>
          </p:nvSpPr>
          <p:spPr bwMode="auto">
            <a:xfrm>
              <a:off x="2314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1" name="Line 15"/>
            <p:cNvSpPr>
              <a:spLocks noChangeShapeType="1"/>
            </p:cNvSpPr>
            <p:nvPr/>
          </p:nvSpPr>
          <p:spPr bwMode="auto">
            <a:xfrm>
              <a:off x="259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2" name="Line 16"/>
            <p:cNvSpPr>
              <a:spLocks noChangeShapeType="1"/>
            </p:cNvSpPr>
            <p:nvPr/>
          </p:nvSpPr>
          <p:spPr bwMode="auto">
            <a:xfrm>
              <a:off x="2938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3" name="Line 17"/>
            <p:cNvSpPr>
              <a:spLocks noChangeShapeType="1"/>
            </p:cNvSpPr>
            <p:nvPr/>
          </p:nvSpPr>
          <p:spPr bwMode="auto">
            <a:xfrm>
              <a:off x="3226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4" name="Line 18"/>
            <p:cNvSpPr>
              <a:spLocks noChangeShapeType="1"/>
            </p:cNvSpPr>
            <p:nvPr/>
          </p:nvSpPr>
          <p:spPr bwMode="auto">
            <a:xfrm>
              <a:off x="3562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5" name="Line 19"/>
            <p:cNvSpPr>
              <a:spLocks noChangeShapeType="1"/>
            </p:cNvSpPr>
            <p:nvPr/>
          </p:nvSpPr>
          <p:spPr bwMode="auto">
            <a:xfrm>
              <a:off x="3850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6" name="Line 20"/>
            <p:cNvSpPr>
              <a:spLocks noChangeShapeType="1"/>
            </p:cNvSpPr>
            <p:nvPr/>
          </p:nvSpPr>
          <p:spPr bwMode="auto">
            <a:xfrm>
              <a:off x="4186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7" name="Line 21"/>
            <p:cNvSpPr>
              <a:spLocks noChangeShapeType="1"/>
            </p:cNvSpPr>
            <p:nvPr/>
          </p:nvSpPr>
          <p:spPr bwMode="auto">
            <a:xfrm>
              <a:off x="1968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8" name="Line 22"/>
            <p:cNvSpPr>
              <a:spLocks noChangeShapeType="1"/>
            </p:cNvSpPr>
            <p:nvPr/>
          </p:nvSpPr>
          <p:spPr bwMode="auto">
            <a:xfrm>
              <a:off x="2592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9" name="Line 23"/>
            <p:cNvSpPr>
              <a:spLocks noChangeShapeType="1"/>
            </p:cNvSpPr>
            <p:nvPr/>
          </p:nvSpPr>
          <p:spPr bwMode="auto">
            <a:xfrm>
              <a:off x="3216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0" name="Line 24"/>
            <p:cNvSpPr>
              <a:spLocks noChangeShapeType="1"/>
            </p:cNvSpPr>
            <p:nvPr/>
          </p:nvSpPr>
          <p:spPr bwMode="auto">
            <a:xfrm>
              <a:off x="3840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1" name="Line 25"/>
            <p:cNvSpPr>
              <a:spLocks noChangeShapeType="1"/>
            </p:cNvSpPr>
            <p:nvPr/>
          </p:nvSpPr>
          <p:spPr bwMode="auto">
            <a:xfrm>
              <a:off x="4464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3386" name="Text Box 26"/>
          <p:cNvSpPr txBox="1">
            <a:spLocks noChangeArrowheads="1"/>
          </p:cNvSpPr>
          <p:nvPr/>
        </p:nvSpPr>
        <p:spPr bwMode="auto">
          <a:xfrm>
            <a:off x="1203325" y="1347788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ea typeface="华文楷体" panose="0201060004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b="1">
                <a:solidFill>
                  <a:schemeClr val="folHlin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工作周期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505200" y="1119188"/>
            <a:ext cx="4038600" cy="938212"/>
            <a:chOff x="2208" y="705"/>
            <a:chExt cx="2544" cy="591"/>
          </a:xfrm>
        </p:grpSpPr>
        <p:sp>
          <p:nvSpPr>
            <p:cNvPr id="43018" name="Text Box 28"/>
            <p:cNvSpPr txBox="1">
              <a:spLocks noChangeArrowheads="1"/>
            </p:cNvSpPr>
            <p:nvPr/>
          </p:nvSpPr>
          <p:spPr bwMode="auto">
            <a:xfrm>
              <a:off x="2208" y="705"/>
              <a:ext cx="2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b="1" baseline="-25000">
                  <a:ea typeface="华文楷体" panose="0201060004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zh-CN" altLang="en-US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专供 </a:t>
              </a:r>
              <a:r>
                <a:rPr lang="en-US" altLang="zh-CN" b="1">
                  <a:ea typeface="华文楷体" panose="02010600040101010101" pitchFamily="2" charset="-122"/>
                  <a:cs typeface="Times New Roman" panose="02020603050405020304" pitchFamily="18" charset="0"/>
                </a:rPr>
                <a:t>DMA </a:t>
              </a:r>
              <a:r>
                <a:rPr lang="zh-CN" altLang="en-US" b="1">
                  <a:ea typeface="华文楷体" panose="02010600040101010101" pitchFamily="2" charset="-122"/>
                  <a:cs typeface="Times New Roman" panose="02020603050405020304" pitchFamily="18" charset="0"/>
                </a:rPr>
                <a:t>访存</a:t>
              </a:r>
            </a:p>
          </p:txBody>
        </p:sp>
        <p:sp>
          <p:nvSpPr>
            <p:cNvPr id="43019" name="Text Box 29"/>
            <p:cNvSpPr txBox="1">
              <a:spLocks noChangeArrowheads="1"/>
            </p:cNvSpPr>
            <p:nvPr/>
          </p:nvSpPr>
          <p:spPr bwMode="auto">
            <a:xfrm>
              <a:off x="2208" y="1008"/>
              <a:ext cx="2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b="1" baseline="-25000">
                  <a:ea typeface="华文楷体" panose="02010600040101010101" pitchFamily="2" charset="-122"/>
                  <a:cs typeface="Times New Roman" panose="02020603050405020304" pitchFamily="18" charset="0"/>
                </a:rPr>
                <a:t>2 </a:t>
              </a:r>
              <a:r>
                <a:rPr lang="zh-CN" altLang="en-US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专供  </a:t>
              </a:r>
              <a:r>
                <a:rPr lang="en-US" altLang="zh-CN" b="1">
                  <a:ea typeface="华文楷体" panose="02010600040101010101" pitchFamily="2" charset="-122"/>
                  <a:cs typeface="Times New Roman" panose="02020603050405020304" pitchFamily="18" charset="0"/>
                </a:rPr>
                <a:t>CPU </a:t>
              </a:r>
              <a:r>
                <a:rPr lang="en-US" altLang="zh-CN" sz="14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b="1">
                  <a:ea typeface="华文楷体" panose="02010600040101010101" pitchFamily="2" charset="-122"/>
                  <a:cs typeface="Times New Roman" panose="02020603050405020304" pitchFamily="18" charset="0"/>
                </a:rPr>
                <a:t>访存</a:t>
              </a:r>
            </a:p>
          </p:txBody>
        </p:sp>
      </p:grpSp>
      <p:sp>
        <p:nvSpPr>
          <p:cNvPr id="143390" name="AutoShape 30"/>
          <p:cNvSpPr>
            <a:spLocks/>
          </p:cNvSpPr>
          <p:nvPr/>
        </p:nvSpPr>
        <p:spPr bwMode="auto">
          <a:xfrm>
            <a:off x="3352800" y="12954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391" name="Text Box 31"/>
          <p:cNvSpPr txBox="1">
            <a:spLocks noChangeArrowheads="1"/>
          </p:cNvSpPr>
          <p:nvPr/>
        </p:nvSpPr>
        <p:spPr bwMode="auto">
          <a:xfrm>
            <a:off x="1431925" y="2254250"/>
            <a:ext cx="695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folHlin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所有指令执行过程中的一个基准时间</a:t>
            </a:r>
          </a:p>
        </p:txBody>
      </p:sp>
      <p:sp>
        <p:nvSpPr>
          <p:cNvPr id="143392" name="Line 32"/>
          <p:cNvSpPr>
            <a:spLocks noChangeShapeType="1"/>
          </p:cNvSpPr>
          <p:nvPr/>
        </p:nvSpPr>
        <p:spPr bwMode="auto">
          <a:xfrm>
            <a:off x="2667000" y="1752600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4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6" grpId="0" autoUpdateAnimBg="0"/>
      <p:bldP spid="143390" grpId="0" animBg="1"/>
      <p:bldP spid="143391" grpId="0" autoUpdateAnimBg="0"/>
      <p:bldP spid="14339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36922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4. DMA </a:t>
            </a:r>
            <a:r>
              <a:rPr lang="zh-CN" altLang="en-US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传送过程</a:t>
            </a:r>
          </a:p>
          <a:p>
            <a:pPr eaLnBrk="1" hangingPunct="1"/>
            <a:endParaRPr lang="en-US" altLang="zh-CN" sz="36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447800" y="1676400"/>
            <a:ext cx="4816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预处理、数据传送、后处理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990600" y="2363788"/>
            <a:ext cx="199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(1) 预处理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1889125" y="3052763"/>
            <a:ext cx="589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通过几条输入输出指令预置如下信息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889125" y="3740150"/>
            <a:ext cx="6607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 通知 </a:t>
            </a: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DMA </a:t>
            </a:r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控制逻辑传送方向（入/出）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89125" y="4429125"/>
            <a:ext cx="4692650" cy="519113"/>
            <a:chOff x="1190" y="2790"/>
            <a:chExt cx="2956" cy="327"/>
          </a:xfrm>
        </p:grpSpPr>
        <p:sp>
          <p:nvSpPr>
            <p:cNvPr id="46096" name="Text Box 9"/>
            <p:cNvSpPr txBox="1">
              <a:spLocks noChangeArrowheads="1"/>
            </p:cNvSpPr>
            <p:nvPr/>
          </p:nvSpPr>
          <p:spPr bwMode="auto">
            <a:xfrm>
              <a:off x="1190" y="2790"/>
              <a:ext cx="29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 sz="2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设备地址        </a:t>
              </a:r>
              <a:r>
                <a:rPr lang="en-US" altLang="zh-CN" sz="2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DMA </a:t>
              </a:r>
              <a:r>
                <a:rPr lang="zh-CN" altLang="en-US" sz="2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的 </a:t>
              </a:r>
              <a:r>
                <a:rPr lang="en-US" altLang="zh-CN" sz="2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DAR</a:t>
              </a:r>
            </a:p>
          </p:txBody>
        </p:sp>
        <p:sp>
          <p:nvSpPr>
            <p:cNvPr id="46097" name="Line 10"/>
            <p:cNvSpPr>
              <a:spLocks noChangeShapeType="1"/>
            </p:cNvSpPr>
            <p:nvPr/>
          </p:nvSpPr>
          <p:spPr bwMode="auto">
            <a:xfrm>
              <a:off x="2304" y="29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889125" y="5116513"/>
            <a:ext cx="4435475" cy="519112"/>
            <a:chOff x="1190" y="3223"/>
            <a:chExt cx="2794" cy="327"/>
          </a:xfrm>
        </p:grpSpPr>
        <p:sp>
          <p:nvSpPr>
            <p:cNvPr id="46094" name="Text Box 12"/>
            <p:cNvSpPr txBox="1">
              <a:spLocks noChangeArrowheads="1"/>
            </p:cNvSpPr>
            <p:nvPr/>
          </p:nvSpPr>
          <p:spPr bwMode="auto">
            <a:xfrm>
              <a:off x="1190" y="3223"/>
              <a:ext cx="27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 sz="2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主存地址        </a:t>
              </a:r>
              <a:r>
                <a:rPr lang="en-US" altLang="zh-CN" sz="2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DMA </a:t>
              </a:r>
              <a:r>
                <a:rPr lang="zh-CN" altLang="en-US" sz="2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的 </a:t>
              </a:r>
              <a:r>
                <a:rPr lang="en-US" altLang="zh-CN" sz="2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AR</a:t>
              </a:r>
            </a:p>
          </p:txBody>
        </p:sp>
        <p:sp>
          <p:nvSpPr>
            <p:cNvPr id="46095" name="Line 13"/>
            <p:cNvSpPr>
              <a:spLocks noChangeShapeType="1"/>
            </p:cNvSpPr>
            <p:nvPr/>
          </p:nvSpPr>
          <p:spPr bwMode="auto">
            <a:xfrm>
              <a:off x="2304" y="340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889125" y="5805488"/>
            <a:ext cx="4533900" cy="519112"/>
            <a:chOff x="1190" y="3657"/>
            <a:chExt cx="2856" cy="327"/>
          </a:xfrm>
        </p:grpSpPr>
        <p:sp>
          <p:nvSpPr>
            <p:cNvPr id="46092" name="Text Box 15"/>
            <p:cNvSpPr txBox="1">
              <a:spLocks noChangeArrowheads="1"/>
            </p:cNvSpPr>
            <p:nvPr/>
          </p:nvSpPr>
          <p:spPr bwMode="auto">
            <a:xfrm>
              <a:off x="1190" y="3657"/>
              <a:ext cx="28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 sz="2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传送字数        </a:t>
              </a:r>
              <a:r>
                <a:rPr lang="en-US" altLang="zh-CN" sz="2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DMA </a:t>
              </a:r>
              <a:r>
                <a:rPr lang="zh-CN" altLang="en-US" sz="2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的 </a:t>
              </a:r>
              <a:r>
                <a:rPr lang="en-US" altLang="zh-CN" sz="2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WC</a:t>
              </a:r>
            </a:p>
          </p:txBody>
        </p:sp>
        <p:sp>
          <p:nvSpPr>
            <p:cNvPr id="46093" name="Line 16"/>
            <p:cNvSpPr>
              <a:spLocks noChangeShapeType="1"/>
            </p:cNvSpPr>
            <p:nvPr/>
          </p:nvSpPr>
          <p:spPr bwMode="auto">
            <a:xfrm>
              <a:off x="2294" y="384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9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  <p:bldP spid="66565" grpId="0" autoUpdateAnimBg="0"/>
      <p:bldP spid="66566" grpId="0" autoUpdateAnimBg="0"/>
      <p:bldP spid="665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</a:t>
            </a:r>
            <a:r>
              <a:rPr lang="zh-CN" altLang="en-US" dirty="0"/>
              <a:t>概述： </a:t>
            </a:r>
            <a:r>
              <a:rPr lang="en-US" altLang="zh-CN" dirty="0" smtClean="0"/>
              <a:t>I/O</a:t>
            </a:r>
            <a:r>
              <a:rPr lang="zh-CN" altLang="en-US" dirty="0"/>
              <a:t>系统的基本概念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FFFF00"/>
                </a:solidFill>
              </a:rPr>
              <a:t>外部设备：</a:t>
            </a:r>
            <a:r>
              <a:rPr lang="zh-CN" altLang="en-US" sz="2800" dirty="0" smtClean="0"/>
              <a:t>包括输入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输出设备及通过输入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输出接口才能访问的外存储设备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FFFF00"/>
                </a:solidFill>
              </a:rPr>
              <a:t>接口：</a:t>
            </a:r>
            <a:r>
              <a:rPr lang="zh-CN" altLang="en-US" sz="2800" dirty="0" smtClean="0"/>
              <a:t>在各个外设与主机之间的数据传输时进行各种协调工作的逻辑部件，协调包括传输过程中速度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匹配、电平和格式转换等。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FFFF00"/>
                </a:solidFill>
              </a:rPr>
              <a:t>输入设备：</a:t>
            </a:r>
            <a:r>
              <a:rPr lang="zh-CN" altLang="en-US" sz="2800" dirty="0" smtClean="0"/>
              <a:t>用于向计算机系统输入命令和文本、数据等信息的部件。键盘鼠标是最基本的输入设备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494010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25760" y="1123925"/>
            <a:ext cx="3063875" cy="1752600"/>
            <a:chOff x="758" y="624"/>
            <a:chExt cx="1930" cy="1104"/>
          </a:xfrm>
        </p:grpSpPr>
        <p:sp>
          <p:nvSpPr>
            <p:cNvPr id="47149" name="Text Box 4"/>
            <p:cNvSpPr txBox="1">
              <a:spLocks noChangeArrowheads="1"/>
            </p:cNvSpPr>
            <p:nvPr/>
          </p:nvSpPr>
          <p:spPr bwMode="auto">
            <a:xfrm>
              <a:off x="758" y="670"/>
              <a:ext cx="1082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预处理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：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主存起始地址</a:t>
              </a:r>
              <a:endParaRPr lang="en-US" altLang="zh-CN" sz="2000" b="1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设备地址 </a:t>
              </a:r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     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传送数据个数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启动设备</a:t>
              </a:r>
            </a:p>
          </p:txBody>
        </p:sp>
        <p:grpSp>
          <p:nvGrpSpPr>
            <p:cNvPr id="47150" name="Group 5"/>
            <p:cNvGrpSpPr>
              <a:grpSpLocks/>
            </p:cNvGrpSpPr>
            <p:nvPr/>
          </p:nvGrpSpPr>
          <p:grpSpPr bwMode="auto">
            <a:xfrm>
              <a:off x="1863" y="864"/>
              <a:ext cx="729" cy="250"/>
              <a:chOff x="2640" y="1430"/>
              <a:chExt cx="729" cy="250"/>
            </a:xfrm>
          </p:grpSpPr>
          <p:sp>
            <p:nvSpPr>
              <p:cNvPr id="47158" name="Text Box 6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DMA</a:t>
                </a:r>
              </a:p>
            </p:txBody>
          </p:sp>
          <p:sp>
            <p:nvSpPr>
              <p:cNvPr id="47159" name="Line 7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151" name="Group 8"/>
            <p:cNvGrpSpPr>
              <a:grpSpLocks/>
            </p:cNvGrpSpPr>
            <p:nvPr/>
          </p:nvGrpSpPr>
          <p:grpSpPr bwMode="auto">
            <a:xfrm>
              <a:off x="1536" y="1056"/>
              <a:ext cx="729" cy="250"/>
              <a:chOff x="2640" y="1430"/>
              <a:chExt cx="729" cy="250"/>
            </a:xfrm>
          </p:grpSpPr>
          <p:sp>
            <p:nvSpPr>
              <p:cNvPr id="47156" name="Text Box 9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DMA</a:t>
                </a:r>
              </a:p>
            </p:txBody>
          </p:sp>
          <p:sp>
            <p:nvSpPr>
              <p:cNvPr id="47157" name="Line 10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152" name="Group 11"/>
            <p:cNvGrpSpPr>
              <a:grpSpLocks/>
            </p:cNvGrpSpPr>
            <p:nvPr/>
          </p:nvGrpSpPr>
          <p:grpSpPr bwMode="auto">
            <a:xfrm>
              <a:off x="1863" y="1286"/>
              <a:ext cx="729" cy="250"/>
              <a:chOff x="2640" y="1430"/>
              <a:chExt cx="729" cy="250"/>
            </a:xfrm>
          </p:grpSpPr>
          <p:sp>
            <p:nvSpPr>
              <p:cNvPr id="47154" name="Text Box 12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DMA</a:t>
                </a:r>
              </a:p>
            </p:txBody>
          </p:sp>
          <p:sp>
            <p:nvSpPr>
              <p:cNvPr id="47155" name="Line 13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153" name="Rectangle 14"/>
            <p:cNvSpPr>
              <a:spLocks noChangeArrowheads="1"/>
            </p:cNvSpPr>
            <p:nvPr/>
          </p:nvSpPr>
          <p:spPr bwMode="auto">
            <a:xfrm>
              <a:off x="768" y="624"/>
              <a:ext cx="1920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25760" y="3130525"/>
            <a:ext cx="3063875" cy="1143000"/>
            <a:chOff x="758" y="1920"/>
            <a:chExt cx="1930" cy="720"/>
          </a:xfrm>
        </p:grpSpPr>
        <p:sp>
          <p:nvSpPr>
            <p:cNvPr id="47147" name="Rectangle 16"/>
            <p:cNvSpPr>
              <a:spLocks noChangeArrowheads="1"/>
            </p:cNvSpPr>
            <p:nvPr/>
          </p:nvSpPr>
          <p:spPr bwMode="auto">
            <a:xfrm>
              <a:off x="768" y="1920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48" name="Text Box 17"/>
            <p:cNvSpPr txBox="1">
              <a:spLocks noChangeArrowheads="1"/>
            </p:cNvSpPr>
            <p:nvPr/>
          </p:nvSpPr>
          <p:spPr bwMode="auto">
            <a:xfrm>
              <a:off x="758" y="1966"/>
              <a:ext cx="172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数据传送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：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继续执行主程序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同时完成一批数据传送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725760" y="4527525"/>
            <a:ext cx="3063875" cy="1143000"/>
            <a:chOff x="758" y="2784"/>
            <a:chExt cx="1930" cy="720"/>
          </a:xfrm>
        </p:grpSpPr>
        <p:sp>
          <p:nvSpPr>
            <p:cNvPr id="47145" name="Rectangle 19"/>
            <p:cNvSpPr>
              <a:spLocks noChangeArrowheads="1"/>
            </p:cNvSpPr>
            <p:nvPr/>
          </p:nvSpPr>
          <p:spPr bwMode="auto">
            <a:xfrm>
              <a:off x="768" y="278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46" name="Text Box 20"/>
            <p:cNvSpPr txBox="1">
              <a:spLocks noChangeArrowheads="1"/>
            </p:cNvSpPr>
            <p:nvPr/>
          </p:nvSpPr>
          <p:spPr bwMode="auto">
            <a:xfrm>
              <a:off x="758" y="2830"/>
              <a:ext cx="138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后处理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：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中断服务程序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做 </a:t>
              </a:r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DMA 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结束处理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725760" y="5924525"/>
            <a:ext cx="3063875" cy="533400"/>
            <a:chOff x="758" y="3648"/>
            <a:chExt cx="1930" cy="336"/>
          </a:xfrm>
        </p:grpSpPr>
        <p:sp>
          <p:nvSpPr>
            <p:cNvPr id="47143" name="Rectangle 22"/>
            <p:cNvSpPr>
              <a:spLocks noChangeArrowheads="1"/>
            </p:cNvSpPr>
            <p:nvPr/>
          </p:nvSpPr>
          <p:spPr bwMode="auto">
            <a:xfrm>
              <a:off x="768" y="3648"/>
              <a:ext cx="192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44" name="Text Box 23"/>
            <p:cNvSpPr txBox="1">
              <a:spLocks noChangeArrowheads="1"/>
            </p:cNvSpPr>
            <p:nvPr/>
          </p:nvSpPr>
          <p:spPr bwMode="auto">
            <a:xfrm>
              <a:off x="758" y="3694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继续执行主程序</a:t>
              </a:r>
            </a:p>
          </p:txBody>
        </p:sp>
      </p:grpSp>
      <p:sp>
        <p:nvSpPr>
          <p:cNvPr id="67608" name="Line 24"/>
          <p:cNvSpPr>
            <a:spLocks noChangeShapeType="1"/>
          </p:cNvSpPr>
          <p:nvPr/>
        </p:nvSpPr>
        <p:spPr bwMode="auto">
          <a:xfrm>
            <a:off x="2113235" y="2876525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2113235" y="426400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2113235" y="5657825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649560" y="742925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47114" name="Text Box 28"/>
          <p:cNvSpPr txBox="1">
            <a:spLocks noChangeArrowheads="1"/>
          </p:cNvSpPr>
          <p:nvPr/>
        </p:nvSpPr>
        <p:spPr bwMode="auto">
          <a:xfrm>
            <a:off x="344760" y="11088"/>
            <a:ext cx="464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(2) DMA </a:t>
            </a:r>
            <a:r>
              <a:rPr lang="zh-CN" altLang="en-US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传送过程示意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4840561" y="306363"/>
            <a:ext cx="3951288" cy="6303962"/>
            <a:chOff x="2976" y="253"/>
            <a:chExt cx="2489" cy="3971"/>
          </a:xfrm>
        </p:grpSpPr>
        <p:grpSp>
          <p:nvGrpSpPr>
            <p:cNvPr id="47117" name="Group 30"/>
            <p:cNvGrpSpPr>
              <a:grpSpLocks/>
            </p:cNvGrpSpPr>
            <p:nvPr/>
          </p:nvGrpSpPr>
          <p:grpSpPr bwMode="auto">
            <a:xfrm>
              <a:off x="3182" y="470"/>
              <a:ext cx="2283" cy="3754"/>
              <a:chOff x="3192" y="470"/>
              <a:chExt cx="2283" cy="3754"/>
            </a:xfrm>
          </p:grpSpPr>
          <p:grpSp>
            <p:nvGrpSpPr>
              <p:cNvPr id="47119" name="Group 31"/>
              <p:cNvGrpSpPr>
                <a:grpSpLocks/>
              </p:cNvGrpSpPr>
              <p:nvPr/>
            </p:nvGrpSpPr>
            <p:grpSpPr bwMode="auto">
              <a:xfrm>
                <a:off x="3726" y="864"/>
                <a:ext cx="1392" cy="480"/>
                <a:chOff x="3456" y="624"/>
                <a:chExt cx="1392" cy="480"/>
              </a:xfrm>
            </p:grpSpPr>
            <p:sp>
              <p:nvSpPr>
                <p:cNvPr id="4714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734" y="718"/>
                  <a:ext cx="9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允许传送？</a:t>
                  </a:r>
                </a:p>
              </p:txBody>
            </p:sp>
            <p:sp>
              <p:nvSpPr>
                <p:cNvPr id="47142" name="AutoShape 33"/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1392" cy="48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120" name="Group 34"/>
              <p:cNvGrpSpPr>
                <a:grpSpLocks/>
              </p:cNvGrpSpPr>
              <p:nvPr/>
            </p:nvGrpSpPr>
            <p:grpSpPr bwMode="auto">
              <a:xfrm>
                <a:off x="3438" y="1616"/>
                <a:ext cx="2037" cy="910"/>
                <a:chOff x="3168" y="1248"/>
                <a:chExt cx="2037" cy="910"/>
              </a:xfrm>
            </p:grpSpPr>
            <p:sp>
              <p:nvSpPr>
                <p:cNvPr id="47139" name="Rectangle 35"/>
                <p:cNvSpPr>
                  <a:spLocks noChangeArrowheads="1"/>
                </p:cNvSpPr>
                <p:nvPr/>
              </p:nvSpPr>
              <p:spPr bwMode="auto">
                <a:xfrm>
                  <a:off x="3178" y="1248"/>
                  <a:ext cx="1920" cy="9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14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168" y="1296"/>
                  <a:ext cx="2037" cy="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主存地址送总线</a:t>
                  </a:r>
                </a:p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数据送</a:t>
                  </a:r>
                  <a:r>
                    <a:rPr lang="en-US" altLang="zh-CN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I/O</a:t>
                  </a:r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设备（或主存 ）</a:t>
                  </a:r>
                </a:p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主存地址 </a:t>
                  </a:r>
                  <a:r>
                    <a:rPr lang="zh-CN" altLang="en-US" sz="2000" b="1">
                      <a:solidFill>
                        <a:schemeClr val="folHlink"/>
                      </a:solidFill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加 1</a:t>
                  </a:r>
                </a:p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传送个数 </a:t>
                  </a:r>
                  <a:r>
                    <a:rPr lang="zh-CN" altLang="en-US" sz="2000" b="1">
                      <a:solidFill>
                        <a:schemeClr val="folHlink"/>
                      </a:solidFill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减 1</a:t>
                  </a:r>
                </a:p>
              </p:txBody>
            </p:sp>
          </p:grpSp>
          <p:grpSp>
            <p:nvGrpSpPr>
              <p:cNvPr id="47121" name="Group 37"/>
              <p:cNvGrpSpPr>
                <a:grpSpLocks/>
              </p:cNvGrpSpPr>
              <p:nvPr/>
            </p:nvGrpSpPr>
            <p:grpSpPr bwMode="auto">
              <a:xfrm>
                <a:off x="3678" y="2799"/>
                <a:ext cx="1488" cy="768"/>
                <a:chOff x="3696" y="2352"/>
                <a:chExt cx="1488" cy="768"/>
              </a:xfrm>
            </p:grpSpPr>
            <p:sp>
              <p:nvSpPr>
                <p:cNvPr id="4713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022" y="2505"/>
                  <a:ext cx="921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   数据块</a:t>
                  </a:r>
                </a:p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传送结束？</a:t>
                  </a:r>
                </a:p>
              </p:txBody>
            </p:sp>
            <p:sp>
              <p:nvSpPr>
                <p:cNvPr id="47138" name="AutoShape 39"/>
                <p:cNvSpPr>
                  <a:spLocks noChangeArrowheads="1"/>
                </p:cNvSpPr>
                <p:nvPr/>
              </p:nvSpPr>
              <p:spPr bwMode="auto">
                <a:xfrm>
                  <a:off x="3696" y="2352"/>
                  <a:ext cx="1488" cy="768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122" name="Group 40"/>
              <p:cNvGrpSpPr>
                <a:grpSpLocks/>
              </p:cNvGrpSpPr>
              <p:nvPr/>
            </p:nvGrpSpPr>
            <p:grpSpPr bwMode="auto">
              <a:xfrm>
                <a:off x="3438" y="3840"/>
                <a:ext cx="1920" cy="384"/>
                <a:chOff x="3216" y="3600"/>
                <a:chExt cx="1920" cy="384"/>
              </a:xfrm>
            </p:grpSpPr>
            <p:sp>
              <p:nvSpPr>
                <p:cNvPr id="47135" name="Rectangle 41"/>
                <p:cNvSpPr>
                  <a:spLocks noChangeArrowheads="1"/>
                </p:cNvSpPr>
                <p:nvPr/>
              </p:nvSpPr>
              <p:spPr bwMode="auto">
                <a:xfrm>
                  <a:off x="3216" y="3600"/>
                  <a:ext cx="1920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13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08" y="3657"/>
                  <a:ext cx="161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向</a:t>
                  </a:r>
                  <a:r>
                    <a:rPr lang="en-US" altLang="zh-CN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CPU</a:t>
                  </a:r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申请 </a:t>
                  </a:r>
                  <a:r>
                    <a:rPr lang="zh-CN" altLang="en-US" sz="2000" b="1">
                      <a:solidFill>
                        <a:schemeClr val="folHlink"/>
                      </a:solidFill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程序中断</a:t>
                  </a:r>
                  <a:endParaRPr lang="en-US" altLang="zh-CN" sz="2000" b="1">
                    <a:solidFill>
                      <a:schemeClr val="folHlin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123" name="Line 43"/>
              <p:cNvSpPr>
                <a:spLocks noChangeShapeType="1"/>
              </p:cNvSpPr>
              <p:nvPr/>
            </p:nvSpPr>
            <p:spPr bwMode="auto">
              <a:xfrm>
                <a:off x="4423" y="13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24" name="Line 44"/>
              <p:cNvSpPr>
                <a:spLocks noChangeShapeType="1"/>
              </p:cNvSpPr>
              <p:nvPr/>
            </p:nvSpPr>
            <p:spPr bwMode="auto">
              <a:xfrm>
                <a:off x="4423" y="253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25" name="Line 45"/>
              <p:cNvSpPr>
                <a:spLocks noChangeShapeType="1"/>
              </p:cNvSpPr>
              <p:nvPr/>
            </p:nvSpPr>
            <p:spPr bwMode="auto">
              <a:xfrm>
                <a:off x="4423" y="35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26" name="Line 46"/>
              <p:cNvSpPr>
                <a:spLocks noChangeShapeType="1"/>
              </p:cNvSpPr>
              <p:nvPr/>
            </p:nvSpPr>
            <p:spPr bwMode="auto">
              <a:xfrm>
                <a:off x="4423" y="57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27" name="Freeform 47"/>
              <p:cNvSpPr>
                <a:spLocks/>
              </p:cNvSpPr>
              <p:nvPr/>
            </p:nvSpPr>
            <p:spPr bwMode="auto">
              <a:xfrm>
                <a:off x="3192" y="3183"/>
                <a:ext cx="492" cy="3"/>
              </a:xfrm>
              <a:custGeom>
                <a:avLst/>
                <a:gdLst>
                  <a:gd name="T0" fmla="*/ 492 w 492"/>
                  <a:gd name="T1" fmla="*/ 0 h 3"/>
                  <a:gd name="T2" fmla="*/ 0 w 492"/>
                  <a:gd name="T3" fmla="*/ 3 h 3"/>
                  <a:gd name="T4" fmla="*/ 0 60000 65536"/>
                  <a:gd name="T5" fmla="*/ 0 60000 65536"/>
                  <a:gd name="T6" fmla="*/ 0 w 492"/>
                  <a:gd name="T7" fmla="*/ 0 h 3"/>
                  <a:gd name="T8" fmla="*/ 492 w 49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92" h="3">
                    <a:moveTo>
                      <a:pt x="492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28" name="Freeform 48"/>
              <p:cNvSpPr>
                <a:spLocks/>
              </p:cNvSpPr>
              <p:nvPr/>
            </p:nvSpPr>
            <p:spPr bwMode="auto">
              <a:xfrm>
                <a:off x="3192" y="720"/>
                <a:ext cx="1230" cy="2466"/>
              </a:xfrm>
              <a:custGeom>
                <a:avLst/>
                <a:gdLst>
                  <a:gd name="T0" fmla="*/ 0 w 1230"/>
                  <a:gd name="T1" fmla="*/ 2466 h 2466"/>
                  <a:gd name="T2" fmla="*/ 6 w 1230"/>
                  <a:gd name="T3" fmla="*/ 0 h 2466"/>
                  <a:gd name="T4" fmla="*/ 1230 w 1230"/>
                  <a:gd name="T5" fmla="*/ 0 h 2466"/>
                  <a:gd name="T6" fmla="*/ 0 60000 65536"/>
                  <a:gd name="T7" fmla="*/ 0 60000 65536"/>
                  <a:gd name="T8" fmla="*/ 0 60000 65536"/>
                  <a:gd name="T9" fmla="*/ 0 w 1230"/>
                  <a:gd name="T10" fmla="*/ 0 h 2466"/>
                  <a:gd name="T11" fmla="*/ 1230 w 1230"/>
                  <a:gd name="T12" fmla="*/ 2466 h 24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30" h="2466">
                    <a:moveTo>
                      <a:pt x="0" y="2466"/>
                    </a:moveTo>
                    <a:lnTo>
                      <a:pt x="6" y="0"/>
                    </a:lnTo>
                    <a:lnTo>
                      <a:pt x="123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29" name="Line 49"/>
              <p:cNvSpPr>
                <a:spLocks noChangeShapeType="1"/>
              </p:cNvSpPr>
              <p:nvPr/>
            </p:nvSpPr>
            <p:spPr bwMode="auto">
              <a:xfrm flipH="1">
                <a:off x="3198" y="110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30" name="Text Box 50"/>
              <p:cNvSpPr txBox="1">
                <a:spLocks noChangeArrowheads="1"/>
              </p:cNvSpPr>
              <p:nvPr/>
            </p:nvSpPr>
            <p:spPr bwMode="auto">
              <a:xfrm>
                <a:off x="3428" y="470"/>
                <a:ext cx="8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chemeClr val="folHlin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DMA</a:t>
                </a:r>
                <a:r>
                  <a:rPr lang="zh-CN" altLang="en-US" sz="2000" b="1">
                    <a:solidFill>
                      <a:schemeClr val="folHlin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请求</a:t>
                </a:r>
              </a:p>
            </p:txBody>
          </p:sp>
          <p:sp>
            <p:nvSpPr>
              <p:cNvPr id="47131" name="Text Box 51"/>
              <p:cNvSpPr txBox="1">
                <a:spLocks noChangeArrowheads="1"/>
              </p:cNvSpPr>
              <p:nvPr/>
            </p:nvSpPr>
            <p:spPr bwMode="auto">
              <a:xfrm>
                <a:off x="3380" y="86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否</a:t>
                </a:r>
              </a:p>
            </p:txBody>
          </p:sp>
          <p:sp>
            <p:nvSpPr>
              <p:cNvPr id="47132" name="Text Box 52"/>
              <p:cNvSpPr txBox="1">
                <a:spLocks noChangeArrowheads="1"/>
              </p:cNvSpPr>
              <p:nvPr/>
            </p:nvSpPr>
            <p:spPr bwMode="auto">
              <a:xfrm>
                <a:off x="3380" y="287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否</a:t>
                </a:r>
              </a:p>
            </p:txBody>
          </p:sp>
          <p:sp>
            <p:nvSpPr>
              <p:cNvPr id="47133" name="Text Box 53"/>
              <p:cNvSpPr txBox="1">
                <a:spLocks noChangeArrowheads="1"/>
              </p:cNvSpPr>
              <p:nvPr/>
            </p:nvSpPr>
            <p:spPr bwMode="auto">
              <a:xfrm>
                <a:off x="4532" y="134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</a:p>
            </p:txBody>
          </p:sp>
          <p:sp>
            <p:nvSpPr>
              <p:cNvPr id="47134" name="Text Box 54"/>
              <p:cNvSpPr txBox="1">
                <a:spLocks noChangeArrowheads="1"/>
              </p:cNvSpPr>
              <p:nvPr/>
            </p:nvSpPr>
            <p:spPr bwMode="auto">
              <a:xfrm>
                <a:off x="4484" y="355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</a:p>
            </p:txBody>
          </p:sp>
        </p:grpSp>
        <p:sp>
          <p:nvSpPr>
            <p:cNvPr id="47118" name="Text Box 55"/>
            <p:cNvSpPr txBox="1">
              <a:spLocks noChangeArrowheads="1"/>
            </p:cNvSpPr>
            <p:nvPr/>
          </p:nvSpPr>
          <p:spPr bwMode="auto">
            <a:xfrm>
              <a:off x="2976" y="253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华文楷体" panose="02010600040101010101" pitchFamily="2" charset="-122"/>
                  <a:cs typeface="Times New Roman" panose="02020603050405020304" pitchFamily="18" charset="0"/>
                </a:rPr>
                <a:t>数据传送</a:t>
              </a:r>
            </a:p>
          </p:txBody>
        </p:sp>
      </p:grpSp>
      <p:sp>
        <p:nvSpPr>
          <p:cNvPr id="3" name="左大括号 2"/>
          <p:cNvSpPr/>
          <p:nvPr/>
        </p:nvSpPr>
        <p:spPr>
          <a:xfrm>
            <a:off x="3903938" y="1039341"/>
            <a:ext cx="977899" cy="5562600"/>
          </a:xfrm>
          <a:prstGeom prst="leftBrace">
            <a:avLst>
              <a:gd name="adj1" fmla="val 8333"/>
              <a:gd name="adj2" fmla="val 44862"/>
            </a:avLst>
          </a:prstGeom>
          <a:ln w="53975">
            <a:solidFill>
              <a:srgbClr val="FFFF00">
                <a:alpha val="52000"/>
              </a:srgb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8" grpId="0" animBg="1"/>
      <p:bldP spid="67609" grpId="0" animBg="1"/>
      <p:bldP spid="67610" grpId="0" animBg="1"/>
      <p:bldP spid="67611" grpId="0" autoUpdateAnimBg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624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华文楷体" panose="02010600040101010101" pitchFamily="2" charset="-122"/>
                <a:cs typeface="Times New Roman" panose="02020603050405020304" pitchFamily="18" charset="0"/>
              </a:rPr>
              <a:t>(3) 数据传送过程（输入）</a:t>
            </a:r>
            <a:endParaRPr lang="en-US" altLang="zh-CN" sz="36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381000" y="1431925"/>
            <a:ext cx="8610600" cy="5322888"/>
            <a:chOff x="240" y="902"/>
            <a:chExt cx="5424" cy="3353"/>
          </a:xfrm>
        </p:grpSpPr>
        <p:grpSp>
          <p:nvGrpSpPr>
            <p:cNvPr id="48189" name="Group 87"/>
            <p:cNvGrpSpPr>
              <a:grpSpLocks/>
            </p:cNvGrpSpPr>
            <p:nvPr/>
          </p:nvGrpSpPr>
          <p:grpSpPr bwMode="auto">
            <a:xfrm>
              <a:off x="3931" y="3312"/>
              <a:ext cx="432" cy="276"/>
              <a:chOff x="3931" y="3312"/>
              <a:chExt cx="432" cy="276"/>
            </a:xfrm>
          </p:grpSpPr>
          <p:sp>
            <p:nvSpPr>
              <p:cNvPr id="48221" name="Text Box 18"/>
              <p:cNvSpPr txBox="1">
                <a:spLocks noChangeArrowheads="1"/>
              </p:cNvSpPr>
              <p:nvPr/>
            </p:nvSpPr>
            <p:spPr bwMode="auto">
              <a:xfrm>
                <a:off x="3979" y="3360"/>
                <a:ext cx="34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BR</a:t>
                </a:r>
              </a:p>
            </p:txBody>
          </p:sp>
          <p:sp>
            <p:nvSpPr>
              <p:cNvPr id="48222" name="Rectangle 19"/>
              <p:cNvSpPr>
                <a:spLocks noChangeArrowheads="1"/>
              </p:cNvSpPr>
              <p:nvPr/>
            </p:nvSpPr>
            <p:spPr bwMode="auto">
              <a:xfrm>
                <a:off x="3931" y="3312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190" name="Group 88"/>
            <p:cNvGrpSpPr>
              <a:grpSpLocks/>
            </p:cNvGrpSpPr>
            <p:nvPr/>
          </p:nvGrpSpPr>
          <p:grpSpPr bwMode="auto">
            <a:xfrm>
              <a:off x="240" y="902"/>
              <a:ext cx="5424" cy="3353"/>
              <a:chOff x="240" y="902"/>
              <a:chExt cx="5424" cy="3353"/>
            </a:xfrm>
          </p:grpSpPr>
          <p:grpSp>
            <p:nvGrpSpPr>
              <p:cNvPr id="48191" name="Group 85"/>
              <p:cNvGrpSpPr>
                <a:grpSpLocks/>
              </p:cNvGrpSpPr>
              <p:nvPr/>
            </p:nvGrpSpPr>
            <p:grpSpPr bwMode="auto">
              <a:xfrm>
                <a:off x="3928" y="3979"/>
                <a:ext cx="438" cy="276"/>
                <a:chOff x="3928" y="3979"/>
                <a:chExt cx="438" cy="276"/>
              </a:xfrm>
            </p:grpSpPr>
            <p:sp>
              <p:nvSpPr>
                <p:cNvPr id="482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928" y="3989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设备</a:t>
                  </a:r>
                </a:p>
              </p:txBody>
            </p:sp>
            <p:sp>
              <p:nvSpPr>
                <p:cNvPr id="48220" name="Rectangle 7"/>
                <p:cNvSpPr>
                  <a:spLocks noChangeArrowheads="1"/>
                </p:cNvSpPr>
                <p:nvPr/>
              </p:nvSpPr>
              <p:spPr bwMode="auto">
                <a:xfrm>
                  <a:off x="3931" y="3979"/>
                  <a:ext cx="432" cy="2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8192" name="Text Box 8"/>
              <p:cNvSpPr txBox="1">
                <a:spLocks noChangeArrowheads="1"/>
              </p:cNvSpPr>
              <p:nvPr/>
            </p:nvSpPr>
            <p:spPr bwMode="auto">
              <a:xfrm>
                <a:off x="2160" y="1992"/>
                <a:ext cx="503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DMA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控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制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逻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辑</a:t>
                </a:r>
              </a:p>
            </p:txBody>
          </p:sp>
          <p:sp>
            <p:nvSpPr>
              <p:cNvPr id="48193" name="Rectangle 9"/>
              <p:cNvSpPr>
                <a:spLocks noChangeArrowheads="1"/>
              </p:cNvSpPr>
              <p:nvPr/>
            </p:nvSpPr>
            <p:spPr bwMode="auto">
              <a:xfrm>
                <a:off x="2112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94" name="Text Box 10"/>
              <p:cNvSpPr txBox="1">
                <a:spLocks noChangeArrowheads="1"/>
              </p:cNvSpPr>
              <p:nvPr/>
            </p:nvSpPr>
            <p:spPr bwMode="auto">
              <a:xfrm>
                <a:off x="3168" y="2128"/>
                <a:ext cx="357" cy="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中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断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逻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辑</a:t>
                </a:r>
              </a:p>
            </p:txBody>
          </p:sp>
          <p:sp>
            <p:nvSpPr>
              <p:cNvPr id="48195" name="Rectangle 11"/>
              <p:cNvSpPr>
                <a:spLocks noChangeArrowheads="1"/>
              </p:cNvSpPr>
              <p:nvPr/>
            </p:nvSpPr>
            <p:spPr bwMode="auto">
              <a:xfrm>
                <a:off x="3120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96" name="Text Box 12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5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AR</a:t>
                </a:r>
              </a:p>
            </p:txBody>
          </p:sp>
          <p:sp>
            <p:nvSpPr>
              <p:cNvPr id="48197" name="Rectangle 13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98" name="Text Box 14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WC</a:t>
                </a:r>
              </a:p>
            </p:txBody>
          </p:sp>
          <p:sp>
            <p:nvSpPr>
              <p:cNvPr id="48199" name="Rectangle 15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00" name="Text Box 16"/>
              <p:cNvSpPr txBox="1">
                <a:spLocks noChangeArrowheads="1"/>
              </p:cNvSpPr>
              <p:nvPr/>
            </p:nvSpPr>
            <p:spPr bwMode="auto">
              <a:xfrm>
                <a:off x="4507" y="2932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DAR</a:t>
                </a:r>
              </a:p>
            </p:txBody>
          </p:sp>
          <p:sp>
            <p:nvSpPr>
              <p:cNvPr id="48201" name="Rectangle 17"/>
              <p:cNvSpPr>
                <a:spLocks noChangeArrowheads="1"/>
              </p:cNvSpPr>
              <p:nvPr/>
            </p:nvSpPr>
            <p:spPr bwMode="auto">
              <a:xfrm>
                <a:off x="4507" y="2927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02" name="Rectangle 20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3547" cy="19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03" name="Text Box 21"/>
              <p:cNvSpPr txBox="1">
                <a:spLocks noChangeArrowheads="1"/>
              </p:cNvSpPr>
              <p:nvPr/>
            </p:nvSpPr>
            <p:spPr bwMode="auto">
              <a:xfrm>
                <a:off x="4651" y="3442"/>
                <a:ext cx="8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DMA</a:t>
                </a:r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接口</a:t>
                </a:r>
              </a:p>
            </p:txBody>
          </p:sp>
          <p:grpSp>
            <p:nvGrpSpPr>
              <p:cNvPr id="48204" name="Group 22"/>
              <p:cNvGrpSpPr>
                <a:grpSpLocks/>
              </p:cNvGrpSpPr>
              <p:nvPr/>
            </p:nvGrpSpPr>
            <p:grpSpPr bwMode="auto">
              <a:xfrm>
                <a:off x="432" y="1639"/>
                <a:ext cx="528" cy="2071"/>
                <a:chOff x="288" y="1200"/>
                <a:chExt cx="528" cy="2160"/>
              </a:xfrm>
            </p:grpSpPr>
            <p:sp>
              <p:nvSpPr>
                <p:cNvPr id="4821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主</a:t>
                  </a:r>
                </a:p>
                <a:p>
                  <a:pPr eaLnBrk="1" hangingPunct="1"/>
                  <a:endPara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存</a:t>
                  </a:r>
                </a:p>
              </p:txBody>
            </p:sp>
            <p:sp>
              <p:nvSpPr>
                <p:cNvPr id="48218" name="Rectangle 24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205" name="Group 25"/>
              <p:cNvGrpSpPr>
                <a:grpSpLocks/>
              </p:cNvGrpSpPr>
              <p:nvPr/>
            </p:nvGrpSpPr>
            <p:grpSpPr bwMode="auto">
              <a:xfrm>
                <a:off x="1104" y="1639"/>
                <a:ext cx="528" cy="2071"/>
                <a:chOff x="816" y="1200"/>
                <a:chExt cx="528" cy="2160"/>
              </a:xfrm>
            </p:grpSpPr>
            <p:sp>
              <p:nvSpPr>
                <p:cNvPr id="4821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50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CPU</a:t>
                  </a:r>
                  <a:endPara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216" name="Rectangle 27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8206" name="AutoShape 28"/>
              <p:cNvSpPr>
                <a:spLocks noChangeArrowheads="1"/>
              </p:cNvSpPr>
              <p:nvPr/>
            </p:nvSpPr>
            <p:spPr bwMode="auto">
              <a:xfrm>
                <a:off x="240" y="902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07" name="AutoShape 29"/>
              <p:cNvSpPr>
                <a:spLocks noChangeArrowheads="1"/>
              </p:cNvSpPr>
              <p:nvPr/>
            </p:nvSpPr>
            <p:spPr bwMode="auto">
              <a:xfrm>
                <a:off x="4224" y="1869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08" name="AutoShape 30"/>
              <p:cNvSpPr>
                <a:spLocks noChangeArrowheads="1"/>
              </p:cNvSpPr>
              <p:nvPr/>
            </p:nvSpPr>
            <p:spPr bwMode="auto">
              <a:xfrm>
                <a:off x="4224" y="2421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09" name="AutoShape 31"/>
              <p:cNvSpPr>
                <a:spLocks noChangeArrowheads="1"/>
              </p:cNvSpPr>
              <p:nvPr/>
            </p:nvSpPr>
            <p:spPr bwMode="auto">
              <a:xfrm>
                <a:off x="4224" y="2946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10" name="Text Box 32"/>
              <p:cNvSpPr txBox="1">
                <a:spLocks noChangeArrowheads="1"/>
              </p:cNvSpPr>
              <p:nvPr/>
            </p:nvSpPr>
            <p:spPr bwMode="auto">
              <a:xfrm>
                <a:off x="5030" y="1877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48211" name="Text Box 33"/>
              <p:cNvSpPr txBox="1">
                <a:spLocks noChangeArrowheads="1"/>
              </p:cNvSpPr>
              <p:nvPr/>
            </p:nvSpPr>
            <p:spPr bwMode="auto">
              <a:xfrm>
                <a:off x="5030" y="2385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48212" name="AutoShape 34"/>
              <p:cNvSpPr>
                <a:spLocks noChangeArrowheads="1"/>
              </p:cNvSpPr>
              <p:nvPr/>
            </p:nvSpPr>
            <p:spPr bwMode="auto">
              <a:xfrm>
                <a:off x="1248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13" name="AutoShape 35"/>
              <p:cNvSpPr>
                <a:spLocks noChangeArrowheads="1"/>
              </p:cNvSpPr>
              <p:nvPr/>
            </p:nvSpPr>
            <p:spPr bwMode="auto">
              <a:xfrm>
                <a:off x="624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14" name="AutoShape 36"/>
              <p:cNvSpPr>
                <a:spLocks noChangeArrowheads="1"/>
              </p:cNvSpPr>
              <p:nvPr/>
            </p:nvSpPr>
            <p:spPr bwMode="auto">
              <a:xfrm>
                <a:off x="4080" y="1934"/>
                <a:ext cx="301" cy="451"/>
              </a:xfrm>
              <a:prstGeom prst="upDownArrow">
                <a:avLst>
                  <a:gd name="adj1" fmla="val 38333"/>
                  <a:gd name="adj2" fmla="val 696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3886200" y="5257800"/>
            <a:ext cx="2362200" cy="1184275"/>
            <a:chOff x="2448" y="3296"/>
            <a:chExt cx="1488" cy="746"/>
          </a:xfrm>
        </p:grpSpPr>
        <p:sp>
          <p:nvSpPr>
            <p:cNvPr id="48186" name="Freeform 38"/>
            <p:cNvSpPr>
              <a:spLocks/>
            </p:cNvSpPr>
            <p:nvPr/>
          </p:nvSpPr>
          <p:spPr bwMode="auto">
            <a:xfrm>
              <a:off x="2448" y="3296"/>
              <a:ext cx="1488" cy="736"/>
            </a:xfrm>
            <a:custGeom>
              <a:avLst/>
              <a:gdLst>
                <a:gd name="T0" fmla="*/ 1488 w 1488"/>
                <a:gd name="T1" fmla="*/ 768 h 768"/>
                <a:gd name="T2" fmla="*/ 0 w 1488"/>
                <a:gd name="T3" fmla="*/ 768 h 768"/>
                <a:gd name="T4" fmla="*/ 0 w 1488"/>
                <a:gd name="T5" fmla="*/ 0 h 768"/>
                <a:gd name="T6" fmla="*/ 0 60000 65536"/>
                <a:gd name="T7" fmla="*/ 0 60000 65536"/>
                <a:gd name="T8" fmla="*/ 0 60000 65536"/>
                <a:gd name="T9" fmla="*/ 0 w 1488"/>
                <a:gd name="T10" fmla="*/ 0 h 768"/>
                <a:gd name="T11" fmla="*/ 1488 w 148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87" name="Text Box 39"/>
            <p:cNvSpPr txBox="1">
              <a:spLocks noChangeArrowheads="1"/>
            </p:cNvSpPr>
            <p:nvPr/>
          </p:nvSpPr>
          <p:spPr bwMode="auto">
            <a:xfrm>
              <a:off x="2822" y="3792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DREQ</a:t>
              </a:r>
            </a:p>
          </p:txBody>
        </p:sp>
        <p:sp>
          <p:nvSpPr>
            <p:cNvPr id="48188" name="Text Box 40"/>
            <p:cNvSpPr txBox="1">
              <a:spLocks noChangeArrowheads="1"/>
            </p:cNvSpPr>
            <p:nvPr/>
          </p:nvSpPr>
          <p:spPr bwMode="auto">
            <a:xfrm>
              <a:off x="2448" y="378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3886200" y="1577975"/>
            <a:ext cx="762000" cy="1316038"/>
            <a:chOff x="2448" y="994"/>
            <a:chExt cx="480" cy="829"/>
          </a:xfrm>
        </p:grpSpPr>
        <p:sp>
          <p:nvSpPr>
            <p:cNvPr id="48183" name="Text Box 42"/>
            <p:cNvSpPr txBox="1">
              <a:spLocks noChangeArrowheads="1"/>
            </p:cNvSpPr>
            <p:nvPr/>
          </p:nvSpPr>
          <p:spPr bwMode="auto">
            <a:xfrm>
              <a:off x="2448" y="1233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HRQ</a:t>
              </a:r>
            </a:p>
          </p:txBody>
        </p:sp>
        <p:sp>
          <p:nvSpPr>
            <p:cNvPr id="48184" name="Text Box 43"/>
            <p:cNvSpPr txBox="1">
              <a:spLocks noChangeArrowheads="1"/>
            </p:cNvSpPr>
            <p:nvPr/>
          </p:nvSpPr>
          <p:spPr bwMode="auto">
            <a:xfrm>
              <a:off x="2448" y="144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48185" name="Line 44"/>
            <p:cNvSpPr>
              <a:spLocks noChangeShapeType="1"/>
            </p:cNvSpPr>
            <p:nvPr/>
          </p:nvSpPr>
          <p:spPr bwMode="auto">
            <a:xfrm flipV="1">
              <a:off x="2448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2738438" y="1577975"/>
            <a:ext cx="919162" cy="1316038"/>
            <a:chOff x="1725" y="994"/>
            <a:chExt cx="579" cy="829"/>
          </a:xfrm>
        </p:grpSpPr>
        <p:sp>
          <p:nvSpPr>
            <p:cNvPr id="48180" name="Line 46"/>
            <p:cNvSpPr>
              <a:spLocks noChangeShapeType="1"/>
            </p:cNvSpPr>
            <p:nvPr/>
          </p:nvSpPr>
          <p:spPr bwMode="auto">
            <a:xfrm rot="10800000" flipV="1">
              <a:off x="2256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81" name="Text Box 47"/>
            <p:cNvSpPr txBox="1">
              <a:spLocks noChangeArrowheads="1"/>
            </p:cNvSpPr>
            <p:nvPr/>
          </p:nvSpPr>
          <p:spPr bwMode="auto">
            <a:xfrm>
              <a:off x="1725" y="1233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HLDA</a:t>
              </a:r>
            </a:p>
          </p:txBody>
        </p:sp>
        <p:sp>
          <p:nvSpPr>
            <p:cNvPr id="48182" name="Text Box 48"/>
            <p:cNvSpPr txBox="1">
              <a:spLocks noChangeArrowheads="1"/>
            </p:cNvSpPr>
            <p:nvPr/>
          </p:nvSpPr>
          <p:spPr bwMode="auto">
            <a:xfrm>
              <a:off x="2016" y="144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④</a:t>
              </a:r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7391400" y="1577975"/>
            <a:ext cx="641350" cy="1316038"/>
            <a:chOff x="4656" y="994"/>
            <a:chExt cx="404" cy="829"/>
          </a:xfrm>
        </p:grpSpPr>
        <p:sp>
          <p:nvSpPr>
            <p:cNvPr id="48177" name="AutoShape 50"/>
            <p:cNvSpPr>
              <a:spLocks noChangeArrowheads="1"/>
            </p:cNvSpPr>
            <p:nvPr/>
          </p:nvSpPr>
          <p:spPr bwMode="auto">
            <a:xfrm>
              <a:off x="4656" y="994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78" name="Text Box 51"/>
            <p:cNvSpPr txBox="1">
              <a:spLocks noChangeArrowheads="1"/>
            </p:cNvSpPr>
            <p:nvPr/>
          </p:nvSpPr>
          <p:spPr bwMode="auto">
            <a:xfrm>
              <a:off x="4750" y="1043"/>
              <a:ext cx="310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地址线</a:t>
              </a:r>
            </a:p>
          </p:txBody>
        </p:sp>
        <p:sp>
          <p:nvSpPr>
            <p:cNvPr id="48179" name="Text Box 52"/>
            <p:cNvSpPr txBox="1">
              <a:spLocks noChangeArrowheads="1"/>
            </p:cNvSpPr>
            <p:nvPr/>
          </p:nvSpPr>
          <p:spPr bwMode="auto">
            <a:xfrm>
              <a:off x="4752" y="15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⑤</a:t>
              </a:r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2724150" y="5232400"/>
            <a:ext cx="3524250" cy="1503363"/>
            <a:chOff x="1716" y="3296"/>
            <a:chExt cx="2220" cy="947"/>
          </a:xfrm>
        </p:grpSpPr>
        <p:sp>
          <p:nvSpPr>
            <p:cNvPr id="48174" name="Freeform 54"/>
            <p:cNvSpPr>
              <a:spLocks/>
            </p:cNvSpPr>
            <p:nvPr/>
          </p:nvSpPr>
          <p:spPr bwMode="auto">
            <a:xfrm>
              <a:off x="2256" y="3296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0 w 1680"/>
                <a:gd name="T3" fmla="*/ 960 h 960"/>
                <a:gd name="T4" fmla="*/ 1680 w 1680"/>
                <a:gd name="T5" fmla="*/ 960 h 960"/>
                <a:gd name="T6" fmla="*/ 0 60000 65536"/>
                <a:gd name="T7" fmla="*/ 0 60000 65536"/>
                <a:gd name="T8" fmla="*/ 0 60000 65536"/>
                <a:gd name="T9" fmla="*/ 0 w 1680"/>
                <a:gd name="T10" fmla="*/ 0 h 960"/>
                <a:gd name="T11" fmla="*/ 1680 w 168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75" name="Text Box 55"/>
            <p:cNvSpPr txBox="1">
              <a:spLocks noChangeArrowheads="1"/>
            </p:cNvSpPr>
            <p:nvPr/>
          </p:nvSpPr>
          <p:spPr bwMode="auto">
            <a:xfrm>
              <a:off x="1716" y="3993"/>
              <a:ext cx="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DACK</a:t>
              </a:r>
            </a:p>
          </p:txBody>
        </p:sp>
        <p:sp>
          <p:nvSpPr>
            <p:cNvPr id="48176" name="Text Box 56"/>
            <p:cNvSpPr txBox="1">
              <a:spLocks noChangeArrowheads="1"/>
            </p:cNvSpPr>
            <p:nvPr/>
          </p:nvSpPr>
          <p:spPr bwMode="auto">
            <a:xfrm>
              <a:off x="2016" y="379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⑥</a:t>
              </a:r>
            </a:p>
          </p:txBody>
        </p: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6494463" y="5743575"/>
            <a:ext cx="744537" cy="581025"/>
            <a:chOff x="4032" y="3618"/>
            <a:chExt cx="469" cy="366"/>
          </a:xfrm>
        </p:grpSpPr>
        <p:sp>
          <p:nvSpPr>
            <p:cNvPr id="48172" name="Text Box 58"/>
            <p:cNvSpPr txBox="1">
              <a:spLocks noChangeArrowheads="1"/>
            </p:cNvSpPr>
            <p:nvPr/>
          </p:nvSpPr>
          <p:spPr bwMode="auto">
            <a:xfrm>
              <a:off x="4224" y="373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48173" name="AutoShape 59"/>
            <p:cNvSpPr>
              <a:spLocks noChangeArrowheads="1"/>
            </p:cNvSpPr>
            <p:nvPr/>
          </p:nvSpPr>
          <p:spPr bwMode="auto">
            <a:xfrm>
              <a:off x="4032" y="3618"/>
              <a:ext cx="231" cy="3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6799263" y="1676400"/>
            <a:ext cx="515937" cy="1143000"/>
            <a:chOff x="4283" y="1056"/>
            <a:chExt cx="325" cy="720"/>
          </a:xfrm>
        </p:grpSpPr>
        <p:sp>
          <p:nvSpPr>
            <p:cNvPr id="48170" name="Text Box 61"/>
            <p:cNvSpPr txBox="1">
              <a:spLocks noChangeArrowheads="1"/>
            </p:cNvSpPr>
            <p:nvPr/>
          </p:nvSpPr>
          <p:spPr bwMode="auto">
            <a:xfrm>
              <a:off x="4298" y="1056"/>
              <a:ext cx="310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数据线</a:t>
              </a:r>
            </a:p>
          </p:txBody>
        </p:sp>
        <p:sp>
          <p:nvSpPr>
            <p:cNvPr id="48171" name="Text Box 62"/>
            <p:cNvSpPr txBox="1">
              <a:spLocks noChangeArrowheads="1"/>
            </p:cNvSpPr>
            <p:nvPr/>
          </p:nvSpPr>
          <p:spPr bwMode="auto">
            <a:xfrm>
              <a:off x="4283" y="15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⑦</a:t>
              </a:r>
            </a:p>
          </p:txBody>
        </p:sp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5791200" y="3290888"/>
            <a:ext cx="2171700" cy="479425"/>
            <a:chOff x="3648" y="2073"/>
            <a:chExt cx="1368" cy="302"/>
          </a:xfrm>
        </p:grpSpPr>
        <p:sp>
          <p:nvSpPr>
            <p:cNvPr id="48168" name="Freeform 64"/>
            <p:cNvSpPr>
              <a:spLocks/>
            </p:cNvSpPr>
            <p:nvPr/>
          </p:nvSpPr>
          <p:spPr bwMode="auto">
            <a:xfrm>
              <a:off x="3648" y="2283"/>
              <a:ext cx="1056" cy="92"/>
            </a:xfrm>
            <a:custGeom>
              <a:avLst/>
              <a:gdLst>
                <a:gd name="T0" fmla="*/ 1104 w 1104"/>
                <a:gd name="T1" fmla="*/ 96 h 96"/>
                <a:gd name="T2" fmla="*/ 1104 w 1104"/>
                <a:gd name="T3" fmla="*/ 0 h 96"/>
                <a:gd name="T4" fmla="*/ 0 w 1104"/>
                <a:gd name="T5" fmla="*/ 0 h 96"/>
                <a:gd name="T6" fmla="*/ 0 60000 65536"/>
                <a:gd name="T7" fmla="*/ 0 60000 65536"/>
                <a:gd name="T8" fmla="*/ 0 60000 65536"/>
                <a:gd name="T9" fmla="*/ 0 w 1104"/>
                <a:gd name="T10" fmla="*/ 0 h 96"/>
                <a:gd name="T11" fmla="*/ 1104 w 110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9" name="Text Box 65"/>
            <p:cNvSpPr txBox="1">
              <a:spLocks noChangeArrowheads="1"/>
            </p:cNvSpPr>
            <p:nvPr/>
          </p:nvSpPr>
          <p:spPr bwMode="auto">
            <a:xfrm>
              <a:off x="4320" y="2073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溢出信号</a:t>
              </a:r>
            </a:p>
          </p:txBody>
        </p:sp>
      </p:grpSp>
      <p:grpSp>
        <p:nvGrpSpPr>
          <p:cNvPr id="16" name="Group 66"/>
          <p:cNvGrpSpPr>
            <a:grpSpLocks/>
          </p:cNvGrpSpPr>
          <p:nvPr/>
        </p:nvGrpSpPr>
        <p:grpSpPr bwMode="auto">
          <a:xfrm>
            <a:off x="5356225" y="1577975"/>
            <a:ext cx="542925" cy="1473201"/>
            <a:chOff x="3374" y="994"/>
            <a:chExt cx="342" cy="928"/>
          </a:xfrm>
        </p:grpSpPr>
        <p:sp>
          <p:nvSpPr>
            <p:cNvPr id="48166" name="Line 67"/>
            <p:cNvSpPr>
              <a:spLocks noChangeShapeType="1"/>
            </p:cNvSpPr>
            <p:nvPr/>
          </p:nvSpPr>
          <p:spPr bwMode="auto">
            <a:xfrm flipV="1">
              <a:off x="3374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7" name="Text Box 68"/>
            <p:cNvSpPr txBox="1">
              <a:spLocks noChangeArrowheads="1"/>
            </p:cNvSpPr>
            <p:nvPr/>
          </p:nvSpPr>
          <p:spPr bwMode="auto">
            <a:xfrm>
              <a:off x="3406" y="1040"/>
              <a:ext cx="310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中断请求</a:t>
              </a:r>
            </a:p>
          </p:txBody>
        </p:sp>
      </p:grp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7154866" y="2894013"/>
            <a:ext cx="1306513" cy="1314450"/>
            <a:chOff x="4507" y="1823"/>
            <a:chExt cx="823" cy="828"/>
          </a:xfrm>
        </p:grpSpPr>
        <p:grpSp>
          <p:nvGrpSpPr>
            <p:cNvPr id="48158" name="Group 70"/>
            <p:cNvGrpSpPr>
              <a:grpSpLocks/>
            </p:cNvGrpSpPr>
            <p:nvPr/>
          </p:nvGrpSpPr>
          <p:grpSpPr bwMode="auto">
            <a:xfrm>
              <a:off x="4507" y="1823"/>
              <a:ext cx="432" cy="276"/>
              <a:chOff x="4507" y="1823"/>
              <a:chExt cx="432" cy="276"/>
            </a:xfrm>
          </p:grpSpPr>
          <p:sp>
            <p:nvSpPr>
              <p:cNvPr id="48164" name="Rectangle 71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65" name="Text Box 72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5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chemeClr val="bg2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AR</a:t>
                </a:r>
              </a:p>
            </p:txBody>
          </p:sp>
        </p:grpSp>
        <p:grpSp>
          <p:nvGrpSpPr>
            <p:cNvPr id="48159" name="Group 73"/>
            <p:cNvGrpSpPr>
              <a:grpSpLocks/>
            </p:cNvGrpSpPr>
            <p:nvPr/>
          </p:nvGrpSpPr>
          <p:grpSpPr bwMode="auto">
            <a:xfrm>
              <a:off x="4507" y="2375"/>
              <a:ext cx="440" cy="276"/>
              <a:chOff x="4507" y="2375"/>
              <a:chExt cx="440" cy="276"/>
            </a:xfrm>
          </p:grpSpPr>
          <p:sp>
            <p:nvSpPr>
              <p:cNvPr id="48162" name="Rectangle 74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63" name="Text Box 75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chemeClr val="bg2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WC</a:t>
                </a:r>
              </a:p>
            </p:txBody>
          </p:sp>
        </p:grpSp>
        <p:sp>
          <p:nvSpPr>
            <p:cNvPr id="48160" name="Text Box 76"/>
            <p:cNvSpPr txBox="1">
              <a:spLocks noChangeArrowheads="1"/>
            </p:cNvSpPr>
            <p:nvPr/>
          </p:nvSpPr>
          <p:spPr bwMode="auto">
            <a:xfrm>
              <a:off x="5030" y="1877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48161" name="Text Box 77"/>
            <p:cNvSpPr txBox="1">
              <a:spLocks noChangeArrowheads="1"/>
            </p:cNvSpPr>
            <p:nvPr/>
          </p:nvSpPr>
          <p:spPr bwMode="auto">
            <a:xfrm>
              <a:off x="5030" y="2385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0" name="Group 89"/>
          <p:cNvGrpSpPr>
            <a:grpSpLocks/>
          </p:cNvGrpSpPr>
          <p:nvPr/>
        </p:nvGrpSpPr>
        <p:grpSpPr bwMode="auto">
          <a:xfrm>
            <a:off x="6235700" y="5257800"/>
            <a:ext cx="685800" cy="438150"/>
            <a:chOff x="3931" y="3312"/>
            <a:chExt cx="432" cy="276"/>
          </a:xfrm>
        </p:grpSpPr>
        <p:sp>
          <p:nvSpPr>
            <p:cNvPr id="48156" name="Rectangle 90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7" name="Text Box 91"/>
            <p:cNvSpPr txBox="1">
              <a:spLocks noChangeArrowheads="1"/>
            </p:cNvSpPr>
            <p:nvPr/>
          </p:nvSpPr>
          <p:spPr bwMode="auto">
            <a:xfrm>
              <a:off x="3987" y="3318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bg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1" name="Group 96"/>
          <p:cNvGrpSpPr>
            <a:grpSpLocks/>
          </p:cNvGrpSpPr>
          <p:nvPr/>
        </p:nvGrpSpPr>
        <p:grpSpPr bwMode="auto">
          <a:xfrm>
            <a:off x="6210300" y="5232400"/>
            <a:ext cx="723900" cy="469900"/>
            <a:chOff x="3912" y="3296"/>
            <a:chExt cx="456" cy="296"/>
          </a:xfrm>
        </p:grpSpPr>
        <p:sp>
          <p:nvSpPr>
            <p:cNvPr id="48154" name="Rectangle 97"/>
            <p:cNvSpPr>
              <a:spLocks noChangeArrowheads="1"/>
            </p:cNvSpPr>
            <p:nvPr/>
          </p:nvSpPr>
          <p:spPr bwMode="auto">
            <a:xfrm>
              <a:off x="3912" y="3296"/>
              <a:ext cx="456" cy="29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5" name="Text Box 98"/>
            <p:cNvSpPr txBox="1">
              <a:spLocks noChangeArrowheads="1"/>
            </p:cNvSpPr>
            <p:nvPr/>
          </p:nvSpPr>
          <p:spPr bwMode="auto">
            <a:xfrm>
              <a:off x="3975" y="3312"/>
              <a:ext cx="342" cy="252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bg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2" name="Group 102"/>
          <p:cNvGrpSpPr>
            <a:grpSpLocks/>
          </p:cNvGrpSpPr>
          <p:nvPr/>
        </p:nvGrpSpPr>
        <p:grpSpPr bwMode="auto">
          <a:xfrm>
            <a:off x="6229350" y="5243513"/>
            <a:ext cx="685800" cy="438150"/>
            <a:chOff x="3924" y="3303"/>
            <a:chExt cx="432" cy="276"/>
          </a:xfrm>
        </p:grpSpPr>
        <p:sp>
          <p:nvSpPr>
            <p:cNvPr id="48152" name="Rectangle 100"/>
            <p:cNvSpPr>
              <a:spLocks noChangeArrowheads="1"/>
            </p:cNvSpPr>
            <p:nvPr/>
          </p:nvSpPr>
          <p:spPr bwMode="auto">
            <a:xfrm>
              <a:off x="3924" y="3303"/>
              <a:ext cx="432" cy="276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3" name="Text Box 101"/>
            <p:cNvSpPr txBox="1">
              <a:spLocks noChangeArrowheads="1"/>
            </p:cNvSpPr>
            <p:nvPr/>
          </p:nvSpPr>
          <p:spPr bwMode="auto">
            <a:xfrm>
              <a:off x="3980" y="3309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bg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3" name="Group 103"/>
          <p:cNvGrpSpPr>
            <a:grpSpLocks/>
          </p:cNvGrpSpPr>
          <p:nvPr/>
        </p:nvGrpSpPr>
        <p:grpSpPr bwMode="auto">
          <a:xfrm>
            <a:off x="6218238" y="5218113"/>
            <a:ext cx="723900" cy="469900"/>
            <a:chOff x="3912" y="3296"/>
            <a:chExt cx="456" cy="296"/>
          </a:xfrm>
        </p:grpSpPr>
        <p:sp>
          <p:nvSpPr>
            <p:cNvPr id="48150" name="Rectangle 104"/>
            <p:cNvSpPr>
              <a:spLocks noChangeArrowheads="1"/>
            </p:cNvSpPr>
            <p:nvPr/>
          </p:nvSpPr>
          <p:spPr bwMode="auto">
            <a:xfrm>
              <a:off x="3912" y="3296"/>
              <a:ext cx="456" cy="29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1" name="Text Box 105"/>
            <p:cNvSpPr txBox="1">
              <a:spLocks noChangeArrowheads="1"/>
            </p:cNvSpPr>
            <p:nvPr/>
          </p:nvSpPr>
          <p:spPr bwMode="auto">
            <a:xfrm>
              <a:off x="3975" y="3312"/>
              <a:ext cx="342" cy="252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bg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4" name="Group 106"/>
          <p:cNvGrpSpPr>
            <a:grpSpLocks/>
          </p:cNvGrpSpPr>
          <p:nvPr/>
        </p:nvGrpSpPr>
        <p:grpSpPr bwMode="auto">
          <a:xfrm>
            <a:off x="6235700" y="5243513"/>
            <a:ext cx="685800" cy="438150"/>
            <a:chOff x="3924" y="3303"/>
            <a:chExt cx="432" cy="276"/>
          </a:xfrm>
        </p:grpSpPr>
        <p:sp>
          <p:nvSpPr>
            <p:cNvPr id="48148" name="Rectangle 107"/>
            <p:cNvSpPr>
              <a:spLocks noChangeArrowheads="1"/>
            </p:cNvSpPr>
            <p:nvPr/>
          </p:nvSpPr>
          <p:spPr bwMode="auto">
            <a:xfrm>
              <a:off x="3924" y="3303"/>
              <a:ext cx="432" cy="276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9" name="Text Box 108"/>
            <p:cNvSpPr txBox="1">
              <a:spLocks noChangeArrowheads="1"/>
            </p:cNvSpPr>
            <p:nvPr/>
          </p:nvSpPr>
          <p:spPr bwMode="auto">
            <a:xfrm>
              <a:off x="3980" y="3309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bg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BR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9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6248400" y="5257800"/>
            <a:ext cx="685800" cy="438150"/>
            <a:chOff x="3931" y="3312"/>
            <a:chExt cx="432" cy="276"/>
          </a:xfrm>
        </p:grpSpPr>
        <p:sp>
          <p:nvSpPr>
            <p:cNvPr id="49245" name="Rectangle 130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46" name="Text Box 131"/>
            <p:cNvSpPr txBox="1">
              <a:spLocks noChangeArrowheads="1"/>
            </p:cNvSpPr>
            <p:nvPr/>
          </p:nvSpPr>
          <p:spPr bwMode="auto">
            <a:xfrm>
              <a:off x="3987" y="3318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bg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381000" y="1431925"/>
            <a:ext cx="8610600" cy="5322888"/>
            <a:chOff x="240" y="902"/>
            <a:chExt cx="5424" cy="3353"/>
          </a:xfrm>
        </p:grpSpPr>
        <p:grpSp>
          <p:nvGrpSpPr>
            <p:cNvPr id="49211" name="Group 86"/>
            <p:cNvGrpSpPr>
              <a:grpSpLocks/>
            </p:cNvGrpSpPr>
            <p:nvPr/>
          </p:nvGrpSpPr>
          <p:grpSpPr bwMode="auto">
            <a:xfrm>
              <a:off x="3931" y="3312"/>
              <a:ext cx="432" cy="276"/>
              <a:chOff x="3931" y="3312"/>
              <a:chExt cx="432" cy="276"/>
            </a:xfrm>
          </p:grpSpPr>
          <p:sp>
            <p:nvSpPr>
              <p:cNvPr id="49243" name="Text Box 87"/>
              <p:cNvSpPr txBox="1">
                <a:spLocks noChangeArrowheads="1"/>
              </p:cNvSpPr>
              <p:nvPr/>
            </p:nvSpPr>
            <p:spPr bwMode="auto">
              <a:xfrm>
                <a:off x="3979" y="3360"/>
                <a:ext cx="34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BR</a:t>
                </a:r>
              </a:p>
            </p:txBody>
          </p:sp>
          <p:sp>
            <p:nvSpPr>
              <p:cNvPr id="49244" name="Rectangle 88"/>
              <p:cNvSpPr>
                <a:spLocks noChangeArrowheads="1"/>
              </p:cNvSpPr>
              <p:nvPr/>
            </p:nvSpPr>
            <p:spPr bwMode="auto">
              <a:xfrm>
                <a:off x="3931" y="3312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212" name="Group 89"/>
            <p:cNvGrpSpPr>
              <a:grpSpLocks/>
            </p:cNvGrpSpPr>
            <p:nvPr/>
          </p:nvGrpSpPr>
          <p:grpSpPr bwMode="auto">
            <a:xfrm>
              <a:off x="240" y="902"/>
              <a:ext cx="5424" cy="3353"/>
              <a:chOff x="240" y="902"/>
              <a:chExt cx="5424" cy="3353"/>
            </a:xfrm>
          </p:grpSpPr>
          <p:grpSp>
            <p:nvGrpSpPr>
              <p:cNvPr id="49213" name="Group 90"/>
              <p:cNvGrpSpPr>
                <a:grpSpLocks/>
              </p:cNvGrpSpPr>
              <p:nvPr/>
            </p:nvGrpSpPr>
            <p:grpSpPr bwMode="auto">
              <a:xfrm>
                <a:off x="3928" y="3979"/>
                <a:ext cx="438" cy="276"/>
                <a:chOff x="3928" y="3979"/>
                <a:chExt cx="438" cy="276"/>
              </a:xfrm>
            </p:grpSpPr>
            <p:sp>
              <p:nvSpPr>
                <p:cNvPr id="4924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928" y="3989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设备</a:t>
                  </a:r>
                </a:p>
              </p:txBody>
            </p:sp>
            <p:sp>
              <p:nvSpPr>
                <p:cNvPr id="49242" name="Rectangle 92"/>
                <p:cNvSpPr>
                  <a:spLocks noChangeArrowheads="1"/>
                </p:cNvSpPr>
                <p:nvPr/>
              </p:nvSpPr>
              <p:spPr bwMode="auto">
                <a:xfrm>
                  <a:off x="3931" y="3979"/>
                  <a:ext cx="432" cy="2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214" name="Text Box 93"/>
              <p:cNvSpPr txBox="1">
                <a:spLocks noChangeArrowheads="1"/>
              </p:cNvSpPr>
              <p:nvPr/>
            </p:nvSpPr>
            <p:spPr bwMode="auto">
              <a:xfrm>
                <a:off x="2160" y="1992"/>
                <a:ext cx="503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DMA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控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制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逻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辑</a:t>
                </a:r>
              </a:p>
            </p:txBody>
          </p:sp>
          <p:sp>
            <p:nvSpPr>
              <p:cNvPr id="49215" name="Rectangle 94"/>
              <p:cNvSpPr>
                <a:spLocks noChangeArrowheads="1"/>
              </p:cNvSpPr>
              <p:nvPr/>
            </p:nvSpPr>
            <p:spPr bwMode="auto">
              <a:xfrm>
                <a:off x="2112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16" name="Text Box 95"/>
              <p:cNvSpPr txBox="1">
                <a:spLocks noChangeArrowheads="1"/>
              </p:cNvSpPr>
              <p:nvPr/>
            </p:nvSpPr>
            <p:spPr bwMode="auto">
              <a:xfrm>
                <a:off x="3168" y="2128"/>
                <a:ext cx="357" cy="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中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断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逻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辑</a:t>
                </a:r>
              </a:p>
            </p:txBody>
          </p:sp>
          <p:sp>
            <p:nvSpPr>
              <p:cNvPr id="49217" name="Rectangle 96"/>
              <p:cNvSpPr>
                <a:spLocks noChangeArrowheads="1"/>
              </p:cNvSpPr>
              <p:nvPr/>
            </p:nvSpPr>
            <p:spPr bwMode="auto">
              <a:xfrm>
                <a:off x="3120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18" name="Text Box 97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5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AR</a:t>
                </a:r>
              </a:p>
            </p:txBody>
          </p:sp>
          <p:sp>
            <p:nvSpPr>
              <p:cNvPr id="49219" name="Rectangle 98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20" name="Text Box 99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WC</a:t>
                </a:r>
              </a:p>
            </p:txBody>
          </p:sp>
          <p:sp>
            <p:nvSpPr>
              <p:cNvPr id="49221" name="Rectangle 100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22" name="Text Box 101"/>
              <p:cNvSpPr txBox="1">
                <a:spLocks noChangeArrowheads="1"/>
              </p:cNvSpPr>
              <p:nvPr/>
            </p:nvSpPr>
            <p:spPr bwMode="auto">
              <a:xfrm>
                <a:off x="4507" y="2932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DAR</a:t>
                </a:r>
              </a:p>
            </p:txBody>
          </p:sp>
          <p:sp>
            <p:nvSpPr>
              <p:cNvPr id="49223" name="Rectangle 102"/>
              <p:cNvSpPr>
                <a:spLocks noChangeArrowheads="1"/>
              </p:cNvSpPr>
              <p:nvPr/>
            </p:nvSpPr>
            <p:spPr bwMode="auto">
              <a:xfrm>
                <a:off x="4507" y="2927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24" name="Rectangle 103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3547" cy="19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25" name="Text Box 104"/>
              <p:cNvSpPr txBox="1">
                <a:spLocks noChangeArrowheads="1"/>
              </p:cNvSpPr>
              <p:nvPr/>
            </p:nvSpPr>
            <p:spPr bwMode="auto">
              <a:xfrm>
                <a:off x="4651" y="3442"/>
                <a:ext cx="8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DMA</a:t>
                </a:r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接口</a:t>
                </a:r>
              </a:p>
            </p:txBody>
          </p:sp>
          <p:grpSp>
            <p:nvGrpSpPr>
              <p:cNvPr id="49226" name="Group 105"/>
              <p:cNvGrpSpPr>
                <a:grpSpLocks/>
              </p:cNvGrpSpPr>
              <p:nvPr/>
            </p:nvGrpSpPr>
            <p:grpSpPr bwMode="auto">
              <a:xfrm>
                <a:off x="432" y="1639"/>
                <a:ext cx="528" cy="2071"/>
                <a:chOff x="288" y="1200"/>
                <a:chExt cx="528" cy="2160"/>
              </a:xfrm>
            </p:grpSpPr>
            <p:sp>
              <p:nvSpPr>
                <p:cNvPr id="49239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主</a:t>
                  </a:r>
                </a:p>
                <a:p>
                  <a:pPr eaLnBrk="1" hangingPunct="1"/>
                  <a:endPara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存</a:t>
                  </a:r>
                </a:p>
              </p:txBody>
            </p:sp>
            <p:sp>
              <p:nvSpPr>
                <p:cNvPr id="49240" name="Rectangle 107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227" name="Group 108"/>
              <p:cNvGrpSpPr>
                <a:grpSpLocks/>
              </p:cNvGrpSpPr>
              <p:nvPr/>
            </p:nvGrpSpPr>
            <p:grpSpPr bwMode="auto">
              <a:xfrm>
                <a:off x="1104" y="1639"/>
                <a:ext cx="528" cy="2071"/>
                <a:chOff x="816" y="1200"/>
                <a:chExt cx="528" cy="2160"/>
              </a:xfrm>
            </p:grpSpPr>
            <p:sp>
              <p:nvSpPr>
                <p:cNvPr id="49237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50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CPU</a:t>
                  </a:r>
                  <a:endPara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238" name="Rectangle 110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228" name="AutoShape 111"/>
              <p:cNvSpPr>
                <a:spLocks noChangeArrowheads="1"/>
              </p:cNvSpPr>
              <p:nvPr/>
            </p:nvSpPr>
            <p:spPr bwMode="auto">
              <a:xfrm>
                <a:off x="240" y="902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29" name="AutoShape 112"/>
              <p:cNvSpPr>
                <a:spLocks noChangeArrowheads="1"/>
              </p:cNvSpPr>
              <p:nvPr/>
            </p:nvSpPr>
            <p:spPr bwMode="auto">
              <a:xfrm>
                <a:off x="4224" y="1869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30" name="AutoShape 113"/>
              <p:cNvSpPr>
                <a:spLocks noChangeArrowheads="1"/>
              </p:cNvSpPr>
              <p:nvPr/>
            </p:nvSpPr>
            <p:spPr bwMode="auto">
              <a:xfrm>
                <a:off x="4224" y="2421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31" name="AutoShape 114"/>
              <p:cNvSpPr>
                <a:spLocks noChangeArrowheads="1"/>
              </p:cNvSpPr>
              <p:nvPr/>
            </p:nvSpPr>
            <p:spPr bwMode="auto">
              <a:xfrm>
                <a:off x="4224" y="2946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32" name="Text Box 115"/>
              <p:cNvSpPr txBox="1">
                <a:spLocks noChangeArrowheads="1"/>
              </p:cNvSpPr>
              <p:nvPr/>
            </p:nvSpPr>
            <p:spPr bwMode="auto">
              <a:xfrm>
                <a:off x="5030" y="1877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49233" name="Text Box 116"/>
              <p:cNvSpPr txBox="1">
                <a:spLocks noChangeArrowheads="1"/>
              </p:cNvSpPr>
              <p:nvPr/>
            </p:nvSpPr>
            <p:spPr bwMode="auto">
              <a:xfrm>
                <a:off x="5030" y="2385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49234" name="AutoShape 117"/>
              <p:cNvSpPr>
                <a:spLocks noChangeArrowheads="1"/>
              </p:cNvSpPr>
              <p:nvPr/>
            </p:nvSpPr>
            <p:spPr bwMode="auto">
              <a:xfrm>
                <a:off x="1248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35" name="AutoShape 118"/>
              <p:cNvSpPr>
                <a:spLocks noChangeArrowheads="1"/>
              </p:cNvSpPr>
              <p:nvPr/>
            </p:nvSpPr>
            <p:spPr bwMode="auto">
              <a:xfrm>
                <a:off x="624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36" name="AutoShape 119"/>
              <p:cNvSpPr>
                <a:spLocks noChangeArrowheads="1"/>
              </p:cNvSpPr>
              <p:nvPr/>
            </p:nvSpPr>
            <p:spPr bwMode="auto">
              <a:xfrm>
                <a:off x="4080" y="1934"/>
                <a:ext cx="301" cy="451"/>
              </a:xfrm>
              <a:prstGeom prst="upDownArrow">
                <a:avLst>
                  <a:gd name="adj1" fmla="val 38333"/>
                  <a:gd name="adj2" fmla="val 696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886200" y="5257800"/>
            <a:ext cx="2362200" cy="1184275"/>
            <a:chOff x="2448" y="3296"/>
            <a:chExt cx="1488" cy="746"/>
          </a:xfrm>
        </p:grpSpPr>
        <p:sp>
          <p:nvSpPr>
            <p:cNvPr id="49208" name="Freeform 36"/>
            <p:cNvSpPr>
              <a:spLocks/>
            </p:cNvSpPr>
            <p:nvPr/>
          </p:nvSpPr>
          <p:spPr bwMode="auto">
            <a:xfrm>
              <a:off x="2448" y="3296"/>
              <a:ext cx="1488" cy="736"/>
            </a:xfrm>
            <a:custGeom>
              <a:avLst/>
              <a:gdLst>
                <a:gd name="T0" fmla="*/ 1488 w 1488"/>
                <a:gd name="T1" fmla="*/ 768 h 768"/>
                <a:gd name="T2" fmla="*/ 0 w 1488"/>
                <a:gd name="T3" fmla="*/ 768 h 768"/>
                <a:gd name="T4" fmla="*/ 0 w 1488"/>
                <a:gd name="T5" fmla="*/ 0 h 768"/>
                <a:gd name="T6" fmla="*/ 0 60000 65536"/>
                <a:gd name="T7" fmla="*/ 0 60000 65536"/>
                <a:gd name="T8" fmla="*/ 0 60000 65536"/>
                <a:gd name="T9" fmla="*/ 0 w 1488"/>
                <a:gd name="T10" fmla="*/ 0 h 768"/>
                <a:gd name="T11" fmla="*/ 1488 w 148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9" name="Text Box 37"/>
            <p:cNvSpPr txBox="1">
              <a:spLocks noChangeArrowheads="1"/>
            </p:cNvSpPr>
            <p:nvPr/>
          </p:nvSpPr>
          <p:spPr bwMode="auto">
            <a:xfrm>
              <a:off x="2822" y="3792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DREQ</a:t>
              </a:r>
            </a:p>
          </p:txBody>
        </p:sp>
        <p:sp>
          <p:nvSpPr>
            <p:cNvPr id="49210" name="Text Box 38"/>
            <p:cNvSpPr txBox="1">
              <a:spLocks noChangeArrowheads="1"/>
            </p:cNvSpPr>
            <p:nvPr/>
          </p:nvSpPr>
          <p:spPr bwMode="auto">
            <a:xfrm>
              <a:off x="2448" y="378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3886200" y="1577975"/>
            <a:ext cx="762000" cy="1316038"/>
            <a:chOff x="2448" y="994"/>
            <a:chExt cx="480" cy="829"/>
          </a:xfrm>
        </p:grpSpPr>
        <p:sp>
          <p:nvSpPr>
            <p:cNvPr id="49205" name="Text Box 40"/>
            <p:cNvSpPr txBox="1">
              <a:spLocks noChangeArrowheads="1"/>
            </p:cNvSpPr>
            <p:nvPr/>
          </p:nvSpPr>
          <p:spPr bwMode="auto">
            <a:xfrm>
              <a:off x="2448" y="1233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HRQ</a:t>
              </a:r>
            </a:p>
          </p:txBody>
        </p:sp>
        <p:sp>
          <p:nvSpPr>
            <p:cNvPr id="49206" name="Text Box 41"/>
            <p:cNvSpPr txBox="1">
              <a:spLocks noChangeArrowheads="1"/>
            </p:cNvSpPr>
            <p:nvPr/>
          </p:nvSpPr>
          <p:spPr bwMode="auto">
            <a:xfrm>
              <a:off x="2448" y="144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49207" name="Line 42"/>
            <p:cNvSpPr>
              <a:spLocks noChangeShapeType="1"/>
            </p:cNvSpPr>
            <p:nvPr/>
          </p:nvSpPr>
          <p:spPr bwMode="auto">
            <a:xfrm flipV="1">
              <a:off x="2448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2738438" y="1577975"/>
            <a:ext cx="919162" cy="1316038"/>
            <a:chOff x="1725" y="994"/>
            <a:chExt cx="579" cy="829"/>
          </a:xfrm>
        </p:grpSpPr>
        <p:sp>
          <p:nvSpPr>
            <p:cNvPr id="49202" name="Line 44"/>
            <p:cNvSpPr>
              <a:spLocks noChangeShapeType="1"/>
            </p:cNvSpPr>
            <p:nvPr/>
          </p:nvSpPr>
          <p:spPr bwMode="auto">
            <a:xfrm rot="10800000" flipV="1">
              <a:off x="2256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3" name="Text Box 45"/>
            <p:cNvSpPr txBox="1">
              <a:spLocks noChangeArrowheads="1"/>
            </p:cNvSpPr>
            <p:nvPr/>
          </p:nvSpPr>
          <p:spPr bwMode="auto">
            <a:xfrm>
              <a:off x="1725" y="1233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HLDA</a:t>
              </a:r>
            </a:p>
          </p:txBody>
        </p:sp>
        <p:sp>
          <p:nvSpPr>
            <p:cNvPr id="49204" name="Text Box 46"/>
            <p:cNvSpPr txBox="1">
              <a:spLocks noChangeArrowheads="1"/>
            </p:cNvSpPr>
            <p:nvPr/>
          </p:nvSpPr>
          <p:spPr bwMode="auto">
            <a:xfrm>
              <a:off x="2016" y="144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④</a:t>
              </a: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7391400" y="1577975"/>
            <a:ext cx="641350" cy="1316038"/>
            <a:chOff x="4656" y="994"/>
            <a:chExt cx="404" cy="829"/>
          </a:xfrm>
        </p:grpSpPr>
        <p:sp>
          <p:nvSpPr>
            <p:cNvPr id="49199" name="AutoShape 48"/>
            <p:cNvSpPr>
              <a:spLocks noChangeArrowheads="1"/>
            </p:cNvSpPr>
            <p:nvPr/>
          </p:nvSpPr>
          <p:spPr bwMode="auto">
            <a:xfrm>
              <a:off x="4656" y="994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0" name="Text Box 49"/>
            <p:cNvSpPr txBox="1">
              <a:spLocks noChangeArrowheads="1"/>
            </p:cNvSpPr>
            <p:nvPr/>
          </p:nvSpPr>
          <p:spPr bwMode="auto">
            <a:xfrm>
              <a:off x="4750" y="1043"/>
              <a:ext cx="310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地址线</a:t>
              </a:r>
            </a:p>
          </p:txBody>
        </p:sp>
        <p:sp>
          <p:nvSpPr>
            <p:cNvPr id="49201" name="Text Box 50"/>
            <p:cNvSpPr txBox="1">
              <a:spLocks noChangeArrowheads="1"/>
            </p:cNvSpPr>
            <p:nvPr/>
          </p:nvSpPr>
          <p:spPr bwMode="auto">
            <a:xfrm>
              <a:off x="4752" y="15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⑤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2724150" y="5232400"/>
            <a:ext cx="3524250" cy="1503363"/>
            <a:chOff x="1716" y="3296"/>
            <a:chExt cx="2220" cy="947"/>
          </a:xfrm>
        </p:grpSpPr>
        <p:sp>
          <p:nvSpPr>
            <p:cNvPr id="49196" name="Freeform 52"/>
            <p:cNvSpPr>
              <a:spLocks/>
            </p:cNvSpPr>
            <p:nvPr/>
          </p:nvSpPr>
          <p:spPr bwMode="auto">
            <a:xfrm>
              <a:off x="2256" y="3296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0 w 1680"/>
                <a:gd name="T3" fmla="*/ 960 h 960"/>
                <a:gd name="T4" fmla="*/ 1680 w 1680"/>
                <a:gd name="T5" fmla="*/ 960 h 960"/>
                <a:gd name="T6" fmla="*/ 0 60000 65536"/>
                <a:gd name="T7" fmla="*/ 0 60000 65536"/>
                <a:gd name="T8" fmla="*/ 0 60000 65536"/>
                <a:gd name="T9" fmla="*/ 0 w 1680"/>
                <a:gd name="T10" fmla="*/ 0 h 960"/>
                <a:gd name="T11" fmla="*/ 1680 w 168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97" name="Text Box 53"/>
            <p:cNvSpPr txBox="1">
              <a:spLocks noChangeArrowheads="1"/>
            </p:cNvSpPr>
            <p:nvPr/>
          </p:nvSpPr>
          <p:spPr bwMode="auto">
            <a:xfrm>
              <a:off x="1716" y="3993"/>
              <a:ext cx="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DACK</a:t>
              </a:r>
            </a:p>
          </p:txBody>
        </p:sp>
        <p:sp>
          <p:nvSpPr>
            <p:cNvPr id="49198" name="Text Box 54"/>
            <p:cNvSpPr txBox="1">
              <a:spLocks noChangeArrowheads="1"/>
            </p:cNvSpPr>
            <p:nvPr/>
          </p:nvSpPr>
          <p:spPr bwMode="auto">
            <a:xfrm>
              <a:off x="2016" y="379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⑥</a:t>
              </a:r>
            </a:p>
          </p:txBody>
        </p: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6462713" y="5743575"/>
            <a:ext cx="776287" cy="581025"/>
            <a:chOff x="4012" y="3618"/>
            <a:chExt cx="489" cy="366"/>
          </a:xfrm>
        </p:grpSpPr>
        <p:sp>
          <p:nvSpPr>
            <p:cNvPr id="49194" name="Text Box 56"/>
            <p:cNvSpPr txBox="1">
              <a:spLocks noChangeArrowheads="1"/>
            </p:cNvSpPr>
            <p:nvPr/>
          </p:nvSpPr>
          <p:spPr bwMode="auto">
            <a:xfrm>
              <a:off x="4224" y="373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49195" name="AutoShape 57"/>
            <p:cNvSpPr>
              <a:spLocks noChangeArrowheads="1"/>
            </p:cNvSpPr>
            <p:nvPr/>
          </p:nvSpPr>
          <p:spPr bwMode="auto">
            <a:xfrm rot="10800000">
              <a:off x="4012" y="3618"/>
              <a:ext cx="231" cy="3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6799263" y="1676400"/>
            <a:ext cx="515937" cy="1143000"/>
            <a:chOff x="4283" y="1056"/>
            <a:chExt cx="325" cy="720"/>
          </a:xfrm>
        </p:grpSpPr>
        <p:sp>
          <p:nvSpPr>
            <p:cNvPr id="49192" name="Text Box 59"/>
            <p:cNvSpPr txBox="1">
              <a:spLocks noChangeArrowheads="1"/>
            </p:cNvSpPr>
            <p:nvPr/>
          </p:nvSpPr>
          <p:spPr bwMode="auto">
            <a:xfrm>
              <a:off x="4298" y="1056"/>
              <a:ext cx="310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数据线</a:t>
              </a:r>
            </a:p>
          </p:txBody>
        </p:sp>
        <p:sp>
          <p:nvSpPr>
            <p:cNvPr id="49193" name="Text Box 60"/>
            <p:cNvSpPr txBox="1">
              <a:spLocks noChangeArrowheads="1"/>
            </p:cNvSpPr>
            <p:nvPr/>
          </p:nvSpPr>
          <p:spPr bwMode="auto">
            <a:xfrm>
              <a:off x="4283" y="15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⑦</a:t>
              </a:r>
            </a:p>
          </p:txBody>
        </p:sp>
      </p:grpSp>
      <p:grpSp>
        <p:nvGrpSpPr>
          <p:cNvPr id="16" name="Group 61"/>
          <p:cNvGrpSpPr>
            <a:grpSpLocks/>
          </p:cNvGrpSpPr>
          <p:nvPr/>
        </p:nvGrpSpPr>
        <p:grpSpPr bwMode="auto">
          <a:xfrm>
            <a:off x="5791200" y="3290888"/>
            <a:ext cx="2171700" cy="479425"/>
            <a:chOff x="3648" y="2073"/>
            <a:chExt cx="1368" cy="302"/>
          </a:xfrm>
        </p:grpSpPr>
        <p:sp>
          <p:nvSpPr>
            <p:cNvPr id="49190" name="Freeform 62"/>
            <p:cNvSpPr>
              <a:spLocks/>
            </p:cNvSpPr>
            <p:nvPr/>
          </p:nvSpPr>
          <p:spPr bwMode="auto">
            <a:xfrm>
              <a:off x="3648" y="2283"/>
              <a:ext cx="1056" cy="92"/>
            </a:xfrm>
            <a:custGeom>
              <a:avLst/>
              <a:gdLst>
                <a:gd name="T0" fmla="*/ 1104 w 1104"/>
                <a:gd name="T1" fmla="*/ 96 h 96"/>
                <a:gd name="T2" fmla="*/ 1104 w 1104"/>
                <a:gd name="T3" fmla="*/ 0 h 96"/>
                <a:gd name="T4" fmla="*/ 0 w 1104"/>
                <a:gd name="T5" fmla="*/ 0 h 96"/>
                <a:gd name="T6" fmla="*/ 0 60000 65536"/>
                <a:gd name="T7" fmla="*/ 0 60000 65536"/>
                <a:gd name="T8" fmla="*/ 0 60000 65536"/>
                <a:gd name="T9" fmla="*/ 0 w 1104"/>
                <a:gd name="T10" fmla="*/ 0 h 96"/>
                <a:gd name="T11" fmla="*/ 1104 w 110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91" name="Text Box 63"/>
            <p:cNvSpPr txBox="1">
              <a:spLocks noChangeArrowheads="1"/>
            </p:cNvSpPr>
            <p:nvPr/>
          </p:nvSpPr>
          <p:spPr bwMode="auto">
            <a:xfrm>
              <a:off x="4320" y="2073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溢出信号</a:t>
              </a:r>
            </a:p>
          </p:txBody>
        </p:sp>
      </p:grp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5356225" y="1577975"/>
            <a:ext cx="542925" cy="1473201"/>
            <a:chOff x="3374" y="994"/>
            <a:chExt cx="342" cy="928"/>
          </a:xfrm>
        </p:grpSpPr>
        <p:sp>
          <p:nvSpPr>
            <p:cNvPr id="49188" name="Line 65"/>
            <p:cNvSpPr>
              <a:spLocks noChangeShapeType="1"/>
            </p:cNvSpPr>
            <p:nvPr/>
          </p:nvSpPr>
          <p:spPr bwMode="auto">
            <a:xfrm flipV="1">
              <a:off x="3374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9" name="Text Box 66"/>
            <p:cNvSpPr txBox="1">
              <a:spLocks noChangeArrowheads="1"/>
            </p:cNvSpPr>
            <p:nvPr/>
          </p:nvSpPr>
          <p:spPr bwMode="auto">
            <a:xfrm>
              <a:off x="3406" y="1040"/>
              <a:ext cx="310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中断请求</a:t>
              </a:r>
            </a:p>
          </p:txBody>
        </p:sp>
      </p:grpSp>
      <p:grpSp>
        <p:nvGrpSpPr>
          <p:cNvPr id="18" name="Group 67"/>
          <p:cNvGrpSpPr>
            <a:grpSpLocks/>
          </p:cNvGrpSpPr>
          <p:nvPr/>
        </p:nvGrpSpPr>
        <p:grpSpPr bwMode="auto">
          <a:xfrm>
            <a:off x="7154866" y="2894013"/>
            <a:ext cx="1306513" cy="1314450"/>
            <a:chOff x="4507" y="1823"/>
            <a:chExt cx="823" cy="828"/>
          </a:xfrm>
        </p:grpSpPr>
        <p:grpSp>
          <p:nvGrpSpPr>
            <p:cNvPr id="49180" name="Group 68"/>
            <p:cNvGrpSpPr>
              <a:grpSpLocks/>
            </p:cNvGrpSpPr>
            <p:nvPr/>
          </p:nvGrpSpPr>
          <p:grpSpPr bwMode="auto">
            <a:xfrm>
              <a:off x="4507" y="1823"/>
              <a:ext cx="432" cy="276"/>
              <a:chOff x="4507" y="1823"/>
              <a:chExt cx="432" cy="276"/>
            </a:xfrm>
          </p:grpSpPr>
          <p:sp>
            <p:nvSpPr>
              <p:cNvPr id="49186" name="Rectangle 69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187" name="Text Box 70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5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chemeClr val="bg2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AR</a:t>
                </a:r>
              </a:p>
            </p:txBody>
          </p:sp>
        </p:grpSp>
        <p:grpSp>
          <p:nvGrpSpPr>
            <p:cNvPr id="49181" name="Group 71"/>
            <p:cNvGrpSpPr>
              <a:grpSpLocks/>
            </p:cNvGrpSpPr>
            <p:nvPr/>
          </p:nvGrpSpPr>
          <p:grpSpPr bwMode="auto">
            <a:xfrm>
              <a:off x="4507" y="2375"/>
              <a:ext cx="440" cy="276"/>
              <a:chOff x="4507" y="2375"/>
              <a:chExt cx="440" cy="276"/>
            </a:xfrm>
          </p:grpSpPr>
          <p:sp>
            <p:nvSpPr>
              <p:cNvPr id="49184" name="Rectangle 72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185" name="Text Box 73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chemeClr val="bg2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WC</a:t>
                </a:r>
              </a:p>
            </p:txBody>
          </p:sp>
        </p:grpSp>
        <p:sp>
          <p:nvSpPr>
            <p:cNvPr id="49182" name="Text Box 74"/>
            <p:cNvSpPr txBox="1">
              <a:spLocks noChangeArrowheads="1"/>
            </p:cNvSpPr>
            <p:nvPr/>
          </p:nvSpPr>
          <p:spPr bwMode="auto">
            <a:xfrm>
              <a:off x="5030" y="1877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49183" name="Text Box 75"/>
            <p:cNvSpPr txBox="1">
              <a:spLocks noChangeArrowheads="1"/>
            </p:cNvSpPr>
            <p:nvPr/>
          </p:nvSpPr>
          <p:spPr bwMode="auto">
            <a:xfrm>
              <a:off x="5030" y="2385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+1</a:t>
              </a:r>
            </a:p>
          </p:txBody>
        </p:sp>
      </p:grpSp>
      <p:sp>
        <p:nvSpPr>
          <p:cNvPr id="49166" name="Text Box 83"/>
          <p:cNvSpPr txBox="1">
            <a:spLocks noChangeArrowheads="1"/>
          </p:cNvSpPr>
          <p:nvPr/>
        </p:nvSpPr>
        <p:spPr bwMode="auto">
          <a:xfrm>
            <a:off x="228600" y="2286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华文楷体" panose="02010600040101010101" pitchFamily="2" charset="-122"/>
                <a:cs typeface="Times New Roman" panose="02020603050405020304" pitchFamily="18" charset="0"/>
              </a:rPr>
              <a:t>(4) 数据传送过程（输出）</a:t>
            </a:r>
            <a:endParaRPr lang="en-US" altLang="zh-CN" sz="36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120"/>
          <p:cNvGrpSpPr>
            <a:grpSpLocks/>
          </p:cNvGrpSpPr>
          <p:nvPr/>
        </p:nvGrpSpPr>
        <p:grpSpPr bwMode="auto">
          <a:xfrm>
            <a:off x="6235700" y="5257800"/>
            <a:ext cx="685800" cy="438150"/>
            <a:chOff x="3931" y="3312"/>
            <a:chExt cx="432" cy="276"/>
          </a:xfrm>
        </p:grpSpPr>
        <p:sp>
          <p:nvSpPr>
            <p:cNvPr id="49178" name="Rectangle 121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9" name="Text Box 122"/>
            <p:cNvSpPr txBox="1">
              <a:spLocks noChangeArrowheads="1"/>
            </p:cNvSpPr>
            <p:nvPr/>
          </p:nvSpPr>
          <p:spPr bwMode="auto">
            <a:xfrm>
              <a:off x="3987" y="3318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bg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2" name="Group 141"/>
          <p:cNvGrpSpPr>
            <a:grpSpLocks/>
          </p:cNvGrpSpPr>
          <p:nvPr/>
        </p:nvGrpSpPr>
        <p:grpSpPr bwMode="auto">
          <a:xfrm>
            <a:off x="6248400" y="5257800"/>
            <a:ext cx="685800" cy="438150"/>
            <a:chOff x="3933" y="3312"/>
            <a:chExt cx="432" cy="276"/>
          </a:xfrm>
        </p:grpSpPr>
        <p:sp>
          <p:nvSpPr>
            <p:cNvPr id="49176" name="Rectangle 142"/>
            <p:cNvSpPr>
              <a:spLocks noChangeArrowheads="1"/>
            </p:cNvSpPr>
            <p:nvPr/>
          </p:nvSpPr>
          <p:spPr bwMode="auto">
            <a:xfrm>
              <a:off x="3933" y="3312"/>
              <a:ext cx="432" cy="276"/>
            </a:xfrm>
            <a:prstGeom prst="rect">
              <a:avLst/>
            </a:prstGeom>
            <a:solidFill>
              <a:srgbClr val="996633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7" name="Text Box 143"/>
            <p:cNvSpPr txBox="1">
              <a:spLocks noChangeArrowheads="1"/>
            </p:cNvSpPr>
            <p:nvPr/>
          </p:nvSpPr>
          <p:spPr bwMode="auto">
            <a:xfrm>
              <a:off x="3989" y="3318"/>
              <a:ext cx="342" cy="25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bg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3" name="Group 153"/>
          <p:cNvGrpSpPr>
            <a:grpSpLocks/>
          </p:cNvGrpSpPr>
          <p:nvPr/>
        </p:nvGrpSpPr>
        <p:grpSpPr bwMode="auto">
          <a:xfrm>
            <a:off x="6248400" y="5257800"/>
            <a:ext cx="685800" cy="438150"/>
            <a:chOff x="3933" y="3312"/>
            <a:chExt cx="432" cy="276"/>
          </a:xfrm>
        </p:grpSpPr>
        <p:sp>
          <p:nvSpPr>
            <p:cNvPr id="49174" name="Rectangle 154"/>
            <p:cNvSpPr>
              <a:spLocks noChangeArrowheads="1"/>
            </p:cNvSpPr>
            <p:nvPr/>
          </p:nvSpPr>
          <p:spPr bwMode="auto">
            <a:xfrm>
              <a:off x="3933" y="3312"/>
              <a:ext cx="432" cy="276"/>
            </a:xfrm>
            <a:prstGeom prst="rect">
              <a:avLst/>
            </a:prstGeom>
            <a:solidFill>
              <a:srgbClr val="996633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5" name="Text Box 155"/>
            <p:cNvSpPr txBox="1">
              <a:spLocks noChangeArrowheads="1"/>
            </p:cNvSpPr>
            <p:nvPr/>
          </p:nvSpPr>
          <p:spPr bwMode="auto">
            <a:xfrm>
              <a:off x="3989" y="3318"/>
              <a:ext cx="342" cy="25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bg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4" name="Group 160"/>
          <p:cNvGrpSpPr>
            <a:grpSpLocks/>
          </p:cNvGrpSpPr>
          <p:nvPr/>
        </p:nvGrpSpPr>
        <p:grpSpPr bwMode="auto">
          <a:xfrm>
            <a:off x="6248400" y="5257800"/>
            <a:ext cx="685800" cy="438150"/>
            <a:chOff x="3936" y="3312"/>
            <a:chExt cx="432" cy="276"/>
          </a:xfrm>
        </p:grpSpPr>
        <p:sp>
          <p:nvSpPr>
            <p:cNvPr id="49172" name="Rectangle 157"/>
            <p:cNvSpPr>
              <a:spLocks noChangeArrowheads="1"/>
            </p:cNvSpPr>
            <p:nvPr/>
          </p:nvSpPr>
          <p:spPr bwMode="auto">
            <a:xfrm>
              <a:off x="3936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3" name="Text Box 158"/>
            <p:cNvSpPr txBox="1">
              <a:spLocks noChangeArrowheads="1"/>
            </p:cNvSpPr>
            <p:nvPr/>
          </p:nvSpPr>
          <p:spPr bwMode="auto">
            <a:xfrm>
              <a:off x="3981" y="3318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bg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BR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3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1050925" y="425450"/>
            <a:ext cx="298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华文楷体" panose="02010600040101010101" pitchFamily="2" charset="-122"/>
                <a:cs typeface="Times New Roman" panose="02020603050405020304" pitchFamily="18" charset="0"/>
              </a:rPr>
              <a:t>(5) 后处理</a:t>
            </a:r>
            <a:endParaRPr lang="en-US" altLang="zh-CN" sz="36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616075" y="1263650"/>
            <a:ext cx="445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校验送入主存的数是否正确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616075" y="2116138"/>
            <a:ext cx="2900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是否继续用 </a:t>
            </a: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DMA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616075" y="2970213"/>
            <a:ext cx="658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测试传送过程是否正确，错则转诊断程序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616075" y="3824288"/>
            <a:ext cx="486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folHlin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由中断服务程序完成</a:t>
            </a:r>
          </a:p>
        </p:txBody>
      </p:sp>
    </p:spTree>
    <p:extLst>
      <p:ext uri="{BB962C8B-B14F-4D97-AF65-F5344CB8AC3E}">
        <p14:creationId xmlns:p14="http://schemas.microsoft.com/office/powerpoint/2010/main" val="360341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1" grpId="0" autoUpdateAnimBg="0"/>
      <p:bldP spid="70662" grpId="0" autoUpdateAnimBg="0"/>
      <p:bldP spid="7066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441325" y="171450"/>
            <a:ext cx="5710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三种方式的 </a:t>
            </a:r>
            <a:r>
              <a:rPr lang="en-US" altLang="zh-CN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工作效率比较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038" y="4629150"/>
            <a:ext cx="8158162" cy="2235200"/>
            <a:chOff x="189" y="2916"/>
            <a:chExt cx="5139" cy="1408"/>
          </a:xfrm>
        </p:grpSpPr>
        <p:sp>
          <p:nvSpPr>
            <p:cNvPr id="14459" name="Line 5"/>
            <p:cNvSpPr>
              <a:spLocks noChangeShapeType="1"/>
            </p:cNvSpPr>
            <p:nvPr/>
          </p:nvSpPr>
          <p:spPr bwMode="auto">
            <a:xfrm>
              <a:off x="717" y="378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60" name="Line 6"/>
            <p:cNvSpPr>
              <a:spLocks noChangeShapeType="1"/>
            </p:cNvSpPr>
            <p:nvPr/>
          </p:nvSpPr>
          <p:spPr bwMode="auto">
            <a:xfrm>
              <a:off x="3077" y="378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61" name="Line 7"/>
            <p:cNvSpPr>
              <a:spLocks noChangeShapeType="1"/>
            </p:cNvSpPr>
            <p:nvPr/>
          </p:nvSpPr>
          <p:spPr bwMode="auto">
            <a:xfrm>
              <a:off x="2973" y="3254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62" name="Line 8"/>
            <p:cNvSpPr>
              <a:spLocks noChangeShapeType="1"/>
            </p:cNvSpPr>
            <p:nvPr/>
          </p:nvSpPr>
          <p:spPr bwMode="auto">
            <a:xfrm>
              <a:off x="3072" y="3254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63" name="Line 9"/>
            <p:cNvSpPr>
              <a:spLocks noChangeShapeType="1"/>
            </p:cNvSpPr>
            <p:nvPr/>
          </p:nvSpPr>
          <p:spPr bwMode="auto">
            <a:xfrm>
              <a:off x="2973" y="3782"/>
              <a:ext cx="0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64" name="Line 10"/>
            <p:cNvSpPr>
              <a:spLocks noChangeShapeType="1"/>
            </p:cNvSpPr>
            <p:nvPr/>
          </p:nvSpPr>
          <p:spPr bwMode="auto">
            <a:xfrm>
              <a:off x="3072" y="3878"/>
              <a:ext cx="0" cy="3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65" name="Line 11"/>
            <p:cNvSpPr>
              <a:spLocks noChangeShapeType="1"/>
            </p:cNvSpPr>
            <p:nvPr/>
          </p:nvSpPr>
          <p:spPr bwMode="auto">
            <a:xfrm>
              <a:off x="717" y="3247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66" name="Text Box 12"/>
            <p:cNvSpPr txBox="1">
              <a:spLocks noChangeArrowheads="1"/>
            </p:cNvSpPr>
            <p:nvPr/>
          </p:nvSpPr>
          <p:spPr bwMode="auto">
            <a:xfrm>
              <a:off x="1507" y="3492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存取周期结束</a:t>
              </a:r>
            </a:p>
          </p:txBody>
        </p:sp>
        <p:sp>
          <p:nvSpPr>
            <p:cNvPr id="14467" name="Line 13"/>
            <p:cNvSpPr>
              <a:spLocks noChangeShapeType="1"/>
            </p:cNvSpPr>
            <p:nvPr/>
          </p:nvSpPr>
          <p:spPr bwMode="auto">
            <a:xfrm>
              <a:off x="2778" y="3638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68" name="Text Box 14"/>
            <p:cNvSpPr txBox="1">
              <a:spLocks noChangeArrowheads="1"/>
            </p:cNvSpPr>
            <p:nvPr/>
          </p:nvSpPr>
          <p:spPr bwMode="auto">
            <a:xfrm>
              <a:off x="1101" y="3254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CPU  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14469" name="Line 15"/>
            <p:cNvSpPr>
              <a:spLocks noChangeShapeType="1"/>
            </p:cNvSpPr>
            <p:nvPr/>
          </p:nvSpPr>
          <p:spPr bwMode="auto">
            <a:xfrm rot="10800000">
              <a:off x="717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70" name="Line 16"/>
            <p:cNvSpPr>
              <a:spLocks noChangeShapeType="1"/>
            </p:cNvSpPr>
            <p:nvPr/>
          </p:nvSpPr>
          <p:spPr bwMode="auto">
            <a:xfrm>
              <a:off x="2778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71" name="Line 17"/>
            <p:cNvSpPr>
              <a:spLocks noChangeShapeType="1"/>
            </p:cNvSpPr>
            <p:nvPr/>
          </p:nvSpPr>
          <p:spPr bwMode="auto">
            <a:xfrm rot="10800000">
              <a:off x="3072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72" name="Text Box 18"/>
            <p:cNvSpPr txBox="1">
              <a:spLocks noChangeArrowheads="1"/>
            </p:cNvSpPr>
            <p:nvPr/>
          </p:nvSpPr>
          <p:spPr bwMode="auto">
            <a:xfrm>
              <a:off x="3260" y="3254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CPU  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14473" name="Text Box 19"/>
            <p:cNvSpPr txBox="1">
              <a:spLocks noChangeArrowheads="1"/>
            </p:cNvSpPr>
            <p:nvPr/>
          </p:nvSpPr>
          <p:spPr bwMode="auto">
            <a:xfrm>
              <a:off x="2157" y="3782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DMA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请求</a:t>
              </a:r>
            </a:p>
          </p:txBody>
        </p:sp>
        <p:sp>
          <p:nvSpPr>
            <p:cNvPr id="14474" name="Line 20"/>
            <p:cNvSpPr>
              <a:spLocks noChangeShapeType="1"/>
            </p:cNvSpPr>
            <p:nvPr/>
          </p:nvSpPr>
          <p:spPr bwMode="auto">
            <a:xfrm>
              <a:off x="1677" y="3772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75" name="Text Box 21"/>
            <p:cNvSpPr txBox="1">
              <a:spLocks noChangeArrowheads="1"/>
            </p:cNvSpPr>
            <p:nvPr/>
          </p:nvSpPr>
          <p:spPr bwMode="auto">
            <a:xfrm>
              <a:off x="1009" y="3772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启动</a:t>
              </a:r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I/O</a:t>
              </a:r>
            </a:p>
          </p:txBody>
        </p:sp>
        <p:sp>
          <p:nvSpPr>
            <p:cNvPr id="14476" name="Line 22"/>
            <p:cNvSpPr>
              <a:spLocks noChangeShapeType="1"/>
            </p:cNvSpPr>
            <p:nvPr/>
          </p:nvSpPr>
          <p:spPr bwMode="auto">
            <a:xfrm>
              <a:off x="1677" y="4035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77" name="Line 23"/>
            <p:cNvSpPr>
              <a:spLocks noChangeShapeType="1"/>
            </p:cNvSpPr>
            <p:nvPr/>
          </p:nvSpPr>
          <p:spPr bwMode="auto">
            <a:xfrm flipH="1">
              <a:off x="1677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78" name="Text Box 24"/>
            <p:cNvSpPr txBox="1">
              <a:spLocks noChangeArrowheads="1"/>
            </p:cNvSpPr>
            <p:nvPr/>
          </p:nvSpPr>
          <p:spPr bwMode="auto">
            <a:xfrm>
              <a:off x="1969" y="4012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14479" name="Line 25"/>
            <p:cNvSpPr>
              <a:spLocks noChangeShapeType="1"/>
            </p:cNvSpPr>
            <p:nvPr/>
          </p:nvSpPr>
          <p:spPr bwMode="auto">
            <a:xfrm rot="10800000" flipH="1">
              <a:off x="2781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80" name="Line 26"/>
            <p:cNvSpPr>
              <a:spLocks noChangeShapeType="1"/>
            </p:cNvSpPr>
            <p:nvPr/>
          </p:nvSpPr>
          <p:spPr bwMode="auto">
            <a:xfrm flipH="1">
              <a:off x="3076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81" name="Text Box 27"/>
            <p:cNvSpPr txBox="1">
              <a:spLocks noChangeArrowheads="1"/>
            </p:cNvSpPr>
            <p:nvPr/>
          </p:nvSpPr>
          <p:spPr bwMode="auto">
            <a:xfrm>
              <a:off x="3220" y="4012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14482" name="Freeform 28"/>
            <p:cNvSpPr>
              <a:spLocks/>
            </p:cNvSpPr>
            <p:nvPr/>
          </p:nvSpPr>
          <p:spPr bwMode="auto">
            <a:xfrm>
              <a:off x="2541" y="3062"/>
              <a:ext cx="483" cy="202"/>
            </a:xfrm>
            <a:custGeom>
              <a:avLst/>
              <a:gdLst>
                <a:gd name="T0" fmla="*/ 528 w 528"/>
                <a:gd name="T1" fmla="*/ 240 h 240"/>
                <a:gd name="T2" fmla="*/ 480 w 528"/>
                <a:gd name="T3" fmla="*/ 144 h 240"/>
                <a:gd name="T4" fmla="*/ 336 w 528"/>
                <a:gd name="T5" fmla="*/ 48 h 240"/>
                <a:gd name="T6" fmla="*/ 192 w 528"/>
                <a:gd name="T7" fmla="*/ 0 h 240"/>
                <a:gd name="T8" fmla="*/ 0 w 528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40"/>
                <a:gd name="T17" fmla="*/ 528 w 528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40">
                  <a:moveTo>
                    <a:pt x="528" y="240"/>
                  </a:moveTo>
                  <a:lnTo>
                    <a:pt x="480" y="144"/>
                  </a:lnTo>
                  <a:lnTo>
                    <a:pt x="336" y="48"/>
                  </a:lnTo>
                  <a:lnTo>
                    <a:pt x="192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83" name="Text Box 29"/>
            <p:cNvSpPr txBox="1">
              <a:spLocks noChangeArrowheads="1"/>
            </p:cNvSpPr>
            <p:nvPr/>
          </p:nvSpPr>
          <p:spPr bwMode="auto">
            <a:xfrm>
              <a:off x="1485" y="2916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一个存取周期</a:t>
              </a:r>
            </a:p>
          </p:txBody>
        </p:sp>
        <p:sp>
          <p:nvSpPr>
            <p:cNvPr id="14484" name="Freeform 30"/>
            <p:cNvSpPr>
              <a:spLocks/>
            </p:cNvSpPr>
            <p:nvPr/>
          </p:nvSpPr>
          <p:spPr bwMode="auto">
            <a:xfrm>
              <a:off x="3024" y="4080"/>
              <a:ext cx="960" cy="192"/>
            </a:xfrm>
            <a:custGeom>
              <a:avLst/>
              <a:gdLst>
                <a:gd name="T0" fmla="*/ 0 w 1056"/>
                <a:gd name="T1" fmla="*/ 0 h 192"/>
                <a:gd name="T2" fmla="*/ 0 w 1056"/>
                <a:gd name="T3" fmla="*/ 96 h 192"/>
                <a:gd name="T4" fmla="*/ 48 w 1056"/>
                <a:gd name="T5" fmla="*/ 192 h 192"/>
                <a:gd name="T6" fmla="*/ 864 w 1056"/>
                <a:gd name="T7" fmla="*/ 192 h 192"/>
                <a:gd name="T8" fmla="*/ 1056 w 1056"/>
                <a:gd name="T9" fmla="*/ 48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6"/>
                <a:gd name="T16" fmla="*/ 0 h 192"/>
                <a:gd name="T17" fmla="*/ 1056 w 105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6" h="192">
                  <a:moveTo>
                    <a:pt x="0" y="0"/>
                  </a:moveTo>
                  <a:lnTo>
                    <a:pt x="0" y="96"/>
                  </a:lnTo>
                  <a:lnTo>
                    <a:pt x="48" y="192"/>
                  </a:lnTo>
                  <a:lnTo>
                    <a:pt x="864" y="192"/>
                  </a:lnTo>
                  <a:lnTo>
                    <a:pt x="1056" y="4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85" name="Text Box 31"/>
            <p:cNvSpPr txBox="1">
              <a:spLocks noChangeArrowheads="1"/>
            </p:cNvSpPr>
            <p:nvPr/>
          </p:nvSpPr>
          <p:spPr bwMode="auto">
            <a:xfrm>
              <a:off x="3984" y="3878"/>
              <a:ext cx="118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实现</a:t>
              </a:r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与主存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之间的传送</a:t>
              </a:r>
            </a:p>
          </p:txBody>
        </p:sp>
        <p:sp>
          <p:nvSpPr>
            <p:cNvPr id="14486" name="Text Box 32"/>
            <p:cNvSpPr txBox="1">
              <a:spLocks noChangeArrowheads="1"/>
            </p:cNvSpPr>
            <p:nvPr/>
          </p:nvSpPr>
          <p:spPr bwMode="auto">
            <a:xfrm>
              <a:off x="189" y="3541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87" name="Line 33"/>
            <p:cNvSpPr>
              <a:spLocks noChangeShapeType="1"/>
            </p:cNvSpPr>
            <p:nvPr/>
          </p:nvSpPr>
          <p:spPr bwMode="auto">
            <a:xfrm>
              <a:off x="2973" y="4032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47"/>
          <p:cNvGrpSpPr>
            <a:grpSpLocks/>
          </p:cNvGrpSpPr>
          <p:nvPr/>
        </p:nvGrpSpPr>
        <p:grpSpPr bwMode="auto">
          <a:xfrm>
            <a:off x="300038" y="760413"/>
            <a:ext cx="8318500" cy="1433512"/>
            <a:chOff x="189" y="479"/>
            <a:chExt cx="5240" cy="903"/>
          </a:xfrm>
        </p:grpSpPr>
        <p:grpSp>
          <p:nvGrpSpPr>
            <p:cNvPr id="14435" name="Group 146"/>
            <p:cNvGrpSpPr>
              <a:grpSpLocks/>
            </p:cNvGrpSpPr>
            <p:nvPr/>
          </p:nvGrpSpPr>
          <p:grpSpPr bwMode="auto">
            <a:xfrm>
              <a:off x="189" y="479"/>
              <a:ext cx="5240" cy="903"/>
              <a:chOff x="189" y="479"/>
              <a:chExt cx="5240" cy="903"/>
            </a:xfrm>
          </p:grpSpPr>
          <p:sp>
            <p:nvSpPr>
              <p:cNvPr id="14440" name="Text Box 35"/>
              <p:cNvSpPr txBox="1">
                <a:spLocks noChangeArrowheads="1"/>
              </p:cNvSpPr>
              <p:nvPr/>
            </p:nvSpPr>
            <p:spPr bwMode="auto">
              <a:xfrm>
                <a:off x="189" y="66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1" name="Line 36"/>
              <p:cNvSpPr>
                <a:spLocks noChangeShapeType="1"/>
              </p:cNvSpPr>
              <p:nvPr/>
            </p:nvSpPr>
            <p:spPr bwMode="auto">
              <a:xfrm>
                <a:off x="717" y="51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2" name="Line 37"/>
              <p:cNvSpPr>
                <a:spLocks noChangeShapeType="1"/>
              </p:cNvSpPr>
              <p:nvPr/>
            </p:nvSpPr>
            <p:spPr bwMode="auto">
              <a:xfrm>
                <a:off x="1821" y="51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3" name="Line 38"/>
              <p:cNvSpPr>
                <a:spLocks noChangeShapeType="1"/>
              </p:cNvSpPr>
              <p:nvPr/>
            </p:nvSpPr>
            <p:spPr bwMode="auto">
              <a:xfrm>
                <a:off x="4461" y="518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4" name="Line 39"/>
              <p:cNvSpPr>
                <a:spLocks noChangeShapeType="1"/>
              </p:cNvSpPr>
              <p:nvPr/>
            </p:nvSpPr>
            <p:spPr bwMode="auto">
              <a:xfrm flipH="1">
                <a:off x="717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5" name="Line 40"/>
              <p:cNvSpPr>
                <a:spLocks noChangeShapeType="1"/>
              </p:cNvSpPr>
              <p:nvPr/>
            </p:nvSpPr>
            <p:spPr bwMode="auto">
              <a:xfrm rot="10800000" flipH="1">
                <a:off x="1631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6" name="Text Box 41"/>
              <p:cNvSpPr txBox="1">
                <a:spLocks noChangeArrowheads="1"/>
              </p:cNvSpPr>
              <p:nvPr/>
            </p:nvSpPr>
            <p:spPr bwMode="auto">
              <a:xfrm>
                <a:off x="883" y="501"/>
                <a:ext cx="78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CPU</a:t>
                </a:r>
                <a:r>
                  <a:rPr lang="en-US" altLang="zh-CN" sz="9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执行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现行程序</a:t>
                </a:r>
              </a:p>
            </p:txBody>
          </p:sp>
          <p:sp>
            <p:nvSpPr>
              <p:cNvPr id="14447" name="Line 42"/>
              <p:cNvSpPr>
                <a:spLocks noChangeShapeType="1"/>
              </p:cNvSpPr>
              <p:nvPr/>
            </p:nvSpPr>
            <p:spPr bwMode="auto">
              <a:xfrm flipH="1">
                <a:off x="1821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8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4273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9" name="Line 44"/>
              <p:cNvSpPr>
                <a:spLocks noChangeShapeType="1"/>
              </p:cNvSpPr>
              <p:nvPr/>
            </p:nvSpPr>
            <p:spPr bwMode="auto">
              <a:xfrm flipH="1">
                <a:off x="4463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50" name="Text Box 45"/>
              <p:cNvSpPr txBox="1">
                <a:spLocks noChangeArrowheads="1"/>
              </p:cNvSpPr>
              <p:nvPr/>
            </p:nvSpPr>
            <p:spPr bwMode="auto">
              <a:xfrm>
                <a:off x="2051" y="604"/>
                <a:ext cx="21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CPU</a:t>
                </a:r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查询等待并传输</a:t>
                </a:r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I/O</a:t>
                </a:r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数据</a:t>
                </a:r>
              </a:p>
            </p:txBody>
          </p:sp>
          <p:sp>
            <p:nvSpPr>
              <p:cNvPr id="14451" name="Text Box 46"/>
              <p:cNvSpPr txBox="1">
                <a:spLocks noChangeArrowheads="1"/>
              </p:cNvSpPr>
              <p:nvPr/>
            </p:nvSpPr>
            <p:spPr bwMode="auto">
              <a:xfrm>
                <a:off x="4605" y="479"/>
                <a:ext cx="82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CPU </a:t>
                </a:r>
                <a:r>
                  <a:rPr lang="en-US" altLang="zh-CN" sz="9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执行</a:t>
                </a:r>
              </a:p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现行程序</a:t>
                </a:r>
              </a:p>
            </p:txBody>
          </p:sp>
          <p:sp>
            <p:nvSpPr>
              <p:cNvPr id="14452" name="Line 47"/>
              <p:cNvSpPr>
                <a:spLocks noChangeShapeType="1"/>
              </p:cNvSpPr>
              <p:nvPr/>
            </p:nvSpPr>
            <p:spPr bwMode="auto">
              <a:xfrm>
                <a:off x="1821" y="950"/>
                <a:ext cx="0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53" name="Line 48"/>
              <p:cNvSpPr>
                <a:spLocks noChangeShapeType="1"/>
              </p:cNvSpPr>
              <p:nvPr/>
            </p:nvSpPr>
            <p:spPr bwMode="auto">
              <a:xfrm>
                <a:off x="1821" y="1152"/>
                <a:ext cx="0" cy="1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54" name="Text Box 49"/>
              <p:cNvSpPr txBox="1">
                <a:spLocks noChangeArrowheads="1"/>
              </p:cNvSpPr>
              <p:nvPr/>
            </p:nvSpPr>
            <p:spPr bwMode="auto">
              <a:xfrm>
                <a:off x="1101" y="950"/>
                <a:ext cx="67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启动</a:t>
                </a:r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I/O</a:t>
                </a:r>
              </a:p>
            </p:txBody>
          </p:sp>
          <p:grpSp>
            <p:nvGrpSpPr>
              <p:cNvPr id="14455" name="Group 51"/>
              <p:cNvGrpSpPr>
                <a:grpSpLocks/>
              </p:cNvGrpSpPr>
              <p:nvPr/>
            </p:nvGrpSpPr>
            <p:grpSpPr bwMode="auto">
              <a:xfrm>
                <a:off x="717" y="954"/>
                <a:ext cx="4704" cy="6"/>
                <a:chOff x="336" y="954"/>
                <a:chExt cx="4704" cy="6"/>
              </a:xfrm>
            </p:grpSpPr>
            <p:sp>
              <p:nvSpPr>
                <p:cNvPr id="14456" name="Line 52"/>
                <p:cNvSpPr>
                  <a:spLocks noChangeShapeType="1"/>
                </p:cNvSpPr>
                <p:nvPr/>
              </p:nvSpPr>
              <p:spPr bwMode="auto">
                <a:xfrm>
                  <a:off x="336" y="954"/>
                  <a:ext cx="1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7" name="Line 53"/>
                <p:cNvSpPr>
                  <a:spLocks noChangeShapeType="1"/>
                </p:cNvSpPr>
                <p:nvPr/>
              </p:nvSpPr>
              <p:spPr bwMode="auto">
                <a:xfrm>
                  <a:off x="1440" y="960"/>
                  <a:ext cx="26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8" name="Line 54"/>
                <p:cNvSpPr>
                  <a:spLocks noChangeShapeType="1"/>
                </p:cNvSpPr>
                <p:nvPr/>
              </p:nvSpPr>
              <p:spPr bwMode="auto">
                <a:xfrm>
                  <a:off x="4080" y="96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436" name="Group 145"/>
            <p:cNvGrpSpPr>
              <a:grpSpLocks/>
            </p:cNvGrpSpPr>
            <p:nvPr/>
          </p:nvGrpSpPr>
          <p:grpSpPr bwMode="auto">
            <a:xfrm>
              <a:off x="1821" y="1094"/>
              <a:ext cx="2640" cy="252"/>
              <a:chOff x="1821" y="1094"/>
              <a:chExt cx="2640" cy="252"/>
            </a:xfrm>
          </p:grpSpPr>
          <p:sp>
            <p:nvSpPr>
              <p:cNvPr id="14437" name="Text Box 50"/>
              <p:cNvSpPr txBox="1">
                <a:spLocks noChangeArrowheads="1"/>
              </p:cNvSpPr>
              <p:nvPr/>
            </p:nvSpPr>
            <p:spPr bwMode="auto">
              <a:xfrm>
                <a:off x="2431" y="1094"/>
                <a:ext cx="12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I/O </a:t>
                </a:r>
                <a:r>
                  <a:rPr lang="zh-CN" altLang="en-US" sz="2000" b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准备及传送</a:t>
                </a:r>
              </a:p>
            </p:txBody>
          </p:sp>
          <p:sp>
            <p:nvSpPr>
              <p:cNvPr id="14438" name="Line 55"/>
              <p:cNvSpPr>
                <a:spLocks noChangeShapeType="1"/>
              </p:cNvSpPr>
              <p:nvPr/>
            </p:nvSpPr>
            <p:spPr bwMode="auto">
              <a:xfrm>
                <a:off x="3597" y="1200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39" name="Line 56"/>
              <p:cNvSpPr>
                <a:spLocks noChangeShapeType="1"/>
              </p:cNvSpPr>
              <p:nvPr/>
            </p:nvSpPr>
            <p:spPr bwMode="auto">
              <a:xfrm>
                <a:off x="1821" y="120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00038" y="2209800"/>
            <a:ext cx="8310562" cy="2536825"/>
            <a:chOff x="189" y="1392"/>
            <a:chExt cx="5235" cy="1598"/>
          </a:xfrm>
        </p:grpSpPr>
        <p:sp>
          <p:nvSpPr>
            <p:cNvPr id="14403" name="Line 58"/>
            <p:cNvSpPr>
              <a:spLocks noChangeShapeType="1"/>
            </p:cNvSpPr>
            <p:nvPr/>
          </p:nvSpPr>
          <p:spPr bwMode="auto">
            <a:xfrm>
              <a:off x="720" y="2071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04" name="Line 59"/>
            <p:cNvSpPr>
              <a:spLocks noChangeShapeType="1"/>
            </p:cNvSpPr>
            <p:nvPr/>
          </p:nvSpPr>
          <p:spPr bwMode="auto">
            <a:xfrm>
              <a:off x="2880" y="1543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05" name="Line 60"/>
            <p:cNvSpPr>
              <a:spLocks noChangeShapeType="1"/>
            </p:cNvSpPr>
            <p:nvPr/>
          </p:nvSpPr>
          <p:spPr bwMode="auto">
            <a:xfrm>
              <a:off x="720" y="1536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06" name="Text Box 61"/>
            <p:cNvSpPr txBox="1">
              <a:spLocks noChangeArrowheads="1"/>
            </p:cNvSpPr>
            <p:nvPr/>
          </p:nvSpPr>
          <p:spPr bwMode="auto">
            <a:xfrm>
              <a:off x="1236" y="1781"/>
              <a:ext cx="1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指令执行周期结束</a:t>
              </a:r>
            </a:p>
          </p:txBody>
        </p:sp>
        <p:sp>
          <p:nvSpPr>
            <p:cNvPr id="14407" name="Line 62"/>
            <p:cNvSpPr>
              <a:spLocks noChangeShapeType="1"/>
            </p:cNvSpPr>
            <p:nvPr/>
          </p:nvSpPr>
          <p:spPr bwMode="auto">
            <a:xfrm>
              <a:off x="2685" y="1927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08" name="Text Box 63"/>
            <p:cNvSpPr txBox="1">
              <a:spLocks noChangeArrowheads="1"/>
            </p:cNvSpPr>
            <p:nvPr/>
          </p:nvSpPr>
          <p:spPr bwMode="auto">
            <a:xfrm>
              <a:off x="1056" y="1543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CPU  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14409" name="Line 64"/>
            <p:cNvSpPr>
              <a:spLocks noChangeShapeType="1"/>
            </p:cNvSpPr>
            <p:nvPr/>
          </p:nvSpPr>
          <p:spPr bwMode="auto">
            <a:xfrm>
              <a:off x="3168" y="1543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10" name="Line 65"/>
            <p:cNvSpPr>
              <a:spLocks noChangeShapeType="1"/>
            </p:cNvSpPr>
            <p:nvPr/>
          </p:nvSpPr>
          <p:spPr bwMode="auto">
            <a:xfrm>
              <a:off x="3168" y="2071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11" name="Text Box 66"/>
            <p:cNvSpPr txBox="1">
              <a:spLocks noChangeArrowheads="1"/>
            </p:cNvSpPr>
            <p:nvPr/>
          </p:nvSpPr>
          <p:spPr bwMode="auto">
            <a:xfrm>
              <a:off x="3356" y="1543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CPU  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14412" name="Line 67"/>
            <p:cNvSpPr>
              <a:spLocks noChangeShapeType="1"/>
            </p:cNvSpPr>
            <p:nvPr/>
          </p:nvSpPr>
          <p:spPr bwMode="auto">
            <a:xfrm flipH="1">
              <a:off x="2736" y="2071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13" name="Freeform 68"/>
            <p:cNvSpPr>
              <a:spLocks/>
            </p:cNvSpPr>
            <p:nvPr/>
          </p:nvSpPr>
          <p:spPr bwMode="auto">
            <a:xfrm>
              <a:off x="2736" y="2071"/>
              <a:ext cx="864" cy="336"/>
            </a:xfrm>
            <a:custGeom>
              <a:avLst/>
              <a:gdLst>
                <a:gd name="T0" fmla="*/ 0 w 864"/>
                <a:gd name="T1" fmla="*/ 336 h 336"/>
                <a:gd name="T2" fmla="*/ 864 w 864"/>
                <a:gd name="T3" fmla="*/ 336 h 336"/>
                <a:gd name="T4" fmla="*/ 432 w 864"/>
                <a:gd name="T5" fmla="*/ 0 h 336"/>
                <a:gd name="T6" fmla="*/ 0 60000 65536"/>
                <a:gd name="T7" fmla="*/ 0 60000 65536"/>
                <a:gd name="T8" fmla="*/ 0 60000 65536"/>
                <a:gd name="T9" fmla="*/ 0 w 864"/>
                <a:gd name="T10" fmla="*/ 0 h 336"/>
                <a:gd name="T11" fmla="*/ 864 w 86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336">
                  <a:moveTo>
                    <a:pt x="0" y="336"/>
                  </a:moveTo>
                  <a:lnTo>
                    <a:pt x="864" y="336"/>
                  </a:lnTo>
                  <a:lnTo>
                    <a:pt x="432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14" name="Line 69"/>
            <p:cNvSpPr>
              <a:spLocks noChangeShapeType="1"/>
            </p:cNvSpPr>
            <p:nvPr/>
          </p:nvSpPr>
          <p:spPr bwMode="auto">
            <a:xfrm>
              <a:off x="2736" y="245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15" name="Line 70"/>
            <p:cNvSpPr>
              <a:spLocks noChangeShapeType="1"/>
            </p:cNvSpPr>
            <p:nvPr/>
          </p:nvSpPr>
          <p:spPr bwMode="auto">
            <a:xfrm>
              <a:off x="3600" y="2307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16" name="Line 71"/>
            <p:cNvSpPr>
              <a:spLocks noChangeShapeType="1"/>
            </p:cNvSpPr>
            <p:nvPr/>
          </p:nvSpPr>
          <p:spPr bwMode="auto">
            <a:xfrm flipV="1">
              <a:off x="2736" y="206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17" name="Line 72"/>
            <p:cNvSpPr>
              <a:spLocks noChangeShapeType="1"/>
            </p:cNvSpPr>
            <p:nvPr/>
          </p:nvSpPr>
          <p:spPr bwMode="auto">
            <a:xfrm>
              <a:off x="1628" y="2071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18" name="Text Box 73"/>
            <p:cNvSpPr txBox="1">
              <a:spLocks noChangeArrowheads="1"/>
            </p:cNvSpPr>
            <p:nvPr/>
          </p:nvSpPr>
          <p:spPr bwMode="auto">
            <a:xfrm>
              <a:off x="960" y="2071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启动</a:t>
              </a:r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I/O</a:t>
              </a:r>
            </a:p>
          </p:txBody>
        </p:sp>
        <p:sp>
          <p:nvSpPr>
            <p:cNvPr id="14419" name="Text Box 74"/>
            <p:cNvSpPr txBox="1">
              <a:spLocks noChangeArrowheads="1"/>
            </p:cNvSpPr>
            <p:nvPr/>
          </p:nvSpPr>
          <p:spPr bwMode="auto">
            <a:xfrm>
              <a:off x="1976" y="2061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中断请求</a:t>
              </a:r>
            </a:p>
          </p:txBody>
        </p:sp>
        <p:sp>
          <p:nvSpPr>
            <p:cNvPr id="14420" name="Line 75"/>
            <p:cNvSpPr>
              <a:spLocks noChangeShapeType="1"/>
            </p:cNvSpPr>
            <p:nvPr/>
          </p:nvSpPr>
          <p:spPr bwMode="auto">
            <a:xfrm flipH="1">
              <a:off x="3600" y="245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21" name="Text Box 76"/>
            <p:cNvSpPr txBox="1">
              <a:spLocks noChangeArrowheads="1"/>
            </p:cNvSpPr>
            <p:nvPr/>
          </p:nvSpPr>
          <p:spPr bwMode="auto">
            <a:xfrm>
              <a:off x="3744" y="2314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14422" name="Line 77"/>
            <p:cNvSpPr>
              <a:spLocks noChangeShapeType="1"/>
            </p:cNvSpPr>
            <p:nvPr/>
          </p:nvSpPr>
          <p:spPr bwMode="auto">
            <a:xfrm>
              <a:off x="1632" y="2352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23" name="Line 78"/>
            <p:cNvSpPr>
              <a:spLocks noChangeShapeType="1"/>
            </p:cNvSpPr>
            <p:nvPr/>
          </p:nvSpPr>
          <p:spPr bwMode="auto">
            <a:xfrm flipH="1">
              <a:off x="1632" y="24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24" name="Text Box 79"/>
            <p:cNvSpPr txBox="1">
              <a:spLocks noChangeArrowheads="1"/>
            </p:cNvSpPr>
            <p:nvPr/>
          </p:nvSpPr>
          <p:spPr bwMode="auto">
            <a:xfrm>
              <a:off x="1828" y="2362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14425" name="Line 80"/>
            <p:cNvSpPr>
              <a:spLocks noChangeShapeType="1"/>
            </p:cNvSpPr>
            <p:nvPr/>
          </p:nvSpPr>
          <p:spPr bwMode="auto">
            <a:xfrm rot="10800000" flipH="1">
              <a:off x="2544" y="24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26" name="Text Box 81"/>
            <p:cNvSpPr txBox="1">
              <a:spLocks noChangeArrowheads="1"/>
            </p:cNvSpPr>
            <p:nvPr/>
          </p:nvSpPr>
          <p:spPr bwMode="auto">
            <a:xfrm>
              <a:off x="2877" y="2544"/>
              <a:ext cx="207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CPU 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处理中断服务程序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实现 </a:t>
              </a:r>
              <a:r>
                <a:rPr lang="en-US" altLang="zh-CN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I/O </a:t>
              </a:r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与主机之间的传送</a:t>
              </a:r>
            </a:p>
          </p:txBody>
        </p:sp>
        <p:sp>
          <p:nvSpPr>
            <p:cNvPr id="14427" name="Text Box 82"/>
            <p:cNvSpPr txBox="1">
              <a:spLocks noChangeArrowheads="1"/>
            </p:cNvSpPr>
            <p:nvPr/>
          </p:nvSpPr>
          <p:spPr bwMode="auto">
            <a:xfrm>
              <a:off x="2891" y="1392"/>
              <a:ext cx="27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间</a:t>
              </a:r>
            </a:p>
            <a:p>
              <a:pPr eaLnBrk="1" hangingPunct="1"/>
              <a:r>
                <a:rPr lang="zh-CN" altLang="en-US" sz="2000" b="1">
                  <a:ea typeface="华文楷体" panose="02010600040101010101" pitchFamily="2" charset="-122"/>
                  <a:cs typeface="Times New Roman" panose="02020603050405020304" pitchFamily="18" charset="0"/>
                </a:rPr>
                <a:t>断</a:t>
              </a:r>
            </a:p>
          </p:txBody>
        </p:sp>
        <p:sp>
          <p:nvSpPr>
            <p:cNvPr id="14428" name="Line 83"/>
            <p:cNvSpPr>
              <a:spLocks noChangeShapeType="1"/>
            </p:cNvSpPr>
            <p:nvPr/>
          </p:nvSpPr>
          <p:spPr bwMode="auto">
            <a:xfrm>
              <a:off x="3024" y="18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29" name="Text Box 84"/>
            <p:cNvSpPr txBox="1">
              <a:spLocks noChangeArrowheads="1"/>
            </p:cNvSpPr>
            <p:nvPr/>
          </p:nvSpPr>
          <p:spPr bwMode="auto">
            <a:xfrm>
              <a:off x="189" y="176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0" name="Line 85"/>
            <p:cNvSpPr>
              <a:spLocks noChangeShapeType="1"/>
            </p:cNvSpPr>
            <p:nvPr/>
          </p:nvSpPr>
          <p:spPr bwMode="auto">
            <a:xfrm>
              <a:off x="2736" y="2362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1" name="Line 86"/>
            <p:cNvSpPr>
              <a:spLocks noChangeShapeType="1"/>
            </p:cNvSpPr>
            <p:nvPr/>
          </p:nvSpPr>
          <p:spPr bwMode="auto">
            <a:xfrm rot="10800000">
              <a:off x="717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2" name="Line 87"/>
            <p:cNvSpPr>
              <a:spLocks noChangeShapeType="1"/>
            </p:cNvSpPr>
            <p:nvPr/>
          </p:nvSpPr>
          <p:spPr bwMode="auto">
            <a:xfrm>
              <a:off x="2637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3" name="Line 88"/>
            <p:cNvSpPr>
              <a:spLocks noChangeShapeType="1"/>
            </p:cNvSpPr>
            <p:nvPr/>
          </p:nvSpPr>
          <p:spPr bwMode="auto">
            <a:xfrm rot="10800000">
              <a:off x="3165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4" name="Line 89"/>
            <p:cNvSpPr>
              <a:spLocks noChangeShapeType="1"/>
            </p:cNvSpPr>
            <p:nvPr/>
          </p:nvSpPr>
          <p:spPr bwMode="auto">
            <a:xfrm flipH="1">
              <a:off x="3168" y="2471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1747838" y="1508125"/>
            <a:ext cx="1143000" cy="400050"/>
            <a:chOff x="1101" y="944"/>
            <a:chExt cx="720" cy="252"/>
          </a:xfrm>
        </p:grpSpPr>
        <p:sp>
          <p:nvSpPr>
            <p:cNvPr id="14401" name="Line 91"/>
            <p:cNvSpPr>
              <a:spLocks noChangeShapeType="1"/>
            </p:cNvSpPr>
            <p:nvPr/>
          </p:nvSpPr>
          <p:spPr bwMode="auto">
            <a:xfrm>
              <a:off x="1821" y="944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02" name="Text Box 92"/>
            <p:cNvSpPr txBox="1">
              <a:spLocks noChangeArrowheads="1"/>
            </p:cNvSpPr>
            <p:nvPr/>
          </p:nvSpPr>
          <p:spPr bwMode="auto">
            <a:xfrm>
              <a:off x="1101" y="944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启动</a:t>
              </a:r>
              <a:r>
                <a:rPr lang="en-US" altLang="zh-CN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I/O</a:t>
              </a:r>
            </a:p>
          </p:txBody>
        </p:sp>
      </p:grp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1524000" y="3278188"/>
            <a:ext cx="1066800" cy="400050"/>
            <a:chOff x="960" y="2065"/>
            <a:chExt cx="672" cy="252"/>
          </a:xfrm>
        </p:grpSpPr>
        <p:sp>
          <p:nvSpPr>
            <p:cNvPr id="14399" name="Line 94"/>
            <p:cNvSpPr>
              <a:spLocks noChangeShapeType="1"/>
            </p:cNvSpPr>
            <p:nvPr/>
          </p:nvSpPr>
          <p:spPr bwMode="auto">
            <a:xfrm>
              <a:off x="1628" y="2065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00" name="Text Box 95"/>
            <p:cNvSpPr txBox="1">
              <a:spLocks noChangeArrowheads="1"/>
            </p:cNvSpPr>
            <p:nvPr/>
          </p:nvSpPr>
          <p:spPr bwMode="auto">
            <a:xfrm>
              <a:off x="960" y="2065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启动</a:t>
              </a:r>
              <a:r>
                <a:rPr lang="en-US" altLang="zh-CN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I/O</a:t>
              </a:r>
            </a:p>
          </p:txBody>
        </p:sp>
      </p:grpSp>
      <p:sp>
        <p:nvSpPr>
          <p:cNvPr id="22624" name="Line 96"/>
          <p:cNvSpPr>
            <a:spLocks noChangeShapeType="1"/>
          </p:cNvSpPr>
          <p:nvPr/>
        </p:nvSpPr>
        <p:spPr bwMode="auto">
          <a:xfrm>
            <a:off x="1143000" y="1514475"/>
            <a:ext cx="17526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26" name="Line 98"/>
          <p:cNvSpPr>
            <a:spLocks noChangeShapeType="1"/>
          </p:cNvSpPr>
          <p:nvPr/>
        </p:nvSpPr>
        <p:spPr bwMode="auto">
          <a:xfrm>
            <a:off x="7086600" y="1524000"/>
            <a:ext cx="15240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27" name="Freeform 99"/>
          <p:cNvSpPr>
            <a:spLocks/>
          </p:cNvSpPr>
          <p:nvPr/>
        </p:nvSpPr>
        <p:spPr bwMode="auto">
          <a:xfrm>
            <a:off x="1138238" y="3289300"/>
            <a:ext cx="1452562" cy="4763"/>
          </a:xfrm>
          <a:custGeom>
            <a:avLst/>
            <a:gdLst>
              <a:gd name="T0" fmla="*/ 0 w 915"/>
              <a:gd name="T1" fmla="*/ 3 h 3"/>
              <a:gd name="T2" fmla="*/ 915 w 915"/>
              <a:gd name="T3" fmla="*/ 0 h 3"/>
              <a:gd name="T4" fmla="*/ 0 60000 65536"/>
              <a:gd name="T5" fmla="*/ 0 60000 65536"/>
              <a:gd name="T6" fmla="*/ 0 w 915"/>
              <a:gd name="T7" fmla="*/ 0 h 3"/>
              <a:gd name="T8" fmla="*/ 915 w 915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5" h="3">
                <a:moveTo>
                  <a:pt x="0" y="3"/>
                </a:moveTo>
                <a:lnTo>
                  <a:pt x="915" y="0"/>
                </a:lnTo>
              </a:path>
            </a:pathLst>
          </a:custGeom>
          <a:noFill/>
          <a:ln w="38100" cmpd="sng">
            <a:solidFill>
              <a:srgbClr val="C28F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2590800" y="3289300"/>
            <a:ext cx="1752600" cy="868363"/>
            <a:chOff x="1632" y="2067"/>
            <a:chExt cx="1104" cy="547"/>
          </a:xfrm>
        </p:grpSpPr>
        <p:sp>
          <p:nvSpPr>
            <p:cNvPr id="14392" name="Freeform 101"/>
            <p:cNvSpPr>
              <a:spLocks/>
            </p:cNvSpPr>
            <p:nvPr/>
          </p:nvSpPr>
          <p:spPr bwMode="auto">
            <a:xfrm>
              <a:off x="1632" y="2067"/>
              <a:ext cx="1098" cy="3"/>
            </a:xfrm>
            <a:custGeom>
              <a:avLst/>
              <a:gdLst>
                <a:gd name="T0" fmla="*/ 0 w 1098"/>
                <a:gd name="T1" fmla="*/ 3 h 3"/>
                <a:gd name="T2" fmla="*/ 1098 w 1098"/>
                <a:gd name="T3" fmla="*/ 0 h 3"/>
                <a:gd name="T4" fmla="*/ 0 60000 65536"/>
                <a:gd name="T5" fmla="*/ 0 60000 65536"/>
                <a:gd name="T6" fmla="*/ 0 w 1098"/>
                <a:gd name="T7" fmla="*/ 0 h 3"/>
                <a:gd name="T8" fmla="*/ 1098 w 109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8" h="3">
                  <a:moveTo>
                    <a:pt x="0" y="3"/>
                  </a:moveTo>
                  <a:lnTo>
                    <a:pt x="1098" y="0"/>
                  </a:lnTo>
                </a:path>
              </a:pathLst>
            </a:custGeom>
            <a:noFill/>
            <a:ln w="38100" cmpd="sng">
              <a:solidFill>
                <a:srgbClr val="C28F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393" name="Group 102"/>
            <p:cNvGrpSpPr>
              <a:grpSpLocks/>
            </p:cNvGrpSpPr>
            <p:nvPr/>
          </p:nvGrpSpPr>
          <p:grpSpPr bwMode="auto">
            <a:xfrm>
              <a:off x="1632" y="2352"/>
              <a:ext cx="1104" cy="262"/>
              <a:chOff x="1632" y="2352"/>
              <a:chExt cx="1104" cy="262"/>
            </a:xfrm>
          </p:grpSpPr>
          <p:sp>
            <p:nvSpPr>
              <p:cNvPr id="14394" name="Line 103"/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95" name="Line 104"/>
              <p:cNvSpPr>
                <a:spLocks noChangeShapeType="1"/>
              </p:cNvSpPr>
              <p:nvPr/>
            </p:nvSpPr>
            <p:spPr bwMode="auto">
              <a:xfrm flipH="1">
                <a:off x="1632" y="24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96" name="Text Box 105"/>
              <p:cNvSpPr txBox="1">
                <a:spLocks noChangeArrowheads="1"/>
              </p:cNvSpPr>
              <p:nvPr/>
            </p:nvSpPr>
            <p:spPr bwMode="auto">
              <a:xfrm>
                <a:off x="1828" y="2362"/>
                <a:ext cx="67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chemeClr val="folHlin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I/O</a:t>
                </a:r>
                <a:r>
                  <a:rPr lang="zh-CN" altLang="en-US" sz="2000" b="1">
                    <a:solidFill>
                      <a:schemeClr val="folHlin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准备</a:t>
                </a:r>
              </a:p>
            </p:txBody>
          </p:sp>
          <p:sp>
            <p:nvSpPr>
              <p:cNvPr id="14397" name="Line 106"/>
              <p:cNvSpPr>
                <a:spLocks noChangeShapeType="1"/>
              </p:cNvSpPr>
              <p:nvPr/>
            </p:nvSpPr>
            <p:spPr bwMode="auto">
              <a:xfrm rot="10800000" flipH="1">
                <a:off x="2544" y="24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98" name="Line 107"/>
              <p:cNvSpPr>
                <a:spLocks noChangeShapeType="1"/>
              </p:cNvSpPr>
              <p:nvPr/>
            </p:nvSpPr>
            <p:spPr bwMode="auto">
              <a:xfrm>
                <a:off x="2736" y="2362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3136900" y="3276600"/>
            <a:ext cx="1206500" cy="477838"/>
            <a:chOff x="1976" y="2055"/>
            <a:chExt cx="760" cy="301"/>
          </a:xfrm>
        </p:grpSpPr>
        <p:sp>
          <p:nvSpPr>
            <p:cNvPr id="14390" name="Line 109"/>
            <p:cNvSpPr>
              <a:spLocks noChangeShapeType="1"/>
            </p:cNvSpPr>
            <p:nvPr/>
          </p:nvSpPr>
          <p:spPr bwMode="auto">
            <a:xfrm flipV="1">
              <a:off x="2736" y="2063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91" name="Text Box 110"/>
            <p:cNvSpPr txBox="1">
              <a:spLocks noChangeArrowheads="1"/>
            </p:cNvSpPr>
            <p:nvPr/>
          </p:nvSpPr>
          <p:spPr bwMode="auto">
            <a:xfrm>
              <a:off x="1976" y="2055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中断请求</a:t>
              </a:r>
            </a:p>
          </p:txBody>
        </p:sp>
      </p:grpSp>
      <p:sp>
        <p:nvSpPr>
          <p:cNvPr id="22639" name="Line 111"/>
          <p:cNvSpPr>
            <a:spLocks noChangeShapeType="1"/>
          </p:cNvSpPr>
          <p:nvPr/>
        </p:nvSpPr>
        <p:spPr bwMode="auto">
          <a:xfrm flipH="1">
            <a:off x="4343400" y="3278188"/>
            <a:ext cx="2286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40" name="Line 112"/>
          <p:cNvSpPr>
            <a:spLocks noChangeShapeType="1"/>
          </p:cNvSpPr>
          <p:nvPr/>
        </p:nvSpPr>
        <p:spPr bwMode="auto">
          <a:xfrm flipH="1" flipV="1">
            <a:off x="5029200" y="3276600"/>
            <a:ext cx="6858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41" name="Line 113"/>
          <p:cNvSpPr>
            <a:spLocks noChangeShapeType="1"/>
          </p:cNvSpPr>
          <p:nvPr/>
        </p:nvSpPr>
        <p:spPr bwMode="auto">
          <a:xfrm>
            <a:off x="5029200" y="3292475"/>
            <a:ext cx="35814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42" name="Line 114"/>
          <p:cNvSpPr>
            <a:spLocks noChangeShapeType="1"/>
          </p:cNvSpPr>
          <p:nvPr/>
        </p:nvSpPr>
        <p:spPr bwMode="auto">
          <a:xfrm>
            <a:off x="1143000" y="6005513"/>
            <a:ext cx="15240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56"/>
          <p:cNvGrpSpPr>
            <a:grpSpLocks/>
          </p:cNvGrpSpPr>
          <p:nvPr/>
        </p:nvGrpSpPr>
        <p:grpSpPr bwMode="auto">
          <a:xfrm>
            <a:off x="1597025" y="5984875"/>
            <a:ext cx="1069975" cy="406400"/>
            <a:chOff x="1006" y="3770"/>
            <a:chExt cx="674" cy="256"/>
          </a:xfrm>
        </p:grpSpPr>
        <p:sp>
          <p:nvSpPr>
            <p:cNvPr id="14388" name="Line 116"/>
            <p:cNvSpPr>
              <a:spLocks noChangeShapeType="1"/>
            </p:cNvSpPr>
            <p:nvPr/>
          </p:nvSpPr>
          <p:spPr bwMode="auto">
            <a:xfrm>
              <a:off x="1680" y="3770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89" name="Text Box 117"/>
            <p:cNvSpPr txBox="1">
              <a:spLocks noChangeArrowheads="1"/>
            </p:cNvSpPr>
            <p:nvPr/>
          </p:nvSpPr>
          <p:spPr bwMode="auto">
            <a:xfrm>
              <a:off x="1006" y="3774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启动</a:t>
              </a:r>
              <a:r>
                <a:rPr lang="en-US" altLang="zh-CN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I/O</a:t>
              </a:r>
            </a:p>
          </p:txBody>
        </p:sp>
      </p:grpSp>
      <p:grpSp>
        <p:nvGrpSpPr>
          <p:cNvPr id="14" name="Group 143"/>
          <p:cNvGrpSpPr>
            <a:grpSpLocks/>
          </p:cNvGrpSpPr>
          <p:nvPr/>
        </p:nvGrpSpPr>
        <p:grpSpPr bwMode="auto">
          <a:xfrm>
            <a:off x="4343400" y="3810000"/>
            <a:ext cx="1371600" cy="104775"/>
            <a:chOff x="2736" y="2400"/>
            <a:chExt cx="864" cy="66"/>
          </a:xfrm>
        </p:grpSpPr>
        <p:sp>
          <p:nvSpPr>
            <p:cNvPr id="14386" name="Line 119"/>
            <p:cNvSpPr>
              <a:spLocks noChangeShapeType="1"/>
            </p:cNvSpPr>
            <p:nvPr/>
          </p:nvSpPr>
          <p:spPr bwMode="auto">
            <a:xfrm>
              <a:off x="2736" y="2400"/>
              <a:ext cx="86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87" name="Line 120"/>
            <p:cNvSpPr>
              <a:spLocks noChangeShapeType="1"/>
            </p:cNvSpPr>
            <p:nvPr/>
          </p:nvSpPr>
          <p:spPr bwMode="auto">
            <a:xfrm>
              <a:off x="2736" y="2466"/>
              <a:ext cx="86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21"/>
          <p:cNvGrpSpPr>
            <a:grpSpLocks/>
          </p:cNvGrpSpPr>
          <p:nvPr/>
        </p:nvGrpSpPr>
        <p:grpSpPr bwMode="auto">
          <a:xfrm>
            <a:off x="2662238" y="6005513"/>
            <a:ext cx="2062162" cy="763587"/>
            <a:chOff x="1677" y="3783"/>
            <a:chExt cx="1299" cy="481"/>
          </a:xfrm>
        </p:grpSpPr>
        <p:sp>
          <p:nvSpPr>
            <p:cNvPr id="14379" name="Line 122"/>
            <p:cNvSpPr>
              <a:spLocks noChangeShapeType="1"/>
            </p:cNvSpPr>
            <p:nvPr/>
          </p:nvSpPr>
          <p:spPr bwMode="auto">
            <a:xfrm>
              <a:off x="1680" y="3783"/>
              <a:ext cx="129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380" name="Group 123"/>
            <p:cNvGrpSpPr>
              <a:grpSpLocks/>
            </p:cNvGrpSpPr>
            <p:nvPr/>
          </p:nvGrpSpPr>
          <p:grpSpPr bwMode="auto">
            <a:xfrm>
              <a:off x="1677" y="4012"/>
              <a:ext cx="1296" cy="252"/>
              <a:chOff x="1677" y="4006"/>
              <a:chExt cx="1296" cy="252"/>
            </a:xfrm>
          </p:grpSpPr>
          <p:sp>
            <p:nvSpPr>
              <p:cNvPr id="14381" name="Line 124"/>
              <p:cNvSpPr>
                <a:spLocks noChangeShapeType="1"/>
              </p:cNvSpPr>
              <p:nvPr/>
            </p:nvSpPr>
            <p:spPr bwMode="auto">
              <a:xfrm>
                <a:off x="1677" y="4029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82" name="Line 125"/>
              <p:cNvSpPr>
                <a:spLocks noChangeShapeType="1"/>
              </p:cNvSpPr>
              <p:nvPr/>
            </p:nvSpPr>
            <p:spPr bwMode="auto">
              <a:xfrm flipH="1">
                <a:off x="1677" y="4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83" name="Text Box 126"/>
              <p:cNvSpPr txBox="1">
                <a:spLocks noChangeArrowheads="1"/>
              </p:cNvSpPr>
              <p:nvPr/>
            </p:nvSpPr>
            <p:spPr bwMode="auto">
              <a:xfrm>
                <a:off x="1969" y="4006"/>
                <a:ext cx="67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chemeClr val="folHlin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I/O</a:t>
                </a:r>
                <a:r>
                  <a:rPr lang="zh-CN" altLang="en-US" sz="2000" b="1">
                    <a:solidFill>
                      <a:schemeClr val="folHlin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准备</a:t>
                </a:r>
              </a:p>
            </p:txBody>
          </p:sp>
          <p:sp>
            <p:nvSpPr>
              <p:cNvPr id="14384" name="Line 127"/>
              <p:cNvSpPr>
                <a:spLocks noChangeShapeType="1"/>
              </p:cNvSpPr>
              <p:nvPr/>
            </p:nvSpPr>
            <p:spPr bwMode="auto">
              <a:xfrm rot="10800000" flipH="1">
                <a:off x="2781" y="4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85" name="Line 128"/>
              <p:cNvSpPr>
                <a:spLocks noChangeShapeType="1"/>
              </p:cNvSpPr>
              <p:nvPr/>
            </p:nvSpPr>
            <p:spPr bwMode="auto">
              <a:xfrm>
                <a:off x="2973" y="4026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Group 129"/>
          <p:cNvGrpSpPr>
            <a:grpSpLocks/>
          </p:cNvGrpSpPr>
          <p:nvPr/>
        </p:nvGrpSpPr>
        <p:grpSpPr bwMode="auto">
          <a:xfrm>
            <a:off x="2349500" y="4629150"/>
            <a:ext cx="2519363" cy="1390650"/>
            <a:chOff x="1485" y="2916"/>
            <a:chExt cx="1587" cy="876"/>
          </a:xfrm>
        </p:grpSpPr>
        <p:sp>
          <p:nvSpPr>
            <p:cNvPr id="14375" name="Rectangle 130"/>
            <p:cNvSpPr>
              <a:spLocks noChangeArrowheads="1"/>
            </p:cNvSpPr>
            <p:nvPr/>
          </p:nvSpPr>
          <p:spPr bwMode="auto">
            <a:xfrm>
              <a:off x="2976" y="3264"/>
              <a:ext cx="96" cy="5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376" name="Group 131"/>
            <p:cNvGrpSpPr>
              <a:grpSpLocks/>
            </p:cNvGrpSpPr>
            <p:nvPr/>
          </p:nvGrpSpPr>
          <p:grpSpPr bwMode="auto">
            <a:xfrm>
              <a:off x="1485" y="2916"/>
              <a:ext cx="1539" cy="348"/>
              <a:chOff x="1485" y="2916"/>
              <a:chExt cx="1539" cy="348"/>
            </a:xfrm>
          </p:grpSpPr>
          <p:sp>
            <p:nvSpPr>
              <p:cNvPr id="14377" name="Freeform 132"/>
              <p:cNvSpPr>
                <a:spLocks/>
              </p:cNvSpPr>
              <p:nvPr/>
            </p:nvSpPr>
            <p:spPr bwMode="auto">
              <a:xfrm>
                <a:off x="2541" y="3062"/>
                <a:ext cx="483" cy="202"/>
              </a:xfrm>
              <a:custGeom>
                <a:avLst/>
                <a:gdLst>
                  <a:gd name="T0" fmla="*/ 528 w 528"/>
                  <a:gd name="T1" fmla="*/ 240 h 240"/>
                  <a:gd name="T2" fmla="*/ 480 w 528"/>
                  <a:gd name="T3" fmla="*/ 144 h 240"/>
                  <a:gd name="T4" fmla="*/ 336 w 528"/>
                  <a:gd name="T5" fmla="*/ 48 h 240"/>
                  <a:gd name="T6" fmla="*/ 192 w 528"/>
                  <a:gd name="T7" fmla="*/ 0 h 240"/>
                  <a:gd name="T8" fmla="*/ 0 w 528"/>
                  <a:gd name="T9" fmla="*/ 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40"/>
                  <a:gd name="T17" fmla="*/ 528 w 528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40">
                    <a:moveTo>
                      <a:pt x="528" y="240"/>
                    </a:moveTo>
                    <a:lnTo>
                      <a:pt x="480" y="144"/>
                    </a:lnTo>
                    <a:lnTo>
                      <a:pt x="336" y="48"/>
                    </a:lnTo>
                    <a:lnTo>
                      <a:pt x="192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78" name="Text Box 133"/>
              <p:cNvSpPr txBox="1">
                <a:spLocks noChangeArrowheads="1"/>
              </p:cNvSpPr>
              <p:nvPr/>
            </p:nvSpPr>
            <p:spPr bwMode="auto">
              <a:xfrm>
                <a:off x="1485" y="2916"/>
                <a:ext cx="10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chemeClr val="folHlin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一个存取周期</a:t>
                </a:r>
              </a:p>
            </p:txBody>
          </p:sp>
        </p:grpSp>
      </p:grpSp>
      <p:grpSp>
        <p:nvGrpSpPr>
          <p:cNvPr id="19" name="Group 134"/>
          <p:cNvGrpSpPr>
            <a:grpSpLocks/>
          </p:cNvGrpSpPr>
          <p:nvPr/>
        </p:nvGrpSpPr>
        <p:grpSpPr bwMode="auto">
          <a:xfrm>
            <a:off x="3424238" y="6003925"/>
            <a:ext cx="1303337" cy="396875"/>
            <a:chOff x="2157" y="3776"/>
            <a:chExt cx="821" cy="250"/>
          </a:xfrm>
        </p:grpSpPr>
        <p:sp>
          <p:nvSpPr>
            <p:cNvPr id="14373" name="Line 135"/>
            <p:cNvSpPr>
              <a:spLocks noChangeShapeType="1"/>
            </p:cNvSpPr>
            <p:nvPr/>
          </p:nvSpPr>
          <p:spPr bwMode="auto">
            <a:xfrm>
              <a:off x="2973" y="3776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74" name="Text Box 136"/>
            <p:cNvSpPr txBox="1">
              <a:spLocks noChangeArrowheads="1"/>
            </p:cNvSpPr>
            <p:nvPr/>
          </p:nvSpPr>
          <p:spPr bwMode="auto">
            <a:xfrm>
              <a:off x="2157" y="3776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DMA</a:t>
              </a:r>
              <a:r>
                <a:rPr lang="zh-CN" altLang="en-US" sz="2000" b="1">
                  <a:solidFill>
                    <a:schemeClr val="folHlin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请求</a:t>
              </a:r>
            </a:p>
          </p:txBody>
        </p:sp>
      </p:grpSp>
      <p:sp>
        <p:nvSpPr>
          <p:cNvPr id="22665" name="Line 137"/>
          <p:cNvSpPr>
            <a:spLocks noChangeShapeType="1"/>
          </p:cNvSpPr>
          <p:nvPr/>
        </p:nvSpPr>
        <p:spPr bwMode="auto">
          <a:xfrm>
            <a:off x="4876800" y="6005513"/>
            <a:ext cx="35814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66" name="Freeform 138"/>
          <p:cNvSpPr>
            <a:spLocks/>
          </p:cNvSpPr>
          <p:nvPr/>
        </p:nvSpPr>
        <p:spPr bwMode="auto">
          <a:xfrm>
            <a:off x="4333875" y="3289300"/>
            <a:ext cx="233363" cy="1588"/>
          </a:xfrm>
          <a:custGeom>
            <a:avLst/>
            <a:gdLst>
              <a:gd name="T0" fmla="*/ 0 w 147"/>
              <a:gd name="T1" fmla="*/ 0 h 1"/>
              <a:gd name="T2" fmla="*/ 147 w 147"/>
              <a:gd name="T3" fmla="*/ 0 h 1"/>
              <a:gd name="T4" fmla="*/ 0 60000 65536"/>
              <a:gd name="T5" fmla="*/ 0 60000 65536"/>
              <a:gd name="T6" fmla="*/ 0 w 147"/>
              <a:gd name="T7" fmla="*/ 0 h 1"/>
              <a:gd name="T8" fmla="*/ 147 w 14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" h="1">
                <a:moveTo>
                  <a:pt x="0" y="0"/>
                </a:moveTo>
                <a:lnTo>
                  <a:pt x="147" y="0"/>
                </a:lnTo>
              </a:path>
            </a:pathLst>
          </a:custGeom>
          <a:noFill/>
          <a:ln w="38100" cmpd="sng">
            <a:solidFill>
              <a:srgbClr val="C28F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67" name="Text Box 139"/>
          <p:cNvSpPr txBox="1">
            <a:spLocks noChangeArrowheads="1"/>
          </p:cNvSpPr>
          <p:nvPr/>
        </p:nvSpPr>
        <p:spPr bwMode="auto">
          <a:xfrm>
            <a:off x="212725" y="987425"/>
            <a:ext cx="695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ea typeface="华文楷体" panose="02010600040101010101" pitchFamily="2" charset="-122"/>
                <a:cs typeface="Times New Roman" panose="02020603050405020304" pitchFamily="18" charset="0"/>
              </a:rPr>
              <a:t>程序</a:t>
            </a:r>
          </a:p>
          <a:p>
            <a:pPr eaLnBrk="1" hangingPunct="1"/>
            <a:r>
              <a:rPr lang="zh-CN" altLang="en-US" sz="2000" b="1">
                <a:ea typeface="华文楷体" panose="02010600040101010101" pitchFamily="2" charset="-122"/>
                <a:cs typeface="Times New Roman" panose="02020603050405020304" pitchFamily="18" charset="0"/>
              </a:rPr>
              <a:t>查询</a:t>
            </a:r>
          </a:p>
          <a:p>
            <a:pPr eaLnBrk="1" hangingPunct="1"/>
            <a:r>
              <a:rPr lang="zh-CN" altLang="en-US" sz="2000" b="1">
                <a:ea typeface="华文楷体" panose="02010600040101010101" pitchFamily="2" charset="-122"/>
                <a:cs typeface="Times New Roman" panose="02020603050405020304" pitchFamily="18" charset="0"/>
              </a:rPr>
              <a:t>方式</a:t>
            </a:r>
            <a:endParaRPr lang="zh-CN" altLang="en-US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68" name="Text Box 140"/>
          <p:cNvSpPr txBox="1">
            <a:spLocks noChangeArrowheads="1"/>
          </p:cNvSpPr>
          <p:nvPr/>
        </p:nvSpPr>
        <p:spPr bwMode="auto">
          <a:xfrm>
            <a:off x="212725" y="2803525"/>
            <a:ext cx="695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ea typeface="华文楷体" panose="02010600040101010101" pitchFamily="2" charset="-122"/>
                <a:cs typeface="Times New Roman" panose="02020603050405020304" pitchFamily="18" charset="0"/>
              </a:rPr>
              <a:t>程序</a:t>
            </a:r>
          </a:p>
          <a:p>
            <a:pPr eaLnBrk="1" hangingPunct="1"/>
            <a:r>
              <a:rPr lang="zh-CN" altLang="en-US" sz="2000" b="1">
                <a:ea typeface="华文楷体" panose="02010600040101010101" pitchFamily="2" charset="-122"/>
                <a:cs typeface="Times New Roman" panose="02020603050405020304" pitchFamily="18" charset="0"/>
              </a:rPr>
              <a:t>中断</a:t>
            </a:r>
          </a:p>
          <a:p>
            <a:pPr eaLnBrk="1" hangingPunct="1"/>
            <a:r>
              <a:rPr lang="zh-CN" altLang="en-US" sz="2000" b="1">
                <a:ea typeface="华文楷体" panose="02010600040101010101" pitchFamily="2" charset="-122"/>
                <a:cs typeface="Times New Roman" panose="02020603050405020304" pitchFamily="18" charset="0"/>
              </a:rPr>
              <a:t>方式</a:t>
            </a:r>
            <a:endParaRPr lang="zh-CN" altLang="en-US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69" name="Text Box 141"/>
          <p:cNvSpPr txBox="1">
            <a:spLocks noChangeArrowheads="1"/>
          </p:cNvSpPr>
          <p:nvPr/>
        </p:nvSpPr>
        <p:spPr bwMode="auto">
          <a:xfrm>
            <a:off x="288925" y="5653088"/>
            <a:ext cx="855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ea typeface="华文楷体" panose="02010600040101010101" pitchFamily="2" charset="-122"/>
                <a:cs typeface="Times New Roman" panose="02020603050405020304" pitchFamily="18" charset="0"/>
              </a:rPr>
              <a:t>DMA </a:t>
            </a:r>
          </a:p>
          <a:p>
            <a:pPr eaLnBrk="1" hangingPunct="1"/>
            <a:r>
              <a:rPr lang="zh-CN" altLang="en-US" sz="2000" b="1">
                <a:ea typeface="华文楷体" panose="02010600040101010101" pitchFamily="2" charset="-122"/>
                <a:cs typeface="Times New Roman" panose="02020603050405020304" pitchFamily="18" charset="0"/>
              </a:rPr>
              <a:t>方式</a:t>
            </a:r>
          </a:p>
        </p:txBody>
      </p:sp>
      <p:grpSp>
        <p:nvGrpSpPr>
          <p:cNvPr id="20" name="Group 155"/>
          <p:cNvGrpSpPr>
            <a:grpSpLocks/>
          </p:cNvGrpSpPr>
          <p:nvPr/>
        </p:nvGrpSpPr>
        <p:grpSpPr bwMode="auto">
          <a:xfrm>
            <a:off x="2890838" y="1524000"/>
            <a:ext cx="4195762" cy="685800"/>
            <a:chOff x="1821" y="960"/>
            <a:chExt cx="2643" cy="432"/>
          </a:xfrm>
        </p:grpSpPr>
        <p:grpSp>
          <p:nvGrpSpPr>
            <p:cNvPr id="14365" name="Group 152"/>
            <p:cNvGrpSpPr>
              <a:grpSpLocks/>
            </p:cNvGrpSpPr>
            <p:nvPr/>
          </p:nvGrpSpPr>
          <p:grpSpPr bwMode="auto">
            <a:xfrm>
              <a:off x="1821" y="960"/>
              <a:ext cx="2643" cy="386"/>
              <a:chOff x="1821" y="960"/>
              <a:chExt cx="2643" cy="386"/>
            </a:xfrm>
          </p:grpSpPr>
          <p:sp>
            <p:nvSpPr>
              <p:cNvPr id="14368" name="Line 97"/>
              <p:cNvSpPr>
                <a:spLocks noChangeShapeType="1"/>
              </p:cNvSpPr>
              <p:nvPr/>
            </p:nvSpPr>
            <p:spPr bwMode="auto">
              <a:xfrm>
                <a:off x="1824" y="960"/>
                <a:ext cx="264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69" name="Group 148"/>
              <p:cNvGrpSpPr>
                <a:grpSpLocks/>
              </p:cNvGrpSpPr>
              <p:nvPr/>
            </p:nvGrpSpPr>
            <p:grpSpPr bwMode="auto">
              <a:xfrm>
                <a:off x="1821" y="1094"/>
                <a:ext cx="2640" cy="252"/>
                <a:chOff x="1821" y="1094"/>
                <a:chExt cx="2640" cy="252"/>
              </a:xfrm>
            </p:grpSpPr>
            <p:sp>
              <p:nvSpPr>
                <p:cNvPr id="14370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2431" y="1094"/>
                  <a:ext cx="122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chemeClr val="folHlink"/>
                      </a:solidFill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I/O </a:t>
                  </a:r>
                  <a:r>
                    <a:rPr lang="zh-CN" altLang="en-US" sz="2000" b="1">
                      <a:solidFill>
                        <a:schemeClr val="folHlink"/>
                      </a:solidFill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准备及传送</a:t>
                  </a:r>
                </a:p>
              </p:txBody>
            </p:sp>
            <p:sp>
              <p:nvSpPr>
                <p:cNvPr id="14371" name="Line 150"/>
                <p:cNvSpPr>
                  <a:spLocks noChangeShapeType="1"/>
                </p:cNvSpPr>
                <p:nvPr/>
              </p:nvSpPr>
              <p:spPr bwMode="auto">
                <a:xfrm>
                  <a:off x="3597" y="1200"/>
                  <a:ext cx="864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2" name="Line 151"/>
                <p:cNvSpPr>
                  <a:spLocks noChangeShapeType="1"/>
                </p:cNvSpPr>
                <p:nvPr/>
              </p:nvSpPr>
              <p:spPr bwMode="auto">
                <a:xfrm>
                  <a:off x="1821" y="120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66" name="Line 153"/>
            <p:cNvSpPr>
              <a:spLocks noChangeShapeType="1"/>
            </p:cNvSpPr>
            <p:nvPr/>
          </p:nvSpPr>
          <p:spPr bwMode="auto">
            <a:xfrm>
              <a:off x="4464" y="960"/>
              <a:ext cx="0" cy="43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7" name="Line 154"/>
            <p:cNvSpPr>
              <a:spLocks noChangeShapeType="1"/>
            </p:cNvSpPr>
            <p:nvPr/>
          </p:nvSpPr>
          <p:spPr bwMode="auto">
            <a:xfrm>
              <a:off x="1824" y="960"/>
              <a:ext cx="0" cy="43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2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2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24" grpId="0" animBg="1"/>
      <p:bldP spid="22626" grpId="0" animBg="1"/>
      <p:bldP spid="22627" grpId="0" animBg="1"/>
      <p:bldP spid="22639" grpId="0" animBg="1"/>
      <p:bldP spid="22640" grpId="0" animBg="1"/>
      <p:bldP spid="22641" grpId="0" animBg="1"/>
      <p:bldP spid="22642" grpId="0" animBg="1"/>
      <p:bldP spid="22665" grpId="0" animBg="1"/>
      <p:bldP spid="22666" grpId="0" animBg="1"/>
      <p:bldP spid="22667" grpId="0" autoUpdateAnimBg="0"/>
      <p:bldP spid="22668" grpId="0" autoUpdateAnimBg="0"/>
      <p:bldP spid="2266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</a:t>
            </a:r>
            <a:r>
              <a:rPr lang="zh-CN" altLang="en-US" dirty="0"/>
              <a:t>概述： </a:t>
            </a:r>
            <a:r>
              <a:rPr lang="en-US" altLang="zh-CN" dirty="0" smtClean="0"/>
              <a:t>I/O</a:t>
            </a:r>
            <a:r>
              <a:rPr lang="zh-CN" altLang="en-US" dirty="0"/>
              <a:t>系统的基本概念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0564" y="836712"/>
            <a:ext cx="8497900" cy="583264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输出设备：</a:t>
            </a:r>
            <a:r>
              <a:rPr lang="zh-CN" altLang="en-US" dirty="0" smtClean="0"/>
              <a:t>用于将计算机系统中的信息输出到计算机外部进行显示、交换等的部件，显示器和打印机是最基本的输出部件。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外存设备：</a:t>
            </a:r>
            <a:r>
              <a:rPr lang="zh-CN" altLang="en-US" dirty="0" smtClean="0"/>
              <a:t>是指除计算机内存及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缓存等意外的存储器，如：磁盘、光盘、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盘等。</a:t>
            </a:r>
            <a:endParaRPr lang="en-US" altLang="zh-CN" dirty="0" smtClean="0"/>
          </a:p>
          <a:p>
            <a:r>
              <a:rPr lang="en-US" altLang="zh-CN" dirty="0" smtClean="0"/>
              <a:t>I/O</a:t>
            </a:r>
            <a:r>
              <a:rPr lang="zh-CN" altLang="en-US" dirty="0" smtClean="0"/>
              <a:t>系统由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软件和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硬件组成：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FF00"/>
                </a:solidFill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</a:rPr>
              <a:t>软件：</a:t>
            </a:r>
            <a:r>
              <a:rPr lang="zh-CN" altLang="en-US" dirty="0" smtClean="0"/>
              <a:t>驱动程序、用户程序、管理程序、升级补丁等，通常采用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指令和通道指令实现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设备的信息交换。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FF00"/>
                </a:solidFill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</a:rPr>
              <a:t>硬件：</a:t>
            </a:r>
            <a:r>
              <a:rPr lang="zh-CN" altLang="en-US" dirty="0" smtClean="0"/>
              <a:t>外部设备、设备控制器和接口、</a:t>
            </a:r>
            <a:r>
              <a:rPr lang="en-US" altLang="zh-CN" dirty="0"/>
              <a:t> 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总线等。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12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</a:t>
            </a:r>
            <a:r>
              <a:rPr lang="en-US" altLang="zh-CN" dirty="0"/>
              <a:t>.</a:t>
            </a:r>
            <a:r>
              <a:rPr lang="en-US" altLang="zh-CN" dirty="0" smtClean="0"/>
              <a:t>1</a:t>
            </a:r>
            <a:r>
              <a:rPr lang="zh-CN" altLang="en-US" dirty="0" smtClean="0"/>
              <a:t>概述：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控制方式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cap="none" dirty="0" smtClean="0"/>
              <a:t>输入输出系统中涉及大量的数据传输，传输方式中不同的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控制方式有：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cap="none" dirty="0" smtClean="0">
                <a:solidFill>
                  <a:srgbClr val="FFFF00"/>
                </a:solidFill>
              </a:rPr>
              <a:t>程序查询方式：</a:t>
            </a:r>
            <a:r>
              <a:rPr lang="zh-CN" altLang="en-US" cap="none" dirty="0" smtClean="0"/>
              <a:t>由</a:t>
            </a:r>
            <a:r>
              <a:rPr lang="en-US" altLang="zh-CN" cap="none" dirty="0" smtClean="0"/>
              <a:t>CPU</a:t>
            </a:r>
            <a:r>
              <a:rPr lang="zh-CN" altLang="en-US" cap="none" dirty="0" smtClean="0"/>
              <a:t>通过程序不断查询</a:t>
            </a:r>
            <a:r>
              <a:rPr lang="en-US" altLang="zh-CN" cap="none" dirty="0" smtClean="0"/>
              <a:t>I/O</a:t>
            </a:r>
            <a:r>
              <a:rPr lang="zh-CN" altLang="en-US" cap="none" dirty="0" smtClean="0"/>
              <a:t>设备是否已经准备好，从而控制</a:t>
            </a:r>
            <a:r>
              <a:rPr lang="en-US" altLang="zh-CN" cap="none" dirty="0" smtClean="0"/>
              <a:t>I/O</a:t>
            </a:r>
            <a:r>
              <a:rPr lang="zh-CN" altLang="en-US" cap="none" dirty="0" smtClean="0"/>
              <a:t>设备与主机交换信息。</a:t>
            </a:r>
            <a:endParaRPr lang="en-US" altLang="zh-CN" cap="none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cap="none" dirty="0" smtClean="0">
                <a:solidFill>
                  <a:srgbClr val="FFFF00"/>
                </a:solidFill>
              </a:rPr>
              <a:t>程序中断方式：</a:t>
            </a:r>
            <a:r>
              <a:rPr lang="zh-CN" altLang="en-US" cap="none" dirty="0" smtClean="0"/>
              <a:t>只在</a:t>
            </a:r>
            <a:r>
              <a:rPr lang="en-US" altLang="zh-CN" cap="none" dirty="0" smtClean="0"/>
              <a:t>I/O</a:t>
            </a:r>
            <a:r>
              <a:rPr lang="zh-CN" altLang="en-US" cap="none" dirty="0" smtClean="0"/>
              <a:t>设备准备就绪并向</a:t>
            </a:r>
            <a:r>
              <a:rPr lang="en-US" altLang="zh-CN" cap="none" dirty="0" smtClean="0"/>
              <a:t>CPU</a:t>
            </a:r>
            <a:r>
              <a:rPr lang="zh-CN" altLang="en-US" cap="none" dirty="0" smtClean="0"/>
              <a:t>发出终端请求时才予以响应。</a:t>
            </a:r>
            <a:endParaRPr lang="en-US" altLang="zh-CN" cap="none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cap="none" dirty="0" smtClean="0">
                <a:solidFill>
                  <a:srgbClr val="FFFF00"/>
                </a:solidFill>
              </a:rPr>
              <a:t>DMA</a:t>
            </a:r>
            <a:r>
              <a:rPr lang="zh-CN" altLang="en-US" b="1" cap="none" dirty="0" smtClean="0">
                <a:solidFill>
                  <a:srgbClr val="FFFF00"/>
                </a:solidFill>
              </a:rPr>
              <a:t>方式：</a:t>
            </a:r>
            <a:r>
              <a:rPr lang="zh-CN" altLang="en-US" cap="none" dirty="0" smtClean="0"/>
              <a:t>主存和</a:t>
            </a:r>
            <a:r>
              <a:rPr lang="en-US" altLang="zh-CN" cap="none" dirty="0" smtClean="0"/>
              <a:t>I/O</a:t>
            </a:r>
            <a:r>
              <a:rPr lang="zh-CN" altLang="en-US" cap="none" dirty="0" smtClean="0"/>
              <a:t>设备之间有一条直接数据通路，当主存和</a:t>
            </a:r>
            <a:r>
              <a:rPr lang="en-US" altLang="zh-CN" cap="none" dirty="0" smtClean="0"/>
              <a:t>I/O</a:t>
            </a:r>
            <a:r>
              <a:rPr lang="zh-CN" altLang="en-US" cap="none" dirty="0" smtClean="0"/>
              <a:t>设备交换信息时，无须调用终端服务程序。</a:t>
            </a:r>
            <a:endParaRPr lang="en-US" altLang="zh-CN" cap="none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cap="none" dirty="0" smtClean="0">
                <a:solidFill>
                  <a:srgbClr val="FFFF00"/>
                </a:solidFill>
              </a:rPr>
              <a:t>通道方式：</a:t>
            </a:r>
            <a:r>
              <a:rPr lang="zh-CN" altLang="en-US" cap="none" dirty="0" smtClean="0"/>
              <a:t>在系统中设有通道控制部件，每个通道都挂接若干外设，主机在执行</a:t>
            </a:r>
            <a:r>
              <a:rPr lang="en-US" altLang="zh-CN" cap="none" dirty="0" smtClean="0"/>
              <a:t>I/O</a:t>
            </a:r>
            <a:r>
              <a:rPr lang="zh-CN" altLang="en-US" cap="none" dirty="0" smtClean="0"/>
              <a:t>命令的时，只需启动有关通道，通道将执行通道程序，从而完成</a:t>
            </a:r>
            <a:r>
              <a:rPr lang="en-US" altLang="zh-CN" cap="none" dirty="0" smtClean="0"/>
              <a:t>I/O</a:t>
            </a:r>
            <a:r>
              <a:rPr lang="zh-CN" altLang="en-US" cap="none" dirty="0" smtClean="0"/>
              <a:t>操作。</a:t>
            </a:r>
            <a:endParaRPr lang="en-US" altLang="zh-CN" cap="none" dirty="0" smtClean="0"/>
          </a:p>
        </p:txBody>
      </p:sp>
    </p:spTree>
    <p:extLst>
      <p:ext uri="{BB962C8B-B14F-4D97-AF65-F5344CB8AC3E}">
        <p14:creationId xmlns:p14="http://schemas.microsoft.com/office/powerpoint/2010/main" val="1405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外部设备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0564" y="620688"/>
            <a:ext cx="8497900" cy="597666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输入设备：</a:t>
            </a:r>
            <a:r>
              <a:rPr lang="zh-CN" altLang="en-US" b="1" dirty="0" smtClean="0">
                <a:solidFill>
                  <a:srgbClr val="FFFF00"/>
                </a:solidFill>
              </a:rPr>
              <a:t>键盘、鼠标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键盘：一般以矩阵的形式排列按键、每个键相当于开关，按下</a:t>
            </a:r>
            <a:r>
              <a:rPr lang="en-US" altLang="zh-CN" dirty="0" smtClean="0"/>
              <a:t>=</a:t>
            </a:r>
            <a:r>
              <a:rPr lang="zh-CN" altLang="en-US" dirty="0" smtClean="0"/>
              <a:t>电信号连通，松开</a:t>
            </a:r>
            <a:r>
              <a:rPr lang="en-US" altLang="zh-CN" dirty="0" smtClean="0"/>
              <a:t>=</a:t>
            </a:r>
            <a:r>
              <a:rPr lang="zh-CN" altLang="en-US" dirty="0" smtClean="0"/>
              <a:t>电信号断开。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）查询按键；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）翻译成能被主机接收的编码；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）将编码传送给主机。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鼠标：常用的定位输入设备。当鼠标在平面移动时，其底部传感器检测运动方向和距离，从而控制光标。</a:t>
            </a:r>
            <a:endParaRPr lang="en-US" altLang="zh-CN" dirty="0"/>
          </a:p>
          <a:p>
            <a:r>
              <a:rPr lang="zh-CN" altLang="en-US" dirty="0" smtClean="0"/>
              <a:t>输出设备：</a:t>
            </a:r>
            <a:r>
              <a:rPr lang="zh-CN" altLang="en-US" b="1" dirty="0" smtClean="0">
                <a:solidFill>
                  <a:srgbClr val="FFFF00"/>
                </a:solidFill>
              </a:rPr>
              <a:t>显示器、打印机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显示器：</a:t>
            </a:r>
            <a:r>
              <a:rPr lang="zh-CN" altLang="en-US" b="1" dirty="0" smtClean="0">
                <a:solidFill>
                  <a:srgbClr val="FFFF00"/>
                </a:solidFill>
              </a:rPr>
              <a:t>阴极摄像管、液晶显示器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FFFF00"/>
                </a:solidFill>
              </a:rPr>
              <a:t>屏幕大小：</a:t>
            </a:r>
            <a:r>
              <a:rPr lang="zh-CN" altLang="en-US" dirty="0" smtClean="0"/>
              <a:t>以对角线长度表示，常用的是度量是</a:t>
            </a:r>
            <a:r>
              <a:rPr lang="en-US" altLang="zh-CN" cap="none" dirty="0" smtClean="0"/>
              <a:t>inch</a:t>
            </a:r>
          </a:p>
          <a:p>
            <a:pPr lvl="2"/>
            <a:r>
              <a:rPr lang="zh-CN" altLang="en-US" b="1" dirty="0" smtClean="0">
                <a:solidFill>
                  <a:srgbClr val="FFFF00"/>
                </a:solidFill>
              </a:rPr>
              <a:t>分辨率：</a:t>
            </a:r>
            <a:r>
              <a:rPr lang="zh-CN" altLang="en-US" dirty="0" smtClean="0"/>
              <a:t>宽</a:t>
            </a:r>
            <a:r>
              <a:rPr lang="en-US" altLang="zh-CN" dirty="0" smtClean="0"/>
              <a:t>×</a:t>
            </a:r>
            <a:r>
              <a:rPr lang="zh-CN" altLang="en-US" dirty="0" smtClean="0"/>
              <a:t>高的像素成绩。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rgbClr val="FFFF00"/>
                </a:solidFill>
              </a:rPr>
              <a:t>灰度级：</a:t>
            </a:r>
            <a:r>
              <a:rPr lang="zh-CN" altLang="en-US" dirty="0" smtClean="0"/>
              <a:t>指明亮度的差异。彩色显示器则表现为颜色不同。</a:t>
            </a:r>
            <a:endParaRPr lang="en-US" altLang="zh-CN" dirty="0"/>
          </a:p>
          <a:p>
            <a:pPr lvl="2"/>
            <a:r>
              <a:rPr lang="zh-CN" altLang="en-US" b="1" dirty="0" smtClean="0">
                <a:solidFill>
                  <a:srgbClr val="FFFF00"/>
                </a:solidFill>
              </a:rPr>
              <a:t>刷新：</a:t>
            </a:r>
            <a:r>
              <a:rPr lang="zh-CN" altLang="en-US" dirty="0" smtClean="0"/>
              <a:t>光点只能保持极短的时间，在光点消失之前需要重新扫描显示器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rgbClr val="FFFF00"/>
                </a:solidFill>
              </a:rPr>
              <a:t>刷新频率：</a:t>
            </a:r>
            <a:r>
              <a:rPr lang="zh-CN" altLang="en-US" dirty="0" smtClean="0"/>
              <a:t>单位时间内扫描整个屏幕内容的次数，按照人的视觉特性，刷新频率大于</a:t>
            </a:r>
            <a:r>
              <a:rPr lang="en-US" altLang="zh-CN" cap="none" dirty="0" smtClean="0"/>
              <a:t>30Hz</a:t>
            </a:r>
            <a:r>
              <a:rPr lang="zh-CN" altLang="en-US" cap="none" dirty="0" smtClean="0"/>
              <a:t>，通常在</a:t>
            </a:r>
            <a:r>
              <a:rPr lang="en-US" altLang="zh-CN" cap="none" dirty="0" smtClean="0"/>
              <a:t>60Hz~120Hz</a:t>
            </a:r>
          </a:p>
          <a:p>
            <a:pPr lvl="2"/>
            <a:r>
              <a:rPr lang="zh-CN" altLang="en-US" b="1" cap="none" dirty="0" smtClean="0">
                <a:solidFill>
                  <a:srgbClr val="FFFF00"/>
                </a:solidFill>
              </a:rPr>
              <a:t>显示存储器（</a:t>
            </a:r>
            <a:r>
              <a:rPr lang="en-US" altLang="zh-CN" b="1" cap="none" dirty="0" smtClean="0">
                <a:solidFill>
                  <a:srgbClr val="FFFF00"/>
                </a:solidFill>
              </a:rPr>
              <a:t>VRAM</a:t>
            </a:r>
            <a:r>
              <a:rPr lang="zh-CN" altLang="en-US" b="1" cap="none" dirty="0" smtClean="0">
                <a:solidFill>
                  <a:srgbClr val="FFFF00"/>
                </a:solidFill>
              </a:rPr>
              <a:t>）：</a:t>
            </a:r>
            <a:r>
              <a:rPr lang="zh-CN" altLang="en-US" cap="none" dirty="0" smtClean="0"/>
              <a:t>为了不断提高刷新图像的信号，需把下一帧的图像信息存储至显示存储器中</a:t>
            </a:r>
            <a:endParaRPr lang="en-US" altLang="zh-CN" cap="none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5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5.2 </a:t>
            </a:r>
            <a:r>
              <a:rPr lang="zh-CN" altLang="en-US" dirty="0"/>
              <a:t>外部设备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打印机：针式打印机、喷墨打印机、激光打印机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rgbClr val="FFFF00"/>
                </a:solidFill>
              </a:rPr>
              <a:t>针式打印机：</a:t>
            </a:r>
            <a:r>
              <a:rPr lang="zh-CN" altLang="en-US" dirty="0" smtClean="0"/>
              <a:t>擅长“多层复写打印”，工作原理简单，耗材便宜，打印分辨率低，打印速度慢</a:t>
            </a:r>
            <a:endParaRPr lang="en-US" altLang="zh-CN" dirty="0" smtClean="0"/>
          </a:p>
          <a:p>
            <a:pPr lvl="2"/>
            <a:r>
              <a:rPr lang="zh-CN" altLang="en-US" b="1" dirty="0">
                <a:solidFill>
                  <a:srgbClr val="FFFF00"/>
                </a:solidFill>
              </a:rPr>
              <a:t>喷墨式</a:t>
            </a:r>
            <a:r>
              <a:rPr lang="zh-CN" altLang="en-US" b="1" dirty="0" smtClean="0">
                <a:solidFill>
                  <a:srgbClr val="FFFF00"/>
                </a:solidFill>
              </a:rPr>
              <a:t>打印机：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3"/>
            <a:r>
              <a:rPr lang="zh-CN" altLang="en-US" dirty="0" smtClean="0"/>
              <a:t>原理：带电的喷墨雾点经过电极偏转后，直接在纸上形成所需字形。彩色则基于三原色原理形成墨滴，混合后再打印出颜色。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特点：打印噪声小，可实现高质量彩色打印，但是防水性差。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rgbClr val="FFFF00"/>
                </a:solidFill>
              </a:rPr>
              <a:t>激光式打印机：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3"/>
            <a:r>
              <a:rPr lang="zh-CN" altLang="en-US" dirty="0" smtClean="0"/>
              <a:t>原理：计算机输出的二进制信息，经过调制后的激光束扫描，在感光鼓（硒鼓）上形成潜像，再定影。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特点：打印质量高，速度快，噪声小，处理能力强，但是成本高，对纸张要求高。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82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zh-CN" altLang="en-US" dirty="0">
                <a:cs typeface="Times New Roman" panose="02020603050405020304" pitchFamily="18" charset="0"/>
              </a:rPr>
              <a:t>外部设备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>
                <a:cs typeface="Times New Roman" panose="02020603050405020304" pitchFamily="18" charset="0"/>
              </a:rPr>
              <a:t>外存储器：磁盘存储器、磁盘阵列、光盘存储器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cs typeface="Times New Roman" panose="02020603050405020304" pitchFamily="18" charset="0"/>
              </a:rPr>
              <a:t>磁盘存储器性能指标：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磁盘容量：</a:t>
            </a:r>
            <a:r>
              <a:rPr lang="zh-CN" altLang="en-US" dirty="0" smtClean="0">
                <a:cs typeface="Times New Roman" panose="02020603050405020304" pitchFamily="18" charset="0"/>
              </a:rPr>
              <a:t>一张磁盘所能存储的字节总数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记录密度：</a:t>
            </a:r>
            <a:r>
              <a:rPr lang="zh-CN" altLang="en-US" dirty="0" smtClean="0">
                <a:cs typeface="Times New Roman" panose="02020603050405020304" pitchFamily="18" charset="0"/>
              </a:rPr>
              <a:t>一张磁盘片上记录的二进制信息量。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平均存取时间：</a:t>
            </a:r>
            <a:r>
              <a:rPr lang="zh-CN" altLang="en-US" dirty="0" smtClean="0">
                <a:cs typeface="Times New Roman" panose="02020603050405020304" pitchFamily="18" charset="0"/>
              </a:rPr>
              <a:t>寻道时间</a:t>
            </a:r>
            <a:r>
              <a:rPr lang="en-US" altLang="zh-CN" dirty="0" smtClean="0">
                <a:cs typeface="Times New Roman" panose="02020603050405020304" pitchFamily="18" charset="0"/>
              </a:rPr>
              <a:t>+</a:t>
            </a:r>
            <a:r>
              <a:rPr lang="zh-CN" altLang="en-US" dirty="0" smtClean="0">
                <a:cs typeface="Times New Roman" panose="02020603050405020304" pitchFamily="18" charset="0"/>
              </a:rPr>
              <a:t>旋转延迟时间</a:t>
            </a:r>
            <a:r>
              <a:rPr lang="en-US" altLang="zh-CN" dirty="0" smtClean="0">
                <a:cs typeface="Times New Roman" panose="02020603050405020304" pitchFamily="18" charset="0"/>
              </a:rPr>
              <a:t>+</a:t>
            </a:r>
            <a:r>
              <a:rPr lang="zh-CN" altLang="en-US" dirty="0" smtClean="0">
                <a:cs typeface="Times New Roman" panose="02020603050405020304" pitchFamily="18" charset="0"/>
              </a:rPr>
              <a:t>传输时间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数据传输率：</a:t>
            </a:r>
            <a:r>
              <a:rPr lang="zh-CN" altLang="en-US" dirty="0" smtClean="0">
                <a:cs typeface="Times New Roman" panose="02020603050405020304" pitchFamily="18" charset="0"/>
              </a:rPr>
              <a:t>传输率</a:t>
            </a:r>
            <a:r>
              <a:rPr lang="en-US" altLang="zh-CN" dirty="0" smtClean="0">
                <a:cs typeface="Times New Roman" panose="02020603050405020304" pitchFamily="18" charset="0"/>
              </a:rPr>
              <a:t>=</a:t>
            </a:r>
            <a:r>
              <a:rPr lang="zh-CN" altLang="en-US" dirty="0" smtClean="0">
                <a:cs typeface="Times New Roman" panose="02020603050405020304" pitchFamily="18" charset="0"/>
              </a:rPr>
              <a:t>转速（转</a:t>
            </a:r>
            <a:r>
              <a:rPr lang="en-US" altLang="zh-CN" dirty="0" smtClean="0"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cs typeface="Times New Roman" panose="02020603050405020304" pitchFamily="18" charset="0"/>
              </a:rPr>
              <a:t>秒）</a:t>
            </a:r>
            <a:r>
              <a:rPr lang="en-US" altLang="zh-CN" dirty="0" smtClean="0">
                <a:cs typeface="Times New Roman" panose="02020603050405020304" pitchFamily="18" charset="0"/>
              </a:rPr>
              <a:t>×N</a:t>
            </a:r>
            <a:r>
              <a:rPr lang="zh-CN" altLang="en-US" dirty="0" smtClean="0">
                <a:cs typeface="Times New Roman" panose="02020603050405020304" pitchFamily="18" charset="0"/>
              </a:rPr>
              <a:t>（磁道上的容量）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磁盘地址：</a:t>
            </a:r>
            <a:endParaRPr lang="en-US" altLang="zh-CN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cs typeface="Times New Roman" panose="02020603050405020304" pitchFamily="18" charset="0"/>
              </a:rPr>
              <a:t>例如：系统中有</a:t>
            </a:r>
            <a:r>
              <a:rPr lang="en-US" altLang="zh-CN" dirty="0" smtClean="0"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cs typeface="Times New Roman" panose="02020603050405020304" pitchFamily="18" charset="0"/>
              </a:rPr>
              <a:t>个驱动器，每个驱动器带一个磁盘，每个磁盘有</a:t>
            </a:r>
            <a:r>
              <a:rPr lang="en-US" altLang="zh-CN" dirty="0" smtClean="0">
                <a:cs typeface="Times New Roman" panose="02020603050405020304" pitchFamily="18" charset="0"/>
              </a:rPr>
              <a:t>256</a:t>
            </a:r>
            <a:r>
              <a:rPr lang="zh-CN" altLang="en-US" dirty="0" smtClean="0">
                <a:cs typeface="Times New Roman" panose="02020603050405020304" pitchFamily="18" charset="0"/>
              </a:rPr>
              <a:t>个磁道，</a:t>
            </a:r>
            <a:r>
              <a:rPr lang="en-US" altLang="zh-CN" dirty="0" smtClean="0"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cs typeface="Times New Roman" panose="02020603050405020304" pitchFamily="18" charset="0"/>
              </a:rPr>
              <a:t>个盘面，每个盘面划分</a:t>
            </a:r>
            <a:r>
              <a:rPr lang="en-US" altLang="zh-CN" dirty="0" smtClean="0"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cs typeface="Times New Roman" panose="02020603050405020304" pitchFamily="18" charset="0"/>
              </a:rPr>
              <a:t>个扇区，则每个扇区要</a:t>
            </a:r>
            <a:r>
              <a:rPr lang="en-US" altLang="zh-CN" dirty="0" smtClean="0">
                <a:cs typeface="Times New Roman" panose="02020603050405020304" pitchFamily="18" charset="0"/>
              </a:rPr>
              <a:t>18</a:t>
            </a:r>
            <a:r>
              <a:rPr lang="zh-CN" altLang="en-US" dirty="0" smtClean="0">
                <a:cs typeface="Times New Roman" panose="02020603050405020304" pitchFamily="18" charset="0"/>
              </a:rPr>
              <a:t>位二进制代码，如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2"/>
            <a:endParaRPr lang="en-US" altLang="zh-CN" dirty="0" smtClean="0">
              <a:cs typeface="Times New Roman" panose="02020603050405020304" pitchFamily="18" charset="0"/>
            </a:endParaRPr>
          </a:p>
          <a:p>
            <a:pPr lvl="2"/>
            <a:endParaRPr lang="en-US" altLang="zh-CN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24522"/>
              </p:ext>
            </p:extLst>
          </p:nvPr>
        </p:nvGraphicFramePr>
        <p:xfrm>
          <a:off x="2987824" y="3717032"/>
          <a:ext cx="43924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6114"/>
                <a:gridCol w="1566174"/>
                <a:gridCol w="864096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驱动器号</a:t>
                      </a:r>
                      <a:endParaRPr lang="zh-CN" altLang="en-US" sz="16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柱面</a:t>
                      </a:r>
                      <a:r>
                        <a:rPr lang="en-US" altLang="zh-CN" sz="1600" b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lang="zh-CN" altLang="en-US" sz="1600" b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磁道）号</a:t>
                      </a:r>
                      <a:endParaRPr lang="zh-CN" altLang="en-US" sz="16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盘面号</a:t>
                      </a:r>
                      <a:endParaRPr lang="zh-CN" altLang="en-US" sz="16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扇区号</a:t>
                      </a:r>
                      <a:endParaRPr lang="zh-CN" altLang="en-US" sz="16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08331"/>
              </p:ext>
            </p:extLst>
          </p:nvPr>
        </p:nvGraphicFramePr>
        <p:xfrm>
          <a:off x="1043608" y="5373216"/>
          <a:ext cx="788535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42070"/>
                <a:gridCol w="2370876"/>
                <a:gridCol w="1991923"/>
                <a:gridCol w="168048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驱动器号（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2bit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柱面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磁道）号（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8bit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盘面号（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4bit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扇区号（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4bit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3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5.2 </a:t>
            </a:r>
            <a:r>
              <a:rPr lang="zh-CN" altLang="en-US" dirty="0"/>
              <a:t>外部设备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0564" y="836712"/>
            <a:ext cx="8497900" cy="57606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外存储器：磁盘存储器、磁盘阵列、光盘存储器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RAID</a:t>
            </a:r>
            <a:r>
              <a:rPr lang="zh-CN" altLang="en-US" dirty="0" smtClean="0">
                <a:solidFill>
                  <a:srgbClr val="FFFF00"/>
                </a:solidFill>
              </a:rPr>
              <a:t>（独立冗余磁盘阵列，</a:t>
            </a:r>
            <a:r>
              <a:rPr lang="en-US" altLang="zh-CN" cap="none" dirty="0" smtClean="0">
                <a:solidFill>
                  <a:srgbClr val="FFFF00"/>
                </a:solidFill>
              </a:rPr>
              <a:t>Redundant Array of Independent Disks</a:t>
            </a:r>
            <a:r>
              <a:rPr lang="zh-CN" altLang="en-US" dirty="0" smtClean="0">
                <a:solidFill>
                  <a:srgbClr val="FFFF00"/>
                </a:solidFill>
              </a:rPr>
              <a:t>）</a:t>
            </a:r>
            <a:r>
              <a:rPr lang="zh-CN" altLang="en-US" dirty="0" smtClean="0"/>
              <a:t>：将多个独立的物理磁盘组成一个独立的逻辑盘，数据在多个物理盘上分割交叉存储、并行访问，有更好的存储性能和安全性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FF00"/>
                </a:solidFill>
              </a:rPr>
              <a:t>RAID0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zh-CN" altLang="en-US" dirty="0" smtClean="0"/>
              <a:t>无冗余和无校验的磁盘阵列。几个磁盘交叉并行读写，扩大了存储容量也提高了存取速度，但没容错能力。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RAID1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zh-CN" altLang="en-US" dirty="0" smtClean="0"/>
              <a:t>镜像磁盘阵列。两个磁盘互为备份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RAID2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zh-CN" altLang="en-US" dirty="0" smtClean="0"/>
              <a:t>采用纠错的海明码的磁盘阵列。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RAID3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zh-CN" altLang="en-US" dirty="0" smtClean="0"/>
              <a:t>位交叉奇偶校验的磁盘阵列。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RAID4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zh-CN" altLang="en-US" dirty="0" smtClean="0"/>
              <a:t>块交叉奇偶校验的磁盘阵列。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RAID5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zh-CN" altLang="en-US" dirty="0" smtClean="0"/>
              <a:t>无独立校验</a:t>
            </a:r>
            <a:r>
              <a:rPr lang="zh-CN" altLang="en-US" dirty="0" smtClean="0"/>
              <a:t>的奇偶校验</a:t>
            </a:r>
            <a:r>
              <a:rPr lang="zh-CN" altLang="en-US" dirty="0" smtClean="0"/>
              <a:t>磁盘阵列</a:t>
            </a:r>
          </a:p>
        </p:txBody>
      </p:sp>
    </p:spTree>
    <p:extLst>
      <p:ext uri="{BB962C8B-B14F-4D97-AF65-F5344CB8AC3E}">
        <p14:creationId xmlns:p14="http://schemas.microsoft.com/office/powerpoint/2010/main" val="548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>
    <a:lnDef>
      <a:spPr>
        <a:ln w="92075">
          <a:solidFill>
            <a:srgbClr val="FFFF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计算机组成原理第一章.ppt [兼容模式]" id="{D91D109D-57EB-41FA-99DD-8FA82B36452E}" vid="{6A35B0EE-B476-4230-BF24-4B52208682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计算机组成原理第一章</Template>
  <TotalTime>2228</TotalTime>
  <Words>3202</Words>
  <Application>Microsoft Office PowerPoint</Application>
  <PresentationFormat>全屏显示(4:3)</PresentationFormat>
  <Paragraphs>529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MS PMincho</vt:lpstr>
      <vt:lpstr>华文楷体</vt:lpstr>
      <vt:lpstr>华文新魏</vt:lpstr>
      <vt:lpstr>隶书</vt:lpstr>
      <vt:lpstr>宋体</vt:lpstr>
      <vt:lpstr>Arial</vt:lpstr>
      <vt:lpstr>Calibri</vt:lpstr>
      <vt:lpstr>Times New Roman</vt:lpstr>
      <vt:lpstr>Tw Cen MT</vt:lpstr>
      <vt:lpstr>Wingdings</vt:lpstr>
      <vt:lpstr>水滴</vt:lpstr>
      <vt:lpstr>计算机组成原理  </vt:lpstr>
      <vt:lpstr>第五章   输入输出系统</vt:lpstr>
      <vt:lpstr>5.1概述： I/O系统的基本概念</vt:lpstr>
      <vt:lpstr>5.1概述： I/O系统的基本概念</vt:lpstr>
      <vt:lpstr>5.1概述：I/O控制方式</vt:lpstr>
      <vt:lpstr>5.2 外部设备</vt:lpstr>
      <vt:lpstr>5.2 外部设备</vt:lpstr>
      <vt:lpstr>5.2 外部设备</vt:lpstr>
      <vt:lpstr>5.2 外部设备</vt:lpstr>
      <vt:lpstr>5.3   I/O 接 口</vt:lpstr>
      <vt:lpstr>PowerPoint 演示文稿</vt:lpstr>
      <vt:lpstr>PowerPoint 演示文稿</vt:lpstr>
      <vt:lpstr>5.3 I/O接口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李 俊远</cp:lastModifiedBy>
  <cp:revision>617</cp:revision>
  <dcterms:created xsi:type="dcterms:W3CDTF">1601-01-01T00:00:00Z</dcterms:created>
  <dcterms:modified xsi:type="dcterms:W3CDTF">2019-04-16T07:14:15Z</dcterms:modified>
</cp:coreProperties>
</file>