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6" r:id="rId6"/>
    <p:sldId id="2146847054" r:id="rId7"/>
    <p:sldId id="262" r:id="rId8"/>
    <p:sldId id="263" r:id="rId9"/>
    <p:sldId id="265" r:id="rId10"/>
    <p:sldId id="26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my.clevelandclinic.org/health/diseases/21493-cardiovascular-disease#:~:text=Cardiovascular%20diseases%20(CVDs)%20affect%20your,healthcare%20provider%20may%20prescribe%20medication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HEART DISEASE DATASET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Tree>
    <p:extLst>
      <p:ext uri="{BB962C8B-B14F-4D97-AF65-F5344CB8AC3E}">
        <p14:creationId xmlns:p14="http://schemas.microsoft.com/office/powerpoint/2010/main" val="95332558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1215025" y="2690336"/>
            <a:ext cx="7928975" cy="1200329"/>
          </a:xfrm>
          <a:prstGeom prst="rect">
            <a:avLst/>
          </a:prstGeom>
        </p:spPr>
        <p:txBody>
          <a:bodyPr wrap="square">
            <a:spAutoFit/>
          </a:bodyPr>
          <a:lstStyle/>
          <a:p>
            <a:r>
              <a:rPr lang="en-US" dirty="0"/>
              <a:t>The future scope of this system aims at giving more sophisticated prediction models, risk calculation tools and feature extraction tools for other clinical risks. </a:t>
            </a:r>
            <a:r>
              <a:rPr lang="en-US" dirty="0" smtClean="0"/>
              <a:t> </a:t>
            </a:r>
            <a:r>
              <a:rPr lang="en-US" dirty="0"/>
              <a:t>et al. [11] worked on diagnosis of heart disease using classification based on supervised machine learning.</a:t>
            </a:r>
            <a:endParaRPr lang="en-IN" dirty="0"/>
          </a:p>
        </p:txBody>
      </p:sp>
    </p:spTree>
    <p:extLst>
      <p:ext uri="{BB962C8B-B14F-4D97-AF65-F5344CB8AC3E}">
        <p14:creationId xmlns:p14="http://schemas.microsoft.com/office/powerpoint/2010/main" val="61488268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en-US" sz="2400" dirty="0"/>
              <a:t>) affect your heart and blood vessels. Almost half of all adults in the U.S. have at least one form of heart disease. You may make lifestyle changes to manage cardiovascular disease or your healthcare provider may prescribe </a:t>
            </a:r>
            <a:r>
              <a:rPr lang="en-US" sz="2400" dirty="0" smtClean="0"/>
              <a:t>medications.</a:t>
            </a:r>
            <a:r>
              <a:rPr lang="en-US" sz="2400" u="sng" dirty="0">
                <a:hlinkClick r:id="rId2"/>
              </a:rPr>
              <a:t/>
            </a:r>
            <a:br>
              <a:rPr lang="en-US" sz="2400" u="sng" dirty="0">
                <a:hlinkClick r:id="rId2"/>
              </a:rPr>
            </a:br>
            <a:endParaRPr lang="en-IN" sz="2400" dirty="0"/>
          </a:p>
        </p:txBody>
      </p:sp>
    </p:spTree>
    <p:extLst>
      <p:ext uri="{BB962C8B-B14F-4D97-AF65-F5344CB8AC3E}">
        <p14:creationId xmlns:p14="http://schemas.microsoft.com/office/powerpoint/2010/main" val="7289502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Heart disease dataset</a:t>
            </a:r>
            <a:endParaRPr lang="en-IN" dirty="0"/>
          </a:p>
        </p:txBody>
      </p:sp>
      <p:sp>
        <p:nvSpPr>
          <p:cNvPr id="3" name="Content Placeholder 2"/>
          <p:cNvSpPr>
            <a:spLocks noGrp="1"/>
          </p:cNvSpPr>
          <p:nvPr>
            <p:ph idx="1"/>
          </p:nvPr>
        </p:nvSpPr>
        <p:spPr/>
        <p:txBody>
          <a:bodyPr/>
          <a:lstStyle/>
          <a:p>
            <a:r>
              <a:rPr lang="en-US" dirty="0" smtClean="0"/>
              <a:t>                                                          Presented by,</a:t>
            </a:r>
          </a:p>
          <a:p>
            <a:r>
              <a:rPr lang="en-US" dirty="0" smtClean="0"/>
              <a:t>                                                                            </a:t>
            </a:r>
            <a:r>
              <a:rPr lang="en-US" dirty="0" err="1" smtClean="0"/>
              <a:t>B.Nivetha</a:t>
            </a:r>
            <a:endParaRPr lang="en-US" dirty="0" smtClean="0"/>
          </a:p>
          <a:p>
            <a:r>
              <a:rPr lang="en-US" dirty="0" smtClean="0"/>
              <a:t>                                                                            </a:t>
            </a:r>
            <a:r>
              <a:rPr lang="en-US" dirty="0" err="1"/>
              <a:t>D</a:t>
            </a:r>
            <a:r>
              <a:rPr lang="en-US" dirty="0" err="1" smtClean="0"/>
              <a:t>ept:EEE</a:t>
            </a:r>
            <a:endParaRPr lang="en-US" dirty="0" smtClean="0"/>
          </a:p>
          <a:p>
            <a:r>
              <a:rPr lang="en-US" smtClean="0"/>
              <a:t>                                                                            Bharath</a:t>
            </a:r>
            <a:r>
              <a:rPr lang="en-US" dirty="0" smtClean="0"/>
              <a:t> </a:t>
            </a:r>
            <a:r>
              <a:rPr lang="en-US" dirty="0" err="1" smtClean="0"/>
              <a:t>Niketan</a:t>
            </a:r>
            <a:r>
              <a:rPr lang="en-US" dirty="0" smtClean="0"/>
              <a:t> Engineering College</a:t>
            </a:r>
            <a:endParaRPr lang="en-IN" dirty="0"/>
          </a:p>
        </p:txBody>
      </p:sp>
    </p:spTree>
    <p:extLst>
      <p:ext uri="{BB962C8B-B14F-4D97-AF65-F5344CB8AC3E}">
        <p14:creationId xmlns:p14="http://schemas.microsoft.com/office/powerpoint/2010/main" val="336627496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fontAlgn="t"/>
            <a:r>
              <a:rPr lang="en-US" dirty="0" smtClean="0"/>
              <a:t>CAD </a:t>
            </a:r>
            <a:r>
              <a:rPr lang="en-US" dirty="0"/>
              <a:t>happens when coronary arteries struggle to supply the heart with enough blood, oxygen and nutrients. Cholesterol deposits, or plaques, are almost always to blame. These buildups narrow your arteries, decreasing blood flow to your heart. This can </a:t>
            </a:r>
            <a:r>
              <a:rPr lang="en-US" dirty="0" smtClean="0"/>
              <a:t>cause</a:t>
            </a:r>
            <a:r>
              <a:rPr lang="en-US" dirty="0"/>
              <a:t/>
            </a:r>
            <a:br>
              <a:rPr lang="en-US" dirty="0"/>
            </a:br>
            <a:endParaRPr lang="en-US" dirty="0"/>
          </a:p>
          <a:p>
            <a:r>
              <a:rPr lang="en-US" dirty="0"/>
              <a:t>CAD happens when coronary arteries struggle to supply the heart with enough blood, oxygen and nutrients. Cholesterol deposits, or plaques, are</a:t>
            </a:r>
          </a:p>
          <a:p>
            <a:r>
              <a:rPr lang="en-US" dirty="0" smtClean="0"/>
              <a:t> </a:t>
            </a:r>
            <a:r>
              <a:rPr lang="en-US" dirty="0"/>
              <a:t>chest pain, shortness of breath or even a heart attack.25 Aug 2022</a:t>
            </a:r>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itchFamily="2" charset="2"/>
              <a:buChar char="v"/>
            </a:pPr>
            <a:endParaRPr lang="en-IN" sz="1200" b="1" dirty="0">
              <a:latin typeface="Calibri"/>
              <a:cs typeface="Calibri"/>
            </a:endParaRPr>
          </a:p>
          <a:p>
            <a:pPr marL="342900" indent="-342900">
              <a:buFont typeface="+mj-lt"/>
              <a:buAutoNum type="arabicParenR"/>
            </a:pPr>
            <a:endParaRPr lang="en-IN" dirty="0"/>
          </a:p>
        </p:txBody>
      </p:sp>
      <p:sp>
        <p:nvSpPr>
          <p:cNvPr id="3" name="Rectangle 2"/>
          <p:cNvSpPr/>
          <p:nvPr/>
        </p:nvSpPr>
        <p:spPr>
          <a:xfrm>
            <a:off x="768262" y="2600515"/>
            <a:ext cx="6096000" cy="2031325"/>
          </a:xfrm>
          <a:prstGeom prst="rect">
            <a:avLst/>
          </a:prstGeom>
        </p:spPr>
        <p:txBody>
          <a:bodyPr>
            <a:spAutoFit/>
          </a:bodyPr>
          <a:lstStyle/>
          <a:p>
            <a:r>
              <a:rPr lang="en-US" dirty="0"/>
              <a:t>Eat healthy.</a:t>
            </a:r>
          </a:p>
          <a:p>
            <a:r>
              <a:rPr lang="en-US" dirty="0"/>
              <a:t>Get active.</a:t>
            </a:r>
          </a:p>
          <a:p>
            <a:r>
              <a:rPr lang="en-US" dirty="0"/>
              <a:t>Stay at a healthy weight.</a:t>
            </a:r>
          </a:p>
          <a:p>
            <a:r>
              <a:rPr lang="en-US" dirty="0"/>
              <a:t>Quit smoking and stay away from secondhand smoke.</a:t>
            </a:r>
          </a:p>
          <a:p>
            <a:r>
              <a:rPr lang="en-US" dirty="0"/>
              <a:t>Control your cholesterol and blood pressure.</a:t>
            </a:r>
          </a:p>
          <a:p>
            <a:r>
              <a:rPr lang="en-US" dirty="0"/>
              <a:t>Drink alcohol only in moderation.</a:t>
            </a:r>
          </a:p>
          <a:p>
            <a:r>
              <a:rPr lang="en-US" dirty="0"/>
              <a:t>Manage stress</a:t>
            </a:r>
            <a:r>
              <a:rPr lang="en-US" dirty="0" smtClean="0"/>
              <a:t>.</a:t>
            </a:r>
            <a:endParaRPr lang="en-US" sz="8800" dirty="0"/>
          </a:p>
        </p:txBody>
      </p:sp>
    </p:spTree>
    <p:extLst>
      <p:ext uri="{BB962C8B-B14F-4D97-AF65-F5344CB8AC3E}">
        <p14:creationId xmlns:p14="http://schemas.microsoft.com/office/powerpoint/2010/main" val="321035848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US" sz="1800" dirty="0"/>
              <a:t>Functional Medicine Approach to Inflammation and Heart Disease</a:t>
            </a:r>
            <a:r>
              <a:rPr lang="en-US" sz="1800" dirty="0" smtClean="0"/>
              <a:t>.</a:t>
            </a:r>
          </a:p>
          <a:p>
            <a:pPr marL="0" indent="0">
              <a:buNone/>
            </a:pPr>
            <a:r>
              <a:rPr lang="en-US" sz="1800" dirty="0" smtClean="0"/>
              <a:t> </a:t>
            </a:r>
            <a:r>
              <a:rPr lang="en-US" sz="1800" dirty="0"/>
              <a:t>Functional medicine takes a holistic and comprehensive approach to addressing heart disease by focusing on the underlying causes and interconnected systems of the body rather than just managing </a:t>
            </a:r>
            <a:r>
              <a:rPr lang="en-US" sz="1800" dirty="0" smtClean="0"/>
              <a:t>symptoms.</a:t>
            </a:r>
            <a:endParaRPr lang="en-IN" sz="1800" b="1" dirty="0">
              <a:solidFill>
                <a:srgbClr val="FF0000"/>
              </a:solidFill>
            </a:endParaRPr>
          </a:p>
        </p:txBody>
      </p:sp>
    </p:spTree>
    <p:extLst>
      <p:ext uri="{BB962C8B-B14F-4D97-AF65-F5344CB8AC3E}">
        <p14:creationId xmlns:p14="http://schemas.microsoft.com/office/powerpoint/2010/main" val="320202452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US" dirty="0"/>
              <a:t>The goal of the dataset is to predict whether a patient has heart disease or not. The target attribute is an integer value ranging from 0 to 4, where 0 indicates no presence of heart disease, and 1, 2, 3, and 4 indicate different levels of heart disease</a:t>
            </a:r>
            <a:r>
              <a:rPr lang="en-US" dirty="0" smtClean="0"/>
              <a:t>.</a:t>
            </a:r>
          </a:p>
          <a:p>
            <a:pPr marL="305435" indent="-305435"/>
            <a:r>
              <a:rPr lang="en-US" dirty="0"/>
              <a:t>The heart disease datasets were taken from the UCI repository [49]. This dataset comprises 303 instances, multivariate characteristics, containing the integer, categorical, and real values, and 14 attributes. The dataset's description is provided in Table 2.</a:t>
            </a:r>
            <a:endParaRPr lang="en-IN" dirty="0"/>
          </a:p>
        </p:txBody>
      </p:sp>
    </p:spTree>
    <p:extLst>
      <p:ext uri="{BB962C8B-B14F-4D97-AF65-F5344CB8AC3E}">
        <p14:creationId xmlns:p14="http://schemas.microsoft.com/office/powerpoint/2010/main" val="41545087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US" sz="2400" dirty="0"/>
              <a:t>This dataset covers the 70,000 records of patients' data [30 ]. It was defining the cardio in the presence or absence of heart disease. It contains 11 attributes such as gender, age, height, weight, systolic and diastolic blood pressure, cholesterol, glucose, smoke, alcohol intake, and physical activity.</a:t>
            </a:r>
            <a:endParaRPr lang="en-IN" sz="2400" dirty="0"/>
          </a:p>
        </p:txBody>
      </p:sp>
    </p:spTree>
    <p:extLst>
      <p:ext uri="{BB962C8B-B14F-4D97-AF65-F5344CB8AC3E}">
        <p14:creationId xmlns:p14="http://schemas.microsoft.com/office/powerpoint/2010/main" val="14832933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t>Heart disease prediction using machine learning utilizes algorithms to analyze medical data like age, blood pressure, and cholesterol levels, aiding in early detection and prevention.</a:t>
            </a:r>
            <a:endParaRPr lang="en-IN" sz="2000" dirty="0"/>
          </a:p>
        </p:txBody>
      </p:sp>
    </p:spTree>
    <p:extLst>
      <p:ext uri="{BB962C8B-B14F-4D97-AF65-F5344CB8AC3E}">
        <p14:creationId xmlns:p14="http://schemas.microsoft.com/office/powerpoint/2010/main" val="318331512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2006/documentManagement/types"/>
    <ds:schemaRef ds:uri="http://schemas.microsoft.com/office/infopath/2007/PartnerControls"/>
    <ds:schemaRef ds:uri="http://purl.org/dc/dcmitype/"/>
    <ds:schemaRef ds:uri="http://www.w3.org/XML/1998/namespace"/>
    <ds:schemaRef ds:uri="http://purl.org/dc/elements/1.1/"/>
    <ds:schemaRef ds:uri="c0fa2617-96bd-425d-8578-e93563fe37c5"/>
    <ds:schemaRef ds:uri="http://schemas.openxmlformats.org/package/2006/metadata/core-properties"/>
    <ds:schemaRef ds:uri="9162bd5b-4ed9-4da3-b376-05204580ba3f"/>
    <ds:schemaRef ds:uri="http://purl.org/dc/te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97</TotalTime>
  <Words>220</Words>
  <Application>Microsoft Office PowerPoint</Application>
  <PresentationFormat>Custom</PresentationFormat>
  <Paragraphs>44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HEART DISEASE DATASET</vt:lpstr>
      <vt:lpstr>                                    Heart disease dataset</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STUDENTS</cp:lastModifiedBy>
  <cp:revision>30</cp:revision>
  <dcterms:created xsi:type="dcterms:W3CDTF">2021-05-26T16:50:10Z</dcterms:created>
  <dcterms:modified xsi:type="dcterms:W3CDTF">2024-04-05T06:18:13Z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