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78" y="6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35A81C-4AC1-4479-8944-3B69A4CAD9EC}" type="datetimeFigureOut">
              <a:rPr lang="en-US" smtClean="0"/>
              <a:pPr/>
              <a:t>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A4F0-1A24-4F92-AB81-84B5372EEBA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35A81C-4AC1-4479-8944-3B69A4CAD9EC}" type="datetimeFigureOut">
              <a:rPr lang="en-US" smtClean="0"/>
              <a:pPr/>
              <a:t>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A4F0-1A24-4F92-AB81-84B5372EEBA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35A81C-4AC1-4479-8944-3B69A4CAD9EC}" type="datetimeFigureOut">
              <a:rPr lang="en-US" smtClean="0"/>
              <a:pPr/>
              <a:t>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A4F0-1A24-4F92-AB81-84B5372EEBA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35A81C-4AC1-4479-8944-3B69A4CAD9EC}" type="datetimeFigureOut">
              <a:rPr lang="en-US" smtClean="0"/>
              <a:pPr/>
              <a:t>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A4F0-1A24-4F92-AB81-84B5372EEBA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35A81C-4AC1-4479-8944-3B69A4CAD9EC}" type="datetimeFigureOut">
              <a:rPr lang="en-US" smtClean="0"/>
              <a:pPr/>
              <a:t>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A4F0-1A24-4F92-AB81-84B5372EEBA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35A81C-4AC1-4479-8944-3B69A4CAD9EC}" type="datetimeFigureOut">
              <a:rPr lang="en-US" smtClean="0"/>
              <a:pPr/>
              <a:t>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EA4F0-1A24-4F92-AB81-84B5372EEBA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35A81C-4AC1-4479-8944-3B69A4CAD9EC}" type="datetimeFigureOut">
              <a:rPr lang="en-US" smtClean="0"/>
              <a:pPr/>
              <a:t>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BEA4F0-1A24-4F92-AB81-84B5372EEBA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35A81C-4AC1-4479-8944-3B69A4CAD9EC}" type="datetimeFigureOut">
              <a:rPr lang="en-US" smtClean="0"/>
              <a:pPr/>
              <a:t>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BEA4F0-1A24-4F92-AB81-84B5372EEBA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35A81C-4AC1-4479-8944-3B69A4CAD9EC}" type="datetimeFigureOut">
              <a:rPr lang="en-US" smtClean="0"/>
              <a:pPr/>
              <a:t>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BEA4F0-1A24-4F92-AB81-84B5372EEBA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35A81C-4AC1-4479-8944-3B69A4CAD9EC}" type="datetimeFigureOut">
              <a:rPr lang="en-US" smtClean="0"/>
              <a:pPr/>
              <a:t>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EA4F0-1A24-4F92-AB81-84B5372EEBA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35A81C-4AC1-4479-8944-3B69A4CAD9EC}" type="datetimeFigureOut">
              <a:rPr lang="en-US" smtClean="0"/>
              <a:pPr/>
              <a:t>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EA4F0-1A24-4F92-AB81-84B5372EEBA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35A81C-4AC1-4479-8944-3B69A4CAD9EC}" type="datetimeFigureOut">
              <a:rPr lang="en-US" smtClean="0"/>
              <a:pPr/>
              <a:t>1/5/2015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BEA4F0-1A24-4F92-AB81-84B5372EEBA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4572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CLCK Polarity =0</a:t>
            </a:r>
          </a:p>
          <a:p>
            <a:pPr algn="ctr"/>
            <a:r>
              <a:rPr lang="en-US" sz="1400" dirty="0" smtClean="0">
                <a:solidFill>
                  <a:srgbClr val="FF0000"/>
                </a:solidFill>
              </a:rPr>
              <a:t>CLCK PHASE =0 </a:t>
            </a:r>
          </a:p>
          <a:p>
            <a:pPr algn="ctr"/>
            <a:endParaRPr lang="en-US" sz="1400" dirty="0">
              <a:solidFill>
                <a:srgbClr val="FF0000"/>
              </a:solidFill>
            </a:endParaRPr>
          </a:p>
        </p:txBody>
      </p:sp>
      <p:sp>
        <p:nvSpPr>
          <p:cNvPr id="5" name="Rectangle 4"/>
          <p:cNvSpPr/>
          <p:nvPr/>
        </p:nvSpPr>
        <p:spPr>
          <a:xfrm>
            <a:off x="381000" y="2438400"/>
            <a:ext cx="13716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Clock Line = low</a:t>
            </a:r>
          </a:p>
        </p:txBody>
      </p:sp>
      <p:sp>
        <p:nvSpPr>
          <p:cNvPr id="12" name="Rectangle 11"/>
          <p:cNvSpPr/>
          <p:nvPr/>
        </p:nvSpPr>
        <p:spPr>
          <a:xfrm>
            <a:off x="381000" y="3886200"/>
            <a:ext cx="13716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Set MOSI Data bit </a:t>
            </a:r>
          </a:p>
        </p:txBody>
      </p:sp>
      <p:sp>
        <p:nvSpPr>
          <p:cNvPr id="15" name="Rectangle 14"/>
          <p:cNvSpPr/>
          <p:nvPr/>
        </p:nvSpPr>
        <p:spPr>
          <a:xfrm>
            <a:off x="381000" y="5257800"/>
            <a:ext cx="13716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Set Clock Line =high</a:t>
            </a:r>
          </a:p>
        </p:txBody>
      </p:sp>
      <p:cxnSp>
        <p:nvCxnSpPr>
          <p:cNvPr id="17" name="Straight Arrow Connector 16"/>
          <p:cNvCxnSpPr>
            <a:stCxn id="5" idx="2"/>
            <a:endCxn id="12" idx="0"/>
          </p:cNvCxnSpPr>
          <p:nvPr/>
        </p:nvCxnSpPr>
        <p:spPr>
          <a:xfrm>
            <a:off x="1066800" y="3505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81000" y="1676400"/>
            <a:ext cx="13716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Chip Select</a:t>
            </a:r>
          </a:p>
        </p:txBody>
      </p:sp>
      <p:cxnSp>
        <p:nvCxnSpPr>
          <p:cNvPr id="23" name="Straight Arrow Connector 22"/>
          <p:cNvCxnSpPr>
            <a:stCxn id="19" idx="2"/>
            <a:endCxn id="5" idx="0"/>
          </p:cNvCxnSpPr>
          <p:nvPr/>
        </p:nvCxnSpPr>
        <p:spPr>
          <a:xfrm>
            <a:off x="1066800" y="22098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2"/>
            <a:endCxn id="19" idx="0"/>
          </p:cNvCxnSpPr>
          <p:nvPr/>
        </p:nvCxnSpPr>
        <p:spPr>
          <a:xfrm>
            <a:off x="1066800" y="11430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2" idx="2"/>
            <a:endCxn id="15" idx="0"/>
          </p:cNvCxnSpPr>
          <p:nvPr/>
        </p:nvCxnSpPr>
        <p:spPr>
          <a:xfrm>
            <a:off x="1066800" y="49530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5" idx="3"/>
            <a:endCxn id="5" idx="3"/>
          </p:cNvCxnSpPr>
          <p:nvPr/>
        </p:nvCxnSpPr>
        <p:spPr>
          <a:xfrm flipV="1">
            <a:off x="1752600" y="2971800"/>
            <a:ext cx="12700" cy="2819400"/>
          </a:xfrm>
          <a:prstGeom prst="bentConnector3">
            <a:avLst>
              <a:gd name="adj1" fmla="val 7400002"/>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581400" y="533400"/>
            <a:ext cx="5105400" cy="5955476"/>
          </a:xfrm>
          <a:prstGeom prst="rect">
            <a:avLst/>
          </a:prstGeom>
          <a:noFill/>
        </p:spPr>
        <p:txBody>
          <a:bodyPr wrap="square" rtlCol="0">
            <a:spAutoFit/>
          </a:bodyPr>
          <a:lstStyle/>
          <a:p>
            <a:r>
              <a:rPr lang="en-US" sz="1100" b="1" u="sng" dirty="0"/>
              <a:t>SPI Requirements</a:t>
            </a:r>
            <a:r>
              <a:rPr lang="en-US" sz="1100" b="1" u="sng" dirty="0" smtClean="0"/>
              <a:t>.</a:t>
            </a:r>
          </a:p>
          <a:p>
            <a:r>
              <a:rPr lang="en-US" sz="1000" dirty="0" smtClean="0"/>
              <a:t>The SPI Driver shall be compatible with the MCP23017 SPI chipset</a:t>
            </a:r>
            <a:endParaRPr lang="en-US" sz="1000" dirty="0"/>
          </a:p>
          <a:p>
            <a:pPr lvl="0"/>
            <a:r>
              <a:rPr lang="en-US" sz="1000" dirty="0" smtClean="0"/>
              <a:t>The SPI </a:t>
            </a:r>
            <a:r>
              <a:rPr lang="en-US" sz="1000" dirty="0"/>
              <a:t>shall control </a:t>
            </a:r>
          </a:p>
          <a:p>
            <a:pPr lvl="1"/>
            <a:r>
              <a:rPr lang="en-US" sz="1000" dirty="0"/>
              <a:t>Setup for Digital (input or output, threshold, reference voltage tied to bank of 8)</a:t>
            </a:r>
          </a:p>
          <a:p>
            <a:pPr lvl="1"/>
            <a:r>
              <a:rPr lang="en-US" sz="1000" dirty="0" smtClean="0"/>
              <a:t>Fault Insertion </a:t>
            </a:r>
            <a:endParaRPr lang="en-US" sz="1000" dirty="0"/>
          </a:p>
          <a:p>
            <a:pPr lvl="1"/>
            <a:r>
              <a:rPr lang="en-US" sz="1000" dirty="0"/>
              <a:t>Control Resistor on the UEGO board </a:t>
            </a:r>
          </a:p>
          <a:p>
            <a:pPr lvl="0"/>
            <a:r>
              <a:rPr lang="en-US" sz="1000" dirty="0"/>
              <a:t>SPI lines</a:t>
            </a:r>
          </a:p>
          <a:p>
            <a:pPr lvl="1"/>
            <a:r>
              <a:rPr lang="en-US" sz="1000" dirty="0"/>
              <a:t>Clock</a:t>
            </a:r>
          </a:p>
          <a:p>
            <a:pPr lvl="1"/>
            <a:r>
              <a:rPr lang="en-US" sz="1000" dirty="0"/>
              <a:t>Master </a:t>
            </a:r>
            <a:r>
              <a:rPr lang="en-US" sz="1000" dirty="0" smtClean="0"/>
              <a:t>In</a:t>
            </a:r>
            <a:endParaRPr lang="en-US" sz="1000" dirty="0"/>
          </a:p>
          <a:p>
            <a:pPr lvl="1"/>
            <a:r>
              <a:rPr lang="en-US" sz="1000" dirty="0"/>
              <a:t>Master Out </a:t>
            </a:r>
          </a:p>
          <a:p>
            <a:pPr lvl="1"/>
            <a:r>
              <a:rPr lang="en-US" sz="1000" dirty="0"/>
              <a:t>Chip Select (1 per </a:t>
            </a:r>
            <a:r>
              <a:rPr lang="en-US" sz="1000" dirty="0" err="1" smtClean="0"/>
              <a:t>Leucadia</a:t>
            </a:r>
            <a:r>
              <a:rPr lang="en-US" sz="1000" dirty="0" smtClean="0"/>
              <a:t> Card)</a:t>
            </a:r>
            <a:endParaRPr lang="en-US" sz="1000" dirty="0"/>
          </a:p>
          <a:p>
            <a:r>
              <a:rPr lang="en-US" sz="1000" dirty="0"/>
              <a:t> </a:t>
            </a:r>
            <a:r>
              <a:rPr lang="en-US" sz="1000" dirty="0" smtClean="0"/>
              <a:t>The pins shall be controlled as defined:</a:t>
            </a:r>
          </a:p>
          <a:p>
            <a:endParaRPr lang="en-US" sz="1000" dirty="0"/>
          </a:p>
          <a:p>
            <a:r>
              <a:rPr lang="en-US" sz="1000" dirty="0" smtClean="0"/>
              <a:t>Pin 11 MOSI</a:t>
            </a:r>
          </a:p>
          <a:p>
            <a:r>
              <a:rPr lang="en-US" sz="1000" dirty="0" smtClean="0"/>
              <a:t>Pin 12 CLOCK</a:t>
            </a:r>
          </a:p>
          <a:p>
            <a:r>
              <a:rPr lang="en-US" sz="1000" dirty="0" smtClean="0"/>
              <a:t>Pin 13 MISO</a:t>
            </a:r>
          </a:p>
          <a:p>
            <a:endParaRPr lang="en-US" sz="1000" dirty="0" smtClean="0"/>
          </a:p>
          <a:p>
            <a:r>
              <a:rPr lang="en-US" sz="1000" dirty="0" smtClean="0"/>
              <a:t>Pin 1 CS7</a:t>
            </a:r>
          </a:p>
          <a:p>
            <a:r>
              <a:rPr lang="en-US" sz="1000" dirty="0" smtClean="0"/>
              <a:t>Pin 2 CS6 </a:t>
            </a:r>
          </a:p>
          <a:p>
            <a:r>
              <a:rPr lang="en-US" sz="1000" dirty="0" smtClean="0"/>
              <a:t>Pin 3 CS5</a:t>
            </a:r>
          </a:p>
          <a:p>
            <a:r>
              <a:rPr lang="en-US" sz="1000" dirty="0" smtClean="0"/>
              <a:t>Pin 4 CS4</a:t>
            </a:r>
          </a:p>
          <a:p>
            <a:r>
              <a:rPr lang="en-US" sz="1000" dirty="0" smtClean="0"/>
              <a:t>Pin 5 CS3</a:t>
            </a:r>
          </a:p>
          <a:p>
            <a:r>
              <a:rPr lang="en-US" sz="1000" dirty="0" smtClean="0"/>
              <a:t>Pin 6 CS2</a:t>
            </a:r>
          </a:p>
          <a:p>
            <a:r>
              <a:rPr lang="en-US" sz="1000" dirty="0" smtClean="0"/>
              <a:t>Pin 7 CS1</a:t>
            </a:r>
          </a:p>
          <a:p>
            <a:r>
              <a:rPr lang="en-US" sz="1000" dirty="0" smtClean="0"/>
              <a:t>Pin 8 CS0</a:t>
            </a:r>
          </a:p>
          <a:p>
            <a:endParaRPr lang="en-US" sz="1000" dirty="0"/>
          </a:p>
          <a:p>
            <a:endParaRPr lang="en-US" sz="1000" dirty="0"/>
          </a:p>
          <a:p>
            <a:r>
              <a:rPr lang="en-US" sz="1000" dirty="0" smtClean="0"/>
              <a:t>The driver shall work for either </a:t>
            </a:r>
            <a:r>
              <a:rPr lang="en-US" sz="1000" dirty="0"/>
              <a:t>the NI 9403 or NI 784xr series board</a:t>
            </a:r>
          </a:p>
          <a:p>
            <a:r>
              <a:rPr lang="en-US" sz="1000" dirty="0"/>
              <a:t> </a:t>
            </a:r>
            <a:r>
              <a:rPr lang="en-US" sz="1000" dirty="0" smtClean="0"/>
              <a:t>The Clock polarity shall be configurable</a:t>
            </a:r>
          </a:p>
          <a:p>
            <a:r>
              <a:rPr lang="en-US" sz="1000" dirty="0" smtClean="0"/>
              <a:t>The Clock phase shall be configurable</a:t>
            </a:r>
          </a:p>
          <a:p>
            <a:r>
              <a:rPr lang="en-US" sz="1000" dirty="0" smtClean="0"/>
              <a:t>The Clock speed shall be configurable</a:t>
            </a:r>
          </a:p>
          <a:p>
            <a:endParaRPr lang="en-US" sz="1000" dirty="0" smtClean="0"/>
          </a:p>
          <a:p>
            <a:endParaRPr lang="en-US" sz="1000" dirty="0"/>
          </a:p>
          <a:p>
            <a:pPr lvl="0"/>
            <a:r>
              <a:rPr lang="en-US" sz="1000" dirty="0" smtClean="0"/>
              <a:t>The Clock polarity is defined as 0 </a:t>
            </a:r>
          </a:p>
          <a:p>
            <a:pPr lvl="0"/>
            <a:r>
              <a:rPr lang="en-US" sz="1000" dirty="0" smtClean="0"/>
              <a:t>The Clock phase is defined as 0 </a:t>
            </a:r>
          </a:p>
          <a:p>
            <a:pPr lvl="0"/>
            <a:r>
              <a:rPr lang="en-US" sz="1000" dirty="0" smtClean="0"/>
              <a:t>The Clock speed is defined as 10 kHz </a:t>
            </a:r>
          </a:p>
          <a:p>
            <a:endParaRPr lang="en-US" sz="1000" dirty="0" smtClean="0"/>
          </a:p>
          <a:p>
            <a:r>
              <a:rPr lang="en-US" sz="1000" dirty="0"/>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Clock Speed 10 KHz</a:t>
            </a:r>
            <a:endParaRPr lang="en-US" sz="1400" dirty="0">
              <a:solidFill>
                <a:srgbClr val="FF0000"/>
              </a:solidFill>
            </a:endParaRPr>
          </a:p>
        </p:txBody>
      </p:sp>
      <p:sp>
        <p:nvSpPr>
          <p:cNvPr id="5" name="Rectangle 4"/>
          <p:cNvSpPr/>
          <p:nvPr/>
        </p:nvSpPr>
        <p:spPr>
          <a:xfrm>
            <a:off x="381000" y="16764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Chip select</a:t>
            </a:r>
            <a:endParaRPr lang="en-US" sz="1400" dirty="0">
              <a:solidFill>
                <a:srgbClr val="FF0000"/>
              </a:solidFill>
            </a:endParaRPr>
          </a:p>
        </p:txBody>
      </p:sp>
      <p:cxnSp>
        <p:nvCxnSpPr>
          <p:cNvPr id="7" name="Straight Arrow Connector 6"/>
          <p:cNvCxnSpPr>
            <a:stCxn id="4" idx="2"/>
            <a:endCxn id="5" idx="0"/>
          </p:cNvCxnSpPr>
          <p:nvPr/>
        </p:nvCxnSpPr>
        <p:spPr>
          <a:xfrm>
            <a:off x="1066800" y="13716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066800" y="23622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81000" y="26670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Control Byte (Write)</a:t>
            </a:r>
          </a:p>
          <a:p>
            <a:pPr algn="ctr"/>
            <a:r>
              <a:rPr lang="en-US" sz="1400" dirty="0" smtClean="0">
                <a:solidFill>
                  <a:srgbClr val="FF0000"/>
                </a:solidFill>
              </a:rPr>
              <a:t>01000(A1)(A0)0</a:t>
            </a:r>
          </a:p>
        </p:txBody>
      </p:sp>
      <p:cxnSp>
        <p:nvCxnSpPr>
          <p:cNvPr id="12" name="Straight Arrow Connector 11"/>
          <p:cNvCxnSpPr>
            <a:stCxn id="9" idx="2"/>
            <a:endCxn id="24" idx="0"/>
          </p:cNvCxnSpPr>
          <p:nvPr/>
        </p:nvCxnSpPr>
        <p:spPr>
          <a:xfrm>
            <a:off x="1066800" y="3352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590800" y="15240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Register Address</a:t>
            </a:r>
          </a:p>
          <a:p>
            <a:pPr algn="ctr"/>
            <a:r>
              <a:rPr lang="en-US" sz="1400" dirty="0" smtClean="0">
                <a:solidFill>
                  <a:srgbClr val="FF0000"/>
                </a:solidFill>
              </a:rPr>
              <a:t>0x0C</a:t>
            </a:r>
          </a:p>
        </p:txBody>
      </p:sp>
      <p:cxnSp>
        <p:nvCxnSpPr>
          <p:cNvPr id="22" name="Straight Arrow Connector 21"/>
          <p:cNvCxnSpPr>
            <a:stCxn id="21" idx="2"/>
          </p:cNvCxnSpPr>
          <p:nvPr/>
        </p:nvCxnSpPr>
        <p:spPr>
          <a:xfrm>
            <a:off x="3276600" y="2209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590800" y="2590800"/>
            <a:ext cx="13716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Data 16 bit</a:t>
            </a:r>
          </a:p>
          <a:p>
            <a:pPr algn="ctr"/>
            <a:r>
              <a:rPr lang="en-US" sz="1400" dirty="0" smtClean="0">
                <a:solidFill>
                  <a:srgbClr val="FF0000"/>
                </a:solidFill>
              </a:rPr>
              <a:t>(first </a:t>
            </a:r>
            <a:r>
              <a:rPr lang="en-US" sz="1400" dirty="0" smtClean="0">
                <a:solidFill>
                  <a:srgbClr val="FF0000"/>
                </a:solidFill>
              </a:rPr>
              <a:t>8 </a:t>
            </a:r>
            <a:r>
              <a:rPr lang="en-US" sz="1400" dirty="0" smtClean="0">
                <a:solidFill>
                  <a:srgbClr val="FF0000"/>
                </a:solidFill>
              </a:rPr>
              <a:t>bits are </a:t>
            </a:r>
            <a:r>
              <a:rPr lang="en-US" sz="1400" dirty="0" smtClean="0">
                <a:solidFill>
                  <a:srgbClr val="FF0000"/>
                </a:solidFill>
              </a:rPr>
              <a:t>threshold </a:t>
            </a:r>
            <a:r>
              <a:rPr lang="en-US" sz="1400" dirty="0" smtClean="0">
                <a:solidFill>
                  <a:srgbClr val="FF0000"/>
                </a:solidFill>
              </a:rPr>
              <a:t>second 8 bits </a:t>
            </a:r>
            <a:r>
              <a:rPr lang="en-US" sz="1400" dirty="0" smtClean="0">
                <a:solidFill>
                  <a:srgbClr val="FF0000"/>
                </a:solidFill>
              </a:rPr>
              <a:t>are </a:t>
            </a:r>
            <a:r>
              <a:rPr lang="en-US" sz="1400" dirty="0" smtClean="0">
                <a:solidFill>
                  <a:srgbClr val="FF0000"/>
                </a:solidFill>
              </a:rPr>
              <a:t>direction) </a:t>
            </a:r>
            <a:endParaRPr lang="en-US" sz="1400" dirty="0">
              <a:solidFill>
                <a:srgbClr val="FF0000"/>
              </a:solidFill>
            </a:endParaRPr>
          </a:p>
        </p:txBody>
      </p:sp>
      <p:sp>
        <p:nvSpPr>
          <p:cNvPr id="24" name="Rectangle 23"/>
          <p:cNvSpPr/>
          <p:nvPr/>
        </p:nvSpPr>
        <p:spPr>
          <a:xfrm>
            <a:off x="381000" y="37338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Register Address</a:t>
            </a:r>
          </a:p>
          <a:p>
            <a:pPr algn="ctr"/>
            <a:r>
              <a:rPr lang="en-US" sz="1400" dirty="0" smtClean="0">
                <a:solidFill>
                  <a:srgbClr val="FF0000"/>
                </a:solidFill>
              </a:rPr>
              <a:t>0x00</a:t>
            </a:r>
          </a:p>
        </p:txBody>
      </p:sp>
      <p:cxnSp>
        <p:nvCxnSpPr>
          <p:cNvPr id="25" name="Straight Arrow Connector 24"/>
          <p:cNvCxnSpPr>
            <a:stCxn id="24" idx="2"/>
          </p:cNvCxnSpPr>
          <p:nvPr/>
        </p:nvCxnSpPr>
        <p:spPr>
          <a:xfrm>
            <a:off x="1066800" y="44196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81000" y="48006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Data 16 bit of all 0</a:t>
            </a:r>
            <a:endParaRPr lang="en-US" sz="1400" dirty="0">
              <a:solidFill>
                <a:srgbClr val="FF0000"/>
              </a:solidFill>
            </a:endParaRPr>
          </a:p>
          <a:p>
            <a:pPr algn="ctr"/>
            <a:r>
              <a:rPr lang="en-US" sz="1400" dirty="0" smtClean="0">
                <a:solidFill>
                  <a:srgbClr val="FF0000"/>
                </a:solidFill>
              </a:rPr>
              <a:t> </a:t>
            </a:r>
            <a:endParaRPr lang="en-US" sz="1400" dirty="0">
              <a:solidFill>
                <a:srgbClr val="FF0000"/>
              </a:solidFill>
            </a:endParaRPr>
          </a:p>
        </p:txBody>
      </p:sp>
      <p:sp>
        <p:nvSpPr>
          <p:cNvPr id="33" name="Rectangle 32"/>
          <p:cNvSpPr/>
          <p:nvPr/>
        </p:nvSpPr>
        <p:spPr>
          <a:xfrm>
            <a:off x="2590800" y="6858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Control Byte</a:t>
            </a:r>
          </a:p>
          <a:p>
            <a:pPr algn="ctr"/>
            <a:r>
              <a:rPr lang="en-US" sz="1400" dirty="0" smtClean="0">
                <a:solidFill>
                  <a:srgbClr val="FF0000"/>
                </a:solidFill>
              </a:rPr>
              <a:t>01000(A1)(A0)0</a:t>
            </a:r>
          </a:p>
        </p:txBody>
      </p:sp>
      <p:cxnSp>
        <p:nvCxnSpPr>
          <p:cNvPr id="35" name="Straight Arrow Connector 34"/>
          <p:cNvCxnSpPr>
            <a:stCxn id="33" idx="2"/>
            <a:endCxn id="21" idx="0"/>
          </p:cNvCxnSpPr>
          <p:nvPr/>
        </p:nvCxnSpPr>
        <p:spPr>
          <a:xfrm>
            <a:off x="3276600" y="1371600"/>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hape 37"/>
          <p:cNvCxnSpPr>
            <a:stCxn id="26" idx="2"/>
            <a:endCxn id="33" idx="0"/>
          </p:cNvCxnSpPr>
          <p:nvPr/>
        </p:nvCxnSpPr>
        <p:spPr>
          <a:xfrm rot="5400000" flipH="1" flipV="1">
            <a:off x="-228600" y="1981200"/>
            <a:ext cx="4800600" cy="2209800"/>
          </a:xfrm>
          <a:prstGeom prst="bentConnector5">
            <a:avLst>
              <a:gd name="adj1" fmla="val -4762"/>
              <a:gd name="adj2" fmla="val 50000"/>
              <a:gd name="adj3" fmla="val 104762"/>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57200" y="228600"/>
            <a:ext cx="1741631" cy="369332"/>
          </a:xfrm>
          <a:prstGeom prst="rect">
            <a:avLst/>
          </a:prstGeom>
          <a:noFill/>
        </p:spPr>
        <p:txBody>
          <a:bodyPr wrap="none" rtlCol="0">
            <a:spAutoFit/>
          </a:bodyPr>
          <a:lstStyle/>
          <a:p>
            <a:r>
              <a:rPr lang="en-US" dirty="0" smtClean="0"/>
              <a:t>Digital I/O Board</a:t>
            </a:r>
            <a:endParaRPr lang="en-US" dirty="0"/>
          </a:p>
        </p:txBody>
      </p:sp>
      <p:sp>
        <p:nvSpPr>
          <p:cNvPr id="43" name="TextBox 42"/>
          <p:cNvSpPr txBox="1"/>
          <p:nvPr/>
        </p:nvSpPr>
        <p:spPr>
          <a:xfrm>
            <a:off x="4191000" y="457200"/>
            <a:ext cx="4800600" cy="4724370"/>
          </a:xfrm>
          <a:prstGeom prst="rect">
            <a:avLst/>
          </a:prstGeom>
          <a:noFill/>
        </p:spPr>
        <p:txBody>
          <a:bodyPr wrap="square" rtlCol="0">
            <a:spAutoFit/>
          </a:bodyPr>
          <a:lstStyle/>
          <a:p>
            <a:r>
              <a:rPr lang="en-US" sz="1100" b="1" u="sng" dirty="0" smtClean="0"/>
              <a:t>Digital I/O SPI </a:t>
            </a:r>
            <a:r>
              <a:rPr lang="en-US" sz="1100" b="1" u="sng" dirty="0"/>
              <a:t>Requirements</a:t>
            </a:r>
            <a:r>
              <a:rPr lang="en-US" sz="1100" b="1" u="sng" dirty="0" smtClean="0"/>
              <a:t>.</a:t>
            </a:r>
          </a:p>
          <a:p>
            <a:endParaRPr lang="en-US" sz="1000" dirty="0" smtClean="0"/>
          </a:p>
          <a:p>
            <a:r>
              <a:rPr lang="en-US" sz="1000" dirty="0" smtClean="0"/>
              <a:t>The MCP23017 SPI chipset shall use Bank =0 </a:t>
            </a:r>
            <a:endParaRPr lang="en-US" sz="1000" dirty="0"/>
          </a:p>
          <a:p>
            <a:r>
              <a:rPr lang="en-US" sz="1000" dirty="0"/>
              <a:t> </a:t>
            </a:r>
            <a:endParaRPr lang="en-US" sz="1000" dirty="0" smtClean="0"/>
          </a:p>
          <a:p>
            <a:endParaRPr lang="en-US" sz="1000" dirty="0"/>
          </a:p>
          <a:p>
            <a:endParaRPr lang="en-US" sz="1000" dirty="0" smtClean="0"/>
          </a:p>
          <a:p>
            <a:r>
              <a:rPr lang="en-US" sz="1000" dirty="0" smtClean="0"/>
              <a:t>Four MCP23017 SPI chips are used on the board.  Each SPI chip controls a Bank of 8 pins. The Addresses of  the four banks are:</a:t>
            </a:r>
          </a:p>
          <a:p>
            <a:r>
              <a:rPr lang="en-US" sz="1000" u="sng" dirty="0" smtClean="0"/>
              <a:t>Addresses</a:t>
            </a:r>
          </a:p>
          <a:p>
            <a:r>
              <a:rPr lang="en-US" sz="1000" dirty="0" smtClean="0"/>
              <a:t>Pin 1-8     A1=0  A0=0</a:t>
            </a:r>
          </a:p>
          <a:p>
            <a:r>
              <a:rPr lang="en-US" sz="1000" dirty="0" smtClean="0"/>
              <a:t>Pin  9-16  A1=0  A0=1</a:t>
            </a:r>
          </a:p>
          <a:p>
            <a:r>
              <a:rPr lang="en-US" sz="1000" dirty="0" smtClean="0"/>
              <a:t>Pin 17-24 A1=1  A0=0</a:t>
            </a:r>
          </a:p>
          <a:p>
            <a:r>
              <a:rPr lang="en-US" sz="1000" dirty="0" smtClean="0"/>
              <a:t>Pin 25-32 A1=1  A0=1</a:t>
            </a:r>
          </a:p>
          <a:p>
            <a:endParaRPr lang="en-US" sz="1000" dirty="0"/>
          </a:p>
          <a:p>
            <a:r>
              <a:rPr lang="en-US" sz="1000" dirty="0" smtClean="0"/>
              <a:t>The SPI expects a Control Byte followed by a Register Address and then Data if writing. </a:t>
            </a:r>
          </a:p>
          <a:p>
            <a:endParaRPr lang="en-US" sz="1000" dirty="0"/>
          </a:p>
          <a:p>
            <a:r>
              <a:rPr lang="en-US" sz="1000" dirty="0" smtClean="0"/>
              <a:t>Register Address 0x00 is used to set the initial state of the SPI GPIO to outputs</a:t>
            </a:r>
          </a:p>
          <a:p>
            <a:endParaRPr lang="en-US" sz="1000" dirty="0"/>
          </a:p>
          <a:p>
            <a:r>
              <a:rPr lang="en-US" sz="1000" dirty="0" smtClean="0"/>
              <a:t>Register Address 0x0C is used to set the value of the GPIO of the outputs</a:t>
            </a:r>
          </a:p>
          <a:p>
            <a:endParaRPr lang="en-US" sz="1000" dirty="0" smtClean="0"/>
          </a:p>
          <a:p>
            <a:r>
              <a:rPr lang="en-US" sz="1000" dirty="0" smtClean="0"/>
              <a:t>The first 8 bits sets the threshold for this bank. The threshold is Ref x N/256, where N is the 8 bit binary number. Positive Logic, ON=1. LSB is pin 1</a:t>
            </a:r>
          </a:p>
          <a:p>
            <a:endParaRPr lang="en-US" sz="1000" dirty="0"/>
          </a:p>
          <a:p>
            <a:endParaRPr lang="en-US" sz="1000" dirty="0"/>
          </a:p>
          <a:p>
            <a:r>
              <a:rPr lang="en-US" sz="1000" dirty="0" smtClean="0"/>
              <a:t>The second 8 bits set the output mode</a:t>
            </a:r>
            <a:r>
              <a:rPr lang="en-US" sz="1000" dirty="0"/>
              <a:t>. Each bit controls the state of one channel. By default the channels are set to inputs. </a:t>
            </a:r>
          </a:p>
          <a:p>
            <a:r>
              <a:rPr lang="en-US" sz="1000" dirty="0"/>
              <a:t> </a:t>
            </a:r>
          </a:p>
          <a:p>
            <a:r>
              <a:rPr lang="en-US" sz="1000" dirty="0"/>
              <a:t> </a:t>
            </a:r>
          </a:p>
          <a:p>
            <a:r>
              <a:rPr lang="en-US" sz="1000" dirty="0"/>
              <a:t> </a:t>
            </a:r>
          </a:p>
          <a:p>
            <a:endParaRPr lang="en-US" sz="1000" dirty="0"/>
          </a:p>
        </p:txBody>
      </p:sp>
      <p:sp>
        <p:nvSpPr>
          <p:cNvPr id="44" name="Rectangle 43"/>
          <p:cNvSpPr/>
          <p:nvPr/>
        </p:nvSpPr>
        <p:spPr>
          <a:xfrm>
            <a:off x="2590800" y="49530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Register Address</a:t>
            </a:r>
          </a:p>
          <a:p>
            <a:pPr algn="ctr"/>
            <a:r>
              <a:rPr lang="en-US" sz="1400" dirty="0" smtClean="0">
                <a:solidFill>
                  <a:srgbClr val="FF0000"/>
                </a:solidFill>
              </a:rPr>
              <a:t>0x0C</a:t>
            </a:r>
          </a:p>
        </p:txBody>
      </p:sp>
      <p:sp>
        <p:nvSpPr>
          <p:cNvPr id="45" name="Rectangle 44"/>
          <p:cNvSpPr/>
          <p:nvPr/>
        </p:nvSpPr>
        <p:spPr>
          <a:xfrm>
            <a:off x="2590800" y="40386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Control Byte</a:t>
            </a:r>
          </a:p>
          <a:p>
            <a:pPr algn="ctr"/>
            <a:r>
              <a:rPr lang="en-US" sz="1400" dirty="0" smtClean="0">
                <a:solidFill>
                  <a:srgbClr val="FF0000"/>
                </a:solidFill>
              </a:rPr>
              <a:t>(read)</a:t>
            </a:r>
          </a:p>
          <a:p>
            <a:pPr algn="ctr"/>
            <a:r>
              <a:rPr lang="en-US" sz="1400" dirty="0" smtClean="0">
                <a:solidFill>
                  <a:srgbClr val="FF0000"/>
                </a:solidFill>
              </a:rPr>
              <a:t>01000(A1)(A0)1</a:t>
            </a:r>
          </a:p>
        </p:txBody>
      </p:sp>
      <p:cxnSp>
        <p:nvCxnSpPr>
          <p:cNvPr id="46" name="Straight Arrow Connector 45"/>
          <p:cNvCxnSpPr>
            <a:stCxn id="23" idx="2"/>
            <a:endCxn id="45" idx="0"/>
          </p:cNvCxnSpPr>
          <p:nvPr/>
        </p:nvCxnSpPr>
        <p:spPr>
          <a:xfrm>
            <a:off x="3276600" y="38100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5" idx="2"/>
            <a:endCxn id="44" idx="0"/>
          </p:cNvCxnSpPr>
          <p:nvPr/>
        </p:nvCxnSpPr>
        <p:spPr>
          <a:xfrm>
            <a:off x="3276600" y="47244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2590800" y="58674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Read Data and Verify Command</a:t>
            </a:r>
          </a:p>
        </p:txBody>
      </p:sp>
      <p:cxnSp>
        <p:nvCxnSpPr>
          <p:cNvPr id="57" name="Straight Arrow Connector 56"/>
          <p:cNvCxnSpPr>
            <a:stCxn id="44" idx="2"/>
            <a:endCxn id="52" idx="0"/>
          </p:cNvCxnSpPr>
          <p:nvPr/>
        </p:nvCxnSpPr>
        <p:spPr>
          <a:xfrm>
            <a:off x="3276600" y="56388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Clock Speed 10 KHz</a:t>
            </a:r>
            <a:endParaRPr lang="en-US" sz="1400" dirty="0">
              <a:solidFill>
                <a:srgbClr val="FF0000"/>
              </a:solidFill>
            </a:endParaRPr>
          </a:p>
        </p:txBody>
      </p:sp>
      <p:sp>
        <p:nvSpPr>
          <p:cNvPr id="5" name="Rectangle 4"/>
          <p:cNvSpPr/>
          <p:nvPr/>
        </p:nvSpPr>
        <p:spPr>
          <a:xfrm>
            <a:off x="381000" y="16764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Chip select</a:t>
            </a:r>
            <a:endParaRPr lang="en-US" sz="1400" dirty="0">
              <a:solidFill>
                <a:srgbClr val="FF0000"/>
              </a:solidFill>
            </a:endParaRPr>
          </a:p>
        </p:txBody>
      </p:sp>
      <p:cxnSp>
        <p:nvCxnSpPr>
          <p:cNvPr id="7" name="Straight Arrow Connector 6"/>
          <p:cNvCxnSpPr>
            <a:stCxn id="4" idx="2"/>
            <a:endCxn id="5" idx="0"/>
          </p:cNvCxnSpPr>
          <p:nvPr/>
        </p:nvCxnSpPr>
        <p:spPr>
          <a:xfrm>
            <a:off x="1066800" y="13716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066800" y="23622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81000" y="26670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Control Byte</a:t>
            </a:r>
          </a:p>
          <a:p>
            <a:pPr algn="ctr"/>
            <a:r>
              <a:rPr lang="en-US" sz="1400" dirty="0" smtClean="0">
                <a:solidFill>
                  <a:srgbClr val="FF0000"/>
                </a:solidFill>
              </a:rPr>
              <a:t>Set Threshold</a:t>
            </a:r>
          </a:p>
          <a:p>
            <a:pPr algn="ctr"/>
            <a:r>
              <a:rPr lang="en-US" sz="1400" dirty="0" smtClean="0">
                <a:solidFill>
                  <a:srgbClr val="FF0000"/>
                </a:solidFill>
              </a:rPr>
              <a:t>010000(A0)0</a:t>
            </a:r>
          </a:p>
        </p:txBody>
      </p:sp>
      <p:cxnSp>
        <p:nvCxnSpPr>
          <p:cNvPr id="12" name="Straight Arrow Connector 11"/>
          <p:cNvCxnSpPr>
            <a:stCxn id="9" idx="2"/>
            <a:endCxn id="24" idx="0"/>
          </p:cNvCxnSpPr>
          <p:nvPr/>
        </p:nvCxnSpPr>
        <p:spPr>
          <a:xfrm>
            <a:off x="1066800" y="3352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590800" y="16764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Register Address</a:t>
            </a:r>
          </a:p>
          <a:p>
            <a:pPr algn="ctr"/>
            <a:r>
              <a:rPr lang="en-US" sz="1400" dirty="0" smtClean="0">
                <a:solidFill>
                  <a:srgbClr val="FF0000"/>
                </a:solidFill>
              </a:rPr>
              <a:t>0C</a:t>
            </a:r>
          </a:p>
        </p:txBody>
      </p:sp>
      <p:cxnSp>
        <p:nvCxnSpPr>
          <p:cNvPr id="22" name="Straight Arrow Connector 21"/>
          <p:cNvCxnSpPr>
            <a:stCxn id="21" idx="2"/>
          </p:cNvCxnSpPr>
          <p:nvPr/>
        </p:nvCxnSpPr>
        <p:spPr>
          <a:xfrm>
            <a:off x="3276600" y="2362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590800" y="2743200"/>
            <a:ext cx="13716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Data 16 bit</a:t>
            </a:r>
            <a:endParaRPr lang="en-US" sz="1400" dirty="0">
              <a:solidFill>
                <a:srgbClr val="FF0000"/>
              </a:solidFill>
            </a:endParaRPr>
          </a:p>
        </p:txBody>
      </p:sp>
      <p:sp>
        <p:nvSpPr>
          <p:cNvPr id="24" name="Rectangle 23"/>
          <p:cNvSpPr/>
          <p:nvPr/>
        </p:nvSpPr>
        <p:spPr>
          <a:xfrm>
            <a:off x="381000" y="37338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Register Address</a:t>
            </a:r>
          </a:p>
          <a:p>
            <a:pPr algn="ctr"/>
            <a:r>
              <a:rPr lang="en-US" sz="1400" dirty="0" smtClean="0">
                <a:solidFill>
                  <a:srgbClr val="FF0000"/>
                </a:solidFill>
              </a:rPr>
              <a:t>00</a:t>
            </a:r>
          </a:p>
        </p:txBody>
      </p:sp>
      <p:cxnSp>
        <p:nvCxnSpPr>
          <p:cNvPr id="25" name="Straight Arrow Connector 24"/>
          <p:cNvCxnSpPr>
            <a:stCxn id="24" idx="2"/>
          </p:cNvCxnSpPr>
          <p:nvPr/>
        </p:nvCxnSpPr>
        <p:spPr>
          <a:xfrm>
            <a:off x="1066800" y="44196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81000" y="48006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Data 16 bit of all 0</a:t>
            </a:r>
            <a:endParaRPr lang="en-US" sz="1400" dirty="0">
              <a:solidFill>
                <a:srgbClr val="FF0000"/>
              </a:solidFill>
            </a:endParaRPr>
          </a:p>
          <a:p>
            <a:pPr algn="ctr"/>
            <a:r>
              <a:rPr lang="en-US" sz="1400" dirty="0" smtClean="0">
                <a:solidFill>
                  <a:srgbClr val="FF0000"/>
                </a:solidFill>
              </a:rPr>
              <a:t> </a:t>
            </a:r>
            <a:endParaRPr lang="en-US" sz="1400" dirty="0">
              <a:solidFill>
                <a:srgbClr val="FF0000"/>
              </a:solidFill>
            </a:endParaRPr>
          </a:p>
        </p:txBody>
      </p:sp>
      <p:sp>
        <p:nvSpPr>
          <p:cNvPr id="33" name="Rectangle 32"/>
          <p:cNvSpPr/>
          <p:nvPr/>
        </p:nvSpPr>
        <p:spPr>
          <a:xfrm>
            <a:off x="2590800" y="6858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Control Byte</a:t>
            </a:r>
          </a:p>
          <a:p>
            <a:pPr algn="ctr"/>
            <a:r>
              <a:rPr lang="en-US" sz="1400" dirty="0" smtClean="0">
                <a:solidFill>
                  <a:srgbClr val="FF0000"/>
                </a:solidFill>
              </a:rPr>
              <a:t>Set Threshold</a:t>
            </a:r>
          </a:p>
          <a:p>
            <a:pPr algn="ctr"/>
            <a:r>
              <a:rPr lang="en-US" sz="1400" dirty="0" smtClean="0">
                <a:solidFill>
                  <a:srgbClr val="FF0000"/>
                </a:solidFill>
              </a:rPr>
              <a:t>010000(A0)0</a:t>
            </a:r>
          </a:p>
        </p:txBody>
      </p:sp>
      <p:cxnSp>
        <p:nvCxnSpPr>
          <p:cNvPr id="35" name="Straight Arrow Connector 34"/>
          <p:cNvCxnSpPr>
            <a:stCxn id="33" idx="2"/>
            <a:endCxn id="21" idx="0"/>
          </p:cNvCxnSpPr>
          <p:nvPr/>
        </p:nvCxnSpPr>
        <p:spPr>
          <a:xfrm>
            <a:off x="3276600" y="13716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hape 37"/>
          <p:cNvCxnSpPr>
            <a:stCxn id="26" idx="2"/>
            <a:endCxn id="33" idx="0"/>
          </p:cNvCxnSpPr>
          <p:nvPr/>
        </p:nvCxnSpPr>
        <p:spPr>
          <a:xfrm rot="5400000" flipH="1" flipV="1">
            <a:off x="-228600" y="1981200"/>
            <a:ext cx="4800600" cy="2209800"/>
          </a:xfrm>
          <a:prstGeom prst="bentConnector5">
            <a:avLst>
              <a:gd name="adj1" fmla="val -4762"/>
              <a:gd name="adj2" fmla="val 50000"/>
              <a:gd name="adj3" fmla="val 104762"/>
            </a:avLst>
          </a:prstGeom>
          <a:ln>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cstate="print"/>
          <a:srcRect/>
          <a:stretch>
            <a:fillRect/>
          </a:stretch>
        </p:blipFill>
        <p:spPr bwMode="auto">
          <a:xfrm>
            <a:off x="5486400" y="3886200"/>
            <a:ext cx="2628900" cy="2324332"/>
          </a:xfrm>
          <a:prstGeom prst="rect">
            <a:avLst/>
          </a:prstGeom>
          <a:noFill/>
          <a:ln w="9525">
            <a:noFill/>
            <a:miter lim="800000"/>
            <a:headEnd/>
            <a:tailEnd/>
          </a:ln>
        </p:spPr>
      </p:pic>
      <p:sp>
        <p:nvSpPr>
          <p:cNvPr id="29" name="Rectangle 28"/>
          <p:cNvSpPr/>
          <p:nvPr/>
        </p:nvSpPr>
        <p:spPr>
          <a:xfrm>
            <a:off x="2590800" y="45720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Register Address</a:t>
            </a:r>
          </a:p>
          <a:p>
            <a:pPr algn="ctr"/>
            <a:r>
              <a:rPr lang="en-US" sz="1400" dirty="0" smtClean="0">
                <a:solidFill>
                  <a:srgbClr val="FF0000"/>
                </a:solidFill>
              </a:rPr>
              <a:t>0x0C</a:t>
            </a:r>
          </a:p>
        </p:txBody>
      </p:sp>
      <p:sp>
        <p:nvSpPr>
          <p:cNvPr id="30" name="Rectangle 29"/>
          <p:cNvSpPr/>
          <p:nvPr/>
        </p:nvSpPr>
        <p:spPr>
          <a:xfrm>
            <a:off x="2590800" y="36576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Control Byte</a:t>
            </a:r>
          </a:p>
          <a:p>
            <a:pPr algn="ctr"/>
            <a:r>
              <a:rPr lang="en-US" sz="1400" dirty="0" smtClean="0">
                <a:solidFill>
                  <a:srgbClr val="FF0000"/>
                </a:solidFill>
              </a:rPr>
              <a:t>(read)</a:t>
            </a:r>
          </a:p>
          <a:p>
            <a:pPr algn="ctr"/>
            <a:r>
              <a:rPr lang="en-US" sz="1400" dirty="0" smtClean="0">
                <a:solidFill>
                  <a:srgbClr val="FF0000"/>
                </a:solidFill>
              </a:rPr>
              <a:t>01000(A1)(A0)1</a:t>
            </a:r>
          </a:p>
        </p:txBody>
      </p:sp>
      <p:cxnSp>
        <p:nvCxnSpPr>
          <p:cNvPr id="31" name="Straight Arrow Connector 30"/>
          <p:cNvCxnSpPr>
            <a:stCxn id="30" idx="2"/>
            <a:endCxn id="29" idx="0"/>
          </p:cNvCxnSpPr>
          <p:nvPr/>
        </p:nvCxnSpPr>
        <p:spPr>
          <a:xfrm>
            <a:off x="3276600" y="43434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590800" y="54864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Read Data and Verify Command</a:t>
            </a:r>
          </a:p>
        </p:txBody>
      </p:sp>
      <p:cxnSp>
        <p:nvCxnSpPr>
          <p:cNvPr id="34" name="Straight Arrow Connector 33"/>
          <p:cNvCxnSpPr>
            <a:stCxn id="29" idx="2"/>
            <a:endCxn id="32" idx="0"/>
          </p:cNvCxnSpPr>
          <p:nvPr/>
        </p:nvCxnSpPr>
        <p:spPr>
          <a:xfrm>
            <a:off x="3276600" y="52578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3" idx="2"/>
            <a:endCxn id="30" idx="0"/>
          </p:cNvCxnSpPr>
          <p:nvPr/>
        </p:nvCxnSpPr>
        <p:spPr>
          <a:xfrm>
            <a:off x="3276600" y="33528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343400" y="381000"/>
            <a:ext cx="4800600" cy="3954929"/>
          </a:xfrm>
          <a:prstGeom prst="rect">
            <a:avLst/>
          </a:prstGeom>
          <a:noFill/>
        </p:spPr>
        <p:txBody>
          <a:bodyPr wrap="square" rtlCol="0">
            <a:spAutoFit/>
          </a:bodyPr>
          <a:lstStyle/>
          <a:p>
            <a:r>
              <a:rPr lang="en-US" sz="1100" b="1" u="sng" dirty="0" smtClean="0"/>
              <a:t>FIU I/O SPI </a:t>
            </a:r>
            <a:r>
              <a:rPr lang="en-US" sz="1100" b="1" u="sng" dirty="0"/>
              <a:t>Requirements</a:t>
            </a:r>
            <a:r>
              <a:rPr lang="en-US" sz="1100" b="1" u="sng" dirty="0" smtClean="0"/>
              <a:t>.</a:t>
            </a:r>
          </a:p>
          <a:p>
            <a:endParaRPr lang="en-US" sz="1000" dirty="0" smtClean="0"/>
          </a:p>
          <a:p>
            <a:r>
              <a:rPr lang="en-US" sz="1000" dirty="0" smtClean="0"/>
              <a:t>The MCP23017 SPI chipset shall use Bank =0 </a:t>
            </a:r>
            <a:endParaRPr lang="en-US" sz="1000" dirty="0"/>
          </a:p>
          <a:p>
            <a:r>
              <a:rPr lang="en-US" sz="1000" dirty="0"/>
              <a:t> </a:t>
            </a:r>
            <a:endParaRPr lang="en-US" sz="1000" dirty="0" smtClean="0"/>
          </a:p>
          <a:p>
            <a:endParaRPr lang="en-US" sz="1000" dirty="0" smtClean="0"/>
          </a:p>
          <a:p>
            <a:r>
              <a:rPr lang="en-US" sz="1000" dirty="0" smtClean="0"/>
              <a:t>Two  MCP23017 SPI chips are used on the board.  Each SPI chip controls a Bank of 8 pins. The Addresses of  the Two banks are:</a:t>
            </a:r>
          </a:p>
          <a:p>
            <a:r>
              <a:rPr lang="en-US" sz="1000" u="sng" dirty="0" smtClean="0"/>
              <a:t>Addresses</a:t>
            </a:r>
          </a:p>
          <a:p>
            <a:r>
              <a:rPr lang="en-US" sz="1000" dirty="0" smtClean="0"/>
              <a:t>Pin 1-4     A0=0</a:t>
            </a:r>
          </a:p>
          <a:p>
            <a:r>
              <a:rPr lang="en-US" sz="1000" dirty="0" smtClean="0"/>
              <a:t>Pin  5-8    A0=1</a:t>
            </a:r>
          </a:p>
          <a:p>
            <a:endParaRPr lang="en-US" sz="1000" dirty="0"/>
          </a:p>
          <a:p>
            <a:r>
              <a:rPr lang="en-US" sz="1000" dirty="0" smtClean="0"/>
              <a:t>The SPI expects a Control Byte followed by a Register Address and then Data if writing. </a:t>
            </a:r>
          </a:p>
          <a:p>
            <a:endParaRPr lang="en-US" sz="1000" dirty="0"/>
          </a:p>
          <a:p>
            <a:r>
              <a:rPr lang="en-US" sz="1000" dirty="0" smtClean="0"/>
              <a:t>Register Address 0x00 is used to set the initial state of the SPI GPIO to outputs</a:t>
            </a:r>
          </a:p>
          <a:p>
            <a:endParaRPr lang="en-US" sz="1000" dirty="0"/>
          </a:p>
          <a:p>
            <a:r>
              <a:rPr lang="en-US" sz="1000" dirty="0" smtClean="0"/>
              <a:t>Register Address 0x0C is used to set the value of the GPIO of the outputs</a:t>
            </a:r>
          </a:p>
          <a:p>
            <a:endParaRPr lang="en-US" sz="1000" dirty="0" smtClean="0"/>
          </a:p>
          <a:p>
            <a:r>
              <a:rPr lang="en-US" sz="1000" dirty="0" smtClean="0"/>
              <a:t>Three bits sets the Failure for each channel. Bits 3, 7, 11, 15 are not used and should be set to 0.  Bits 0,1,2 correspond to C,B,A in the Control Truth Table for Failure Channel 1 or 5 (depending on the address A0).  Likewise Bits 4,5,6 correspond to C,B,A in the Control Truth Table for Failure Channel 2 or 6 (depending on the address A0). </a:t>
            </a:r>
          </a:p>
          <a:p>
            <a:r>
              <a:rPr lang="en-US" sz="1000" dirty="0"/>
              <a:t> </a:t>
            </a:r>
          </a:p>
          <a:p>
            <a:r>
              <a:rPr lang="en-US" sz="1000" dirty="0"/>
              <a:t> </a:t>
            </a:r>
          </a:p>
          <a:p>
            <a:r>
              <a:rPr lang="en-US" sz="1000" dirty="0"/>
              <a:t> </a:t>
            </a:r>
          </a:p>
          <a:p>
            <a:endParaRPr lang="en-US" sz="1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TotalTime>
  <Words>224</Words>
  <Application>Microsoft Office PowerPoint</Application>
  <PresentationFormat>On-screen Show (4:3)</PresentationFormat>
  <Paragraphs>132</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Slide 1</vt:lpstr>
      <vt:lpstr>Slide 2</vt:lpstr>
      <vt:lpstr>Slide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Jason</dc:creator>
  <cp:lastModifiedBy>Jason</cp:lastModifiedBy>
  <cp:revision>3</cp:revision>
  <dcterms:created xsi:type="dcterms:W3CDTF">2015-01-05T19:34:37Z</dcterms:created>
  <dcterms:modified xsi:type="dcterms:W3CDTF">2015-01-06T00:06:12Z</dcterms:modified>
</cp:coreProperties>
</file>