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6" r:id="rId3"/>
    <p:sldId id="265" r:id="rId4"/>
    <p:sldId id="267" r:id="rId5"/>
    <p:sldId id="268" r:id="rId6"/>
    <p:sldId id="275" r:id="rId7"/>
    <p:sldId id="269" r:id="rId8"/>
    <p:sldId id="276" r:id="rId9"/>
    <p:sldId id="274" r:id="rId10"/>
    <p:sldId id="277" r:id="rId11"/>
    <p:sldId id="270" r:id="rId12"/>
    <p:sldId id="278" r:id="rId13"/>
    <p:sldId id="273" r:id="rId14"/>
    <p:sldId id="272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5A81C-4AC1-4479-8944-3B69A4CAD9EC}" type="datetimeFigureOut">
              <a:rPr lang="en-US" smtClean="0"/>
              <a:pPr/>
              <a:t>5/28/2015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EA4F0-1A24-4F92-AB81-84B5372EEB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5A81C-4AC1-4479-8944-3B69A4CAD9EC}" type="datetimeFigureOut">
              <a:rPr lang="en-US" smtClean="0"/>
              <a:pPr/>
              <a:t>5/28/2015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EA4F0-1A24-4F92-AB81-84B5372EEB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5A81C-4AC1-4479-8944-3B69A4CAD9EC}" type="datetimeFigureOut">
              <a:rPr lang="en-US" smtClean="0"/>
              <a:pPr/>
              <a:t>5/28/2015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EA4F0-1A24-4F92-AB81-84B5372EEB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5A81C-4AC1-4479-8944-3B69A4CAD9EC}" type="datetimeFigureOut">
              <a:rPr lang="en-US" smtClean="0"/>
              <a:pPr/>
              <a:t>5/28/2015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EA4F0-1A24-4F92-AB81-84B5372EEB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5A81C-4AC1-4479-8944-3B69A4CAD9EC}" type="datetimeFigureOut">
              <a:rPr lang="en-US" smtClean="0"/>
              <a:pPr/>
              <a:t>5/28/2015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EA4F0-1A24-4F92-AB81-84B5372EEB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5A81C-4AC1-4479-8944-3B69A4CAD9EC}" type="datetimeFigureOut">
              <a:rPr lang="en-US" smtClean="0"/>
              <a:pPr/>
              <a:t>5/28/2015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EA4F0-1A24-4F92-AB81-84B5372EEB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5A81C-4AC1-4479-8944-3B69A4CAD9EC}" type="datetimeFigureOut">
              <a:rPr lang="en-US" smtClean="0"/>
              <a:pPr/>
              <a:t>5/28/2015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EA4F0-1A24-4F92-AB81-84B5372EEB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5A81C-4AC1-4479-8944-3B69A4CAD9EC}" type="datetimeFigureOut">
              <a:rPr lang="en-US" smtClean="0"/>
              <a:pPr/>
              <a:t>5/28/2015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EA4F0-1A24-4F92-AB81-84B5372EEB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5A81C-4AC1-4479-8944-3B69A4CAD9EC}" type="datetimeFigureOut">
              <a:rPr lang="en-US" smtClean="0"/>
              <a:pPr/>
              <a:t>5/28/2015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EA4F0-1A24-4F92-AB81-84B5372EEB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5A81C-4AC1-4479-8944-3B69A4CAD9EC}" type="datetimeFigureOut">
              <a:rPr lang="en-US" smtClean="0"/>
              <a:pPr/>
              <a:t>5/28/2015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EA4F0-1A24-4F92-AB81-84B5372EEB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5A81C-4AC1-4479-8944-3B69A4CAD9EC}" type="datetimeFigureOut">
              <a:rPr lang="en-US" smtClean="0"/>
              <a:pPr/>
              <a:t>5/28/2015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EA4F0-1A24-4F92-AB81-84B5372EEB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35A81C-4AC1-4479-8944-3B69A4CAD9EC}" type="datetimeFigureOut">
              <a:rPr lang="en-US" smtClean="0"/>
              <a:pPr/>
              <a:t>5/28/2015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BEA4F0-1A24-4F92-AB81-84B5372EEBA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DIO (LS-2-2101)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2399" y="838200"/>
            <a:ext cx="4548169" cy="16004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Static Configuration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Rack #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Slot #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Banks 0-3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Logic Threshold (%)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Lines (Nx8)+1 -&gt; (Nx8)+8, N = Bank #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Line: Input = 1 or Output = 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2400" y="2593215"/>
            <a:ext cx="454816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Dynamic Configuration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None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00718" y="838200"/>
            <a:ext cx="2133600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MCP23S17 Addresses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Bank 0 = 0b00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Bank 1 = 0b01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Bank 2 = 0b10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Bank 3 = 0b11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457200" y="3822700"/>
            <a:ext cx="5578711" cy="2171932"/>
            <a:chOff x="3208992" y="2591038"/>
            <a:chExt cx="5578711" cy="2171932"/>
          </a:xfrm>
        </p:grpSpPr>
        <p:sp>
          <p:nvSpPr>
            <p:cNvPr id="8" name="TextBox 7"/>
            <p:cNvSpPr txBox="1"/>
            <p:nvPr/>
          </p:nvSpPr>
          <p:spPr>
            <a:xfrm>
              <a:off x="4580709" y="2591038"/>
              <a:ext cx="4191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MCP23S17 Digital Pin Configuration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400" dirty="0" smtClean="0"/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3886200" y="3114258"/>
              <a:ext cx="4389120" cy="274320"/>
              <a:chOff x="3886200" y="3114258"/>
              <a:chExt cx="4389120" cy="274320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3886200" y="3114258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4160520" y="3114258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4434840" y="3114258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4709160" y="3114258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4983480" y="3114258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5257800" y="3114258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5532120" y="3114258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5806440" y="3114258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6080760" y="3114258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6355080" y="3114258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6629400" y="3114258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6903720" y="3114258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7178040" y="3114258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7452360" y="3114258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7726680" y="3114258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8001000" y="3114258"/>
                <a:ext cx="274320" cy="27432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7" name="Straight Arrow Connector 26"/>
            <p:cNvCxnSpPr/>
            <p:nvPr/>
          </p:nvCxnSpPr>
          <p:spPr>
            <a:xfrm>
              <a:off x="3886200" y="3657600"/>
              <a:ext cx="2194560" cy="0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6080760" y="3657600"/>
              <a:ext cx="274320" cy="0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3733800" y="2895600"/>
              <a:ext cx="4700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MSB</a:t>
              </a:r>
              <a:endParaRPr lang="en-US" sz="12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003309" y="2895599"/>
              <a:ext cx="4026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L</a:t>
              </a:r>
              <a:r>
                <a:rPr lang="en-US" sz="1200" dirty="0" smtClean="0"/>
                <a:t>SB</a:t>
              </a:r>
              <a:endParaRPr lang="en-US" sz="12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338262" y="3716835"/>
              <a:ext cx="11196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Threshold Byte</a:t>
              </a:r>
              <a:endParaRPr lang="en-US" sz="12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911173" y="3966194"/>
              <a:ext cx="9701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Line (Nx8)+8</a:t>
              </a:r>
              <a:endParaRPr lang="en-US" sz="1200" dirty="0"/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>
              <a:off x="8001000" y="3657600"/>
              <a:ext cx="274320" cy="0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33" idx="0"/>
            </p:cNvCxnSpPr>
            <p:nvPr/>
          </p:nvCxnSpPr>
          <p:spPr>
            <a:xfrm flipH="1" flipV="1">
              <a:off x="6217923" y="3716836"/>
              <a:ext cx="178319" cy="24935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7817566" y="3949531"/>
              <a:ext cx="9701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Line (Nx8)+1</a:t>
              </a:r>
              <a:endParaRPr lang="en-US" sz="1200" dirty="0"/>
            </a:p>
          </p:txBody>
        </p:sp>
        <p:cxnSp>
          <p:nvCxnSpPr>
            <p:cNvPr id="39" name="Straight Arrow Connector 38"/>
            <p:cNvCxnSpPr>
              <a:stCxn id="38" idx="0"/>
            </p:cNvCxnSpPr>
            <p:nvPr/>
          </p:nvCxnSpPr>
          <p:spPr>
            <a:xfrm flipH="1" flipV="1">
              <a:off x="8124316" y="3700173"/>
              <a:ext cx="178319" cy="24935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6990193" y="3519100"/>
              <a:ext cx="9101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…</a:t>
              </a:r>
              <a:endParaRPr lang="en-US" sz="1200" dirty="0"/>
            </a:p>
          </p:txBody>
        </p:sp>
        <p:sp>
          <p:nvSpPr>
            <p:cNvPr id="42" name="Left Brace 41"/>
            <p:cNvSpPr/>
            <p:nvPr/>
          </p:nvSpPr>
          <p:spPr>
            <a:xfrm rot="5400000">
              <a:off x="4616981" y="2696705"/>
              <a:ext cx="533400" cy="3349377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315238" y="4485971"/>
              <a:ext cx="32431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Threshold Byte = [255 x Logic Threshold (%)]/100</a:t>
              </a:r>
              <a:endParaRPr lang="en-US" sz="1200" dirty="0"/>
            </a:p>
          </p:txBody>
        </p:sp>
      </p:grpSp>
      <p:sp>
        <p:nvSpPr>
          <p:cNvPr id="44" name="Rectangle 43"/>
          <p:cNvSpPr/>
          <p:nvPr/>
        </p:nvSpPr>
        <p:spPr>
          <a:xfrm>
            <a:off x="7467717" y="990600"/>
            <a:ext cx="10668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Switch to Bank 0</a:t>
            </a:r>
          </a:p>
          <a:p>
            <a:pPr algn="ctr"/>
            <a:r>
              <a:rPr lang="en-US" sz="1200" dirty="0" err="1" smtClean="0"/>
              <a:t>Reg</a:t>
            </a:r>
            <a:r>
              <a:rPr lang="en-US" sz="1200" dirty="0" smtClean="0"/>
              <a:t> = x05</a:t>
            </a:r>
          </a:p>
          <a:p>
            <a:pPr algn="ctr"/>
            <a:r>
              <a:rPr lang="en-US" sz="1200" dirty="0" smtClean="0"/>
              <a:t>Data = x0000</a:t>
            </a:r>
            <a:endParaRPr lang="en-US" sz="1200" dirty="0"/>
          </a:p>
        </p:txBody>
      </p:sp>
      <p:sp>
        <p:nvSpPr>
          <p:cNvPr id="45" name="Rectangle 44"/>
          <p:cNvSpPr/>
          <p:nvPr/>
        </p:nvSpPr>
        <p:spPr>
          <a:xfrm>
            <a:off x="7467717" y="2311400"/>
            <a:ext cx="10668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Config</a:t>
            </a:r>
            <a:r>
              <a:rPr lang="en-US" sz="1200" dirty="0" smtClean="0"/>
              <a:t> for Sequential Addressing</a:t>
            </a:r>
          </a:p>
          <a:p>
            <a:pPr algn="ctr"/>
            <a:r>
              <a:rPr lang="en-US" sz="1200" dirty="0" err="1" smtClean="0"/>
              <a:t>Reg</a:t>
            </a:r>
            <a:r>
              <a:rPr lang="en-US" sz="1200" dirty="0" smtClean="0"/>
              <a:t> = 0x0A</a:t>
            </a:r>
          </a:p>
          <a:p>
            <a:pPr algn="ctr"/>
            <a:r>
              <a:rPr lang="en-US" sz="1200" dirty="0" smtClean="0"/>
              <a:t>Data = x08</a:t>
            </a:r>
            <a:endParaRPr lang="en-US" sz="1200" dirty="0"/>
          </a:p>
        </p:txBody>
      </p:sp>
      <p:sp>
        <p:nvSpPr>
          <p:cNvPr id="46" name="Rectangle 45"/>
          <p:cNvSpPr/>
          <p:nvPr/>
        </p:nvSpPr>
        <p:spPr>
          <a:xfrm>
            <a:off x="7467717" y="3632200"/>
            <a:ext cx="10668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Change Mode to Outputs</a:t>
            </a:r>
          </a:p>
          <a:p>
            <a:pPr algn="ctr"/>
            <a:r>
              <a:rPr lang="en-US" sz="1200" dirty="0" err="1" smtClean="0"/>
              <a:t>Reg</a:t>
            </a:r>
            <a:r>
              <a:rPr lang="en-US" sz="1200" dirty="0" smtClean="0"/>
              <a:t> = x00</a:t>
            </a:r>
          </a:p>
          <a:p>
            <a:pPr algn="ctr"/>
            <a:r>
              <a:rPr lang="en-US" sz="1200" dirty="0" smtClean="0"/>
              <a:t>Data = x0000</a:t>
            </a:r>
          </a:p>
        </p:txBody>
      </p:sp>
      <p:sp>
        <p:nvSpPr>
          <p:cNvPr id="48" name="Rectangle 47"/>
          <p:cNvSpPr/>
          <p:nvPr/>
        </p:nvSpPr>
        <p:spPr>
          <a:xfrm>
            <a:off x="7467600" y="4953000"/>
            <a:ext cx="10668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Update </a:t>
            </a:r>
            <a:r>
              <a:rPr lang="en-US" sz="1200" dirty="0" err="1" smtClean="0"/>
              <a:t>Input/Output</a:t>
            </a:r>
            <a:r>
              <a:rPr lang="en-US" sz="1200" dirty="0" smtClean="0"/>
              <a:t> &amp; Logic </a:t>
            </a:r>
            <a:r>
              <a:rPr lang="en-US" sz="1200" dirty="0" err="1" smtClean="0"/>
              <a:t>Config</a:t>
            </a:r>
            <a:r>
              <a:rPr lang="en-US" sz="1200" dirty="0" smtClean="0"/>
              <a:t> </a:t>
            </a:r>
            <a:r>
              <a:rPr lang="en-US" sz="1200" dirty="0" err="1" smtClean="0"/>
              <a:t>Reg</a:t>
            </a:r>
            <a:r>
              <a:rPr lang="en-US" sz="1200" dirty="0" smtClean="0"/>
              <a:t> = x12</a:t>
            </a:r>
          </a:p>
        </p:txBody>
      </p:sp>
      <p:cxnSp>
        <p:nvCxnSpPr>
          <p:cNvPr id="50" name="Straight Arrow Connector 49"/>
          <p:cNvCxnSpPr>
            <a:stCxn id="44" idx="2"/>
            <a:endCxn id="45" idx="0"/>
          </p:cNvCxnSpPr>
          <p:nvPr/>
        </p:nvCxnSpPr>
        <p:spPr>
          <a:xfrm>
            <a:off x="8001117" y="1981200"/>
            <a:ext cx="0" cy="330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5" idx="2"/>
            <a:endCxn id="46" idx="0"/>
          </p:cNvCxnSpPr>
          <p:nvPr/>
        </p:nvCxnSpPr>
        <p:spPr>
          <a:xfrm>
            <a:off x="8001117" y="3302000"/>
            <a:ext cx="0" cy="330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6" idx="2"/>
            <a:endCxn id="48" idx="0"/>
          </p:cNvCxnSpPr>
          <p:nvPr/>
        </p:nvCxnSpPr>
        <p:spPr>
          <a:xfrm flipH="1">
            <a:off x="8001000" y="4622800"/>
            <a:ext cx="117" cy="330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87387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 rot="16200000">
            <a:off x="-2323283" y="3161483"/>
            <a:ext cx="6276929" cy="411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Resistor in </a:t>
            </a:r>
            <a:r>
              <a:rPr lang="en-US" dirty="0" err="1" smtClean="0"/>
              <a:t>VeriStand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381000"/>
            <a:ext cx="6189665" cy="351948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4267200"/>
            <a:ext cx="5509918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7757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UEGO (LS-2-2801)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2399" y="838200"/>
            <a:ext cx="4548169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Static Configuration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Rack #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Slot #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Hardware Settling Time (us)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Calibration Time (us)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00718" y="838200"/>
            <a:ext cx="21336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MCP23S17 Addresses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None</a:t>
            </a:r>
          </a:p>
        </p:txBody>
      </p:sp>
      <p:sp>
        <p:nvSpPr>
          <p:cNvPr id="44" name="Rectangle 43"/>
          <p:cNvSpPr/>
          <p:nvPr/>
        </p:nvSpPr>
        <p:spPr>
          <a:xfrm>
            <a:off x="7467717" y="990600"/>
            <a:ext cx="10668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Assert CS</a:t>
            </a:r>
            <a:endParaRPr lang="en-US" sz="1200" dirty="0"/>
          </a:p>
        </p:txBody>
      </p:sp>
      <p:sp>
        <p:nvSpPr>
          <p:cNvPr id="45" name="Rectangle 44"/>
          <p:cNvSpPr/>
          <p:nvPr/>
        </p:nvSpPr>
        <p:spPr>
          <a:xfrm>
            <a:off x="7467717" y="2311400"/>
            <a:ext cx="10668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Assert Calibration</a:t>
            </a:r>
            <a:endParaRPr lang="en-US" sz="1200" dirty="0"/>
          </a:p>
        </p:txBody>
      </p:sp>
      <p:sp>
        <p:nvSpPr>
          <p:cNvPr id="46" name="Rectangle 45"/>
          <p:cNvSpPr/>
          <p:nvPr/>
        </p:nvSpPr>
        <p:spPr>
          <a:xfrm>
            <a:off x="7467717" y="3632200"/>
            <a:ext cx="10668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Deassert</a:t>
            </a:r>
            <a:r>
              <a:rPr lang="en-US" sz="1200" dirty="0" smtClean="0"/>
              <a:t> Calibration</a:t>
            </a:r>
          </a:p>
        </p:txBody>
      </p:sp>
      <p:sp>
        <p:nvSpPr>
          <p:cNvPr id="48" name="Rectangle 47"/>
          <p:cNvSpPr/>
          <p:nvPr/>
        </p:nvSpPr>
        <p:spPr>
          <a:xfrm>
            <a:off x="7467600" y="4953000"/>
            <a:ext cx="10668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Deassert</a:t>
            </a:r>
            <a:r>
              <a:rPr lang="en-US" sz="1200" dirty="0" smtClean="0"/>
              <a:t> CS</a:t>
            </a:r>
          </a:p>
        </p:txBody>
      </p:sp>
      <p:cxnSp>
        <p:nvCxnSpPr>
          <p:cNvPr id="50" name="Straight Arrow Connector 49"/>
          <p:cNvCxnSpPr>
            <a:stCxn id="44" idx="2"/>
            <a:endCxn id="45" idx="0"/>
          </p:cNvCxnSpPr>
          <p:nvPr/>
        </p:nvCxnSpPr>
        <p:spPr>
          <a:xfrm>
            <a:off x="8001117" y="1981200"/>
            <a:ext cx="0" cy="330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5" idx="2"/>
            <a:endCxn id="46" idx="0"/>
          </p:cNvCxnSpPr>
          <p:nvPr/>
        </p:nvCxnSpPr>
        <p:spPr>
          <a:xfrm>
            <a:off x="8001117" y="3302000"/>
            <a:ext cx="0" cy="330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6" idx="2"/>
            <a:endCxn id="48" idx="0"/>
          </p:cNvCxnSpPr>
          <p:nvPr/>
        </p:nvCxnSpPr>
        <p:spPr>
          <a:xfrm flipH="1">
            <a:off x="8001000" y="4622800"/>
            <a:ext cx="117" cy="330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838200" y="3352800"/>
            <a:ext cx="3048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143000" y="3352800"/>
            <a:ext cx="0" cy="152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143000" y="3505200"/>
            <a:ext cx="3886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5029200" y="3352800"/>
            <a:ext cx="3048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5029200" y="3352800"/>
            <a:ext cx="0" cy="152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86323" y="3168134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CS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51" name="Straight Connector 50"/>
          <p:cNvCxnSpPr/>
          <p:nvPr/>
        </p:nvCxnSpPr>
        <p:spPr>
          <a:xfrm>
            <a:off x="838200" y="4114800"/>
            <a:ext cx="1219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2042160" y="3962400"/>
            <a:ext cx="0" cy="152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2057400" y="3962400"/>
            <a:ext cx="20574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4114800" y="4114800"/>
            <a:ext cx="1219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4114800" y="3984171"/>
            <a:ext cx="0" cy="152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86323" y="3777734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Cal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1143000" y="3734191"/>
            <a:ext cx="899160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4114800" y="3762494"/>
            <a:ext cx="899160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2057400" y="4343400"/>
            <a:ext cx="2057400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2590800" y="4688651"/>
            <a:ext cx="12076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Calibration Time</a:t>
            </a:r>
            <a:endParaRPr lang="en-US" sz="1200" dirty="0"/>
          </a:p>
        </p:txBody>
      </p:sp>
      <p:cxnSp>
        <p:nvCxnSpPr>
          <p:cNvPr id="65" name="Straight Arrow Connector 64"/>
          <p:cNvCxnSpPr>
            <a:stCxn id="64" idx="0"/>
          </p:cNvCxnSpPr>
          <p:nvPr/>
        </p:nvCxnSpPr>
        <p:spPr>
          <a:xfrm flipV="1">
            <a:off x="3194619" y="4419600"/>
            <a:ext cx="5781" cy="2690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2284451" y="2993337"/>
            <a:ext cx="16473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Hardware Settling Time</a:t>
            </a:r>
            <a:endParaRPr lang="en-US" sz="1200" dirty="0"/>
          </a:p>
        </p:txBody>
      </p:sp>
      <p:cxnSp>
        <p:nvCxnSpPr>
          <p:cNvPr id="67" name="Straight Arrow Connector 66"/>
          <p:cNvCxnSpPr>
            <a:stCxn id="66" idx="2"/>
          </p:cNvCxnSpPr>
          <p:nvPr/>
        </p:nvCxnSpPr>
        <p:spPr>
          <a:xfrm flipH="1">
            <a:off x="1524000" y="3270336"/>
            <a:ext cx="1584106" cy="4315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66" idx="2"/>
          </p:cNvCxnSpPr>
          <p:nvPr/>
        </p:nvCxnSpPr>
        <p:spPr>
          <a:xfrm>
            <a:off x="3108106" y="3270336"/>
            <a:ext cx="1456274" cy="4416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7008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 rot="16200000">
            <a:off x="-2323283" y="3161483"/>
            <a:ext cx="6276929" cy="411162"/>
          </a:xfrm>
        </p:spPr>
        <p:txBody>
          <a:bodyPr>
            <a:normAutofit fontScale="90000"/>
          </a:bodyPr>
          <a:lstStyle/>
          <a:p>
            <a:r>
              <a:rPr lang="en-US" smtClean="0"/>
              <a:t>UEGO </a:t>
            </a:r>
            <a:r>
              <a:rPr lang="en-US" smtClean="0"/>
              <a:t>in </a:t>
            </a:r>
            <a:r>
              <a:rPr lang="en-US" dirty="0" err="1" smtClean="0"/>
              <a:t>VeriStand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600200"/>
            <a:ext cx="6534150" cy="3286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8202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Current Sense (LS-2-2202)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2399" y="838200"/>
            <a:ext cx="4548169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Static Configuration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Rack #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Slot #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Bank 0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Line 1 -&gt; Line 16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Line: 1 = Calibration Active, 0 = Calibration Inactive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14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41398" y="2738810"/>
            <a:ext cx="4548168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Dynamic Configuration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Set Line X to calibrate (set pin = 1) where X = Line # (single </a:t>
            </a:r>
            <a:r>
              <a:rPr lang="en-US" sz="1400" dirty="0" err="1" smtClean="0"/>
              <a:t>VeriStand</a:t>
            </a:r>
            <a:r>
              <a:rPr lang="en-US" sz="1400" dirty="0" smtClean="0"/>
              <a:t> channel). Only one line can be calibrated at a time. If the channel &lt; 1 or &gt; 16, the system is not calibrating. If the channel &gt;= 1 and &lt;=16, the channel is being calibrated (Line # = Channel value). The user should look at the corresponding AI channel to get offset value.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00718" y="838200"/>
            <a:ext cx="21336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MCP23S17 Addresses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Bank 0 = 0b00</a:t>
            </a:r>
          </a:p>
        </p:txBody>
      </p:sp>
      <p:sp>
        <p:nvSpPr>
          <p:cNvPr id="44" name="Rectangle 43"/>
          <p:cNvSpPr/>
          <p:nvPr/>
        </p:nvSpPr>
        <p:spPr>
          <a:xfrm>
            <a:off x="7467717" y="990600"/>
            <a:ext cx="10668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Switch to Bank 0</a:t>
            </a:r>
          </a:p>
          <a:p>
            <a:pPr algn="ctr"/>
            <a:r>
              <a:rPr lang="en-US" sz="1200" dirty="0" err="1" smtClean="0"/>
              <a:t>Reg</a:t>
            </a:r>
            <a:r>
              <a:rPr lang="en-US" sz="1200" dirty="0" smtClean="0"/>
              <a:t> = x05</a:t>
            </a:r>
          </a:p>
          <a:p>
            <a:pPr algn="ctr"/>
            <a:r>
              <a:rPr lang="en-US" sz="1200" dirty="0" smtClean="0"/>
              <a:t>Data = x0000</a:t>
            </a:r>
            <a:endParaRPr lang="en-US" sz="1200" dirty="0"/>
          </a:p>
        </p:txBody>
      </p:sp>
      <p:sp>
        <p:nvSpPr>
          <p:cNvPr id="45" name="Rectangle 44"/>
          <p:cNvSpPr/>
          <p:nvPr/>
        </p:nvSpPr>
        <p:spPr>
          <a:xfrm>
            <a:off x="7467717" y="2311400"/>
            <a:ext cx="10668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Config</a:t>
            </a:r>
            <a:r>
              <a:rPr lang="en-US" sz="1200" dirty="0" smtClean="0"/>
              <a:t> for Sequential Addressing</a:t>
            </a:r>
          </a:p>
          <a:p>
            <a:pPr algn="ctr"/>
            <a:r>
              <a:rPr lang="en-US" sz="1200" dirty="0" err="1" smtClean="0"/>
              <a:t>Reg</a:t>
            </a:r>
            <a:r>
              <a:rPr lang="en-US" sz="1200" dirty="0" smtClean="0"/>
              <a:t> = 0x0A</a:t>
            </a:r>
          </a:p>
          <a:p>
            <a:pPr algn="ctr"/>
            <a:r>
              <a:rPr lang="en-US" sz="1200" dirty="0" smtClean="0"/>
              <a:t>Data = x08</a:t>
            </a:r>
            <a:endParaRPr lang="en-US" sz="1200" dirty="0"/>
          </a:p>
        </p:txBody>
      </p:sp>
      <p:sp>
        <p:nvSpPr>
          <p:cNvPr id="46" name="Rectangle 45"/>
          <p:cNvSpPr/>
          <p:nvPr/>
        </p:nvSpPr>
        <p:spPr>
          <a:xfrm>
            <a:off x="7467717" y="3632200"/>
            <a:ext cx="10668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Change Mode to Outputs</a:t>
            </a:r>
          </a:p>
          <a:p>
            <a:pPr algn="ctr"/>
            <a:r>
              <a:rPr lang="en-US" sz="1200" dirty="0" err="1" smtClean="0"/>
              <a:t>Reg</a:t>
            </a:r>
            <a:r>
              <a:rPr lang="en-US" sz="1200" dirty="0" smtClean="0"/>
              <a:t> = x00</a:t>
            </a:r>
          </a:p>
          <a:p>
            <a:pPr algn="ctr"/>
            <a:r>
              <a:rPr lang="en-US" sz="1200" dirty="0" smtClean="0"/>
              <a:t>Data = x0000</a:t>
            </a:r>
          </a:p>
        </p:txBody>
      </p:sp>
      <p:sp>
        <p:nvSpPr>
          <p:cNvPr id="48" name="Rectangle 47"/>
          <p:cNvSpPr/>
          <p:nvPr/>
        </p:nvSpPr>
        <p:spPr>
          <a:xfrm>
            <a:off x="7467600" y="4953000"/>
            <a:ext cx="10668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Update</a:t>
            </a:r>
          </a:p>
          <a:p>
            <a:pPr algn="ctr"/>
            <a:r>
              <a:rPr lang="en-US" sz="1200" dirty="0" err="1" smtClean="0"/>
              <a:t>Reg</a:t>
            </a:r>
            <a:r>
              <a:rPr lang="en-US" sz="1200" dirty="0" smtClean="0"/>
              <a:t> = x12</a:t>
            </a:r>
          </a:p>
        </p:txBody>
      </p:sp>
      <p:cxnSp>
        <p:nvCxnSpPr>
          <p:cNvPr id="50" name="Straight Arrow Connector 49"/>
          <p:cNvCxnSpPr>
            <a:stCxn id="44" idx="2"/>
            <a:endCxn id="45" idx="0"/>
          </p:cNvCxnSpPr>
          <p:nvPr/>
        </p:nvCxnSpPr>
        <p:spPr>
          <a:xfrm>
            <a:off x="8001117" y="1981200"/>
            <a:ext cx="0" cy="330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5" idx="2"/>
            <a:endCxn id="46" idx="0"/>
          </p:cNvCxnSpPr>
          <p:nvPr/>
        </p:nvCxnSpPr>
        <p:spPr>
          <a:xfrm>
            <a:off x="8001117" y="3302000"/>
            <a:ext cx="0" cy="330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6" idx="2"/>
            <a:endCxn id="48" idx="0"/>
          </p:cNvCxnSpPr>
          <p:nvPr/>
        </p:nvCxnSpPr>
        <p:spPr>
          <a:xfrm flipH="1">
            <a:off x="8001000" y="4622800"/>
            <a:ext cx="117" cy="330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227909" y="4622800"/>
            <a:ext cx="419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MCP23S17 Digital Pin Configuration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4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533400" y="5146020"/>
            <a:ext cx="274320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07720" y="5146020"/>
            <a:ext cx="274320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82040" y="5146020"/>
            <a:ext cx="274320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356360" y="5146020"/>
            <a:ext cx="274320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630680" y="5146020"/>
            <a:ext cx="274320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905000" y="5146020"/>
            <a:ext cx="274320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179320" y="5146020"/>
            <a:ext cx="274320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453640" y="5146020"/>
            <a:ext cx="274320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727960" y="5146020"/>
            <a:ext cx="274320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002280" y="5146020"/>
            <a:ext cx="274320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276600" y="5146020"/>
            <a:ext cx="274320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550920" y="5146020"/>
            <a:ext cx="274320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825240" y="5146020"/>
            <a:ext cx="274320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099560" y="5146020"/>
            <a:ext cx="274320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373880" y="5146020"/>
            <a:ext cx="274320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648200" y="5146020"/>
            <a:ext cx="274320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381000" y="4927362"/>
            <a:ext cx="470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MSB</a:t>
            </a:r>
            <a:endParaRPr 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4650509" y="4927361"/>
            <a:ext cx="4026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</a:t>
            </a:r>
            <a:r>
              <a:rPr lang="en-US" sz="1200" dirty="0" smtClean="0"/>
              <a:t>SB</a:t>
            </a:r>
            <a:endParaRPr lang="en-US" sz="1200" dirty="0"/>
          </a:p>
        </p:txBody>
      </p:sp>
      <p:cxnSp>
        <p:nvCxnSpPr>
          <p:cNvPr id="62" name="Curved Connector 61"/>
          <p:cNvCxnSpPr>
            <a:stCxn id="48" idx="2"/>
            <a:endCxn id="48" idx="1"/>
          </p:cNvCxnSpPr>
          <p:nvPr/>
        </p:nvCxnSpPr>
        <p:spPr>
          <a:xfrm rot="5400000" flipH="1">
            <a:off x="7486650" y="5429250"/>
            <a:ext cx="495300" cy="533400"/>
          </a:xfrm>
          <a:prstGeom prst="curvedConnector4">
            <a:avLst>
              <a:gd name="adj1" fmla="val -46154"/>
              <a:gd name="adj2" fmla="val 1428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4674226" y="5558590"/>
            <a:ext cx="274320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490792" y="5850521"/>
            <a:ext cx="5549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Line 1</a:t>
            </a:r>
            <a:endParaRPr lang="en-US" sz="1200" dirty="0"/>
          </a:p>
        </p:txBody>
      </p:sp>
      <p:cxnSp>
        <p:nvCxnSpPr>
          <p:cNvPr id="37" name="Straight Arrow Connector 36"/>
          <p:cNvCxnSpPr>
            <a:stCxn id="36" idx="0"/>
          </p:cNvCxnSpPr>
          <p:nvPr/>
        </p:nvCxnSpPr>
        <p:spPr>
          <a:xfrm flipV="1">
            <a:off x="4768272" y="5601163"/>
            <a:ext cx="29273" cy="2493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518483" y="5530104"/>
            <a:ext cx="274320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35049" y="5822035"/>
            <a:ext cx="6335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Line 16</a:t>
            </a:r>
            <a:endParaRPr lang="en-US" sz="1200" dirty="0"/>
          </a:p>
        </p:txBody>
      </p:sp>
      <p:cxnSp>
        <p:nvCxnSpPr>
          <p:cNvPr id="40" name="Straight Arrow Connector 39"/>
          <p:cNvCxnSpPr>
            <a:stCxn id="39" idx="0"/>
          </p:cNvCxnSpPr>
          <p:nvPr/>
        </p:nvCxnSpPr>
        <p:spPr>
          <a:xfrm flipH="1" flipV="1">
            <a:off x="641802" y="5572677"/>
            <a:ext cx="10001" cy="2493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766337" y="5391604"/>
            <a:ext cx="9101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…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3564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LEDs(??)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2399" y="838200"/>
            <a:ext cx="4548169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Static Configuration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Rack #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Slot #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Banks ??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??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2400" y="3203033"/>
            <a:ext cx="4548168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Dynamic Configuration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??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14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4800718" y="838200"/>
            <a:ext cx="21336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MCP23S17 Addresses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Bank ??</a:t>
            </a:r>
          </a:p>
        </p:txBody>
      </p:sp>
      <p:sp>
        <p:nvSpPr>
          <p:cNvPr id="44" name="Rectangle 43"/>
          <p:cNvSpPr/>
          <p:nvPr/>
        </p:nvSpPr>
        <p:spPr>
          <a:xfrm>
            <a:off x="7467717" y="990600"/>
            <a:ext cx="10668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Switch to Bank 0</a:t>
            </a:r>
          </a:p>
          <a:p>
            <a:pPr algn="ctr"/>
            <a:r>
              <a:rPr lang="en-US" sz="1200" dirty="0" err="1" smtClean="0"/>
              <a:t>Reg</a:t>
            </a:r>
            <a:r>
              <a:rPr lang="en-US" sz="1200" dirty="0" smtClean="0"/>
              <a:t> = x05</a:t>
            </a:r>
          </a:p>
          <a:p>
            <a:pPr algn="ctr"/>
            <a:r>
              <a:rPr lang="en-US" sz="1200" dirty="0" smtClean="0"/>
              <a:t>Data = x0000</a:t>
            </a:r>
            <a:endParaRPr lang="en-US" sz="1200" dirty="0"/>
          </a:p>
        </p:txBody>
      </p:sp>
      <p:sp>
        <p:nvSpPr>
          <p:cNvPr id="45" name="Rectangle 44"/>
          <p:cNvSpPr/>
          <p:nvPr/>
        </p:nvSpPr>
        <p:spPr>
          <a:xfrm>
            <a:off x="7467717" y="2311400"/>
            <a:ext cx="10668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Config</a:t>
            </a:r>
            <a:r>
              <a:rPr lang="en-US" sz="1200" dirty="0" smtClean="0"/>
              <a:t> for Sequential Addressing</a:t>
            </a:r>
          </a:p>
          <a:p>
            <a:pPr algn="ctr"/>
            <a:r>
              <a:rPr lang="en-US" sz="1200" dirty="0" err="1" smtClean="0"/>
              <a:t>Reg</a:t>
            </a:r>
            <a:r>
              <a:rPr lang="en-US" sz="1200" dirty="0" smtClean="0"/>
              <a:t> = 0x0A</a:t>
            </a:r>
          </a:p>
          <a:p>
            <a:pPr algn="ctr"/>
            <a:r>
              <a:rPr lang="en-US" sz="1200" dirty="0" smtClean="0"/>
              <a:t>Data = x08</a:t>
            </a:r>
            <a:endParaRPr lang="en-US" sz="1200" dirty="0"/>
          </a:p>
        </p:txBody>
      </p:sp>
      <p:sp>
        <p:nvSpPr>
          <p:cNvPr id="46" name="Rectangle 45"/>
          <p:cNvSpPr/>
          <p:nvPr/>
        </p:nvSpPr>
        <p:spPr>
          <a:xfrm>
            <a:off x="7467717" y="3632200"/>
            <a:ext cx="10668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Change Mode to Outputs</a:t>
            </a:r>
          </a:p>
          <a:p>
            <a:pPr algn="ctr"/>
            <a:r>
              <a:rPr lang="en-US" sz="1200" dirty="0" err="1" smtClean="0"/>
              <a:t>Reg</a:t>
            </a:r>
            <a:r>
              <a:rPr lang="en-US" sz="1200" dirty="0" smtClean="0"/>
              <a:t> = x00</a:t>
            </a:r>
          </a:p>
          <a:p>
            <a:pPr algn="ctr"/>
            <a:r>
              <a:rPr lang="en-US" sz="1200" dirty="0" smtClean="0"/>
              <a:t>Data = x0000</a:t>
            </a:r>
          </a:p>
        </p:txBody>
      </p:sp>
      <p:sp>
        <p:nvSpPr>
          <p:cNvPr id="48" name="Rectangle 47"/>
          <p:cNvSpPr/>
          <p:nvPr/>
        </p:nvSpPr>
        <p:spPr>
          <a:xfrm>
            <a:off x="7467600" y="4953000"/>
            <a:ext cx="10668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Update</a:t>
            </a:r>
          </a:p>
          <a:p>
            <a:pPr algn="ctr"/>
            <a:r>
              <a:rPr lang="en-US" sz="1200" dirty="0" err="1" smtClean="0"/>
              <a:t>Reg</a:t>
            </a:r>
            <a:r>
              <a:rPr lang="en-US" sz="1200" dirty="0" smtClean="0"/>
              <a:t> = x12</a:t>
            </a:r>
          </a:p>
        </p:txBody>
      </p:sp>
      <p:cxnSp>
        <p:nvCxnSpPr>
          <p:cNvPr id="50" name="Straight Arrow Connector 49"/>
          <p:cNvCxnSpPr>
            <a:stCxn id="44" idx="2"/>
            <a:endCxn id="45" idx="0"/>
          </p:cNvCxnSpPr>
          <p:nvPr/>
        </p:nvCxnSpPr>
        <p:spPr>
          <a:xfrm>
            <a:off x="8001117" y="1981200"/>
            <a:ext cx="0" cy="330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5" idx="2"/>
            <a:endCxn id="46" idx="0"/>
          </p:cNvCxnSpPr>
          <p:nvPr/>
        </p:nvCxnSpPr>
        <p:spPr>
          <a:xfrm>
            <a:off x="8001117" y="3302000"/>
            <a:ext cx="0" cy="330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6" idx="2"/>
            <a:endCxn id="48" idx="0"/>
          </p:cNvCxnSpPr>
          <p:nvPr/>
        </p:nvCxnSpPr>
        <p:spPr>
          <a:xfrm flipH="1">
            <a:off x="8001000" y="4622800"/>
            <a:ext cx="117" cy="330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227909" y="4622800"/>
            <a:ext cx="419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MCP23S17 Digital Pin Configuration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4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533400" y="5146020"/>
            <a:ext cx="274320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07720" y="5146020"/>
            <a:ext cx="274320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82040" y="5146020"/>
            <a:ext cx="274320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356360" y="5146020"/>
            <a:ext cx="274320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630680" y="5146020"/>
            <a:ext cx="274320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905000" y="5146020"/>
            <a:ext cx="274320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179320" y="5146020"/>
            <a:ext cx="274320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453640" y="5146020"/>
            <a:ext cx="274320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727960" y="5146020"/>
            <a:ext cx="274320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002280" y="5146020"/>
            <a:ext cx="274320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276600" y="5146020"/>
            <a:ext cx="274320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550920" y="5146020"/>
            <a:ext cx="274320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825240" y="5146020"/>
            <a:ext cx="274320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099560" y="5146020"/>
            <a:ext cx="274320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373880" y="5146020"/>
            <a:ext cx="274320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648200" y="5146020"/>
            <a:ext cx="274320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381000" y="4927362"/>
            <a:ext cx="470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MSB</a:t>
            </a:r>
            <a:endParaRPr 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4650509" y="4927361"/>
            <a:ext cx="4026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</a:t>
            </a:r>
            <a:r>
              <a:rPr lang="en-US" sz="1200" dirty="0" smtClean="0"/>
              <a:t>SB</a:t>
            </a:r>
            <a:endParaRPr lang="en-US" sz="1200" dirty="0"/>
          </a:p>
        </p:txBody>
      </p:sp>
      <p:cxnSp>
        <p:nvCxnSpPr>
          <p:cNvPr id="62" name="Curved Connector 61"/>
          <p:cNvCxnSpPr>
            <a:stCxn id="48" idx="2"/>
            <a:endCxn id="48" idx="1"/>
          </p:cNvCxnSpPr>
          <p:nvPr/>
        </p:nvCxnSpPr>
        <p:spPr>
          <a:xfrm rot="5400000" flipH="1">
            <a:off x="7486650" y="5429250"/>
            <a:ext cx="495300" cy="533400"/>
          </a:xfrm>
          <a:prstGeom prst="curvedConnector4">
            <a:avLst>
              <a:gd name="adj1" fmla="val -46154"/>
              <a:gd name="adj2" fmla="val 1428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6858000" y="5758934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??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2475411" y="5642457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16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533400"/>
            <a:ext cx="5990278" cy="5876925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 rot="16200000">
            <a:off x="-1215628" y="3120628"/>
            <a:ext cx="4061619" cy="411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DIO in </a:t>
            </a:r>
            <a:r>
              <a:rPr lang="en-US" dirty="0" err="1" smtClean="0"/>
              <a:t>VeriStand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899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FIU (LS-2-2611/LS-2-2610)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2399" y="838200"/>
            <a:ext cx="4548169" cy="2246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Static Configuration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Rack #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Slot #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Banks 0-1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Faults (Nx4)+1 -&gt; (Nx4)+4, N = Bank #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Initial Fault States: No Fault Output 1 = 0, Open Circuit 100 Hz = 1, Ground 100 Hz = 2, Open Circuit = 3, Ground = 4, Fail Rail 1 = 5, Fail Rail 2= 6, No Fault Output 2 = 7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2400" y="3203033"/>
            <a:ext cx="4548168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Dynamic Configuration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Fault States of Faults (Nx4)+1 -&gt; (Nx4)+4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14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4800718" y="838200"/>
            <a:ext cx="2133600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MCP23S17 Addresses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Bank 0 = 0b00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Bank 1 = 0b01</a:t>
            </a:r>
          </a:p>
        </p:txBody>
      </p:sp>
      <p:sp>
        <p:nvSpPr>
          <p:cNvPr id="44" name="Rectangle 43"/>
          <p:cNvSpPr/>
          <p:nvPr/>
        </p:nvSpPr>
        <p:spPr>
          <a:xfrm>
            <a:off x="7467717" y="990600"/>
            <a:ext cx="10668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Switch to Bank 0</a:t>
            </a:r>
          </a:p>
          <a:p>
            <a:pPr algn="ctr"/>
            <a:r>
              <a:rPr lang="en-US" sz="1200" dirty="0" err="1" smtClean="0"/>
              <a:t>Reg</a:t>
            </a:r>
            <a:r>
              <a:rPr lang="en-US" sz="1200" dirty="0" smtClean="0"/>
              <a:t> = x05</a:t>
            </a:r>
          </a:p>
          <a:p>
            <a:pPr algn="ctr"/>
            <a:r>
              <a:rPr lang="en-US" sz="1200" dirty="0" smtClean="0"/>
              <a:t>Data = x0000</a:t>
            </a:r>
            <a:endParaRPr lang="en-US" sz="1200" dirty="0"/>
          </a:p>
        </p:txBody>
      </p:sp>
      <p:sp>
        <p:nvSpPr>
          <p:cNvPr id="45" name="Rectangle 44"/>
          <p:cNvSpPr/>
          <p:nvPr/>
        </p:nvSpPr>
        <p:spPr>
          <a:xfrm>
            <a:off x="7467717" y="2311400"/>
            <a:ext cx="10668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Config</a:t>
            </a:r>
            <a:r>
              <a:rPr lang="en-US" sz="1200" dirty="0" smtClean="0"/>
              <a:t> for Sequential Addressing</a:t>
            </a:r>
          </a:p>
          <a:p>
            <a:pPr algn="ctr"/>
            <a:r>
              <a:rPr lang="en-US" sz="1200" dirty="0" err="1" smtClean="0"/>
              <a:t>Reg</a:t>
            </a:r>
            <a:r>
              <a:rPr lang="en-US" sz="1200" dirty="0" smtClean="0"/>
              <a:t> = 0x0A</a:t>
            </a:r>
          </a:p>
          <a:p>
            <a:pPr algn="ctr"/>
            <a:r>
              <a:rPr lang="en-US" sz="1200" dirty="0" smtClean="0"/>
              <a:t>Data = x08</a:t>
            </a:r>
            <a:endParaRPr lang="en-US" sz="1200" dirty="0"/>
          </a:p>
        </p:txBody>
      </p:sp>
      <p:sp>
        <p:nvSpPr>
          <p:cNvPr id="46" name="Rectangle 45"/>
          <p:cNvSpPr/>
          <p:nvPr/>
        </p:nvSpPr>
        <p:spPr>
          <a:xfrm>
            <a:off x="7467717" y="3632200"/>
            <a:ext cx="10668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Change Mode to Outputs</a:t>
            </a:r>
          </a:p>
          <a:p>
            <a:pPr algn="ctr"/>
            <a:r>
              <a:rPr lang="en-US" sz="1200" dirty="0" err="1" smtClean="0"/>
              <a:t>Reg</a:t>
            </a:r>
            <a:r>
              <a:rPr lang="en-US" sz="1200" dirty="0" smtClean="0"/>
              <a:t> = x00</a:t>
            </a:r>
          </a:p>
          <a:p>
            <a:pPr algn="ctr"/>
            <a:r>
              <a:rPr lang="en-US" sz="1200" dirty="0" smtClean="0"/>
              <a:t>Data = x0000</a:t>
            </a:r>
          </a:p>
        </p:txBody>
      </p:sp>
      <p:sp>
        <p:nvSpPr>
          <p:cNvPr id="48" name="Rectangle 47"/>
          <p:cNvSpPr/>
          <p:nvPr/>
        </p:nvSpPr>
        <p:spPr>
          <a:xfrm>
            <a:off x="7467600" y="4953000"/>
            <a:ext cx="10668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Update Fault States</a:t>
            </a:r>
          </a:p>
          <a:p>
            <a:pPr algn="ctr"/>
            <a:r>
              <a:rPr lang="en-US" sz="1200" dirty="0" err="1" smtClean="0"/>
              <a:t>Reg</a:t>
            </a:r>
            <a:r>
              <a:rPr lang="en-US" sz="1200" dirty="0" smtClean="0"/>
              <a:t> = x12</a:t>
            </a:r>
          </a:p>
        </p:txBody>
      </p:sp>
      <p:cxnSp>
        <p:nvCxnSpPr>
          <p:cNvPr id="50" name="Straight Arrow Connector 49"/>
          <p:cNvCxnSpPr>
            <a:stCxn id="44" idx="2"/>
            <a:endCxn id="45" idx="0"/>
          </p:cNvCxnSpPr>
          <p:nvPr/>
        </p:nvCxnSpPr>
        <p:spPr>
          <a:xfrm>
            <a:off x="8001117" y="1981200"/>
            <a:ext cx="0" cy="330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5" idx="2"/>
            <a:endCxn id="46" idx="0"/>
          </p:cNvCxnSpPr>
          <p:nvPr/>
        </p:nvCxnSpPr>
        <p:spPr>
          <a:xfrm>
            <a:off x="8001117" y="3302000"/>
            <a:ext cx="0" cy="330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6" idx="2"/>
            <a:endCxn id="48" idx="0"/>
          </p:cNvCxnSpPr>
          <p:nvPr/>
        </p:nvCxnSpPr>
        <p:spPr>
          <a:xfrm flipH="1">
            <a:off x="8001000" y="4622800"/>
            <a:ext cx="117" cy="330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oup 62"/>
          <p:cNvGrpSpPr/>
          <p:nvPr/>
        </p:nvGrpSpPr>
        <p:grpSpPr>
          <a:xfrm>
            <a:off x="381000" y="4622800"/>
            <a:ext cx="5037909" cy="1682521"/>
            <a:chOff x="729458" y="4362334"/>
            <a:chExt cx="5037909" cy="1682521"/>
          </a:xfrm>
        </p:grpSpPr>
        <p:sp>
          <p:nvSpPr>
            <p:cNvPr id="8" name="TextBox 7"/>
            <p:cNvSpPr txBox="1"/>
            <p:nvPr/>
          </p:nvSpPr>
          <p:spPr>
            <a:xfrm>
              <a:off x="1576367" y="4362334"/>
              <a:ext cx="4191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MCP23S17 Digital Pin Configuration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400" dirty="0" smtClean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881858" y="4885554"/>
              <a:ext cx="274320" cy="2743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0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56178" y="4885554"/>
              <a:ext cx="274320" cy="2743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430498" y="4885554"/>
              <a:ext cx="274320" cy="2743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704818" y="4885554"/>
              <a:ext cx="274320" cy="2743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79138" y="4885554"/>
              <a:ext cx="274320" cy="2743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0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253458" y="4885554"/>
              <a:ext cx="274320" cy="2743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527778" y="4885554"/>
              <a:ext cx="274320" cy="2743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802098" y="4885554"/>
              <a:ext cx="274320" cy="2743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76418" y="4885554"/>
              <a:ext cx="274320" cy="2743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0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350738" y="4885554"/>
              <a:ext cx="274320" cy="2743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625058" y="4885554"/>
              <a:ext cx="274320" cy="2743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899378" y="4885554"/>
              <a:ext cx="274320" cy="2743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173698" y="4885554"/>
              <a:ext cx="274320" cy="2743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0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448018" y="4885554"/>
              <a:ext cx="274320" cy="2743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722338" y="4885554"/>
              <a:ext cx="274320" cy="2743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996658" y="4885554"/>
              <a:ext cx="274320" cy="2743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29458" y="4666896"/>
              <a:ext cx="4700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MSB</a:t>
              </a:r>
              <a:endParaRPr lang="en-US" sz="12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998967" y="4666895"/>
              <a:ext cx="4026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L</a:t>
              </a:r>
              <a:r>
                <a:rPr lang="en-US" sz="1200" dirty="0" smtClean="0"/>
                <a:t>SB</a:t>
              </a:r>
              <a:endParaRPr lang="en-US" sz="1200" dirty="0"/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>
              <a:off x="4448018" y="5428896"/>
              <a:ext cx="822960" cy="0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4547431" y="5731939"/>
              <a:ext cx="10205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Fault (Nx4)+1</a:t>
              </a:r>
              <a:endParaRPr lang="en-US" sz="1200" dirty="0"/>
            </a:p>
          </p:txBody>
        </p:sp>
        <p:cxnSp>
          <p:nvCxnSpPr>
            <p:cNvPr id="39" name="Straight Arrow Connector 38"/>
            <p:cNvCxnSpPr>
              <a:stCxn id="38" idx="0"/>
            </p:cNvCxnSpPr>
            <p:nvPr/>
          </p:nvCxnSpPr>
          <p:spPr>
            <a:xfrm flipH="1" flipV="1">
              <a:off x="4854184" y="5482581"/>
              <a:ext cx="203515" cy="24935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>
              <a:off x="3350738" y="5428896"/>
              <a:ext cx="822960" cy="0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3394100" y="5733638"/>
              <a:ext cx="10205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Fault (Nx4)+2</a:t>
              </a:r>
              <a:endParaRPr lang="en-US" sz="1200" dirty="0"/>
            </a:p>
          </p:txBody>
        </p:sp>
        <p:cxnSp>
          <p:nvCxnSpPr>
            <p:cNvPr id="53" name="Straight Arrow Connector 52"/>
            <p:cNvCxnSpPr>
              <a:stCxn id="51" idx="0"/>
            </p:cNvCxnSpPr>
            <p:nvPr/>
          </p:nvCxnSpPr>
          <p:spPr>
            <a:xfrm flipH="1" flipV="1">
              <a:off x="3700855" y="5484280"/>
              <a:ext cx="203513" cy="24935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2321945" y="5749380"/>
              <a:ext cx="10205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Fault (Nx4)+3</a:t>
              </a:r>
              <a:endParaRPr lang="en-US" sz="1200" dirty="0"/>
            </a:p>
          </p:txBody>
        </p:sp>
        <p:cxnSp>
          <p:nvCxnSpPr>
            <p:cNvPr id="56" name="Straight Arrow Connector 55"/>
            <p:cNvCxnSpPr>
              <a:stCxn id="55" idx="0"/>
            </p:cNvCxnSpPr>
            <p:nvPr/>
          </p:nvCxnSpPr>
          <p:spPr>
            <a:xfrm flipH="1" flipV="1">
              <a:off x="2628700" y="5500022"/>
              <a:ext cx="203513" cy="24935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2253458" y="5439536"/>
              <a:ext cx="822960" cy="0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>
              <a:off x="1164887" y="5458269"/>
              <a:ext cx="822960" cy="0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1133256" y="5767856"/>
              <a:ext cx="10205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Fault (Nx4)+4</a:t>
              </a:r>
              <a:endParaRPr lang="en-US" sz="1200" dirty="0"/>
            </a:p>
          </p:txBody>
        </p:sp>
        <p:cxnSp>
          <p:nvCxnSpPr>
            <p:cNvPr id="61" name="Straight Arrow Connector 60"/>
            <p:cNvCxnSpPr>
              <a:stCxn id="60" idx="0"/>
            </p:cNvCxnSpPr>
            <p:nvPr/>
          </p:nvCxnSpPr>
          <p:spPr>
            <a:xfrm flipH="1" flipV="1">
              <a:off x="1440013" y="5518498"/>
              <a:ext cx="203511" cy="24935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2" name="Curved Connector 61"/>
          <p:cNvCxnSpPr>
            <a:stCxn id="48" idx="2"/>
            <a:endCxn id="48" idx="1"/>
          </p:cNvCxnSpPr>
          <p:nvPr/>
        </p:nvCxnSpPr>
        <p:spPr>
          <a:xfrm rot="5400000" flipH="1">
            <a:off x="7486650" y="5429250"/>
            <a:ext cx="495300" cy="533400"/>
          </a:xfrm>
          <a:prstGeom prst="curvedConnector4">
            <a:avLst>
              <a:gd name="adj1" fmla="val -46154"/>
              <a:gd name="adj2" fmla="val 1428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1003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 rot="16200000">
            <a:off x="-1215628" y="3120628"/>
            <a:ext cx="4061619" cy="411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FIU in </a:t>
            </a:r>
            <a:r>
              <a:rPr lang="en-US" dirty="0" err="1" smtClean="0"/>
              <a:t>VeriStand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4343400"/>
            <a:ext cx="5623800" cy="216212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304800"/>
            <a:ext cx="680679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610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Battery Switch (LS-2-3010)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2399" y="838200"/>
            <a:ext cx="4548169" cy="16004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Static Configuration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Rack #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Slot #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Banks 0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Switch 1-3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Switch: 1 = Battery Power to output, 0 = No battery power to output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2400" y="3203033"/>
            <a:ext cx="454816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Dynamic Configuration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Switch channels 1-3 to battery power (=1) or no battery power (=0)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14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4800718" y="838200"/>
            <a:ext cx="21336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MCP23S17 Addresses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Bank 0 = 0b00</a:t>
            </a:r>
          </a:p>
        </p:txBody>
      </p:sp>
      <p:sp>
        <p:nvSpPr>
          <p:cNvPr id="44" name="Rectangle 43"/>
          <p:cNvSpPr/>
          <p:nvPr/>
        </p:nvSpPr>
        <p:spPr>
          <a:xfrm>
            <a:off x="7467717" y="990600"/>
            <a:ext cx="10668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Switch to Bank 0</a:t>
            </a:r>
          </a:p>
          <a:p>
            <a:pPr algn="ctr"/>
            <a:r>
              <a:rPr lang="en-US" sz="1200" dirty="0" err="1" smtClean="0"/>
              <a:t>Reg</a:t>
            </a:r>
            <a:r>
              <a:rPr lang="en-US" sz="1200" dirty="0" smtClean="0"/>
              <a:t> = x05</a:t>
            </a:r>
          </a:p>
          <a:p>
            <a:pPr algn="ctr"/>
            <a:r>
              <a:rPr lang="en-US" sz="1200" dirty="0" smtClean="0"/>
              <a:t>Data = x0000</a:t>
            </a:r>
            <a:endParaRPr lang="en-US" sz="1200" dirty="0"/>
          </a:p>
        </p:txBody>
      </p:sp>
      <p:sp>
        <p:nvSpPr>
          <p:cNvPr id="45" name="Rectangle 44"/>
          <p:cNvSpPr/>
          <p:nvPr/>
        </p:nvSpPr>
        <p:spPr>
          <a:xfrm>
            <a:off x="7467717" y="2311400"/>
            <a:ext cx="10668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Config</a:t>
            </a:r>
            <a:r>
              <a:rPr lang="en-US" sz="1200" dirty="0" smtClean="0"/>
              <a:t> for Sequential Addressing</a:t>
            </a:r>
          </a:p>
          <a:p>
            <a:pPr algn="ctr"/>
            <a:r>
              <a:rPr lang="en-US" sz="1200" dirty="0" err="1" smtClean="0"/>
              <a:t>Reg</a:t>
            </a:r>
            <a:r>
              <a:rPr lang="en-US" sz="1200" dirty="0" smtClean="0"/>
              <a:t> = 0x0A</a:t>
            </a:r>
          </a:p>
          <a:p>
            <a:pPr algn="ctr"/>
            <a:r>
              <a:rPr lang="en-US" sz="1200" dirty="0" smtClean="0"/>
              <a:t>Data = x08</a:t>
            </a:r>
            <a:endParaRPr lang="en-US" sz="1200" dirty="0"/>
          </a:p>
        </p:txBody>
      </p:sp>
      <p:sp>
        <p:nvSpPr>
          <p:cNvPr id="46" name="Rectangle 45"/>
          <p:cNvSpPr/>
          <p:nvPr/>
        </p:nvSpPr>
        <p:spPr>
          <a:xfrm>
            <a:off x="7467717" y="3632200"/>
            <a:ext cx="10668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Change Mode to Outputs</a:t>
            </a:r>
          </a:p>
          <a:p>
            <a:pPr algn="ctr"/>
            <a:r>
              <a:rPr lang="en-US" sz="1200" dirty="0" err="1" smtClean="0"/>
              <a:t>Reg</a:t>
            </a:r>
            <a:r>
              <a:rPr lang="en-US" sz="1200" dirty="0" smtClean="0"/>
              <a:t> = x00</a:t>
            </a:r>
          </a:p>
          <a:p>
            <a:pPr algn="ctr"/>
            <a:r>
              <a:rPr lang="en-US" sz="1200" dirty="0" smtClean="0"/>
              <a:t>Data = x0000</a:t>
            </a:r>
          </a:p>
        </p:txBody>
      </p:sp>
      <p:sp>
        <p:nvSpPr>
          <p:cNvPr id="48" name="Rectangle 47"/>
          <p:cNvSpPr/>
          <p:nvPr/>
        </p:nvSpPr>
        <p:spPr>
          <a:xfrm>
            <a:off x="7467600" y="4953000"/>
            <a:ext cx="10668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Update</a:t>
            </a:r>
          </a:p>
          <a:p>
            <a:pPr algn="ctr"/>
            <a:r>
              <a:rPr lang="en-US" sz="1200" dirty="0" err="1" smtClean="0"/>
              <a:t>Reg</a:t>
            </a:r>
            <a:r>
              <a:rPr lang="en-US" sz="1200" dirty="0" smtClean="0"/>
              <a:t> = x12</a:t>
            </a:r>
          </a:p>
        </p:txBody>
      </p:sp>
      <p:cxnSp>
        <p:nvCxnSpPr>
          <p:cNvPr id="50" name="Straight Arrow Connector 49"/>
          <p:cNvCxnSpPr>
            <a:stCxn id="44" idx="2"/>
            <a:endCxn id="45" idx="0"/>
          </p:cNvCxnSpPr>
          <p:nvPr/>
        </p:nvCxnSpPr>
        <p:spPr>
          <a:xfrm>
            <a:off x="8001117" y="1981200"/>
            <a:ext cx="0" cy="330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5" idx="2"/>
            <a:endCxn id="46" idx="0"/>
          </p:cNvCxnSpPr>
          <p:nvPr/>
        </p:nvCxnSpPr>
        <p:spPr>
          <a:xfrm>
            <a:off x="8001117" y="3302000"/>
            <a:ext cx="0" cy="330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6" idx="2"/>
            <a:endCxn id="48" idx="0"/>
          </p:cNvCxnSpPr>
          <p:nvPr/>
        </p:nvCxnSpPr>
        <p:spPr>
          <a:xfrm flipH="1">
            <a:off x="8001000" y="4622800"/>
            <a:ext cx="117" cy="330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227909" y="4622800"/>
            <a:ext cx="419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MCP23S17 Digital Pin Configuration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4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533400" y="5146020"/>
            <a:ext cx="274320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07720" y="5146020"/>
            <a:ext cx="274320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82040" y="5146020"/>
            <a:ext cx="274320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356360" y="5146020"/>
            <a:ext cx="274320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630680" y="5146020"/>
            <a:ext cx="274320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905000" y="5146020"/>
            <a:ext cx="274320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179320" y="5146020"/>
            <a:ext cx="274320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453640" y="5146020"/>
            <a:ext cx="274320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727960" y="5146020"/>
            <a:ext cx="274320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002280" y="5146020"/>
            <a:ext cx="274320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276600" y="5146020"/>
            <a:ext cx="274320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550920" y="5146020"/>
            <a:ext cx="274320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825240" y="5146020"/>
            <a:ext cx="274320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099560" y="5146020"/>
            <a:ext cx="274320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373880" y="5146020"/>
            <a:ext cx="274320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648200" y="5146020"/>
            <a:ext cx="274320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381000" y="4927362"/>
            <a:ext cx="470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MSB</a:t>
            </a:r>
            <a:endParaRPr 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4650509" y="4927361"/>
            <a:ext cx="4026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</a:t>
            </a:r>
            <a:r>
              <a:rPr lang="en-US" sz="1200" dirty="0" smtClean="0"/>
              <a:t>SB</a:t>
            </a:r>
            <a:endParaRPr lang="en-US" sz="1200" dirty="0"/>
          </a:p>
        </p:txBody>
      </p:sp>
      <p:cxnSp>
        <p:nvCxnSpPr>
          <p:cNvPr id="62" name="Curved Connector 61"/>
          <p:cNvCxnSpPr>
            <a:stCxn id="48" idx="2"/>
            <a:endCxn id="48" idx="1"/>
          </p:cNvCxnSpPr>
          <p:nvPr/>
        </p:nvCxnSpPr>
        <p:spPr>
          <a:xfrm rot="5400000" flipH="1">
            <a:off x="7486650" y="5429250"/>
            <a:ext cx="495300" cy="533400"/>
          </a:xfrm>
          <a:prstGeom prst="curvedConnector4">
            <a:avLst>
              <a:gd name="adj1" fmla="val -46154"/>
              <a:gd name="adj2" fmla="val 1428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4674226" y="5558590"/>
            <a:ext cx="274320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490792" y="5850521"/>
            <a:ext cx="7089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Switch 1</a:t>
            </a:r>
            <a:endParaRPr lang="en-US" sz="1200" dirty="0"/>
          </a:p>
        </p:txBody>
      </p:sp>
      <p:cxnSp>
        <p:nvCxnSpPr>
          <p:cNvPr id="37" name="Straight Arrow Connector 36"/>
          <p:cNvCxnSpPr>
            <a:stCxn id="36" idx="0"/>
          </p:cNvCxnSpPr>
          <p:nvPr/>
        </p:nvCxnSpPr>
        <p:spPr>
          <a:xfrm flipH="1" flipV="1">
            <a:off x="4797553" y="5601163"/>
            <a:ext cx="47695" cy="2493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4374434" y="5562600"/>
            <a:ext cx="274320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156711" y="6138441"/>
            <a:ext cx="7089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Switch </a:t>
            </a:r>
            <a:r>
              <a:rPr lang="en-US" sz="1200" dirty="0"/>
              <a:t>2</a:t>
            </a:r>
          </a:p>
        </p:txBody>
      </p:sp>
      <p:cxnSp>
        <p:nvCxnSpPr>
          <p:cNvPr id="40" name="Straight Arrow Connector 39"/>
          <p:cNvCxnSpPr>
            <a:stCxn id="39" idx="0"/>
          </p:cNvCxnSpPr>
          <p:nvPr/>
        </p:nvCxnSpPr>
        <p:spPr>
          <a:xfrm flipH="1" flipV="1">
            <a:off x="4490794" y="5638999"/>
            <a:ext cx="20373" cy="4994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4101203" y="5562600"/>
            <a:ext cx="274320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623312" y="5857680"/>
            <a:ext cx="7089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Switch </a:t>
            </a:r>
            <a:r>
              <a:rPr lang="en-US" sz="1200" dirty="0"/>
              <a:t>3</a:t>
            </a:r>
          </a:p>
        </p:txBody>
      </p:sp>
      <p:cxnSp>
        <p:nvCxnSpPr>
          <p:cNvPr id="49" name="Straight Arrow Connector 48"/>
          <p:cNvCxnSpPr>
            <a:stCxn id="43" idx="0"/>
          </p:cNvCxnSpPr>
          <p:nvPr/>
        </p:nvCxnSpPr>
        <p:spPr>
          <a:xfrm flipV="1">
            <a:off x="3977768" y="5639000"/>
            <a:ext cx="275502" cy="2186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2278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 rot="16200000">
            <a:off x="-2323283" y="3161483"/>
            <a:ext cx="6276929" cy="411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Battery Switch in </a:t>
            </a:r>
            <a:r>
              <a:rPr lang="en-US" dirty="0" err="1" smtClean="0"/>
              <a:t>VeriStand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609600"/>
            <a:ext cx="6000655" cy="302418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3962400"/>
            <a:ext cx="5787573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189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Wheel Speed Sensor (LS-2-2751)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2399" y="838200"/>
            <a:ext cx="4548169" cy="16004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Static Configuration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Rack #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Slot #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Bank 0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Channels 1-4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Channel</a:t>
            </a:r>
            <a:r>
              <a:rPr lang="en-US" sz="1400" smtClean="0"/>
              <a:t>: Current Mode = 1, Voltage Mode = 0</a:t>
            </a:r>
            <a:endParaRPr lang="en-US" sz="14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52400" y="3203033"/>
            <a:ext cx="4548168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Dynamic Configuration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Change mode channel by channel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14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4800718" y="838200"/>
            <a:ext cx="21336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MCP23S17 Addresses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Bank = 0b00</a:t>
            </a:r>
          </a:p>
        </p:txBody>
      </p:sp>
      <p:sp>
        <p:nvSpPr>
          <p:cNvPr id="44" name="Rectangle 43"/>
          <p:cNvSpPr/>
          <p:nvPr/>
        </p:nvSpPr>
        <p:spPr>
          <a:xfrm>
            <a:off x="7467717" y="990600"/>
            <a:ext cx="10668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Switch to Bank 0</a:t>
            </a:r>
          </a:p>
          <a:p>
            <a:pPr algn="ctr"/>
            <a:r>
              <a:rPr lang="en-US" sz="1200" dirty="0" err="1" smtClean="0"/>
              <a:t>Reg</a:t>
            </a:r>
            <a:r>
              <a:rPr lang="en-US" sz="1200" dirty="0" smtClean="0"/>
              <a:t> = x05</a:t>
            </a:r>
          </a:p>
          <a:p>
            <a:pPr algn="ctr"/>
            <a:r>
              <a:rPr lang="en-US" sz="1200" dirty="0" smtClean="0"/>
              <a:t>Data = x0000</a:t>
            </a:r>
            <a:endParaRPr lang="en-US" sz="1200" dirty="0"/>
          </a:p>
        </p:txBody>
      </p:sp>
      <p:sp>
        <p:nvSpPr>
          <p:cNvPr id="45" name="Rectangle 44"/>
          <p:cNvSpPr/>
          <p:nvPr/>
        </p:nvSpPr>
        <p:spPr>
          <a:xfrm>
            <a:off x="7467717" y="2311400"/>
            <a:ext cx="10668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Config</a:t>
            </a:r>
            <a:r>
              <a:rPr lang="en-US" sz="1200" dirty="0" smtClean="0"/>
              <a:t> for Sequential Addressing</a:t>
            </a:r>
          </a:p>
          <a:p>
            <a:pPr algn="ctr"/>
            <a:r>
              <a:rPr lang="en-US" sz="1200" dirty="0" err="1" smtClean="0"/>
              <a:t>Reg</a:t>
            </a:r>
            <a:r>
              <a:rPr lang="en-US" sz="1200" dirty="0" smtClean="0"/>
              <a:t> = 0x0A</a:t>
            </a:r>
          </a:p>
          <a:p>
            <a:pPr algn="ctr"/>
            <a:r>
              <a:rPr lang="en-US" sz="1200" dirty="0" smtClean="0"/>
              <a:t>Data = x08</a:t>
            </a:r>
            <a:endParaRPr lang="en-US" sz="1200" dirty="0"/>
          </a:p>
        </p:txBody>
      </p:sp>
      <p:sp>
        <p:nvSpPr>
          <p:cNvPr id="46" name="Rectangle 45"/>
          <p:cNvSpPr/>
          <p:nvPr/>
        </p:nvSpPr>
        <p:spPr>
          <a:xfrm>
            <a:off x="7467717" y="3632200"/>
            <a:ext cx="10668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Change Mode to Outputs</a:t>
            </a:r>
          </a:p>
          <a:p>
            <a:pPr algn="ctr"/>
            <a:r>
              <a:rPr lang="en-US" sz="1200" dirty="0" err="1" smtClean="0"/>
              <a:t>Reg</a:t>
            </a:r>
            <a:r>
              <a:rPr lang="en-US" sz="1200" dirty="0" smtClean="0"/>
              <a:t> = x00</a:t>
            </a:r>
          </a:p>
          <a:p>
            <a:pPr algn="ctr"/>
            <a:r>
              <a:rPr lang="en-US" sz="1200" dirty="0" smtClean="0"/>
              <a:t>Data = x0000</a:t>
            </a:r>
          </a:p>
        </p:txBody>
      </p:sp>
      <p:sp>
        <p:nvSpPr>
          <p:cNvPr id="48" name="Rectangle 47"/>
          <p:cNvSpPr/>
          <p:nvPr/>
        </p:nvSpPr>
        <p:spPr>
          <a:xfrm>
            <a:off x="7467600" y="4953000"/>
            <a:ext cx="10668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Update</a:t>
            </a:r>
          </a:p>
          <a:p>
            <a:pPr algn="ctr"/>
            <a:r>
              <a:rPr lang="en-US" sz="1200" dirty="0" err="1" smtClean="0"/>
              <a:t>Reg</a:t>
            </a:r>
            <a:r>
              <a:rPr lang="en-US" sz="1200" dirty="0" smtClean="0"/>
              <a:t> = x12</a:t>
            </a:r>
          </a:p>
        </p:txBody>
      </p:sp>
      <p:cxnSp>
        <p:nvCxnSpPr>
          <p:cNvPr id="50" name="Straight Arrow Connector 49"/>
          <p:cNvCxnSpPr>
            <a:stCxn id="44" idx="2"/>
            <a:endCxn id="45" idx="0"/>
          </p:cNvCxnSpPr>
          <p:nvPr/>
        </p:nvCxnSpPr>
        <p:spPr>
          <a:xfrm>
            <a:off x="8001117" y="1981200"/>
            <a:ext cx="0" cy="330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5" idx="2"/>
            <a:endCxn id="46" idx="0"/>
          </p:cNvCxnSpPr>
          <p:nvPr/>
        </p:nvCxnSpPr>
        <p:spPr>
          <a:xfrm>
            <a:off x="8001117" y="3302000"/>
            <a:ext cx="0" cy="330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6" idx="2"/>
            <a:endCxn id="48" idx="0"/>
          </p:cNvCxnSpPr>
          <p:nvPr/>
        </p:nvCxnSpPr>
        <p:spPr>
          <a:xfrm flipH="1">
            <a:off x="8001000" y="4622800"/>
            <a:ext cx="117" cy="330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227909" y="4622800"/>
            <a:ext cx="419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MCP23S17 Digital Pin Configuration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4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533400" y="5146020"/>
            <a:ext cx="274320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07720" y="5146020"/>
            <a:ext cx="274320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82040" y="5146020"/>
            <a:ext cx="274320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356360" y="5146020"/>
            <a:ext cx="274320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630680" y="5146020"/>
            <a:ext cx="274320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905000" y="5146020"/>
            <a:ext cx="274320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179320" y="5146020"/>
            <a:ext cx="274320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453640" y="5146020"/>
            <a:ext cx="274320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727960" y="5146020"/>
            <a:ext cx="274320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002280" y="5146020"/>
            <a:ext cx="274320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276600" y="5146020"/>
            <a:ext cx="274320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550920" y="5146020"/>
            <a:ext cx="274320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825240" y="5146020"/>
            <a:ext cx="274320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099560" y="5146020"/>
            <a:ext cx="274320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373880" y="5146020"/>
            <a:ext cx="274320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648200" y="5146020"/>
            <a:ext cx="274320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381000" y="4927362"/>
            <a:ext cx="470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MSB</a:t>
            </a:r>
            <a:endParaRPr 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4650509" y="4927361"/>
            <a:ext cx="4026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</a:t>
            </a:r>
            <a:r>
              <a:rPr lang="en-US" sz="1200" dirty="0" smtClean="0"/>
              <a:t>SB</a:t>
            </a:r>
            <a:endParaRPr lang="en-US" sz="1200" dirty="0"/>
          </a:p>
        </p:txBody>
      </p:sp>
      <p:cxnSp>
        <p:nvCxnSpPr>
          <p:cNvPr id="62" name="Curved Connector 61"/>
          <p:cNvCxnSpPr>
            <a:stCxn id="48" idx="2"/>
            <a:endCxn id="48" idx="1"/>
          </p:cNvCxnSpPr>
          <p:nvPr/>
        </p:nvCxnSpPr>
        <p:spPr>
          <a:xfrm rot="5400000" flipH="1">
            <a:off x="7486650" y="5429250"/>
            <a:ext cx="495300" cy="533400"/>
          </a:xfrm>
          <a:prstGeom prst="curvedConnector4">
            <a:avLst>
              <a:gd name="adj1" fmla="val -46154"/>
              <a:gd name="adj2" fmla="val 1428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4674226" y="5558590"/>
            <a:ext cx="274320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490792" y="5850521"/>
            <a:ext cx="8066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Channel 1</a:t>
            </a:r>
            <a:endParaRPr lang="en-US" sz="1200" dirty="0"/>
          </a:p>
        </p:txBody>
      </p:sp>
      <p:cxnSp>
        <p:nvCxnSpPr>
          <p:cNvPr id="37" name="Straight Arrow Connector 36"/>
          <p:cNvCxnSpPr>
            <a:stCxn id="36" idx="0"/>
          </p:cNvCxnSpPr>
          <p:nvPr/>
        </p:nvCxnSpPr>
        <p:spPr>
          <a:xfrm flipH="1" flipV="1">
            <a:off x="4797557" y="5601163"/>
            <a:ext cx="96551" cy="2493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4374434" y="5562600"/>
            <a:ext cx="274320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156711" y="6138441"/>
            <a:ext cx="8066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Channel </a:t>
            </a:r>
            <a:r>
              <a:rPr lang="en-US" sz="1200" dirty="0"/>
              <a:t>2</a:t>
            </a:r>
          </a:p>
        </p:txBody>
      </p:sp>
      <p:cxnSp>
        <p:nvCxnSpPr>
          <p:cNvPr id="40" name="Straight Arrow Connector 39"/>
          <p:cNvCxnSpPr>
            <a:stCxn id="39" idx="0"/>
          </p:cNvCxnSpPr>
          <p:nvPr/>
        </p:nvCxnSpPr>
        <p:spPr>
          <a:xfrm flipH="1" flipV="1">
            <a:off x="4490796" y="5638999"/>
            <a:ext cx="69231" cy="4994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4101203" y="5562600"/>
            <a:ext cx="274320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623312" y="5857680"/>
            <a:ext cx="8066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Channel </a:t>
            </a:r>
            <a:r>
              <a:rPr lang="en-US" sz="1200" dirty="0"/>
              <a:t>3</a:t>
            </a:r>
          </a:p>
        </p:txBody>
      </p:sp>
      <p:cxnSp>
        <p:nvCxnSpPr>
          <p:cNvPr id="43" name="Straight Arrow Connector 42"/>
          <p:cNvCxnSpPr>
            <a:stCxn id="42" idx="0"/>
          </p:cNvCxnSpPr>
          <p:nvPr/>
        </p:nvCxnSpPr>
        <p:spPr>
          <a:xfrm flipV="1">
            <a:off x="4026628" y="5639000"/>
            <a:ext cx="226642" cy="2186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3825240" y="5560767"/>
            <a:ext cx="274320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2866754" y="5861302"/>
            <a:ext cx="8066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Channel </a:t>
            </a:r>
            <a:r>
              <a:rPr lang="en-US" sz="1200" dirty="0"/>
              <a:t>4</a:t>
            </a:r>
          </a:p>
        </p:txBody>
      </p:sp>
      <p:cxnSp>
        <p:nvCxnSpPr>
          <p:cNvPr id="53" name="Straight Arrow Connector 52"/>
          <p:cNvCxnSpPr>
            <a:stCxn id="51" idx="0"/>
          </p:cNvCxnSpPr>
          <p:nvPr/>
        </p:nvCxnSpPr>
        <p:spPr>
          <a:xfrm flipV="1">
            <a:off x="3270070" y="5639000"/>
            <a:ext cx="612811" cy="2223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8828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 rot="16200000">
            <a:off x="-2323283" y="3161483"/>
            <a:ext cx="6276929" cy="411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Wheel Speed Sensor in </a:t>
            </a:r>
            <a:r>
              <a:rPr lang="en-US" dirty="0" err="1" smtClean="0"/>
              <a:t>VeriStand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609600"/>
            <a:ext cx="6848475" cy="32836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4114800"/>
            <a:ext cx="4986337" cy="2292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028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Resistor Board (LS-2-2901)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2399" y="838200"/>
            <a:ext cx="4548169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Static Configuration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Rack #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Slot #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Banks 0-7 = Channels 0-7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Resistance = 2 Ohm + (Bit 0) *2^-3 + (Bit 1)*2^-2 + … + (Bit 15)*2^12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2400" y="3203033"/>
            <a:ext cx="4548168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Dynamic Configuration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Change resistance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14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4800718" y="838200"/>
            <a:ext cx="2133600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MCP23S17 Addresses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Bank 0 = 0b0000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Bank 1 = 0b0001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Bank 2 = 0b0010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Bank 3 = 0b0011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Bank 4 = 0b0100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Bank 5 = 0b0101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Bank 6 = 0b0110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Bank 7 = 0b0111</a:t>
            </a:r>
          </a:p>
        </p:txBody>
      </p:sp>
      <p:sp>
        <p:nvSpPr>
          <p:cNvPr id="44" name="Rectangle 43"/>
          <p:cNvSpPr/>
          <p:nvPr/>
        </p:nvSpPr>
        <p:spPr>
          <a:xfrm>
            <a:off x="7467717" y="990600"/>
            <a:ext cx="10668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Switch to Bank 0</a:t>
            </a:r>
          </a:p>
          <a:p>
            <a:pPr algn="ctr"/>
            <a:r>
              <a:rPr lang="en-US" sz="1200" dirty="0" err="1" smtClean="0"/>
              <a:t>Reg</a:t>
            </a:r>
            <a:r>
              <a:rPr lang="en-US" sz="1200" dirty="0" smtClean="0"/>
              <a:t> = x05</a:t>
            </a:r>
          </a:p>
          <a:p>
            <a:pPr algn="ctr"/>
            <a:r>
              <a:rPr lang="en-US" sz="1200" dirty="0" smtClean="0"/>
              <a:t>Data = x0000</a:t>
            </a:r>
            <a:endParaRPr lang="en-US" sz="1200" dirty="0"/>
          </a:p>
        </p:txBody>
      </p:sp>
      <p:sp>
        <p:nvSpPr>
          <p:cNvPr id="45" name="Rectangle 44"/>
          <p:cNvSpPr/>
          <p:nvPr/>
        </p:nvSpPr>
        <p:spPr>
          <a:xfrm>
            <a:off x="7467717" y="2311400"/>
            <a:ext cx="10668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Config</a:t>
            </a:r>
            <a:r>
              <a:rPr lang="en-US" sz="1200" dirty="0" smtClean="0"/>
              <a:t> for Sequential Addressing</a:t>
            </a:r>
          </a:p>
          <a:p>
            <a:pPr algn="ctr"/>
            <a:r>
              <a:rPr lang="en-US" sz="1200" dirty="0" err="1" smtClean="0"/>
              <a:t>Reg</a:t>
            </a:r>
            <a:r>
              <a:rPr lang="en-US" sz="1200" dirty="0" smtClean="0"/>
              <a:t> = 0x0A</a:t>
            </a:r>
          </a:p>
          <a:p>
            <a:pPr algn="ctr"/>
            <a:r>
              <a:rPr lang="en-US" sz="1200" dirty="0" smtClean="0"/>
              <a:t>Data = x08</a:t>
            </a:r>
            <a:endParaRPr lang="en-US" sz="1200" dirty="0"/>
          </a:p>
        </p:txBody>
      </p:sp>
      <p:sp>
        <p:nvSpPr>
          <p:cNvPr id="46" name="Rectangle 45"/>
          <p:cNvSpPr/>
          <p:nvPr/>
        </p:nvSpPr>
        <p:spPr>
          <a:xfrm>
            <a:off x="7467717" y="3632200"/>
            <a:ext cx="10668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Change Mode to Outputs</a:t>
            </a:r>
          </a:p>
          <a:p>
            <a:pPr algn="ctr"/>
            <a:r>
              <a:rPr lang="en-US" sz="1200" dirty="0" err="1" smtClean="0"/>
              <a:t>Reg</a:t>
            </a:r>
            <a:r>
              <a:rPr lang="en-US" sz="1200" dirty="0" smtClean="0"/>
              <a:t> = x00</a:t>
            </a:r>
          </a:p>
          <a:p>
            <a:pPr algn="ctr"/>
            <a:r>
              <a:rPr lang="en-US" sz="1200" dirty="0" smtClean="0"/>
              <a:t>Data = x0000</a:t>
            </a:r>
          </a:p>
        </p:txBody>
      </p:sp>
      <p:sp>
        <p:nvSpPr>
          <p:cNvPr id="48" name="Rectangle 47"/>
          <p:cNvSpPr/>
          <p:nvPr/>
        </p:nvSpPr>
        <p:spPr>
          <a:xfrm>
            <a:off x="7467600" y="4953000"/>
            <a:ext cx="10668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Update</a:t>
            </a:r>
          </a:p>
          <a:p>
            <a:pPr algn="ctr"/>
            <a:r>
              <a:rPr lang="en-US" sz="1200" dirty="0" err="1" smtClean="0"/>
              <a:t>Reg</a:t>
            </a:r>
            <a:r>
              <a:rPr lang="en-US" sz="1200" dirty="0" smtClean="0"/>
              <a:t> = x12</a:t>
            </a:r>
          </a:p>
        </p:txBody>
      </p:sp>
      <p:cxnSp>
        <p:nvCxnSpPr>
          <p:cNvPr id="50" name="Straight Arrow Connector 49"/>
          <p:cNvCxnSpPr>
            <a:stCxn id="44" idx="2"/>
            <a:endCxn id="45" idx="0"/>
          </p:cNvCxnSpPr>
          <p:nvPr/>
        </p:nvCxnSpPr>
        <p:spPr>
          <a:xfrm>
            <a:off x="8001117" y="1981200"/>
            <a:ext cx="0" cy="330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5" idx="2"/>
            <a:endCxn id="46" idx="0"/>
          </p:cNvCxnSpPr>
          <p:nvPr/>
        </p:nvCxnSpPr>
        <p:spPr>
          <a:xfrm>
            <a:off x="8001117" y="3302000"/>
            <a:ext cx="0" cy="330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6" idx="2"/>
            <a:endCxn id="48" idx="0"/>
          </p:cNvCxnSpPr>
          <p:nvPr/>
        </p:nvCxnSpPr>
        <p:spPr>
          <a:xfrm flipH="1">
            <a:off x="8001000" y="4622800"/>
            <a:ext cx="117" cy="330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227909" y="4622800"/>
            <a:ext cx="419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MCP23S17 Digital Pin Configuration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4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533400" y="5146020"/>
            <a:ext cx="274320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07720" y="5146020"/>
            <a:ext cx="274320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82040" y="5146020"/>
            <a:ext cx="274320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356360" y="5146020"/>
            <a:ext cx="274320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630680" y="5146020"/>
            <a:ext cx="274320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905000" y="5146020"/>
            <a:ext cx="274320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179320" y="5146020"/>
            <a:ext cx="274320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453640" y="5146020"/>
            <a:ext cx="274320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727960" y="5146020"/>
            <a:ext cx="274320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002280" y="5146020"/>
            <a:ext cx="274320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276600" y="5146020"/>
            <a:ext cx="274320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550920" y="5146020"/>
            <a:ext cx="274320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825240" y="5146020"/>
            <a:ext cx="274320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099560" y="5146020"/>
            <a:ext cx="274320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373880" y="5146020"/>
            <a:ext cx="274320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648200" y="5146020"/>
            <a:ext cx="274320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381000" y="4927362"/>
            <a:ext cx="470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MSB</a:t>
            </a:r>
            <a:endParaRPr 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4650509" y="4927361"/>
            <a:ext cx="4026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</a:t>
            </a:r>
            <a:r>
              <a:rPr lang="en-US" sz="1200" dirty="0" smtClean="0"/>
              <a:t>SB</a:t>
            </a:r>
            <a:endParaRPr lang="en-US" sz="1200" dirty="0"/>
          </a:p>
        </p:txBody>
      </p:sp>
      <p:cxnSp>
        <p:nvCxnSpPr>
          <p:cNvPr id="62" name="Curved Connector 61"/>
          <p:cNvCxnSpPr>
            <a:stCxn id="48" idx="2"/>
            <a:endCxn id="48" idx="1"/>
          </p:cNvCxnSpPr>
          <p:nvPr/>
        </p:nvCxnSpPr>
        <p:spPr>
          <a:xfrm rot="5400000" flipH="1">
            <a:off x="7486650" y="5429250"/>
            <a:ext cx="495300" cy="533400"/>
          </a:xfrm>
          <a:prstGeom prst="curvedConnector4">
            <a:avLst>
              <a:gd name="adj1" fmla="val -46154"/>
              <a:gd name="adj2" fmla="val 1428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4674226" y="5558590"/>
            <a:ext cx="274320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490792" y="5850521"/>
            <a:ext cx="8274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Channel </a:t>
            </a:r>
            <a:r>
              <a:rPr lang="en-US" sz="1200" dirty="0"/>
              <a:t>N</a:t>
            </a:r>
          </a:p>
        </p:txBody>
      </p:sp>
      <p:cxnSp>
        <p:nvCxnSpPr>
          <p:cNvPr id="37" name="Straight Arrow Connector 36"/>
          <p:cNvCxnSpPr>
            <a:stCxn id="36" idx="0"/>
          </p:cNvCxnSpPr>
          <p:nvPr/>
        </p:nvCxnSpPr>
        <p:spPr>
          <a:xfrm flipH="1" flipV="1">
            <a:off x="4797558" y="5601163"/>
            <a:ext cx="106970" cy="2493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539833" y="5521575"/>
            <a:ext cx="274320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22110" y="6097416"/>
            <a:ext cx="8274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Channel N</a:t>
            </a:r>
            <a:endParaRPr lang="en-US" sz="1200" dirty="0"/>
          </a:p>
        </p:txBody>
      </p:sp>
      <p:cxnSp>
        <p:nvCxnSpPr>
          <p:cNvPr id="40" name="Straight Arrow Connector 39"/>
          <p:cNvCxnSpPr>
            <a:stCxn id="39" idx="0"/>
          </p:cNvCxnSpPr>
          <p:nvPr/>
        </p:nvCxnSpPr>
        <p:spPr>
          <a:xfrm flipH="1" flipV="1">
            <a:off x="656196" y="5597974"/>
            <a:ext cx="79650" cy="4994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2173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1172</TotalTime>
  <Words>894</Words>
  <Application>Microsoft Office PowerPoint</Application>
  <PresentationFormat>On-screen Show (4:3)</PresentationFormat>
  <Paragraphs>233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DIO (LS-2-2101)</vt:lpstr>
      <vt:lpstr>DIO in VeriStand</vt:lpstr>
      <vt:lpstr>FIU (LS-2-2611/LS-2-2610)</vt:lpstr>
      <vt:lpstr>FIU in VeriStand</vt:lpstr>
      <vt:lpstr>Battery Switch (LS-2-3010)</vt:lpstr>
      <vt:lpstr>Battery Switch in VeriStand</vt:lpstr>
      <vt:lpstr>Wheel Speed Sensor (LS-2-2751)</vt:lpstr>
      <vt:lpstr>Wheel Speed Sensor in VeriStand</vt:lpstr>
      <vt:lpstr>Resistor Board (LS-2-2901)</vt:lpstr>
      <vt:lpstr>Resistor in VeriStand</vt:lpstr>
      <vt:lpstr>UEGO (LS-2-2801)</vt:lpstr>
      <vt:lpstr>UEGO in VeriStand</vt:lpstr>
      <vt:lpstr>Current Sense (LS-2-2202)</vt:lpstr>
      <vt:lpstr>LEDs(??)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Jason</dc:creator>
  <cp:lastModifiedBy>Lynn Sarcione</cp:lastModifiedBy>
  <cp:revision>24</cp:revision>
  <dcterms:created xsi:type="dcterms:W3CDTF">2015-01-05T19:34:37Z</dcterms:created>
  <dcterms:modified xsi:type="dcterms:W3CDTF">2015-05-28T19:57:39Z</dcterms:modified>
</cp:coreProperties>
</file>