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403be234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403be234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403be234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403be234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403be234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403be234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403be234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403be234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403be234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403be234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403be234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403be234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403be234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403be234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a403be234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a403be234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403be234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403be234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403be234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403be234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a403be234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a403be234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403be234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403be234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403be234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403be234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403be234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403be234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403be234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403be234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archive.ics.uci.edu/dataset/296/diabetes+130-us+hospitals+for+years+1999-200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48200" y="-93950"/>
            <a:ext cx="8520600" cy="162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3000">
                <a:highlight>
                  <a:schemeClr val="lt1"/>
                </a:highlight>
                <a:latin typeface="Times New Roman"/>
                <a:ea typeface="Times New Roman"/>
                <a:cs typeface="Times New Roman"/>
                <a:sym typeface="Times New Roman"/>
              </a:rPr>
              <a:t>PREDICTIVE MODELING FOR DIABETES-RELATED READMISSIONS IN U.S HOSPITALS</a:t>
            </a:r>
            <a:endParaRPr b="1" sz="3000">
              <a:highlight>
                <a:schemeClr val="lt1"/>
              </a:highlight>
              <a:latin typeface="Times New Roman"/>
              <a:ea typeface="Times New Roman"/>
              <a:cs typeface="Times New Roman"/>
              <a:sym typeface="Times New Roman"/>
            </a:endParaRPr>
          </a:p>
        </p:txBody>
      </p:sp>
      <p:sp>
        <p:nvSpPr>
          <p:cNvPr id="55" name="Google Shape;55;p13"/>
          <p:cNvSpPr txBox="1"/>
          <p:nvPr/>
        </p:nvSpPr>
        <p:spPr>
          <a:xfrm>
            <a:off x="532175" y="2496950"/>
            <a:ext cx="3088800" cy="6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highlight>
                  <a:schemeClr val="lt1"/>
                </a:highlight>
              </a:rPr>
              <a:t>NIRESH SUBRAMANIAN</a:t>
            </a:r>
            <a:endParaRPr>
              <a:solidFill>
                <a:schemeClr val="dk1"/>
              </a:solidFill>
              <a:highlight>
                <a:schemeClr val="lt1"/>
              </a:highlight>
            </a:endParaRPr>
          </a:p>
          <a:p>
            <a:pPr indent="0" lvl="0" marL="0" rtl="0" algn="l">
              <a:spcBef>
                <a:spcPts val="0"/>
              </a:spcBef>
              <a:spcAft>
                <a:spcPts val="0"/>
              </a:spcAft>
              <a:buNone/>
            </a:pPr>
            <a:r>
              <a:rPr lang="en-GB">
                <a:solidFill>
                  <a:schemeClr val="dk1"/>
                </a:solidFill>
                <a:highlight>
                  <a:schemeClr val="lt1"/>
                </a:highlight>
              </a:rPr>
              <a:t>002745713</a:t>
            </a:r>
            <a:endParaRPr>
              <a:solidFill>
                <a:schemeClr val="dk1"/>
              </a:solidFill>
              <a:highlight>
                <a:schemeClr val="lt1"/>
              </a:highlight>
            </a:endParaRPr>
          </a:p>
          <a:p>
            <a:pPr indent="0" lvl="0" marL="0" rtl="0" algn="l">
              <a:spcBef>
                <a:spcPts val="0"/>
              </a:spcBef>
              <a:spcAft>
                <a:spcPts val="0"/>
              </a:spcAft>
              <a:buNone/>
            </a:pPr>
            <a:r>
              <a:rPr lang="en-GB">
                <a:solidFill>
                  <a:schemeClr val="dk1"/>
                </a:solidFill>
                <a:highlight>
                  <a:schemeClr val="lt1"/>
                </a:highlight>
              </a:rPr>
              <a:t>subramanian.ni@</a:t>
            </a:r>
            <a:r>
              <a:rPr lang="en-GB" sz="1500">
                <a:solidFill>
                  <a:schemeClr val="dk1"/>
                </a:solidFill>
                <a:highlight>
                  <a:schemeClr val="lt1"/>
                </a:highlight>
              </a:rPr>
              <a:t>northeastern.edu</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GB">
                <a:solidFill>
                  <a:schemeClr val="dk1"/>
                </a:solidFill>
                <a:highlight>
                  <a:schemeClr val="lt1"/>
                </a:highlight>
              </a:rPr>
              <a:t>SACHIN DEWANGAN</a:t>
            </a:r>
            <a:endParaRPr>
              <a:solidFill>
                <a:schemeClr val="dk1"/>
              </a:solidFill>
              <a:highlight>
                <a:schemeClr val="lt1"/>
              </a:highlight>
            </a:endParaRPr>
          </a:p>
          <a:p>
            <a:pPr indent="0" lvl="0" marL="0" rtl="0" algn="l">
              <a:spcBef>
                <a:spcPts val="0"/>
              </a:spcBef>
              <a:spcAft>
                <a:spcPts val="0"/>
              </a:spcAft>
              <a:buNone/>
            </a:pPr>
            <a:r>
              <a:rPr lang="en-GB">
                <a:solidFill>
                  <a:schemeClr val="dk1"/>
                </a:solidFill>
                <a:highlight>
                  <a:schemeClr val="lt1"/>
                </a:highlight>
              </a:rPr>
              <a:t>002771508</a:t>
            </a:r>
            <a:endParaRPr>
              <a:solidFill>
                <a:schemeClr val="dk1"/>
              </a:solidFill>
              <a:highlight>
                <a:schemeClr val="lt1"/>
              </a:highlight>
            </a:endParaRPr>
          </a:p>
          <a:p>
            <a:pPr indent="0" lvl="0" marL="0" rtl="0" algn="l">
              <a:spcBef>
                <a:spcPts val="0"/>
              </a:spcBef>
              <a:spcAft>
                <a:spcPts val="0"/>
              </a:spcAft>
              <a:buNone/>
            </a:pPr>
            <a:r>
              <a:rPr lang="en-GB">
                <a:solidFill>
                  <a:schemeClr val="dk1"/>
                </a:solidFill>
                <a:highlight>
                  <a:schemeClr val="lt1"/>
                </a:highlight>
              </a:rPr>
              <a:t>dewangan.s@northeastern.edu</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t/>
            </a:r>
            <a:endParaRPr sz="1800">
              <a:solidFill>
                <a:schemeClr val="dk1"/>
              </a:solidFill>
              <a:highlight>
                <a:schemeClr val="lt1"/>
              </a:highlight>
            </a:endParaRPr>
          </a:p>
        </p:txBody>
      </p:sp>
      <p:sp>
        <p:nvSpPr>
          <p:cNvPr id="56" name="Google Shape;56;p13"/>
          <p:cNvSpPr txBox="1"/>
          <p:nvPr/>
        </p:nvSpPr>
        <p:spPr>
          <a:xfrm>
            <a:off x="5358175" y="2528750"/>
            <a:ext cx="3264000" cy="23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highlight>
                  <a:schemeClr val="lt1"/>
                </a:highlight>
              </a:rPr>
              <a:t>VISHNU GIRISH</a:t>
            </a:r>
            <a:endParaRPr>
              <a:solidFill>
                <a:schemeClr val="dk1"/>
              </a:solidFill>
              <a:highlight>
                <a:schemeClr val="lt1"/>
              </a:highlight>
            </a:endParaRPr>
          </a:p>
          <a:p>
            <a:pPr indent="0" lvl="0" marL="0" rtl="0" algn="l">
              <a:spcBef>
                <a:spcPts val="0"/>
              </a:spcBef>
              <a:spcAft>
                <a:spcPts val="0"/>
              </a:spcAft>
              <a:buNone/>
            </a:pPr>
            <a:r>
              <a:rPr lang="en-GB">
                <a:solidFill>
                  <a:schemeClr val="dk1"/>
                </a:solidFill>
                <a:highlight>
                  <a:schemeClr val="lt1"/>
                </a:highlight>
              </a:rPr>
              <a:t>002781416</a:t>
            </a:r>
            <a:endParaRPr>
              <a:solidFill>
                <a:schemeClr val="dk1"/>
              </a:solidFill>
              <a:highlight>
                <a:schemeClr val="lt1"/>
              </a:highlight>
            </a:endParaRPr>
          </a:p>
          <a:p>
            <a:pPr indent="0" lvl="0" marL="0" rtl="0" algn="l">
              <a:spcBef>
                <a:spcPts val="0"/>
              </a:spcBef>
              <a:spcAft>
                <a:spcPts val="0"/>
              </a:spcAft>
              <a:buNone/>
            </a:pPr>
            <a:r>
              <a:rPr lang="en-GB">
                <a:solidFill>
                  <a:schemeClr val="dk1"/>
                </a:solidFill>
                <a:highlight>
                  <a:schemeClr val="lt1"/>
                </a:highlight>
              </a:rPr>
              <a:t>nujarallaiyappan.v@</a:t>
            </a:r>
            <a:r>
              <a:rPr lang="en-GB" sz="1500">
                <a:solidFill>
                  <a:schemeClr val="dk1"/>
                </a:solidFill>
                <a:highlight>
                  <a:schemeClr val="lt1"/>
                </a:highlight>
              </a:rPr>
              <a:t>northeastern.edu</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GB">
                <a:solidFill>
                  <a:schemeClr val="dk1"/>
                </a:solidFill>
                <a:highlight>
                  <a:schemeClr val="lt1"/>
                </a:highlight>
              </a:rPr>
              <a:t>VENKAT</a:t>
            </a:r>
            <a:r>
              <a:rPr lang="en-GB" sz="1500">
                <a:solidFill>
                  <a:schemeClr val="dk1"/>
                </a:solidFill>
                <a:highlight>
                  <a:schemeClr val="lt1"/>
                </a:highlight>
              </a:rPr>
              <a:t>A KRISHNAN R</a:t>
            </a:r>
            <a:endParaRPr sz="1500">
              <a:solidFill>
                <a:schemeClr val="dk1"/>
              </a:solidFill>
              <a:highlight>
                <a:schemeClr val="lt1"/>
              </a:highlight>
            </a:endParaRPr>
          </a:p>
          <a:p>
            <a:pPr indent="0" lvl="0" marL="0" rtl="0" algn="l">
              <a:spcBef>
                <a:spcPts val="0"/>
              </a:spcBef>
              <a:spcAft>
                <a:spcPts val="0"/>
              </a:spcAft>
              <a:buNone/>
            </a:pPr>
            <a:r>
              <a:rPr lang="en-GB" sz="1500">
                <a:solidFill>
                  <a:schemeClr val="dk1"/>
                </a:solidFill>
                <a:highlight>
                  <a:schemeClr val="lt1"/>
                </a:highlight>
              </a:rPr>
              <a:t>002749877</a:t>
            </a:r>
            <a:endParaRPr sz="1500">
              <a:solidFill>
                <a:schemeClr val="dk1"/>
              </a:solidFill>
              <a:highlight>
                <a:schemeClr val="lt1"/>
              </a:highlight>
            </a:endParaRPr>
          </a:p>
          <a:p>
            <a:pPr indent="0" lvl="0" marL="0" rtl="0" algn="l">
              <a:spcBef>
                <a:spcPts val="0"/>
              </a:spcBef>
              <a:spcAft>
                <a:spcPts val="0"/>
              </a:spcAft>
              <a:buNone/>
            </a:pPr>
            <a:r>
              <a:rPr lang="en-GB" sz="1500">
                <a:solidFill>
                  <a:schemeClr val="dk1"/>
                </a:solidFill>
                <a:highlight>
                  <a:schemeClr val="lt1"/>
                </a:highlight>
              </a:rPr>
              <a:t>ravichandran.ve@northeastern.edu</a:t>
            </a:r>
            <a:endParaRPr sz="1500">
              <a:solidFill>
                <a:schemeClr val="dk1"/>
              </a:solidFill>
              <a:highlight>
                <a:schemeClr val="lt1"/>
              </a:highlight>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57" name="Google Shape;57;p13"/>
          <p:cNvSpPr txBox="1"/>
          <p:nvPr/>
        </p:nvSpPr>
        <p:spPr>
          <a:xfrm>
            <a:off x="3211875" y="2014350"/>
            <a:ext cx="2324100" cy="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highlight>
                  <a:schemeClr val="lt1"/>
                </a:highlight>
              </a:rPr>
              <a:t>TEAM MEMBERS:</a:t>
            </a:r>
            <a:endParaRPr sz="1800">
              <a:solidFill>
                <a:schemeClr val="dk1"/>
              </a:solidFill>
              <a:highlight>
                <a:schemeClr val="lt1"/>
              </a:highlight>
            </a:endParaRPr>
          </a:p>
          <a:p>
            <a:pPr indent="0" lvl="0" marL="0" rtl="0" algn="l">
              <a:spcBef>
                <a:spcPts val="0"/>
              </a:spcBef>
              <a:spcAft>
                <a:spcPts val="0"/>
              </a:spcAft>
              <a:buNone/>
            </a:pPr>
            <a:r>
              <a:t/>
            </a:r>
            <a:endParaRPr sz="1800">
              <a:solidFill>
                <a:schemeClr val="dk2"/>
              </a:solidFill>
            </a:endParaRPr>
          </a:p>
        </p:txBody>
      </p:sp>
      <p:sp>
        <p:nvSpPr>
          <p:cNvPr id="58" name="Google Shape;58;p13"/>
          <p:cNvSpPr txBox="1"/>
          <p:nvPr/>
        </p:nvSpPr>
        <p:spPr>
          <a:xfrm>
            <a:off x="1725975" y="1531750"/>
            <a:ext cx="6477000" cy="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highlight>
                  <a:schemeClr val="lt1"/>
                </a:highlight>
              </a:rPr>
              <a:t>IE 7300: STATISTICAL LEARNING FOR </a:t>
            </a:r>
            <a:r>
              <a:rPr lang="en-GB" sz="1800">
                <a:solidFill>
                  <a:schemeClr val="dk1"/>
                </a:solidFill>
                <a:highlight>
                  <a:schemeClr val="lt1"/>
                </a:highlight>
              </a:rPr>
              <a:t>ENGINEERING</a:t>
            </a:r>
            <a:endParaRPr sz="1800">
              <a:solidFill>
                <a:schemeClr val="dk1"/>
              </a:solidFill>
              <a:highlight>
                <a:schemeClr val="l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highlight>
                  <a:schemeClr val="lt1"/>
                </a:highlight>
                <a:latin typeface="Times New Roman"/>
                <a:ea typeface="Times New Roman"/>
                <a:cs typeface="Times New Roman"/>
                <a:sym typeface="Times New Roman"/>
              </a:rPr>
              <a:t>NAIVE BAYES</a:t>
            </a:r>
            <a:endParaRPr b="1" sz="3000">
              <a:highlight>
                <a:schemeClr val="lt1"/>
              </a:highlight>
              <a:latin typeface="Times New Roman"/>
              <a:ea typeface="Times New Roman"/>
              <a:cs typeface="Times New Roman"/>
              <a:sym typeface="Times New Roman"/>
            </a:endParaRPr>
          </a:p>
        </p:txBody>
      </p:sp>
      <p:sp>
        <p:nvSpPr>
          <p:cNvPr id="113" name="Google Shape;113;p22"/>
          <p:cNvSpPr txBox="1"/>
          <p:nvPr>
            <p:ph idx="1" type="body"/>
          </p:nvPr>
        </p:nvSpPr>
        <p:spPr>
          <a:xfrm>
            <a:off x="375200" y="13556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Font typeface="Times New Roman"/>
              <a:buChar char="●"/>
            </a:pPr>
            <a:r>
              <a:rPr lang="en-GB" sz="2000">
                <a:solidFill>
                  <a:schemeClr val="dk1"/>
                </a:solidFill>
                <a:highlight>
                  <a:schemeClr val="lt1"/>
                </a:highlight>
                <a:latin typeface="Times New Roman"/>
                <a:ea typeface="Times New Roman"/>
                <a:cs typeface="Times New Roman"/>
                <a:sym typeface="Times New Roman"/>
              </a:rPr>
              <a:t>Naive Bayes can handle both text and categorical features.</a:t>
            </a:r>
            <a:endParaRPr sz="2000">
              <a:solidFill>
                <a:schemeClr val="dk1"/>
              </a:solidFill>
              <a:highlight>
                <a:schemeClr val="lt1"/>
              </a:highlight>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GB" sz="2000">
                <a:solidFill>
                  <a:schemeClr val="dk1"/>
                </a:solidFill>
                <a:highlight>
                  <a:schemeClr val="lt1"/>
                </a:highlight>
                <a:latin typeface="Times New Roman"/>
                <a:ea typeface="Times New Roman"/>
                <a:cs typeface="Times New Roman"/>
                <a:sym typeface="Times New Roman"/>
              </a:rPr>
              <a:t>Using EDA and statistical tests, independent features were identified, which were Gaussian given class for numerical. The non-Gaussian features were then transformed to Gaussian.</a:t>
            </a:r>
            <a:endParaRPr sz="2000">
              <a:solidFill>
                <a:schemeClr val="dk1"/>
              </a:solidFill>
              <a:highlight>
                <a:schemeClr val="lt1"/>
              </a:highlight>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GB" sz="2000">
                <a:solidFill>
                  <a:schemeClr val="dk1"/>
                </a:solidFill>
                <a:highlight>
                  <a:schemeClr val="lt1"/>
                </a:highlight>
                <a:latin typeface="Times New Roman"/>
                <a:ea typeface="Times New Roman"/>
                <a:cs typeface="Times New Roman"/>
                <a:sym typeface="Times New Roman"/>
              </a:rPr>
              <a:t>E.g., Number_inpatient was resolved using cuberoot. The Gaussian NB technique cannot be used with number_outpatient and number_emergency, because they </a:t>
            </a:r>
            <a:r>
              <a:rPr lang="en-GB" sz="2000">
                <a:solidFill>
                  <a:schemeClr val="dk1"/>
                </a:solidFill>
                <a:highlight>
                  <a:schemeClr val="lt1"/>
                </a:highlight>
                <a:latin typeface="Times New Roman"/>
                <a:ea typeface="Times New Roman"/>
                <a:cs typeface="Times New Roman"/>
                <a:sym typeface="Times New Roman"/>
              </a:rPr>
              <a:t>could not be converted to Gaussian</a:t>
            </a:r>
            <a:r>
              <a:rPr lang="en-GB" sz="2000">
                <a:solidFill>
                  <a:schemeClr val="dk1"/>
                </a:solidFill>
                <a:highlight>
                  <a:schemeClr val="lt1"/>
                </a:highlight>
                <a:latin typeface="Times New Roman"/>
                <a:ea typeface="Times New Roman"/>
                <a:cs typeface="Times New Roman"/>
                <a:sym typeface="Times New Roman"/>
              </a:rPr>
              <a:t>. </a:t>
            </a:r>
            <a:endParaRPr sz="20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020">
                <a:highlight>
                  <a:schemeClr val="lt1"/>
                </a:highlight>
                <a:latin typeface="Times New Roman"/>
                <a:ea typeface="Times New Roman"/>
                <a:cs typeface="Times New Roman"/>
                <a:sym typeface="Times New Roman"/>
              </a:rPr>
              <a:t>LOGISTIC REGRESSION</a:t>
            </a:r>
            <a:endParaRPr b="1" sz="3020">
              <a:highlight>
                <a:schemeClr val="lt1"/>
              </a:highlight>
              <a:latin typeface="Times New Roman"/>
              <a:ea typeface="Times New Roman"/>
              <a:cs typeface="Times New Roman"/>
              <a:sym typeface="Times New Roman"/>
            </a:endParaRPr>
          </a:p>
        </p:txBody>
      </p:sp>
      <p:sp>
        <p:nvSpPr>
          <p:cNvPr id="119" name="Google Shape;119;p23"/>
          <p:cNvSpPr txBox="1"/>
          <p:nvPr>
            <p:ph idx="1" type="body"/>
          </p:nvPr>
        </p:nvSpPr>
        <p:spPr>
          <a:xfrm>
            <a:off x="311700" y="1303150"/>
            <a:ext cx="8520600" cy="3265800"/>
          </a:xfrm>
          <a:prstGeom prst="rect">
            <a:avLst/>
          </a:prstGeom>
        </p:spPr>
        <p:txBody>
          <a:bodyPr anchorCtr="0" anchor="t" bIns="91425" lIns="91425" spcFirstLastPara="1" rIns="91425" wrap="square" tIns="91425">
            <a:normAutofit fontScale="92500" lnSpcReduction="20000"/>
          </a:bodyPr>
          <a:lstStyle/>
          <a:p>
            <a:pPr indent="-346075" lvl="0" marL="457200" rtl="0" algn="l">
              <a:spcBef>
                <a:spcPts val="0"/>
              </a:spcBef>
              <a:spcAft>
                <a:spcPts val="0"/>
              </a:spcAft>
              <a:buClr>
                <a:schemeClr val="dk1"/>
              </a:buClr>
              <a:buSzPct val="100000"/>
              <a:buFont typeface="Times New Roman"/>
              <a:buChar char="●"/>
            </a:pPr>
            <a:r>
              <a:rPr lang="en-GB" sz="2000">
                <a:solidFill>
                  <a:schemeClr val="dk1"/>
                </a:solidFill>
                <a:highlight>
                  <a:schemeClr val="lt1"/>
                </a:highlight>
                <a:latin typeface="Times New Roman"/>
                <a:ea typeface="Times New Roman"/>
                <a:cs typeface="Times New Roman"/>
                <a:sym typeface="Times New Roman"/>
              </a:rPr>
              <a:t>Models of logistic regression presume a decision boundary that is linear between classes. When features and the log-odds of the result have a roughly linear relationship, logistic regression can work effectively.</a:t>
            </a:r>
            <a:endParaRPr sz="2000">
              <a:solidFill>
                <a:schemeClr val="dk1"/>
              </a:solidFill>
              <a:highlight>
                <a:schemeClr val="lt1"/>
              </a:highlight>
              <a:latin typeface="Times New Roman"/>
              <a:ea typeface="Times New Roman"/>
              <a:cs typeface="Times New Roman"/>
              <a:sym typeface="Times New Roman"/>
            </a:endParaRPr>
          </a:p>
          <a:p>
            <a:pPr indent="-346075" lvl="0" marL="457200" rtl="0" algn="l">
              <a:spcBef>
                <a:spcPts val="0"/>
              </a:spcBef>
              <a:spcAft>
                <a:spcPts val="0"/>
              </a:spcAft>
              <a:buClr>
                <a:schemeClr val="dk1"/>
              </a:buClr>
              <a:buSzPct val="100000"/>
              <a:buFont typeface="Times New Roman"/>
              <a:buChar char="●"/>
            </a:pPr>
            <a:r>
              <a:rPr lang="en-GB" sz="2000">
                <a:solidFill>
                  <a:schemeClr val="dk1"/>
                </a:solidFill>
                <a:highlight>
                  <a:schemeClr val="lt1"/>
                </a:highlight>
                <a:latin typeface="Times New Roman"/>
                <a:ea typeface="Times New Roman"/>
                <a:cs typeface="Times New Roman"/>
                <a:sym typeface="Times New Roman"/>
              </a:rPr>
              <a:t>The significance of each feature can be </a:t>
            </a:r>
            <a:r>
              <a:rPr lang="en-GB" sz="2000">
                <a:solidFill>
                  <a:schemeClr val="dk1"/>
                </a:solidFill>
                <a:highlight>
                  <a:schemeClr val="lt1"/>
                </a:highlight>
                <a:latin typeface="Times New Roman"/>
                <a:ea typeface="Times New Roman"/>
                <a:cs typeface="Times New Roman"/>
                <a:sym typeface="Times New Roman"/>
              </a:rPr>
              <a:t>evaluated</a:t>
            </a:r>
            <a:r>
              <a:rPr lang="en-GB" sz="2000">
                <a:solidFill>
                  <a:schemeClr val="dk1"/>
                </a:solidFill>
                <a:highlight>
                  <a:schemeClr val="lt1"/>
                </a:highlight>
                <a:latin typeface="Times New Roman"/>
                <a:ea typeface="Times New Roman"/>
                <a:cs typeface="Times New Roman"/>
                <a:sym typeface="Times New Roman"/>
              </a:rPr>
              <a:t> in the classification decision using logistic regression. </a:t>
            </a:r>
            <a:endParaRPr sz="2000">
              <a:solidFill>
                <a:schemeClr val="dk1"/>
              </a:solidFill>
              <a:highlight>
                <a:schemeClr val="lt1"/>
              </a:highlight>
              <a:latin typeface="Times New Roman"/>
              <a:ea typeface="Times New Roman"/>
              <a:cs typeface="Times New Roman"/>
              <a:sym typeface="Times New Roman"/>
            </a:endParaRPr>
          </a:p>
          <a:p>
            <a:pPr indent="-346075" lvl="0" marL="457200" rtl="0" algn="l">
              <a:spcBef>
                <a:spcPts val="0"/>
              </a:spcBef>
              <a:spcAft>
                <a:spcPts val="0"/>
              </a:spcAft>
              <a:buClr>
                <a:schemeClr val="dk1"/>
              </a:buClr>
              <a:buSzPct val="100000"/>
              <a:buFont typeface="Times New Roman"/>
              <a:buChar char="●"/>
            </a:pPr>
            <a:r>
              <a:rPr lang="en-GB" sz="2000">
                <a:solidFill>
                  <a:schemeClr val="dk1"/>
                </a:solidFill>
                <a:highlight>
                  <a:schemeClr val="lt1"/>
                </a:highlight>
                <a:latin typeface="Times New Roman"/>
                <a:ea typeface="Times New Roman"/>
                <a:cs typeface="Times New Roman"/>
                <a:sym typeface="Times New Roman"/>
              </a:rPr>
              <a:t>Direction and strength of each feature's impact can be </a:t>
            </a:r>
            <a:r>
              <a:rPr lang="en-GB" sz="2000">
                <a:solidFill>
                  <a:schemeClr val="dk1"/>
                </a:solidFill>
                <a:highlight>
                  <a:schemeClr val="lt1"/>
                </a:highlight>
                <a:latin typeface="Times New Roman"/>
                <a:ea typeface="Times New Roman"/>
                <a:cs typeface="Times New Roman"/>
                <a:sym typeface="Times New Roman"/>
              </a:rPr>
              <a:t>determined </a:t>
            </a:r>
            <a:r>
              <a:rPr lang="en-GB" sz="2000">
                <a:solidFill>
                  <a:schemeClr val="dk1"/>
                </a:solidFill>
                <a:highlight>
                  <a:schemeClr val="lt1"/>
                </a:highlight>
                <a:latin typeface="Times New Roman"/>
                <a:ea typeface="Times New Roman"/>
                <a:cs typeface="Times New Roman"/>
                <a:sym typeface="Times New Roman"/>
              </a:rPr>
              <a:t>by the magnitude and sign of the coefficients.</a:t>
            </a:r>
            <a:endParaRPr sz="2000">
              <a:solidFill>
                <a:schemeClr val="dk1"/>
              </a:solidFill>
              <a:highlight>
                <a:schemeClr val="lt1"/>
              </a:highlight>
              <a:latin typeface="Times New Roman"/>
              <a:ea typeface="Times New Roman"/>
              <a:cs typeface="Times New Roman"/>
              <a:sym typeface="Times New Roman"/>
            </a:endParaRPr>
          </a:p>
          <a:p>
            <a:pPr indent="-346075" lvl="0" marL="457200" rtl="0" algn="l">
              <a:spcBef>
                <a:spcPts val="0"/>
              </a:spcBef>
              <a:spcAft>
                <a:spcPts val="0"/>
              </a:spcAft>
              <a:buClr>
                <a:schemeClr val="dk1"/>
              </a:buClr>
              <a:buSzPct val="100000"/>
              <a:buFont typeface="Times New Roman"/>
              <a:buChar char="●"/>
            </a:pPr>
            <a:r>
              <a:rPr lang="en-GB" sz="2000">
                <a:solidFill>
                  <a:schemeClr val="dk1"/>
                </a:solidFill>
                <a:highlight>
                  <a:schemeClr val="lt1"/>
                </a:highlight>
                <a:latin typeface="Times New Roman"/>
                <a:ea typeface="Times New Roman"/>
                <a:cs typeface="Times New Roman"/>
                <a:sym typeface="Times New Roman"/>
              </a:rPr>
              <a:t>'Number_inpatient' was identified to be somewhat linearly </a:t>
            </a:r>
            <a:r>
              <a:rPr lang="en-GB" sz="2000">
                <a:solidFill>
                  <a:schemeClr val="dk1"/>
                </a:solidFill>
                <a:highlight>
                  <a:schemeClr val="lt1"/>
                </a:highlight>
                <a:latin typeface="Times New Roman"/>
                <a:ea typeface="Times New Roman"/>
                <a:cs typeface="Times New Roman"/>
                <a:sym typeface="Times New Roman"/>
              </a:rPr>
              <a:t>separable</a:t>
            </a:r>
            <a:r>
              <a:rPr lang="en-GB" sz="2000">
                <a:solidFill>
                  <a:schemeClr val="dk1"/>
                </a:solidFill>
                <a:highlight>
                  <a:schemeClr val="lt1"/>
                </a:highlight>
                <a:latin typeface="Times New Roman"/>
                <a:ea typeface="Times New Roman"/>
                <a:cs typeface="Times New Roman"/>
                <a:sym typeface="Times New Roman"/>
              </a:rPr>
              <a:t>.</a:t>
            </a:r>
            <a:endParaRPr sz="2000">
              <a:solidFill>
                <a:schemeClr val="dk1"/>
              </a:solidFill>
              <a:highlight>
                <a:schemeClr val="lt1"/>
              </a:highlight>
              <a:latin typeface="Times New Roman"/>
              <a:ea typeface="Times New Roman"/>
              <a:cs typeface="Times New Roman"/>
              <a:sym typeface="Times New Roman"/>
            </a:endParaRPr>
          </a:p>
          <a:p>
            <a:pPr indent="-346075" lvl="0" marL="457200" rtl="0" algn="l">
              <a:spcBef>
                <a:spcPts val="0"/>
              </a:spcBef>
              <a:spcAft>
                <a:spcPts val="0"/>
              </a:spcAft>
              <a:buClr>
                <a:schemeClr val="dk1"/>
              </a:buClr>
              <a:buSzPct val="100000"/>
              <a:buFont typeface="Times New Roman"/>
              <a:buChar char="●"/>
            </a:pPr>
            <a:r>
              <a:rPr lang="en-GB" sz="2000">
                <a:solidFill>
                  <a:schemeClr val="dk1"/>
                </a:solidFill>
                <a:highlight>
                  <a:schemeClr val="lt1"/>
                </a:highlight>
                <a:latin typeface="Times New Roman"/>
                <a:ea typeface="Times New Roman"/>
                <a:cs typeface="Times New Roman"/>
                <a:sym typeface="Times New Roman"/>
              </a:rPr>
              <a:t>Categorical features that have at least moderate association with target were chosen and dimension reduction techniques (like selecting top N categories within a column) were used.</a:t>
            </a:r>
            <a:endParaRPr sz="20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020">
                <a:highlight>
                  <a:schemeClr val="lt1"/>
                </a:highlight>
                <a:latin typeface="Times New Roman"/>
                <a:ea typeface="Times New Roman"/>
                <a:cs typeface="Times New Roman"/>
                <a:sym typeface="Times New Roman"/>
              </a:rPr>
              <a:t>NEURAL NETWORKS:</a:t>
            </a:r>
            <a:endParaRPr b="1" sz="3020">
              <a:highlight>
                <a:schemeClr val="lt1"/>
              </a:highlight>
              <a:latin typeface="Times New Roman"/>
              <a:ea typeface="Times New Roman"/>
              <a:cs typeface="Times New Roman"/>
              <a:sym typeface="Times New Roman"/>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Font typeface="Times New Roman"/>
              <a:buChar char="●"/>
            </a:pPr>
            <a:r>
              <a:rPr lang="en-GB" sz="2000">
                <a:solidFill>
                  <a:schemeClr val="dk1"/>
                </a:solidFill>
                <a:highlight>
                  <a:schemeClr val="lt1"/>
                </a:highlight>
                <a:latin typeface="Times New Roman"/>
                <a:ea typeface="Times New Roman"/>
                <a:cs typeface="Times New Roman"/>
                <a:sym typeface="Times New Roman"/>
              </a:rPr>
              <a:t>Neural networks learn intricate non-linear relationships within the data, which is useful when working with complex patterns that linear models can find difficult to capture.</a:t>
            </a:r>
            <a:endParaRPr sz="2000">
              <a:solidFill>
                <a:schemeClr val="dk1"/>
              </a:solidFill>
              <a:highlight>
                <a:schemeClr val="lt1"/>
              </a:highlight>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GB" sz="2000">
                <a:solidFill>
                  <a:schemeClr val="dk1"/>
                </a:solidFill>
                <a:highlight>
                  <a:schemeClr val="lt1"/>
                </a:highlight>
                <a:latin typeface="Times New Roman"/>
                <a:ea typeface="Times New Roman"/>
                <a:cs typeface="Times New Roman"/>
                <a:sym typeface="Times New Roman"/>
              </a:rPr>
              <a:t>Both categorical and numerical data can be handled by neural networks, especially when the dataset includes such variables.</a:t>
            </a:r>
            <a:endParaRPr sz="20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83100" y="432325"/>
            <a:ext cx="8719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020">
                <a:highlight>
                  <a:schemeClr val="lt1"/>
                </a:highlight>
              </a:rPr>
              <a:t>MODELS SELECTION(Neural Networks) </a:t>
            </a:r>
            <a:endParaRPr b="1" sz="3020">
              <a:highlight>
                <a:schemeClr val="lt1"/>
              </a:highlight>
            </a:endParaRPr>
          </a:p>
        </p:txBody>
      </p:sp>
      <p:sp>
        <p:nvSpPr>
          <p:cNvPr id="131" name="Google Shape;131;p25"/>
          <p:cNvSpPr txBox="1"/>
          <p:nvPr>
            <p:ph idx="1" type="body"/>
          </p:nvPr>
        </p:nvSpPr>
        <p:spPr>
          <a:xfrm>
            <a:off x="1684500" y="1349375"/>
            <a:ext cx="288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highlight>
                  <a:schemeClr val="lt1"/>
                </a:highlight>
              </a:rPr>
              <a:t>Model Evaluation:</a:t>
            </a:r>
            <a:endParaRPr sz="2000">
              <a:highlight>
                <a:schemeClr val="lt1"/>
              </a:highlight>
            </a:endParaRPr>
          </a:p>
          <a:p>
            <a:pPr indent="0" lvl="0" marL="0" rtl="0" algn="l">
              <a:spcBef>
                <a:spcPts val="1200"/>
              </a:spcBef>
              <a:spcAft>
                <a:spcPts val="0"/>
              </a:spcAft>
              <a:buNone/>
            </a:pPr>
            <a:r>
              <a:rPr lang="en-GB" sz="2000">
                <a:highlight>
                  <a:schemeClr val="lt1"/>
                </a:highlight>
              </a:rPr>
              <a:t>Test Accuracy: 0.6307</a:t>
            </a:r>
            <a:endParaRPr sz="2000">
              <a:highlight>
                <a:schemeClr val="lt1"/>
              </a:highlight>
            </a:endParaRPr>
          </a:p>
          <a:p>
            <a:pPr indent="0" lvl="0" marL="0" rtl="0" algn="l">
              <a:spcBef>
                <a:spcPts val="1200"/>
              </a:spcBef>
              <a:spcAft>
                <a:spcPts val="0"/>
              </a:spcAft>
              <a:buNone/>
            </a:pPr>
            <a:r>
              <a:rPr lang="en-GB" sz="2000">
                <a:highlight>
                  <a:schemeClr val="lt1"/>
                </a:highlight>
              </a:rPr>
              <a:t>Precision: 0.6175</a:t>
            </a:r>
            <a:endParaRPr sz="2000">
              <a:highlight>
                <a:schemeClr val="lt1"/>
              </a:highlight>
            </a:endParaRPr>
          </a:p>
          <a:p>
            <a:pPr indent="0" lvl="0" marL="0" rtl="0" algn="l">
              <a:spcBef>
                <a:spcPts val="1200"/>
              </a:spcBef>
              <a:spcAft>
                <a:spcPts val="0"/>
              </a:spcAft>
              <a:buNone/>
            </a:pPr>
            <a:r>
              <a:rPr lang="en-GB" sz="2000">
                <a:highlight>
                  <a:schemeClr val="lt1"/>
                </a:highlight>
              </a:rPr>
              <a:t>Recall: 0.5412</a:t>
            </a:r>
            <a:endParaRPr sz="2000">
              <a:highlight>
                <a:schemeClr val="lt1"/>
              </a:highlight>
            </a:endParaRPr>
          </a:p>
          <a:p>
            <a:pPr indent="0" lvl="0" marL="0" rtl="0" algn="l">
              <a:spcBef>
                <a:spcPts val="1200"/>
              </a:spcBef>
              <a:spcAft>
                <a:spcPts val="0"/>
              </a:spcAft>
              <a:buNone/>
            </a:pPr>
            <a:r>
              <a:rPr lang="en-GB" sz="2000">
                <a:highlight>
                  <a:schemeClr val="lt1"/>
                </a:highlight>
              </a:rPr>
              <a:t>F1-Score: 0.5768</a:t>
            </a:r>
            <a:endParaRPr sz="2000">
              <a:highlight>
                <a:schemeClr val="lt1"/>
              </a:highlight>
            </a:endParaRPr>
          </a:p>
          <a:p>
            <a:pPr indent="0" lvl="0" marL="0" rtl="0" algn="l">
              <a:spcBef>
                <a:spcPts val="1200"/>
              </a:spcBef>
              <a:spcAft>
                <a:spcPts val="0"/>
              </a:spcAft>
              <a:buNone/>
            </a:pPr>
            <a:r>
              <a:rPr lang="en-GB" sz="2000">
                <a:highlight>
                  <a:schemeClr val="lt1"/>
                </a:highlight>
              </a:rPr>
              <a:t>Specificity: 0.7086</a:t>
            </a:r>
            <a:endParaRPr sz="2000">
              <a:highlight>
                <a:schemeClr val="lt1"/>
              </a:highlight>
            </a:endParaRPr>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sp>
        <p:nvSpPr>
          <p:cNvPr id="132" name="Google Shape;132;p25"/>
          <p:cNvSpPr txBox="1"/>
          <p:nvPr/>
        </p:nvSpPr>
        <p:spPr>
          <a:xfrm>
            <a:off x="4951775" y="1349375"/>
            <a:ext cx="3479700" cy="327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solidFill>
                  <a:schemeClr val="dk2"/>
                </a:solidFill>
                <a:highlight>
                  <a:schemeClr val="lt1"/>
                </a:highlight>
              </a:rPr>
              <a:t>Bias and Variance:</a:t>
            </a:r>
            <a:endParaRPr sz="2000">
              <a:solidFill>
                <a:schemeClr val="dk2"/>
              </a:solidFill>
              <a:highlight>
                <a:schemeClr val="lt1"/>
              </a:highlight>
            </a:endParaRPr>
          </a:p>
          <a:p>
            <a:pPr indent="0" lvl="0" marL="0" rtl="0" algn="l">
              <a:lnSpc>
                <a:spcPct val="115000"/>
              </a:lnSpc>
              <a:spcBef>
                <a:spcPts val="1200"/>
              </a:spcBef>
              <a:spcAft>
                <a:spcPts val="0"/>
              </a:spcAft>
              <a:buClr>
                <a:schemeClr val="dk1"/>
              </a:buClr>
              <a:buSzPts val="1100"/>
              <a:buFont typeface="Arial"/>
              <a:buNone/>
            </a:pPr>
            <a:r>
              <a:rPr lang="en-GB" sz="2000">
                <a:solidFill>
                  <a:schemeClr val="dk2"/>
                </a:solidFill>
                <a:highlight>
                  <a:schemeClr val="lt1"/>
                </a:highlight>
              </a:rPr>
              <a:t>Bias Squared: 0.3695</a:t>
            </a:r>
            <a:endParaRPr sz="2000">
              <a:solidFill>
                <a:schemeClr val="dk2"/>
              </a:solidFill>
              <a:highlight>
                <a:schemeClr val="lt1"/>
              </a:highlight>
            </a:endParaRPr>
          </a:p>
          <a:p>
            <a:pPr indent="0" lvl="0" marL="0" rtl="0" algn="l">
              <a:lnSpc>
                <a:spcPct val="115000"/>
              </a:lnSpc>
              <a:spcBef>
                <a:spcPts val="1200"/>
              </a:spcBef>
              <a:spcAft>
                <a:spcPts val="0"/>
              </a:spcAft>
              <a:buClr>
                <a:schemeClr val="dk1"/>
              </a:buClr>
              <a:buSzPts val="1100"/>
              <a:buFont typeface="Arial"/>
              <a:buNone/>
            </a:pPr>
            <a:r>
              <a:rPr lang="en-GB" sz="2000">
                <a:solidFill>
                  <a:schemeClr val="dk2"/>
                </a:solidFill>
                <a:highlight>
                  <a:schemeClr val="lt1"/>
                </a:highlight>
              </a:rPr>
              <a:t>Variance: 0.0859</a:t>
            </a:r>
            <a:endParaRPr sz="2000">
              <a:solidFill>
                <a:schemeClr val="dk2"/>
              </a:solidFill>
              <a:highlight>
                <a:schemeClr val="lt1"/>
              </a:highlight>
            </a:endParaRPr>
          </a:p>
          <a:p>
            <a:pPr indent="0" lvl="0" marL="0" rtl="0" algn="l">
              <a:lnSpc>
                <a:spcPct val="115000"/>
              </a:lnSpc>
              <a:spcBef>
                <a:spcPts val="1200"/>
              </a:spcBef>
              <a:spcAft>
                <a:spcPts val="0"/>
              </a:spcAft>
              <a:buClr>
                <a:schemeClr val="dk1"/>
              </a:buClr>
              <a:buSzPts val="1100"/>
              <a:buFont typeface="Arial"/>
              <a:buNone/>
            </a:pPr>
            <a:r>
              <a:rPr lang="en-GB" sz="2000">
                <a:solidFill>
                  <a:schemeClr val="dk2"/>
                </a:solidFill>
                <a:highlight>
                  <a:schemeClr val="lt1"/>
                </a:highlight>
              </a:rPr>
              <a:t>Noise: 0.3660</a:t>
            </a:r>
            <a:endParaRPr sz="2000">
              <a:solidFill>
                <a:schemeClr val="dk2"/>
              </a:solidFill>
              <a:highlight>
                <a:schemeClr val="lt1"/>
              </a:highlight>
            </a:endParaRPr>
          </a:p>
          <a:p>
            <a:pPr indent="0" lvl="0" marL="0" rtl="0" algn="l">
              <a:lnSpc>
                <a:spcPct val="115000"/>
              </a:lnSpc>
              <a:spcBef>
                <a:spcPts val="1200"/>
              </a:spcBef>
              <a:spcAft>
                <a:spcPts val="0"/>
              </a:spcAft>
              <a:buClr>
                <a:schemeClr val="dk1"/>
              </a:buClr>
              <a:buSzPts val="1100"/>
              <a:buFont typeface="Arial"/>
              <a:buNone/>
            </a:pPr>
            <a:r>
              <a:rPr lang="en-GB" sz="2000">
                <a:solidFill>
                  <a:schemeClr val="dk2"/>
                </a:solidFill>
                <a:highlight>
                  <a:schemeClr val="lt1"/>
                </a:highlight>
              </a:rPr>
              <a:t>Time Taken: 676.45 seconds</a:t>
            </a:r>
            <a:endParaRPr sz="2000">
              <a:solidFill>
                <a:schemeClr val="dk2"/>
              </a:solidFill>
              <a:highlight>
                <a:schemeClr val="lt1"/>
              </a:highlight>
            </a:endParaRPr>
          </a:p>
          <a:p>
            <a:pPr indent="0" lvl="0" marL="0" rtl="0" algn="l">
              <a:lnSpc>
                <a:spcPct val="115000"/>
              </a:lnSpc>
              <a:spcBef>
                <a:spcPts val="1200"/>
              </a:spcBef>
              <a:spcAft>
                <a:spcPts val="1200"/>
              </a:spcAft>
              <a:buClr>
                <a:schemeClr val="dk1"/>
              </a:buClr>
              <a:buSzPts val="1100"/>
              <a:buFont typeface="Arial"/>
              <a:buNone/>
            </a:pPr>
            <a:r>
              <a:rPr lang="en-GB" sz="2000">
                <a:solidFill>
                  <a:schemeClr val="dk2"/>
                </a:solidFill>
                <a:highlight>
                  <a:schemeClr val="lt1"/>
                </a:highlight>
              </a:rPr>
              <a:t>Memory Used: 2552.55 MB</a:t>
            </a:r>
            <a:endParaRPr sz="2000">
              <a:solidFill>
                <a:schemeClr val="dk2"/>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020">
                <a:highlight>
                  <a:schemeClr val="lt1"/>
                </a:highlight>
              </a:rPr>
              <a:t>CONCLUSION</a:t>
            </a:r>
            <a:endParaRPr b="1" sz="3020">
              <a:highlight>
                <a:schemeClr val="lt1"/>
              </a:highlight>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05000"/>
              </a:lnSpc>
              <a:spcBef>
                <a:spcPts val="0"/>
              </a:spcBef>
              <a:spcAft>
                <a:spcPts val="0"/>
              </a:spcAft>
              <a:buClr>
                <a:schemeClr val="dk1"/>
              </a:buClr>
              <a:buSzPts val="2000"/>
              <a:buChar char="●"/>
            </a:pPr>
            <a:r>
              <a:rPr lang="en-GB" sz="2000">
                <a:solidFill>
                  <a:schemeClr val="dk1"/>
                </a:solidFill>
                <a:highlight>
                  <a:schemeClr val="lt1"/>
                </a:highlight>
              </a:rPr>
              <a:t>We see that based on Expected Loss the best model is Neural Networks for the following hyperparameters: {'solver': 'adam', 'learning_rate': 'adaptive', 'hidden_layer_sizes': (50,), 'alpha': 0.001, 'activation': 'logistic'}</a:t>
            </a:r>
            <a:endParaRPr sz="2000">
              <a:solidFill>
                <a:schemeClr val="dk1"/>
              </a:solidFill>
              <a:highlight>
                <a:schemeClr val="lt1"/>
              </a:highlight>
            </a:endParaRPr>
          </a:p>
          <a:p>
            <a:pPr indent="-355600" lvl="0" marL="457200" rtl="0" algn="l">
              <a:lnSpc>
                <a:spcPct val="105000"/>
              </a:lnSpc>
              <a:spcBef>
                <a:spcPts val="0"/>
              </a:spcBef>
              <a:spcAft>
                <a:spcPts val="0"/>
              </a:spcAft>
              <a:buClr>
                <a:schemeClr val="dk1"/>
              </a:buClr>
              <a:buSzPts val="2000"/>
              <a:buChar char="●"/>
            </a:pPr>
            <a:r>
              <a:rPr lang="en-GB" sz="2000">
                <a:solidFill>
                  <a:schemeClr val="dk1"/>
                </a:solidFill>
                <a:highlight>
                  <a:schemeClr val="lt1"/>
                </a:highlight>
              </a:rPr>
              <a:t>On comparing accuracy, sensitivity, precision and f1 score across 3 models, Overall we see that Neural Networks performs the best. Though sensitivity, an important metric for this specific use case is highest for logistic regression, all other measurement metrics perform poorly.</a:t>
            </a:r>
            <a:endParaRPr sz="2000">
              <a:solidFill>
                <a:schemeClr val="dk1"/>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020">
                <a:highlight>
                  <a:schemeClr val="lt1"/>
                </a:highlight>
              </a:rPr>
              <a:t>CONCLUSION</a:t>
            </a:r>
            <a:endParaRPr b="1" sz="3020">
              <a:highlight>
                <a:schemeClr val="lt1"/>
              </a:highlight>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GB" sz="2000">
                <a:solidFill>
                  <a:schemeClr val="dk1"/>
                </a:solidFill>
                <a:highlight>
                  <a:schemeClr val="lt1"/>
                </a:highlight>
              </a:rPr>
              <a:t>In our case, as baseline model we'd predict every value in target variable as 0 (since this is the majority class), In this case we get an accuracy of 53.69%</a:t>
            </a:r>
            <a:endParaRPr sz="2000">
              <a:solidFill>
                <a:schemeClr val="dk1"/>
              </a:solidFill>
              <a:highlight>
                <a:schemeClr val="lt1"/>
              </a:highlight>
            </a:endParaRPr>
          </a:p>
          <a:p>
            <a:pPr indent="-355600" lvl="0" marL="457200" rtl="0" algn="l">
              <a:spcBef>
                <a:spcPts val="0"/>
              </a:spcBef>
              <a:spcAft>
                <a:spcPts val="0"/>
              </a:spcAft>
              <a:buClr>
                <a:schemeClr val="dk1"/>
              </a:buClr>
              <a:buSzPts val="2000"/>
              <a:buChar char="●"/>
            </a:pPr>
            <a:r>
              <a:rPr lang="en-GB" sz="2000">
                <a:solidFill>
                  <a:schemeClr val="dk1"/>
                </a:solidFill>
                <a:highlight>
                  <a:schemeClr val="lt1"/>
                </a:highlight>
              </a:rPr>
              <a:t>We see that accuracy of logistic regression (52.16%) is less than the baseline model. Accuracy of Naive Bayes (61.07%) and Neural Networks (63.07%) is better than the baseline model.</a:t>
            </a:r>
            <a:endParaRPr sz="2000">
              <a:solidFill>
                <a:schemeClr val="dk1"/>
              </a:solidFill>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idx="1" type="body"/>
          </p:nvPr>
        </p:nvSpPr>
        <p:spPr>
          <a:xfrm>
            <a:off x="311700" y="2052450"/>
            <a:ext cx="8520600" cy="25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GB" sz="3000">
                <a:solidFill>
                  <a:schemeClr val="dk1"/>
                </a:solidFill>
                <a:highlight>
                  <a:schemeClr val="lt1"/>
                </a:highlight>
              </a:rPr>
              <a:t>THANK YOU!</a:t>
            </a:r>
            <a:endParaRPr b="1" sz="3000">
              <a:solidFill>
                <a:schemeClr val="dk1"/>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0" y="363575"/>
            <a:ext cx="8520600" cy="44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GB" sz="3000">
                <a:highlight>
                  <a:schemeClr val="lt1"/>
                </a:highlight>
                <a:latin typeface="Times New Roman"/>
                <a:ea typeface="Times New Roman"/>
                <a:cs typeface="Times New Roman"/>
                <a:sym typeface="Times New Roman"/>
              </a:rPr>
              <a:t>PROBLEM STATEMENT</a:t>
            </a:r>
            <a:endParaRPr b="1" sz="3000">
              <a:highlight>
                <a:schemeClr val="lt1"/>
              </a:highlight>
              <a:latin typeface="Times New Roman"/>
              <a:ea typeface="Times New Roman"/>
              <a:cs typeface="Times New Roman"/>
              <a:sym typeface="Times New Roman"/>
            </a:endParaRPr>
          </a:p>
        </p:txBody>
      </p:sp>
      <p:sp>
        <p:nvSpPr>
          <p:cNvPr id="64" name="Google Shape;64;p14"/>
          <p:cNvSpPr txBox="1"/>
          <p:nvPr>
            <p:ph idx="1" type="subTitle"/>
          </p:nvPr>
        </p:nvSpPr>
        <p:spPr>
          <a:xfrm>
            <a:off x="464100" y="1434900"/>
            <a:ext cx="8520600" cy="3708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Font typeface="Times New Roman"/>
              <a:buChar char="●"/>
            </a:pPr>
            <a:r>
              <a:rPr lang="en-GB" sz="2000">
                <a:solidFill>
                  <a:schemeClr val="dk1"/>
                </a:solidFill>
                <a:highlight>
                  <a:schemeClr val="lt1"/>
                </a:highlight>
                <a:latin typeface="Times New Roman"/>
                <a:ea typeface="Times New Roman"/>
                <a:cs typeface="Times New Roman"/>
                <a:sym typeface="Times New Roman"/>
              </a:rPr>
              <a:t>Advancements in diabetes treatment have been notable, with ongoing research and innovations aimed at improving the management of diabetes.</a:t>
            </a:r>
            <a:endParaRPr sz="2000">
              <a:solidFill>
                <a:schemeClr val="dk1"/>
              </a:solidFill>
              <a:highlight>
                <a:schemeClr val="lt1"/>
              </a:highlight>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GB" sz="2000">
                <a:solidFill>
                  <a:schemeClr val="dk1"/>
                </a:solidFill>
                <a:highlight>
                  <a:schemeClr val="lt1"/>
                </a:highlight>
                <a:latin typeface="Times New Roman"/>
                <a:ea typeface="Times New Roman"/>
                <a:cs typeface="Times New Roman"/>
                <a:sym typeface="Times New Roman"/>
              </a:rPr>
              <a:t>Though, the issue of diabetes-related readmissions within 60 days of the initial hospitalization is a significant concern in healthcare.</a:t>
            </a:r>
            <a:endParaRPr sz="2000">
              <a:solidFill>
                <a:schemeClr val="dk1"/>
              </a:solidFill>
              <a:highlight>
                <a:schemeClr val="lt1"/>
              </a:highlight>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GB" sz="2000">
                <a:solidFill>
                  <a:schemeClr val="dk1"/>
                </a:solidFill>
                <a:highlight>
                  <a:schemeClr val="lt1"/>
                </a:highlight>
                <a:latin typeface="Times New Roman"/>
                <a:ea typeface="Times New Roman"/>
                <a:cs typeface="Times New Roman"/>
                <a:sym typeface="Times New Roman"/>
              </a:rPr>
              <a:t>Several factors contribute to this issue, and addressing them is crucial for improving patient outcomes and reducing healthcare costs of the hospital, where hospitals pay for readmissions.</a:t>
            </a:r>
            <a:endParaRPr sz="20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ctrTitle"/>
          </p:nvPr>
        </p:nvSpPr>
        <p:spPr>
          <a:xfrm>
            <a:off x="1271103" y="-944525"/>
            <a:ext cx="59667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3000">
                <a:highlight>
                  <a:schemeClr val="lt1"/>
                </a:highlight>
                <a:latin typeface="Times New Roman"/>
                <a:ea typeface="Times New Roman"/>
                <a:cs typeface="Times New Roman"/>
                <a:sym typeface="Times New Roman"/>
              </a:rPr>
              <a:t>DATASET</a:t>
            </a:r>
            <a:endParaRPr b="1" sz="3000">
              <a:highlight>
                <a:schemeClr val="lt1"/>
              </a:highlight>
              <a:latin typeface="Times New Roman"/>
              <a:ea typeface="Times New Roman"/>
              <a:cs typeface="Times New Roman"/>
              <a:sym typeface="Times New Roman"/>
            </a:endParaRPr>
          </a:p>
        </p:txBody>
      </p:sp>
      <p:sp>
        <p:nvSpPr>
          <p:cNvPr id="70" name="Google Shape;70;p15"/>
          <p:cNvSpPr txBox="1"/>
          <p:nvPr>
            <p:ph idx="1" type="subTitle"/>
          </p:nvPr>
        </p:nvSpPr>
        <p:spPr>
          <a:xfrm>
            <a:off x="311700" y="1108075"/>
            <a:ext cx="8520600" cy="465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Font typeface="Times New Roman"/>
              <a:buChar char="●"/>
            </a:pPr>
            <a:r>
              <a:rPr lang="en-GB" sz="2000">
                <a:solidFill>
                  <a:schemeClr val="dk1"/>
                </a:solidFill>
                <a:highlight>
                  <a:schemeClr val="lt1"/>
                </a:highlight>
                <a:latin typeface="Times New Roman"/>
                <a:ea typeface="Times New Roman"/>
                <a:cs typeface="Times New Roman"/>
                <a:sym typeface="Times New Roman"/>
              </a:rPr>
              <a:t>The dataset represents ten years (1999-2008) of clinical care at 130 US hospitals. </a:t>
            </a:r>
            <a:endParaRPr sz="2000">
              <a:solidFill>
                <a:schemeClr val="dk1"/>
              </a:solidFill>
              <a:highlight>
                <a:schemeClr val="lt1"/>
              </a:highlight>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Char char="●"/>
            </a:pPr>
            <a:r>
              <a:rPr lang="en-GB" sz="2000">
                <a:solidFill>
                  <a:schemeClr val="dk1"/>
                </a:solidFill>
                <a:highlight>
                  <a:schemeClr val="lt1"/>
                </a:highlight>
                <a:latin typeface="Times New Roman"/>
                <a:ea typeface="Times New Roman"/>
                <a:cs typeface="Times New Roman"/>
                <a:sym typeface="Times New Roman"/>
              </a:rPr>
              <a:t>Each row contains hospital records of patients diagnosed with diabetes, who </a:t>
            </a:r>
            <a:r>
              <a:rPr lang="en-GB" sz="2000">
                <a:solidFill>
                  <a:schemeClr val="dk1"/>
                </a:solidFill>
                <a:highlight>
                  <a:schemeClr val="lt1"/>
                </a:highlight>
                <a:latin typeface="Times New Roman"/>
                <a:ea typeface="Times New Roman"/>
                <a:cs typeface="Times New Roman"/>
                <a:sym typeface="Times New Roman"/>
              </a:rPr>
              <a:t>stayed up to 14 days of</a:t>
            </a:r>
            <a:r>
              <a:rPr lang="en-GB" sz="2000">
                <a:solidFill>
                  <a:schemeClr val="dk1"/>
                </a:solidFill>
                <a:highlight>
                  <a:schemeClr val="lt1"/>
                </a:highlight>
                <a:latin typeface="Times New Roman"/>
                <a:ea typeface="Times New Roman"/>
                <a:cs typeface="Times New Roman"/>
                <a:sym typeface="Times New Roman"/>
              </a:rPr>
              <a:t> laboratory </a:t>
            </a:r>
            <a:r>
              <a:rPr lang="en-GB" sz="2000">
                <a:solidFill>
                  <a:schemeClr val="dk1"/>
                </a:solidFill>
                <a:highlight>
                  <a:schemeClr val="lt1"/>
                </a:highlight>
                <a:latin typeface="Times New Roman"/>
                <a:ea typeface="Times New Roman"/>
                <a:cs typeface="Times New Roman"/>
                <a:sym typeface="Times New Roman"/>
              </a:rPr>
              <a:t>and </a:t>
            </a:r>
            <a:r>
              <a:rPr lang="en-GB" sz="2000">
                <a:solidFill>
                  <a:schemeClr val="dk1"/>
                </a:solidFill>
                <a:highlight>
                  <a:schemeClr val="lt1"/>
                </a:highlight>
                <a:latin typeface="Times New Roman"/>
                <a:ea typeface="Times New Roman"/>
                <a:cs typeface="Times New Roman"/>
                <a:sym typeface="Times New Roman"/>
              </a:rPr>
              <a:t>medications</a:t>
            </a:r>
            <a:r>
              <a:rPr lang="en-GB" sz="2000">
                <a:solidFill>
                  <a:schemeClr val="dk1"/>
                </a:solidFill>
                <a:highlight>
                  <a:schemeClr val="lt1"/>
                </a:highlight>
              </a:rPr>
              <a:t>.</a:t>
            </a:r>
            <a:endParaRPr sz="2000">
              <a:solidFill>
                <a:schemeClr val="dk1"/>
              </a:solidFill>
              <a:highlight>
                <a:schemeClr val="lt1"/>
              </a:highlight>
            </a:endParaRPr>
          </a:p>
          <a:p>
            <a:pPr indent="0" lvl="0" marL="457200" rtl="0" algn="l">
              <a:spcBef>
                <a:spcPts val="0"/>
              </a:spcBef>
              <a:spcAft>
                <a:spcPts val="0"/>
              </a:spcAft>
              <a:buNone/>
            </a:pPr>
            <a:r>
              <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GB" sz="2000" u="sng">
                <a:solidFill>
                  <a:schemeClr val="hlink"/>
                </a:solidFill>
                <a:highlight>
                  <a:schemeClr val="lt1"/>
                </a:highlight>
                <a:hlinkClick r:id="rId3"/>
              </a:rPr>
              <a:t>https://archive.ics.uci.edu/dataset/296/diabetes+130-us+hospitals+for+years+1999-2008</a:t>
            </a:r>
            <a:endParaRPr sz="2000">
              <a:solidFill>
                <a:schemeClr val="dk1"/>
              </a:solidFill>
              <a:highlight>
                <a:schemeClr val="lt1"/>
              </a:highlight>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311700" y="175800"/>
            <a:ext cx="8520600" cy="79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3000">
                <a:highlight>
                  <a:schemeClr val="lt1"/>
                </a:highlight>
                <a:latin typeface="Times New Roman"/>
                <a:ea typeface="Times New Roman"/>
                <a:cs typeface="Times New Roman"/>
                <a:sym typeface="Times New Roman"/>
              </a:rPr>
              <a:t>DATA DESCRIPTION</a:t>
            </a:r>
            <a:endParaRPr b="1" sz="3000">
              <a:highlight>
                <a:schemeClr val="lt1"/>
              </a:highlight>
              <a:latin typeface="Times New Roman"/>
              <a:ea typeface="Times New Roman"/>
              <a:cs typeface="Times New Roman"/>
              <a:sym typeface="Times New Roman"/>
            </a:endParaRPr>
          </a:p>
        </p:txBody>
      </p:sp>
      <p:sp>
        <p:nvSpPr>
          <p:cNvPr id="76" name="Google Shape;76;p16"/>
          <p:cNvSpPr txBox="1"/>
          <p:nvPr>
            <p:ph idx="1" type="subTitle"/>
          </p:nvPr>
        </p:nvSpPr>
        <p:spPr>
          <a:xfrm>
            <a:off x="311700" y="1061850"/>
            <a:ext cx="8520600" cy="367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Font typeface="Times New Roman"/>
              <a:buChar char="●"/>
            </a:pPr>
            <a:r>
              <a:rPr lang="en-GB" sz="2000">
                <a:solidFill>
                  <a:schemeClr val="dk1"/>
                </a:solidFill>
                <a:highlight>
                  <a:schemeClr val="lt1"/>
                </a:highlight>
                <a:latin typeface="Times New Roman"/>
                <a:ea typeface="Times New Roman"/>
                <a:cs typeface="Times New Roman"/>
                <a:sym typeface="Times New Roman"/>
              </a:rPr>
              <a:t>The data contains attributes such as race, gender, age, admission type, time in hospital, medical specialty of admitting physician, number of lab tests performed, HbA1c test result, diagnosis, number of medications, diabetic medications, number of outpatient, inpatient, and emergency visits in the year before the hospitalization, etc.</a:t>
            </a:r>
            <a:endParaRPr sz="2000">
              <a:solidFill>
                <a:schemeClr val="dk1"/>
              </a:solidFill>
              <a:highlight>
                <a:schemeClr val="lt1"/>
              </a:highlight>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GB" sz="2000">
                <a:solidFill>
                  <a:schemeClr val="dk1"/>
                </a:solidFill>
                <a:highlight>
                  <a:schemeClr val="lt1"/>
                </a:highlight>
                <a:latin typeface="Times New Roman"/>
                <a:ea typeface="Times New Roman"/>
                <a:cs typeface="Times New Roman"/>
                <a:sym typeface="Times New Roman"/>
              </a:rPr>
              <a:t>A few columns have a missing values and needs to be addressed</a:t>
            </a:r>
            <a:endParaRPr sz="2000">
              <a:solidFill>
                <a:schemeClr val="dk1"/>
              </a:solidFill>
              <a:highlight>
                <a:schemeClr val="lt1"/>
              </a:highlight>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GB" sz="2000">
                <a:solidFill>
                  <a:schemeClr val="dk1"/>
                </a:solidFill>
                <a:highlight>
                  <a:schemeClr val="lt1"/>
                </a:highlight>
                <a:latin typeface="Times New Roman"/>
                <a:ea typeface="Times New Roman"/>
                <a:cs typeface="Times New Roman"/>
                <a:sym typeface="Times New Roman"/>
              </a:rPr>
              <a:t>E.g., Payer code has around 40% null values and  medical speciality has around 50% null values. As this doesn’t determine the readmission variable, they can be dropped and nulls in other useful variables have been treated via domain knowledge and statistical analysis </a:t>
            </a:r>
            <a:endParaRPr sz="2000">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ctrTitle"/>
          </p:nvPr>
        </p:nvSpPr>
        <p:spPr>
          <a:xfrm>
            <a:off x="354875" y="820550"/>
            <a:ext cx="8520600" cy="3086100"/>
          </a:xfrm>
          <a:prstGeom prst="rect">
            <a:avLst/>
          </a:prstGeom>
        </p:spPr>
        <p:txBody>
          <a:bodyPr anchorCtr="0" anchor="b" bIns="91425" lIns="91425" spcFirstLastPara="1" rIns="91425" wrap="square" tIns="91425">
            <a:normAutofit/>
          </a:bodyPr>
          <a:lstStyle/>
          <a:p>
            <a:pPr indent="-355600" lvl="0" marL="457200" rtl="0" algn="l">
              <a:spcBef>
                <a:spcPts val="0"/>
              </a:spcBef>
              <a:spcAft>
                <a:spcPts val="0"/>
              </a:spcAft>
              <a:buSzPts val="2000"/>
              <a:buFont typeface="Times New Roman"/>
              <a:buChar char="●"/>
            </a:pPr>
            <a:r>
              <a:rPr lang="en-GB" sz="2000">
                <a:highlight>
                  <a:schemeClr val="lt1"/>
                </a:highlight>
                <a:latin typeface="Times New Roman"/>
                <a:ea typeface="Times New Roman"/>
                <a:cs typeface="Times New Roman"/>
                <a:sym typeface="Times New Roman"/>
              </a:rPr>
              <a:t>Understanding the linear relationship between numeric variables using correlation heatmaps</a:t>
            </a:r>
            <a:endParaRPr sz="2000">
              <a:highlight>
                <a:schemeClr val="lt1"/>
              </a:highlight>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highlight>
                  <a:schemeClr val="lt1"/>
                </a:highlight>
                <a:latin typeface="Times New Roman"/>
                <a:ea typeface="Times New Roman"/>
                <a:cs typeface="Times New Roman"/>
                <a:sym typeface="Times New Roman"/>
              </a:rPr>
              <a:t>Plotting boxplots and histograms to understand how data is spread and to detect outliers</a:t>
            </a:r>
            <a:endParaRPr sz="2000">
              <a:highlight>
                <a:schemeClr val="lt1"/>
              </a:highlight>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highlight>
                  <a:schemeClr val="lt1"/>
                </a:highlight>
                <a:latin typeface="Times New Roman"/>
                <a:ea typeface="Times New Roman"/>
                <a:cs typeface="Times New Roman"/>
                <a:sym typeface="Times New Roman"/>
              </a:rPr>
              <a:t>Understanding distributions using Histograms and checking if it’s gaussian by using Q-Q Plots</a:t>
            </a:r>
            <a:endParaRPr sz="2000">
              <a:highlight>
                <a:schemeClr val="lt1"/>
              </a:highlight>
              <a:latin typeface="Times New Roman"/>
              <a:ea typeface="Times New Roman"/>
              <a:cs typeface="Times New Roman"/>
              <a:sym typeface="Times New Roman"/>
            </a:endParaRPr>
          </a:p>
          <a:p>
            <a:pPr indent="0" lvl="0" marL="0" rtl="0" algn="ctr">
              <a:spcBef>
                <a:spcPts val="0"/>
              </a:spcBef>
              <a:spcAft>
                <a:spcPts val="0"/>
              </a:spcAft>
              <a:buNone/>
            </a:pPr>
            <a:r>
              <a:t/>
            </a:r>
            <a:endParaRPr sz="3000"/>
          </a:p>
        </p:txBody>
      </p:sp>
      <p:sp>
        <p:nvSpPr>
          <p:cNvPr id="82" name="Google Shape;82;p17"/>
          <p:cNvSpPr txBox="1"/>
          <p:nvPr/>
        </p:nvSpPr>
        <p:spPr>
          <a:xfrm>
            <a:off x="494075" y="363350"/>
            <a:ext cx="8242200" cy="67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000">
                <a:solidFill>
                  <a:schemeClr val="dk1"/>
                </a:solidFill>
                <a:highlight>
                  <a:schemeClr val="lt1"/>
                </a:highlight>
                <a:latin typeface="Times New Roman"/>
                <a:ea typeface="Times New Roman"/>
                <a:cs typeface="Times New Roman"/>
                <a:sym typeface="Times New Roman"/>
              </a:rPr>
              <a:t>EXPLORATORY DATA ANALYSIS:</a:t>
            </a:r>
            <a:endParaRPr b="1" sz="30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438700" y="3416300"/>
            <a:ext cx="8520600" cy="15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highlight>
                  <a:schemeClr val="lt1"/>
                </a:highlight>
                <a:latin typeface="Times New Roman"/>
                <a:ea typeface="Times New Roman"/>
                <a:cs typeface="Times New Roman"/>
                <a:sym typeface="Times New Roman"/>
              </a:rPr>
              <a:t>Boxplots of Numerical columns are plotted to understand </a:t>
            </a:r>
            <a:r>
              <a:rPr lang="en-GB">
                <a:solidFill>
                  <a:schemeClr val="dk1"/>
                </a:solidFill>
                <a:highlight>
                  <a:schemeClr val="lt1"/>
                </a:highlight>
                <a:latin typeface="Times New Roman"/>
                <a:ea typeface="Times New Roman"/>
                <a:cs typeface="Times New Roman"/>
                <a:sym typeface="Times New Roman"/>
              </a:rPr>
              <a:t>the quartiles and detect outliers</a:t>
            </a:r>
            <a:endParaRPr>
              <a:solidFill>
                <a:schemeClr val="dk1"/>
              </a:solidFill>
              <a:highlight>
                <a:schemeClr val="lt1"/>
              </a:highlight>
              <a:latin typeface="Times New Roman"/>
              <a:ea typeface="Times New Roman"/>
              <a:cs typeface="Times New Roman"/>
              <a:sym typeface="Times New Roman"/>
            </a:endParaRPr>
          </a:p>
        </p:txBody>
      </p:sp>
      <p:pic>
        <p:nvPicPr>
          <p:cNvPr id="88" name="Google Shape;88;p18"/>
          <p:cNvPicPr preferRelativeResize="0"/>
          <p:nvPr/>
        </p:nvPicPr>
        <p:blipFill>
          <a:blip r:embed="rId3">
            <a:alphaModFix/>
          </a:blip>
          <a:stretch>
            <a:fillRect/>
          </a:stretch>
        </p:blipFill>
        <p:spPr>
          <a:xfrm>
            <a:off x="1167175" y="109350"/>
            <a:ext cx="6438900" cy="330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11700" y="3474850"/>
            <a:ext cx="8520600" cy="1668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Times New Roman"/>
              <a:buChar char="●"/>
            </a:pPr>
            <a:r>
              <a:rPr lang="en-GB" sz="1500">
                <a:solidFill>
                  <a:schemeClr val="dk1"/>
                </a:solidFill>
                <a:highlight>
                  <a:schemeClr val="lt1"/>
                </a:highlight>
                <a:latin typeface="Times New Roman"/>
                <a:ea typeface="Times New Roman"/>
                <a:cs typeface="Times New Roman"/>
                <a:sym typeface="Times New Roman"/>
              </a:rPr>
              <a:t>num_lab_procedures, num_medications have a normal/gaussian distribution </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GB" sz="1500">
                <a:solidFill>
                  <a:schemeClr val="dk1"/>
                </a:solidFill>
                <a:highlight>
                  <a:schemeClr val="lt1"/>
                </a:highlight>
                <a:latin typeface="Times New Roman"/>
                <a:ea typeface="Times New Roman"/>
                <a:cs typeface="Times New Roman"/>
                <a:sym typeface="Times New Roman"/>
              </a:rPr>
              <a:t>num_procedures, number_outpatient, number_emergency, number_inpatient, number_diagnoses appear to </a:t>
            </a:r>
            <a:r>
              <a:rPr lang="en-GB" sz="1500">
                <a:solidFill>
                  <a:schemeClr val="dk1"/>
                </a:solidFill>
                <a:highlight>
                  <a:schemeClr val="lt1"/>
                </a:highlight>
                <a:latin typeface="Times New Roman"/>
                <a:ea typeface="Times New Roman"/>
                <a:cs typeface="Times New Roman"/>
                <a:sym typeface="Times New Roman"/>
              </a:rPr>
              <a:t>have a left skewed distribution</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GB" sz="1500">
                <a:solidFill>
                  <a:schemeClr val="dk1"/>
                </a:solidFill>
                <a:highlight>
                  <a:schemeClr val="lt1"/>
                </a:highlight>
                <a:latin typeface="Times New Roman"/>
                <a:ea typeface="Times New Roman"/>
                <a:cs typeface="Times New Roman"/>
                <a:sym typeface="Times New Roman"/>
              </a:rPr>
              <a:t>number_diagnoses </a:t>
            </a:r>
            <a:r>
              <a:rPr lang="en-GB" sz="1500">
                <a:solidFill>
                  <a:schemeClr val="dk1"/>
                </a:solidFill>
                <a:highlight>
                  <a:schemeClr val="lt1"/>
                </a:highlight>
                <a:latin typeface="Times New Roman"/>
                <a:ea typeface="Times New Roman"/>
                <a:cs typeface="Times New Roman"/>
                <a:sym typeface="Times New Roman"/>
              </a:rPr>
              <a:t>has a right skewed distribution</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GB" sz="1500">
                <a:solidFill>
                  <a:schemeClr val="dk1"/>
                </a:solidFill>
                <a:highlight>
                  <a:schemeClr val="lt1"/>
                </a:highlight>
                <a:latin typeface="Times New Roman"/>
                <a:ea typeface="Times New Roman"/>
                <a:cs typeface="Times New Roman"/>
                <a:sym typeface="Times New Roman"/>
              </a:rPr>
              <a:t>However, there seem to be many extreme values and we need to confirm the distribution using other techniques - such as QQ plot</a:t>
            </a:r>
            <a:endParaRPr sz="1500">
              <a:solidFill>
                <a:schemeClr val="dk1"/>
              </a:solidFill>
              <a:highlight>
                <a:schemeClr val="lt1"/>
              </a:highlight>
              <a:latin typeface="Times New Roman"/>
              <a:ea typeface="Times New Roman"/>
              <a:cs typeface="Times New Roman"/>
              <a:sym typeface="Times New Roman"/>
            </a:endParaRPr>
          </a:p>
        </p:txBody>
      </p:sp>
      <p:pic>
        <p:nvPicPr>
          <p:cNvPr id="94" name="Google Shape;94;p19"/>
          <p:cNvPicPr preferRelativeResize="0"/>
          <p:nvPr/>
        </p:nvPicPr>
        <p:blipFill>
          <a:blip r:embed="rId3">
            <a:alphaModFix/>
          </a:blip>
          <a:stretch>
            <a:fillRect/>
          </a:stretch>
        </p:blipFill>
        <p:spPr>
          <a:xfrm>
            <a:off x="584813" y="0"/>
            <a:ext cx="7974377" cy="3276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0" name="Google Shape;100;p20"/>
          <p:cNvSpPr txBox="1"/>
          <p:nvPr>
            <p:ph idx="1" type="body"/>
          </p:nvPr>
        </p:nvSpPr>
        <p:spPr>
          <a:xfrm>
            <a:off x="489500" y="2571750"/>
            <a:ext cx="8520600" cy="199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GB">
                <a:highlight>
                  <a:schemeClr val="lt1"/>
                </a:highlight>
                <a:latin typeface="Times New Roman"/>
                <a:ea typeface="Times New Roman"/>
                <a:cs typeface="Times New Roman"/>
                <a:sym typeface="Times New Roman"/>
              </a:rPr>
              <a:t>time_in_hospital, num_lab_procedures, num_procedures, number_diagnoses are mostly in line with the </a:t>
            </a:r>
            <a:r>
              <a:rPr lang="en-GB">
                <a:highlight>
                  <a:schemeClr val="lt1"/>
                </a:highlight>
                <a:latin typeface="Times New Roman"/>
                <a:ea typeface="Times New Roman"/>
                <a:cs typeface="Times New Roman"/>
                <a:sym typeface="Times New Roman"/>
              </a:rPr>
              <a:t>theoretical</a:t>
            </a:r>
            <a:r>
              <a:rPr lang="en-GB">
                <a:highlight>
                  <a:schemeClr val="lt1"/>
                </a:highlight>
                <a:latin typeface="Times New Roman"/>
                <a:ea typeface="Times New Roman"/>
                <a:cs typeface="Times New Roman"/>
                <a:sym typeface="Times New Roman"/>
              </a:rPr>
              <a:t> line (ignoring the tails) indicating that it has a gaussian distribution</a:t>
            </a:r>
            <a:endParaRPr>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highlight>
                  <a:schemeClr val="lt1"/>
                </a:highlight>
                <a:latin typeface="Times New Roman"/>
                <a:ea typeface="Times New Roman"/>
                <a:cs typeface="Times New Roman"/>
                <a:sym typeface="Times New Roman"/>
              </a:rPr>
              <a:t>num_medications, number_outpatient, number_emergency and number_inpatient have many outliers and as a result, don't seem to follow a gaussian distribution. </a:t>
            </a:r>
            <a:endParaRPr>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highlight>
                  <a:schemeClr val="lt1"/>
                </a:highlight>
                <a:latin typeface="Times New Roman"/>
                <a:ea typeface="Times New Roman"/>
                <a:cs typeface="Times New Roman"/>
                <a:sym typeface="Times New Roman"/>
              </a:rPr>
              <a:t>Hence, we transformed predictors using log, cube root, polynomial transformations so they follow gaussian distribution for it to be applied to models like NB</a:t>
            </a:r>
            <a:endParaRPr>
              <a:highlight>
                <a:schemeClr val="lt1"/>
              </a:highlight>
              <a:latin typeface="Times New Roman"/>
              <a:ea typeface="Times New Roman"/>
              <a:cs typeface="Times New Roman"/>
              <a:sym typeface="Times New Roman"/>
            </a:endParaRPr>
          </a:p>
        </p:txBody>
      </p:sp>
      <p:pic>
        <p:nvPicPr>
          <p:cNvPr id="101" name="Google Shape;101;p20"/>
          <p:cNvPicPr preferRelativeResize="0"/>
          <p:nvPr/>
        </p:nvPicPr>
        <p:blipFill>
          <a:blip r:embed="rId3">
            <a:alphaModFix/>
          </a:blip>
          <a:stretch>
            <a:fillRect/>
          </a:stretch>
        </p:blipFill>
        <p:spPr>
          <a:xfrm>
            <a:off x="177800" y="262605"/>
            <a:ext cx="9144002" cy="22560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020">
                <a:highlight>
                  <a:schemeClr val="lt1"/>
                </a:highlight>
                <a:latin typeface="Times New Roman"/>
                <a:ea typeface="Times New Roman"/>
                <a:cs typeface="Times New Roman"/>
                <a:sym typeface="Times New Roman"/>
              </a:rPr>
              <a:t>Feature Selection using Statistical Tests</a:t>
            </a:r>
            <a:endParaRPr b="1" sz="3020">
              <a:highlight>
                <a:schemeClr val="lt1"/>
              </a:highlight>
              <a:latin typeface="Times New Roman"/>
              <a:ea typeface="Times New Roman"/>
              <a:cs typeface="Times New Roman"/>
              <a:sym typeface="Times New Roman"/>
            </a:endParaRPr>
          </a:p>
        </p:txBody>
      </p:sp>
      <p:sp>
        <p:nvSpPr>
          <p:cNvPr id="107" name="Google Shape;107;p21"/>
          <p:cNvSpPr txBox="1"/>
          <p:nvPr>
            <p:ph idx="1" type="body"/>
          </p:nvPr>
        </p:nvSpPr>
        <p:spPr>
          <a:xfrm>
            <a:off x="489500" y="1544450"/>
            <a:ext cx="8520600" cy="3126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Times New Roman"/>
              <a:buChar char="●"/>
            </a:pPr>
            <a:r>
              <a:rPr lang="en-GB" sz="2000">
                <a:solidFill>
                  <a:schemeClr val="dk1"/>
                </a:solidFill>
                <a:highlight>
                  <a:schemeClr val="lt1"/>
                </a:highlight>
                <a:latin typeface="Times New Roman"/>
                <a:ea typeface="Times New Roman"/>
                <a:cs typeface="Times New Roman"/>
                <a:sym typeface="Times New Roman"/>
              </a:rPr>
              <a:t>Student's t-test &amp; </a:t>
            </a:r>
            <a:r>
              <a:rPr lang="en-GB" sz="2000">
                <a:solidFill>
                  <a:schemeClr val="dk1"/>
                </a:solidFill>
                <a:highlight>
                  <a:schemeClr val="lt1"/>
                </a:highlight>
                <a:latin typeface="Times New Roman"/>
                <a:ea typeface="Times New Roman"/>
                <a:cs typeface="Times New Roman"/>
                <a:sym typeface="Times New Roman"/>
              </a:rPr>
              <a:t>Mann-Whitney U test: </a:t>
            </a:r>
            <a:r>
              <a:rPr lang="en-GB" sz="2000">
                <a:solidFill>
                  <a:schemeClr val="dk1"/>
                </a:solidFill>
                <a:highlight>
                  <a:schemeClr val="lt1"/>
                </a:highlight>
                <a:latin typeface="Times New Roman"/>
                <a:ea typeface="Times New Roman"/>
                <a:cs typeface="Times New Roman"/>
                <a:sym typeface="Times New Roman"/>
              </a:rPr>
              <a:t>To understand if numerical variables are associated with the target variable statistically  </a:t>
            </a:r>
            <a:endParaRPr sz="2000">
              <a:solidFill>
                <a:schemeClr val="dk1"/>
              </a:solidFill>
              <a:highlight>
                <a:schemeClr val="lt1"/>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sz="2000">
              <a:solidFill>
                <a:schemeClr val="dk1"/>
              </a:solidFill>
              <a:highlight>
                <a:schemeClr val="lt1"/>
              </a:highlight>
              <a:latin typeface="Times New Roman"/>
              <a:ea typeface="Times New Roman"/>
              <a:cs typeface="Times New Roman"/>
              <a:sym typeface="Times New Roman"/>
            </a:endParaRPr>
          </a:p>
          <a:p>
            <a:pPr indent="-356870" lvl="0" marL="457200" rtl="0" algn="l">
              <a:lnSpc>
                <a:spcPct val="100000"/>
              </a:lnSpc>
              <a:spcBef>
                <a:spcPts val="1200"/>
              </a:spcBef>
              <a:spcAft>
                <a:spcPts val="0"/>
              </a:spcAft>
              <a:buClr>
                <a:schemeClr val="dk1"/>
              </a:buClr>
              <a:buSzPts val="2020"/>
              <a:buFont typeface="Times New Roman"/>
              <a:buChar char="●"/>
            </a:pPr>
            <a:r>
              <a:rPr lang="en-GB" sz="2020">
                <a:solidFill>
                  <a:schemeClr val="dk1"/>
                </a:solidFill>
                <a:highlight>
                  <a:schemeClr val="lt1"/>
                </a:highlight>
                <a:latin typeface="Times New Roman"/>
                <a:ea typeface="Times New Roman"/>
                <a:cs typeface="Times New Roman"/>
                <a:sym typeface="Times New Roman"/>
              </a:rPr>
              <a:t>Chi-squared test &amp; Cramer’s V test: To identify associations between categorical variable pairs given a class and wrt target variable</a:t>
            </a:r>
            <a:endParaRPr sz="20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20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