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5" r:id="rId6"/>
    <p:sldId id="264" r:id="rId7"/>
    <p:sldId id="278" r:id="rId8"/>
    <p:sldId id="279" r:id="rId9"/>
    <p:sldId id="280" r:id="rId10"/>
    <p:sldId id="266" r:id="rId11"/>
    <p:sldId id="260" r:id="rId12"/>
    <p:sldId id="274" r:id="rId13"/>
    <p:sldId id="263" r:id="rId14"/>
    <p:sldId id="273" r:id="rId15"/>
    <p:sldId id="269" r:id="rId16"/>
    <p:sldId id="270" r:id="rId17"/>
    <p:sldId id="275" r:id="rId18"/>
    <p:sldId id="277" r:id="rId19"/>
    <p:sldId id="267" r:id="rId20"/>
    <p:sldId id="268" r:id="rId21"/>
    <p:sldId id="276"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xler, John P CIV SPAWARSYSCEN-PACIFIC, 53822" initials="WJPCS5" lastIdx="1" clrIdx="0">
    <p:extLst>
      <p:ext uri="{19B8F6BF-5375-455C-9EA6-DF929625EA0E}">
        <p15:presenceInfo xmlns:p15="http://schemas.microsoft.com/office/powerpoint/2012/main" userId="S-1-5-21-283434708-1855628083-519896044-9929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82" autoAdjust="0"/>
  </p:normalViewPr>
  <p:slideViewPr>
    <p:cSldViewPr snapToGrid="0">
      <p:cViewPr varScale="1">
        <p:scale>
          <a:sx n="63" d="100"/>
          <a:sy n="63" d="100"/>
        </p:scale>
        <p:origin x="14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2T13:16:38.232" idx="1">
    <p:pos x="6346" y="2193"/>
    <p:text>This should not be the main question. Look up a new one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90145-364C-4339-A5D3-9805C3312D8B}"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E2502-E72D-4650-90BC-5A1B1218BA86}" type="slidenum">
              <a:rPr lang="en-US" smtClean="0"/>
              <a:t>‹#›</a:t>
            </a:fld>
            <a:endParaRPr lang="en-US"/>
          </a:p>
        </p:txBody>
      </p:sp>
    </p:spTree>
    <p:extLst>
      <p:ext uri="{BB962C8B-B14F-4D97-AF65-F5344CB8AC3E}">
        <p14:creationId xmlns:p14="http://schemas.microsoft.com/office/powerpoint/2010/main" val="340880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ublic.navy.mil/navwar/NIWC-Pacific/Pages/About-NIWC-Pacific.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4</a:t>
            </a:fld>
            <a:endParaRPr lang="en-US"/>
          </a:p>
        </p:txBody>
      </p:sp>
    </p:spTree>
    <p:extLst>
      <p:ext uri="{BB962C8B-B14F-4D97-AF65-F5344CB8AC3E}">
        <p14:creationId xmlns:p14="http://schemas.microsoft.com/office/powerpoint/2010/main" val="72781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https://www.public.navy.mil/navwar/NIWC-Pacific/Pages/About-NIWC-Pacific.aspx</a:t>
            </a:r>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7</a:t>
            </a:fld>
            <a:endParaRPr lang="en-US"/>
          </a:p>
        </p:txBody>
      </p:sp>
    </p:spTree>
    <p:extLst>
      <p:ext uri="{BB962C8B-B14F-4D97-AF65-F5344CB8AC3E}">
        <p14:creationId xmlns:p14="http://schemas.microsoft.com/office/powerpoint/2010/main" val="90883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as is software development work for division description in more detail</a:t>
            </a:r>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9</a:t>
            </a:fld>
            <a:endParaRPr lang="en-US"/>
          </a:p>
        </p:txBody>
      </p:sp>
    </p:spTree>
    <p:extLst>
      <p:ext uri="{BB962C8B-B14F-4D97-AF65-F5344CB8AC3E}">
        <p14:creationId xmlns:p14="http://schemas.microsoft.com/office/powerpoint/2010/main" val="86314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Candidates that complete this almost always output the prime numbers less than 100. This is considered successful. Many candidates fail this exercise. Candidate is not required to get the correct output their first time running the program. They should be encouraged to check and trouble shoot their answer.</a:t>
            </a:r>
          </a:p>
          <a:p>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18</a:t>
            </a:fld>
            <a:endParaRPr lang="en-US"/>
          </a:p>
        </p:txBody>
      </p:sp>
    </p:spTree>
    <p:extLst>
      <p:ext uri="{BB962C8B-B14F-4D97-AF65-F5344CB8AC3E}">
        <p14:creationId xmlns:p14="http://schemas.microsoft.com/office/powerpoint/2010/main" val="60341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through 5 scale instead</a:t>
            </a:r>
            <a:r>
              <a:rPr lang="en-US" baseline="0" dirty="0" smtClean="0"/>
              <a:t> of yes or no questions?</a:t>
            </a:r>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20</a:t>
            </a:fld>
            <a:endParaRPr lang="en-US"/>
          </a:p>
        </p:txBody>
      </p:sp>
    </p:spTree>
    <p:extLst>
      <p:ext uri="{BB962C8B-B14F-4D97-AF65-F5344CB8AC3E}">
        <p14:creationId xmlns:p14="http://schemas.microsoft.com/office/powerpoint/2010/main" val="270856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53266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0110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138899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88197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5BFA4C-469C-4D6E-B47F-22A6A0295F4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176431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5BFA4C-469C-4D6E-B47F-22A6A0295F46}"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4841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5BFA4C-469C-4D6E-B47F-22A6A0295F46}"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292720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5BFA4C-469C-4D6E-B47F-22A6A0295F46}"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44090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BFA4C-469C-4D6E-B47F-22A6A0295F46}"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418907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BFA4C-469C-4D6E-B47F-22A6A0295F46}"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268564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BFA4C-469C-4D6E-B47F-22A6A0295F46}"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0416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BFA4C-469C-4D6E-B47F-22A6A0295F46}"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1D349-DBAD-4B4B-B032-C12CD4917FC5}" type="slidenum">
              <a:rPr lang="en-US" smtClean="0"/>
              <a:t>‹#›</a:t>
            </a:fld>
            <a:endParaRPr lang="en-US"/>
          </a:p>
        </p:txBody>
      </p:sp>
    </p:spTree>
    <p:extLst>
      <p:ext uri="{BB962C8B-B14F-4D97-AF65-F5344CB8AC3E}">
        <p14:creationId xmlns:p14="http://schemas.microsoft.com/office/powerpoint/2010/main" val="97311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depen.io/mgallig/pen/xvYxWj"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joinhandshake.com/login" TargetMode="External"/><Relationship Id="rId2" Type="http://schemas.openxmlformats.org/officeDocument/2006/relationships/hyperlink" Target="https://nreip.asee.org/" TargetMode="External"/><Relationship Id="rId1" Type="http://schemas.openxmlformats.org/officeDocument/2006/relationships/slideLayout" Target="../slideLayouts/slideLayout2.xml"/><Relationship Id="rId4" Type="http://schemas.openxmlformats.org/officeDocument/2006/relationships/hyperlink" Target="https://www.indeed.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db-fiddle.com/f/eQ3wL4rzw4xevuLZ31szJt/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IWC-PHL/Recruit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Software Developer Hiring Process</a:t>
            </a:r>
            <a:endParaRPr lang="en-US" dirty="0"/>
          </a:p>
        </p:txBody>
      </p:sp>
      <p:sp>
        <p:nvSpPr>
          <p:cNvPr id="7" name="Subtitle 6"/>
          <p:cNvSpPr>
            <a:spLocks noGrp="1"/>
          </p:cNvSpPr>
          <p:nvPr>
            <p:ph type="subTitle" idx="1"/>
          </p:nvPr>
        </p:nvSpPr>
        <p:spPr/>
        <p:txBody>
          <a:bodyPr/>
          <a:lstStyle/>
          <a:p>
            <a:r>
              <a:rPr lang="en-US" dirty="0" smtClean="0"/>
              <a:t>538 – Waxler, Brodsky, and Galligan</a:t>
            </a:r>
            <a:endParaRPr lang="en-US" dirty="0"/>
          </a:p>
        </p:txBody>
      </p:sp>
    </p:spTree>
    <p:extLst>
      <p:ext uri="{BB962C8B-B14F-4D97-AF65-F5344CB8AC3E}">
        <p14:creationId xmlns:p14="http://schemas.microsoft.com/office/powerpoint/2010/main" val="72650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Person Interview – 2 hour - Questions</a:t>
            </a:r>
            <a:endParaRPr lang="en-US" dirty="0"/>
          </a:p>
        </p:txBody>
      </p:sp>
      <p:sp>
        <p:nvSpPr>
          <p:cNvPr id="3" name="Content Placeholder 2"/>
          <p:cNvSpPr>
            <a:spLocks noGrp="1"/>
          </p:cNvSpPr>
          <p:nvPr>
            <p:ph idx="1"/>
          </p:nvPr>
        </p:nvSpPr>
        <p:spPr/>
        <p:txBody>
          <a:bodyPr>
            <a:normAutofit/>
          </a:bodyPr>
          <a:lstStyle/>
          <a:p>
            <a:r>
              <a:rPr lang="en-US" dirty="0" smtClean="0"/>
              <a:t>Recent Graduate</a:t>
            </a:r>
          </a:p>
          <a:p>
            <a:pPr lvl="1"/>
            <a:r>
              <a:rPr lang="en-US" dirty="0" smtClean="0"/>
              <a:t>Prime number</a:t>
            </a:r>
          </a:p>
          <a:p>
            <a:pPr lvl="1"/>
            <a:r>
              <a:rPr lang="en-US" dirty="0" smtClean="0"/>
              <a:t>30 minute address book. See Additional Slides. Any language. Text or graphical.</a:t>
            </a:r>
          </a:p>
          <a:p>
            <a:r>
              <a:rPr lang="en-US" dirty="0" smtClean="0"/>
              <a:t>Experience Candidate</a:t>
            </a:r>
          </a:p>
          <a:p>
            <a:pPr lvl="1"/>
            <a:r>
              <a:rPr lang="en-US" dirty="0" smtClean="0"/>
              <a:t>60 minute address book. (Use programming language of the position candidate is being evaluated for.)</a:t>
            </a:r>
          </a:p>
          <a:p>
            <a:pPr lvl="1"/>
            <a:endParaRPr lang="en-US" dirty="0"/>
          </a:p>
        </p:txBody>
      </p:sp>
    </p:spTree>
    <p:extLst>
      <p:ext uri="{BB962C8B-B14F-4D97-AF65-F5344CB8AC3E}">
        <p14:creationId xmlns:p14="http://schemas.microsoft.com/office/powerpoint/2010/main" val="396973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Additional Slides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8402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136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a:t>
            </a:r>
            <a:endParaRPr lang="en-US" dirty="0"/>
          </a:p>
        </p:txBody>
      </p:sp>
      <p:pic>
        <p:nvPicPr>
          <p:cNvPr id="1026" name="Picture 2" descr="https://camo.githubusercontent.com/76bf4f42b160984b012aecafd5fc437f20862ca7/68747470733a2f2f692e696d6775722e636f6d2f35795357316c48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 y="1364615"/>
            <a:ext cx="116871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30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Web</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Link: </a:t>
            </a:r>
            <a:r>
              <a:rPr lang="en-US" dirty="0">
                <a:hlinkClick r:id="rId2"/>
              </a:rPr>
              <a:t>https://codepen.io/mgallig/pen/xvYxWj</a:t>
            </a:r>
            <a:endParaRPr lang="en-US" dirty="0"/>
          </a:p>
          <a:p>
            <a:r>
              <a:rPr lang="en-US" b="1" dirty="0"/>
              <a:t>Instructions:</a:t>
            </a:r>
          </a:p>
          <a:p>
            <a:r>
              <a:rPr lang="en-US" dirty="0"/>
              <a:t>You are provided a form on bottom section of page. The HTML, CSS, and JS for the form are located in the upper section of the page.</a:t>
            </a:r>
          </a:p>
          <a:p>
            <a:r>
              <a:rPr lang="en-US" dirty="0"/>
              <a:t>The form takes three fields:</a:t>
            </a:r>
          </a:p>
          <a:p>
            <a:r>
              <a:rPr lang="en-US" dirty="0"/>
              <a:t>a. An email (text box)</a:t>
            </a:r>
          </a:p>
          <a:p>
            <a:r>
              <a:rPr lang="en-US" dirty="0"/>
              <a:t>b. An awesome developer field (a true/false checkbox)</a:t>
            </a:r>
          </a:p>
          <a:p>
            <a:r>
              <a:rPr lang="en-US" dirty="0"/>
              <a:t>c. An explanation (text box)</a:t>
            </a:r>
          </a:p>
          <a:p>
            <a:r>
              <a:rPr lang="en-US" dirty="0"/>
              <a:t>Upon clicking the 'submit' button, the page should alert with the entered values.</a:t>
            </a:r>
          </a:p>
          <a:p>
            <a:r>
              <a:rPr lang="en-US" dirty="0"/>
              <a:t>Test this functionality and debug any errors you find.</a:t>
            </a:r>
          </a:p>
          <a:p>
            <a:r>
              <a:rPr lang="en-US" dirty="0"/>
              <a:t>Discuss any design changes or improvements you recommend. No need to implement.</a:t>
            </a:r>
          </a:p>
          <a:p>
            <a:endParaRPr lang="en-US" dirty="0"/>
          </a:p>
        </p:txBody>
      </p:sp>
    </p:spTree>
    <p:extLst>
      <p:ext uri="{BB962C8B-B14F-4D97-AF65-F5344CB8AC3E}">
        <p14:creationId xmlns:p14="http://schemas.microsoft.com/office/powerpoint/2010/main" val="133785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Lottery Question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Time Limit: 15 minutes</a:t>
            </a:r>
          </a:p>
          <a:p>
            <a:r>
              <a:rPr lang="en-US" dirty="0"/>
              <a:t>Language/Platform: Your choice</a:t>
            </a:r>
          </a:p>
          <a:p>
            <a:r>
              <a:rPr lang="en-US" dirty="0"/>
              <a:t>Create an application in any language of your choice that does the following:</a:t>
            </a:r>
          </a:p>
          <a:p>
            <a:r>
              <a:rPr lang="en-US" dirty="0"/>
              <a:t>Generates a lotto ticket (using any method you like)</a:t>
            </a:r>
          </a:p>
          <a:p>
            <a:pPr lvl="1"/>
            <a:r>
              <a:rPr lang="en-US" dirty="0"/>
              <a:t>A lotto ticket is a set of three numbers that range from 0-20.</a:t>
            </a:r>
          </a:p>
          <a:p>
            <a:r>
              <a:rPr lang="en-US" dirty="0"/>
              <a:t>Generates a set of winning numbers, and check if the ticket is a winner</a:t>
            </a:r>
          </a:p>
          <a:p>
            <a:r>
              <a:rPr lang="en-US" dirty="0"/>
              <a:t>Repeat step 2 until a winner is found.</a:t>
            </a:r>
          </a:p>
          <a:p>
            <a:r>
              <a:rPr lang="en-US" dirty="0"/>
              <a:t>Optional:</a:t>
            </a:r>
          </a:p>
          <a:p>
            <a:pPr lvl="1"/>
            <a:r>
              <a:rPr lang="en-US" dirty="0"/>
              <a:t>Display the number of "days" taken to win the lotto</a:t>
            </a:r>
          </a:p>
          <a:p>
            <a:pPr lvl="1"/>
            <a:r>
              <a:rPr lang="en-US" dirty="0"/>
              <a:t>Display the winning numbers / your ticket</a:t>
            </a:r>
          </a:p>
          <a:p>
            <a:pPr lvl="1"/>
            <a:r>
              <a:rPr lang="en-US" dirty="0"/>
              <a:t>Display the odds of winning on any single "day"</a:t>
            </a:r>
          </a:p>
          <a:p>
            <a:pPr lvl="1"/>
            <a:r>
              <a:rPr lang="en-US" dirty="0"/>
              <a:t>Add a fourth 'bonus' number where you win a bonus prize (can only be claimed if you win the first three)</a:t>
            </a:r>
          </a:p>
          <a:p>
            <a:endParaRPr lang="en-US" dirty="0"/>
          </a:p>
        </p:txBody>
      </p:sp>
    </p:spTree>
    <p:extLst>
      <p:ext uri="{BB962C8B-B14F-4D97-AF65-F5344CB8AC3E}">
        <p14:creationId xmlns:p14="http://schemas.microsoft.com/office/powerpoint/2010/main" val="21162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Lotto Example output</a:t>
            </a:r>
            <a:endParaRPr lang="en-US" dirty="0"/>
          </a:p>
        </p:txBody>
      </p:sp>
      <p:sp>
        <p:nvSpPr>
          <p:cNvPr id="3" name="Content Placeholder 2"/>
          <p:cNvSpPr>
            <a:spLocks noGrp="1"/>
          </p:cNvSpPr>
          <p:nvPr>
            <p:ph idx="1"/>
          </p:nvPr>
        </p:nvSpPr>
        <p:spPr/>
        <p:txBody>
          <a:bodyPr>
            <a:normAutofit fontScale="55000" lnSpcReduction="20000"/>
          </a:bodyPr>
          <a:lstStyle/>
          <a:p>
            <a:r>
              <a:rPr lang="en-US" dirty="0"/>
              <a:t>Example lotto tickets</a:t>
            </a:r>
            <a:r>
              <a:rPr lang="en-US" dirty="0" smtClean="0"/>
              <a:t>:</a:t>
            </a:r>
            <a:endParaRPr lang="en-US" dirty="0"/>
          </a:p>
          <a:p>
            <a:r>
              <a:rPr lang="en-US" dirty="0" smtClean="0"/>
              <a:t>05-18-20		13-15-19		1-4-17</a:t>
            </a:r>
            <a:endParaRPr lang="en-US" dirty="0"/>
          </a:p>
          <a:p>
            <a:r>
              <a:rPr lang="en-US" dirty="0"/>
              <a:t>Example output</a:t>
            </a:r>
            <a:r>
              <a:rPr lang="en-US" dirty="0" smtClean="0"/>
              <a:t>:</a:t>
            </a:r>
            <a:endParaRPr lang="en-US" dirty="0"/>
          </a:p>
          <a:p>
            <a:r>
              <a:rPr lang="en-US" dirty="0"/>
              <a:t>&gt;.\</a:t>
            </a:r>
            <a:r>
              <a:rPr lang="en-US" dirty="0" err="1"/>
              <a:t>lotto.php</a:t>
            </a:r>
            <a:endParaRPr lang="en-US" dirty="0"/>
          </a:p>
          <a:p>
            <a:r>
              <a:rPr lang="en-US" dirty="0"/>
              <a:t>Your lotto ticket is 04-11-20.</a:t>
            </a:r>
          </a:p>
          <a:p>
            <a:r>
              <a:rPr lang="en-US" dirty="0"/>
              <a:t>Guessing....</a:t>
            </a:r>
          </a:p>
          <a:p>
            <a:r>
              <a:rPr lang="en-US" dirty="0"/>
              <a:t>Found a winner after 10395 guesses!</a:t>
            </a:r>
          </a:p>
          <a:p>
            <a:r>
              <a:rPr lang="en-US" dirty="0"/>
              <a:t>The winning ticket was 04-11-20.</a:t>
            </a:r>
          </a:p>
          <a:p>
            <a:r>
              <a:rPr lang="en-US" dirty="0"/>
              <a:t>&gt;.\lotto-</a:t>
            </a:r>
            <a:r>
              <a:rPr lang="en-US" dirty="0" err="1"/>
              <a:t>bonus.php</a:t>
            </a:r>
            <a:endParaRPr lang="en-US" dirty="0"/>
          </a:p>
          <a:p>
            <a:r>
              <a:rPr lang="en-US" dirty="0"/>
              <a:t>Your lotto ticket is 04-11-20-(7).</a:t>
            </a:r>
          </a:p>
          <a:p>
            <a:r>
              <a:rPr lang="en-US" dirty="0"/>
              <a:t>Guessing....</a:t>
            </a:r>
          </a:p>
          <a:p>
            <a:r>
              <a:rPr lang="en-US" dirty="0"/>
              <a:t>Found a winner after 10395 guesses!</a:t>
            </a:r>
          </a:p>
          <a:p>
            <a:r>
              <a:rPr lang="en-US" dirty="0"/>
              <a:t>The winning ticket was 04-11-20-(3).</a:t>
            </a:r>
          </a:p>
          <a:p>
            <a:r>
              <a:rPr lang="en-US" dirty="0"/>
              <a:t>You did NOT win the bonus multiplier.</a:t>
            </a:r>
          </a:p>
        </p:txBody>
      </p:sp>
    </p:spTree>
    <p:extLst>
      <p:ext uri="{BB962C8B-B14F-4D97-AF65-F5344CB8AC3E}">
        <p14:creationId xmlns:p14="http://schemas.microsoft.com/office/powerpoint/2010/main" val="1790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 Person</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17752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Primes</a:t>
            </a:r>
            <a:endParaRPr lang="en-US" dirty="0"/>
          </a:p>
        </p:txBody>
      </p:sp>
      <p:sp>
        <p:nvSpPr>
          <p:cNvPr id="5" name="Content Placeholder 4"/>
          <p:cNvSpPr>
            <a:spLocks noGrp="1"/>
          </p:cNvSpPr>
          <p:nvPr>
            <p:ph idx="1"/>
          </p:nvPr>
        </p:nvSpPr>
        <p:spPr/>
        <p:txBody>
          <a:bodyPr/>
          <a:lstStyle/>
          <a:p>
            <a:r>
              <a:rPr lang="en-US" dirty="0"/>
              <a:t>Create a program that calculates and outputs the first 100 prime numbers.</a:t>
            </a:r>
          </a:p>
          <a:p>
            <a:r>
              <a:rPr lang="en-US" dirty="0"/>
              <a:t>Candidate may search the internet for syntax but not to search for the answer to the question</a:t>
            </a:r>
            <a:r>
              <a:rPr lang="en-US" dirty="0" smtClean="0"/>
              <a:t>.</a:t>
            </a:r>
          </a:p>
          <a:p>
            <a:r>
              <a:rPr lang="en-US" dirty="0" smtClean="0"/>
              <a:t>Candidate </a:t>
            </a:r>
            <a:r>
              <a:rPr lang="en-US" dirty="0"/>
              <a:t>may also search for the internet to validate their answer when output is required</a:t>
            </a:r>
            <a:r>
              <a:rPr lang="en-US" dirty="0" smtClean="0"/>
              <a:t>.</a:t>
            </a:r>
          </a:p>
          <a:p>
            <a:r>
              <a:rPr lang="en-US" dirty="0" smtClean="0"/>
              <a:t>Encourage </a:t>
            </a:r>
            <a:r>
              <a:rPr lang="en-US" dirty="0"/>
              <a:t>candidate to think aloud.</a:t>
            </a:r>
          </a:p>
          <a:p>
            <a:r>
              <a:rPr lang="en-US" dirty="0" smtClean="0"/>
              <a:t>Time</a:t>
            </a:r>
            <a:r>
              <a:rPr lang="en-US" dirty="0"/>
              <a:t>: ~20 </a:t>
            </a:r>
            <a:r>
              <a:rPr lang="en-US" dirty="0" smtClean="0"/>
              <a:t>minutes</a:t>
            </a:r>
            <a:endParaRPr lang="en-US" dirty="0"/>
          </a:p>
        </p:txBody>
      </p:sp>
    </p:spTree>
    <p:extLst>
      <p:ext uri="{BB962C8B-B14F-4D97-AF65-F5344CB8AC3E}">
        <p14:creationId xmlns:p14="http://schemas.microsoft.com/office/powerpoint/2010/main" val="4109886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book Question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Create an address </a:t>
            </a:r>
            <a:r>
              <a:rPr lang="en-US" dirty="0" smtClean="0"/>
              <a:t>book</a:t>
            </a:r>
            <a:endParaRPr lang="en-US" dirty="0"/>
          </a:p>
          <a:p>
            <a:r>
              <a:rPr lang="en-US" dirty="0"/>
              <a:t>Optimally, it will perform basic CRUD </a:t>
            </a:r>
            <a:r>
              <a:rPr lang="en-US" dirty="0" smtClean="0"/>
              <a:t>functions </a:t>
            </a:r>
            <a:r>
              <a:rPr lang="en-US" dirty="0"/>
              <a:t>- Create, Update, and </a:t>
            </a:r>
            <a:r>
              <a:rPr lang="en-US" dirty="0" smtClean="0"/>
              <a:t>Delete</a:t>
            </a:r>
            <a:endParaRPr lang="en-US" dirty="0"/>
          </a:p>
          <a:p>
            <a:r>
              <a:rPr lang="en-US" dirty="0"/>
              <a:t>Optimally, it should include Name, Address, and Phone </a:t>
            </a:r>
            <a:r>
              <a:rPr lang="en-US" dirty="0" smtClean="0"/>
              <a:t>Number</a:t>
            </a:r>
            <a:endParaRPr lang="en-US" dirty="0"/>
          </a:p>
          <a:p>
            <a:r>
              <a:rPr lang="en-US" dirty="0"/>
              <a:t>Time: ~30 </a:t>
            </a:r>
            <a:r>
              <a:rPr lang="en-US" dirty="0" smtClean="0"/>
              <a:t>minutes</a:t>
            </a:r>
            <a:endParaRPr lang="en-US" dirty="0"/>
          </a:p>
          <a:p>
            <a:r>
              <a:rPr lang="en-US" dirty="0"/>
              <a:t>You are not expected to finish this problem. You are expect to have code that compiles and that completes a can perform a meaningful </a:t>
            </a:r>
            <a:r>
              <a:rPr lang="en-US" dirty="0" smtClean="0"/>
              <a:t>function.</a:t>
            </a:r>
            <a:endParaRPr lang="en-US" dirty="0"/>
          </a:p>
          <a:p>
            <a:r>
              <a:rPr lang="en-US" dirty="0"/>
              <a:t>When complete we will talk about next steps. What did you implement? What do you wish you had time to implement</a:t>
            </a:r>
            <a:r>
              <a:rPr lang="en-US" dirty="0" smtClean="0"/>
              <a:t>?</a:t>
            </a:r>
            <a:endParaRPr lang="en-US" dirty="0"/>
          </a:p>
          <a:p>
            <a:r>
              <a:rPr lang="en-US" dirty="0"/>
              <a:t>What would you do if given the rest of the day to complete this project? How about the rest of the week</a:t>
            </a:r>
            <a:r>
              <a:rPr lang="en-US" dirty="0" smtClean="0"/>
              <a:t>?</a:t>
            </a:r>
            <a:endParaRPr lang="en-US" dirty="0"/>
          </a:p>
          <a:p>
            <a:r>
              <a:rPr lang="en-US" dirty="0"/>
              <a:t>For experience </a:t>
            </a:r>
            <a:r>
              <a:rPr lang="en-US" dirty="0" smtClean="0"/>
              <a:t>candidates, </a:t>
            </a:r>
            <a:r>
              <a:rPr lang="en-US" dirty="0"/>
              <a:t>they should be given an hour. They should use the programming language they will be expected to use if selected.</a:t>
            </a:r>
          </a:p>
        </p:txBody>
      </p:sp>
    </p:spTree>
    <p:extLst>
      <p:ext uri="{BB962C8B-B14F-4D97-AF65-F5344CB8AC3E}">
        <p14:creationId xmlns:p14="http://schemas.microsoft.com/office/powerpoint/2010/main" val="323284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 / Solicit Resumes</a:t>
            </a:r>
            <a:endParaRPr lang="en-US" dirty="0"/>
          </a:p>
        </p:txBody>
      </p:sp>
      <p:sp>
        <p:nvSpPr>
          <p:cNvPr id="3" name="Content Placeholder 2"/>
          <p:cNvSpPr>
            <a:spLocks noGrp="1"/>
          </p:cNvSpPr>
          <p:nvPr>
            <p:ph idx="1"/>
          </p:nvPr>
        </p:nvSpPr>
        <p:spPr/>
        <p:txBody>
          <a:bodyPr>
            <a:normAutofit/>
          </a:bodyPr>
          <a:lstStyle/>
          <a:p>
            <a:r>
              <a:rPr lang="en-US" dirty="0" smtClean="0"/>
              <a:t>Interns</a:t>
            </a:r>
          </a:p>
          <a:p>
            <a:pPr lvl="1"/>
            <a:r>
              <a:rPr lang="en-US" dirty="0" smtClean="0"/>
              <a:t>NRIEP - </a:t>
            </a:r>
            <a:r>
              <a:rPr lang="en-US" dirty="0">
                <a:hlinkClick r:id="rId2"/>
              </a:rPr>
              <a:t>https://</a:t>
            </a:r>
            <a:r>
              <a:rPr lang="en-US" dirty="0" smtClean="0">
                <a:hlinkClick r:id="rId2"/>
              </a:rPr>
              <a:t>nreip.asee.org</a:t>
            </a:r>
            <a:endParaRPr lang="en-US" dirty="0" smtClean="0"/>
          </a:p>
          <a:p>
            <a:pPr lvl="1"/>
            <a:r>
              <a:rPr lang="en-US" dirty="0" smtClean="0"/>
              <a:t>Career fairs</a:t>
            </a:r>
          </a:p>
          <a:p>
            <a:r>
              <a:rPr lang="en-US" dirty="0" smtClean="0"/>
              <a:t>Employees</a:t>
            </a:r>
          </a:p>
          <a:p>
            <a:pPr lvl="1"/>
            <a:r>
              <a:rPr lang="en-US" dirty="0" smtClean="0"/>
              <a:t>Post job on handshake - </a:t>
            </a:r>
            <a:r>
              <a:rPr lang="en-US" dirty="0" smtClean="0">
                <a:hlinkClick r:id="rId3"/>
              </a:rPr>
              <a:t>https://app.joinhandshake.com/login</a:t>
            </a:r>
            <a:endParaRPr lang="en-US" dirty="0" smtClean="0"/>
          </a:p>
          <a:p>
            <a:pPr lvl="1"/>
            <a:r>
              <a:rPr lang="en-US" dirty="0" smtClean="0"/>
              <a:t>Attend college career fairs – You can find them by visiting the college websites or on handshake (if the college is a member of handshake</a:t>
            </a:r>
          </a:p>
          <a:p>
            <a:pPr lvl="1"/>
            <a:r>
              <a:rPr lang="en-US" dirty="0"/>
              <a:t>Indeed (</a:t>
            </a:r>
            <a:r>
              <a:rPr lang="en-US" dirty="0">
                <a:hlinkClick r:id="rId4"/>
              </a:rPr>
              <a:t>https://www.indeed.com/</a:t>
            </a:r>
            <a:r>
              <a:rPr lang="en-US" dirty="0"/>
              <a:t>) </a:t>
            </a:r>
            <a:r>
              <a:rPr lang="en-US" dirty="0" smtClean="0"/>
              <a:t>– not very successful</a:t>
            </a:r>
          </a:p>
          <a:p>
            <a:pPr lvl="2"/>
            <a:endParaRPr lang="en-US" dirty="0"/>
          </a:p>
        </p:txBody>
      </p:sp>
    </p:spTree>
    <p:extLst>
      <p:ext uri="{BB962C8B-B14F-4D97-AF65-F5344CB8AC3E}">
        <p14:creationId xmlns:p14="http://schemas.microsoft.com/office/powerpoint/2010/main" val="182594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 for Grading Exercises</a:t>
            </a:r>
            <a:endParaRPr lang="en-US" dirty="0"/>
          </a:p>
        </p:txBody>
      </p:sp>
      <p:sp>
        <p:nvSpPr>
          <p:cNvPr id="3" name="Content Placeholder 2"/>
          <p:cNvSpPr>
            <a:spLocks noGrp="1"/>
          </p:cNvSpPr>
          <p:nvPr>
            <p:ph idx="1"/>
          </p:nvPr>
        </p:nvSpPr>
        <p:spPr/>
        <p:txBody>
          <a:bodyPr>
            <a:normAutofit lnSpcReduction="10000"/>
          </a:bodyPr>
          <a:lstStyle/>
          <a:p>
            <a:r>
              <a:rPr lang="en-US" dirty="0" smtClean="0"/>
              <a:t>Does the program run / compile?</a:t>
            </a:r>
          </a:p>
          <a:p>
            <a:r>
              <a:rPr lang="en-US" dirty="0" smtClean="0"/>
              <a:t>Do they check their answer?</a:t>
            </a:r>
          </a:p>
          <a:p>
            <a:r>
              <a:rPr lang="en-US" dirty="0" smtClean="0"/>
              <a:t>Create a test case?</a:t>
            </a:r>
          </a:p>
          <a:p>
            <a:r>
              <a:rPr lang="en-US" dirty="0" smtClean="0"/>
              <a:t>Create an object?</a:t>
            </a:r>
          </a:p>
          <a:p>
            <a:r>
              <a:rPr lang="en-US" dirty="0" smtClean="0"/>
              <a:t>Do they break down the problem in a logical way?</a:t>
            </a:r>
          </a:p>
          <a:p>
            <a:r>
              <a:rPr lang="en-US" dirty="0" smtClean="0"/>
              <a:t>Do they achieve the challenge?</a:t>
            </a:r>
          </a:p>
          <a:p>
            <a:endParaRPr lang="en-US" dirty="0"/>
          </a:p>
          <a:p>
            <a:r>
              <a:rPr lang="en-US" dirty="0" smtClean="0"/>
              <a:t>Things to consider:</a:t>
            </a:r>
          </a:p>
          <a:p>
            <a:pPr lvl="1"/>
            <a:r>
              <a:rPr lang="en-US" dirty="0"/>
              <a:t>How do they go about trouble shooting? (Subjective)</a:t>
            </a:r>
          </a:p>
        </p:txBody>
      </p:sp>
    </p:spTree>
    <p:extLst>
      <p:ext uri="{BB962C8B-B14F-4D97-AF65-F5344CB8AC3E}">
        <p14:creationId xmlns:p14="http://schemas.microsoft.com/office/powerpoint/2010/main" val="2245284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78628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Exercise – Setup (not currently in use)</a:t>
            </a:r>
            <a:endParaRPr lang="en-US" dirty="0"/>
          </a:p>
        </p:txBody>
      </p:sp>
      <p:sp>
        <p:nvSpPr>
          <p:cNvPr id="5" name="Content Placeholder 4"/>
          <p:cNvSpPr>
            <a:spLocks noGrp="1"/>
          </p:cNvSpPr>
          <p:nvPr>
            <p:ph idx="1"/>
          </p:nvPr>
        </p:nvSpPr>
        <p:spPr/>
        <p:txBody>
          <a:bodyPr>
            <a:normAutofit fontScale="55000" lnSpcReduction="20000"/>
          </a:bodyPr>
          <a:lstStyle/>
          <a:p>
            <a:pPr marL="0" indent="0">
              <a:buNone/>
            </a:pPr>
            <a:r>
              <a:rPr lang="en-US" dirty="0" smtClean="0">
                <a:hlinkClick r:id="rId2"/>
              </a:rPr>
              <a:t>https://www.db-fiddle.com/f/eQ3wL4rzw4xevuLZ31szJt/2</a:t>
            </a:r>
            <a:endParaRPr lang="en-US" dirty="0" smtClean="0"/>
          </a:p>
          <a:p>
            <a:pPr marL="0" indent="0">
              <a:buNone/>
            </a:pPr>
            <a:r>
              <a:rPr lang="en-US" dirty="0" smtClean="0"/>
              <a:t>CREATE TABLE grades (</a:t>
            </a:r>
          </a:p>
          <a:p>
            <a:pPr marL="0" indent="0">
              <a:buNone/>
            </a:pPr>
            <a:r>
              <a:rPr lang="en-US" dirty="0" smtClean="0"/>
              <a:t>  class varchar(200),</a:t>
            </a:r>
          </a:p>
          <a:p>
            <a:pPr marL="0" indent="0">
              <a:buNone/>
            </a:pPr>
            <a:r>
              <a:rPr lang="en-US" dirty="0" smtClean="0"/>
              <a:t>  student varchar(200),</a:t>
            </a:r>
          </a:p>
          <a:p>
            <a:pPr marL="0" indent="0">
              <a:buNone/>
            </a:pPr>
            <a:r>
              <a:rPr lang="en-US" dirty="0" smtClean="0"/>
              <a:t>  grade </a:t>
            </a:r>
            <a:r>
              <a:rPr lang="en-US" dirty="0" err="1" smtClean="0"/>
              <a:t>int</a:t>
            </a:r>
            <a:endParaRPr lang="en-US" dirty="0" smtClean="0"/>
          </a:p>
          <a:p>
            <a:pPr marL="0" indent="0">
              <a:buNone/>
            </a:pPr>
            <a:r>
              <a:rPr lang="en-US" dirty="0" smtClean="0"/>
              <a:t>);</a:t>
            </a:r>
          </a:p>
          <a:p>
            <a:pPr marL="0" indent="0">
              <a:buNone/>
            </a:pPr>
            <a:endParaRPr lang="en-US" dirty="0" smtClean="0"/>
          </a:p>
          <a:p>
            <a:pPr marL="0" indent="0">
              <a:buNone/>
            </a:pPr>
            <a:r>
              <a:rPr lang="en-US" dirty="0" smtClean="0"/>
              <a:t>INSERT INTO grades (</a:t>
            </a:r>
            <a:r>
              <a:rPr lang="en-US" dirty="0" err="1" smtClean="0"/>
              <a:t>class,student,grade</a:t>
            </a:r>
            <a:r>
              <a:rPr lang="en-US" dirty="0" smtClean="0"/>
              <a:t>) VALUES ('Math','Jonathan',90);</a:t>
            </a:r>
          </a:p>
          <a:p>
            <a:pPr marL="0" indent="0">
              <a:buNone/>
            </a:pPr>
            <a:r>
              <a:rPr lang="en-US" dirty="0" smtClean="0"/>
              <a:t>INSERT INTO grades (</a:t>
            </a:r>
            <a:r>
              <a:rPr lang="en-US" dirty="0" err="1" smtClean="0"/>
              <a:t>class,student,grade</a:t>
            </a:r>
            <a:r>
              <a:rPr lang="en-US" dirty="0" smtClean="0"/>
              <a:t>) VALUES ('Math','Heather',100);</a:t>
            </a:r>
          </a:p>
          <a:p>
            <a:pPr marL="0" indent="0">
              <a:buNone/>
            </a:pPr>
            <a:r>
              <a:rPr lang="en-US" dirty="0" smtClean="0"/>
              <a:t>INSERT INTO grades (</a:t>
            </a:r>
            <a:r>
              <a:rPr lang="en-US" dirty="0" err="1" smtClean="0"/>
              <a:t>class,student,grade</a:t>
            </a:r>
            <a:r>
              <a:rPr lang="en-US" dirty="0" smtClean="0"/>
              <a:t>) VALUES ('Math','Matt',95);</a:t>
            </a:r>
          </a:p>
          <a:p>
            <a:pPr marL="0" indent="0">
              <a:buNone/>
            </a:pPr>
            <a:endParaRPr lang="en-US" dirty="0" smtClean="0"/>
          </a:p>
          <a:p>
            <a:pPr marL="0" indent="0">
              <a:buNone/>
            </a:pPr>
            <a:r>
              <a:rPr lang="en-US" dirty="0" smtClean="0"/>
              <a:t>INSERT INTO grades (</a:t>
            </a:r>
            <a:r>
              <a:rPr lang="en-US" dirty="0" err="1" smtClean="0"/>
              <a:t>class,student,grade</a:t>
            </a:r>
            <a:r>
              <a:rPr lang="en-US" dirty="0" smtClean="0"/>
              <a:t>) VALUES ('History','Alison',85);</a:t>
            </a:r>
          </a:p>
          <a:p>
            <a:pPr marL="0" indent="0">
              <a:buNone/>
            </a:pPr>
            <a:r>
              <a:rPr lang="en-US" dirty="0" smtClean="0"/>
              <a:t>INSERT INTO grades (</a:t>
            </a:r>
            <a:r>
              <a:rPr lang="en-US" dirty="0" err="1" smtClean="0"/>
              <a:t>class,student,grade</a:t>
            </a:r>
            <a:r>
              <a:rPr lang="en-US" dirty="0" smtClean="0"/>
              <a:t>) VALUES ('History','Pam',95);</a:t>
            </a:r>
          </a:p>
          <a:p>
            <a:pPr marL="0" indent="0">
              <a:buNone/>
            </a:pPr>
            <a:r>
              <a:rPr lang="en-US" dirty="0" smtClean="0"/>
              <a:t>INSERT INTO grades (</a:t>
            </a:r>
            <a:r>
              <a:rPr lang="en-US" dirty="0" err="1" smtClean="0"/>
              <a:t>class,student,grade</a:t>
            </a:r>
            <a:r>
              <a:rPr lang="en-US" dirty="0" smtClean="0"/>
              <a:t>) VALUES ('History','Nhan',80);</a:t>
            </a:r>
            <a:endParaRPr lang="en-US" dirty="0"/>
          </a:p>
        </p:txBody>
      </p:sp>
    </p:spTree>
    <p:extLst>
      <p:ext uri="{BB962C8B-B14F-4D97-AF65-F5344CB8AC3E}">
        <p14:creationId xmlns:p14="http://schemas.microsoft.com/office/powerpoint/2010/main" val="1543451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Exercise - Answer</a:t>
            </a:r>
            <a:endParaRPr lang="en-US" dirty="0"/>
          </a:p>
        </p:txBody>
      </p:sp>
      <p:sp>
        <p:nvSpPr>
          <p:cNvPr id="3" name="Content Placeholder 2"/>
          <p:cNvSpPr>
            <a:spLocks noGrp="1"/>
          </p:cNvSpPr>
          <p:nvPr>
            <p:ph idx="1"/>
          </p:nvPr>
        </p:nvSpPr>
        <p:spPr/>
        <p:txBody>
          <a:bodyPr>
            <a:normAutofit fontScale="92500"/>
          </a:bodyPr>
          <a:lstStyle/>
          <a:p>
            <a:r>
              <a:rPr lang="en-US" dirty="0"/>
              <a:t>SELECT * FROM grades ORDER BY class, grade</a:t>
            </a:r>
            <a:r>
              <a:rPr lang="en-US" dirty="0" smtClean="0"/>
              <a:t>;</a:t>
            </a:r>
          </a:p>
          <a:p>
            <a:endParaRPr lang="en-US" dirty="0"/>
          </a:p>
          <a:p>
            <a:r>
              <a:rPr lang="en-US" dirty="0"/>
              <a:t>SELECT grades.*</a:t>
            </a:r>
          </a:p>
          <a:p>
            <a:r>
              <a:rPr lang="en-US" dirty="0"/>
              <a:t>FROM grades INNER JOIN</a:t>
            </a:r>
          </a:p>
          <a:p>
            <a:r>
              <a:rPr lang="en-US" dirty="0"/>
              <a:t>(</a:t>
            </a:r>
          </a:p>
          <a:p>
            <a:r>
              <a:rPr lang="en-US" dirty="0"/>
              <a:t>SELECT class, MAX(grade) AS </a:t>
            </a:r>
            <a:r>
              <a:rPr lang="en-US" dirty="0" err="1"/>
              <a:t>highest_grade</a:t>
            </a:r>
            <a:endParaRPr lang="en-US" dirty="0"/>
          </a:p>
          <a:p>
            <a:r>
              <a:rPr lang="en-US" dirty="0"/>
              <a:t>FROM grades</a:t>
            </a:r>
          </a:p>
          <a:p>
            <a:r>
              <a:rPr lang="en-US" dirty="0"/>
              <a:t>GROUP BY class</a:t>
            </a:r>
          </a:p>
          <a:p>
            <a:r>
              <a:rPr lang="en-US" dirty="0"/>
              <a:t>) AS BB ON </a:t>
            </a:r>
            <a:r>
              <a:rPr lang="en-US" dirty="0" err="1"/>
              <a:t>grades.class</a:t>
            </a:r>
            <a:r>
              <a:rPr lang="en-US" dirty="0"/>
              <a:t> = </a:t>
            </a:r>
            <a:r>
              <a:rPr lang="en-US" dirty="0" err="1"/>
              <a:t>BB.class</a:t>
            </a:r>
            <a:r>
              <a:rPr lang="en-US" dirty="0"/>
              <a:t> AND </a:t>
            </a:r>
            <a:r>
              <a:rPr lang="en-US" dirty="0" err="1"/>
              <a:t>grades.grade</a:t>
            </a:r>
            <a:r>
              <a:rPr lang="en-US" dirty="0"/>
              <a:t> = </a:t>
            </a:r>
            <a:r>
              <a:rPr lang="en-US" dirty="0" err="1" smtClean="0"/>
              <a:t>BB.highest_grade</a:t>
            </a:r>
            <a:endParaRPr lang="en-US" dirty="0" smtClean="0"/>
          </a:p>
          <a:p>
            <a:endParaRPr lang="en-US" dirty="0"/>
          </a:p>
          <a:p>
            <a:endParaRPr lang="en-US" dirty="0"/>
          </a:p>
        </p:txBody>
      </p:sp>
    </p:spTree>
    <p:extLst>
      <p:ext uri="{BB962C8B-B14F-4D97-AF65-F5344CB8AC3E}">
        <p14:creationId xmlns:p14="http://schemas.microsoft.com/office/powerpoint/2010/main" val="379135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Resumes for Interview</a:t>
            </a:r>
            <a:endParaRPr lang="en-US" dirty="0"/>
          </a:p>
        </p:txBody>
      </p:sp>
      <p:sp>
        <p:nvSpPr>
          <p:cNvPr id="3" name="Content Placeholder 2"/>
          <p:cNvSpPr>
            <a:spLocks noGrp="1"/>
          </p:cNvSpPr>
          <p:nvPr>
            <p:ph idx="1"/>
          </p:nvPr>
        </p:nvSpPr>
        <p:spPr/>
        <p:txBody>
          <a:bodyPr>
            <a:normAutofit fontScale="92500" lnSpcReduction="20000"/>
          </a:bodyPr>
          <a:lstStyle/>
          <a:p>
            <a:r>
              <a:rPr lang="en-US" sz="3300" dirty="0" smtClean="0"/>
              <a:t>Sort through resumes to identify likely candidates</a:t>
            </a:r>
          </a:p>
          <a:p>
            <a:pPr lvl="1"/>
            <a:r>
              <a:rPr lang="en-US" sz="2800" dirty="0" smtClean="0"/>
              <a:t>For recent graduates consider</a:t>
            </a:r>
          </a:p>
          <a:p>
            <a:pPr lvl="2"/>
            <a:r>
              <a:rPr lang="en-US" sz="2100" dirty="0" smtClean="0"/>
              <a:t>Education (Computer Science &gt; Computer Engineering &gt; Information Technology)</a:t>
            </a:r>
          </a:p>
          <a:p>
            <a:pPr lvl="2"/>
            <a:r>
              <a:rPr lang="en-US" sz="2100" dirty="0" smtClean="0"/>
              <a:t>Experience (This should be development experience)</a:t>
            </a:r>
          </a:p>
          <a:p>
            <a:pPr lvl="2"/>
            <a:r>
              <a:rPr lang="en-US" sz="2100" dirty="0" smtClean="0"/>
              <a:t>Projects - Should explain the projects that the candidate worked on and their role on the project. Relevant projects are the best (Example: Web Development if the position is for a web developer)</a:t>
            </a:r>
          </a:p>
          <a:p>
            <a:pPr lvl="2"/>
            <a:r>
              <a:rPr lang="en-US" sz="2100" dirty="0" smtClean="0"/>
              <a:t>Portfolio – Having a </a:t>
            </a:r>
            <a:r>
              <a:rPr lang="en-US" sz="2100" dirty="0" err="1" smtClean="0"/>
              <a:t>github</a:t>
            </a:r>
            <a:r>
              <a:rPr lang="en-US" sz="2100" dirty="0" smtClean="0"/>
              <a:t> account is very favorable. If it has working projects, the candidate should generally be interviewed</a:t>
            </a:r>
          </a:p>
          <a:p>
            <a:pPr lvl="2"/>
            <a:r>
              <a:rPr lang="en-US" sz="2100" dirty="0" smtClean="0"/>
              <a:t>Active website</a:t>
            </a:r>
          </a:p>
          <a:p>
            <a:pPr lvl="1"/>
            <a:r>
              <a:rPr lang="en-US" sz="2800" dirty="0" smtClean="0"/>
              <a:t>For experienced candidates </a:t>
            </a:r>
          </a:p>
          <a:p>
            <a:pPr lvl="2"/>
            <a:r>
              <a:rPr lang="en-US" sz="2100" dirty="0"/>
              <a:t>Look at experience. Should explain the projects that the candidate worked on and their role on the project</a:t>
            </a:r>
          </a:p>
          <a:p>
            <a:pPr lvl="2"/>
            <a:r>
              <a:rPr lang="en-US" sz="2100" dirty="0" smtClean="0"/>
              <a:t>Portfolio and active website preferred but less likely for experienced candidates</a:t>
            </a:r>
          </a:p>
          <a:p>
            <a:pPr lvl="2"/>
            <a:r>
              <a:rPr lang="en-US" sz="2100" dirty="0" smtClean="0"/>
              <a:t>Frequency of job changes</a:t>
            </a:r>
          </a:p>
          <a:p>
            <a:pPr lvl="2"/>
            <a:r>
              <a:rPr lang="en-US" sz="2100" dirty="0" smtClean="0"/>
              <a:t>Last time they were a developer. (As opposed to a manger or architect)</a:t>
            </a:r>
          </a:p>
        </p:txBody>
      </p:sp>
    </p:spTree>
    <p:extLst>
      <p:ext uri="{BB962C8B-B14F-4D97-AF65-F5344CB8AC3E}">
        <p14:creationId xmlns:p14="http://schemas.microsoft.com/office/powerpoint/2010/main" val="119254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 Interview</a:t>
            </a:r>
            <a:endParaRPr lang="en-US" dirty="0"/>
          </a:p>
        </p:txBody>
      </p:sp>
      <p:sp>
        <p:nvSpPr>
          <p:cNvPr id="3" name="Content Placeholder 2"/>
          <p:cNvSpPr>
            <a:spLocks noGrp="1"/>
          </p:cNvSpPr>
          <p:nvPr>
            <p:ph idx="1"/>
          </p:nvPr>
        </p:nvSpPr>
        <p:spPr/>
        <p:txBody>
          <a:bodyPr>
            <a:normAutofit/>
          </a:bodyPr>
          <a:lstStyle/>
          <a:p>
            <a:r>
              <a:rPr lang="en-US" dirty="0" smtClean="0"/>
              <a:t>Reiterate the applicant must be a US citizen and ability to maintain security clearance (drug free workplace)</a:t>
            </a:r>
          </a:p>
          <a:p>
            <a:r>
              <a:rPr lang="en-US" dirty="0" smtClean="0"/>
              <a:t>Schedule a 30 minute phone interview</a:t>
            </a:r>
          </a:p>
          <a:p>
            <a:pPr lvl="1"/>
            <a:r>
              <a:rPr lang="en-US" dirty="0" smtClean="0"/>
              <a:t>Make sure the candidate knows their will be an exercise and is prepared to share their screen. We usually use google hangouts for the screen share.</a:t>
            </a:r>
          </a:p>
          <a:p>
            <a:pPr lvl="2"/>
            <a:r>
              <a:rPr lang="en-US" dirty="0">
                <a:hlinkClick r:id="rId3"/>
              </a:rPr>
              <a:t>https://</a:t>
            </a:r>
            <a:r>
              <a:rPr lang="en-US" dirty="0" smtClean="0">
                <a:hlinkClick r:id="rId3"/>
              </a:rPr>
              <a:t>github.com/NIWC-PHL/Recruiting</a:t>
            </a:r>
            <a:endParaRPr lang="en-US" dirty="0" smtClean="0"/>
          </a:p>
          <a:p>
            <a:pPr lvl="2"/>
            <a:r>
              <a:rPr lang="en-US" dirty="0" smtClean="0"/>
              <a:t>Username: NIWC-PHL  Password: </a:t>
            </a:r>
            <a:r>
              <a:rPr lang="en-US" dirty="0" smtClean="0"/>
              <a:t>NIWCPhilly1</a:t>
            </a:r>
            <a:endParaRPr lang="en-US" dirty="0" smtClean="0"/>
          </a:p>
          <a:p>
            <a:pPr lvl="3"/>
            <a:r>
              <a:rPr lang="en-US" dirty="0" smtClean="0"/>
              <a:t>Database Diagram</a:t>
            </a:r>
          </a:p>
          <a:p>
            <a:pPr lvl="3"/>
            <a:r>
              <a:rPr lang="en-US" dirty="0" smtClean="0"/>
              <a:t>Lotto exercise</a:t>
            </a:r>
          </a:p>
          <a:p>
            <a:pPr lvl="3"/>
            <a:r>
              <a:rPr lang="en-US" dirty="0" smtClean="0"/>
              <a:t>Simple Web Exercise</a:t>
            </a:r>
          </a:p>
        </p:txBody>
      </p:sp>
    </p:spTree>
    <p:extLst>
      <p:ext uri="{BB962C8B-B14F-4D97-AF65-F5344CB8AC3E}">
        <p14:creationId xmlns:p14="http://schemas.microsoft.com/office/powerpoint/2010/main" val="200231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In person interview</a:t>
            </a:r>
            <a:endParaRPr lang="en-US" dirty="0"/>
          </a:p>
        </p:txBody>
      </p:sp>
      <p:sp>
        <p:nvSpPr>
          <p:cNvPr id="3" name="Content Placeholder 2"/>
          <p:cNvSpPr>
            <a:spLocks noGrp="1"/>
          </p:cNvSpPr>
          <p:nvPr>
            <p:ph idx="1"/>
          </p:nvPr>
        </p:nvSpPr>
        <p:spPr/>
        <p:txBody>
          <a:bodyPr>
            <a:normAutofit/>
          </a:bodyPr>
          <a:lstStyle/>
          <a:p>
            <a:r>
              <a:rPr lang="en-US" dirty="0" smtClean="0"/>
              <a:t>Provide directions and other requirements to come on base. </a:t>
            </a:r>
          </a:p>
          <a:p>
            <a:pPr lvl="1"/>
            <a:r>
              <a:rPr lang="en-US" dirty="0" smtClean="0"/>
              <a:t>Photo ID, up to date inspection if driving, etc. </a:t>
            </a:r>
          </a:p>
          <a:p>
            <a:r>
              <a:rPr lang="en-US" dirty="0" smtClean="0"/>
              <a:t>Inform the candidate that there will be a coding portion of the interview.</a:t>
            </a:r>
          </a:p>
          <a:p>
            <a:r>
              <a:rPr lang="en-US" dirty="0" smtClean="0"/>
              <a:t>Find out what programming language / IDE the candidate is most comfortable with.</a:t>
            </a:r>
          </a:p>
          <a:p>
            <a:r>
              <a:rPr lang="en-US" dirty="0" smtClean="0"/>
              <a:t>Make sure an IDE is set up that the candidate is comfortable with.</a:t>
            </a:r>
          </a:p>
          <a:p>
            <a:r>
              <a:rPr lang="en-US" dirty="0" smtClean="0"/>
              <a:t>Reserve a parking spot for the candidate (if available).</a:t>
            </a:r>
          </a:p>
          <a:p>
            <a:r>
              <a:rPr lang="en-US" dirty="0" smtClean="0"/>
              <a:t>Reserve a room to conduct the interview</a:t>
            </a:r>
          </a:p>
          <a:p>
            <a:endParaRPr lang="en-US" dirty="0"/>
          </a:p>
        </p:txBody>
      </p:sp>
    </p:spTree>
    <p:extLst>
      <p:ext uri="{BB962C8B-B14F-4D97-AF65-F5344CB8AC3E}">
        <p14:creationId xmlns:p14="http://schemas.microsoft.com/office/powerpoint/2010/main" val="6900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Person Interview – 2 hour</a:t>
            </a:r>
            <a:endParaRPr lang="en-US" dirty="0"/>
          </a:p>
        </p:txBody>
      </p:sp>
      <p:sp>
        <p:nvSpPr>
          <p:cNvPr id="3" name="Content Placeholder 2"/>
          <p:cNvSpPr>
            <a:spLocks noGrp="1"/>
          </p:cNvSpPr>
          <p:nvPr>
            <p:ph idx="1"/>
          </p:nvPr>
        </p:nvSpPr>
        <p:spPr/>
        <p:txBody>
          <a:bodyPr>
            <a:normAutofit/>
          </a:bodyPr>
          <a:lstStyle/>
          <a:p>
            <a:r>
              <a:rPr lang="en-US" dirty="0" smtClean="0"/>
              <a:t>Give an introduction to NIWC Philadelphia and the job</a:t>
            </a:r>
          </a:p>
          <a:p>
            <a:r>
              <a:rPr lang="en-US" dirty="0" smtClean="0"/>
              <a:t>Take Questions</a:t>
            </a:r>
          </a:p>
          <a:p>
            <a:r>
              <a:rPr lang="en-US" dirty="0" smtClean="0"/>
              <a:t>Go over experience, resume, portfolio as desired.</a:t>
            </a:r>
          </a:p>
          <a:p>
            <a:pPr lvl="1"/>
            <a:r>
              <a:rPr lang="en-US" dirty="0" smtClean="0"/>
              <a:t>What was their role on group project and teams? What did they do technically (in detail)?</a:t>
            </a:r>
          </a:p>
          <a:p>
            <a:r>
              <a:rPr lang="en-US" dirty="0" smtClean="0"/>
              <a:t>Perform Technical Questions</a:t>
            </a:r>
          </a:p>
          <a:p>
            <a:pPr lvl="1"/>
            <a:r>
              <a:rPr lang="en-US" dirty="0" smtClean="0"/>
              <a:t>Candidate is free to ask questions. Candidate should be watched as they code and encouraged to think aloud. They can use google for syntax and definitions but not the exact answer.</a:t>
            </a:r>
          </a:p>
        </p:txBody>
      </p:sp>
    </p:spTree>
    <p:extLst>
      <p:ext uri="{BB962C8B-B14F-4D97-AF65-F5344CB8AC3E}">
        <p14:creationId xmlns:p14="http://schemas.microsoft.com/office/powerpoint/2010/main" val="15218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NIWC Pacific Formerly </a:t>
            </a:r>
            <a:r>
              <a:rPr lang="en-US" dirty="0"/>
              <a:t>SPAWAR Systems Center Pacific (SSC Pacific</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Formerly SPAWAR Systems Center Pacific (SSC Pacific</a:t>
            </a:r>
            <a:r>
              <a:rPr lang="en-US" dirty="0" smtClean="0"/>
              <a:t>)</a:t>
            </a:r>
            <a:endParaRPr lang="en-US" dirty="0"/>
          </a:p>
          <a:p>
            <a:r>
              <a:rPr lang="en-US" dirty="0"/>
              <a:t>Naval Information Warfare Center (NIWC) Pacific provides the U.S. Navy and military with essential capabilities in the areas of command and control, communications, computers, intelligence, surveillance, and reconnaissance (C4ISR), cyber, and space.</a:t>
            </a:r>
          </a:p>
          <a:p>
            <a:r>
              <a:rPr lang="en-US" dirty="0" smtClean="0"/>
              <a:t>Systems </a:t>
            </a:r>
            <a:r>
              <a:rPr lang="en-US" dirty="0"/>
              <a:t>development and support includes basic research and prototype development through systems engineering and integration to life </a:t>
            </a:r>
            <a:r>
              <a:rPr lang="en-US" dirty="0" smtClean="0"/>
              <a:t>cycle support of fielded systems.</a:t>
            </a:r>
          </a:p>
          <a:p>
            <a:r>
              <a:rPr lang="en-US" dirty="0"/>
              <a:t>NWIC Pacific </a:t>
            </a:r>
            <a:r>
              <a:rPr lang="en-US" dirty="0" smtClean="0"/>
              <a:t>employs over ~5,000 government civilians</a:t>
            </a:r>
          </a:p>
          <a:p>
            <a:pPr lvl="1"/>
            <a:r>
              <a:rPr lang="en-US" dirty="0" smtClean="0"/>
              <a:t>NWIC</a:t>
            </a:r>
            <a:r>
              <a:rPr lang="en-US" dirty="0"/>
              <a:t> Pacific employs a highly educated, diverse, multidisciplinary workforce of more than 4,700 scientists, researchers, engineers, technicians, technical specialists and more, who hold 194 Ph.D./J.D. degrees, and 1,356 master's degrees.</a:t>
            </a:r>
          </a:p>
          <a:p>
            <a:r>
              <a:rPr lang="en-US" dirty="0"/>
              <a:t>The lab, located in San Diego, California, is ranked as a top generator of patents and license agreements (155 patent disclosures, 100 patent applications filed, and 50 patents issued in fiscal year 2017</a:t>
            </a:r>
            <a:r>
              <a:rPr lang="en-US" dirty="0" smtClean="0"/>
              <a:t>).</a:t>
            </a:r>
          </a:p>
          <a:p>
            <a:r>
              <a:rPr lang="en-US" dirty="0" smtClean="0"/>
              <a:t>We are part of the Navy but are not part of the arm forces. Imagine it like working for NASA or the IRS. No service commitment and no forced deployment.</a:t>
            </a:r>
            <a:endParaRPr lang="en-US" dirty="0"/>
          </a:p>
          <a:p>
            <a:endParaRPr lang="en-US" dirty="0"/>
          </a:p>
        </p:txBody>
      </p:sp>
    </p:spTree>
    <p:extLst>
      <p:ext uri="{BB962C8B-B14F-4D97-AF65-F5344CB8AC3E}">
        <p14:creationId xmlns:p14="http://schemas.microsoft.com/office/powerpoint/2010/main" val="145908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NIWC Philly</a:t>
            </a:r>
            <a:endParaRPr lang="en-US" dirty="0"/>
          </a:p>
        </p:txBody>
      </p:sp>
      <p:sp>
        <p:nvSpPr>
          <p:cNvPr id="3" name="Content Placeholder 2"/>
          <p:cNvSpPr>
            <a:spLocks noGrp="1"/>
          </p:cNvSpPr>
          <p:nvPr>
            <p:ph idx="1"/>
          </p:nvPr>
        </p:nvSpPr>
        <p:spPr/>
        <p:txBody>
          <a:bodyPr/>
          <a:lstStyle/>
          <a:p>
            <a:r>
              <a:rPr lang="en-US" dirty="0" smtClean="0"/>
              <a:t>~100 government employees and ~XXX contractors</a:t>
            </a:r>
          </a:p>
          <a:p>
            <a:r>
              <a:rPr lang="en-US" dirty="0" smtClean="0"/>
              <a:t>Supports Navy, Air Force, Army, Marine, Coast Guard, NGA, and more.</a:t>
            </a:r>
          </a:p>
          <a:p>
            <a:r>
              <a:rPr lang="en-US" dirty="0" smtClean="0"/>
              <a:t>Primarily perform Cyber Security, Software Development, Design, Systems Engineering, System Administration, System Integration, Engineering Oversight, Logistics, etc.</a:t>
            </a:r>
          </a:p>
          <a:p>
            <a:r>
              <a:rPr lang="en-US" dirty="0" smtClean="0"/>
              <a:t>Opportunity for S&amp;T and RDT&amp;E work.</a:t>
            </a:r>
          </a:p>
          <a:p>
            <a:pPr lvl="1"/>
            <a:r>
              <a:rPr lang="en-US" dirty="0" smtClean="0"/>
              <a:t>Apply to get your idea funded through consolidated S&amp;T proposal call</a:t>
            </a:r>
          </a:p>
          <a:p>
            <a:pPr lvl="1"/>
            <a:r>
              <a:rPr lang="en-US" dirty="0" smtClean="0"/>
              <a:t>Submit patents to get bonuses</a:t>
            </a:r>
          </a:p>
        </p:txBody>
      </p:sp>
    </p:spTree>
    <p:extLst>
      <p:ext uri="{BB962C8B-B14F-4D97-AF65-F5344CB8AC3E}">
        <p14:creationId xmlns:p14="http://schemas.microsoft.com/office/powerpoint/2010/main" val="152625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Software Development Work</a:t>
            </a:r>
            <a:endParaRPr lang="en-US" dirty="0"/>
          </a:p>
        </p:txBody>
      </p:sp>
      <p:sp>
        <p:nvSpPr>
          <p:cNvPr id="3" name="Content Placeholder 2"/>
          <p:cNvSpPr>
            <a:spLocks noGrp="1"/>
          </p:cNvSpPr>
          <p:nvPr>
            <p:ph idx="1"/>
          </p:nvPr>
        </p:nvSpPr>
        <p:spPr/>
        <p:txBody>
          <a:bodyPr/>
          <a:lstStyle/>
          <a:p>
            <a:r>
              <a:rPr lang="en-US" dirty="0" smtClean="0"/>
              <a:t>Describe the software development work in the division</a:t>
            </a:r>
          </a:p>
          <a:p>
            <a:pPr lvl="1"/>
            <a:r>
              <a:rPr lang="en-US" dirty="0" smtClean="0"/>
              <a:t>VRAM</a:t>
            </a:r>
          </a:p>
          <a:p>
            <a:pPr lvl="1"/>
            <a:r>
              <a:rPr lang="en-US" dirty="0" smtClean="0"/>
              <a:t>I3</a:t>
            </a:r>
          </a:p>
          <a:p>
            <a:pPr lvl="1"/>
            <a:r>
              <a:rPr lang="en-US" dirty="0" err="1" smtClean="0"/>
              <a:t>CyberKnight</a:t>
            </a:r>
            <a:endParaRPr lang="en-US" dirty="0" smtClean="0"/>
          </a:p>
          <a:p>
            <a:pPr lvl="1"/>
            <a:r>
              <a:rPr lang="en-US" dirty="0" smtClean="0"/>
              <a:t>IACT</a:t>
            </a:r>
          </a:p>
          <a:p>
            <a:pPr lvl="1"/>
            <a:r>
              <a:rPr lang="en-US" dirty="0" smtClean="0"/>
              <a:t>Marine Corps (I forget the product name)</a:t>
            </a:r>
          </a:p>
          <a:p>
            <a:r>
              <a:rPr lang="en-US" dirty="0" smtClean="0"/>
              <a:t>Describe the specific opportunity being working on</a:t>
            </a:r>
            <a:endParaRPr lang="en-US" dirty="0"/>
          </a:p>
        </p:txBody>
      </p:sp>
    </p:spTree>
    <p:extLst>
      <p:ext uri="{BB962C8B-B14F-4D97-AF65-F5344CB8AC3E}">
        <p14:creationId xmlns:p14="http://schemas.microsoft.com/office/powerpoint/2010/main" val="324899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2975</TotalTime>
  <Words>1355</Words>
  <Application>Microsoft Office PowerPoint</Application>
  <PresentationFormat>Widescreen</PresentationFormat>
  <Paragraphs>179</Paragraphs>
  <Slides>23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Software Developer Hiring Process</vt:lpstr>
      <vt:lpstr>Recruit / Solicit Resumes</vt:lpstr>
      <vt:lpstr>Select Resumes for Interview</vt:lpstr>
      <vt:lpstr>Phone Interview</vt:lpstr>
      <vt:lpstr>Prepare for In person interview</vt:lpstr>
      <vt:lpstr>In Person Interview – 2 hour</vt:lpstr>
      <vt:lpstr>NIWC Pacific Formerly SPAWAR Systems Center Pacific (SSC Pacific)</vt:lpstr>
      <vt:lpstr>NIWC Philly</vt:lpstr>
      <vt:lpstr>Overview of Software Development Work</vt:lpstr>
      <vt:lpstr>In Person Interview – 2 hour - Questions</vt:lpstr>
      <vt:lpstr>Additional Slides</vt:lpstr>
      <vt:lpstr>Phone</vt:lpstr>
      <vt:lpstr>Database Diagram</vt:lpstr>
      <vt:lpstr>‘Simple’ Web</vt:lpstr>
      <vt:lpstr>Lottery Question</vt:lpstr>
      <vt:lpstr>Lotto Example output</vt:lpstr>
      <vt:lpstr>In Person</vt:lpstr>
      <vt:lpstr>Primes</vt:lpstr>
      <vt:lpstr>Address book Question</vt:lpstr>
      <vt:lpstr>Rubric for Grading Exercises</vt:lpstr>
      <vt:lpstr>Extra</vt:lpstr>
      <vt:lpstr>SQL Exercise – Setup (not currently in use)</vt:lpstr>
      <vt:lpstr>SQL Exercise - Answer</vt:lpstr>
    </vt:vector>
  </TitlesOfParts>
  <Company>HPES NMCI 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Waxler, John P CIV SPAWARSYSCEN-PACIFIC, 53822</dc:creator>
  <cp:lastModifiedBy>Waxler, John P CIV SPAWARSYSCEN-PACIFIC, 53822</cp:lastModifiedBy>
  <cp:revision>41</cp:revision>
  <dcterms:created xsi:type="dcterms:W3CDTF">2019-08-14T20:25:09Z</dcterms:created>
  <dcterms:modified xsi:type="dcterms:W3CDTF">2019-11-22T18:59:23Z</dcterms:modified>
</cp:coreProperties>
</file>