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ounded Rectangle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503A792-8C3F-4460-A6FC-C993C342905A}" type="datetimeFigureOut">
              <a:rPr lang="en-US" smtClean="0"/>
              <a:pPr/>
              <a:t>11/2/2020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863BFDC-DEB4-4E39-9370-37B33EB4C7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503A792-8C3F-4460-A6FC-C993C342905A}" type="datetimeFigureOut">
              <a:rPr lang="en-US" smtClean="0"/>
              <a:pPr/>
              <a:t>11/2/2020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863BFDC-DEB4-4E39-9370-37B33EB4C7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503A792-8C3F-4460-A6FC-C993C342905A}" type="datetimeFigureOut">
              <a:rPr lang="en-US" smtClean="0"/>
              <a:pPr/>
              <a:t>11/2/2020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863BFDC-DEB4-4E39-9370-37B33EB4C7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503A792-8C3F-4460-A6FC-C993C342905A}" type="datetimeFigureOut">
              <a:rPr lang="en-US" smtClean="0"/>
              <a:pPr/>
              <a:t>11/2/2020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863BFDC-DEB4-4E39-9370-37B33EB4C7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ed Rectangle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503A792-8C3F-4460-A6FC-C993C342905A}" type="datetimeFigureOut">
              <a:rPr lang="en-US" smtClean="0"/>
              <a:pPr/>
              <a:t>11/2/2020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863BFDC-DEB4-4E39-9370-37B33EB4C7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503A792-8C3F-4460-A6FC-C993C342905A}" type="datetimeFigureOut">
              <a:rPr lang="en-US" smtClean="0"/>
              <a:pPr/>
              <a:t>11/2/2020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863BFDC-DEB4-4E39-9370-37B33EB4C7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503A792-8C3F-4460-A6FC-C993C342905A}" type="datetimeFigureOut">
              <a:rPr lang="en-US" smtClean="0"/>
              <a:pPr/>
              <a:t>11/2/2020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863BFDC-DEB4-4E39-9370-37B33EB4C7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503A792-8C3F-4460-A6FC-C993C342905A}" type="datetimeFigureOut">
              <a:rPr lang="en-US" smtClean="0"/>
              <a:pPr/>
              <a:t>11/2/2020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863BFDC-DEB4-4E39-9370-37B33EB4C7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503A792-8C3F-4460-A6FC-C993C342905A}" type="datetimeFigureOut">
              <a:rPr lang="en-US" smtClean="0"/>
              <a:pPr/>
              <a:t>11/2/2020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863BFDC-DEB4-4E39-9370-37B33EB4C7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503A792-8C3F-4460-A6FC-C993C342905A}" type="datetimeFigureOut">
              <a:rPr lang="en-US" smtClean="0"/>
              <a:pPr/>
              <a:t>11/2/2020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863BFDC-DEB4-4E39-9370-37B33EB4C7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 Single Corner Rectangle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503A792-8C3F-4460-A6FC-C993C342905A}" type="datetimeFigureOut">
              <a:rPr lang="en-US" smtClean="0"/>
              <a:pPr/>
              <a:t>11/2/2020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863BFDC-DEB4-4E39-9370-37B33EB4C7E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ounded Rectangle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4503A792-8C3F-4460-A6FC-C993C342905A}" type="datetimeFigureOut">
              <a:rPr lang="en-US" smtClean="0"/>
              <a:pPr/>
              <a:t>11/2/2020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C863BFDC-DEB4-4E39-9370-37B33EB4C7E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PHP-Operators, Control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tatements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Loops,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Functions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i-IN" sz="2800" b="1" u="sng" dirty="0" smtClean="0">
                <a:latin typeface="Times New Roman" pitchFamily="18" charset="0"/>
              </a:rPr>
              <a:t>If Condition</a:t>
            </a:r>
            <a:endParaRPr lang="en-US" sz="28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45259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&lt;!DOCTYPE html&gt;</a:t>
            </a: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&lt;html&gt;</a:t>
            </a: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&lt;body&gt;</a:t>
            </a:r>
          </a:p>
          <a:p>
            <a:pPr>
              <a:buNone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&lt;?php</a:t>
            </a: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$t = date("H");</a:t>
            </a:r>
          </a:p>
          <a:p>
            <a:pPr>
              <a:buNone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if ($t &lt; "20") {</a:t>
            </a: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 echo "Have a good day!";</a:t>
            </a: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?&gt;</a:t>
            </a: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&lt;/body&gt;</a:t>
            </a: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&lt;/html&gt;</a:t>
            </a:r>
          </a:p>
          <a:p>
            <a:pPr>
              <a:buNone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u="sng" dirty="0" smtClean="0">
                <a:latin typeface="Times New Roman" pitchFamily="18" charset="0"/>
                <a:cs typeface="Times New Roman" pitchFamily="18" charset="0"/>
              </a:rPr>
              <a:t>The if...else Statement</a:t>
            </a:r>
            <a:endParaRPr lang="en-US" sz="2800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&lt;!DOCTYPE html&gt;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&lt;html&gt;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&lt;body&gt;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&lt;?php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$t = date("H");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if ($t &lt; "20") {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echo "Have a good day!";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} else {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echo "Have a good night!";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?&gt;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&lt;/body&gt;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&lt;/html&gt;</a:t>
            </a:r>
          </a:p>
          <a:p>
            <a:pPr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181599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&lt;!DOCTYPE html&gt;</a:t>
            </a: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&lt;html&gt;</a:t>
            </a: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&lt;body&gt;</a:t>
            </a: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&lt;?php</a:t>
            </a: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$t = date("H");</a:t>
            </a: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echo "&lt;p&gt;The hour (of the server) is " . $t; </a:t>
            </a: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echo ", and will give the following message:&lt;/p&gt;";</a:t>
            </a: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if ($t &lt; "10") {</a:t>
            </a: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 echo "Have a good morning!";</a:t>
            </a: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}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elseif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($t &lt; "20") {</a:t>
            </a: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 echo "Have a good day!";</a:t>
            </a: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} else {</a:t>
            </a: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 echo "Have a good night!";</a:t>
            </a: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?&gt;&lt;/body&gt;&lt;/html&gt;</a:t>
            </a:r>
          </a:p>
          <a:p>
            <a:pPr>
              <a:buNone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02920" y="5181600"/>
            <a:ext cx="8183880" cy="853440"/>
          </a:xfrm>
        </p:spPr>
        <p:txBody>
          <a:bodyPr>
            <a:normAutofit/>
          </a:bodyPr>
          <a:lstStyle/>
          <a:p>
            <a:r>
              <a:rPr lang="en-US" sz="2800" b="1" u="sng" dirty="0" smtClean="0">
                <a:latin typeface="Times New Roman" pitchFamily="18" charset="0"/>
                <a:cs typeface="Times New Roman" pitchFamily="18" charset="0"/>
              </a:rPr>
              <a:t>The if...</a:t>
            </a:r>
            <a:r>
              <a:rPr lang="en-US" sz="2800" b="1" u="sng" dirty="0" err="1" smtClean="0">
                <a:latin typeface="Times New Roman" pitchFamily="18" charset="0"/>
                <a:cs typeface="Times New Roman" pitchFamily="18" charset="0"/>
              </a:rPr>
              <a:t>elseif</a:t>
            </a:r>
            <a:r>
              <a:rPr lang="en-US" sz="2800" b="1" u="sng" dirty="0" smtClean="0">
                <a:latin typeface="Times New Roman" pitchFamily="18" charset="0"/>
                <a:cs typeface="Times New Roman" pitchFamily="18" charset="0"/>
              </a:rPr>
              <a:t>...else Statement</a:t>
            </a:r>
            <a:endParaRPr lang="en-US" sz="2800" u="sng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668963"/>
          </a:xfrm>
        </p:spPr>
        <p:txBody>
          <a:bodyPr>
            <a:noAutofit/>
          </a:bodyPr>
          <a:lstStyle/>
          <a:p>
            <a:pPr>
              <a:buNone/>
            </a:pPr>
            <a:endParaRPr lang="en-US" sz="1600" b="1" u="sng" dirty="0" smtClean="0">
              <a:latin typeface="Times New Roman" pitchFamily="18" charset="0"/>
            </a:endParaRPr>
          </a:p>
          <a:p>
            <a:pPr>
              <a:buNone/>
            </a:pPr>
            <a:r>
              <a:rPr lang="hi-IN" sz="1600" b="1" u="sng" dirty="0" smtClean="0">
                <a:latin typeface="Times New Roman" pitchFamily="18" charset="0"/>
              </a:rPr>
              <a:t>Switch:</a:t>
            </a:r>
            <a:endParaRPr lang="hi-IN" sz="1600" b="1" u="sng" dirty="0">
              <a:latin typeface="Times New Roman" pitchFamily="18" charset="0"/>
            </a:endParaRPr>
          </a:p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&lt;!DOCTYPE html&gt;</a:t>
            </a:r>
          </a:p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&lt;html&gt;</a:t>
            </a:r>
          </a:p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&lt;body&gt;</a:t>
            </a:r>
          </a:p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&lt;?php</a:t>
            </a:r>
          </a:p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$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favcolor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= "red";</a:t>
            </a:r>
          </a:p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switch ($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favcolor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) {</a:t>
            </a:r>
          </a:p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case "red":</a:t>
            </a:r>
          </a:p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    echo "Your favorite color is red!";</a:t>
            </a:r>
          </a:p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    break;</a:t>
            </a:r>
          </a:p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case "blue":</a:t>
            </a:r>
          </a:p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    echo "Your favorite color is blue!";</a:t>
            </a:r>
          </a:p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    break;</a:t>
            </a:r>
          </a:p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case "green":</a:t>
            </a:r>
          </a:p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    echo "Your favorite color is green!";</a:t>
            </a:r>
          </a:p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    break;</a:t>
            </a:r>
          </a:p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default:</a:t>
            </a:r>
          </a:p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    echo "Your favorite color is neither red, blue, nor green!";</a:t>
            </a:r>
          </a:p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?&gt; &lt;/body&gt;&lt;/html&gt;</a:t>
            </a:r>
          </a:p>
          <a:p>
            <a:pPr>
              <a:buNone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u="sng" dirty="0" smtClean="0">
                <a:latin typeface="Times New Roman" pitchFamily="18" charset="0"/>
                <a:cs typeface="Times New Roman" pitchFamily="18" charset="0"/>
              </a:rPr>
              <a:t>PHP Loops</a:t>
            </a:r>
            <a:endParaRPr lang="en-US" sz="2800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In PHP, we have the following loop types:</a:t>
            </a:r>
          </a:p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while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- </a:t>
            </a:r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loops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through a </a:t>
            </a:r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block of code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as long as the </a:t>
            </a:r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specified condition is true</a:t>
            </a:r>
          </a:p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do...while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loops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through a </a:t>
            </a:r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block of code once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and then </a:t>
            </a:r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repeats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the loop as long as the </a:t>
            </a:r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specified condition is true</a:t>
            </a:r>
          </a:p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- </a:t>
            </a:r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loops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through a </a:t>
            </a:r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block of code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specified number of times</a:t>
            </a:r>
          </a:p>
          <a:p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foreach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- </a:t>
            </a:r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loops through a block of code for each element in an array</a:t>
            </a:r>
          </a:p>
          <a:p>
            <a:pPr>
              <a:buNone/>
            </a:pPr>
            <a:r>
              <a:rPr lang="hi-IN" sz="2000" dirty="0" smtClean="0">
                <a:latin typeface="Times New Roman" pitchFamily="18" charset="0"/>
              </a:rPr>
              <a:t> 	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i-IN" sz="2800" b="1" u="sng" dirty="0" smtClean="0">
                <a:latin typeface="Times New Roman" pitchFamily="18" charset="0"/>
              </a:rPr>
              <a:t>while loop</a:t>
            </a:r>
            <a:endParaRPr lang="en-US" sz="28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&lt;!DOCTYPE html&gt;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&lt;html&gt;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&lt;body&gt;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&lt;?php  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$x = 1;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while($x &lt;= 5) {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echo "The number is: $x &lt;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br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&gt;";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$x++;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} 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?&gt;  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&lt;/body&gt;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&lt;/html&gt;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u="sng" dirty="0" smtClean="0">
                <a:latin typeface="Times New Roman" pitchFamily="18" charset="0"/>
                <a:cs typeface="Times New Roman" pitchFamily="18" charset="0"/>
              </a:rPr>
              <a:t>do...while Loop</a:t>
            </a:r>
            <a:endParaRPr lang="en-US" sz="28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498848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&lt;!DOCTYPE html&gt;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&lt;html&gt;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&lt;body&gt;</a:t>
            </a: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&lt;?php 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$x = 1;</a:t>
            </a: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do {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echo "The number is: $x &lt;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&gt;";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$x++;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} while ($x &lt;= 5);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?&gt;</a:t>
            </a: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&lt;/body&gt;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&lt;/html&gt;</a:t>
            </a:r>
          </a:p>
          <a:p>
            <a:pPr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i-IN" sz="2800" dirty="0" smtClean="0">
                <a:latin typeface="Times New Roman" pitchFamily="18" charset="0"/>
              </a:rPr>
              <a:t> </a:t>
            </a:r>
            <a:r>
              <a:rPr lang="en-US" sz="2800" b="1" u="sng" dirty="0" smtClean="0">
                <a:latin typeface="Times New Roman" pitchFamily="18" charset="0"/>
                <a:cs typeface="Times New Roman" pitchFamily="18" charset="0"/>
              </a:rPr>
              <a:t>for Loop</a:t>
            </a:r>
            <a:endParaRPr lang="en-US" sz="2800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95604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&lt;!DOCTYPE html&gt;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&lt;html&gt;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&lt;body&gt;</a:t>
            </a:r>
          </a:p>
          <a:p>
            <a:pPr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&lt;?php  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for ($x = 0; $x &lt;= 10; $x++) {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echo "The number is: $x &lt;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br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&gt;";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?&gt;  </a:t>
            </a:r>
          </a:p>
          <a:p>
            <a:pPr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&lt;/body&gt;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&lt;/html&gt;</a:t>
            </a:r>
          </a:p>
          <a:p>
            <a:pPr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i-IN" sz="2800" b="1" u="sng" dirty="0" smtClean="0">
                <a:latin typeface="Times New Roman" pitchFamily="18" charset="0"/>
              </a:rPr>
              <a:t>foreach loop</a:t>
            </a:r>
            <a:endParaRPr lang="en-US" sz="28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47244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foreach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loop - Loops through a block of code for each element in an array.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&lt;!DOCTYPE html&gt;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&lt;html&gt;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&lt;body&gt;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&lt;?php  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$colors = array("red", "green", "blue", "yellow"); </a:t>
            </a:r>
          </a:p>
          <a:p>
            <a:pPr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foreach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($colors as $value) {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echo "$value &lt;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br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&gt;";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?&gt;  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&lt;/body&gt;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&lt;/html&gt;</a:t>
            </a:r>
          </a:p>
          <a:p>
            <a:pPr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u="sng" dirty="0" smtClean="0">
                <a:latin typeface="Times New Roman" pitchFamily="18" charset="0"/>
                <a:cs typeface="Times New Roman" pitchFamily="18" charset="0"/>
              </a:rPr>
              <a:t>PHP Functions</a:t>
            </a:r>
            <a:endParaRPr lang="en-US" sz="2800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real power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of </a:t>
            </a:r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PHP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comes from its </a:t>
            </a:r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functions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hi-IN" sz="2000" dirty="0" smtClean="0">
              <a:latin typeface="Times New Roman" pitchFamily="18" charset="0"/>
            </a:endParaRPr>
          </a:p>
          <a:p>
            <a:pPr>
              <a:buNone/>
            </a:pPr>
            <a:r>
              <a:rPr lang="hi-IN" sz="2000" b="1" u="sng" dirty="0" smtClean="0">
                <a:latin typeface="Times New Roman" pitchFamily="18" charset="0"/>
              </a:rPr>
              <a:t>Built-in Functions</a:t>
            </a:r>
            <a:endParaRPr lang="en-US" sz="2000" b="1" u="sng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PHP has </a:t>
            </a:r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more than 1000 built-in functions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and in addition you can create your own custom functions.</a:t>
            </a:r>
          </a:p>
          <a:p>
            <a:r>
              <a:rPr lang="hi-IN" sz="2000" dirty="0" smtClean="0">
                <a:latin typeface="Times New Roman" pitchFamily="18" charset="0"/>
              </a:rPr>
              <a:t>These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built-in functions can be called directly, from within a script, to perform a specific task.</a:t>
            </a:r>
            <a:endParaRPr lang="hi-IN" sz="2000" dirty="0" smtClean="0">
              <a:latin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hi-IN" sz="2000" dirty="0" smtClean="0">
                <a:latin typeface="Times New Roman" pitchFamily="18" charset="0"/>
              </a:rPr>
              <a:t>re are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different categories of all PHP built-in functions and constants</a:t>
            </a:r>
            <a:r>
              <a:rPr lang="hi-IN" sz="2000" dirty="0" smtClean="0">
                <a:latin typeface="Times New Roman" pitchFamily="18" charset="0"/>
              </a:rPr>
              <a:t>.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hi-IN" sz="2000" dirty="0" smtClean="0">
                <a:latin typeface="Times New Roman" pitchFamily="18" charset="0"/>
              </a:rPr>
              <a:t>   </a:t>
            </a:r>
            <a:r>
              <a:rPr lang="hi-IN" sz="2000" b="1" dirty="0" smtClean="0">
                <a:latin typeface="Times New Roman" pitchFamily="18" charset="0"/>
              </a:rPr>
              <a:t>Array , Calender, Date , Directory, Error, Filesystem, Filter, FTP, Libxml, Mail, Math, Misc, MySQLi, Network, SimpleXML, Stream, String, XML Parser, Zip, Timezones.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u="sng" dirty="0" smtClean="0">
                <a:latin typeface="Times New Roman" pitchFamily="18" charset="0"/>
                <a:cs typeface="Times New Roman" pitchFamily="18" charset="0"/>
              </a:rPr>
              <a:t>PHP Operators</a:t>
            </a:r>
            <a:endParaRPr lang="en-US" sz="28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800" b="1" u="sng" dirty="0" smtClean="0">
                <a:latin typeface="Times New Roman" pitchFamily="18" charset="0"/>
                <a:cs typeface="Times New Roman" pitchFamily="18" charset="0"/>
              </a:rPr>
              <a:t>PHP Operators</a:t>
            </a:r>
          </a:p>
          <a:p>
            <a:r>
              <a:rPr lang="en-US" sz="1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Operators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are used to perform </a:t>
            </a:r>
            <a:r>
              <a:rPr lang="en-US" sz="1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operations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on </a:t>
            </a:r>
            <a:r>
              <a:rPr lang="en-US" sz="1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variables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1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values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hi-IN" sz="1800" dirty="0" smtClean="0">
              <a:latin typeface="Times New Roman" pitchFamily="18" charset="0"/>
            </a:endParaRPr>
          </a:p>
          <a:p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PHP divides the operators in the following groups: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Arithmetic operators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Assignment operators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Comparison operators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Increment/Decrement operators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Logical operators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String operators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Array operators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Conditional assignment operators</a:t>
            </a:r>
          </a:p>
          <a:p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953000"/>
            <a:ext cx="8229600" cy="914400"/>
          </a:xfrm>
        </p:spPr>
        <p:txBody>
          <a:bodyPr>
            <a:normAutofit/>
          </a:bodyPr>
          <a:lstStyle/>
          <a:p>
            <a:r>
              <a:rPr lang="en-US" sz="2800" b="1" u="sng" dirty="0" smtClean="0">
                <a:latin typeface="Times New Roman" pitchFamily="18" charset="0"/>
                <a:cs typeface="Times New Roman" pitchFamily="18" charset="0"/>
              </a:rPr>
              <a:t>Create a User Defined Function in PHP</a:t>
            </a:r>
            <a:endParaRPr lang="en-US" sz="28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4906963"/>
          </a:xfrm>
        </p:spPr>
        <p:txBody>
          <a:bodyPr>
            <a:no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Besides the built-in PHP functions, it is possible to create your own functions.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function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is a </a:t>
            </a:r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block of statements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that can be used </a:t>
            </a:r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repeatedly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in a </a:t>
            </a:r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program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 function will </a:t>
            </a:r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not execute automatically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when a page loads.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 function will be </a:t>
            </a:r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executed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by a </a:t>
            </a:r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call to the function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hi-IN" sz="2000" dirty="0" smtClean="0">
              <a:latin typeface="Times New Roman" pitchFamily="18" charset="0"/>
            </a:endParaRPr>
          </a:p>
          <a:p>
            <a:pPr>
              <a:buNone/>
            </a:pPr>
            <a:r>
              <a:rPr lang="en-US" sz="2000" b="1" u="sng" dirty="0" smtClean="0">
                <a:latin typeface="Times New Roman" pitchFamily="18" charset="0"/>
                <a:cs typeface="Times New Roman" pitchFamily="18" charset="0"/>
              </a:rPr>
              <a:t>Create a User Defined Function in PHP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 user-defined function declaration starts with the word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function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Syntax</a:t>
            </a:r>
            <a:r>
              <a:rPr lang="hi-IN" sz="2000" b="1" dirty="0" smtClean="0">
                <a:latin typeface="Times New Roman" pitchFamily="18" charset="0"/>
              </a:rPr>
              <a:t>:</a:t>
            </a:r>
            <a:endParaRPr lang="en-US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hi-IN" sz="2000" dirty="0" smtClean="0">
                <a:latin typeface="Times New Roman" pitchFamily="18" charset="0"/>
              </a:rPr>
              <a:t>  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function </a:t>
            </a:r>
            <a:r>
              <a:rPr lang="en-US" sz="2000" i="1" dirty="0" err="1" smtClean="0">
                <a:latin typeface="Times New Roman" pitchFamily="18" charset="0"/>
                <a:cs typeface="Times New Roman" pitchFamily="18" charset="0"/>
              </a:rPr>
              <a:t>functionName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() {</a:t>
            </a:r>
            <a:br>
              <a:rPr lang="en-US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    code to be executed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;</a:t>
            </a:r>
            <a:br>
              <a:rPr lang="en-US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} </a:t>
            </a: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334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hi-IN" sz="1800" b="1" u="sng" dirty="0" smtClean="0">
                <a:latin typeface="Times New Roman" pitchFamily="18" charset="0"/>
              </a:rPr>
              <a:t>Example:</a:t>
            </a: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&lt;!DOCTYPE html&gt;</a:t>
            </a: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&lt;html&gt;</a:t>
            </a: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&lt;body&gt;</a:t>
            </a:r>
          </a:p>
          <a:p>
            <a:pPr>
              <a:buNone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&lt;?php</a:t>
            </a: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function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writeMsg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() {</a:t>
            </a: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 echo "Hello world!";</a:t>
            </a: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>
              <a:buNone/>
            </a:pP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writeMsg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?&gt;</a:t>
            </a: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&lt;/body&gt;</a:t>
            </a: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&lt;/html&gt;</a:t>
            </a:r>
            <a:endParaRPr lang="hi-IN" sz="1800" dirty="0" smtClean="0">
              <a:latin typeface="Times New Roman" pitchFamily="18" charset="0"/>
            </a:endParaRPr>
          </a:p>
          <a:p>
            <a:pPr>
              <a:buNone/>
            </a:pPr>
            <a:endParaRPr lang="hi-IN" sz="1800" dirty="0" smtClean="0">
              <a:latin typeface="Times New Roman" pitchFamily="18" charset="0"/>
            </a:endParaRPr>
          </a:p>
          <a:p>
            <a:pPr>
              <a:buNone/>
            </a:pP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Note: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US" sz="1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function name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must </a:t>
            </a:r>
            <a:r>
              <a:rPr lang="en-US" sz="1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start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with a </a:t>
            </a:r>
            <a:r>
              <a:rPr lang="en-US" sz="1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letter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or an </a:t>
            </a:r>
            <a:r>
              <a:rPr lang="en-US" sz="1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underscore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. Function names are </a:t>
            </a:r>
            <a:r>
              <a:rPr lang="en-US" sz="1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NOT case-sensitive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None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u="sng" dirty="0" smtClean="0">
                <a:latin typeface="Times New Roman" pitchFamily="18" charset="0"/>
                <a:cs typeface="Times New Roman" pitchFamily="18" charset="0"/>
              </a:rPr>
              <a:t>PHP Function Arguments</a:t>
            </a:r>
            <a:endParaRPr lang="en-US" sz="28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2000" b="1" u="sng" dirty="0" smtClean="0">
                <a:latin typeface="Times New Roman" pitchFamily="18" charset="0"/>
                <a:cs typeface="Times New Roman" pitchFamily="18" charset="0"/>
              </a:rPr>
              <a:t>PHP Function Arguments</a:t>
            </a:r>
          </a:p>
          <a:p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Information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can be </a:t>
            </a:r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passed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to </a:t>
            </a:r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functions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through </a:t>
            </a:r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arguments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 An </a:t>
            </a:r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argument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is just </a:t>
            </a:r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like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variable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Arguments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are specified </a:t>
            </a:r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after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the </a:t>
            </a:r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function name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inside the </a:t>
            </a:r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parentheses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 You can add </a:t>
            </a:r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as many arguments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as you want, just </a:t>
            </a:r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separate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them with a </a:t>
            </a:r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comma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943600"/>
          </a:xfrm>
        </p:spPr>
        <p:txBody>
          <a:bodyPr>
            <a:normAutofit fontScale="70000" lnSpcReduction="20000"/>
          </a:bodyPr>
          <a:lstStyle/>
          <a:p>
            <a:pPr algn="just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hi-IN" dirty="0" smtClean="0">
                <a:latin typeface="Times New Roman" pitchFamily="18" charset="0"/>
              </a:rPr>
              <a:t>below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example has a function with one argument ($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fname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). When the familyName() function is called, we also pass along a name, and the name is used inside the function, which outputs several different first names</a:t>
            </a:r>
            <a:r>
              <a:rPr lang="hi-IN" dirty="0" smtClean="0">
                <a:latin typeface="Times New Roman" pitchFamily="18" charset="0"/>
              </a:rPr>
              <a:t>.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hi-IN" b="1" u="sng" dirty="0" smtClean="0">
                <a:latin typeface="Times New Roman" pitchFamily="18" charset="0"/>
              </a:rPr>
              <a:t>Example:</a:t>
            </a:r>
          </a:p>
          <a:p>
            <a:pPr>
              <a:buNone/>
            </a:pPr>
            <a:endParaRPr lang="hi-IN" dirty="0" smtClean="0">
              <a:latin typeface="Times New Roman" pitchFamily="18" charset="0"/>
            </a:endParaRP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&lt;!DOCTYPE html&gt;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&lt;html&gt;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&lt;body&gt;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&lt;?php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function familyName($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fname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 {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echo "$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fname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&gt;";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familyName("A");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familyName("B");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familyName("C");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familyName("D");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familyName("E");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?&gt;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&lt;/body&gt;&lt;/html&gt;</a:t>
            </a: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hi-IN" sz="2000" b="1" u="sng" dirty="0" smtClean="0">
                <a:latin typeface="Times New Roman" pitchFamily="18" charset="0"/>
              </a:rPr>
              <a:t>Example:</a:t>
            </a:r>
            <a:endParaRPr lang="hi-IN" sz="2000" dirty="0" smtClean="0">
              <a:latin typeface="Times New Roman" pitchFamily="18" charset="0"/>
            </a:endParaRP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&lt;!DOCTYPE html&gt;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&lt;html&gt;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&lt;body&gt;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&lt;?php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function familyName($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fname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$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lname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 {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echo $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fname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." ".$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lname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 "&lt;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br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&gt;";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familyName("A","a");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familyName("B","b");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familyName("C","c");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familyName("D","d");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familyName("E","e");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?&gt;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&lt;/body&gt;&lt;/html&gt;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1800" b="1" u="sng" dirty="0" smtClean="0">
                <a:latin typeface="Times New Roman" pitchFamily="18" charset="0"/>
                <a:cs typeface="Times New Roman" pitchFamily="18" charset="0"/>
              </a:rPr>
              <a:t>PHP is a Loosely Typed Language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In the example above, notice that 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we did not have to tell PHP which data type the variable is.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PHP 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automatically associates a data type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to the variable, depending on its value. Since the data types are 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not set in a strict sense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, you can do things like 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adding a string to an integer without causing an error.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In PHP 7, type declarations were added. This gives us an 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option to specify the expected data type when declaring a function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, and by adding the strict declaration, it will throw a 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"Fatal Error" if the data type mismatch.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In the following example we try to send both a number and a string to the function without using strict:</a:t>
            </a:r>
          </a:p>
          <a:p>
            <a:pPr>
              <a:buNone/>
            </a:pPr>
            <a:r>
              <a:rPr lang="hi-IN" sz="1800" b="1" dirty="0" smtClean="0">
                <a:latin typeface="Times New Roman" pitchFamily="18" charset="0"/>
              </a:rPr>
              <a:t>Example:</a:t>
            </a: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&lt;?php</a:t>
            </a: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function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addNumbers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$a,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$b) {</a:t>
            </a: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 return $a + $b;</a:t>
            </a: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echo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addNumbers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(5, "5 days"); </a:t>
            </a: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// since strict is NOT enabled "5 days" is changed to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(5), and it will return 10</a:t>
            </a: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?&gt;</a:t>
            </a:r>
            <a:endParaRPr lang="hi-IN" sz="1800" dirty="0" smtClean="0">
              <a:latin typeface="Times New Roman" pitchFamily="18" charset="0"/>
            </a:endParaRPr>
          </a:p>
          <a:p>
            <a:pPr>
              <a:buNone/>
            </a:pPr>
            <a:endParaRPr lang="hi-IN" sz="1800" dirty="0" smtClean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14400"/>
            <a:ext cx="8229600" cy="4525963"/>
          </a:xfrm>
        </p:spPr>
        <p:txBody>
          <a:bodyPr>
            <a:noAutofit/>
          </a:bodyPr>
          <a:lstStyle/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To specify strict we need to set declare(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strict_types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=1);. This must be on the very first line of the PHP file.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In the following example we try to send both a number and a string to the function, but here we have added the strict declaration:</a:t>
            </a:r>
          </a:p>
          <a:p>
            <a:pPr>
              <a:buNone/>
            </a:pPr>
            <a:endParaRPr lang="hi-IN" sz="2000" dirty="0" smtClean="0">
              <a:latin typeface="Times New Roman" pitchFamily="18" charset="0"/>
            </a:endParaRPr>
          </a:p>
          <a:p>
            <a:pPr>
              <a:buNone/>
            </a:pPr>
            <a:r>
              <a:rPr lang="hi-IN" sz="2000" b="1" dirty="0" smtClean="0">
                <a:latin typeface="Times New Roman" pitchFamily="18" charset="0"/>
              </a:rPr>
              <a:t>Example:</a:t>
            </a:r>
          </a:p>
          <a:p>
            <a:pPr>
              <a:buNone/>
            </a:pPr>
            <a:endParaRPr lang="hi-IN" sz="2000" dirty="0" smtClean="0">
              <a:latin typeface="Times New Roman" pitchFamily="18" charset="0"/>
            </a:endParaRP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&lt;?php declare(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strict_types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=1); // strict requirement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function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addNumbers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$a,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$b) {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return $a + $b;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echo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addNumbers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(5, "5 days"); 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// since strict is enabled and "5 days" is not an integer, an error will be thrown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?&gt;</a:t>
            </a:r>
          </a:p>
          <a:p>
            <a:pPr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0"/>
            <a:ext cx="8229600" cy="563562"/>
          </a:xfrm>
        </p:spPr>
        <p:txBody>
          <a:bodyPr>
            <a:normAutofit/>
          </a:bodyPr>
          <a:lstStyle/>
          <a:p>
            <a:r>
              <a:rPr lang="en-US" sz="2800" b="1" u="sng" dirty="0" smtClean="0">
                <a:latin typeface="Times New Roman" pitchFamily="18" charset="0"/>
                <a:cs typeface="Times New Roman" pitchFamily="18" charset="0"/>
              </a:rPr>
              <a:t>PHP Default Argument Value</a:t>
            </a:r>
            <a:endParaRPr lang="en-US" sz="2800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2117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The following example shows 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how to use a default parameter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. If we call the function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setHeight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() without arguments it takes the default value as argument:</a:t>
            </a:r>
            <a:endParaRPr lang="hi-IN" sz="1800" dirty="0" smtClean="0">
              <a:latin typeface="Times New Roman" pitchFamily="18" charset="0"/>
            </a:endParaRP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&lt;?php declare(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strict_types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=1); // strict requirement ?&gt;</a:t>
            </a: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&lt;!DOCTYPE html&gt;</a:t>
            </a: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&lt;html&gt;</a:t>
            </a: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&lt;body&gt;</a:t>
            </a: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&lt;?php</a:t>
            </a: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function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setHeight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$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minheight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= 50) {</a:t>
            </a: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 echo "The height is : $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minheight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&lt;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br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&gt;";</a:t>
            </a: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>
              <a:buNone/>
            </a:pP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setHeight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(350);</a:t>
            </a:r>
          </a:p>
          <a:p>
            <a:pPr>
              <a:buNone/>
            </a:pP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setHeight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pPr>
              <a:buNone/>
            </a:pP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setHeight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(135);</a:t>
            </a:r>
          </a:p>
          <a:p>
            <a:pPr>
              <a:buNone/>
            </a:pP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setHeight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(80);</a:t>
            </a: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?&gt;&lt;/body&gt;&lt;/html&gt;</a:t>
            </a:r>
          </a:p>
          <a:p>
            <a:pPr>
              <a:buNone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u="sng" dirty="0" smtClean="0">
                <a:latin typeface="Times New Roman" pitchFamily="18" charset="0"/>
                <a:cs typeface="Times New Roman" pitchFamily="18" charset="0"/>
              </a:rPr>
              <a:t>PHP Functions - Returning values</a:t>
            </a:r>
            <a:endParaRPr lang="en-US" sz="2800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1"/>
            <a:ext cx="8229600" cy="48006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To let a function return a value, use the return statement: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&lt;?php declare(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strict_types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=1); // strict requirement ?&gt;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&lt;!DOCTYPE html&gt;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&lt;html&gt;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&lt;body&gt;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&lt;?php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function sum(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$x,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$y) {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$z = $x + $y;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return $z;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echo "5 + 10 = " . sum(5,10) . "&lt;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br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&gt;";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echo "7 + 13 = " . sum(7,13) . "&lt;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br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&gt;";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echo "2 + 4 = " . sum(2,4);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?&gt;&lt;/body&gt;&lt;/html&gt;</a:t>
            </a:r>
          </a:p>
          <a:p>
            <a:pPr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u="sng" dirty="0" smtClean="0">
                <a:latin typeface="Times New Roman" pitchFamily="18" charset="0"/>
                <a:cs typeface="Times New Roman" pitchFamily="18" charset="0"/>
              </a:rPr>
              <a:t>PHP Return Type Declarations</a:t>
            </a:r>
            <a:endParaRPr lang="en-US" sz="2800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PHP 7 also supports Type Declarations for the return statement.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Like with the type declaration for function arguments,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by enabling the strict requirement, it will throw a "Fatal Error" on a type mismatch.</a:t>
            </a:r>
          </a:p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To declare a type for the function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return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add a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colon ( : )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and the</a:t>
            </a:r>
            <a:r>
              <a:rPr lang="hi-IN" sz="2000" dirty="0" smtClean="0">
                <a:latin typeface="Times New Roman" pitchFamily="18" charset="0"/>
              </a:rPr>
              <a:t> </a:t>
            </a:r>
            <a:r>
              <a:rPr lang="hi-IN" sz="2000" b="1" dirty="0" smtClean="0">
                <a:latin typeface="Times New Roman" pitchFamily="18" charset="0"/>
              </a:rPr>
              <a:t>data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type</a:t>
            </a:r>
            <a:r>
              <a:rPr lang="hi-IN" sz="2000" b="1" dirty="0" smtClean="0">
                <a:latin typeface="Times New Roman" pitchFamily="18" charset="0"/>
              </a:rPr>
              <a:t>,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right before the opening curly { bracket when declaring the function.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In the following example we specify the return type for the function: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800" b="1" u="sng" dirty="0" smtClean="0"/>
              <a:t>PHP Arithmetic Operators</a:t>
            </a:r>
            <a:endParaRPr lang="hi-IN" sz="1800" dirty="0" smtClean="0"/>
          </a:p>
          <a:p>
            <a:r>
              <a:rPr lang="hi-IN" sz="1800" dirty="0" smtClean="0"/>
              <a:t>+</a:t>
            </a:r>
          </a:p>
          <a:p>
            <a:r>
              <a:rPr lang="hi-IN" sz="1800" dirty="0" smtClean="0"/>
              <a:t>-</a:t>
            </a:r>
          </a:p>
          <a:p>
            <a:r>
              <a:rPr lang="hi-IN" sz="1800" dirty="0"/>
              <a:t>*</a:t>
            </a:r>
            <a:endParaRPr lang="hi-IN" sz="1800" dirty="0" smtClean="0"/>
          </a:p>
          <a:p>
            <a:r>
              <a:rPr lang="hi-IN" sz="1800" dirty="0" smtClean="0"/>
              <a:t>/</a:t>
            </a:r>
          </a:p>
          <a:p>
            <a:r>
              <a:rPr lang="hi-IN" sz="1800" dirty="0" smtClean="0"/>
              <a:t>%</a:t>
            </a:r>
          </a:p>
          <a:p>
            <a:r>
              <a:rPr lang="hi-IN" sz="1800" dirty="0" smtClean="0"/>
              <a:t>** (Exponentiation)</a:t>
            </a:r>
          </a:p>
          <a:p>
            <a:pPr>
              <a:buNone/>
            </a:pPr>
            <a:r>
              <a:rPr lang="en-US" sz="1800" b="1" u="sng" dirty="0" smtClean="0"/>
              <a:t>PHP Assignment Operators</a:t>
            </a:r>
            <a:endParaRPr lang="hi-IN" sz="1800" b="1" u="sng" dirty="0" smtClean="0"/>
          </a:p>
          <a:p>
            <a:r>
              <a:rPr lang="hi-IN" sz="1800" dirty="0" smtClean="0"/>
              <a:t>=</a:t>
            </a:r>
          </a:p>
          <a:p>
            <a:r>
              <a:rPr lang="hi-IN" sz="1800" dirty="0" smtClean="0"/>
              <a:t>+=</a:t>
            </a:r>
          </a:p>
          <a:p>
            <a:r>
              <a:rPr lang="hi-IN" sz="1800" dirty="0" smtClean="0"/>
              <a:t>-=</a:t>
            </a:r>
          </a:p>
          <a:p>
            <a:r>
              <a:rPr lang="hi-IN" sz="1800" dirty="0" smtClean="0"/>
              <a:t>*=</a:t>
            </a:r>
          </a:p>
          <a:p>
            <a:r>
              <a:rPr lang="hi-IN" sz="1800" dirty="0" smtClean="0"/>
              <a:t>/=</a:t>
            </a:r>
          </a:p>
          <a:p>
            <a:r>
              <a:rPr lang="hi-IN" sz="1800" dirty="0" smtClean="0"/>
              <a:t>%=</a:t>
            </a:r>
            <a:endParaRPr lang="en-US" sz="1800" dirty="0" smtClean="0"/>
          </a:p>
          <a:p>
            <a:pPr>
              <a:buNone/>
            </a:pPr>
            <a:endParaRPr lang="hi-IN" sz="1800" b="1" dirty="0" smtClean="0"/>
          </a:p>
          <a:p>
            <a:pPr>
              <a:buNone/>
            </a:pP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&lt;?php declare(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strict_types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=1); // strict requirement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function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addNumbers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(float $a, float $b) : float {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return $a + $b;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echo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addNumbers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(1.2, 5.2); 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?&gt;</a:t>
            </a:r>
          </a:p>
          <a:p>
            <a:pPr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You can specify a different return type, than the argument types, but make sure the return is the correct type:</a:t>
            </a:r>
            <a:endParaRPr lang="hi-IN" sz="2000" b="1" dirty="0" smtClean="0">
              <a:latin typeface="Times New Roman" pitchFamily="18" charset="0"/>
            </a:endParaRPr>
          </a:p>
          <a:p>
            <a:pPr>
              <a:buNone/>
            </a:pPr>
            <a:endParaRPr lang="en-US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&lt;?php declare(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strict_types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=1); // strict requirement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function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addNumbers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(float $a, float $b) :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{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return (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)($a + $b);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echo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addNumbers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(1.2, 5.2); 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?&gt;</a:t>
            </a:r>
          </a:p>
          <a:p>
            <a:pPr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sz="60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60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6000" b="1" dirty="0" smtClean="0">
                <a:latin typeface="Times New Roman" pitchFamily="18" charset="0"/>
                <a:cs typeface="Times New Roman" pitchFamily="18" charset="0"/>
              </a:rPr>
              <a:t>			  Thank You</a:t>
            </a:r>
            <a:endParaRPr lang="en-US" sz="60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1816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800" b="1" u="sng" dirty="0" smtClean="0">
                <a:latin typeface="Times New Roman" pitchFamily="18" charset="0"/>
                <a:cs typeface="Times New Roman" pitchFamily="18" charset="0"/>
              </a:rPr>
              <a:t>PHP Comparison Operators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hi-IN" sz="1800" dirty="0" smtClean="0">
                <a:latin typeface="Times New Roman" pitchFamily="18" charset="0"/>
              </a:rPr>
              <a:t>==</a:t>
            </a:r>
          </a:p>
          <a:p>
            <a:r>
              <a:rPr lang="hi-IN" sz="1800" dirty="0" smtClean="0">
                <a:latin typeface="Times New Roman" pitchFamily="18" charset="0"/>
              </a:rPr>
              <a:t>=== (Identical)</a:t>
            </a:r>
          </a:p>
          <a:p>
            <a:r>
              <a:rPr lang="hi-IN" sz="1800" dirty="0" smtClean="0">
                <a:latin typeface="Times New Roman" pitchFamily="18" charset="0"/>
              </a:rPr>
              <a:t>!=</a:t>
            </a:r>
          </a:p>
          <a:p>
            <a:r>
              <a:rPr lang="hi-IN" sz="1800" dirty="0" smtClean="0">
                <a:latin typeface="Times New Roman" pitchFamily="18" charset="0"/>
              </a:rPr>
              <a:t>&lt;&gt;</a:t>
            </a:r>
          </a:p>
          <a:p>
            <a:r>
              <a:rPr lang="hi-IN" sz="1800" dirty="0" smtClean="0">
                <a:latin typeface="Times New Roman" pitchFamily="18" charset="0"/>
              </a:rPr>
              <a:t>!== (Not Identical)</a:t>
            </a:r>
          </a:p>
          <a:p>
            <a:r>
              <a:rPr lang="hi-IN" sz="1800" dirty="0" smtClean="0">
                <a:latin typeface="Times New Roman" pitchFamily="18" charset="0"/>
              </a:rPr>
              <a:t>&gt;</a:t>
            </a:r>
          </a:p>
          <a:p>
            <a:r>
              <a:rPr lang="hi-IN" sz="1800" dirty="0" smtClean="0">
                <a:latin typeface="Times New Roman" pitchFamily="18" charset="0"/>
              </a:rPr>
              <a:t>&lt;</a:t>
            </a:r>
          </a:p>
          <a:p>
            <a:r>
              <a:rPr lang="hi-IN" sz="1800" dirty="0" smtClean="0">
                <a:latin typeface="Times New Roman" pitchFamily="18" charset="0"/>
              </a:rPr>
              <a:t>&gt;=</a:t>
            </a:r>
          </a:p>
          <a:p>
            <a:r>
              <a:rPr lang="hi-IN" sz="1800" dirty="0" smtClean="0">
                <a:latin typeface="Times New Roman" pitchFamily="18" charset="0"/>
              </a:rPr>
              <a:t>&lt;=</a:t>
            </a:r>
          </a:p>
          <a:p>
            <a:r>
              <a:rPr lang="hi-IN" sz="1800" dirty="0" smtClean="0">
                <a:latin typeface="Times New Roman" pitchFamily="18" charset="0"/>
                <a:sym typeface="Wingdings" pitchFamily="2" charset="2"/>
              </a:rPr>
              <a:t> </a:t>
            </a:r>
          </a:p>
          <a:p>
            <a:pPr>
              <a:buNone/>
            </a:pPr>
            <a:r>
              <a:rPr lang="hi-IN" sz="1800" b="1" u="sng" dirty="0" smtClean="0">
                <a:latin typeface="Times New Roman" pitchFamily="18" charset="0"/>
                <a:sym typeface="Wingdings" pitchFamily="2" charset="2"/>
              </a:rPr>
              <a:t>Spaceship Operator</a:t>
            </a:r>
            <a:r>
              <a:rPr lang="en-US" sz="1800" b="1" u="sng" dirty="0" smtClean="0">
                <a:latin typeface="Times New Roman" pitchFamily="18" charset="0"/>
                <a:sym typeface="Wingdings" pitchFamily="2" charset="2"/>
              </a:rPr>
              <a:t>()</a:t>
            </a:r>
            <a:r>
              <a:rPr lang="hi-IN" sz="1800" b="1" u="sng" dirty="0" smtClean="0">
                <a:latin typeface="Times New Roman" pitchFamily="18" charset="0"/>
                <a:sym typeface="Wingdings" pitchFamily="2" charset="2"/>
              </a:rPr>
              <a:t>:</a:t>
            </a:r>
          </a:p>
          <a:p>
            <a:pPr>
              <a:buNone/>
            </a:pPr>
            <a:r>
              <a:rPr lang="hi-IN" sz="1800" dirty="0" smtClean="0">
                <a:latin typeface="Times New Roman" pitchFamily="18" charset="0"/>
                <a:sym typeface="Wingdings" pitchFamily="2" charset="2"/>
              </a:rPr>
              <a:t> Example:  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$x 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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 $y </a:t>
            </a:r>
            <a:endParaRPr lang="hi-IN" sz="1800" b="1" dirty="0" smtClean="0">
              <a:latin typeface="Times New Roman" pitchFamily="18" charset="0"/>
            </a:endParaRP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Returns an integer less than, equal to, or greater than zero, depending on if $x is less than, equal to, or greater than $y. Introduced in PHP 7.</a:t>
            </a:r>
            <a:endParaRPr lang="hi-IN" sz="1800" dirty="0" smtClean="0">
              <a:latin typeface="Times New Roman" pitchFamily="18" charset="0"/>
            </a:endParaRPr>
          </a:p>
          <a:p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800" b="1" u="sng" dirty="0" smtClean="0">
                <a:latin typeface="Times New Roman" pitchFamily="18" charset="0"/>
                <a:cs typeface="Times New Roman" pitchFamily="18" charset="0"/>
              </a:rPr>
              <a:t>PHP Increment / Decrement Operators</a:t>
            </a:r>
            <a:endParaRPr lang="hi-IN" sz="1800" dirty="0" smtClean="0">
              <a:latin typeface="Times New Roman" pitchFamily="18" charset="0"/>
            </a:endParaRPr>
          </a:p>
          <a:p>
            <a:r>
              <a:rPr lang="hi-IN" sz="1800" dirty="0" smtClean="0">
                <a:latin typeface="Times New Roman" pitchFamily="18" charset="0"/>
              </a:rPr>
              <a:t>++</a:t>
            </a:r>
          </a:p>
          <a:p>
            <a:r>
              <a:rPr lang="hi-IN" sz="1800" dirty="0" smtClean="0">
                <a:latin typeface="Times New Roman" pitchFamily="18" charset="0"/>
              </a:rPr>
              <a:t>--</a:t>
            </a:r>
          </a:p>
          <a:p>
            <a:endParaRPr lang="hi-IN" sz="1800" dirty="0" smtClean="0">
              <a:latin typeface="Times New Roman" pitchFamily="18" charset="0"/>
            </a:endParaRPr>
          </a:p>
          <a:p>
            <a:pPr>
              <a:buNone/>
            </a:pPr>
            <a:r>
              <a:rPr lang="en-US" sz="1800" b="1" u="sng" dirty="0" smtClean="0">
                <a:latin typeface="Times New Roman" pitchFamily="18" charset="0"/>
                <a:cs typeface="Times New Roman" pitchFamily="18" charset="0"/>
              </a:rPr>
              <a:t>PHP Logical Operators</a:t>
            </a:r>
            <a:endParaRPr lang="hi-IN" sz="1800" b="1" u="sng" dirty="0" smtClean="0">
              <a:latin typeface="Times New Roman" pitchFamily="18" charset="0"/>
            </a:endParaRP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hi-IN" sz="1800" dirty="0" smtClean="0">
                <a:latin typeface="Times New Roman" pitchFamily="18" charset="0"/>
              </a:rPr>
              <a:t>nd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hi-IN" sz="1800" dirty="0" smtClean="0">
                <a:latin typeface="Times New Roman" pitchFamily="18" charset="0"/>
              </a:rPr>
              <a:t>r</a:t>
            </a:r>
          </a:p>
          <a:p>
            <a:r>
              <a:rPr lang="en-US" sz="1800" dirty="0" smtClean="0">
                <a:latin typeface="Times New Roman" pitchFamily="18" charset="0"/>
              </a:rPr>
              <a:t>N</a:t>
            </a:r>
            <a:r>
              <a:rPr lang="hi-IN" sz="1800" dirty="0" smtClean="0">
                <a:latin typeface="Times New Roman" pitchFamily="18" charset="0"/>
              </a:rPr>
              <a:t>o</a:t>
            </a:r>
            <a:r>
              <a:rPr lang="en-US" sz="1800" dirty="0" smtClean="0">
                <a:latin typeface="Times New Roman" pitchFamily="18" charset="0"/>
              </a:rPr>
              <a:t>t</a:t>
            </a:r>
            <a:endParaRPr lang="hi-IN" sz="1800" dirty="0" smtClean="0">
              <a:latin typeface="Times New Roman" pitchFamily="18" charset="0"/>
            </a:endParaRPr>
          </a:p>
          <a:p>
            <a:pPr>
              <a:buNone/>
            </a:pPr>
            <a:endParaRPr lang="hi-IN" sz="1800" b="1" u="sng" dirty="0" smtClean="0">
              <a:latin typeface="Times New Roman" pitchFamily="18" charset="0"/>
            </a:endParaRPr>
          </a:p>
          <a:p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49831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800" b="1" u="sng" dirty="0" smtClean="0">
                <a:latin typeface="Times New Roman" pitchFamily="18" charset="0"/>
                <a:cs typeface="Times New Roman" pitchFamily="18" charset="0"/>
              </a:rPr>
              <a:t>PHP String Operators</a:t>
            </a:r>
            <a:endParaRPr lang="hi-IN" sz="1800" dirty="0" smtClean="0">
              <a:latin typeface="Times New Roman" pitchFamily="18" charset="0"/>
            </a:endParaRP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Concatenation</a:t>
            </a:r>
            <a:r>
              <a:rPr lang="hi-IN" sz="1800" dirty="0" smtClean="0">
                <a:latin typeface="Times New Roman" pitchFamily="18" charset="0"/>
              </a:rPr>
              <a:t>(.)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Concatenation assignment</a:t>
            </a:r>
            <a:r>
              <a:rPr lang="hi-IN" sz="1800" dirty="0" smtClean="0">
                <a:latin typeface="Times New Roman" pitchFamily="18" charset="0"/>
              </a:rPr>
              <a:t>(.=)</a:t>
            </a:r>
          </a:p>
          <a:p>
            <a:endParaRPr lang="hi-IN" sz="1800" dirty="0" smtClean="0">
              <a:latin typeface="Times New Roman" pitchFamily="18" charset="0"/>
            </a:endParaRPr>
          </a:p>
          <a:p>
            <a:pPr>
              <a:buNone/>
            </a:pPr>
            <a:r>
              <a:rPr lang="en-US" sz="1800" b="1" u="sng" dirty="0" smtClean="0">
                <a:latin typeface="Times New Roman" pitchFamily="18" charset="0"/>
                <a:cs typeface="Times New Roman" pitchFamily="18" charset="0"/>
              </a:rPr>
              <a:t>PHP Array Operators</a:t>
            </a:r>
            <a:endParaRPr lang="hi-IN" sz="1800" b="1" u="sng" dirty="0" smtClean="0">
              <a:latin typeface="Times New Roman" pitchFamily="18" charset="0"/>
            </a:endParaRP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The PHP array operators are used to compare arrays.</a:t>
            </a:r>
          </a:p>
          <a:p>
            <a:r>
              <a:rPr lang="hi-IN" sz="1800" b="1" dirty="0" smtClean="0">
                <a:latin typeface="Times New Roman" pitchFamily="18" charset="0"/>
              </a:rPr>
              <a:t>+ (Union)</a:t>
            </a: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&lt;!DOCTYPE html&gt;</a:t>
            </a: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&lt;html&gt;</a:t>
            </a: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&lt;body&gt;</a:t>
            </a: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&lt;?php</a:t>
            </a: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$x = array("a" =&gt; "red", "b" =&gt; "green");  </a:t>
            </a: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$y = array("c" =&gt; "blue", "d" =&gt; "yellow");  </a:t>
            </a: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print_r($x + $y); // union of $x and $y</a:t>
            </a: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?&gt;  </a:t>
            </a: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&lt;/body&gt;</a:t>
            </a: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&lt;/html&gt;</a:t>
            </a:r>
          </a:p>
          <a:p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7912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800" b="1" u="sng" dirty="0" smtClean="0">
                <a:latin typeface="Times New Roman" pitchFamily="18" charset="0"/>
                <a:cs typeface="Times New Roman" pitchFamily="18" charset="0"/>
              </a:rPr>
              <a:t>PHP Conditional Assignment Operators</a:t>
            </a:r>
            <a:endParaRPr lang="en-US" sz="18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1800" b="1" dirty="0" smtClean="0">
                <a:latin typeface="Times New Roman" pitchFamily="18" charset="0"/>
              </a:rPr>
              <a:t>   </a:t>
            </a:r>
            <a:r>
              <a:rPr lang="hi-IN" sz="1800" b="1" u="sng" dirty="0" smtClean="0">
                <a:latin typeface="Times New Roman" pitchFamily="18" charset="0"/>
              </a:rPr>
              <a:t>?:</a:t>
            </a:r>
            <a:endParaRPr lang="hi-IN" sz="1800" u="sng" dirty="0" smtClean="0">
              <a:latin typeface="Times New Roman" pitchFamily="18" charset="0"/>
            </a:endParaRP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&lt;!DOCTYPE html&gt;</a:t>
            </a: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&lt;html&gt;</a:t>
            </a: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&lt;body&gt;</a:t>
            </a: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&lt;?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php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// if empty($user) = TRUE, set $status = "anonymous"</a:t>
            </a: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echo $status = (empty($user)) ? "anonymous" : "logged in";</a:t>
            </a: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echo("&lt;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br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&gt;");</a:t>
            </a: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$user = "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Samir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";</a:t>
            </a: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// if empty($user) = FALSE, set $status = "logged in"</a:t>
            </a: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echo $status = (empty($user)) ? "anonymous" : "logged in";</a:t>
            </a: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?&gt;  </a:t>
            </a: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&lt;/body&gt;</a:t>
            </a: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&lt;/html&gt;</a:t>
            </a: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empty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() function is an inbuilt function in 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PHP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which is used to check </a:t>
            </a:r>
            <a:r>
              <a:rPr lang="en-US" sz="1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whether a variable is </a:t>
            </a:r>
            <a:r>
              <a:rPr lang="en-US" sz="1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empty</a:t>
            </a:r>
            <a:r>
              <a:rPr lang="en-US" sz="1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or not.</a:t>
            </a:r>
            <a:endParaRPr lang="en-US" sz="18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3340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hi-IN" sz="1800" b="1" u="sng" dirty="0" smtClean="0">
                <a:latin typeface="Times New Roman" pitchFamily="18" charset="0"/>
              </a:rPr>
              <a:t>??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18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Introduced in PHP 7</a:t>
            </a:r>
          </a:p>
          <a:p>
            <a:pPr>
              <a:buNone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&lt;!DOCTYPE html&gt;</a:t>
            </a: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&lt;html&gt;</a:t>
            </a: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&lt;body&gt;</a:t>
            </a: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&lt;?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php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// variable $color is "red" if $color does not exist or is null</a:t>
            </a: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echo $color = $color ?? "red";</a:t>
            </a: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?&gt;  </a:t>
            </a: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&lt;/body&gt;</a:t>
            </a: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&lt;/html&gt;</a:t>
            </a:r>
            <a:endParaRPr lang="hi-IN" sz="1800" dirty="0" smtClean="0">
              <a:latin typeface="Times New Roman" pitchFamily="18" charset="0"/>
            </a:endParaRPr>
          </a:p>
          <a:p>
            <a:pPr>
              <a:buNone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u="sng" dirty="0" smtClean="0">
                <a:latin typeface="Times New Roman" pitchFamily="18" charset="0"/>
                <a:cs typeface="Times New Roman" pitchFamily="18" charset="0"/>
              </a:rPr>
              <a:t>PHP if...else...</a:t>
            </a:r>
            <a:r>
              <a:rPr lang="en-US" sz="2800" b="1" u="sng" dirty="0" err="1" smtClean="0">
                <a:latin typeface="Times New Roman" pitchFamily="18" charset="0"/>
                <a:cs typeface="Times New Roman" pitchFamily="18" charset="0"/>
              </a:rPr>
              <a:t>elseif</a:t>
            </a:r>
            <a:r>
              <a:rPr lang="en-US" sz="2800" b="1" u="sng" dirty="0" smtClean="0">
                <a:latin typeface="Times New Roman" pitchFamily="18" charset="0"/>
                <a:cs typeface="Times New Roman" pitchFamily="18" charset="0"/>
              </a:rPr>
              <a:t> Statements</a:t>
            </a:r>
            <a:endParaRPr lang="en-US" sz="28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Conditional statements are used to perform different actions based on different conditions.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In PHP we have the following conditional statements:</a:t>
            </a:r>
          </a:p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if statement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- executes some code if </a:t>
            </a:r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one condition is true</a:t>
            </a:r>
          </a:p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if...else statement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- executes </a:t>
            </a:r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some code if a condition is true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another code if that condition is false</a:t>
            </a:r>
          </a:p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if...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elseif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...else statement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executes different codes for more than two conditions</a:t>
            </a:r>
          </a:p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switch statement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- selects </a:t>
            </a:r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one of many blocks of code to be executed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196</TotalTime>
  <Words>2218</Words>
  <Application>Microsoft Office PowerPoint</Application>
  <PresentationFormat>On-screen Show (4:3)</PresentationFormat>
  <Paragraphs>374</Paragraphs>
  <Slides>32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Aspect</vt:lpstr>
      <vt:lpstr>PHP-Operators, Control Statements,  Loops, Functions</vt:lpstr>
      <vt:lpstr>PHP Operators</vt:lpstr>
      <vt:lpstr>Slide 3</vt:lpstr>
      <vt:lpstr>Slide 4</vt:lpstr>
      <vt:lpstr>Slide 5</vt:lpstr>
      <vt:lpstr>Slide 6</vt:lpstr>
      <vt:lpstr>Slide 7</vt:lpstr>
      <vt:lpstr>Slide 8</vt:lpstr>
      <vt:lpstr>PHP if...else...elseif Statements</vt:lpstr>
      <vt:lpstr>If Condition</vt:lpstr>
      <vt:lpstr>The if...else Statement</vt:lpstr>
      <vt:lpstr>The if...elseif...else Statement</vt:lpstr>
      <vt:lpstr>Slide 13</vt:lpstr>
      <vt:lpstr>PHP Loops</vt:lpstr>
      <vt:lpstr>while loop</vt:lpstr>
      <vt:lpstr>do...while Loop</vt:lpstr>
      <vt:lpstr> for Loop</vt:lpstr>
      <vt:lpstr>foreach loop</vt:lpstr>
      <vt:lpstr>PHP Functions</vt:lpstr>
      <vt:lpstr>Create a User Defined Function in PHP</vt:lpstr>
      <vt:lpstr>Slide 21</vt:lpstr>
      <vt:lpstr>PHP Function Arguments</vt:lpstr>
      <vt:lpstr>Slide 23</vt:lpstr>
      <vt:lpstr>Slide 24</vt:lpstr>
      <vt:lpstr>Slide 25</vt:lpstr>
      <vt:lpstr>Slide 26</vt:lpstr>
      <vt:lpstr>PHP Default Argument Value</vt:lpstr>
      <vt:lpstr>PHP Functions - Returning values</vt:lpstr>
      <vt:lpstr>PHP Return Type Declarations</vt:lpstr>
      <vt:lpstr>Slide 30</vt:lpstr>
      <vt:lpstr>Slide 31</vt:lpstr>
      <vt:lpstr>Slide 32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PHP-Operators, Control statements, Loops , Functions</dc:title>
  <dc:creator>Administrator</dc:creator>
  <cp:lastModifiedBy>Administrator</cp:lastModifiedBy>
  <cp:revision>34</cp:revision>
  <dcterms:created xsi:type="dcterms:W3CDTF">2020-10-24T06:22:55Z</dcterms:created>
  <dcterms:modified xsi:type="dcterms:W3CDTF">2020-11-02T08:45:43Z</dcterms:modified>
</cp:coreProperties>
</file>